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theme/theme3.xml" ContentType="application/vnd.openxmlformats-officedocument.theme+xml"/>
  <Override PartName="/ppt/slideLayouts/slideLayout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 id="2147483652" r:id="rId2"/>
    <p:sldMasterId id="2147483653" r:id="rId3"/>
    <p:sldMasterId id="2147483654" r:id="rId4"/>
  </p:sldMasterIdLst>
  <p:notesMasterIdLst>
    <p:notesMasterId r:id="rId6"/>
  </p:notesMasterIdLst>
  <p:sldIdLst>
    <p:sldId id="256" r:id="rId5"/>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4884"/>
    <a:srgbClr val="4E5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200" autoAdjust="0"/>
  </p:normalViewPr>
  <p:slideViewPr>
    <p:cSldViewPr snapToGrid="0">
      <p:cViewPr>
        <p:scale>
          <a:sx n="51" d="100"/>
          <a:sy n="51" d="100"/>
        </p:scale>
        <p:origin x="-3576" y="-28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1pPr>
            <a:lvl2pPr marL="2193925" marR="0" lvl="1" indent="-1736725"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2pPr>
            <a:lvl3pPr marL="4387850" marR="0" lvl="2" indent="-3473450"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3pPr>
            <a:lvl4pPr marL="6583361" marR="0" lvl="3" indent="-5211761"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4pPr>
            <a:lvl5pPr marL="8777287" marR="0" lvl="4" indent="-6948486"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5pPr>
            <a:lvl6pPr marL="10971212" marR="0" lvl="5" indent="-8685212"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6pPr>
            <a:lvl7pPr marL="15359062" marR="0" lvl="6" indent="-12158662"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7pPr>
            <a:lvl8pPr marL="21940836" marR="0" lvl="7" indent="-17368836"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8pPr>
            <a:lvl9pPr marL="30716538" marR="0" lvl="8" indent="-24315738"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800" cy="457200"/>
          </a:xfrm>
          <a:prstGeom prst="rect">
            <a:avLst/>
          </a:prstGeom>
          <a:noFill/>
          <a:ln>
            <a:noFill/>
          </a:ln>
        </p:spPr>
        <p:txBody>
          <a:bodyPr wrap="square" lIns="91425" tIns="91425" rIns="91425" bIns="91425" anchor="t" anchorCtr="0"/>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2193925" marR="0" lvl="1" indent="-1736725"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2pPr>
            <a:lvl3pPr marL="4387850" marR="0" lvl="2" indent="-3473450"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3pPr>
            <a:lvl4pPr marL="6583361" marR="0" lvl="3" indent="-5211761"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4pPr>
            <a:lvl5pPr marL="8777287" marR="0" lvl="4" indent="-6948486"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5pPr>
            <a:lvl6pPr marL="10971212" marR="0" lvl="5" indent="-8685212"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6pPr>
            <a:lvl7pPr marL="15359062" marR="0" lvl="6" indent="-12158662"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7pPr>
            <a:lvl8pPr marL="21940836" marR="0" lvl="7" indent="-17368836"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8pPr>
            <a:lvl9pPr marL="30716538" marR="0" lvl="8" indent="-24315738"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med" len="med"/>
            <a:tailEnd type="none" w="med" len="med"/>
          </a:ln>
        </p:spPr>
      </p:sp>
      <p:sp>
        <p:nvSpPr>
          <p:cNvPr id="6" name="Shape 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marL="0" marR="0" lvl="0" indent="0" algn="l" rtl="0">
              <a:spcBef>
                <a:spcPts val="0"/>
              </a:spcBef>
              <a:buSzPts val="1400"/>
              <a:buNone/>
              <a:defRPr sz="1800" b="0" i="0" u="none" strike="noStrike" cap="none"/>
            </a:lvl1pPr>
            <a:lvl2pPr marL="0" marR="0" lvl="1" indent="0" algn="l" rtl="0">
              <a:spcBef>
                <a:spcPts val="0"/>
              </a:spcBef>
              <a:buSzPts val="1400"/>
              <a:buNone/>
              <a:defRPr sz="1800" b="0" i="0" u="none" strike="noStrike" cap="none"/>
            </a:lvl2pPr>
            <a:lvl3pPr marL="0" marR="0" lvl="2" indent="0" algn="l" rtl="0">
              <a:spcBef>
                <a:spcPts val="0"/>
              </a:spcBef>
              <a:buSzPts val="1400"/>
              <a:buNone/>
              <a:defRPr sz="1800" b="0" i="0" u="none" strike="noStrike" cap="none"/>
            </a:lvl3pPr>
            <a:lvl4pPr marL="0" marR="0" lvl="3" indent="0" algn="l" rtl="0">
              <a:spcBef>
                <a:spcPts val="0"/>
              </a:spcBef>
              <a:buSzPts val="1400"/>
              <a:buNone/>
              <a:defRPr sz="1800" b="0" i="0" u="none" strike="noStrike" cap="none"/>
            </a:lvl4pPr>
            <a:lvl5pPr marL="0" marR="0" lvl="4" indent="0" algn="l" rtl="0">
              <a:spcBef>
                <a:spcPts val="0"/>
              </a:spcBef>
              <a:buSzPts val="1400"/>
              <a:buNone/>
              <a:defRPr sz="1800" b="0" i="0" u="none" strike="noStrike" cap="none"/>
            </a:lvl5pPr>
            <a:lvl6pPr marL="0" marR="0" lvl="5" indent="0" algn="l" rtl="0">
              <a:spcBef>
                <a:spcPts val="0"/>
              </a:spcBef>
              <a:buSzPts val="1400"/>
              <a:buNone/>
              <a:defRPr sz="1800" b="0" i="0" u="none" strike="noStrike" cap="none"/>
            </a:lvl6pPr>
            <a:lvl7pPr marL="0" marR="0" lvl="6" indent="0" algn="l" rtl="0">
              <a:spcBef>
                <a:spcPts val="0"/>
              </a:spcBef>
              <a:buSzPts val="1400"/>
              <a:buNone/>
              <a:defRPr sz="1800" b="0" i="0" u="none" strike="noStrike" cap="none"/>
            </a:lvl7pPr>
            <a:lvl8pPr marL="0" marR="0" lvl="7" indent="0" algn="l" rtl="0">
              <a:spcBef>
                <a:spcPts val="0"/>
              </a:spcBef>
              <a:buSzPts val="1400"/>
              <a:buNone/>
              <a:defRPr sz="1800" b="0" i="0" u="none" strike="noStrike" cap="none"/>
            </a:lvl8pPr>
            <a:lvl9pPr marL="0" marR="0" lvl="8" indent="0" algn="l" rtl="0">
              <a:spcBef>
                <a:spcPts val="0"/>
              </a:spcBef>
              <a:buSzPts val="1400"/>
              <a:buNone/>
              <a:defRPr sz="1800" b="0" i="0" u="none" strike="noStrike" cap="none"/>
            </a:lvl9pPr>
          </a:lstStyle>
          <a:p>
            <a:endParaRPr/>
          </a:p>
        </p:txBody>
      </p:sp>
      <p:sp>
        <p:nvSpPr>
          <p:cNvPr id="7" name="Shape 7"/>
          <p:cNvSpPr txBox="1">
            <a:spLocks noGrp="1"/>
          </p:cNvSpPr>
          <p:nvPr>
            <p:ph type="ftr" idx="11"/>
          </p:nvPr>
        </p:nvSpPr>
        <p:spPr>
          <a:xfrm>
            <a:off x="0" y="8685212"/>
            <a:ext cx="2971800" cy="4572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1pPr>
            <a:lvl2pPr marL="2193925" marR="0" lvl="1" indent="-1736725"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2pPr>
            <a:lvl3pPr marL="4387850" marR="0" lvl="2" indent="-3473450"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3pPr>
            <a:lvl4pPr marL="6583361" marR="0" lvl="3" indent="-5211761"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4pPr>
            <a:lvl5pPr marL="8777287" marR="0" lvl="4" indent="-6948486"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5pPr>
            <a:lvl6pPr marL="10971212" marR="0" lvl="5" indent="-8685212"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6pPr>
            <a:lvl7pPr marL="15359062" marR="0" lvl="6" indent="-12158662"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7pPr>
            <a:lvl8pPr marL="21940836" marR="0" lvl="7" indent="-17368836"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8pPr>
            <a:lvl9pPr marL="30716538" marR="0" lvl="8" indent="-24315738" algn="l" rtl="0">
              <a:lnSpc>
                <a:spcPct val="100000"/>
              </a:lnSpc>
              <a:spcBef>
                <a:spcPts val="0"/>
              </a:spcBef>
              <a:spcAft>
                <a:spcPts val="0"/>
              </a:spcAft>
              <a:buSzPts val="1400"/>
              <a:buNone/>
              <a:defRPr sz="8600" b="0" i="0"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2"/>
            <a:ext cx="2971800" cy="457200"/>
          </a:xfrm>
          <a:prstGeom prst="rect">
            <a:avLst/>
          </a:prstGeom>
          <a:noFill/>
          <a:ln>
            <a:noFill/>
          </a:ln>
        </p:spPr>
        <p:txBody>
          <a:bodyPr wrap="square" lIns="91425" tIns="45700" rIns="91425" bIns="45700" anchor="b" anchorCtr="0">
            <a:noAutofit/>
          </a:bodyPr>
          <a:lstStyle/>
          <a:p>
            <a:pPr marL="0" marR="0" lvl="0" indent="-7620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58273867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177800" rtl="0">
              <a:lnSpc>
                <a:spcPct val="90000"/>
              </a:lnSpc>
              <a:spcBef>
                <a:spcPts val="0"/>
              </a:spcBef>
              <a:buClr>
                <a:schemeClr val="dk2"/>
              </a:buClr>
              <a:buSzPts val="2800"/>
              <a:buFont typeface="Arial"/>
              <a:buNone/>
            </a:pPr>
            <a:endParaRPr sz="1100" dirty="0"/>
          </a:p>
        </p:txBody>
      </p:sp>
      <p:sp>
        <p:nvSpPr>
          <p:cNvPr id="49" name="Shape 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1380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Comparison">
    <p:spTree>
      <p:nvGrpSpPr>
        <p:cNvPr id="1" name="Shape 14"/>
        <p:cNvGrpSpPr/>
        <p:nvPr/>
      </p:nvGrpSpPr>
      <p:grpSpPr>
        <a:xfrm>
          <a:off x="0" y="0"/>
          <a:ext cx="0" cy="0"/>
          <a:chOff x="0" y="0"/>
          <a:chExt cx="0" cy="0"/>
        </a:xfrm>
      </p:grpSpPr>
      <p:sp>
        <p:nvSpPr>
          <p:cNvPr id="15" name="Shape 15"/>
          <p:cNvSpPr txBox="1">
            <a:spLocks noGrp="1"/>
          </p:cNvSpPr>
          <p:nvPr>
            <p:ph type="body" idx="1"/>
          </p:nvPr>
        </p:nvSpPr>
        <p:spPr>
          <a:xfrm>
            <a:off x="1369058" y="5959546"/>
            <a:ext cx="9177619" cy="22539255"/>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
        <p:nvSpPr>
          <p:cNvPr id="16" name="Shape 16"/>
          <p:cNvSpPr txBox="1">
            <a:spLocks noGrp="1"/>
          </p:cNvSpPr>
          <p:nvPr>
            <p:ph type="body" idx="2"/>
          </p:nvPr>
        </p:nvSpPr>
        <p:spPr>
          <a:xfrm>
            <a:off x="22699070" y="30145413"/>
            <a:ext cx="19787457" cy="2268161"/>
          </a:xfrm>
          <a:prstGeom prst="rect">
            <a:avLst/>
          </a:prstGeom>
          <a:noFill/>
          <a:ln>
            <a:noFill/>
          </a:ln>
        </p:spPr>
        <p:txBody>
          <a:bodyPr wrap="square" lIns="91425" tIns="91425" rIns="91425" bIns="91425" anchor="t" anchorCtr="0"/>
          <a:lstStyle>
            <a:lvl1pPr marL="0" marR="0" lvl="0" indent="0" algn="l" rtl="0">
              <a:spcBef>
                <a:spcPts val="720"/>
              </a:spcBef>
              <a:spcAft>
                <a:spcPts val="0"/>
              </a:spcAft>
              <a:buClr>
                <a:schemeClr val="lt1"/>
              </a:buClr>
              <a:buSzPts val="3600"/>
              <a:buFont typeface="Arial"/>
              <a:buNone/>
              <a:defRPr sz="3600" b="0" i="0" u="none" strike="noStrike" cap="none">
                <a:solidFill>
                  <a:schemeClr val="lt1"/>
                </a:solidFill>
                <a:latin typeface="Arial"/>
                <a:ea typeface="Arial"/>
                <a:cs typeface="Arial"/>
                <a:sym typeface="Arial"/>
              </a:defRPr>
            </a:lvl1pPr>
            <a:lvl2pPr marL="3565525" marR="0" lvl="1" indent="-520700" algn="l" rtl="0">
              <a:spcBef>
                <a:spcPts val="2680"/>
              </a:spcBef>
              <a:spcAft>
                <a:spcPts val="0"/>
              </a:spcAft>
              <a:buClr>
                <a:schemeClr val="dk1"/>
              </a:buClr>
              <a:buSzPts val="13400"/>
              <a:buFont typeface="Arial"/>
              <a:buChar char="–"/>
              <a:defRPr sz="13400" b="0" i="0" u="none" strike="noStrike" cap="none">
                <a:solidFill>
                  <a:schemeClr val="dk1"/>
                </a:solidFill>
                <a:latin typeface="Arial"/>
                <a:ea typeface="Arial"/>
                <a:cs typeface="Arial"/>
                <a:sym typeface="Arial"/>
              </a:defRPr>
            </a:lvl2pPr>
            <a:lvl3pPr marL="5486400" marR="0" lvl="2" indent="-366712" algn="l" rtl="0">
              <a:spcBef>
                <a:spcPts val="2300"/>
              </a:spcBef>
              <a:spcAft>
                <a:spcPts val="0"/>
              </a:spcAft>
              <a:buClr>
                <a:schemeClr val="dk1"/>
              </a:buClr>
              <a:buSzPts val="11500"/>
              <a:buFont typeface="Arial"/>
              <a:buChar char="•"/>
              <a:defRPr sz="11500" b="0" i="0" u="none" strike="noStrike" cap="none">
                <a:solidFill>
                  <a:schemeClr val="dk1"/>
                </a:solidFill>
                <a:latin typeface="Arial"/>
                <a:ea typeface="Arial"/>
                <a:cs typeface="Arial"/>
                <a:sym typeface="Arial"/>
              </a:defRPr>
            </a:lvl3pPr>
            <a:lvl4pPr marL="7680325" marR="0" lvl="3"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4pPr>
            <a:lvl5pPr marL="9874250" marR="0" lvl="4"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5pPr>
            <a:lvl6pPr marL="12070080" marR="0" lvl="5"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6pPr>
            <a:lvl7pPr marL="14264639" marR="0" lvl="6" indent="-487678"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7pPr>
            <a:lvl8pPr marL="16459200" marR="0" lvl="7"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8pPr>
            <a:lvl9pPr marL="18653760" marR="0" lvl="8"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9pPr>
          </a:lstStyle>
          <a:p>
            <a:endParaRPr/>
          </a:p>
        </p:txBody>
      </p:sp>
      <p:sp>
        <p:nvSpPr>
          <p:cNvPr id="17" name="Shape 17"/>
          <p:cNvSpPr txBox="1">
            <a:spLocks noGrp="1"/>
          </p:cNvSpPr>
          <p:nvPr>
            <p:ph type="title"/>
          </p:nvPr>
        </p:nvSpPr>
        <p:spPr>
          <a:xfrm>
            <a:off x="1304771" y="356157"/>
            <a:ext cx="41124350" cy="3261356"/>
          </a:xfrm>
          <a:prstGeom prst="rect">
            <a:avLst/>
          </a:prstGeom>
          <a:noFill/>
          <a:ln>
            <a:noFill/>
          </a:ln>
        </p:spPr>
        <p:txBody>
          <a:bodyPr wrap="square" lIns="91425" tIns="91425" rIns="91425" bIns="91425" anchor="t" anchorCtr="0"/>
          <a:lstStyle>
            <a:lvl1pPr marL="0" marR="0" lvl="0" indent="0" algn="l" rtl="0">
              <a:spcBef>
                <a:spcPts val="0"/>
              </a:spcBef>
              <a:spcAft>
                <a:spcPts val="0"/>
              </a:spcAft>
              <a:buSzPts val="1400"/>
              <a:buNone/>
              <a:defRPr sz="13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
        <p:nvSpPr>
          <p:cNvPr id="18" name="Shape 18"/>
          <p:cNvSpPr txBox="1">
            <a:spLocks noGrp="1"/>
          </p:cNvSpPr>
          <p:nvPr>
            <p:ph type="body" idx="3"/>
          </p:nvPr>
        </p:nvSpPr>
        <p:spPr>
          <a:xfrm>
            <a:off x="1307770" y="2691799"/>
            <a:ext cx="41178758" cy="1880202"/>
          </a:xfrm>
          <a:prstGeom prst="rect">
            <a:avLst/>
          </a:prstGeom>
          <a:noFill/>
          <a:ln>
            <a:noFill/>
          </a:ln>
        </p:spPr>
        <p:txBody>
          <a:bodyPr wrap="square" lIns="91425" tIns="91425" rIns="91425" bIns="91425" anchor="t" anchorCtr="0"/>
          <a:lstStyle>
            <a:lvl1pPr marL="0" marR="0" lvl="0" indent="0" algn="l" rtl="0">
              <a:spcBef>
                <a:spcPts val="1440"/>
              </a:spcBef>
              <a:spcAft>
                <a:spcPts val="0"/>
              </a:spcAft>
              <a:buClr>
                <a:schemeClr val="lt1"/>
              </a:buClr>
              <a:buSzPts val="7200"/>
              <a:buFont typeface="Arial"/>
              <a:buNone/>
              <a:defRPr sz="7200" b="0" i="0" u="none" strike="noStrike" cap="none">
                <a:solidFill>
                  <a:schemeClr val="lt1"/>
                </a:solidFill>
                <a:latin typeface="Arial"/>
                <a:ea typeface="Arial"/>
                <a:cs typeface="Arial"/>
                <a:sym typeface="Arial"/>
              </a:defRPr>
            </a:lvl1pPr>
            <a:lvl2pPr marL="3565525" marR="0" lvl="1" indent="-520700" algn="l" rtl="0">
              <a:spcBef>
                <a:spcPts val="2680"/>
              </a:spcBef>
              <a:spcAft>
                <a:spcPts val="0"/>
              </a:spcAft>
              <a:buClr>
                <a:schemeClr val="dk1"/>
              </a:buClr>
              <a:buSzPts val="13400"/>
              <a:buFont typeface="Arial"/>
              <a:buChar char="–"/>
              <a:defRPr sz="13400" b="0" i="0" u="none" strike="noStrike" cap="none">
                <a:solidFill>
                  <a:schemeClr val="dk1"/>
                </a:solidFill>
                <a:latin typeface="Arial"/>
                <a:ea typeface="Arial"/>
                <a:cs typeface="Arial"/>
                <a:sym typeface="Arial"/>
              </a:defRPr>
            </a:lvl2pPr>
            <a:lvl3pPr marL="5486400" marR="0" lvl="2" indent="-366712" algn="l" rtl="0">
              <a:spcBef>
                <a:spcPts val="2300"/>
              </a:spcBef>
              <a:spcAft>
                <a:spcPts val="0"/>
              </a:spcAft>
              <a:buClr>
                <a:schemeClr val="dk1"/>
              </a:buClr>
              <a:buSzPts val="11500"/>
              <a:buFont typeface="Arial"/>
              <a:buChar char="•"/>
              <a:defRPr sz="11500" b="0" i="0" u="none" strike="noStrike" cap="none">
                <a:solidFill>
                  <a:schemeClr val="dk1"/>
                </a:solidFill>
                <a:latin typeface="Arial"/>
                <a:ea typeface="Arial"/>
                <a:cs typeface="Arial"/>
                <a:sym typeface="Arial"/>
              </a:defRPr>
            </a:lvl3pPr>
            <a:lvl4pPr marL="7680325" marR="0" lvl="3"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4pPr>
            <a:lvl5pPr marL="9874250" marR="0" lvl="4"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5pPr>
            <a:lvl6pPr marL="12070080" marR="0" lvl="5"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6pPr>
            <a:lvl7pPr marL="14264639" marR="0" lvl="6" indent="-487678"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7pPr>
            <a:lvl8pPr marL="16459200" marR="0" lvl="7"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8pPr>
            <a:lvl9pPr marL="18653760" marR="0" lvl="8"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body" idx="4"/>
          </p:nvPr>
        </p:nvSpPr>
        <p:spPr>
          <a:xfrm>
            <a:off x="12024461" y="6008968"/>
            <a:ext cx="9177619" cy="22489832"/>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body" idx="5"/>
          </p:nvPr>
        </p:nvSpPr>
        <p:spPr>
          <a:xfrm>
            <a:off x="22699070" y="6008968"/>
            <a:ext cx="9177619" cy="22489832"/>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body" idx="6"/>
          </p:nvPr>
        </p:nvSpPr>
        <p:spPr>
          <a:xfrm>
            <a:off x="33251503" y="6024064"/>
            <a:ext cx="9177619" cy="22474736"/>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Slide">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1785308" y="356157"/>
            <a:ext cx="40173992" cy="3261356"/>
          </a:xfrm>
          <a:prstGeom prst="rect">
            <a:avLst/>
          </a:prstGeom>
          <a:noFill/>
          <a:ln>
            <a:noFill/>
          </a:ln>
        </p:spPr>
        <p:txBody>
          <a:bodyPr wrap="square" lIns="91425" tIns="91425" rIns="91425" bIns="91425" anchor="t" anchorCtr="0"/>
          <a:lstStyle>
            <a:lvl1pPr marL="0" marR="0" lvl="0" indent="0" algn="l" rtl="0">
              <a:spcBef>
                <a:spcPts val="0"/>
              </a:spcBef>
              <a:spcAft>
                <a:spcPts val="0"/>
              </a:spcAft>
              <a:buSzPts val="1400"/>
              <a:buNone/>
              <a:defRPr sz="13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body" idx="1"/>
          </p:nvPr>
        </p:nvSpPr>
        <p:spPr>
          <a:xfrm>
            <a:off x="1788306" y="2691798"/>
            <a:ext cx="40170994" cy="2346325"/>
          </a:xfrm>
          <a:prstGeom prst="rect">
            <a:avLst/>
          </a:prstGeom>
          <a:noFill/>
          <a:ln>
            <a:noFill/>
          </a:ln>
        </p:spPr>
        <p:txBody>
          <a:bodyPr wrap="square" lIns="91425" tIns="91425" rIns="91425" bIns="91425" anchor="t" anchorCtr="0"/>
          <a:lstStyle>
            <a:lvl1pPr marL="0" marR="0" lvl="0" indent="0" algn="l" rtl="0">
              <a:spcBef>
                <a:spcPts val="1440"/>
              </a:spcBef>
              <a:spcAft>
                <a:spcPts val="0"/>
              </a:spcAft>
              <a:buClr>
                <a:schemeClr val="lt1"/>
              </a:buClr>
              <a:buSzPts val="7200"/>
              <a:buFont typeface="Arial"/>
              <a:buNone/>
              <a:defRPr sz="7200" b="0" i="0" u="none" strike="noStrike" cap="none">
                <a:solidFill>
                  <a:schemeClr val="lt1"/>
                </a:solidFill>
                <a:latin typeface="Arial"/>
                <a:ea typeface="Arial"/>
                <a:cs typeface="Arial"/>
                <a:sym typeface="Arial"/>
              </a:defRPr>
            </a:lvl1pPr>
            <a:lvl2pPr marL="3565525" marR="0" lvl="1" indent="-520700" algn="l" rtl="0">
              <a:spcBef>
                <a:spcPts val="2680"/>
              </a:spcBef>
              <a:spcAft>
                <a:spcPts val="0"/>
              </a:spcAft>
              <a:buClr>
                <a:schemeClr val="dk1"/>
              </a:buClr>
              <a:buSzPts val="13400"/>
              <a:buFont typeface="Arial"/>
              <a:buChar char="–"/>
              <a:defRPr sz="13400" b="0" i="0" u="none" strike="noStrike" cap="none">
                <a:solidFill>
                  <a:schemeClr val="dk1"/>
                </a:solidFill>
                <a:latin typeface="Arial"/>
                <a:ea typeface="Arial"/>
                <a:cs typeface="Arial"/>
                <a:sym typeface="Arial"/>
              </a:defRPr>
            </a:lvl2pPr>
            <a:lvl3pPr marL="5486400" marR="0" lvl="2" indent="-366712" algn="l" rtl="0">
              <a:spcBef>
                <a:spcPts val="2300"/>
              </a:spcBef>
              <a:spcAft>
                <a:spcPts val="0"/>
              </a:spcAft>
              <a:buClr>
                <a:schemeClr val="dk1"/>
              </a:buClr>
              <a:buSzPts val="11500"/>
              <a:buFont typeface="Arial"/>
              <a:buChar char="•"/>
              <a:defRPr sz="11500" b="0" i="0" u="none" strike="noStrike" cap="none">
                <a:solidFill>
                  <a:schemeClr val="dk1"/>
                </a:solidFill>
                <a:latin typeface="Arial"/>
                <a:ea typeface="Arial"/>
                <a:cs typeface="Arial"/>
                <a:sym typeface="Arial"/>
              </a:defRPr>
            </a:lvl3pPr>
            <a:lvl4pPr marL="7680325" marR="0" lvl="3"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4pPr>
            <a:lvl5pPr marL="9874250" marR="0" lvl="4"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5pPr>
            <a:lvl6pPr marL="12070080" marR="0" lvl="5"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6pPr>
            <a:lvl7pPr marL="14264639" marR="0" lvl="6" indent="-487678"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7pPr>
            <a:lvl8pPr marL="16459200" marR="0" lvl="7"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8pPr>
            <a:lvl9pPr marL="18653760" marR="0" lvl="8"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body" idx="2"/>
          </p:nvPr>
        </p:nvSpPr>
        <p:spPr>
          <a:xfrm>
            <a:off x="22791895" y="30145413"/>
            <a:ext cx="19236052" cy="2645659"/>
          </a:xfrm>
          <a:prstGeom prst="rect">
            <a:avLst/>
          </a:prstGeom>
          <a:noFill/>
          <a:ln>
            <a:noFill/>
          </a:ln>
        </p:spPr>
        <p:txBody>
          <a:bodyPr wrap="square" lIns="91425" tIns="91425" rIns="91425" bIns="91425" anchor="t" anchorCtr="0"/>
          <a:lstStyle>
            <a:lvl1pPr marL="0" marR="0" lvl="0" indent="0" algn="l" rtl="0">
              <a:spcBef>
                <a:spcPts val="720"/>
              </a:spcBef>
              <a:spcAft>
                <a:spcPts val="0"/>
              </a:spcAft>
              <a:buClr>
                <a:schemeClr val="lt1"/>
              </a:buClr>
              <a:buSzPts val="3600"/>
              <a:buFont typeface="Arial"/>
              <a:buNone/>
              <a:defRPr sz="3600" b="0" i="0" u="none" strike="noStrike" cap="none">
                <a:solidFill>
                  <a:schemeClr val="lt1"/>
                </a:solidFill>
                <a:latin typeface="Arial"/>
                <a:ea typeface="Arial"/>
                <a:cs typeface="Arial"/>
                <a:sym typeface="Arial"/>
              </a:defRPr>
            </a:lvl1pPr>
            <a:lvl2pPr marL="3565525" marR="0" lvl="1" indent="-520700" algn="l" rtl="0">
              <a:spcBef>
                <a:spcPts val="2680"/>
              </a:spcBef>
              <a:spcAft>
                <a:spcPts val="0"/>
              </a:spcAft>
              <a:buClr>
                <a:schemeClr val="dk1"/>
              </a:buClr>
              <a:buSzPts val="13400"/>
              <a:buFont typeface="Arial"/>
              <a:buChar char="–"/>
              <a:defRPr sz="13400" b="0" i="0" u="none" strike="noStrike" cap="none">
                <a:solidFill>
                  <a:schemeClr val="dk1"/>
                </a:solidFill>
                <a:latin typeface="Arial"/>
                <a:ea typeface="Arial"/>
                <a:cs typeface="Arial"/>
                <a:sym typeface="Arial"/>
              </a:defRPr>
            </a:lvl2pPr>
            <a:lvl3pPr marL="5486400" marR="0" lvl="2" indent="-366712" algn="l" rtl="0">
              <a:spcBef>
                <a:spcPts val="2300"/>
              </a:spcBef>
              <a:spcAft>
                <a:spcPts val="0"/>
              </a:spcAft>
              <a:buClr>
                <a:schemeClr val="dk1"/>
              </a:buClr>
              <a:buSzPts val="11500"/>
              <a:buFont typeface="Arial"/>
              <a:buChar char="•"/>
              <a:defRPr sz="11500" b="0" i="0" u="none" strike="noStrike" cap="none">
                <a:solidFill>
                  <a:schemeClr val="dk1"/>
                </a:solidFill>
                <a:latin typeface="Arial"/>
                <a:ea typeface="Arial"/>
                <a:cs typeface="Arial"/>
                <a:sym typeface="Arial"/>
              </a:defRPr>
            </a:lvl3pPr>
            <a:lvl4pPr marL="7680325" marR="0" lvl="3"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4pPr>
            <a:lvl5pPr marL="9874250" marR="0" lvl="4"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5pPr>
            <a:lvl6pPr marL="12070080" marR="0" lvl="5"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6pPr>
            <a:lvl7pPr marL="14264639" marR="0" lvl="6" indent="-487678"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7pPr>
            <a:lvl8pPr marL="16459200" marR="0" lvl="7"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8pPr>
            <a:lvl9pPr marL="18653760" marR="0" lvl="8"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9pPr>
          </a:lstStyle>
          <a:p>
            <a:endParaRPr/>
          </a:p>
        </p:txBody>
      </p:sp>
      <p:sp>
        <p:nvSpPr>
          <p:cNvPr id="33" name="Shape 33"/>
          <p:cNvSpPr txBox="1">
            <a:spLocks noGrp="1"/>
          </p:cNvSpPr>
          <p:nvPr>
            <p:ph type="body" idx="3"/>
          </p:nvPr>
        </p:nvSpPr>
        <p:spPr>
          <a:xfrm>
            <a:off x="1794672" y="5964297"/>
            <a:ext cx="19385280" cy="22251474"/>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
        <p:nvSpPr>
          <p:cNvPr id="34" name="Shape 34"/>
          <p:cNvSpPr txBox="1">
            <a:spLocks noGrp="1"/>
          </p:cNvSpPr>
          <p:nvPr>
            <p:ph type="body" idx="4"/>
          </p:nvPr>
        </p:nvSpPr>
        <p:spPr>
          <a:xfrm>
            <a:off x="22574020" y="5979393"/>
            <a:ext cx="19385280" cy="22251474"/>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wo Conten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1510716" y="356157"/>
            <a:ext cx="40826148" cy="3261356"/>
          </a:xfrm>
          <a:prstGeom prst="rect">
            <a:avLst/>
          </a:prstGeom>
          <a:noFill/>
          <a:ln>
            <a:noFill/>
          </a:ln>
        </p:spPr>
        <p:txBody>
          <a:bodyPr wrap="square" lIns="91425" tIns="91425" rIns="91425" bIns="91425" anchor="t" anchorCtr="0"/>
          <a:lstStyle>
            <a:lvl1pPr marL="0" marR="0" lvl="0" indent="0" algn="l" rtl="0">
              <a:spcBef>
                <a:spcPts val="0"/>
              </a:spcBef>
              <a:spcAft>
                <a:spcPts val="0"/>
              </a:spcAft>
              <a:buSzPts val="1400"/>
              <a:buNone/>
              <a:defRPr sz="13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body" idx="1"/>
          </p:nvPr>
        </p:nvSpPr>
        <p:spPr>
          <a:xfrm>
            <a:off x="1513714" y="2691799"/>
            <a:ext cx="40823150" cy="1880202"/>
          </a:xfrm>
          <a:prstGeom prst="rect">
            <a:avLst/>
          </a:prstGeom>
          <a:noFill/>
          <a:ln>
            <a:noFill/>
          </a:ln>
        </p:spPr>
        <p:txBody>
          <a:bodyPr wrap="square" lIns="91425" tIns="91425" rIns="91425" bIns="91425" anchor="t" anchorCtr="0"/>
          <a:lstStyle>
            <a:lvl1pPr marL="0" marR="0" lvl="0" indent="0" algn="l" rtl="0">
              <a:spcBef>
                <a:spcPts val="1440"/>
              </a:spcBef>
              <a:spcAft>
                <a:spcPts val="0"/>
              </a:spcAft>
              <a:buClr>
                <a:schemeClr val="lt1"/>
              </a:buClr>
              <a:buSzPts val="7200"/>
              <a:buFont typeface="Arial"/>
              <a:buNone/>
              <a:defRPr sz="7200" b="0" i="0" u="none" strike="noStrike" cap="none">
                <a:solidFill>
                  <a:schemeClr val="lt1"/>
                </a:solidFill>
                <a:latin typeface="Arial"/>
                <a:ea typeface="Arial"/>
                <a:cs typeface="Arial"/>
                <a:sym typeface="Arial"/>
              </a:defRPr>
            </a:lvl1pPr>
            <a:lvl2pPr marL="3565525" marR="0" lvl="1" indent="-520700" algn="l" rtl="0">
              <a:spcBef>
                <a:spcPts val="2680"/>
              </a:spcBef>
              <a:spcAft>
                <a:spcPts val="0"/>
              </a:spcAft>
              <a:buClr>
                <a:schemeClr val="dk1"/>
              </a:buClr>
              <a:buSzPts val="13400"/>
              <a:buFont typeface="Arial"/>
              <a:buChar char="–"/>
              <a:defRPr sz="13400" b="0" i="0" u="none" strike="noStrike" cap="none">
                <a:solidFill>
                  <a:schemeClr val="dk1"/>
                </a:solidFill>
                <a:latin typeface="Arial"/>
                <a:ea typeface="Arial"/>
                <a:cs typeface="Arial"/>
                <a:sym typeface="Arial"/>
              </a:defRPr>
            </a:lvl2pPr>
            <a:lvl3pPr marL="5486400" marR="0" lvl="2" indent="-366712" algn="l" rtl="0">
              <a:spcBef>
                <a:spcPts val="2300"/>
              </a:spcBef>
              <a:spcAft>
                <a:spcPts val="0"/>
              </a:spcAft>
              <a:buClr>
                <a:schemeClr val="dk1"/>
              </a:buClr>
              <a:buSzPts val="11500"/>
              <a:buFont typeface="Arial"/>
              <a:buChar char="•"/>
              <a:defRPr sz="11500" b="0" i="0" u="none" strike="noStrike" cap="none">
                <a:solidFill>
                  <a:schemeClr val="dk1"/>
                </a:solidFill>
                <a:latin typeface="Arial"/>
                <a:ea typeface="Arial"/>
                <a:cs typeface="Arial"/>
                <a:sym typeface="Arial"/>
              </a:defRPr>
            </a:lvl3pPr>
            <a:lvl4pPr marL="7680325" marR="0" lvl="3"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4pPr>
            <a:lvl5pPr marL="9874250" marR="0" lvl="4"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5pPr>
            <a:lvl6pPr marL="12070080" marR="0" lvl="5"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6pPr>
            <a:lvl7pPr marL="14264639" marR="0" lvl="6" indent="-487678"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7pPr>
            <a:lvl8pPr marL="16459200" marR="0" lvl="7"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8pPr>
            <a:lvl9pPr marL="18653760" marR="0" lvl="8"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body" idx="2"/>
          </p:nvPr>
        </p:nvSpPr>
        <p:spPr>
          <a:xfrm>
            <a:off x="21692464" y="30145413"/>
            <a:ext cx="20644401" cy="2268161"/>
          </a:xfrm>
          <a:prstGeom prst="rect">
            <a:avLst/>
          </a:prstGeom>
          <a:noFill/>
          <a:ln>
            <a:noFill/>
          </a:ln>
        </p:spPr>
        <p:txBody>
          <a:bodyPr wrap="square" lIns="91425" tIns="91425" rIns="91425" bIns="91425" anchor="t" anchorCtr="0"/>
          <a:lstStyle>
            <a:lvl1pPr marL="0" marR="0" lvl="0" indent="0" algn="l" rtl="0">
              <a:spcBef>
                <a:spcPts val="720"/>
              </a:spcBef>
              <a:spcAft>
                <a:spcPts val="0"/>
              </a:spcAft>
              <a:buClr>
                <a:schemeClr val="lt1"/>
              </a:buClr>
              <a:buSzPts val="3600"/>
              <a:buFont typeface="Arial"/>
              <a:buNone/>
              <a:defRPr sz="3600" b="0" i="0" u="none" strike="noStrike" cap="none">
                <a:solidFill>
                  <a:schemeClr val="lt1"/>
                </a:solidFill>
                <a:latin typeface="Arial"/>
                <a:ea typeface="Arial"/>
                <a:cs typeface="Arial"/>
                <a:sym typeface="Arial"/>
              </a:defRPr>
            </a:lvl1pPr>
            <a:lvl2pPr marL="3565525" marR="0" lvl="1" indent="-520700" algn="l" rtl="0">
              <a:spcBef>
                <a:spcPts val="2680"/>
              </a:spcBef>
              <a:spcAft>
                <a:spcPts val="0"/>
              </a:spcAft>
              <a:buClr>
                <a:schemeClr val="dk1"/>
              </a:buClr>
              <a:buSzPts val="13400"/>
              <a:buFont typeface="Arial"/>
              <a:buChar char="–"/>
              <a:defRPr sz="13400" b="0" i="0" u="none" strike="noStrike" cap="none">
                <a:solidFill>
                  <a:schemeClr val="dk1"/>
                </a:solidFill>
                <a:latin typeface="Arial"/>
                <a:ea typeface="Arial"/>
                <a:cs typeface="Arial"/>
                <a:sym typeface="Arial"/>
              </a:defRPr>
            </a:lvl2pPr>
            <a:lvl3pPr marL="5486400" marR="0" lvl="2" indent="-366712" algn="l" rtl="0">
              <a:spcBef>
                <a:spcPts val="2300"/>
              </a:spcBef>
              <a:spcAft>
                <a:spcPts val="0"/>
              </a:spcAft>
              <a:buClr>
                <a:schemeClr val="dk1"/>
              </a:buClr>
              <a:buSzPts val="11500"/>
              <a:buFont typeface="Arial"/>
              <a:buChar char="•"/>
              <a:defRPr sz="11500" b="0" i="0" u="none" strike="noStrike" cap="none">
                <a:solidFill>
                  <a:schemeClr val="dk1"/>
                </a:solidFill>
                <a:latin typeface="Arial"/>
                <a:ea typeface="Arial"/>
                <a:cs typeface="Arial"/>
                <a:sym typeface="Arial"/>
              </a:defRPr>
            </a:lvl3pPr>
            <a:lvl4pPr marL="7680325" marR="0" lvl="3"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4pPr>
            <a:lvl5pPr marL="9874250" marR="0" lvl="4" indent="-487363"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5pPr>
            <a:lvl6pPr marL="12070080" marR="0" lvl="5"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6pPr>
            <a:lvl7pPr marL="14264639" marR="0" lvl="6" indent="-487678"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7pPr>
            <a:lvl8pPr marL="16459200" marR="0" lvl="7"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8pPr>
            <a:lvl9pPr marL="18653760" marR="0" lvl="8" indent="-487680" algn="l" rtl="0">
              <a:spcBef>
                <a:spcPts val="1920"/>
              </a:spcBef>
              <a:buClr>
                <a:schemeClr val="dk1"/>
              </a:buClr>
              <a:buSzPts val="9600"/>
              <a:buFont typeface="Arial"/>
              <a:buChar char="•"/>
              <a:defRPr sz="96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body" idx="3"/>
          </p:nvPr>
        </p:nvSpPr>
        <p:spPr>
          <a:xfrm>
            <a:off x="1510716" y="5934102"/>
            <a:ext cx="12943849" cy="22259897"/>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
        <p:nvSpPr>
          <p:cNvPr id="45" name="Shape 45"/>
          <p:cNvSpPr txBox="1">
            <a:spLocks noGrp="1"/>
          </p:cNvSpPr>
          <p:nvPr>
            <p:ph type="body" idx="4"/>
          </p:nvPr>
        </p:nvSpPr>
        <p:spPr>
          <a:xfrm>
            <a:off x="15529819" y="5983525"/>
            <a:ext cx="12943849" cy="22210474"/>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
        <p:nvSpPr>
          <p:cNvPr id="46" name="Shape 46"/>
          <p:cNvSpPr txBox="1">
            <a:spLocks noGrp="1"/>
          </p:cNvSpPr>
          <p:nvPr>
            <p:ph type="body" idx="5"/>
          </p:nvPr>
        </p:nvSpPr>
        <p:spPr>
          <a:xfrm>
            <a:off x="29393016" y="5929969"/>
            <a:ext cx="12943849" cy="22264030"/>
          </a:xfrm>
          <a:prstGeom prst="rect">
            <a:avLst/>
          </a:prstGeom>
          <a:noFill/>
          <a:ln>
            <a:noFill/>
          </a:ln>
        </p:spPr>
        <p:txBody>
          <a:bodyPr wrap="square" lIns="91425" tIns="91425" rIns="91425" bIns="91425" anchor="t" anchorCtr="0"/>
          <a:lstStyle>
            <a:lvl1pPr marL="0" marR="0" lvl="0" indent="0" algn="l" rtl="0">
              <a:lnSpc>
                <a:spcPct val="90000"/>
              </a:lnSpc>
              <a:spcBef>
                <a:spcPts val="0"/>
              </a:spcBef>
              <a:spcAft>
                <a:spcPts val="0"/>
              </a:spcAft>
              <a:buClr>
                <a:schemeClr val="accent3"/>
              </a:buClr>
              <a:buSzPts val="5800"/>
              <a:buFont typeface="Arial"/>
              <a:buNone/>
              <a:defRPr sz="5800" b="1" i="0" u="none" strike="noStrike" cap="none">
                <a:solidFill>
                  <a:schemeClr val="accent3"/>
                </a:solidFill>
                <a:latin typeface="Arial"/>
                <a:ea typeface="Arial"/>
                <a:cs typeface="Arial"/>
                <a:sym typeface="Arial"/>
              </a:defRPr>
            </a:lvl1pPr>
            <a:lvl2pPr marL="0" marR="0" lvl="1" indent="0" algn="l" rtl="0">
              <a:spcBef>
                <a:spcPts val="0"/>
              </a:spcBef>
              <a:spcAft>
                <a:spcPts val="0"/>
              </a:spcAft>
              <a:buClr>
                <a:srgbClr val="3F3F3F"/>
              </a:buClr>
              <a:buSzPts val="4800"/>
              <a:buFont typeface="Arial"/>
              <a:buNone/>
              <a:defRPr sz="4800" b="0" i="0" u="none" strike="noStrike" cap="none">
                <a:solidFill>
                  <a:srgbClr val="3F3F3F"/>
                </a:solidFill>
                <a:latin typeface="Arial"/>
                <a:ea typeface="Arial"/>
                <a:cs typeface="Arial"/>
                <a:sym typeface="Arial"/>
              </a:defRPr>
            </a:lvl2pPr>
            <a:lvl3pPr marL="457200" marR="0" lvl="2" indent="96519" algn="l" rtl="0">
              <a:spcBef>
                <a:spcPts val="0"/>
              </a:spcBef>
              <a:spcAft>
                <a:spcPts val="0"/>
              </a:spcAft>
              <a:buClr>
                <a:srgbClr val="3F3F3F"/>
              </a:buClr>
              <a:buSzPts val="4400"/>
              <a:buFont typeface="Arial"/>
              <a:buChar char="•"/>
              <a:defRPr sz="4400" b="0" i="0" u="none" strike="noStrike" cap="none">
                <a:solidFill>
                  <a:srgbClr val="3F3F3F"/>
                </a:solidFill>
                <a:latin typeface="Arial"/>
                <a:ea typeface="Arial"/>
                <a:cs typeface="Arial"/>
                <a:sym typeface="Arial"/>
              </a:defRPr>
            </a:lvl3pPr>
            <a:lvl4pPr marL="1005839" marR="0" lvl="3" indent="-144779" algn="l" rtl="0">
              <a:spcBef>
                <a:spcPts val="0"/>
              </a:spcBef>
              <a:spcAft>
                <a:spcPts val="0"/>
              </a:spcAft>
              <a:buClr>
                <a:srgbClr val="3F3F3F"/>
              </a:buClr>
              <a:buSzPts val="4200"/>
              <a:buFont typeface="Arial"/>
              <a:buChar char="–"/>
              <a:defRPr sz="4200" b="0" i="0" u="none" strike="noStrike" cap="none">
                <a:solidFill>
                  <a:srgbClr val="3F3F3F"/>
                </a:solidFill>
                <a:latin typeface="Arial"/>
                <a:ea typeface="Arial"/>
                <a:cs typeface="Arial"/>
                <a:sym typeface="Arial"/>
              </a:defRPr>
            </a:lvl4pPr>
            <a:lvl5pPr marL="1280160" marR="0" lvl="4" indent="-111760" algn="l" rtl="0">
              <a:spcBef>
                <a:spcPts val="0"/>
              </a:spcBef>
              <a:spcAft>
                <a:spcPts val="0"/>
              </a:spcAft>
              <a:buClr>
                <a:srgbClr val="3F3F3F"/>
              </a:buClr>
              <a:buSzPts val="4000"/>
              <a:buFont typeface="Arial"/>
              <a:buChar char="»"/>
              <a:defRPr sz="4000" b="1" i="0" u="none" strike="noStrike" cap="none">
                <a:solidFill>
                  <a:srgbClr val="3F3F3F"/>
                </a:solidFill>
                <a:latin typeface="Arial"/>
                <a:ea typeface="Arial"/>
                <a:cs typeface="Arial"/>
                <a:sym typeface="Arial"/>
              </a:defRPr>
            </a:lvl5pPr>
            <a:lvl6pPr marL="12070080" marR="0" lvl="5"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6pPr>
            <a:lvl7pPr marL="14264639" marR="0" lvl="6" indent="-551178"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7pPr>
            <a:lvl8pPr marL="16459200" marR="0" lvl="7"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8pPr>
            <a:lvl9pPr marL="18653760" marR="0" lvl="8" indent="-551180" algn="l" rtl="0">
              <a:spcBef>
                <a:spcPts val="1720"/>
              </a:spcBef>
              <a:buClr>
                <a:schemeClr val="dk1"/>
              </a:buClr>
              <a:buSzPts val="8600"/>
              <a:buFont typeface="Arial"/>
              <a:buChar char="•"/>
              <a:defRPr sz="8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D6C3">
            <a:alpha val="39607"/>
          </a:srgbClr>
        </a:solidFill>
        <a:effectLst/>
      </p:bgPr>
    </p:bg>
    <p:spTree>
      <p:nvGrpSpPr>
        <p:cNvPr id="1" name="Shape 9"/>
        <p:cNvGrpSpPr/>
        <p:nvPr/>
      </p:nvGrpSpPr>
      <p:grpSpPr>
        <a:xfrm>
          <a:off x="0" y="0"/>
          <a:ext cx="0" cy="0"/>
          <a:chOff x="0" y="0"/>
          <a:chExt cx="0" cy="0"/>
        </a:xfrm>
      </p:grpSpPr>
      <p:pic>
        <p:nvPicPr>
          <p:cNvPr id="10" name="Shape 10"/>
          <p:cNvPicPr preferRelativeResize="0"/>
          <p:nvPr/>
        </p:nvPicPr>
        <p:blipFill rotWithShape="1">
          <a:blip r:embed="rId3">
            <a:alphaModFix/>
          </a:blip>
          <a:srcRect/>
          <a:stretch/>
        </p:blipFill>
        <p:spPr>
          <a:xfrm>
            <a:off x="-231775" y="0"/>
            <a:ext cx="44375389" cy="4572000"/>
          </a:xfrm>
          <a:prstGeom prst="rect">
            <a:avLst/>
          </a:prstGeom>
          <a:noFill/>
          <a:ln>
            <a:noFill/>
          </a:ln>
        </p:spPr>
      </p:pic>
      <p:pic>
        <p:nvPicPr>
          <p:cNvPr id="11" name="Shape 11"/>
          <p:cNvPicPr preferRelativeResize="0"/>
          <p:nvPr/>
        </p:nvPicPr>
        <p:blipFill rotWithShape="1">
          <a:blip r:embed="rId4">
            <a:alphaModFix/>
          </a:blip>
          <a:srcRect/>
          <a:stretch/>
        </p:blipFill>
        <p:spPr>
          <a:xfrm>
            <a:off x="0" y="29608463"/>
            <a:ext cx="44143611" cy="3429000"/>
          </a:xfrm>
          <a:prstGeom prst="rect">
            <a:avLst/>
          </a:prstGeom>
          <a:noFill/>
          <a:ln>
            <a:noFill/>
          </a:ln>
        </p:spPr>
      </p:pic>
      <p:pic>
        <p:nvPicPr>
          <p:cNvPr id="12" name="Shape 12"/>
          <p:cNvPicPr preferRelativeResize="0"/>
          <p:nvPr/>
        </p:nvPicPr>
        <p:blipFill rotWithShape="1">
          <a:blip r:embed="rId5">
            <a:alphaModFix/>
          </a:blip>
          <a:srcRect/>
          <a:stretch/>
        </p:blipFill>
        <p:spPr>
          <a:xfrm>
            <a:off x="682625" y="30264100"/>
            <a:ext cx="9640887" cy="2149475"/>
          </a:xfrm>
          <a:prstGeom prst="rect">
            <a:avLst/>
          </a:prstGeom>
          <a:noFill/>
          <a:ln>
            <a:noFill/>
          </a:ln>
        </p:spPr>
      </p:pic>
      <p:sp>
        <p:nvSpPr>
          <p:cNvPr id="13" name="Shape 13"/>
          <p:cNvSpPr txBox="1">
            <a:spLocks noGrp="1"/>
          </p:cNvSpPr>
          <p:nvPr>
            <p:ph type="title"/>
          </p:nvPr>
        </p:nvSpPr>
        <p:spPr>
          <a:xfrm>
            <a:off x="2193925" y="1317625"/>
            <a:ext cx="39503351" cy="29918026"/>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ED6C3">
            <a:alpha val="39607"/>
          </a:srgbClr>
        </a:solidFill>
        <a:effectLst/>
      </p:bgPr>
    </p:bg>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2193925" y="1317625"/>
            <a:ext cx="39503351" cy="29918026"/>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ED6C3">
            <a:alpha val="39607"/>
          </a:srgbClr>
        </a:solidFill>
        <a:effectLst/>
      </p:bgPr>
    </p:bg>
    <p:spTree>
      <p:nvGrpSpPr>
        <p:cNvPr id="1" name="Shape 24"/>
        <p:cNvGrpSpPr/>
        <p:nvPr/>
      </p:nvGrpSpPr>
      <p:grpSpPr>
        <a:xfrm>
          <a:off x="0" y="0"/>
          <a:ext cx="0" cy="0"/>
          <a:chOff x="0" y="0"/>
          <a:chExt cx="0" cy="0"/>
        </a:xfrm>
      </p:grpSpPr>
      <p:pic>
        <p:nvPicPr>
          <p:cNvPr id="25" name="Shape 25"/>
          <p:cNvPicPr preferRelativeResize="0"/>
          <p:nvPr/>
        </p:nvPicPr>
        <p:blipFill rotWithShape="1">
          <a:blip r:embed="rId3">
            <a:alphaModFix/>
          </a:blip>
          <a:srcRect/>
          <a:stretch/>
        </p:blipFill>
        <p:spPr>
          <a:xfrm>
            <a:off x="-231775" y="0"/>
            <a:ext cx="44375389" cy="4572000"/>
          </a:xfrm>
          <a:prstGeom prst="rect">
            <a:avLst/>
          </a:prstGeom>
          <a:noFill/>
          <a:ln>
            <a:noFill/>
          </a:ln>
        </p:spPr>
      </p:pic>
      <p:pic>
        <p:nvPicPr>
          <p:cNvPr id="26" name="Shape 26"/>
          <p:cNvPicPr preferRelativeResize="0"/>
          <p:nvPr/>
        </p:nvPicPr>
        <p:blipFill rotWithShape="1">
          <a:blip r:embed="rId4">
            <a:alphaModFix/>
          </a:blip>
          <a:srcRect/>
          <a:stretch/>
        </p:blipFill>
        <p:spPr>
          <a:xfrm>
            <a:off x="0" y="29608463"/>
            <a:ext cx="43891201" cy="3429000"/>
          </a:xfrm>
          <a:prstGeom prst="rect">
            <a:avLst/>
          </a:prstGeom>
          <a:noFill/>
          <a:ln>
            <a:noFill/>
          </a:ln>
        </p:spPr>
      </p:pic>
      <p:pic>
        <p:nvPicPr>
          <p:cNvPr id="27" name="Shape 27"/>
          <p:cNvPicPr preferRelativeResize="0"/>
          <p:nvPr/>
        </p:nvPicPr>
        <p:blipFill rotWithShape="1">
          <a:blip r:embed="rId5">
            <a:alphaModFix/>
          </a:blip>
          <a:srcRect/>
          <a:stretch/>
        </p:blipFill>
        <p:spPr>
          <a:xfrm>
            <a:off x="682625" y="30264100"/>
            <a:ext cx="9640887" cy="2149475"/>
          </a:xfrm>
          <a:prstGeom prst="rect">
            <a:avLst/>
          </a:prstGeom>
          <a:noFill/>
          <a:ln>
            <a:noFill/>
          </a:ln>
        </p:spPr>
      </p:pic>
      <p:sp>
        <p:nvSpPr>
          <p:cNvPr id="28" name="Shape 28"/>
          <p:cNvSpPr txBox="1">
            <a:spLocks noGrp="1"/>
          </p:cNvSpPr>
          <p:nvPr>
            <p:ph type="title"/>
          </p:nvPr>
        </p:nvSpPr>
        <p:spPr>
          <a:xfrm>
            <a:off x="2193925" y="1317625"/>
            <a:ext cx="39503351" cy="29918026"/>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DED6C3">
            <a:alpha val="39607"/>
          </a:srgbClr>
        </a:solidFill>
        <a:effectLst/>
      </p:bgPr>
    </p:bg>
    <p:spTree>
      <p:nvGrpSpPr>
        <p:cNvPr id="1" name="Shape 35"/>
        <p:cNvGrpSpPr/>
        <p:nvPr/>
      </p:nvGrpSpPr>
      <p:grpSpPr>
        <a:xfrm>
          <a:off x="0" y="0"/>
          <a:ext cx="0" cy="0"/>
          <a:chOff x="0" y="0"/>
          <a:chExt cx="0" cy="0"/>
        </a:xfrm>
      </p:grpSpPr>
      <p:pic>
        <p:nvPicPr>
          <p:cNvPr id="36" name="Shape 36"/>
          <p:cNvPicPr preferRelativeResize="0"/>
          <p:nvPr/>
        </p:nvPicPr>
        <p:blipFill rotWithShape="1">
          <a:blip r:embed="rId3">
            <a:alphaModFix/>
          </a:blip>
          <a:srcRect/>
          <a:stretch/>
        </p:blipFill>
        <p:spPr>
          <a:xfrm>
            <a:off x="0" y="0"/>
            <a:ext cx="43891202" cy="4572000"/>
          </a:xfrm>
          <a:prstGeom prst="rect">
            <a:avLst/>
          </a:prstGeom>
          <a:noFill/>
          <a:ln>
            <a:noFill/>
          </a:ln>
        </p:spPr>
      </p:pic>
      <p:pic>
        <p:nvPicPr>
          <p:cNvPr id="37" name="Shape 37"/>
          <p:cNvPicPr preferRelativeResize="0"/>
          <p:nvPr/>
        </p:nvPicPr>
        <p:blipFill rotWithShape="1">
          <a:blip r:embed="rId4">
            <a:alphaModFix/>
          </a:blip>
          <a:srcRect/>
          <a:stretch/>
        </p:blipFill>
        <p:spPr>
          <a:xfrm>
            <a:off x="0" y="29608463"/>
            <a:ext cx="43891201" cy="3429000"/>
          </a:xfrm>
          <a:prstGeom prst="rect">
            <a:avLst/>
          </a:prstGeom>
          <a:noFill/>
          <a:ln>
            <a:noFill/>
          </a:ln>
        </p:spPr>
      </p:pic>
      <p:pic>
        <p:nvPicPr>
          <p:cNvPr id="38" name="Shape 38"/>
          <p:cNvPicPr preferRelativeResize="0"/>
          <p:nvPr/>
        </p:nvPicPr>
        <p:blipFill rotWithShape="1">
          <a:blip r:embed="rId5">
            <a:alphaModFix/>
          </a:blip>
          <a:srcRect/>
          <a:stretch/>
        </p:blipFill>
        <p:spPr>
          <a:xfrm>
            <a:off x="614362" y="30264100"/>
            <a:ext cx="9640887" cy="2149475"/>
          </a:xfrm>
          <a:prstGeom prst="rect">
            <a:avLst/>
          </a:prstGeom>
          <a:noFill/>
          <a:ln>
            <a:noFill/>
          </a:ln>
        </p:spPr>
      </p:pic>
      <p:sp>
        <p:nvSpPr>
          <p:cNvPr id="39" name="Shape 39"/>
          <p:cNvSpPr txBox="1">
            <a:spLocks noGrp="1"/>
          </p:cNvSpPr>
          <p:nvPr>
            <p:ph type="title"/>
          </p:nvPr>
        </p:nvSpPr>
        <p:spPr>
          <a:xfrm>
            <a:off x="2193925" y="1317625"/>
            <a:ext cx="39503351" cy="29918026"/>
          </a:xfrm>
          <a:prstGeom prst="rect">
            <a:avLst/>
          </a:prstGeom>
          <a:noFill/>
          <a:ln>
            <a:noFill/>
          </a:ln>
        </p:spPr>
        <p:txBody>
          <a:bodyPr wrap="square" lIns="91425" tIns="91425" rIns="91425" bIns="91425" anchor="ctr" anchorCtr="0"/>
          <a:lstStyle>
            <a:lvl1pPr marL="0" marR="0" lvl="0"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1pPr>
            <a:lvl2pPr marL="0" marR="0" lvl="1"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2pPr>
            <a:lvl3pPr marL="0" marR="0" lvl="2"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3pPr>
            <a:lvl4pPr marL="0" marR="0" lvl="3"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4pPr>
            <a:lvl5pPr marL="0" marR="0" lvl="4" indent="0" algn="ctr" rtl="0">
              <a:spcBef>
                <a:spcPts val="0"/>
              </a:spcBef>
              <a:spcAft>
                <a:spcPts val="0"/>
              </a:spcAft>
              <a:buSzPts val="1400"/>
              <a:buNone/>
              <a:defRPr sz="176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SzPts val="1400"/>
              <a:buNone/>
              <a:defRPr sz="2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16.jpg"/><Relationship Id="rId3" Type="http://schemas.openxmlformats.org/officeDocument/2006/relationships/image" Target="../media/image6.jpg"/><Relationship Id="rId7" Type="http://schemas.openxmlformats.org/officeDocument/2006/relationships/image" Target="../media/image10.jpg"/><Relationship Id="rId12"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Shape 51"/>
          <p:cNvSpPr txBox="1">
            <a:spLocks noGrp="1"/>
          </p:cNvSpPr>
          <p:nvPr>
            <p:ph type="body" idx="1"/>
          </p:nvPr>
        </p:nvSpPr>
        <p:spPr>
          <a:xfrm>
            <a:off x="1347775" y="5984074"/>
            <a:ext cx="9178800" cy="22353655"/>
          </a:xfrm>
          <a:prstGeom prst="rect">
            <a:avLst/>
          </a:prstGeom>
          <a:noFill/>
          <a:ln>
            <a:noFill/>
          </a:ln>
        </p:spPr>
        <p:txBody>
          <a:bodyPr wrap="square" lIns="0" tIns="0" rIns="0" bIns="0" anchor="t" anchorCtr="0">
            <a:noAutofit/>
          </a:bodyPr>
          <a:lstStyle/>
          <a:p>
            <a:pPr marL="0" marR="0" lvl="0" indent="-368300" algn="l" rtl="0">
              <a:lnSpc>
                <a:spcPct val="90000"/>
              </a:lnSpc>
              <a:spcBef>
                <a:spcPts val="0"/>
              </a:spcBef>
              <a:spcAft>
                <a:spcPts val="0"/>
              </a:spcAft>
              <a:buClr>
                <a:srgbClr val="FF9933"/>
              </a:buClr>
              <a:buSzPts val="5800"/>
              <a:buFont typeface="Arial"/>
              <a:buNone/>
            </a:pPr>
            <a:r>
              <a:rPr lang="en-US" sz="5800" i="0" u="none" strike="noStrike" cap="none" dirty="0">
                <a:solidFill>
                  <a:srgbClr val="FF9933"/>
                </a:solidFill>
                <a:latin typeface="Times New Roman"/>
                <a:ea typeface="Times New Roman"/>
                <a:cs typeface="Times New Roman"/>
                <a:sym typeface="Times New Roman"/>
              </a:rPr>
              <a:t>Introduction</a:t>
            </a:r>
          </a:p>
          <a:p>
            <a:pPr marL="0" marR="0" lvl="0" indent="-177800" algn="just" rtl="0">
              <a:lnSpc>
                <a:spcPct val="90000"/>
              </a:lnSpc>
              <a:spcBef>
                <a:spcPts val="0"/>
              </a:spcBef>
              <a:spcAft>
                <a:spcPts val="0"/>
              </a:spcAft>
              <a:buClr>
                <a:schemeClr val="dk2"/>
              </a:buClr>
              <a:buSzPts val="2800"/>
              <a:buFont typeface="Arial"/>
              <a:buNone/>
            </a:pPr>
            <a:endParaRPr lang="en-US"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r>
              <a:rPr lang="en-US" sz="2800" b="0" dirty="0">
                <a:solidFill>
                  <a:schemeClr val="dk2"/>
                </a:solidFill>
                <a:latin typeface="Times New Roman"/>
                <a:ea typeface="Times New Roman"/>
                <a:cs typeface="Times New Roman"/>
                <a:sym typeface="Times New Roman"/>
              </a:rPr>
              <a:t>Opioid addiction and overdose has become a national epidemic in the United States over the past 30 years. According to the Centers for Disease Control and Prevention, more than 20,000 Americans died from prescription drugs alone in 2014 – far more than alcohol-related car accidents. Of the 20.5 million American adults who had a substance abuse disorder in 2015, 2 million were addicted to prescription pain relievers and 591,000 were addicted to heroin. As early as 2012, an astounding 259 million prescriptions were written for opioid-based pain medications – more than enough to give every American adult their own bottle of pills.</a:t>
            </a:r>
            <a:r>
              <a:rPr lang="en-US" sz="2800" b="0" baseline="30000" dirty="0">
                <a:solidFill>
                  <a:schemeClr val="dk2"/>
                </a:solidFill>
                <a:latin typeface="Times New Roman"/>
                <a:ea typeface="Times New Roman"/>
                <a:cs typeface="Times New Roman"/>
                <a:sym typeface="Times New Roman"/>
              </a:rPr>
              <a:t> </a:t>
            </a:r>
            <a:r>
              <a:rPr lang="en-US" sz="2800" b="0" dirty="0">
                <a:solidFill>
                  <a:schemeClr val="dk2"/>
                </a:solidFill>
                <a:latin typeface="Times New Roman"/>
                <a:ea typeface="Times New Roman"/>
                <a:cs typeface="Times New Roman"/>
                <a:sym typeface="Times New Roman"/>
              </a:rPr>
              <a:t>Four in five new heroin users went from abusing prescription painkillers to using street heroin because pills from a pharmacy are far more difficult and expensive to acquire than heroin on the black market. </a:t>
            </a: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2800" b="0" dirty="0">
              <a:solidFill>
                <a:schemeClr val="dk2"/>
              </a:solidFill>
              <a:latin typeface="Times New Roman"/>
              <a:ea typeface="Times New Roman"/>
              <a:cs typeface="Times New Roman"/>
              <a:sym typeface="Times New Roman"/>
            </a:endParaRPr>
          </a:p>
          <a:p>
            <a:pPr marL="0" lvl="0" indent="387350" algn="just" rtl="0">
              <a:lnSpc>
                <a:spcPct val="100000"/>
              </a:lnSpc>
              <a:spcBef>
                <a:spcPts val="0"/>
              </a:spcBef>
              <a:buClr>
                <a:schemeClr val="dk1"/>
              </a:buClr>
              <a:buSzPts val="1100"/>
              <a:buFont typeface="Arial"/>
              <a:buNone/>
            </a:pPr>
            <a:endParaRPr sz="3000" b="0" dirty="0">
              <a:solidFill>
                <a:schemeClr val="dk2"/>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sz="5800" i="0" u="none" strike="noStrike" cap="none"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sz="5800" i="0" u="none" strike="noStrike" cap="none"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sz="2000"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sz="2000"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sz="2000"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endParaRPr lang="en-US" sz="2000" dirty="0">
              <a:solidFill>
                <a:srgbClr val="FF9933"/>
              </a:solidFill>
              <a:latin typeface="Times New Roman"/>
              <a:ea typeface="Times New Roman"/>
              <a:cs typeface="Times New Roman"/>
              <a:sym typeface="Times New Roman"/>
            </a:endParaRPr>
          </a:p>
          <a:p>
            <a:pPr marL="0" marR="0" lvl="0" indent="-368300" algn="l" rtl="0">
              <a:lnSpc>
                <a:spcPct val="90000"/>
              </a:lnSpc>
              <a:spcBef>
                <a:spcPts val="0"/>
              </a:spcBef>
              <a:spcAft>
                <a:spcPts val="0"/>
              </a:spcAft>
              <a:buClr>
                <a:srgbClr val="FF9933"/>
              </a:buClr>
              <a:buSzPts val="5800"/>
              <a:buFont typeface="Arial"/>
              <a:buNone/>
            </a:pPr>
            <a:r>
              <a:rPr lang="en-US" sz="5800" i="0" u="none" strike="noStrike" cap="none" dirty="0">
                <a:solidFill>
                  <a:srgbClr val="FF9933"/>
                </a:solidFill>
                <a:latin typeface="Times New Roman"/>
                <a:ea typeface="Times New Roman"/>
                <a:cs typeface="Times New Roman"/>
                <a:sym typeface="Times New Roman"/>
              </a:rPr>
              <a:t>Methodology</a:t>
            </a:r>
          </a:p>
          <a:p>
            <a:pPr indent="88900" algn="just">
              <a:buClr>
                <a:srgbClr val="FF9933"/>
              </a:buClr>
            </a:pPr>
            <a:r>
              <a:rPr lang="en-US" sz="2800" b="0" dirty="0">
                <a:solidFill>
                  <a:schemeClr val="dk2"/>
                </a:solidFill>
                <a:latin typeface="Times New Roman"/>
                <a:ea typeface="Times New Roman"/>
                <a:cs typeface="Times New Roman"/>
                <a:sym typeface="Times New Roman"/>
              </a:rPr>
              <a:t>     </a:t>
            </a:r>
            <a:r>
              <a:rPr lang="en-US" sz="2800" dirty="0">
                <a:solidFill>
                  <a:srgbClr val="3F3F3F"/>
                </a:solidFill>
                <a:latin typeface="Times New Roman"/>
                <a:ea typeface="Times New Roman"/>
                <a:cs typeface="Times New Roman"/>
                <a:sym typeface="Times New Roman"/>
              </a:rPr>
              <a:t/>
            </a:r>
            <a:br>
              <a:rPr lang="en-US" sz="2800" dirty="0">
                <a:solidFill>
                  <a:srgbClr val="3F3F3F"/>
                </a:solidFill>
                <a:latin typeface="Times New Roman"/>
                <a:ea typeface="Times New Roman"/>
                <a:cs typeface="Times New Roman"/>
                <a:sym typeface="Times New Roman"/>
              </a:rPr>
            </a:br>
            <a:r>
              <a:rPr lang="en-US" sz="2800" dirty="0">
                <a:solidFill>
                  <a:srgbClr val="3F3F3F"/>
                </a:solidFill>
                <a:latin typeface="Times New Roman"/>
                <a:ea typeface="Times New Roman"/>
                <a:cs typeface="Times New Roman"/>
                <a:sym typeface="Times New Roman"/>
              </a:rPr>
              <a:t>     </a:t>
            </a:r>
            <a:r>
              <a:rPr lang="en-US" sz="2800" b="0" dirty="0">
                <a:solidFill>
                  <a:schemeClr val="dk2"/>
                </a:solidFill>
                <a:latin typeface="Times New Roman"/>
                <a:ea typeface="Times New Roman"/>
                <a:cs typeface="Times New Roman"/>
                <a:sym typeface="Times New Roman"/>
              </a:rPr>
              <a:t>The first step to reaching the objective was to download the US Census County shapefile and select the state of Tennessee using the “select by attribute” tool. Fields were then added into the county attribute table indicating the opiate prescription rate and rate of death from overdose data. Socioeconomic data derived from the census bureau was considered; however, our research shows that this problem effects people from all economic strata.</a:t>
            </a:r>
          </a:p>
          <a:p>
            <a:pPr marL="0" marR="0" lvl="0" indent="889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889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p:txBody>
      </p:sp>
      <p:sp>
        <p:nvSpPr>
          <p:cNvPr id="52" name="Shape 52"/>
          <p:cNvSpPr txBox="1">
            <a:spLocks noGrp="1"/>
          </p:cNvSpPr>
          <p:nvPr>
            <p:ph type="title"/>
          </p:nvPr>
        </p:nvSpPr>
        <p:spPr>
          <a:xfrm>
            <a:off x="-391886" y="223049"/>
            <a:ext cx="44705117" cy="2031101"/>
          </a:xfrm>
          <a:prstGeom prst="rect">
            <a:avLst/>
          </a:prstGeom>
          <a:noFill/>
          <a:ln>
            <a:noFill/>
          </a:ln>
        </p:spPr>
        <p:txBody>
          <a:bodyPr wrap="square" lIns="0" tIns="0" rIns="0" bIns="0" anchor="t" anchorCtr="0">
            <a:noAutofit/>
          </a:bodyPr>
          <a:lstStyle/>
          <a:p>
            <a:pPr marL="0" marR="0" lvl="0" indent="-825500" algn="ctr" rtl="0">
              <a:lnSpc>
                <a:spcPct val="100000"/>
              </a:lnSpc>
              <a:spcBef>
                <a:spcPts val="0"/>
              </a:spcBef>
              <a:spcAft>
                <a:spcPts val="0"/>
              </a:spcAft>
              <a:buClr>
                <a:schemeClr val="lt1"/>
              </a:buClr>
              <a:buSzPts val="13000"/>
              <a:buFont typeface="Arial"/>
              <a:buNone/>
            </a:pPr>
            <a:r>
              <a:rPr lang="en-US" sz="12200" i="0" u="none" strike="noStrike" cap="none" dirty="0">
                <a:latin typeface="Times New Roman"/>
                <a:ea typeface="Times New Roman"/>
                <a:cs typeface="Times New Roman"/>
                <a:sym typeface="Times New Roman"/>
              </a:rPr>
              <a:t>Geography of Opiate A</a:t>
            </a:r>
            <a:r>
              <a:rPr lang="en-US" sz="12200" dirty="0">
                <a:latin typeface="Times New Roman"/>
                <a:ea typeface="Times New Roman"/>
                <a:cs typeface="Times New Roman"/>
                <a:sym typeface="Times New Roman"/>
              </a:rPr>
              <a:t>buse, Overdose,</a:t>
            </a:r>
            <a:r>
              <a:rPr lang="en-US" sz="12200" i="0" u="none" strike="noStrike" cap="none" dirty="0">
                <a:latin typeface="Times New Roman"/>
                <a:ea typeface="Times New Roman"/>
                <a:cs typeface="Times New Roman"/>
                <a:sym typeface="Times New Roman"/>
              </a:rPr>
              <a:t> &amp; Treatment</a:t>
            </a:r>
            <a:r>
              <a:rPr lang="en-US" sz="12200" dirty="0">
                <a:latin typeface="Times New Roman"/>
                <a:ea typeface="Times New Roman"/>
                <a:cs typeface="Times New Roman"/>
                <a:sym typeface="Times New Roman"/>
              </a:rPr>
              <a:t> in Tennessee</a:t>
            </a:r>
          </a:p>
        </p:txBody>
      </p:sp>
      <p:sp>
        <p:nvSpPr>
          <p:cNvPr id="53" name="Shape 53"/>
          <p:cNvSpPr txBox="1">
            <a:spLocks noGrp="1"/>
          </p:cNvSpPr>
          <p:nvPr>
            <p:ph type="body" idx="3"/>
          </p:nvPr>
        </p:nvSpPr>
        <p:spPr>
          <a:xfrm>
            <a:off x="1308100" y="2368549"/>
            <a:ext cx="41178300" cy="2268600"/>
          </a:xfrm>
          <a:prstGeom prst="rect">
            <a:avLst/>
          </a:prstGeom>
          <a:noFill/>
          <a:ln>
            <a:noFill/>
          </a:ln>
        </p:spPr>
        <p:txBody>
          <a:bodyPr wrap="square" lIns="0" tIns="0" rIns="0" bIns="0" anchor="t" anchorCtr="0">
            <a:noAutofit/>
          </a:bodyPr>
          <a:lstStyle/>
          <a:p>
            <a:pPr marL="0" marR="0" lvl="0" indent="-425450" algn="ctr" rtl="0">
              <a:lnSpc>
                <a:spcPct val="80000"/>
              </a:lnSpc>
              <a:spcBef>
                <a:spcPts val="0"/>
              </a:spcBef>
              <a:spcAft>
                <a:spcPts val="0"/>
              </a:spcAft>
              <a:buClr>
                <a:schemeClr val="lt1"/>
              </a:buClr>
              <a:buSzPts val="6700"/>
              <a:buFont typeface="Arial"/>
              <a:buNone/>
            </a:pPr>
            <a:r>
              <a:rPr lang="en-US" sz="6800" i="0" u="none" dirty="0">
                <a:solidFill>
                  <a:schemeClr val="lt1"/>
                </a:solidFill>
                <a:latin typeface="Times New Roman"/>
                <a:ea typeface="Times New Roman"/>
                <a:cs typeface="Times New Roman"/>
                <a:sym typeface="Times New Roman"/>
              </a:rPr>
              <a:t>David Leventhal, Meghan Russell, and Kali Williams</a:t>
            </a:r>
          </a:p>
          <a:p>
            <a:pPr marL="0" marR="0" lvl="0" indent="-425450" algn="ctr" rtl="0">
              <a:lnSpc>
                <a:spcPct val="80000"/>
              </a:lnSpc>
              <a:spcBef>
                <a:spcPts val="1340"/>
              </a:spcBef>
              <a:spcAft>
                <a:spcPts val="0"/>
              </a:spcAft>
              <a:buClr>
                <a:schemeClr val="lt1"/>
              </a:buClr>
              <a:buSzPts val="6700"/>
              <a:buFont typeface="Arial"/>
              <a:buNone/>
            </a:pPr>
            <a:r>
              <a:rPr lang="en-US" sz="6800" i="0" u="none" dirty="0">
                <a:solidFill>
                  <a:schemeClr val="lt1"/>
                </a:solidFill>
                <a:latin typeface="Times New Roman"/>
                <a:ea typeface="Times New Roman"/>
                <a:cs typeface="Times New Roman"/>
                <a:sym typeface="Times New Roman"/>
              </a:rPr>
              <a:t>Department of Geography, University of Tennessee, Knoxville, TN 37996</a:t>
            </a:r>
          </a:p>
        </p:txBody>
      </p:sp>
      <p:sp>
        <p:nvSpPr>
          <p:cNvPr id="54" name="Shape 54"/>
          <p:cNvSpPr txBox="1">
            <a:spLocks noGrp="1"/>
          </p:cNvSpPr>
          <p:nvPr>
            <p:ph type="body" idx="4"/>
          </p:nvPr>
        </p:nvSpPr>
        <p:spPr>
          <a:xfrm>
            <a:off x="12023725" y="6008674"/>
            <a:ext cx="9178800" cy="22128645"/>
          </a:xfrm>
          <a:prstGeom prst="rect">
            <a:avLst/>
          </a:prstGeom>
          <a:noFill/>
          <a:ln>
            <a:noFill/>
          </a:ln>
        </p:spPr>
        <p:txBody>
          <a:bodyPr wrap="square" lIns="0" tIns="0" rIns="0" bIns="0" anchor="t" anchorCtr="0">
            <a:noAutofit/>
          </a:bodyPr>
          <a:lstStyle/>
          <a:p>
            <a:pPr marL="0" marR="0" lvl="0" indent="-368300" algn="l" rtl="0">
              <a:lnSpc>
                <a:spcPct val="90000"/>
              </a:lnSpc>
              <a:spcBef>
                <a:spcPts val="0"/>
              </a:spcBef>
              <a:spcAft>
                <a:spcPts val="0"/>
              </a:spcAft>
              <a:buClr>
                <a:srgbClr val="FF9933"/>
              </a:buClr>
              <a:buSzPts val="5800"/>
              <a:buFont typeface="Arial"/>
              <a:buNone/>
            </a:pPr>
            <a:r>
              <a:rPr lang="en-US" dirty="0">
                <a:solidFill>
                  <a:srgbClr val="FF9933"/>
                </a:solidFill>
                <a:latin typeface="Times New Roman"/>
                <a:ea typeface="Times New Roman"/>
                <a:cs typeface="Times New Roman"/>
                <a:sym typeface="Times New Roman"/>
              </a:rPr>
              <a:t>Methodology Continued</a:t>
            </a:r>
          </a:p>
          <a:p>
            <a:pPr marL="0" marR="0" lvl="0" indent="-368300" algn="l" rtl="0">
              <a:lnSpc>
                <a:spcPct val="90000"/>
              </a:lnSpc>
              <a:spcBef>
                <a:spcPts val="0"/>
              </a:spcBef>
              <a:spcAft>
                <a:spcPts val="0"/>
              </a:spcAft>
              <a:buClr>
                <a:srgbClr val="FF9933"/>
              </a:buClr>
              <a:buSzPts val="5800"/>
              <a:buFont typeface="Arial"/>
              <a:buNone/>
            </a:pPr>
            <a:endParaRPr sz="2800" dirty="0">
              <a:solidFill>
                <a:srgbClr val="3F3F3F"/>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r>
              <a:rPr lang="en-US" sz="2800" b="0" dirty="0">
                <a:solidFill>
                  <a:srgbClr val="3F3F3F"/>
                </a:solidFill>
                <a:latin typeface="Times New Roman"/>
                <a:ea typeface="Times New Roman"/>
                <a:cs typeface="Times New Roman"/>
                <a:sym typeface="Times New Roman"/>
              </a:rPr>
              <a:t>     </a:t>
            </a:r>
            <a:r>
              <a:rPr lang="en-US" sz="2800" b="0" dirty="0">
                <a:solidFill>
                  <a:schemeClr val="dk2"/>
                </a:solidFill>
                <a:latin typeface="Times New Roman"/>
                <a:ea typeface="Times New Roman"/>
                <a:cs typeface="Times New Roman"/>
                <a:sym typeface="Times New Roman"/>
              </a:rPr>
              <a:t>A “corners method” hotspot analysis offered the best technique to pinpoint the biggest trouble area in the state. The corners method finds correlations between prescription and overdose deaths in counties adjacent to one another in all directions, rather than simply north, south, east, and west. </a:t>
            </a: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368300" algn="just" rtl="0">
              <a:lnSpc>
                <a:spcPct val="90000"/>
              </a:lnSpc>
              <a:spcBef>
                <a:spcPts val="0"/>
              </a:spcBef>
              <a:spcAft>
                <a:spcPts val="0"/>
              </a:spcAft>
              <a:buClr>
                <a:srgbClr val="FF9933"/>
              </a:buClr>
              <a:buSzPts val="5800"/>
              <a:buFont typeface="Arial"/>
              <a:buNone/>
            </a:pPr>
            <a:endParaRPr sz="2800" b="0" dirty="0">
              <a:solidFill>
                <a:schemeClr val="dk2"/>
              </a:solidFill>
              <a:latin typeface="Times New Roman"/>
              <a:ea typeface="Times New Roman"/>
              <a:cs typeface="Times New Roman"/>
              <a:sym typeface="Times New Roman"/>
            </a:endParaRPr>
          </a:p>
          <a:p>
            <a:pPr marL="0" marR="0" lvl="0" indent="88900" algn="just" rtl="0">
              <a:lnSpc>
                <a:spcPct val="90000"/>
              </a:lnSpc>
              <a:spcBef>
                <a:spcPts val="0"/>
              </a:spcBef>
              <a:spcAft>
                <a:spcPts val="0"/>
              </a:spcAft>
              <a:buClr>
                <a:srgbClr val="FF993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368300" algn="just" rtl="0">
              <a:spcBef>
                <a:spcPts val="0"/>
              </a:spcBef>
              <a:buClr>
                <a:schemeClr val="accent3"/>
              </a:buClr>
              <a:buSzPts val="5800"/>
              <a:buFont typeface="Arial"/>
              <a:buNone/>
            </a:pPr>
            <a:r>
              <a:rPr lang="en-US" dirty="0">
                <a:latin typeface="Times New Roman"/>
                <a:ea typeface="Times New Roman"/>
                <a:cs typeface="Times New Roman"/>
                <a:sym typeface="Times New Roman"/>
              </a:rPr>
              <a:t>Results</a:t>
            </a:r>
          </a:p>
          <a:p>
            <a:pPr marL="0" lvl="0" indent="-3683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r>
              <a:rPr lang="en-US" sz="2800" b="0" dirty="0">
                <a:solidFill>
                  <a:schemeClr val="dk2"/>
                </a:solidFill>
                <a:latin typeface="Times New Roman"/>
                <a:ea typeface="Times New Roman"/>
                <a:cs typeface="Times New Roman"/>
                <a:sym typeface="Times New Roman"/>
              </a:rPr>
              <a:t>     Not surprisingly, prescription rates are unusually high across the state, with the exception of most urban counties where more affluent populations and easier access to preventative education and substance abuse treatment exist. Other than Knox county, urban counties had relatively low prescription and overdose rates. Some suburban counties contain high rates of prescription but lower levels of overdose, indicating more accessible treatment centers and more efficient support systems; however, some suburban and several rural areas contain numerous counties where prescription and overdose rates soar in parallel. </a:t>
            </a: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r>
              <a:rPr lang="en-US" sz="2800" b="0" dirty="0">
                <a:solidFill>
                  <a:schemeClr val="dk2"/>
                </a:solidFill>
                <a:latin typeface="Times New Roman"/>
                <a:ea typeface="Times New Roman"/>
                <a:cs typeface="Times New Roman"/>
                <a:sym typeface="Times New Roman"/>
              </a:rPr>
              <a:t>     </a:t>
            </a:r>
          </a:p>
          <a:p>
            <a:pPr marL="0" lvl="0" indent="88900" algn="just" rtl="0">
              <a:spcBef>
                <a:spcPts val="0"/>
              </a:spcBef>
              <a:buClr>
                <a:schemeClr val="accent3"/>
              </a:buClr>
              <a:buSzPts val="5800"/>
              <a:buFont typeface="Arial"/>
              <a:buNone/>
            </a:pPr>
            <a:r>
              <a:rPr lang="en-US" sz="2800" b="0" dirty="0">
                <a:solidFill>
                  <a:schemeClr val="dk2"/>
                </a:solidFill>
                <a:latin typeface="Times New Roman"/>
                <a:ea typeface="Times New Roman"/>
                <a:cs typeface="Times New Roman"/>
                <a:sym typeface="Times New Roman"/>
              </a:rPr>
              <a:t>     </a:t>
            </a:r>
          </a:p>
          <a:p>
            <a:pPr marL="0" lvl="0" indent="88900" algn="just" rtl="0">
              <a:spcBef>
                <a:spcPts val="0"/>
              </a:spcBef>
              <a:buClr>
                <a:schemeClr val="accent3"/>
              </a:buClr>
              <a:buSzPts val="5800"/>
              <a:buFont typeface="Arial"/>
              <a:buNone/>
            </a:pPr>
            <a:r>
              <a:rPr lang="en-US" sz="2800" b="0" dirty="0">
                <a:solidFill>
                  <a:schemeClr val="dk2"/>
                </a:solidFill>
                <a:latin typeface="Times New Roman"/>
                <a:ea typeface="Times New Roman"/>
                <a:cs typeface="Times New Roman"/>
                <a:sym typeface="Times New Roman"/>
              </a:rPr>
              <a:t>     </a:t>
            </a:r>
          </a:p>
        </p:txBody>
      </p:sp>
      <p:sp>
        <p:nvSpPr>
          <p:cNvPr id="55" name="Shape 55"/>
          <p:cNvSpPr txBox="1">
            <a:spLocks noGrp="1"/>
          </p:cNvSpPr>
          <p:nvPr>
            <p:ph type="body" idx="5"/>
          </p:nvPr>
        </p:nvSpPr>
        <p:spPr>
          <a:xfrm>
            <a:off x="22638500" y="6023162"/>
            <a:ext cx="9177300" cy="21602272"/>
          </a:xfrm>
          <a:prstGeom prst="rect">
            <a:avLst/>
          </a:prstGeom>
          <a:noFill/>
          <a:ln>
            <a:noFill/>
          </a:ln>
        </p:spPr>
        <p:txBody>
          <a:bodyPr wrap="square" lIns="0" tIns="0" rIns="0" bIns="0" anchor="t" anchorCtr="0">
            <a:noAutofit/>
          </a:bodyPr>
          <a:lstStyle/>
          <a:p>
            <a:pPr marL="0" lvl="0" indent="-368300" algn="just" rtl="0">
              <a:spcBef>
                <a:spcPts val="0"/>
              </a:spcBef>
              <a:buClr>
                <a:schemeClr val="accent3"/>
              </a:buClr>
              <a:buSzPts val="5800"/>
              <a:buFont typeface="Arial"/>
              <a:buNone/>
            </a:pPr>
            <a:r>
              <a:rPr lang="en-US" dirty="0">
                <a:solidFill>
                  <a:srgbClr val="FF9900"/>
                </a:solidFill>
                <a:latin typeface="Times New Roman"/>
                <a:ea typeface="Times New Roman"/>
                <a:cs typeface="Times New Roman"/>
                <a:sym typeface="Times New Roman"/>
              </a:rPr>
              <a:t>Results Continued</a:t>
            </a:r>
          </a:p>
          <a:p>
            <a:pPr marL="0" lvl="0" indent="-3683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r>
              <a:rPr lang="en-US" sz="2800" b="0" dirty="0">
                <a:solidFill>
                  <a:schemeClr val="dk2"/>
                </a:solidFill>
                <a:latin typeface="Times New Roman"/>
                <a:ea typeface="Times New Roman"/>
                <a:cs typeface="Times New Roman"/>
                <a:sym typeface="Times New Roman"/>
              </a:rPr>
              <a:t>     After researching the Tennessee Department of Mental Health and Substance Abuse Services website, we plotted current outpatient and inpatient treatment centers on the hotspot maps, using green crosses  to represent  outpatient support centers and purple crosses for inpatient centers. Currently, 8 out of 9 total inpatient centers exist in Knox County alone. </a:t>
            </a: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lang="en-US"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a:p>
            <a:pPr marL="0" lvl="0" indent="88900" algn="just" rtl="0">
              <a:spcBef>
                <a:spcPts val="0"/>
              </a:spcBef>
              <a:buClr>
                <a:schemeClr val="accent3"/>
              </a:buClr>
              <a:buSzPts val="5800"/>
              <a:buFont typeface="Arial"/>
              <a:buNone/>
            </a:pPr>
            <a:endParaRPr sz="2800" b="0" dirty="0">
              <a:solidFill>
                <a:schemeClr val="dk2"/>
              </a:solidFill>
              <a:latin typeface="Times New Roman"/>
              <a:ea typeface="Times New Roman"/>
              <a:cs typeface="Times New Roman"/>
              <a:sym typeface="Times New Roman"/>
            </a:endParaRPr>
          </a:p>
        </p:txBody>
      </p:sp>
      <p:sp>
        <p:nvSpPr>
          <p:cNvPr id="56" name="Shape 56"/>
          <p:cNvSpPr txBox="1">
            <a:spLocks noGrp="1"/>
          </p:cNvSpPr>
          <p:nvPr>
            <p:ph type="body" idx="6"/>
          </p:nvPr>
        </p:nvSpPr>
        <p:spPr>
          <a:xfrm>
            <a:off x="33309100" y="6023162"/>
            <a:ext cx="9177300" cy="22243875"/>
          </a:xfrm>
          <a:prstGeom prst="rect">
            <a:avLst/>
          </a:prstGeom>
          <a:noFill/>
          <a:ln>
            <a:noFill/>
          </a:ln>
        </p:spPr>
        <p:txBody>
          <a:bodyPr wrap="square" lIns="0" tIns="0" rIns="0" bIns="0" anchor="t" anchorCtr="0">
            <a:noAutofit/>
          </a:bodyPr>
          <a:lstStyle/>
          <a:p>
            <a:pPr marL="0" marR="0" lvl="0" indent="-368300" algn="just" rtl="0">
              <a:lnSpc>
                <a:spcPct val="90000"/>
              </a:lnSpc>
              <a:spcBef>
                <a:spcPts val="0"/>
              </a:spcBef>
              <a:spcAft>
                <a:spcPts val="0"/>
              </a:spcAft>
              <a:buClr>
                <a:srgbClr val="FF9933"/>
              </a:buClr>
              <a:buSzPts val="5800"/>
              <a:buFont typeface="Arial"/>
              <a:buNone/>
            </a:pPr>
            <a:r>
              <a:rPr lang="en-US" sz="5800" i="0" u="none" dirty="0">
                <a:solidFill>
                  <a:srgbClr val="FF9933"/>
                </a:solidFill>
                <a:latin typeface="Times New Roman"/>
                <a:ea typeface="Times New Roman"/>
                <a:cs typeface="Times New Roman"/>
                <a:sym typeface="Times New Roman"/>
              </a:rPr>
              <a:t>Conclusion</a:t>
            </a:r>
          </a:p>
          <a:p>
            <a:pPr marL="0" marR="0" lvl="0" indent="-3683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lvl="0" indent="-368300" algn="just">
              <a:lnSpc>
                <a:spcPct val="100000"/>
              </a:lnSpc>
              <a:buClr>
                <a:schemeClr val="dk1"/>
              </a:buClr>
            </a:pPr>
            <a:r>
              <a:rPr lang="en-US" sz="2800" b="0" dirty="0">
                <a:solidFill>
                  <a:srgbClr val="4E5B6F"/>
                </a:solidFill>
                <a:latin typeface="Times New Roman"/>
                <a:ea typeface="Times New Roman"/>
                <a:cs typeface="Times New Roman"/>
                <a:sym typeface="Times New Roman"/>
              </a:rPr>
              <a:t>     </a:t>
            </a: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sz="2800" b="0" dirty="0">
              <a:solidFill>
                <a:srgbClr val="3F3F3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r>
              <a:rPr lang="en-US" sz="2800" b="0" dirty="0">
                <a:solidFill>
                  <a:srgbClr val="4E5B6F"/>
                </a:solidFill>
                <a:latin typeface="Times New Roman"/>
                <a:ea typeface="Times New Roman"/>
                <a:cs typeface="Times New Roman"/>
                <a:sym typeface="Times New Roman"/>
              </a:rPr>
              <a:t>     </a:t>
            </a: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endParaRPr lang="en-US" sz="2800" b="0" dirty="0">
              <a:solidFill>
                <a:srgbClr val="4E5B6F"/>
              </a:solidFill>
              <a:latin typeface="Times New Roman"/>
              <a:ea typeface="Times New Roman"/>
              <a:cs typeface="Times New Roman"/>
              <a:sym typeface="Times New Roman"/>
            </a:endParaRPr>
          </a:p>
          <a:p>
            <a:pPr marL="0" marR="0" lvl="0" indent="88900" algn="just" rtl="0">
              <a:lnSpc>
                <a:spcPct val="100000"/>
              </a:lnSpc>
              <a:spcBef>
                <a:spcPts val="0"/>
              </a:spcBef>
              <a:spcAft>
                <a:spcPts val="0"/>
              </a:spcAft>
              <a:buClr>
                <a:schemeClr val="dk1"/>
              </a:buClr>
              <a:buSzPts val="5800"/>
              <a:buFont typeface="Arial"/>
              <a:buNone/>
            </a:pPr>
            <a:r>
              <a:rPr lang="en-US" sz="2800" b="0" dirty="0">
                <a:solidFill>
                  <a:srgbClr val="4E5B6F"/>
                </a:solidFill>
                <a:latin typeface="Times New Roman"/>
                <a:ea typeface="Times New Roman"/>
                <a:cs typeface="Times New Roman"/>
                <a:sym typeface="Times New Roman"/>
              </a:rPr>
              <a:t>     	</a:t>
            </a:r>
            <a:br>
              <a:rPr lang="en-US" sz="2800" b="0" dirty="0">
                <a:solidFill>
                  <a:srgbClr val="4E5B6F"/>
                </a:solidFill>
                <a:latin typeface="Times New Roman"/>
                <a:ea typeface="Times New Roman"/>
                <a:cs typeface="Times New Roman"/>
                <a:sym typeface="Times New Roman"/>
              </a:rPr>
            </a:br>
            <a:r>
              <a:rPr lang="en-US" sz="2800" b="0" dirty="0">
                <a:solidFill>
                  <a:srgbClr val="4E5B6F"/>
                </a:solidFill>
                <a:latin typeface="Times New Roman"/>
                <a:ea typeface="Times New Roman"/>
                <a:cs typeface="Times New Roman"/>
                <a:sym typeface="Times New Roman"/>
              </a:rPr>
              <a:t>	We conclude that a portion of the 13.8 million allocated to the state of Tennessee to fight the opioid epidemic should be used to construct a high-capacity, residential inpatient detox and drug abuse treatment center near interstate 75 around Caryville and Rocky Top, where the highest rate of opioid prescriptions are written, and where the highest rate of overdose deaths occur.</a:t>
            </a:r>
            <a:br>
              <a:rPr lang="en-US" sz="2800" b="0" dirty="0">
                <a:solidFill>
                  <a:srgbClr val="4E5B6F"/>
                </a:solidFill>
                <a:latin typeface="Times New Roman"/>
                <a:ea typeface="Times New Roman"/>
                <a:cs typeface="Times New Roman"/>
                <a:sym typeface="Times New Roman"/>
              </a:rPr>
            </a:br>
            <a:endParaRPr lang="en-US" sz="2800" b="0" dirty="0">
              <a:solidFill>
                <a:srgbClr val="4E5B6F"/>
              </a:solidFill>
              <a:latin typeface="Times New Roman"/>
              <a:ea typeface="Times New Roman"/>
              <a:cs typeface="Times New Roman"/>
              <a:sym typeface="Times New Roman"/>
            </a:endParaRPr>
          </a:p>
          <a:p>
            <a:pPr marL="0" lvl="0" indent="-69850" rtl="0">
              <a:lnSpc>
                <a:spcPct val="100000"/>
              </a:lnSpc>
              <a:spcBef>
                <a:spcPts val="0"/>
              </a:spcBef>
              <a:buClr>
                <a:schemeClr val="dk1"/>
              </a:buClr>
              <a:buSzPts val="1100"/>
              <a:buFont typeface="Arial"/>
              <a:buNone/>
            </a:pPr>
            <a:r>
              <a:rPr lang="en-US" dirty="0">
                <a:latin typeface="Times New Roman"/>
                <a:ea typeface="Times New Roman"/>
                <a:cs typeface="Times New Roman"/>
                <a:sym typeface="Times New Roman"/>
              </a:rPr>
              <a:t>Acknowledgments</a:t>
            </a:r>
          </a:p>
          <a:p>
            <a:pPr marL="0" lvl="0" indent="-69850" rtl="0">
              <a:lnSpc>
                <a:spcPct val="100000"/>
              </a:lnSpc>
              <a:spcBef>
                <a:spcPts val="0"/>
              </a:spcBef>
              <a:buClr>
                <a:schemeClr val="dk1"/>
              </a:buClr>
              <a:buSzPts val="1100"/>
              <a:buFont typeface="Arial"/>
              <a:buNone/>
            </a:pPr>
            <a:endParaRPr lang="en-US" sz="2800" b="0" dirty="0">
              <a:solidFill>
                <a:schemeClr val="dk2"/>
              </a:solidFill>
              <a:latin typeface="Times New Roman"/>
              <a:ea typeface="Times New Roman"/>
              <a:cs typeface="Times New Roman"/>
              <a:sym typeface="Times New Roman"/>
            </a:endParaRPr>
          </a:p>
          <a:p>
            <a:pPr marL="0" lvl="0" indent="-69850" rtl="0">
              <a:lnSpc>
                <a:spcPct val="100000"/>
              </a:lnSpc>
              <a:spcBef>
                <a:spcPts val="0"/>
              </a:spcBef>
              <a:buClr>
                <a:schemeClr val="dk1"/>
              </a:buClr>
              <a:buSzPts val="1100"/>
              <a:buFont typeface="Arial"/>
              <a:buNone/>
            </a:pPr>
            <a:r>
              <a:rPr lang="en-US" sz="2800" b="0" dirty="0">
                <a:solidFill>
                  <a:schemeClr val="dk2"/>
                </a:solidFill>
                <a:latin typeface="Times New Roman"/>
                <a:ea typeface="Times New Roman"/>
                <a:cs typeface="Times New Roman"/>
                <a:sym typeface="Times New Roman"/>
              </a:rPr>
              <a:t>     This project would not have been possible without the help of Mr. Donghee Koh, Mr. Michael Camponovo, and most importantly, Dr. Yingkui Li. The work was completed as part of Dr. Li’s course, Geography 411 - Intermediate GIS, during the Fall Semester of 2017. Special thanks to Dr. Tyler Sonnichsen  for his critique of the poster, to Jeremy Auerbach for his help with statistical analysis. </a:t>
            </a:r>
          </a:p>
          <a:p>
            <a:pPr marL="0" marR="0" lvl="0" indent="-368300" algn="just" rtl="0">
              <a:lnSpc>
                <a:spcPct val="100000"/>
              </a:lnSpc>
              <a:spcBef>
                <a:spcPts val="0"/>
              </a:spcBef>
              <a:spcAft>
                <a:spcPts val="0"/>
              </a:spcAft>
              <a:buClr>
                <a:schemeClr val="dk1"/>
              </a:buClr>
              <a:buSzPts val="5800"/>
              <a:buFont typeface="Arial"/>
              <a:buNone/>
            </a:pPr>
            <a:endParaRPr dirty="0">
              <a:solidFill>
                <a:srgbClr val="FF9933"/>
              </a:solidFill>
              <a:latin typeface="Times New Roman"/>
              <a:ea typeface="Times New Roman"/>
              <a:cs typeface="Times New Roman"/>
              <a:sym typeface="Times New Roman"/>
            </a:endParaRPr>
          </a:p>
          <a:p>
            <a:pPr marL="0" marR="0" lvl="0" indent="-368300" algn="just" rtl="0">
              <a:lnSpc>
                <a:spcPct val="100000"/>
              </a:lnSpc>
              <a:spcBef>
                <a:spcPts val="0"/>
              </a:spcBef>
              <a:spcAft>
                <a:spcPts val="0"/>
              </a:spcAft>
              <a:buClr>
                <a:schemeClr val="dk1"/>
              </a:buClr>
              <a:buSzPts val="5800"/>
              <a:buFont typeface="Arial"/>
              <a:buNone/>
            </a:pPr>
            <a:endParaRPr lang="en-US" dirty="0">
              <a:solidFill>
                <a:srgbClr val="FF9933"/>
              </a:solidFill>
              <a:latin typeface="Times New Roman"/>
              <a:ea typeface="Times New Roman"/>
              <a:cs typeface="Times New Roman"/>
              <a:sym typeface="Times New Roman"/>
            </a:endParaRPr>
          </a:p>
          <a:p>
            <a:pPr marL="0" marR="0" lvl="0" indent="-177800" algn="just" rtl="0">
              <a:lnSpc>
                <a:spcPct val="90000"/>
              </a:lnSpc>
              <a:spcBef>
                <a:spcPts val="0"/>
              </a:spcBef>
              <a:spcAft>
                <a:spcPts val="0"/>
              </a:spcAft>
              <a:buClr>
                <a:schemeClr val="dk2"/>
              </a:buClr>
              <a:buSzPts val="2800"/>
              <a:buFont typeface="Arial"/>
              <a:buNone/>
            </a:pPr>
            <a:endParaRPr dirty="0">
              <a:latin typeface="Times New Roman"/>
              <a:ea typeface="Times New Roman"/>
              <a:cs typeface="Times New Roman"/>
              <a:sym typeface="Times New Roman"/>
            </a:endParaRPr>
          </a:p>
        </p:txBody>
      </p:sp>
      <p:sp>
        <p:nvSpPr>
          <p:cNvPr id="57" name="Shape 57"/>
          <p:cNvSpPr txBox="1"/>
          <p:nvPr/>
        </p:nvSpPr>
        <p:spPr>
          <a:xfrm>
            <a:off x="16261080" y="29639830"/>
            <a:ext cx="26395680" cy="3296807"/>
          </a:xfrm>
          <a:prstGeom prst="rect">
            <a:avLst/>
          </a:prstGeom>
          <a:noFill/>
          <a:ln>
            <a:noFill/>
          </a:ln>
        </p:spPr>
        <p:txBody>
          <a:bodyPr wrap="square" lIns="91425" tIns="91425" rIns="91425" bIns="91425" anchor="t" anchorCtr="0">
            <a:noAutofit/>
          </a:bodyPr>
          <a:lstStyle/>
          <a:p>
            <a:pPr marL="0" lvl="0" indent="0" algn="just" rtl="0">
              <a:spcBef>
                <a:spcPts val="0"/>
              </a:spcBef>
              <a:buNone/>
            </a:pPr>
            <a:r>
              <a:rPr lang="en-US" sz="5800" b="1" dirty="0">
                <a:solidFill>
                  <a:schemeClr val="lt1"/>
                </a:solidFill>
                <a:latin typeface="Times New Roman"/>
                <a:ea typeface="Times New Roman"/>
                <a:cs typeface="Times New Roman"/>
                <a:sym typeface="Times New Roman"/>
              </a:rPr>
              <a:t>              </a:t>
            </a:r>
          </a:p>
          <a:p>
            <a:pPr marL="914400" lvl="0" indent="0" algn="just" rtl="0">
              <a:lnSpc>
                <a:spcPct val="90000"/>
              </a:lnSpc>
              <a:spcBef>
                <a:spcPts val="0"/>
              </a:spcBef>
              <a:buNone/>
            </a:pPr>
            <a:r>
              <a:rPr lang="en-US" sz="2800" dirty="0">
                <a:solidFill>
                  <a:schemeClr val="lt1"/>
                </a:solidFill>
                <a:latin typeface="Times New Roman"/>
                <a:ea typeface="Times New Roman"/>
                <a:cs typeface="Times New Roman"/>
                <a:sym typeface="Times New Roman"/>
              </a:rPr>
              <a:t>                    Data Access and Dissemination Systems (DADS). “American </a:t>
            </a:r>
            <a:r>
              <a:rPr lang="en-US" sz="2800" dirty="0" err="1">
                <a:solidFill>
                  <a:schemeClr val="lt1"/>
                </a:solidFill>
                <a:latin typeface="Times New Roman"/>
                <a:ea typeface="Times New Roman"/>
                <a:cs typeface="Times New Roman"/>
                <a:sym typeface="Times New Roman"/>
              </a:rPr>
              <a:t>FactFinder</a:t>
            </a:r>
            <a:r>
              <a:rPr lang="en-US" sz="2800" dirty="0">
                <a:solidFill>
                  <a:schemeClr val="lt1"/>
                </a:solidFill>
                <a:latin typeface="Times New Roman"/>
                <a:ea typeface="Times New Roman"/>
                <a:cs typeface="Times New Roman"/>
                <a:sym typeface="Times New Roman"/>
              </a:rPr>
              <a:t> - Community Facts.” </a:t>
            </a:r>
            <a:r>
              <a:rPr lang="en-US" sz="2800" i="1" dirty="0">
                <a:solidFill>
                  <a:schemeClr val="lt1"/>
                </a:solidFill>
                <a:latin typeface="Times New Roman"/>
                <a:ea typeface="Times New Roman"/>
                <a:cs typeface="Times New Roman"/>
                <a:sym typeface="Times New Roman"/>
              </a:rPr>
              <a:t>Tennessee</a:t>
            </a:r>
            <a:r>
              <a:rPr lang="en-US" sz="2800" dirty="0">
                <a:solidFill>
                  <a:schemeClr val="lt1"/>
                </a:solidFill>
                <a:latin typeface="Times New Roman"/>
                <a:ea typeface="Times New Roman"/>
                <a:cs typeface="Times New Roman"/>
                <a:sym typeface="Times New Roman"/>
              </a:rPr>
              <a:t>, 5 Oct. 2010, &lt;https://factfinder.census.gov&gt;.</a:t>
            </a:r>
          </a:p>
          <a:p>
            <a:pPr marL="914400" lvl="0" indent="-177800" algn="just" rtl="0">
              <a:lnSpc>
                <a:spcPct val="90000"/>
              </a:lnSpc>
              <a:spcBef>
                <a:spcPts val="0"/>
              </a:spcBef>
              <a:buClr>
                <a:schemeClr val="dk2"/>
              </a:buClr>
              <a:buSzPts val="2800"/>
              <a:buFont typeface="Arial"/>
              <a:buNone/>
            </a:pPr>
            <a:r>
              <a:rPr lang="en-US" sz="2800" dirty="0">
                <a:solidFill>
                  <a:schemeClr val="lt1"/>
                </a:solidFill>
                <a:latin typeface="Times New Roman"/>
                <a:ea typeface="Times New Roman"/>
                <a:cs typeface="Times New Roman"/>
                <a:sym typeface="Times New Roman"/>
              </a:rPr>
              <a:t>                      “Find a Licensed Facility or Service.” Tennessee Department of Mental Health and Substance Abuse, &lt;www.tn.gov/behavioral-health.html&gt;.</a:t>
            </a:r>
          </a:p>
          <a:p>
            <a:pPr marL="914400" lvl="0" indent="0" algn="just" rtl="0">
              <a:lnSpc>
                <a:spcPct val="90000"/>
              </a:lnSpc>
              <a:spcBef>
                <a:spcPts val="0"/>
              </a:spcBef>
              <a:buNone/>
            </a:pPr>
            <a:r>
              <a:rPr lang="en-US" sz="2800" dirty="0">
                <a:solidFill>
                  <a:schemeClr val="lt1"/>
                </a:solidFill>
                <a:latin typeface="Times New Roman"/>
                <a:ea typeface="Times New Roman"/>
                <a:cs typeface="Times New Roman"/>
                <a:sym typeface="Times New Roman"/>
              </a:rPr>
              <a:t>                    “Opioid Overdose.” </a:t>
            </a:r>
            <a:r>
              <a:rPr lang="en-US" sz="2800" i="1" dirty="0">
                <a:solidFill>
                  <a:schemeClr val="lt1"/>
                </a:solidFill>
                <a:latin typeface="Times New Roman"/>
                <a:ea typeface="Times New Roman"/>
                <a:cs typeface="Times New Roman"/>
                <a:sym typeface="Times New Roman"/>
              </a:rPr>
              <a:t>Centers for Disease Control and Prevention,</a:t>
            </a:r>
            <a:r>
              <a:rPr lang="en-US" sz="2800" dirty="0">
                <a:solidFill>
                  <a:schemeClr val="lt1"/>
                </a:solidFill>
                <a:latin typeface="Times New Roman"/>
                <a:ea typeface="Times New Roman"/>
                <a:cs typeface="Times New Roman"/>
                <a:sym typeface="Times New Roman"/>
              </a:rPr>
              <a:t> 31 July 2017, &lt;www.cdc.gov/drugoverdose/maps/rxcounty2016.html&gt;.</a:t>
            </a:r>
          </a:p>
          <a:p>
            <a:pPr marL="914400" lvl="0" indent="-177800" algn="just" rtl="0">
              <a:lnSpc>
                <a:spcPct val="90000"/>
              </a:lnSpc>
              <a:spcBef>
                <a:spcPts val="0"/>
              </a:spcBef>
              <a:buClr>
                <a:schemeClr val="dk2"/>
              </a:buClr>
              <a:buSzPts val="2800"/>
              <a:buFont typeface="Arial"/>
              <a:buNone/>
            </a:pPr>
            <a:r>
              <a:rPr lang="en-US" sz="2800" dirty="0">
                <a:solidFill>
                  <a:schemeClr val="lt1"/>
                </a:solidFill>
                <a:latin typeface="Times New Roman"/>
                <a:ea typeface="Times New Roman"/>
                <a:cs typeface="Times New Roman"/>
                <a:sym typeface="Times New Roman"/>
              </a:rPr>
              <a:t>                      “Vital Signs.” </a:t>
            </a:r>
            <a:r>
              <a:rPr lang="en-US" sz="2800" i="1" dirty="0">
                <a:solidFill>
                  <a:schemeClr val="lt1"/>
                </a:solidFill>
                <a:latin typeface="Times New Roman"/>
                <a:ea typeface="Times New Roman"/>
                <a:cs typeface="Times New Roman"/>
                <a:sym typeface="Times New Roman"/>
              </a:rPr>
              <a:t>Centers for Disease Control and Prevention</a:t>
            </a:r>
            <a:r>
              <a:rPr lang="en-US" sz="2800" dirty="0">
                <a:solidFill>
                  <a:schemeClr val="lt1"/>
                </a:solidFill>
                <a:latin typeface="Times New Roman"/>
                <a:ea typeface="Times New Roman"/>
                <a:cs typeface="Times New Roman"/>
                <a:sym typeface="Times New Roman"/>
              </a:rPr>
              <a:t>, Centers for Disease Control and Prevention, 1 July 2014, &lt;www.cdc.gov/vitalsigns/opioid-prescribing/&gt;.</a:t>
            </a:r>
          </a:p>
          <a:p>
            <a:pPr marL="914400" lvl="0" indent="-177800" algn="just" rtl="0">
              <a:lnSpc>
                <a:spcPct val="90000"/>
              </a:lnSpc>
              <a:spcBef>
                <a:spcPts val="0"/>
              </a:spcBef>
              <a:buClr>
                <a:schemeClr val="dk2"/>
              </a:buClr>
              <a:buSzPts val="2800"/>
              <a:buFont typeface="Arial"/>
              <a:buNone/>
            </a:pPr>
            <a:r>
              <a:rPr lang="en-US" sz="2800" dirty="0">
                <a:solidFill>
                  <a:schemeClr val="lt1"/>
                </a:solidFill>
                <a:latin typeface="Times New Roman"/>
                <a:ea typeface="Times New Roman"/>
                <a:cs typeface="Times New Roman"/>
                <a:sym typeface="Times New Roman"/>
              </a:rPr>
              <a:t>                      “Vital Signs.” </a:t>
            </a:r>
            <a:r>
              <a:rPr lang="en-US" sz="2800" i="1" dirty="0">
                <a:solidFill>
                  <a:schemeClr val="lt1"/>
                </a:solidFill>
                <a:latin typeface="Times New Roman"/>
                <a:ea typeface="Times New Roman"/>
                <a:cs typeface="Times New Roman"/>
                <a:sym typeface="Times New Roman"/>
              </a:rPr>
              <a:t>Centers for Disease Control and Prevention,</a:t>
            </a:r>
            <a:r>
              <a:rPr lang="en-US" sz="2800" dirty="0">
                <a:solidFill>
                  <a:schemeClr val="lt1"/>
                </a:solidFill>
                <a:latin typeface="Times New Roman"/>
                <a:ea typeface="Times New Roman"/>
                <a:cs typeface="Times New Roman"/>
                <a:sym typeface="Times New Roman"/>
              </a:rPr>
              <a:t> 23 Mar. 2017, &lt;www.cdc.gov/vitalsigns/prescriptionpainkilleroverdoses/index.html&gt;.</a:t>
            </a:r>
          </a:p>
        </p:txBody>
      </p:sp>
      <p:pic>
        <p:nvPicPr>
          <p:cNvPr id="58" name="Shape 58"/>
          <p:cNvPicPr preferRelativeResize="0"/>
          <p:nvPr/>
        </p:nvPicPr>
        <p:blipFill>
          <a:blip r:embed="rId3"/>
          <a:stretch>
            <a:fillRect/>
          </a:stretch>
        </p:blipFill>
        <p:spPr>
          <a:xfrm>
            <a:off x="1345851" y="16902499"/>
            <a:ext cx="9178800" cy="3411081"/>
          </a:xfrm>
          <a:prstGeom prst="rect">
            <a:avLst/>
          </a:prstGeom>
          <a:noFill/>
          <a:ln>
            <a:noFill/>
          </a:ln>
        </p:spPr>
      </p:pic>
      <p:pic>
        <p:nvPicPr>
          <p:cNvPr id="59" name="Shape 59"/>
          <p:cNvPicPr preferRelativeResize="0"/>
          <p:nvPr/>
        </p:nvPicPr>
        <p:blipFill>
          <a:blip r:embed="rId4"/>
          <a:stretch>
            <a:fillRect/>
          </a:stretch>
        </p:blipFill>
        <p:spPr>
          <a:xfrm>
            <a:off x="1345851" y="13180411"/>
            <a:ext cx="9178800" cy="3411081"/>
          </a:xfrm>
          <a:prstGeom prst="rect">
            <a:avLst/>
          </a:prstGeom>
          <a:noFill/>
          <a:ln>
            <a:noFill/>
          </a:ln>
        </p:spPr>
      </p:pic>
      <p:pic>
        <p:nvPicPr>
          <p:cNvPr id="60" name="Shape 60"/>
          <p:cNvPicPr preferRelativeResize="0"/>
          <p:nvPr/>
        </p:nvPicPr>
        <p:blipFill rotWithShape="1">
          <a:blip r:embed="rId5">
            <a:alphaModFix/>
          </a:blip>
          <a:srcRect t="11676" b="-55"/>
          <a:stretch/>
        </p:blipFill>
        <p:spPr>
          <a:xfrm>
            <a:off x="12033638" y="12829331"/>
            <a:ext cx="9184573" cy="3340258"/>
          </a:xfrm>
          <a:prstGeom prst="rect">
            <a:avLst/>
          </a:prstGeom>
          <a:noFill/>
          <a:ln>
            <a:noFill/>
          </a:ln>
        </p:spPr>
      </p:pic>
      <p:pic>
        <p:nvPicPr>
          <p:cNvPr id="61" name="Shape 61"/>
          <p:cNvPicPr preferRelativeResize="0"/>
          <p:nvPr/>
        </p:nvPicPr>
        <p:blipFill rotWithShape="1">
          <a:blip r:embed="rId6">
            <a:alphaModFix/>
          </a:blip>
          <a:srcRect t="6536"/>
          <a:stretch/>
        </p:blipFill>
        <p:spPr>
          <a:xfrm>
            <a:off x="12042026" y="9286610"/>
            <a:ext cx="9210675" cy="3216342"/>
          </a:xfrm>
          <a:prstGeom prst="rect">
            <a:avLst/>
          </a:prstGeom>
          <a:noFill/>
          <a:ln>
            <a:noFill/>
          </a:ln>
        </p:spPr>
      </p:pic>
      <p:pic>
        <p:nvPicPr>
          <p:cNvPr id="62" name="Shape 62"/>
          <p:cNvPicPr preferRelativeResize="0"/>
          <p:nvPr/>
        </p:nvPicPr>
        <p:blipFill rotWithShape="1">
          <a:blip r:embed="rId7"/>
          <a:srcRect l="7099" t="7423" r="8260" b="8771"/>
          <a:stretch/>
        </p:blipFill>
        <p:spPr>
          <a:xfrm>
            <a:off x="23674858" y="16692194"/>
            <a:ext cx="6814570" cy="4701573"/>
          </a:xfrm>
          <a:prstGeom prst="rect">
            <a:avLst/>
          </a:prstGeom>
          <a:noFill/>
          <a:ln>
            <a:solidFill>
              <a:schemeClr val="tx1">
                <a:lumMod val="50000"/>
                <a:lumOff val="50000"/>
              </a:schemeClr>
            </a:solidFill>
          </a:ln>
        </p:spPr>
      </p:pic>
      <p:pic>
        <p:nvPicPr>
          <p:cNvPr id="63" name="Shape 63"/>
          <p:cNvPicPr preferRelativeResize="0"/>
          <p:nvPr/>
        </p:nvPicPr>
        <p:blipFill rotWithShape="1">
          <a:blip r:embed="rId8"/>
          <a:srcRect l="7393" t="7325" r="8294" b="9754"/>
          <a:stretch/>
        </p:blipFill>
        <p:spPr>
          <a:xfrm>
            <a:off x="23674858" y="9644483"/>
            <a:ext cx="6778990" cy="4667760"/>
          </a:xfrm>
          <a:prstGeom prst="rect">
            <a:avLst/>
          </a:prstGeom>
          <a:noFill/>
          <a:ln>
            <a:solidFill>
              <a:schemeClr val="tx1">
                <a:lumMod val="50000"/>
                <a:lumOff val="50000"/>
              </a:schemeClr>
            </a:solidFill>
          </a:ln>
        </p:spPr>
      </p:pic>
      <p:sp>
        <p:nvSpPr>
          <p:cNvPr id="68" name="Shape 68"/>
          <p:cNvSpPr txBox="1"/>
          <p:nvPr/>
        </p:nvSpPr>
        <p:spPr>
          <a:xfrm>
            <a:off x="22560799" y="14321074"/>
            <a:ext cx="9332701" cy="2371120"/>
          </a:xfrm>
          <a:prstGeom prst="rect">
            <a:avLst/>
          </a:prstGeom>
          <a:noFill/>
          <a:ln>
            <a:noFill/>
          </a:ln>
        </p:spPr>
        <p:txBody>
          <a:bodyPr wrap="square" lIns="91425" tIns="91425" rIns="91425" bIns="91425" anchor="t" anchorCtr="0">
            <a:noAutofit/>
          </a:bodyPr>
          <a:lstStyle/>
          <a:p>
            <a:pPr marL="0" lvl="0" indent="0" algn="just">
              <a:spcBef>
                <a:spcPts val="0"/>
              </a:spcBef>
              <a:buNone/>
            </a:pPr>
            <a:r>
              <a:rPr lang="en-US" sz="2000" i="1" dirty="0">
                <a:solidFill>
                  <a:srgbClr val="002060"/>
                </a:solidFill>
                <a:latin typeface="Times New Roman"/>
                <a:ea typeface="Times New Roman"/>
                <a:cs typeface="Times New Roman"/>
                <a:sym typeface="Times New Roman"/>
              </a:rPr>
              <a:t>Overdose deaths in Campbell, Anderson, Union, and Knox counties in 2016. A total of 526 overdose deaths occurred across all four counties, with an average  overall death rate of 34.25. Knox and Campbell counties  reported 383 and 55 overdose deaths with overall death rates of 28 and 46 respectively, while Anderson and Union reported 69 and 19 overdose deaths with overall death rates  of  30 and 33 respectively. The 8 impatient centers in Knox County are not sufficient to service the vast area encompassing Anderson, Campbell, and Union counties.</a:t>
            </a:r>
          </a:p>
        </p:txBody>
      </p:sp>
      <p:sp>
        <p:nvSpPr>
          <p:cNvPr id="69" name="Shape 69"/>
          <p:cNvSpPr txBox="1"/>
          <p:nvPr/>
        </p:nvSpPr>
        <p:spPr>
          <a:xfrm>
            <a:off x="22649756" y="21465672"/>
            <a:ext cx="9212112" cy="2361330"/>
          </a:xfrm>
          <a:prstGeom prst="rect">
            <a:avLst/>
          </a:prstGeom>
          <a:noFill/>
          <a:ln>
            <a:noFill/>
          </a:ln>
        </p:spPr>
        <p:txBody>
          <a:bodyPr wrap="square" lIns="91425" tIns="91425" rIns="91425" bIns="91425" anchor="t" anchorCtr="0">
            <a:noAutofit/>
          </a:bodyPr>
          <a:lstStyle/>
          <a:p>
            <a:pPr marL="0" lvl="0" indent="-69850" algn="just">
              <a:spcBef>
                <a:spcPts val="0"/>
              </a:spcBef>
              <a:buClr>
                <a:schemeClr val="dk1"/>
              </a:buClr>
              <a:buSzPts val="1100"/>
              <a:buFont typeface="Arial"/>
              <a:buNone/>
            </a:pPr>
            <a:r>
              <a:rPr lang="en-US" sz="2000" i="1" dirty="0">
                <a:solidFill>
                  <a:srgbClr val="002060"/>
                </a:solidFill>
                <a:latin typeface="Times New Roman"/>
                <a:ea typeface="Times New Roman"/>
                <a:cs typeface="Times New Roman"/>
                <a:sym typeface="Times New Roman"/>
              </a:rPr>
              <a:t>Prescription rates in Campbell, Anderson, Union, and Knox  counties in 2016. These counties averaged 133.725 prescriptions per 100 people, Campbell and Anderson led at 195.6 and 147.4 respectively. Knox and Union county doctors wrote 97.6 and 94.3 prescriptions per 100 people respectively. The population of Knox county was over three times larger than that of Anderson, Campbell, and Union combined, accounting for its lower prescription rate, while Union county’s population was only. 19,000, accounting for its lower prescription rate. </a:t>
            </a:r>
          </a:p>
        </p:txBody>
      </p:sp>
      <p:pic>
        <p:nvPicPr>
          <p:cNvPr id="70" name="Shape 70"/>
          <p:cNvPicPr preferRelativeResize="0"/>
          <p:nvPr/>
        </p:nvPicPr>
        <p:blipFill>
          <a:blip r:embed="rId9">
            <a:extLst>
              <a:ext uri="{28A0092B-C50C-407E-A947-70E740481C1C}">
                <a14:useLocalDpi xmlns:a14="http://schemas.microsoft.com/office/drawing/2010/main" val="0"/>
              </a:ext>
            </a:extLst>
          </a:blip>
          <a:stretch>
            <a:fillRect/>
          </a:stretch>
        </p:blipFill>
        <p:spPr>
          <a:xfrm>
            <a:off x="33309100" y="12350598"/>
            <a:ext cx="9180019" cy="6920338"/>
          </a:xfrm>
          <a:prstGeom prst="rect">
            <a:avLst/>
          </a:prstGeom>
          <a:noFill/>
          <a:ln>
            <a:noFill/>
          </a:ln>
        </p:spPr>
      </p:pic>
      <p:sp>
        <p:nvSpPr>
          <p:cNvPr id="71" name="Shape 71"/>
          <p:cNvSpPr txBox="1"/>
          <p:nvPr/>
        </p:nvSpPr>
        <p:spPr>
          <a:xfrm>
            <a:off x="33326505" y="19404882"/>
            <a:ext cx="9142489" cy="1104900"/>
          </a:xfrm>
          <a:prstGeom prst="rect">
            <a:avLst/>
          </a:prstGeom>
          <a:noFill/>
          <a:ln>
            <a:noFill/>
          </a:ln>
        </p:spPr>
        <p:txBody>
          <a:bodyPr wrap="square" lIns="91425" tIns="91425" rIns="91425" bIns="91425" anchor="t" anchorCtr="0">
            <a:noAutofit/>
          </a:bodyPr>
          <a:lstStyle/>
          <a:p>
            <a:pPr marL="0" lvl="0" indent="0">
              <a:spcBef>
                <a:spcPts val="0"/>
              </a:spcBef>
              <a:buNone/>
            </a:pPr>
            <a:r>
              <a:rPr lang="en-US" sz="2000" i="1" dirty="0">
                <a:solidFill>
                  <a:srgbClr val="002060"/>
                </a:solidFill>
                <a:latin typeface="Times New Roman"/>
                <a:ea typeface="Times New Roman"/>
                <a:cs typeface="Times New Roman"/>
                <a:sym typeface="Times New Roman"/>
              </a:rPr>
              <a:t>This map displays a small perimeter (in red) where the data suggests an intensive residential inpatient detox/treatment center would be most effective in fighting the opioid epidemic in this hotspot region.</a:t>
            </a:r>
          </a:p>
        </p:txBody>
      </p:sp>
      <p:sp>
        <p:nvSpPr>
          <p:cNvPr id="24" name="Shape 71">
            <a:extLst>
              <a:ext uri="{FF2B5EF4-FFF2-40B4-BE49-F238E27FC236}">
                <a16:creationId xmlns:a16="http://schemas.microsoft.com/office/drawing/2014/main" xmlns="" id="{98242276-9E04-4F72-B66B-B8E2481B8559}"/>
              </a:ext>
            </a:extLst>
          </p:cNvPr>
          <p:cNvSpPr txBox="1"/>
          <p:nvPr/>
        </p:nvSpPr>
        <p:spPr>
          <a:xfrm>
            <a:off x="33210723" y="7060224"/>
            <a:ext cx="9332701" cy="5320343"/>
          </a:xfrm>
          <a:prstGeom prst="rect">
            <a:avLst/>
          </a:prstGeom>
          <a:noFill/>
          <a:ln>
            <a:noFill/>
          </a:ln>
        </p:spPr>
        <p:txBody>
          <a:bodyPr wrap="square" lIns="91425" tIns="91425" rIns="91425" bIns="91425" anchor="t" anchorCtr="0">
            <a:noAutofit/>
          </a:bodyPr>
          <a:lstStyle/>
          <a:p>
            <a:pPr lvl="0" indent="-368300" algn="just">
              <a:buClr>
                <a:schemeClr val="dk1"/>
              </a:buClr>
            </a:pPr>
            <a:r>
              <a:rPr lang="en-US" sz="2800" dirty="0">
                <a:solidFill>
                  <a:srgbClr val="4E5B6F"/>
                </a:solidFill>
                <a:latin typeface="Times New Roman"/>
                <a:ea typeface="Times New Roman"/>
                <a:cs typeface="Times New Roman"/>
                <a:sym typeface="Times New Roman"/>
              </a:rPr>
              <a:t>     While the opioid epidemic has plagued Tennesseans across the state, the data clearly shows that four counties in a fairly isolated and depressed area in the northeastern region have been significantly affected and have few options for meaningful detox and treatment programs. Outpatient and office-based opiate abuse treatment facilities exist across the region, but they are spatially limited, have low capacities, offer minimal support, and are largely ineffective. The closest inpatient facilities are located only in cities such as Knoxville, Kingsport, and Johnson City, the closest of which can be over an hour away for some residents along the fringes of the region. </a:t>
            </a:r>
          </a:p>
        </p:txBody>
      </p:sp>
      <p:pic>
        <p:nvPicPr>
          <p:cNvPr id="2" name="Picture 1">
            <a:extLst>
              <a:ext uri="{FF2B5EF4-FFF2-40B4-BE49-F238E27FC236}">
                <a16:creationId xmlns:a16="http://schemas.microsoft.com/office/drawing/2014/main" xmlns="" id="{CCB254D0-42C5-4FEA-98D3-C69CA150354E}"/>
              </a:ext>
            </a:extLst>
          </p:cNvPr>
          <p:cNvPicPr>
            <a:picLocks noChangeAspect="1"/>
          </p:cNvPicPr>
          <p:nvPr/>
        </p:nvPicPr>
        <p:blipFill>
          <a:blip r:embed="rId10"/>
          <a:stretch>
            <a:fillRect/>
          </a:stretch>
        </p:blipFill>
        <p:spPr>
          <a:xfrm>
            <a:off x="12017952" y="21626857"/>
            <a:ext cx="9184573" cy="3507897"/>
          </a:xfrm>
          <a:prstGeom prst="rect">
            <a:avLst/>
          </a:prstGeom>
        </p:spPr>
      </p:pic>
      <p:sp>
        <p:nvSpPr>
          <p:cNvPr id="3" name="TextBox 2">
            <a:extLst>
              <a:ext uri="{FF2B5EF4-FFF2-40B4-BE49-F238E27FC236}">
                <a16:creationId xmlns:a16="http://schemas.microsoft.com/office/drawing/2014/main" xmlns="" id="{2A0F2C51-BEB4-4A43-8A3B-327617CA0689}"/>
              </a:ext>
            </a:extLst>
          </p:cNvPr>
          <p:cNvSpPr txBox="1"/>
          <p:nvPr/>
        </p:nvSpPr>
        <p:spPr>
          <a:xfrm>
            <a:off x="12047402" y="25134754"/>
            <a:ext cx="9157047" cy="3108543"/>
          </a:xfrm>
          <a:prstGeom prst="rect">
            <a:avLst/>
          </a:prstGeom>
          <a:noFill/>
        </p:spPr>
        <p:txBody>
          <a:bodyPr wrap="square" rtlCol="0">
            <a:spAutoFit/>
          </a:bodyPr>
          <a:lstStyle/>
          <a:p>
            <a:r>
              <a:rPr lang="en-US" sz="2800" dirty="0">
                <a:solidFill>
                  <a:schemeClr val="dk2"/>
                </a:solidFill>
                <a:latin typeface="Times New Roman"/>
                <a:ea typeface="Times New Roman"/>
                <a:cs typeface="Times New Roman"/>
                <a:sym typeface="Times New Roman"/>
              </a:rPr>
              <a:t>     Of all the trouble areas, none were as highly concentrated as four adjacent counties in Upper East Tennessee - Anderson, Campbell, Knox, and Union counties. In these four counties alone, 526 overdose deaths were reported in 2016, or 11.68% of all deaths. On average, 131.5 people died from overdose while the total capacity for inpatient care across all counties is only 130 patients, 119 of which are in Knox county alone.</a:t>
            </a:r>
            <a:endParaRPr lang="en-US" sz="2800" dirty="0"/>
          </a:p>
        </p:txBody>
      </p:sp>
      <p:sp>
        <p:nvSpPr>
          <p:cNvPr id="4" name="TextBox 3">
            <a:extLst>
              <a:ext uri="{FF2B5EF4-FFF2-40B4-BE49-F238E27FC236}">
                <a16:creationId xmlns:a16="http://schemas.microsoft.com/office/drawing/2014/main" xmlns="" id="{6CE9E382-C3FD-497C-9E51-72B3574811DC}"/>
              </a:ext>
            </a:extLst>
          </p:cNvPr>
          <p:cNvSpPr txBox="1"/>
          <p:nvPr/>
        </p:nvSpPr>
        <p:spPr>
          <a:xfrm>
            <a:off x="18868838" y="29630040"/>
            <a:ext cx="4724400" cy="984885"/>
          </a:xfrm>
          <a:prstGeom prst="rect">
            <a:avLst/>
          </a:prstGeom>
          <a:noFill/>
        </p:spPr>
        <p:txBody>
          <a:bodyPr wrap="square" rtlCol="0">
            <a:spAutoFit/>
          </a:bodyPr>
          <a:lstStyle/>
          <a:p>
            <a:r>
              <a:rPr lang="en-US" sz="5800" b="1" dirty="0">
                <a:solidFill>
                  <a:schemeClr val="lt1"/>
                </a:solidFill>
                <a:latin typeface="Times New Roman"/>
                <a:ea typeface="Times New Roman"/>
                <a:cs typeface="Times New Roman"/>
                <a:sym typeface="Times New Roman"/>
              </a:rPr>
              <a:t>Data Sources</a:t>
            </a:r>
            <a:endParaRPr lang="en-US" sz="5800" dirty="0"/>
          </a:p>
        </p:txBody>
      </p:sp>
      <p:pic>
        <p:nvPicPr>
          <p:cNvPr id="6" name="Picture 5" descr="A close up of a logo&#10;&#10;Description generated with very high confidence">
            <a:extLst>
              <a:ext uri="{FF2B5EF4-FFF2-40B4-BE49-F238E27FC236}">
                <a16:creationId xmlns:a16="http://schemas.microsoft.com/office/drawing/2014/main" xmlns="" id="{37D6AEDD-7529-4866-A73E-E340611C2D73}"/>
              </a:ext>
            </a:extLst>
          </p:cNvPr>
          <p:cNvPicPr>
            <a:picLocks noChangeAspect="1"/>
          </p:cNvPicPr>
          <p:nvPr/>
        </p:nvPicPr>
        <p:blipFill>
          <a:blip r:embed="rId11"/>
          <a:stretch>
            <a:fillRect/>
          </a:stretch>
        </p:blipFill>
        <p:spPr>
          <a:xfrm>
            <a:off x="26887990" y="23764887"/>
            <a:ext cx="4927810" cy="4372431"/>
          </a:xfrm>
          <a:prstGeom prst="rect">
            <a:avLst/>
          </a:prstGeom>
        </p:spPr>
      </p:pic>
      <p:sp>
        <p:nvSpPr>
          <p:cNvPr id="7" name="TextBox 6">
            <a:extLst>
              <a:ext uri="{FF2B5EF4-FFF2-40B4-BE49-F238E27FC236}">
                <a16:creationId xmlns:a16="http://schemas.microsoft.com/office/drawing/2014/main" xmlns="" id="{B2FD206E-E182-4FAC-AA06-1C3CA07176AB}"/>
              </a:ext>
            </a:extLst>
          </p:cNvPr>
          <p:cNvSpPr txBox="1"/>
          <p:nvPr/>
        </p:nvSpPr>
        <p:spPr>
          <a:xfrm>
            <a:off x="22735995" y="23865832"/>
            <a:ext cx="4149276" cy="4401205"/>
          </a:xfrm>
          <a:prstGeom prst="rect">
            <a:avLst/>
          </a:prstGeom>
          <a:noFill/>
        </p:spPr>
        <p:txBody>
          <a:bodyPr wrap="square" rtlCol="0">
            <a:spAutoFit/>
          </a:bodyPr>
          <a:lstStyle/>
          <a:p>
            <a:r>
              <a:rPr lang="en-US" sz="2800" dirty="0" smtClean="0">
                <a:solidFill>
                  <a:schemeClr val="dk2"/>
                </a:solidFill>
                <a:latin typeface="Times New Roman"/>
                <a:ea typeface="Times New Roman"/>
                <a:cs typeface="Times New Roman"/>
                <a:sym typeface="Times New Roman"/>
              </a:rPr>
              <a:t>     An </a:t>
            </a:r>
            <a:r>
              <a:rPr lang="en-US" sz="2800" dirty="0">
                <a:solidFill>
                  <a:schemeClr val="dk2"/>
                </a:solidFill>
                <a:latin typeface="Times New Roman"/>
                <a:ea typeface="Times New Roman"/>
                <a:cs typeface="Times New Roman"/>
                <a:sym typeface="Times New Roman"/>
              </a:rPr>
              <a:t>ordinary least squares (OLS) statistical analysis shows a direct, positive causal correlation between prescription rate (independent variable, horizontal x axis) and death rate (dependent variable, vertical y axis</a:t>
            </a:r>
            <a:r>
              <a:rPr lang="en-US" sz="2800" dirty="0" smtClean="0">
                <a:solidFill>
                  <a:schemeClr val="dk2"/>
                </a:solidFill>
                <a:latin typeface="Times New Roman"/>
                <a:ea typeface="Times New Roman"/>
                <a:cs typeface="Times New Roman"/>
                <a:sym typeface="Times New Roman"/>
              </a:rPr>
              <a:t>), illustrated in this scatter plot. </a:t>
            </a:r>
            <a:endParaRPr lang="en-US" sz="2800" i="1" dirty="0">
              <a:solidFill>
                <a:srgbClr val="002060"/>
              </a:solidFill>
              <a:latin typeface="Times New Roman"/>
              <a:ea typeface="Times New Roman"/>
              <a:cs typeface="Times New Roman"/>
              <a:sym typeface="Times New Roman"/>
            </a:endParaRPr>
          </a:p>
        </p:txBody>
      </p:sp>
      <p:pic>
        <p:nvPicPr>
          <p:cNvPr id="11" name="Picture 10">
            <a:extLst>
              <a:ext uri="{FF2B5EF4-FFF2-40B4-BE49-F238E27FC236}">
                <a16:creationId xmlns:a16="http://schemas.microsoft.com/office/drawing/2014/main" xmlns="" id="{AAD70C68-CB3D-459D-99A5-C835E719F66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658332" y="20898398"/>
            <a:ext cx="1831096" cy="495369"/>
          </a:xfrm>
          <a:prstGeom prst="rect">
            <a:avLst/>
          </a:prstGeom>
        </p:spPr>
      </p:pic>
      <p:pic>
        <p:nvPicPr>
          <p:cNvPr id="27" name="Picture 26">
            <a:extLst>
              <a:ext uri="{FF2B5EF4-FFF2-40B4-BE49-F238E27FC236}">
                <a16:creationId xmlns:a16="http://schemas.microsoft.com/office/drawing/2014/main" xmlns="" id="{290CC135-235E-4918-B66B-D2E1C06EFB7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622752" y="13825131"/>
            <a:ext cx="1831096" cy="495369"/>
          </a:xfrm>
          <a:prstGeom prst="rect">
            <a:avLst/>
          </a:prstGeom>
        </p:spPr>
      </p:pic>
      <p:sp>
        <p:nvSpPr>
          <p:cNvPr id="5" name="TextBox 4">
            <a:extLst>
              <a:ext uri="{FF2B5EF4-FFF2-40B4-BE49-F238E27FC236}">
                <a16:creationId xmlns:a16="http://schemas.microsoft.com/office/drawing/2014/main" xmlns="" id="{B8433C25-145F-4590-B206-AD5C9C2ED953}"/>
              </a:ext>
            </a:extLst>
          </p:cNvPr>
          <p:cNvSpPr txBox="1"/>
          <p:nvPr/>
        </p:nvSpPr>
        <p:spPr>
          <a:xfrm>
            <a:off x="1345056" y="20400147"/>
            <a:ext cx="9169209" cy="3754874"/>
          </a:xfrm>
          <a:prstGeom prst="rect">
            <a:avLst/>
          </a:prstGeom>
          <a:noFill/>
        </p:spPr>
        <p:txBody>
          <a:bodyPr wrap="square" rtlCol="0">
            <a:spAutoFit/>
          </a:bodyPr>
          <a:lstStyle/>
          <a:p>
            <a:r>
              <a:rPr lang="en-US" sz="2800" dirty="0">
                <a:solidFill>
                  <a:schemeClr val="dk2"/>
                </a:solidFill>
                <a:latin typeface="Times New Roman"/>
                <a:ea typeface="Times New Roman"/>
                <a:cs typeface="Times New Roman"/>
                <a:sym typeface="Times New Roman"/>
              </a:rPr>
              <a:t>     Tennessee ranks high in the number of opioid prescriptions and overdoses compared to the rest of the US. The Volunteer State is one of only 13 where doctors issued between 96-143 opioid prescriptions per 100 people. This project maps opiate prescriptions and overdoses in Tennessee, identifies a major “hotspot” of abuse and overdose, locates areas where opiate-addiction treatment centers currently exist, and proposes a location where a more intensive treatment center is needed.</a:t>
            </a:r>
          </a:p>
          <a:p>
            <a:endParaRPr lang="en-US" dirty="0"/>
          </a:p>
        </p:txBody>
      </p:sp>
      <p:pic>
        <p:nvPicPr>
          <p:cNvPr id="9" name="Picture 8">
            <a:extLst>
              <a:ext uri="{FF2B5EF4-FFF2-40B4-BE49-F238E27FC236}">
                <a16:creationId xmlns:a16="http://schemas.microsoft.com/office/drawing/2014/main" xmlns="" id="{0A60ED89-423B-41AF-8DB3-DCA7344EB9F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491527" y="18497550"/>
            <a:ext cx="1994873" cy="773386"/>
          </a:xfrm>
          <a:prstGeom prst="rect">
            <a:avLst/>
          </a:prstGeom>
        </p:spPr>
      </p:pic>
    </p:spTree>
  </p:cSld>
  <p:clrMapOvr>
    <a:masterClrMapping/>
  </p:clrMapOvr>
</p:sld>
</file>

<file path=ppt/theme/theme1.xml><?xml version="1.0" encoding="utf-8"?>
<a:theme xmlns:a="http://schemas.openxmlformats.org/drawingml/2006/main" name="3_UT PresPosterformat">
  <a:themeElements>
    <a:clrScheme name="Custom 3">
      <a:dk1>
        <a:srgbClr val="000000"/>
      </a:dk1>
      <a:lt1>
        <a:srgbClr val="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T PresPosterformat">
  <a:themeElements>
    <a:clrScheme name="Custom 3">
      <a:dk1>
        <a:srgbClr val="000000"/>
      </a:dk1>
      <a:lt1>
        <a:srgbClr val="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UT PresPosterformat">
  <a:themeElements>
    <a:clrScheme name="Custom 3">
      <a:dk1>
        <a:srgbClr val="000000"/>
      </a:dk1>
      <a:lt1>
        <a:srgbClr val="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UT PresPosterformat">
  <a:themeElements>
    <a:clrScheme name="Custom 3">
      <a:dk1>
        <a:srgbClr val="000000"/>
      </a:dk1>
      <a:lt1>
        <a:srgbClr val="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1964</TotalTime>
  <Words>1069</Words>
  <Application>Microsoft Office PowerPoint</Application>
  <PresentationFormat>Custom</PresentationFormat>
  <Paragraphs>150</Paragraphs>
  <Slides>1</Slides>
  <Notes>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vt:i4>
      </vt:variant>
    </vt:vector>
  </HeadingPairs>
  <TitlesOfParts>
    <vt:vector size="8" baseType="lpstr">
      <vt:lpstr>Arial</vt:lpstr>
      <vt:lpstr>Calibri</vt:lpstr>
      <vt:lpstr>Times New Roman</vt:lpstr>
      <vt:lpstr>3_UT PresPosterformat</vt:lpstr>
      <vt:lpstr>UT PresPosterformat</vt:lpstr>
      <vt:lpstr>1_UT PresPosterformat</vt:lpstr>
      <vt:lpstr>2_UT PresPosterformat</vt:lpstr>
      <vt:lpstr>Geography of Opiate Abuse, Overdose, &amp; Treatment in Tennessee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Geography  of Opiate Abuse &amp; Overdose  in Tennessee</dc:title>
  <dc:creator>Williams, Kali Margaret</dc:creator>
  <cp:lastModifiedBy>Leventhal, David</cp:lastModifiedBy>
  <cp:revision>93</cp:revision>
  <dcterms:modified xsi:type="dcterms:W3CDTF">2018-04-14T00:10:44Z</dcterms:modified>
</cp:coreProperties>
</file>