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42062400" cy="32918400"/>
  <p:notesSz cx="9144000" cy="6858000"/>
  <p:defaultTextStyle>
    <a:defPPr>
      <a:defRPr lang="en-US"/>
    </a:defPPr>
    <a:lvl1pPr marL="0" algn="l" defTabSz="2194482" rtl="0" eaLnBrk="1" latinLnBrk="0" hangingPunct="1">
      <a:defRPr sz="8600" kern="1200">
        <a:solidFill>
          <a:schemeClr val="tx1"/>
        </a:solidFill>
        <a:latin typeface="+mn-lt"/>
        <a:ea typeface="+mn-ea"/>
        <a:cs typeface="+mn-cs"/>
      </a:defRPr>
    </a:lvl1pPr>
    <a:lvl2pPr marL="2194482" algn="l" defTabSz="2194482" rtl="0" eaLnBrk="1" latinLnBrk="0" hangingPunct="1">
      <a:defRPr sz="8600" kern="1200">
        <a:solidFill>
          <a:schemeClr val="tx1"/>
        </a:solidFill>
        <a:latin typeface="+mn-lt"/>
        <a:ea typeface="+mn-ea"/>
        <a:cs typeface="+mn-cs"/>
      </a:defRPr>
    </a:lvl2pPr>
    <a:lvl3pPr marL="4388964" algn="l" defTabSz="2194482" rtl="0" eaLnBrk="1" latinLnBrk="0" hangingPunct="1">
      <a:defRPr sz="8600" kern="1200">
        <a:solidFill>
          <a:schemeClr val="tx1"/>
        </a:solidFill>
        <a:latin typeface="+mn-lt"/>
        <a:ea typeface="+mn-ea"/>
        <a:cs typeface="+mn-cs"/>
      </a:defRPr>
    </a:lvl3pPr>
    <a:lvl4pPr marL="6583446" algn="l" defTabSz="2194482" rtl="0" eaLnBrk="1" latinLnBrk="0" hangingPunct="1">
      <a:defRPr sz="8600" kern="1200">
        <a:solidFill>
          <a:schemeClr val="tx1"/>
        </a:solidFill>
        <a:latin typeface="+mn-lt"/>
        <a:ea typeface="+mn-ea"/>
        <a:cs typeface="+mn-cs"/>
      </a:defRPr>
    </a:lvl4pPr>
    <a:lvl5pPr marL="8777928" algn="l" defTabSz="2194482" rtl="0" eaLnBrk="1" latinLnBrk="0" hangingPunct="1">
      <a:defRPr sz="8600" kern="1200">
        <a:solidFill>
          <a:schemeClr val="tx1"/>
        </a:solidFill>
        <a:latin typeface="+mn-lt"/>
        <a:ea typeface="+mn-ea"/>
        <a:cs typeface="+mn-cs"/>
      </a:defRPr>
    </a:lvl5pPr>
    <a:lvl6pPr marL="10972406" algn="l" defTabSz="2194482" rtl="0" eaLnBrk="1" latinLnBrk="0" hangingPunct="1">
      <a:defRPr sz="8600" kern="1200">
        <a:solidFill>
          <a:schemeClr val="tx1"/>
        </a:solidFill>
        <a:latin typeface="+mn-lt"/>
        <a:ea typeface="+mn-ea"/>
        <a:cs typeface="+mn-cs"/>
      </a:defRPr>
    </a:lvl6pPr>
    <a:lvl7pPr marL="13166888" algn="l" defTabSz="2194482" rtl="0" eaLnBrk="1" latinLnBrk="0" hangingPunct="1">
      <a:defRPr sz="8600" kern="1200">
        <a:solidFill>
          <a:schemeClr val="tx1"/>
        </a:solidFill>
        <a:latin typeface="+mn-lt"/>
        <a:ea typeface="+mn-ea"/>
        <a:cs typeface="+mn-cs"/>
      </a:defRPr>
    </a:lvl7pPr>
    <a:lvl8pPr marL="15361370" algn="l" defTabSz="2194482" rtl="0" eaLnBrk="1" latinLnBrk="0" hangingPunct="1">
      <a:defRPr sz="8600" kern="1200">
        <a:solidFill>
          <a:schemeClr val="tx1"/>
        </a:solidFill>
        <a:latin typeface="+mn-lt"/>
        <a:ea typeface="+mn-ea"/>
        <a:cs typeface="+mn-cs"/>
      </a:defRPr>
    </a:lvl8pPr>
    <a:lvl9pPr marL="17555852" algn="l" defTabSz="2194482" rtl="0" eaLnBrk="1" latinLnBrk="0" hangingPunct="1">
      <a:defRPr sz="8600" kern="1200">
        <a:solidFill>
          <a:schemeClr val="tx1"/>
        </a:solidFill>
        <a:latin typeface="+mn-lt"/>
        <a:ea typeface="+mn-ea"/>
        <a:cs typeface="+mn-cs"/>
      </a:defRPr>
    </a:lvl9pPr>
  </p:defaultTextStyle>
  <p:extLst>
    <p:ext uri="{EFAFB233-063F-42B5-8137-9DF3F51BA10A}">
      <p15:sldGuideLst xmlns="" xmlns:p15="http://schemas.microsoft.com/office/powerpoint/2012/main" xmlns:mv="urn:schemas-microsoft-com:mac:vml" xmlns:mc="http://schemas.openxmlformats.org/markup-compatibility/2006">
        <p15:guide id="1" orient="horz" pos="10370">
          <p15:clr>
            <a:srgbClr val="A4A3A4"/>
          </p15:clr>
        </p15:guide>
        <p15:guide id="2" pos="1382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8E30"/>
    <a:srgbClr val="DF822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xmlns:mv="urn:schemas-microsoft-com:mac:vml" xmlns:mc="http://schemas.openxmlformats.org/markup-compatibility/2006"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15620"/>
    <p:restoredTop sz="86279" autoAdjust="0"/>
  </p:normalViewPr>
  <p:slideViewPr>
    <p:cSldViewPr snapToGrid="0" snapToObjects="1">
      <p:cViewPr>
        <p:scale>
          <a:sx n="25" d="100"/>
          <a:sy n="25" d="100"/>
        </p:scale>
        <p:origin x="-40" y="2008"/>
      </p:cViewPr>
      <p:guideLst>
        <p:guide orient="horz" pos="10370"/>
        <p:guide pos="13251"/>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interSettings" Target="printerSettings/printerSettings1.bin"/><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claytonplymill:Desktop:Dr.%20Xu's%20Lab%20:FlexoSpreadsheets:Calculation:BTO%20setup.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claytonplymill:Desktop:Dr.%20Xu's%20Lab%20:FlexoSpreadsheets:Calculation:BTO%20setup.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claytonplymill:Desktop:Dr.%20Xu's%20Lab%20:FlexoSpreadsheets:Calculation:BTO%20setup.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Macintosh%20HD:Users:claytonplymill:Desktop:Dr.%20Xu's%20Lab%20:FlexoSpreadsheets:Calculation:LDA%20vs.%20GGA%20comparison%20.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Macintosh%20HD:Users:claytonplymill:Desktop:Dr.%20Xu's%20Lab%20:FlexoSpreadsheets:Calculation:LDA%20vs.%20GGA%20comparison%20.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Macintosh%20HD:Users:claytonplymill:Desktop:Dr.%20Xu's%20Lab%20:FlexoSpreadsheets:Calculation:LDA%20vs.%20GGA%20comparison%20.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Macintosh%20HD:Users:claytonplymill:Desktop:Dr.%20Xu's%20Lab%20:FlexoSpreadsheets:Calculation:LDA%20vs.%20GGA%20comparison%20.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Macintosh%20HD:Users:claytonplymill:Desktop:Dr.%20Xu's%20Lab%20:FlexoSpreadsheets:Calculation:LDA%20vs.%20GGA%20comparison%20.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Macintosh%20HD:Users:claytonplymill:Desktop:Dr.%20Xu's%20Lab%20:FlexoSpreadsheets:Calculation:LDA%20vs.%20GGA%20comparison%20.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Macintosh%20HD:Users:claytonplymill:Desktop:Dr.%20Xu's%20Lab%20:FlexoSpreadsheets:Calculation:Sample%20FeX%20calculation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0.5% Strain</a:t>
            </a:r>
          </a:p>
        </c:rich>
      </c:tx>
      <c:layout>
        <c:manualLayout>
          <c:xMode val="edge"/>
          <c:yMode val="edge"/>
          <c:x val="0.340487944188324"/>
          <c:y val="0.00193264301204829"/>
        </c:manualLayout>
      </c:layout>
      <c:overlay val="0"/>
    </c:title>
    <c:autoTitleDeleted val="0"/>
    <c:plotArea>
      <c:layout>
        <c:manualLayout>
          <c:layoutTarget val="inner"/>
          <c:xMode val="edge"/>
          <c:yMode val="edge"/>
          <c:x val="0.169724341452137"/>
          <c:y val="0.134913877405789"/>
          <c:w val="0.689523887234303"/>
          <c:h val="0.743542938796251"/>
        </c:manualLayout>
      </c:layout>
      <c:scatterChart>
        <c:scatterStyle val="lineMarker"/>
        <c:varyColors val="0"/>
        <c:ser>
          <c:idx val="0"/>
          <c:order val="0"/>
          <c:tx>
            <c:v>Ba</c:v>
          </c:tx>
          <c:spPr>
            <a:ln w="47625">
              <a:noFill/>
            </a:ln>
          </c:spPr>
          <c:xVal>
            <c:numRef>
              <c:f>Sheet1!$H$40:$H$45</c:f>
              <c:numCache>
                <c:formatCode>General</c:formatCode>
                <c:ptCount val="6"/>
                <c:pt idx="0">
                  <c:v>8.077220000000001</c:v>
                </c:pt>
                <c:pt idx="1">
                  <c:v>12.0633</c:v>
                </c:pt>
                <c:pt idx="2">
                  <c:v>0.05071</c:v>
                </c:pt>
                <c:pt idx="3">
                  <c:v>16.05204</c:v>
                </c:pt>
                <c:pt idx="4">
                  <c:v>20.05747</c:v>
                </c:pt>
                <c:pt idx="5">
                  <c:v>4.07231</c:v>
                </c:pt>
              </c:numCache>
            </c:numRef>
          </c:xVal>
          <c:yVal>
            <c:numRef>
              <c:f>Sheet1!$I$40:$I$45</c:f>
              <c:numCache>
                <c:formatCode>General</c:formatCode>
                <c:ptCount val="6"/>
                <c:pt idx="0">
                  <c:v>0.0164299340000014</c:v>
                </c:pt>
                <c:pt idx="1">
                  <c:v>-0.000254679999999396</c:v>
                </c:pt>
                <c:pt idx="2">
                  <c:v>0.000254982000000001</c:v>
                </c:pt>
                <c:pt idx="3">
                  <c:v>-0.0166823129999969</c:v>
                </c:pt>
                <c:pt idx="4">
                  <c:v>-0.0164213780000004</c:v>
                </c:pt>
                <c:pt idx="5">
                  <c:v>0.016687567</c:v>
                </c:pt>
              </c:numCache>
            </c:numRef>
          </c:yVal>
          <c:smooth val="0"/>
        </c:ser>
        <c:ser>
          <c:idx val="1"/>
          <c:order val="1"/>
          <c:tx>
            <c:v>Ti</c:v>
          </c:tx>
          <c:spPr>
            <a:ln w="47625">
              <a:noFill/>
            </a:ln>
          </c:spPr>
          <c:xVal>
            <c:numRef>
              <c:f>Sheet1!$H$46:$H$51</c:f>
              <c:numCache>
                <c:formatCode>General</c:formatCode>
                <c:ptCount val="6"/>
                <c:pt idx="0">
                  <c:v>22.02957</c:v>
                </c:pt>
                <c:pt idx="1">
                  <c:v>2.016779999999998</c:v>
                </c:pt>
                <c:pt idx="2">
                  <c:v>6.027379999999996</c:v>
                </c:pt>
                <c:pt idx="3">
                  <c:v>10.02845</c:v>
                </c:pt>
                <c:pt idx="4">
                  <c:v>14.02339</c:v>
                </c:pt>
                <c:pt idx="5">
                  <c:v>18.02204</c:v>
                </c:pt>
              </c:numCache>
            </c:numRef>
          </c:xVal>
          <c:yVal>
            <c:numRef>
              <c:f>Sheet1!$I$46:$I$51</c:f>
              <c:numCache>
                <c:formatCode>General</c:formatCode>
                <c:ptCount val="6"/>
                <c:pt idx="0">
                  <c:v>-0.00245507800000055</c:v>
                </c:pt>
                <c:pt idx="1">
                  <c:v>0.0057870499999999</c:v>
                </c:pt>
                <c:pt idx="2">
                  <c:v>0.0112194170000004</c:v>
                </c:pt>
                <c:pt idx="3">
                  <c:v>0.00952408699999907</c:v>
                </c:pt>
                <c:pt idx="4">
                  <c:v>-0.000702830000001597</c:v>
                </c:pt>
                <c:pt idx="5">
                  <c:v>-0.00722046299999945</c:v>
                </c:pt>
              </c:numCache>
            </c:numRef>
          </c:yVal>
          <c:smooth val="0"/>
        </c:ser>
        <c:ser>
          <c:idx val="2"/>
          <c:order val="2"/>
          <c:tx>
            <c:v>O</c:v>
          </c:tx>
          <c:spPr>
            <a:ln w="47625">
              <a:noFill/>
            </a:ln>
          </c:spPr>
          <c:xVal>
            <c:numRef>
              <c:f>Sheet1!$H$52:$H$69</c:f>
              <c:numCache>
                <c:formatCode>General</c:formatCode>
                <c:ptCount val="18"/>
                <c:pt idx="0">
                  <c:v>20.12186000000001</c:v>
                </c:pt>
                <c:pt idx="1">
                  <c:v>0.10969</c:v>
                </c:pt>
                <c:pt idx="2">
                  <c:v>4.123769999999999</c:v>
                </c:pt>
                <c:pt idx="3">
                  <c:v>8.12748</c:v>
                </c:pt>
                <c:pt idx="4">
                  <c:v>12.12121</c:v>
                </c:pt>
                <c:pt idx="5">
                  <c:v>16.11649999999999</c:v>
                </c:pt>
                <c:pt idx="6">
                  <c:v>14.09545</c:v>
                </c:pt>
                <c:pt idx="7">
                  <c:v>2.09343</c:v>
                </c:pt>
                <c:pt idx="8">
                  <c:v>6.104409999999987</c:v>
                </c:pt>
                <c:pt idx="9">
                  <c:v>10.10297</c:v>
                </c:pt>
                <c:pt idx="10">
                  <c:v>18.0941</c:v>
                </c:pt>
                <c:pt idx="11">
                  <c:v>22.10378</c:v>
                </c:pt>
                <c:pt idx="12">
                  <c:v>6.104409999999987</c:v>
                </c:pt>
                <c:pt idx="13">
                  <c:v>10.10297</c:v>
                </c:pt>
                <c:pt idx="14">
                  <c:v>14.09545</c:v>
                </c:pt>
                <c:pt idx="15">
                  <c:v>18.0941</c:v>
                </c:pt>
                <c:pt idx="16">
                  <c:v>22.10378</c:v>
                </c:pt>
                <c:pt idx="17">
                  <c:v>2.09343</c:v>
                </c:pt>
              </c:numCache>
            </c:numRef>
          </c:xVal>
          <c:yVal>
            <c:numRef>
              <c:f>Sheet1!$I$52:$I$69</c:f>
              <c:numCache>
                <c:formatCode>General</c:formatCode>
                <c:ptCount val="18"/>
                <c:pt idx="0">
                  <c:v>-0.0217060309999972</c:v>
                </c:pt>
                <c:pt idx="1">
                  <c:v>-0.012843623</c:v>
                </c:pt>
                <c:pt idx="2">
                  <c:v>-0.00152851699999967</c:v>
                </c:pt>
                <c:pt idx="3">
                  <c:v>-0.00298614999999991</c:v>
                </c:pt>
                <c:pt idx="4">
                  <c:v>-0.0144237829999998</c:v>
                </c:pt>
                <c:pt idx="5">
                  <c:v>-0.0218998300000024</c:v>
                </c:pt>
                <c:pt idx="6">
                  <c:v>-0.0127341630000011</c:v>
                </c:pt>
                <c:pt idx="7">
                  <c:v>-0.00165463999999993</c:v>
                </c:pt>
                <c:pt idx="8">
                  <c:v>0.00415808499999937</c:v>
                </c:pt>
                <c:pt idx="9">
                  <c:v>-0.00244883200000068</c:v>
                </c:pt>
                <c:pt idx="10">
                  <c:v>-0.0192517959999989</c:v>
                </c:pt>
                <c:pt idx="11">
                  <c:v>-0.0147394289999987</c:v>
                </c:pt>
                <c:pt idx="12">
                  <c:v>0.00415808499999937</c:v>
                </c:pt>
                <c:pt idx="13">
                  <c:v>-0.00244883200000068</c:v>
                </c:pt>
                <c:pt idx="14">
                  <c:v>-0.0127341630000011</c:v>
                </c:pt>
                <c:pt idx="15">
                  <c:v>-0.0192517959999989</c:v>
                </c:pt>
                <c:pt idx="16">
                  <c:v>-0.0147394289999987</c:v>
                </c:pt>
                <c:pt idx="17">
                  <c:v>-0.00165463999999993</c:v>
                </c:pt>
              </c:numCache>
            </c:numRef>
          </c:yVal>
          <c:smooth val="0"/>
        </c:ser>
        <c:dLbls>
          <c:showLegendKey val="0"/>
          <c:showVal val="0"/>
          <c:showCatName val="0"/>
          <c:showSerName val="0"/>
          <c:showPercent val="0"/>
          <c:showBubbleSize val="0"/>
        </c:dLbls>
        <c:axId val="-2130304056"/>
        <c:axId val="2137509128"/>
      </c:scatterChart>
      <c:valAx>
        <c:axId val="-2130304056"/>
        <c:scaling>
          <c:orientation val="minMax"/>
          <c:max val="22.5"/>
          <c:min val="0.0"/>
        </c:scaling>
        <c:delete val="0"/>
        <c:axPos val="b"/>
        <c:title>
          <c:tx>
            <c:rich>
              <a:bodyPr/>
              <a:lstStyle/>
              <a:p>
                <a:pPr>
                  <a:defRPr sz="1400"/>
                </a:pPr>
                <a:r>
                  <a:rPr lang="en-US" sz="1400"/>
                  <a:t>Position on Z (A)</a:t>
                </a:r>
              </a:p>
            </c:rich>
          </c:tx>
          <c:layout>
            <c:manualLayout>
              <c:xMode val="edge"/>
              <c:yMode val="edge"/>
              <c:x val="0.374879092082907"/>
              <c:y val="0.925377397259106"/>
            </c:manualLayout>
          </c:layout>
          <c:overlay val="0"/>
        </c:title>
        <c:numFmt formatCode="General" sourceLinked="1"/>
        <c:majorTickMark val="out"/>
        <c:minorTickMark val="none"/>
        <c:tickLblPos val="nextTo"/>
        <c:crossAx val="2137509128"/>
        <c:crosses val="autoZero"/>
        <c:crossBetween val="midCat"/>
      </c:valAx>
      <c:valAx>
        <c:axId val="2137509128"/>
        <c:scaling>
          <c:orientation val="minMax"/>
        </c:scaling>
        <c:delete val="0"/>
        <c:axPos val="l"/>
        <c:majorGridlines/>
        <c:title>
          <c:tx>
            <c:rich>
              <a:bodyPr rot="-5400000" vert="horz"/>
              <a:lstStyle/>
              <a:p>
                <a:pPr>
                  <a:defRPr sz="1400"/>
                </a:pPr>
                <a:r>
                  <a:rPr lang="en-US" sz="1400"/>
                  <a:t>Displacement</a:t>
                </a:r>
                <a:r>
                  <a:rPr lang="en-US" sz="1400" baseline="0"/>
                  <a:t> (A)</a:t>
                </a:r>
                <a:endParaRPr lang="en-US" sz="1400"/>
              </a:p>
            </c:rich>
          </c:tx>
          <c:layout/>
          <c:overlay val="0"/>
        </c:title>
        <c:numFmt formatCode="General" sourceLinked="1"/>
        <c:majorTickMark val="out"/>
        <c:minorTickMark val="none"/>
        <c:tickLblPos val="nextTo"/>
        <c:crossAx val="-2130304056"/>
        <c:crosses val="autoZero"/>
        <c:crossBetween val="midCat"/>
      </c:valAx>
    </c:plotArea>
    <c:legend>
      <c:legendPos val="r"/>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1% Strain</a:t>
            </a:r>
          </a:p>
        </c:rich>
      </c:tx>
      <c:layout>
        <c:manualLayout>
          <c:xMode val="edge"/>
          <c:yMode val="edge"/>
          <c:x val="0.370243238397108"/>
          <c:y val="0.00205439048893001"/>
        </c:manualLayout>
      </c:layout>
      <c:overlay val="0"/>
    </c:title>
    <c:autoTitleDeleted val="0"/>
    <c:plotArea>
      <c:layout>
        <c:manualLayout>
          <c:layoutTarget val="inner"/>
          <c:xMode val="edge"/>
          <c:yMode val="edge"/>
          <c:x val="0.14694678020935"/>
          <c:y val="0.140976116286906"/>
          <c:w val="0.707121372137481"/>
          <c:h val="0.744699257255155"/>
        </c:manualLayout>
      </c:layout>
      <c:scatterChart>
        <c:scatterStyle val="lineMarker"/>
        <c:varyColors val="0"/>
        <c:ser>
          <c:idx val="0"/>
          <c:order val="0"/>
          <c:tx>
            <c:v>Ba</c:v>
          </c:tx>
          <c:spPr>
            <a:ln w="47625">
              <a:noFill/>
            </a:ln>
          </c:spPr>
          <c:xVal>
            <c:numRef>
              <c:f>Sheet1!$K$40:$K$45</c:f>
              <c:numCache>
                <c:formatCode>General</c:formatCode>
                <c:ptCount val="6"/>
                <c:pt idx="0">
                  <c:v>8.09364</c:v>
                </c:pt>
                <c:pt idx="1">
                  <c:v>12.06305</c:v>
                </c:pt>
                <c:pt idx="2">
                  <c:v>0.05096</c:v>
                </c:pt>
                <c:pt idx="3">
                  <c:v>16.03535</c:v>
                </c:pt>
                <c:pt idx="4">
                  <c:v>20.04104</c:v>
                </c:pt>
                <c:pt idx="5">
                  <c:v>4.088989999999995</c:v>
                </c:pt>
              </c:numCache>
            </c:numRef>
          </c:xVal>
          <c:yVal>
            <c:numRef>
              <c:f>Sheet1!$L$40:$L$45</c:f>
              <c:numCache>
                <c:formatCode>General</c:formatCode>
                <c:ptCount val="6"/>
                <c:pt idx="0">
                  <c:v>0.0328499340000015</c:v>
                </c:pt>
                <c:pt idx="1">
                  <c:v>-0.000504679999998814</c:v>
                </c:pt>
                <c:pt idx="2">
                  <c:v>0.000504982000000001</c:v>
                </c:pt>
                <c:pt idx="3">
                  <c:v>-0.0333723129999974</c:v>
                </c:pt>
                <c:pt idx="4">
                  <c:v>-0.0328513780000001</c:v>
                </c:pt>
                <c:pt idx="5">
                  <c:v>0.033367567</c:v>
                </c:pt>
              </c:numCache>
            </c:numRef>
          </c:yVal>
          <c:smooth val="0"/>
        </c:ser>
        <c:ser>
          <c:idx val="1"/>
          <c:order val="1"/>
          <c:tx>
            <c:v>Ti</c:v>
          </c:tx>
          <c:spPr>
            <a:ln w="47625">
              <a:noFill/>
            </a:ln>
          </c:spPr>
          <c:xVal>
            <c:numRef>
              <c:f>Sheet1!$K$46:$K$51</c:f>
              <c:numCache>
                <c:formatCode>General</c:formatCode>
                <c:ptCount val="6"/>
                <c:pt idx="0">
                  <c:v>22.02356</c:v>
                </c:pt>
                <c:pt idx="1">
                  <c:v>2.01999</c:v>
                </c:pt>
                <c:pt idx="2">
                  <c:v>6.03666</c:v>
                </c:pt>
                <c:pt idx="3">
                  <c:v>10.03433</c:v>
                </c:pt>
                <c:pt idx="4">
                  <c:v>14.02012</c:v>
                </c:pt>
                <c:pt idx="5">
                  <c:v>18.01291000000001</c:v>
                </c:pt>
              </c:numCache>
            </c:numRef>
          </c:xVal>
          <c:yVal>
            <c:numRef>
              <c:f>Sheet1!$L$46:$L$51</c:f>
              <c:numCache>
                <c:formatCode>General</c:formatCode>
                <c:ptCount val="6"/>
                <c:pt idx="0">
                  <c:v>-0.0084650780000004</c:v>
                </c:pt>
                <c:pt idx="1">
                  <c:v>0.00899705000000006</c:v>
                </c:pt>
                <c:pt idx="2">
                  <c:v>0.0204994170000008</c:v>
                </c:pt>
                <c:pt idx="3">
                  <c:v>0.0154040870000003</c:v>
                </c:pt>
                <c:pt idx="4">
                  <c:v>-0.00397283000000037</c:v>
                </c:pt>
                <c:pt idx="5">
                  <c:v>-0.0163504629999984</c:v>
                </c:pt>
              </c:numCache>
            </c:numRef>
          </c:yVal>
          <c:smooth val="0"/>
        </c:ser>
        <c:ser>
          <c:idx val="2"/>
          <c:order val="2"/>
          <c:tx>
            <c:v>O</c:v>
          </c:tx>
          <c:spPr>
            <a:ln w="47625">
              <a:noFill/>
            </a:ln>
          </c:spPr>
          <c:xVal>
            <c:numRef>
              <c:f>Sheet1!$K$52:$K$69</c:f>
              <c:numCache>
                <c:formatCode>General</c:formatCode>
                <c:ptCount val="18"/>
                <c:pt idx="0">
                  <c:v>20.11242</c:v>
                </c:pt>
                <c:pt idx="1">
                  <c:v>0.11054</c:v>
                </c:pt>
                <c:pt idx="2">
                  <c:v>4.134059999999995</c:v>
                </c:pt>
                <c:pt idx="3">
                  <c:v>8.136769999999998</c:v>
                </c:pt>
                <c:pt idx="4">
                  <c:v>12.12044</c:v>
                </c:pt>
                <c:pt idx="5">
                  <c:v>16.10648</c:v>
                </c:pt>
                <c:pt idx="6">
                  <c:v>14.08983</c:v>
                </c:pt>
                <c:pt idx="7">
                  <c:v>2.0989</c:v>
                </c:pt>
                <c:pt idx="8">
                  <c:v>6.116119999999992</c:v>
                </c:pt>
                <c:pt idx="9">
                  <c:v>10.10913</c:v>
                </c:pt>
                <c:pt idx="10">
                  <c:v>18.08250999999992</c:v>
                </c:pt>
                <c:pt idx="11">
                  <c:v>22.09761</c:v>
                </c:pt>
                <c:pt idx="12">
                  <c:v>6.116119999999992</c:v>
                </c:pt>
                <c:pt idx="13">
                  <c:v>10.10913</c:v>
                </c:pt>
                <c:pt idx="14">
                  <c:v>14.08983</c:v>
                </c:pt>
                <c:pt idx="15">
                  <c:v>18.08250999999992</c:v>
                </c:pt>
                <c:pt idx="16">
                  <c:v>22.09761</c:v>
                </c:pt>
                <c:pt idx="17">
                  <c:v>2.0989</c:v>
                </c:pt>
              </c:numCache>
            </c:numRef>
          </c:xVal>
          <c:yVal>
            <c:numRef>
              <c:f>Sheet1!$L$52:$L$69</c:f>
              <c:numCache>
                <c:formatCode>General</c:formatCode>
                <c:ptCount val="18"/>
                <c:pt idx="0">
                  <c:v>-0.0311460309999987</c:v>
                </c:pt>
                <c:pt idx="1">
                  <c:v>-0.011993623</c:v>
                </c:pt>
                <c:pt idx="2">
                  <c:v>0.00876148299999979</c:v>
                </c:pt>
                <c:pt idx="3">
                  <c:v>0.00630385000000011</c:v>
                </c:pt>
                <c:pt idx="4">
                  <c:v>-0.0151937829999991</c:v>
                </c:pt>
                <c:pt idx="5">
                  <c:v>-0.0319198299999996</c:v>
                </c:pt>
                <c:pt idx="6">
                  <c:v>-0.0183541630000015</c:v>
                </c:pt>
                <c:pt idx="7">
                  <c:v>0.00381535999999993</c:v>
                </c:pt>
                <c:pt idx="8">
                  <c:v>0.0158680849999993</c:v>
                </c:pt>
                <c:pt idx="9">
                  <c:v>0.0037111680000006</c:v>
                </c:pt>
                <c:pt idx="10">
                  <c:v>-0.0308417960000007</c:v>
                </c:pt>
                <c:pt idx="11">
                  <c:v>-0.0209094289999996</c:v>
                </c:pt>
                <c:pt idx="12">
                  <c:v>0.0158680849999993</c:v>
                </c:pt>
                <c:pt idx="13">
                  <c:v>0.0037111680000006</c:v>
                </c:pt>
                <c:pt idx="14">
                  <c:v>-0.0183541630000015</c:v>
                </c:pt>
                <c:pt idx="15">
                  <c:v>-0.0308417960000007</c:v>
                </c:pt>
                <c:pt idx="16">
                  <c:v>-0.0209094289999996</c:v>
                </c:pt>
                <c:pt idx="17">
                  <c:v>0.00381535999999993</c:v>
                </c:pt>
              </c:numCache>
            </c:numRef>
          </c:yVal>
          <c:smooth val="0"/>
        </c:ser>
        <c:dLbls>
          <c:showLegendKey val="0"/>
          <c:showVal val="0"/>
          <c:showCatName val="0"/>
          <c:showSerName val="0"/>
          <c:showPercent val="0"/>
          <c:showBubbleSize val="0"/>
        </c:dLbls>
        <c:axId val="2134233416"/>
        <c:axId val="2137451096"/>
      </c:scatterChart>
      <c:valAx>
        <c:axId val="2134233416"/>
        <c:scaling>
          <c:orientation val="minMax"/>
          <c:max val="22.5"/>
          <c:min val="0.0"/>
        </c:scaling>
        <c:delete val="0"/>
        <c:axPos val="b"/>
        <c:title>
          <c:tx>
            <c:rich>
              <a:bodyPr/>
              <a:lstStyle/>
              <a:p>
                <a:pPr>
                  <a:defRPr sz="1400"/>
                </a:pPr>
                <a:r>
                  <a:rPr lang="en-US" sz="1400"/>
                  <a:t>Position on Z (A)</a:t>
                </a:r>
              </a:p>
            </c:rich>
          </c:tx>
          <c:layout>
            <c:manualLayout>
              <c:xMode val="edge"/>
              <c:yMode val="edge"/>
              <c:x val="0.349214238845144"/>
              <c:y val="0.925377376051701"/>
            </c:manualLayout>
          </c:layout>
          <c:overlay val="0"/>
        </c:title>
        <c:numFmt formatCode="General" sourceLinked="1"/>
        <c:majorTickMark val="out"/>
        <c:minorTickMark val="none"/>
        <c:tickLblPos val="nextTo"/>
        <c:crossAx val="2137451096"/>
        <c:crosses val="autoZero"/>
        <c:crossBetween val="midCat"/>
      </c:valAx>
      <c:valAx>
        <c:axId val="2137451096"/>
        <c:scaling>
          <c:orientation val="minMax"/>
        </c:scaling>
        <c:delete val="0"/>
        <c:axPos val="l"/>
        <c:majorGridlines/>
        <c:title>
          <c:tx>
            <c:rich>
              <a:bodyPr rot="-5400000" vert="horz"/>
              <a:lstStyle/>
              <a:p>
                <a:pPr>
                  <a:defRPr sz="1400"/>
                </a:pPr>
                <a:r>
                  <a:rPr lang="en-US" sz="1400"/>
                  <a:t>Displacement (A)</a:t>
                </a:r>
              </a:p>
            </c:rich>
          </c:tx>
          <c:layout/>
          <c:overlay val="0"/>
        </c:title>
        <c:numFmt formatCode="General" sourceLinked="1"/>
        <c:majorTickMark val="out"/>
        <c:minorTickMark val="none"/>
        <c:tickLblPos val="nextTo"/>
        <c:crossAx val="2134233416"/>
        <c:crosses val="autoZero"/>
        <c:crossBetween val="midCat"/>
      </c:valAx>
    </c:plotArea>
    <c:legend>
      <c:legendPos val="r"/>
      <c:layout/>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1.5% Strain</a:t>
            </a:r>
          </a:p>
        </c:rich>
      </c:tx>
      <c:layout>
        <c:manualLayout>
          <c:xMode val="edge"/>
          <c:yMode val="edge"/>
          <c:x val="0.347626508743743"/>
          <c:y val="0.00214281344299086"/>
        </c:manualLayout>
      </c:layout>
      <c:overlay val="0"/>
    </c:title>
    <c:autoTitleDeleted val="0"/>
    <c:plotArea>
      <c:layout>
        <c:manualLayout>
          <c:layoutTarget val="inner"/>
          <c:xMode val="edge"/>
          <c:yMode val="edge"/>
          <c:x val="0.142582889617719"/>
          <c:y val="0.114674149097104"/>
          <c:w val="0.74784560024432"/>
          <c:h val="0.778219828033325"/>
        </c:manualLayout>
      </c:layout>
      <c:scatterChart>
        <c:scatterStyle val="lineMarker"/>
        <c:varyColors val="0"/>
        <c:ser>
          <c:idx val="0"/>
          <c:order val="0"/>
          <c:tx>
            <c:v>Ba</c:v>
          </c:tx>
          <c:spPr>
            <a:ln w="47625">
              <a:noFill/>
            </a:ln>
          </c:spPr>
          <c:xVal>
            <c:numRef>
              <c:f>Sheet1!$N$40:$N$45</c:f>
              <c:numCache>
                <c:formatCode>General</c:formatCode>
                <c:ptCount val="6"/>
                <c:pt idx="0">
                  <c:v>8.110069999999998</c:v>
                </c:pt>
                <c:pt idx="1">
                  <c:v>12.0628</c:v>
                </c:pt>
                <c:pt idx="2">
                  <c:v>0.05121</c:v>
                </c:pt>
                <c:pt idx="3">
                  <c:v>16.01867</c:v>
                </c:pt>
                <c:pt idx="4">
                  <c:v>20.02461</c:v>
                </c:pt>
                <c:pt idx="5">
                  <c:v>4.10568</c:v>
                </c:pt>
              </c:numCache>
            </c:numRef>
          </c:xVal>
          <c:yVal>
            <c:numRef>
              <c:f>Sheet1!$O$40:$O$45</c:f>
              <c:numCache>
                <c:formatCode>General</c:formatCode>
                <c:ptCount val="6"/>
                <c:pt idx="0">
                  <c:v>0.0492799340000012</c:v>
                </c:pt>
                <c:pt idx="1">
                  <c:v>-0.000754680000000007</c:v>
                </c:pt>
                <c:pt idx="2">
                  <c:v>0.000754982000000001</c:v>
                </c:pt>
                <c:pt idx="3">
                  <c:v>-0.0500523129999983</c:v>
                </c:pt>
                <c:pt idx="4">
                  <c:v>-0.0492813779999999</c:v>
                </c:pt>
                <c:pt idx="5">
                  <c:v>0.0500575670000005</c:v>
                </c:pt>
              </c:numCache>
            </c:numRef>
          </c:yVal>
          <c:smooth val="0"/>
        </c:ser>
        <c:ser>
          <c:idx val="1"/>
          <c:order val="1"/>
          <c:tx>
            <c:v>Ti</c:v>
          </c:tx>
          <c:spPr>
            <a:ln w="47625">
              <a:noFill/>
            </a:ln>
          </c:spPr>
          <c:xVal>
            <c:numRef>
              <c:f>Sheet1!$N$46:$N$51</c:f>
              <c:numCache>
                <c:formatCode>General</c:formatCode>
                <c:ptCount val="6"/>
                <c:pt idx="0">
                  <c:v>22.01747</c:v>
                </c:pt>
                <c:pt idx="1">
                  <c:v>2.02317</c:v>
                </c:pt>
                <c:pt idx="2">
                  <c:v>6.045929999999998</c:v>
                </c:pt>
                <c:pt idx="3">
                  <c:v>10.04015</c:v>
                </c:pt>
                <c:pt idx="4">
                  <c:v>14.01683</c:v>
                </c:pt>
                <c:pt idx="5">
                  <c:v>18.00376</c:v>
                </c:pt>
              </c:numCache>
            </c:numRef>
          </c:xVal>
          <c:yVal>
            <c:numRef>
              <c:f>Sheet1!$O$46:$O$51</c:f>
              <c:numCache>
                <c:formatCode>General</c:formatCode>
                <c:ptCount val="6"/>
                <c:pt idx="0">
                  <c:v>-0.0145550780000008</c:v>
                </c:pt>
                <c:pt idx="1">
                  <c:v>0.01217705</c:v>
                </c:pt>
                <c:pt idx="2">
                  <c:v>0.0297694170000007</c:v>
                </c:pt>
                <c:pt idx="3">
                  <c:v>0.0212240870000002</c:v>
                </c:pt>
                <c:pt idx="4">
                  <c:v>-0.00726283000000016</c:v>
                </c:pt>
                <c:pt idx="5">
                  <c:v>-0.0255004630000002</c:v>
                </c:pt>
              </c:numCache>
            </c:numRef>
          </c:yVal>
          <c:smooth val="0"/>
        </c:ser>
        <c:ser>
          <c:idx val="2"/>
          <c:order val="2"/>
          <c:tx>
            <c:v>O</c:v>
          </c:tx>
          <c:spPr>
            <a:ln w="47625">
              <a:noFill/>
            </a:ln>
          </c:spPr>
          <c:xVal>
            <c:numRef>
              <c:f>Sheet1!$N$52:$N$69</c:f>
              <c:numCache>
                <c:formatCode>General</c:formatCode>
                <c:ptCount val="18"/>
                <c:pt idx="0">
                  <c:v>20.10289</c:v>
                </c:pt>
                <c:pt idx="1">
                  <c:v>0.11139</c:v>
                </c:pt>
                <c:pt idx="2">
                  <c:v>4.144389999999992</c:v>
                </c:pt>
                <c:pt idx="3">
                  <c:v>8.145950000000001</c:v>
                </c:pt>
                <c:pt idx="4">
                  <c:v>12.11966</c:v>
                </c:pt>
                <c:pt idx="5">
                  <c:v>16.09645</c:v>
                </c:pt>
                <c:pt idx="6">
                  <c:v>14.08415</c:v>
                </c:pt>
                <c:pt idx="7">
                  <c:v>2.10429</c:v>
                </c:pt>
                <c:pt idx="8">
                  <c:v>6.127839999999983</c:v>
                </c:pt>
                <c:pt idx="9">
                  <c:v>10.1152</c:v>
                </c:pt>
                <c:pt idx="10">
                  <c:v>18.07089</c:v>
                </c:pt>
                <c:pt idx="11">
                  <c:v>22.09143</c:v>
                </c:pt>
                <c:pt idx="12">
                  <c:v>6.127839999999983</c:v>
                </c:pt>
                <c:pt idx="13">
                  <c:v>10.1152</c:v>
                </c:pt>
                <c:pt idx="14">
                  <c:v>14.08415</c:v>
                </c:pt>
                <c:pt idx="15">
                  <c:v>18.07089</c:v>
                </c:pt>
                <c:pt idx="16">
                  <c:v>22.09143</c:v>
                </c:pt>
                <c:pt idx="17">
                  <c:v>2.10429</c:v>
                </c:pt>
              </c:numCache>
            </c:numRef>
          </c:xVal>
          <c:yVal>
            <c:numRef>
              <c:f>Sheet1!$O$52:$O$69</c:f>
              <c:numCache>
                <c:formatCode>General</c:formatCode>
                <c:ptCount val="18"/>
                <c:pt idx="0">
                  <c:v>-0.0406760310000003</c:v>
                </c:pt>
                <c:pt idx="1">
                  <c:v>-0.011143623</c:v>
                </c:pt>
                <c:pt idx="2">
                  <c:v>0.0190914829999995</c:v>
                </c:pt>
                <c:pt idx="3">
                  <c:v>0.015483849999999</c:v>
                </c:pt>
                <c:pt idx="4">
                  <c:v>-0.0159737829999997</c:v>
                </c:pt>
                <c:pt idx="5">
                  <c:v>-0.0419498300000001</c:v>
                </c:pt>
                <c:pt idx="6">
                  <c:v>-0.0240341630000014</c:v>
                </c:pt>
                <c:pt idx="7">
                  <c:v>0.00920536000000016</c:v>
                </c:pt>
                <c:pt idx="8">
                  <c:v>0.0275880849999996</c:v>
                </c:pt>
                <c:pt idx="9">
                  <c:v>0.00978116799999995</c:v>
                </c:pt>
                <c:pt idx="10">
                  <c:v>-0.0424617960000013</c:v>
                </c:pt>
                <c:pt idx="11">
                  <c:v>-0.0270894290000001</c:v>
                </c:pt>
                <c:pt idx="12">
                  <c:v>0.0275880849999996</c:v>
                </c:pt>
                <c:pt idx="13">
                  <c:v>0.00978116799999995</c:v>
                </c:pt>
                <c:pt idx="14">
                  <c:v>-0.0240341630000014</c:v>
                </c:pt>
                <c:pt idx="15">
                  <c:v>-0.0424617960000013</c:v>
                </c:pt>
                <c:pt idx="16">
                  <c:v>-0.0270894290000001</c:v>
                </c:pt>
                <c:pt idx="17">
                  <c:v>0.00920536000000016</c:v>
                </c:pt>
              </c:numCache>
            </c:numRef>
          </c:yVal>
          <c:smooth val="0"/>
        </c:ser>
        <c:dLbls>
          <c:showLegendKey val="0"/>
          <c:showVal val="0"/>
          <c:showCatName val="0"/>
          <c:showSerName val="0"/>
          <c:showPercent val="0"/>
          <c:showBubbleSize val="0"/>
        </c:dLbls>
        <c:axId val="-2128627800"/>
        <c:axId val="-2128958568"/>
      </c:scatterChart>
      <c:valAx>
        <c:axId val="-2128627800"/>
        <c:scaling>
          <c:orientation val="minMax"/>
          <c:max val="22.5"/>
          <c:min val="0.0"/>
        </c:scaling>
        <c:delete val="0"/>
        <c:axPos val="b"/>
        <c:title>
          <c:tx>
            <c:rich>
              <a:bodyPr/>
              <a:lstStyle/>
              <a:p>
                <a:pPr>
                  <a:defRPr sz="1400"/>
                </a:pPr>
                <a:r>
                  <a:rPr lang="en-US" sz="1400"/>
                  <a:t>Position on Z (A)</a:t>
                </a:r>
              </a:p>
            </c:rich>
          </c:tx>
          <c:layout>
            <c:manualLayout>
              <c:xMode val="edge"/>
              <c:yMode val="edge"/>
              <c:x val="0.369585362523326"/>
              <c:y val="0.925377660247165"/>
            </c:manualLayout>
          </c:layout>
          <c:overlay val="0"/>
        </c:title>
        <c:numFmt formatCode="General" sourceLinked="1"/>
        <c:majorTickMark val="out"/>
        <c:minorTickMark val="none"/>
        <c:tickLblPos val="nextTo"/>
        <c:crossAx val="-2128958568"/>
        <c:crosses val="autoZero"/>
        <c:crossBetween val="midCat"/>
      </c:valAx>
      <c:valAx>
        <c:axId val="-2128958568"/>
        <c:scaling>
          <c:orientation val="minMax"/>
        </c:scaling>
        <c:delete val="0"/>
        <c:axPos val="l"/>
        <c:majorGridlines/>
        <c:title>
          <c:tx>
            <c:rich>
              <a:bodyPr rot="-5400000" vert="horz"/>
              <a:lstStyle/>
              <a:p>
                <a:pPr>
                  <a:defRPr sz="1400"/>
                </a:pPr>
                <a:r>
                  <a:rPr lang="en-US" sz="1400"/>
                  <a:t>Displacement</a:t>
                </a:r>
                <a:r>
                  <a:rPr lang="en-US" sz="1400" baseline="0"/>
                  <a:t> (A)</a:t>
                </a:r>
                <a:endParaRPr lang="en-US" sz="1400"/>
              </a:p>
            </c:rich>
          </c:tx>
          <c:layout/>
          <c:overlay val="0"/>
        </c:title>
        <c:numFmt formatCode="General" sourceLinked="1"/>
        <c:majorTickMark val="out"/>
        <c:minorTickMark val="none"/>
        <c:tickLblPos val="nextTo"/>
        <c:crossAx val="-2128627800"/>
        <c:crosses val="autoZero"/>
        <c:crossBetween val="midCat"/>
      </c:valAx>
    </c:plotArea>
    <c:legend>
      <c:legendPos val="r"/>
      <c:layout/>
      <c:overlay val="0"/>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smtClean="0"/>
              <a:t>6 Unit Cell</a:t>
            </a:r>
            <a:endParaRPr lang="en-US" dirty="0"/>
          </a:p>
        </c:rich>
      </c:tx>
      <c:layout>
        <c:manualLayout>
          <c:xMode val="edge"/>
          <c:yMode val="edge"/>
          <c:x val="0.377743621407928"/>
          <c:y val="0.0"/>
        </c:manualLayout>
      </c:layout>
      <c:overlay val="0"/>
    </c:title>
    <c:autoTitleDeleted val="0"/>
    <c:plotArea>
      <c:layout>
        <c:manualLayout>
          <c:layoutTarget val="inner"/>
          <c:xMode val="edge"/>
          <c:yMode val="edge"/>
          <c:x val="0.175396612799426"/>
          <c:y val="0.134407905927631"/>
          <c:w val="0.765104149878309"/>
          <c:h val="0.70890139706536"/>
        </c:manualLayout>
      </c:layout>
      <c:scatterChart>
        <c:scatterStyle val="lineMarker"/>
        <c:varyColors val="0"/>
        <c:ser>
          <c:idx val="0"/>
          <c:order val="0"/>
          <c:tx>
            <c:v>S</c:v>
          </c:tx>
          <c:spPr>
            <a:ln w="47625">
              <a:noFill/>
            </a:ln>
          </c:spPr>
          <c:xVal>
            <c:numRef>
              <c:f>Displacement!$B$38:$B$43</c:f>
              <c:numCache>
                <c:formatCode>General</c:formatCode>
                <c:ptCount val="6"/>
                <c:pt idx="0">
                  <c:v>0.0</c:v>
                </c:pt>
                <c:pt idx="1">
                  <c:v>3.90018288</c:v>
                </c:pt>
                <c:pt idx="2">
                  <c:v>7.800365759999996</c:v>
                </c:pt>
                <c:pt idx="3">
                  <c:v>11.70054864</c:v>
                </c:pt>
                <c:pt idx="4">
                  <c:v>15.60073152</c:v>
                </c:pt>
                <c:pt idx="5">
                  <c:v>19.5009144</c:v>
                </c:pt>
              </c:numCache>
            </c:numRef>
          </c:xVal>
          <c:yVal>
            <c:numRef>
              <c:f>Displacement!$C$38:$C$43</c:f>
              <c:numCache>
                <c:formatCode>General</c:formatCode>
                <c:ptCount val="6"/>
                <c:pt idx="0">
                  <c:v>0.0</c:v>
                </c:pt>
                <c:pt idx="1">
                  <c:v>0.0322571200000006</c:v>
                </c:pt>
                <c:pt idx="2">
                  <c:v>0.0322542400000012</c:v>
                </c:pt>
                <c:pt idx="3">
                  <c:v>1.36000000061642E-6</c:v>
                </c:pt>
                <c:pt idx="4">
                  <c:v>-0.0322515199999991</c:v>
                </c:pt>
                <c:pt idx="5">
                  <c:v>-0.0322543999999993</c:v>
                </c:pt>
              </c:numCache>
            </c:numRef>
          </c:yVal>
          <c:smooth val="0"/>
        </c:ser>
        <c:ser>
          <c:idx val="1"/>
          <c:order val="1"/>
          <c:tx>
            <c:v>Ti</c:v>
          </c:tx>
          <c:spPr>
            <a:ln w="47625">
              <a:noFill/>
            </a:ln>
          </c:spPr>
          <c:xVal>
            <c:numRef>
              <c:f>Displacement!$B$44:$B$49</c:f>
              <c:numCache>
                <c:formatCode>General</c:formatCode>
                <c:ptCount val="6"/>
                <c:pt idx="0">
                  <c:v>1.95009144</c:v>
                </c:pt>
                <c:pt idx="1">
                  <c:v>5.850274319999992</c:v>
                </c:pt>
                <c:pt idx="2">
                  <c:v>9.7504572</c:v>
                </c:pt>
                <c:pt idx="3">
                  <c:v>13.65064008</c:v>
                </c:pt>
                <c:pt idx="4">
                  <c:v>17.55082296</c:v>
                </c:pt>
                <c:pt idx="5">
                  <c:v>21.45100584</c:v>
                </c:pt>
              </c:numCache>
            </c:numRef>
          </c:xVal>
          <c:yVal>
            <c:numRef>
              <c:f>Displacement!$C$44:$C$49</c:f>
              <c:numCache>
                <c:formatCode>General</c:formatCode>
                <c:ptCount val="6"/>
                <c:pt idx="0">
                  <c:v>0.00556856000000017</c:v>
                </c:pt>
                <c:pt idx="1">
                  <c:v>0.0111556800000008</c:v>
                </c:pt>
                <c:pt idx="2">
                  <c:v>0.00561279999999975</c:v>
                </c:pt>
                <c:pt idx="3">
                  <c:v>-0.00561007999999852</c:v>
                </c:pt>
                <c:pt idx="4">
                  <c:v>-0.0111529599999969</c:v>
                </c:pt>
                <c:pt idx="5">
                  <c:v>-0.0055658399999956</c:v>
                </c:pt>
              </c:numCache>
            </c:numRef>
          </c:yVal>
          <c:smooth val="0"/>
        </c:ser>
        <c:ser>
          <c:idx val="2"/>
          <c:order val="2"/>
          <c:tx>
            <c:v>O</c:v>
          </c:tx>
          <c:spPr>
            <a:ln w="47625">
              <a:noFill/>
            </a:ln>
          </c:spPr>
          <c:xVal>
            <c:numRef>
              <c:f>Displacement!$B$50:$B$67</c:f>
              <c:numCache>
                <c:formatCode>General</c:formatCode>
                <c:ptCount val="18"/>
                <c:pt idx="0">
                  <c:v>0.0</c:v>
                </c:pt>
                <c:pt idx="1">
                  <c:v>1.95009144</c:v>
                </c:pt>
                <c:pt idx="2">
                  <c:v>1.95009144</c:v>
                </c:pt>
                <c:pt idx="3">
                  <c:v>3.90018288</c:v>
                </c:pt>
                <c:pt idx="4">
                  <c:v>5.850274319999992</c:v>
                </c:pt>
                <c:pt idx="5">
                  <c:v>5.850274319999992</c:v>
                </c:pt>
                <c:pt idx="6">
                  <c:v>7.800365759999996</c:v>
                </c:pt>
                <c:pt idx="7">
                  <c:v>9.7504572</c:v>
                </c:pt>
                <c:pt idx="8">
                  <c:v>9.7504572</c:v>
                </c:pt>
                <c:pt idx="9">
                  <c:v>11.70054864</c:v>
                </c:pt>
                <c:pt idx="10">
                  <c:v>13.65064008</c:v>
                </c:pt>
                <c:pt idx="11">
                  <c:v>13.65064008</c:v>
                </c:pt>
                <c:pt idx="12">
                  <c:v>15.60073152</c:v>
                </c:pt>
                <c:pt idx="13">
                  <c:v>17.55082296</c:v>
                </c:pt>
                <c:pt idx="14">
                  <c:v>17.55082296</c:v>
                </c:pt>
                <c:pt idx="15">
                  <c:v>19.5009144</c:v>
                </c:pt>
                <c:pt idx="16">
                  <c:v>21.45100584</c:v>
                </c:pt>
                <c:pt idx="17">
                  <c:v>21.45100584</c:v>
                </c:pt>
              </c:numCache>
            </c:numRef>
          </c:xVal>
          <c:yVal>
            <c:numRef>
              <c:f>Displacement!$C$50:$C$67</c:f>
              <c:numCache>
                <c:formatCode>General</c:formatCode>
                <c:ptCount val="18"/>
                <c:pt idx="0">
                  <c:v>0.0</c:v>
                </c:pt>
                <c:pt idx="1">
                  <c:v>0.0081685600000001</c:v>
                </c:pt>
                <c:pt idx="2">
                  <c:v>0.0081685600000001</c:v>
                </c:pt>
                <c:pt idx="3">
                  <c:v>0.0142471200000003</c:v>
                </c:pt>
                <c:pt idx="4">
                  <c:v>0.0164156800000006</c:v>
                </c:pt>
                <c:pt idx="5">
                  <c:v>0.0164156800000006</c:v>
                </c:pt>
                <c:pt idx="6">
                  <c:v>0.0141342400000006</c:v>
                </c:pt>
                <c:pt idx="7">
                  <c:v>0.00830280000000094</c:v>
                </c:pt>
                <c:pt idx="8">
                  <c:v>0.00830280000000094</c:v>
                </c:pt>
                <c:pt idx="9">
                  <c:v>1.36000000061642E-6</c:v>
                </c:pt>
                <c:pt idx="10">
                  <c:v>-0.00831007999999933</c:v>
                </c:pt>
                <c:pt idx="11">
                  <c:v>-0.00831007999999933</c:v>
                </c:pt>
                <c:pt idx="12">
                  <c:v>-0.0141315199999976</c:v>
                </c:pt>
                <c:pt idx="13">
                  <c:v>-0.0164129599999967</c:v>
                </c:pt>
                <c:pt idx="14">
                  <c:v>-0.0164129599999967</c:v>
                </c:pt>
                <c:pt idx="15">
                  <c:v>-0.014244399999999</c:v>
                </c:pt>
                <c:pt idx="16">
                  <c:v>-0.00816583999999665</c:v>
                </c:pt>
                <c:pt idx="17">
                  <c:v>-0.00816583999999665</c:v>
                </c:pt>
              </c:numCache>
            </c:numRef>
          </c:yVal>
          <c:smooth val="0"/>
        </c:ser>
        <c:dLbls>
          <c:showLegendKey val="0"/>
          <c:showVal val="0"/>
          <c:showCatName val="0"/>
          <c:showSerName val="0"/>
          <c:showPercent val="0"/>
          <c:showBubbleSize val="0"/>
        </c:dLbls>
        <c:axId val="2136535960"/>
        <c:axId val="2136524536"/>
      </c:scatterChart>
      <c:valAx>
        <c:axId val="2136535960"/>
        <c:scaling>
          <c:orientation val="minMax"/>
        </c:scaling>
        <c:delete val="0"/>
        <c:axPos val="b"/>
        <c:title>
          <c:tx>
            <c:rich>
              <a:bodyPr/>
              <a:lstStyle/>
              <a:p>
                <a:pPr>
                  <a:defRPr sz="1400"/>
                </a:pPr>
                <a:r>
                  <a:rPr lang="en-US" sz="1400" dirty="0" smtClean="0"/>
                  <a:t>Position</a:t>
                </a:r>
                <a:r>
                  <a:rPr lang="en-US" sz="1400" baseline="0" dirty="0" smtClean="0"/>
                  <a:t> on Z (A)</a:t>
                </a:r>
                <a:endParaRPr lang="en-US" sz="1400" dirty="0"/>
              </a:p>
            </c:rich>
          </c:tx>
          <c:layout>
            <c:manualLayout>
              <c:xMode val="edge"/>
              <c:yMode val="edge"/>
              <c:x val="0.393828484994704"/>
              <c:y val="0.886280313094715"/>
            </c:manualLayout>
          </c:layout>
          <c:overlay val="0"/>
        </c:title>
        <c:numFmt formatCode="General" sourceLinked="1"/>
        <c:majorTickMark val="out"/>
        <c:minorTickMark val="none"/>
        <c:tickLblPos val="nextTo"/>
        <c:crossAx val="2136524536"/>
        <c:crosses val="autoZero"/>
        <c:crossBetween val="midCat"/>
      </c:valAx>
      <c:valAx>
        <c:axId val="2136524536"/>
        <c:scaling>
          <c:orientation val="minMax"/>
        </c:scaling>
        <c:delete val="0"/>
        <c:axPos val="l"/>
        <c:majorGridlines/>
        <c:title>
          <c:tx>
            <c:rich>
              <a:bodyPr rot="-5400000" vert="horz"/>
              <a:lstStyle/>
              <a:p>
                <a:pPr>
                  <a:defRPr sz="1400"/>
                </a:pPr>
                <a:r>
                  <a:rPr lang="en-US" sz="1400" dirty="0" smtClean="0"/>
                  <a:t>Displacement (A)</a:t>
                </a:r>
                <a:endParaRPr lang="en-US" sz="1400" dirty="0"/>
              </a:p>
            </c:rich>
          </c:tx>
          <c:layout/>
          <c:overlay val="0"/>
        </c:title>
        <c:numFmt formatCode="General" sourceLinked="1"/>
        <c:majorTickMark val="out"/>
        <c:minorTickMark val="none"/>
        <c:tickLblPos val="nextTo"/>
        <c:crossAx val="2136535960"/>
        <c:crosses val="autoZero"/>
        <c:crossBetween val="midCat"/>
      </c:valAx>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smtClean="0"/>
              <a:t>10 Unit Cell</a:t>
            </a:r>
            <a:endParaRPr lang="en-US" dirty="0"/>
          </a:p>
        </c:rich>
      </c:tx>
      <c:layout/>
      <c:overlay val="0"/>
    </c:title>
    <c:autoTitleDeleted val="0"/>
    <c:plotArea>
      <c:layout>
        <c:manualLayout>
          <c:layoutTarget val="inner"/>
          <c:xMode val="edge"/>
          <c:yMode val="edge"/>
          <c:x val="0.19367782152231"/>
          <c:y val="0.139069814511036"/>
          <c:w val="0.753413010873641"/>
          <c:h val="0.705453565624914"/>
        </c:manualLayout>
      </c:layout>
      <c:scatterChart>
        <c:scatterStyle val="lineMarker"/>
        <c:varyColors val="0"/>
        <c:ser>
          <c:idx val="0"/>
          <c:order val="0"/>
          <c:tx>
            <c:v>S</c:v>
          </c:tx>
          <c:spPr>
            <a:ln w="47625">
              <a:noFill/>
            </a:ln>
          </c:spPr>
          <c:xVal>
            <c:numRef>
              <c:f>Displacement!$H$38:$H$47</c:f>
              <c:numCache>
                <c:formatCode>General</c:formatCode>
                <c:ptCount val="10"/>
                <c:pt idx="0">
                  <c:v>0.0</c:v>
                </c:pt>
                <c:pt idx="1">
                  <c:v>3.90018288</c:v>
                </c:pt>
                <c:pt idx="2">
                  <c:v>7.800365759999996</c:v>
                </c:pt>
                <c:pt idx="3">
                  <c:v>11.70054864</c:v>
                </c:pt>
                <c:pt idx="4">
                  <c:v>15.60073152</c:v>
                </c:pt>
                <c:pt idx="5">
                  <c:v>19.5009144</c:v>
                </c:pt>
                <c:pt idx="6">
                  <c:v>23.40109727999998</c:v>
                </c:pt>
                <c:pt idx="7">
                  <c:v>27.30128016</c:v>
                </c:pt>
                <c:pt idx="8">
                  <c:v>31.20146304</c:v>
                </c:pt>
                <c:pt idx="9">
                  <c:v>35.10164592</c:v>
                </c:pt>
              </c:numCache>
            </c:numRef>
          </c:xVal>
          <c:yVal>
            <c:numRef>
              <c:f>Displacement!$I$38:$I$47</c:f>
              <c:numCache>
                <c:formatCode>General</c:formatCode>
                <c:ptCount val="10"/>
                <c:pt idx="0">
                  <c:v>0.0</c:v>
                </c:pt>
                <c:pt idx="1">
                  <c:v>0.0364871200000003</c:v>
                </c:pt>
                <c:pt idx="2">
                  <c:v>0.0590342400000008</c:v>
                </c:pt>
                <c:pt idx="3">
                  <c:v>0.0590313600000005</c:v>
                </c:pt>
                <c:pt idx="4">
                  <c:v>0.0364884800000009</c:v>
                </c:pt>
                <c:pt idx="5">
                  <c:v>-4.39999999812812E-6</c:v>
                </c:pt>
                <c:pt idx="6">
                  <c:v>-0.0364872799999993</c:v>
                </c:pt>
                <c:pt idx="7">
                  <c:v>-0.0590401599999986</c:v>
                </c:pt>
                <c:pt idx="8">
                  <c:v>-0.0590330399999956</c:v>
                </c:pt>
                <c:pt idx="9">
                  <c:v>-0.0364859199999969</c:v>
                </c:pt>
              </c:numCache>
            </c:numRef>
          </c:yVal>
          <c:smooth val="0"/>
        </c:ser>
        <c:ser>
          <c:idx val="1"/>
          <c:order val="1"/>
          <c:tx>
            <c:v>Ti</c:v>
          </c:tx>
          <c:spPr>
            <a:ln w="47625">
              <a:noFill/>
            </a:ln>
          </c:spPr>
          <c:xVal>
            <c:numRef>
              <c:f>Displacement!$H$48:$H$57</c:f>
              <c:numCache>
                <c:formatCode>General</c:formatCode>
                <c:ptCount val="10"/>
                <c:pt idx="0">
                  <c:v>1.95009144</c:v>
                </c:pt>
                <c:pt idx="1">
                  <c:v>5.850274319999992</c:v>
                </c:pt>
                <c:pt idx="2">
                  <c:v>9.7504572</c:v>
                </c:pt>
                <c:pt idx="3">
                  <c:v>13.65064008</c:v>
                </c:pt>
                <c:pt idx="4">
                  <c:v>17.55082296</c:v>
                </c:pt>
                <c:pt idx="5">
                  <c:v>21.45100584</c:v>
                </c:pt>
                <c:pt idx="6">
                  <c:v>25.35118872</c:v>
                </c:pt>
                <c:pt idx="7">
                  <c:v>29.2513716</c:v>
                </c:pt>
                <c:pt idx="8">
                  <c:v>33.15155447999997</c:v>
                </c:pt>
                <c:pt idx="9">
                  <c:v>37.05173736</c:v>
                </c:pt>
              </c:numCache>
            </c:numRef>
          </c:xVal>
          <c:yVal>
            <c:numRef>
              <c:f>Displacement!$I$48:$I$57</c:f>
              <c:numCache>
                <c:formatCode>General</c:formatCode>
                <c:ptCount val="10"/>
                <c:pt idx="0">
                  <c:v>0.0107685600000003</c:v>
                </c:pt>
                <c:pt idx="1">
                  <c:v>0.0281756800000004</c:v>
                </c:pt>
                <c:pt idx="2">
                  <c:v>0.0347228000000008</c:v>
                </c:pt>
                <c:pt idx="3">
                  <c:v>0.0281899200000009</c:v>
                </c:pt>
                <c:pt idx="4">
                  <c:v>0.0107870400000039</c:v>
                </c:pt>
                <c:pt idx="5">
                  <c:v>-0.0107858399999969</c:v>
                </c:pt>
                <c:pt idx="6">
                  <c:v>-0.0281887199999957</c:v>
                </c:pt>
                <c:pt idx="7">
                  <c:v>-0.0347215999999939</c:v>
                </c:pt>
                <c:pt idx="8">
                  <c:v>-0.028174479999997</c:v>
                </c:pt>
                <c:pt idx="9">
                  <c:v>-0.0107673599999956</c:v>
                </c:pt>
              </c:numCache>
            </c:numRef>
          </c:yVal>
          <c:smooth val="0"/>
        </c:ser>
        <c:ser>
          <c:idx val="2"/>
          <c:order val="2"/>
          <c:tx>
            <c:v>O</c:v>
          </c:tx>
          <c:spPr>
            <a:ln w="47625">
              <a:noFill/>
            </a:ln>
          </c:spPr>
          <c:xVal>
            <c:numRef>
              <c:f>Displacement!$H$58:$H$87</c:f>
              <c:numCache>
                <c:formatCode>General</c:formatCode>
                <c:ptCount val="30"/>
                <c:pt idx="0">
                  <c:v>0.0</c:v>
                </c:pt>
                <c:pt idx="1">
                  <c:v>1.95009144</c:v>
                </c:pt>
                <c:pt idx="2">
                  <c:v>1.95009144</c:v>
                </c:pt>
                <c:pt idx="3">
                  <c:v>3.90018288</c:v>
                </c:pt>
                <c:pt idx="4">
                  <c:v>5.850274319999992</c:v>
                </c:pt>
                <c:pt idx="5">
                  <c:v>5.850274319999992</c:v>
                </c:pt>
                <c:pt idx="6">
                  <c:v>7.800365759999996</c:v>
                </c:pt>
                <c:pt idx="7">
                  <c:v>9.7504572</c:v>
                </c:pt>
                <c:pt idx="8">
                  <c:v>9.7504572</c:v>
                </c:pt>
                <c:pt idx="9">
                  <c:v>11.70054864</c:v>
                </c:pt>
                <c:pt idx="10">
                  <c:v>13.65064008</c:v>
                </c:pt>
                <c:pt idx="11">
                  <c:v>13.65064008</c:v>
                </c:pt>
                <c:pt idx="12">
                  <c:v>15.60073152</c:v>
                </c:pt>
                <c:pt idx="13">
                  <c:v>17.55082296</c:v>
                </c:pt>
                <c:pt idx="14">
                  <c:v>17.55082296</c:v>
                </c:pt>
                <c:pt idx="15">
                  <c:v>19.5009144</c:v>
                </c:pt>
                <c:pt idx="16">
                  <c:v>21.45100584</c:v>
                </c:pt>
                <c:pt idx="17">
                  <c:v>21.45100584</c:v>
                </c:pt>
                <c:pt idx="18">
                  <c:v>23.40109727999998</c:v>
                </c:pt>
                <c:pt idx="19">
                  <c:v>25.35118872</c:v>
                </c:pt>
                <c:pt idx="20">
                  <c:v>25.35118872</c:v>
                </c:pt>
                <c:pt idx="21">
                  <c:v>27.30128016</c:v>
                </c:pt>
                <c:pt idx="22">
                  <c:v>29.2513716</c:v>
                </c:pt>
                <c:pt idx="23">
                  <c:v>29.2513716</c:v>
                </c:pt>
                <c:pt idx="24">
                  <c:v>31.20146304</c:v>
                </c:pt>
                <c:pt idx="25">
                  <c:v>33.15155447999997</c:v>
                </c:pt>
                <c:pt idx="26">
                  <c:v>33.15155447999997</c:v>
                </c:pt>
                <c:pt idx="27">
                  <c:v>35.10164592</c:v>
                </c:pt>
                <c:pt idx="28">
                  <c:v>37.05173736</c:v>
                </c:pt>
                <c:pt idx="29">
                  <c:v>37.05173736</c:v>
                </c:pt>
              </c:numCache>
            </c:numRef>
          </c:xVal>
          <c:yVal>
            <c:numRef>
              <c:f>Displacement!$I$58:$I$87</c:f>
              <c:numCache>
                <c:formatCode>General</c:formatCode>
                <c:ptCount val="30"/>
                <c:pt idx="0">
                  <c:v>0.0</c:v>
                </c:pt>
                <c:pt idx="1">
                  <c:v>0.0125585600000002</c:v>
                </c:pt>
                <c:pt idx="2">
                  <c:v>0.0125585600000002</c:v>
                </c:pt>
                <c:pt idx="3">
                  <c:v>0.0239671200000004</c:v>
                </c:pt>
                <c:pt idx="4">
                  <c:v>0.0328456800000003</c:v>
                </c:pt>
                <c:pt idx="5">
                  <c:v>0.0328456800000003</c:v>
                </c:pt>
                <c:pt idx="6">
                  <c:v>0.0385442400000011</c:v>
                </c:pt>
                <c:pt idx="7">
                  <c:v>0.0406028000000003</c:v>
                </c:pt>
                <c:pt idx="8">
                  <c:v>0.0406028000000003</c:v>
                </c:pt>
                <c:pt idx="9">
                  <c:v>0.0383613600000014</c:v>
                </c:pt>
                <c:pt idx="10">
                  <c:v>0.0331099200000011</c:v>
                </c:pt>
                <c:pt idx="11">
                  <c:v>0.0331099200000011</c:v>
                </c:pt>
                <c:pt idx="12">
                  <c:v>0.0236584800000017</c:v>
                </c:pt>
                <c:pt idx="13">
                  <c:v>0.0127170400000018</c:v>
                </c:pt>
                <c:pt idx="14">
                  <c:v>0.0127170400000018</c:v>
                </c:pt>
                <c:pt idx="15">
                  <c:v>-4.39999999812812E-6</c:v>
                </c:pt>
                <c:pt idx="16">
                  <c:v>-0.0127158399999985</c:v>
                </c:pt>
                <c:pt idx="17">
                  <c:v>-0.0127158399999985</c:v>
                </c:pt>
                <c:pt idx="18">
                  <c:v>-0.0236572799999983</c:v>
                </c:pt>
                <c:pt idx="19">
                  <c:v>-0.0331087199999978</c:v>
                </c:pt>
                <c:pt idx="20">
                  <c:v>-0.0331087199999978</c:v>
                </c:pt>
                <c:pt idx="21">
                  <c:v>-0.0383601599999963</c:v>
                </c:pt>
                <c:pt idx="22">
                  <c:v>-0.0406015999999951</c:v>
                </c:pt>
                <c:pt idx="23">
                  <c:v>-0.0406015999999951</c:v>
                </c:pt>
                <c:pt idx="24">
                  <c:v>-0.0385430399999969</c:v>
                </c:pt>
                <c:pt idx="25">
                  <c:v>-0.0328444799999943</c:v>
                </c:pt>
                <c:pt idx="26">
                  <c:v>-0.0328444799999943</c:v>
                </c:pt>
                <c:pt idx="27">
                  <c:v>-0.0239659199999949</c:v>
                </c:pt>
                <c:pt idx="28">
                  <c:v>-0.0125673599999985</c:v>
                </c:pt>
                <c:pt idx="29">
                  <c:v>-0.0125673599999985</c:v>
                </c:pt>
              </c:numCache>
            </c:numRef>
          </c:yVal>
          <c:smooth val="0"/>
        </c:ser>
        <c:dLbls>
          <c:showLegendKey val="0"/>
          <c:showVal val="0"/>
          <c:showCatName val="0"/>
          <c:showSerName val="0"/>
          <c:showPercent val="0"/>
          <c:showBubbleSize val="0"/>
        </c:dLbls>
        <c:axId val="-2140558856"/>
        <c:axId val="2138907384"/>
      </c:scatterChart>
      <c:valAx>
        <c:axId val="-2140558856"/>
        <c:scaling>
          <c:orientation val="minMax"/>
        </c:scaling>
        <c:delete val="0"/>
        <c:axPos val="b"/>
        <c:title>
          <c:tx>
            <c:rich>
              <a:bodyPr/>
              <a:lstStyle/>
              <a:p>
                <a:pPr>
                  <a:defRPr sz="1400"/>
                </a:pPr>
                <a:r>
                  <a:rPr lang="en-US" sz="1400" dirty="0" smtClean="0"/>
                  <a:t>Position on Z (A)</a:t>
                </a:r>
                <a:endParaRPr lang="en-US" sz="1400" dirty="0"/>
              </a:p>
            </c:rich>
          </c:tx>
          <c:layout>
            <c:manualLayout>
              <c:xMode val="edge"/>
              <c:yMode val="edge"/>
              <c:x val="0.419091207349081"/>
              <c:y val="0.86796211291871"/>
            </c:manualLayout>
          </c:layout>
          <c:overlay val="0"/>
        </c:title>
        <c:numFmt formatCode="General" sourceLinked="1"/>
        <c:majorTickMark val="out"/>
        <c:minorTickMark val="none"/>
        <c:tickLblPos val="nextTo"/>
        <c:crossAx val="2138907384"/>
        <c:crosses val="autoZero"/>
        <c:crossBetween val="midCat"/>
      </c:valAx>
      <c:valAx>
        <c:axId val="2138907384"/>
        <c:scaling>
          <c:orientation val="minMax"/>
        </c:scaling>
        <c:delete val="0"/>
        <c:axPos val="l"/>
        <c:majorGridlines/>
        <c:title>
          <c:tx>
            <c:rich>
              <a:bodyPr rot="-5400000" vert="horz"/>
              <a:lstStyle/>
              <a:p>
                <a:pPr>
                  <a:defRPr sz="1400"/>
                </a:pPr>
                <a:r>
                  <a:rPr lang="en-US" sz="1400" dirty="0" smtClean="0"/>
                  <a:t>Displacement (A)</a:t>
                </a:r>
                <a:endParaRPr lang="en-US" sz="1400" dirty="0"/>
              </a:p>
            </c:rich>
          </c:tx>
          <c:layout/>
          <c:overlay val="0"/>
        </c:title>
        <c:numFmt formatCode="General" sourceLinked="1"/>
        <c:majorTickMark val="out"/>
        <c:minorTickMark val="none"/>
        <c:tickLblPos val="nextTo"/>
        <c:crossAx val="-2140558856"/>
        <c:crosses val="autoZero"/>
        <c:crossBetween val="midCat"/>
      </c:valAx>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smtClean="0"/>
              <a:t>14 Unit Cell</a:t>
            </a:r>
            <a:endParaRPr lang="en-US" dirty="0"/>
          </a:p>
        </c:rich>
      </c:tx>
      <c:layout>
        <c:manualLayout>
          <c:xMode val="edge"/>
          <c:yMode val="edge"/>
          <c:x val="0.360350439665117"/>
          <c:y val="0.0"/>
        </c:manualLayout>
      </c:layout>
      <c:overlay val="0"/>
    </c:title>
    <c:autoTitleDeleted val="0"/>
    <c:plotArea>
      <c:layout>
        <c:manualLayout>
          <c:layoutTarget val="inner"/>
          <c:xMode val="edge"/>
          <c:yMode val="edge"/>
          <c:x val="0.190860750445394"/>
          <c:y val="0.143523049670405"/>
          <c:w val="0.732759208684715"/>
          <c:h val="0.698630065354652"/>
        </c:manualLayout>
      </c:layout>
      <c:scatterChart>
        <c:scatterStyle val="lineMarker"/>
        <c:varyColors val="0"/>
        <c:ser>
          <c:idx val="0"/>
          <c:order val="0"/>
          <c:tx>
            <c:v>S</c:v>
          </c:tx>
          <c:spPr>
            <a:ln w="47625">
              <a:noFill/>
            </a:ln>
          </c:spPr>
          <c:xVal>
            <c:numRef>
              <c:f>Displacement!$N$38:$N$51</c:f>
              <c:numCache>
                <c:formatCode>General</c:formatCode>
                <c:ptCount val="14"/>
                <c:pt idx="0">
                  <c:v>0.0</c:v>
                </c:pt>
                <c:pt idx="1">
                  <c:v>3.90018288</c:v>
                </c:pt>
                <c:pt idx="2">
                  <c:v>7.800365759999996</c:v>
                </c:pt>
                <c:pt idx="3">
                  <c:v>11.70054864</c:v>
                </c:pt>
                <c:pt idx="4">
                  <c:v>15.60073152</c:v>
                </c:pt>
                <c:pt idx="5">
                  <c:v>19.5009144</c:v>
                </c:pt>
                <c:pt idx="6">
                  <c:v>23.40109727999998</c:v>
                </c:pt>
                <c:pt idx="7">
                  <c:v>27.30128016</c:v>
                </c:pt>
                <c:pt idx="8">
                  <c:v>31.20146304</c:v>
                </c:pt>
                <c:pt idx="9">
                  <c:v>35.10164592</c:v>
                </c:pt>
                <c:pt idx="10">
                  <c:v>39.0018288</c:v>
                </c:pt>
                <c:pt idx="11">
                  <c:v>42.90201168</c:v>
                </c:pt>
                <c:pt idx="12">
                  <c:v>46.80219456</c:v>
                </c:pt>
                <c:pt idx="13">
                  <c:v>50.70237744</c:v>
                </c:pt>
              </c:numCache>
            </c:numRef>
          </c:xVal>
          <c:yVal>
            <c:numRef>
              <c:f>Displacement!$O$38:$O$51</c:f>
              <c:numCache>
                <c:formatCode>General</c:formatCode>
                <c:ptCount val="14"/>
                <c:pt idx="0">
                  <c:v>0.0</c:v>
                </c:pt>
                <c:pt idx="1">
                  <c:v>0.0377071200000003</c:v>
                </c:pt>
                <c:pt idx="2">
                  <c:v>0.067944240000001</c:v>
                </c:pt>
                <c:pt idx="3">
                  <c:v>0.0847213600000014</c:v>
                </c:pt>
                <c:pt idx="4">
                  <c:v>0.0847284800000025</c:v>
                </c:pt>
                <c:pt idx="5">
                  <c:v>0.0679456000000016</c:v>
                </c:pt>
                <c:pt idx="6">
                  <c:v>0.0377027200000022</c:v>
                </c:pt>
                <c:pt idx="7">
                  <c:v>-1.59999999027605E-7</c:v>
                </c:pt>
                <c:pt idx="8">
                  <c:v>-0.0377030399999967</c:v>
                </c:pt>
                <c:pt idx="9">
                  <c:v>-0.0679459199999925</c:v>
                </c:pt>
                <c:pt idx="10">
                  <c:v>-0.0847288000000006</c:v>
                </c:pt>
                <c:pt idx="11">
                  <c:v>-0.0847216799999941</c:v>
                </c:pt>
                <c:pt idx="12">
                  <c:v>-0.0679445599999937</c:v>
                </c:pt>
                <c:pt idx="13">
                  <c:v>-0.0377074399999913</c:v>
                </c:pt>
              </c:numCache>
            </c:numRef>
          </c:yVal>
          <c:smooth val="0"/>
        </c:ser>
        <c:ser>
          <c:idx val="1"/>
          <c:order val="1"/>
          <c:tx>
            <c:v>Ti</c:v>
          </c:tx>
          <c:spPr>
            <a:ln w="47625">
              <a:noFill/>
            </a:ln>
          </c:spPr>
          <c:xVal>
            <c:numRef>
              <c:f>Displacement!$N$52:$N$65</c:f>
              <c:numCache>
                <c:formatCode>General</c:formatCode>
                <c:ptCount val="14"/>
                <c:pt idx="0">
                  <c:v>1.95009144</c:v>
                </c:pt>
                <c:pt idx="1">
                  <c:v>5.850274319999992</c:v>
                </c:pt>
                <c:pt idx="2">
                  <c:v>9.7504572</c:v>
                </c:pt>
                <c:pt idx="3">
                  <c:v>13.65064008</c:v>
                </c:pt>
                <c:pt idx="4">
                  <c:v>17.55082296</c:v>
                </c:pt>
                <c:pt idx="5">
                  <c:v>21.45100584</c:v>
                </c:pt>
                <c:pt idx="6">
                  <c:v>25.35118872</c:v>
                </c:pt>
                <c:pt idx="7">
                  <c:v>29.2513716</c:v>
                </c:pt>
                <c:pt idx="8">
                  <c:v>33.15155447999997</c:v>
                </c:pt>
                <c:pt idx="9">
                  <c:v>37.05173736</c:v>
                </c:pt>
                <c:pt idx="10">
                  <c:v>40.95192024</c:v>
                </c:pt>
                <c:pt idx="11">
                  <c:v>44.85210312</c:v>
                </c:pt>
                <c:pt idx="12">
                  <c:v>48.75228600000001</c:v>
                </c:pt>
                <c:pt idx="13">
                  <c:v>52.65246888</c:v>
                </c:pt>
              </c:numCache>
            </c:numRef>
          </c:xVal>
          <c:yVal>
            <c:numRef>
              <c:f>Displacement!$O$52:$O$65</c:f>
              <c:numCache>
                <c:formatCode>General</c:formatCode>
                <c:ptCount val="14"/>
                <c:pt idx="0">
                  <c:v>0.0139785600000002</c:v>
                </c:pt>
                <c:pt idx="1">
                  <c:v>0.0390856800000003</c:v>
                </c:pt>
                <c:pt idx="2">
                  <c:v>0.0564528000000006</c:v>
                </c:pt>
                <c:pt idx="3">
                  <c:v>0.0626399200000005</c:v>
                </c:pt>
                <c:pt idx="4">
                  <c:v>0.0563170400000032</c:v>
                </c:pt>
                <c:pt idx="5">
                  <c:v>0.0389041600000013</c:v>
                </c:pt>
                <c:pt idx="6">
                  <c:v>0.0138812800000032</c:v>
                </c:pt>
                <c:pt idx="7">
                  <c:v>-0.0138815999999942</c:v>
                </c:pt>
                <c:pt idx="8">
                  <c:v>-0.0389044799999922</c:v>
                </c:pt>
                <c:pt idx="9">
                  <c:v>-0.0563173599999942</c:v>
                </c:pt>
                <c:pt idx="10">
                  <c:v>-0.0626402399999932</c:v>
                </c:pt>
                <c:pt idx="11">
                  <c:v>-0.0564531199999934</c:v>
                </c:pt>
                <c:pt idx="12">
                  <c:v>-0.0390859999999975</c:v>
                </c:pt>
                <c:pt idx="13">
                  <c:v>-0.0139788799999962</c:v>
                </c:pt>
              </c:numCache>
            </c:numRef>
          </c:yVal>
          <c:smooth val="0"/>
        </c:ser>
        <c:ser>
          <c:idx val="2"/>
          <c:order val="2"/>
          <c:tx>
            <c:v>O</c:v>
          </c:tx>
          <c:spPr>
            <a:ln w="47625">
              <a:noFill/>
            </a:ln>
          </c:spPr>
          <c:xVal>
            <c:numRef>
              <c:f>Displacement!$N$66:$N$107</c:f>
              <c:numCache>
                <c:formatCode>General</c:formatCode>
                <c:ptCount val="42"/>
                <c:pt idx="0">
                  <c:v>0.0</c:v>
                </c:pt>
                <c:pt idx="1">
                  <c:v>1.95009144</c:v>
                </c:pt>
                <c:pt idx="2">
                  <c:v>1.95009144</c:v>
                </c:pt>
                <c:pt idx="3">
                  <c:v>3.90018288</c:v>
                </c:pt>
                <c:pt idx="4">
                  <c:v>5.850274319999992</c:v>
                </c:pt>
                <c:pt idx="5">
                  <c:v>5.850274319999992</c:v>
                </c:pt>
                <c:pt idx="6">
                  <c:v>7.800365759999996</c:v>
                </c:pt>
                <c:pt idx="7">
                  <c:v>9.7504572</c:v>
                </c:pt>
                <c:pt idx="8">
                  <c:v>9.7504572</c:v>
                </c:pt>
                <c:pt idx="9">
                  <c:v>11.70054864</c:v>
                </c:pt>
                <c:pt idx="10">
                  <c:v>13.65064008</c:v>
                </c:pt>
                <c:pt idx="11">
                  <c:v>13.65064008</c:v>
                </c:pt>
                <c:pt idx="12">
                  <c:v>15.60073152</c:v>
                </c:pt>
                <c:pt idx="13">
                  <c:v>17.55082296</c:v>
                </c:pt>
                <c:pt idx="14">
                  <c:v>17.55082296</c:v>
                </c:pt>
                <c:pt idx="15">
                  <c:v>19.5009144</c:v>
                </c:pt>
                <c:pt idx="16">
                  <c:v>21.45100584</c:v>
                </c:pt>
                <c:pt idx="17">
                  <c:v>21.45100584</c:v>
                </c:pt>
                <c:pt idx="18">
                  <c:v>23.40109727999998</c:v>
                </c:pt>
                <c:pt idx="19">
                  <c:v>25.35118872</c:v>
                </c:pt>
                <c:pt idx="20">
                  <c:v>25.35118872</c:v>
                </c:pt>
                <c:pt idx="21">
                  <c:v>27.30128016</c:v>
                </c:pt>
                <c:pt idx="22">
                  <c:v>29.2513716</c:v>
                </c:pt>
                <c:pt idx="23">
                  <c:v>29.2513716</c:v>
                </c:pt>
                <c:pt idx="24">
                  <c:v>31.20146304</c:v>
                </c:pt>
                <c:pt idx="25">
                  <c:v>33.15155447999997</c:v>
                </c:pt>
                <c:pt idx="26">
                  <c:v>33.15155447999997</c:v>
                </c:pt>
                <c:pt idx="27">
                  <c:v>35.10164592</c:v>
                </c:pt>
                <c:pt idx="28">
                  <c:v>37.05173736</c:v>
                </c:pt>
                <c:pt idx="29">
                  <c:v>37.05173736</c:v>
                </c:pt>
                <c:pt idx="30">
                  <c:v>39.0018288</c:v>
                </c:pt>
                <c:pt idx="31">
                  <c:v>40.95192024</c:v>
                </c:pt>
                <c:pt idx="32">
                  <c:v>40.95192024</c:v>
                </c:pt>
                <c:pt idx="33">
                  <c:v>42.90201168</c:v>
                </c:pt>
                <c:pt idx="34">
                  <c:v>44.85210312</c:v>
                </c:pt>
                <c:pt idx="35">
                  <c:v>44.85210312</c:v>
                </c:pt>
                <c:pt idx="36">
                  <c:v>46.80219456</c:v>
                </c:pt>
                <c:pt idx="37">
                  <c:v>48.75228600000001</c:v>
                </c:pt>
                <c:pt idx="38">
                  <c:v>48.75228600000001</c:v>
                </c:pt>
                <c:pt idx="39">
                  <c:v>50.70237744</c:v>
                </c:pt>
                <c:pt idx="40">
                  <c:v>52.65246888</c:v>
                </c:pt>
                <c:pt idx="41">
                  <c:v>52.65246888</c:v>
                </c:pt>
              </c:numCache>
            </c:numRef>
          </c:xVal>
          <c:yVal>
            <c:numRef>
              <c:f>Displacement!$O$66:$O$107</c:f>
              <c:numCache>
                <c:formatCode>General</c:formatCode>
                <c:ptCount val="42"/>
                <c:pt idx="0">
                  <c:v>0.0</c:v>
                </c:pt>
                <c:pt idx="1">
                  <c:v>0.0151885600000001</c:v>
                </c:pt>
                <c:pt idx="2">
                  <c:v>0.0151885600000001</c:v>
                </c:pt>
                <c:pt idx="3">
                  <c:v>0.0295471200000006</c:v>
                </c:pt>
                <c:pt idx="4">
                  <c:v>0.0423156800000006</c:v>
                </c:pt>
                <c:pt idx="5">
                  <c:v>0.0423156800000006</c:v>
                </c:pt>
                <c:pt idx="6">
                  <c:v>0.0531242400000007</c:v>
                </c:pt>
                <c:pt idx="7">
                  <c:v>0.0612428000000005</c:v>
                </c:pt>
                <c:pt idx="8">
                  <c:v>0.0612428000000005</c:v>
                </c:pt>
                <c:pt idx="9">
                  <c:v>0.0661113600000007</c:v>
                </c:pt>
                <c:pt idx="10">
                  <c:v>0.0680799200000006</c:v>
                </c:pt>
                <c:pt idx="11">
                  <c:v>0.0680799200000006</c:v>
                </c:pt>
                <c:pt idx="12">
                  <c:v>0.0658984800000013</c:v>
                </c:pt>
                <c:pt idx="13">
                  <c:v>0.0612770400000038</c:v>
                </c:pt>
                <c:pt idx="14">
                  <c:v>0.0612770400000038</c:v>
                </c:pt>
                <c:pt idx="15">
                  <c:v>0.0526856000000002</c:v>
                </c:pt>
                <c:pt idx="16">
                  <c:v>0.0423641600000018</c:v>
                </c:pt>
                <c:pt idx="17">
                  <c:v>0.0423641600000018</c:v>
                </c:pt>
                <c:pt idx="18">
                  <c:v>0.0291827200000014</c:v>
                </c:pt>
                <c:pt idx="19">
                  <c:v>0.015201280000003</c:v>
                </c:pt>
                <c:pt idx="20">
                  <c:v>0.015201280000003</c:v>
                </c:pt>
                <c:pt idx="21">
                  <c:v>-1.59999999027605E-7</c:v>
                </c:pt>
                <c:pt idx="22">
                  <c:v>-0.0152015999999939</c:v>
                </c:pt>
                <c:pt idx="23">
                  <c:v>-0.0152015999999939</c:v>
                </c:pt>
                <c:pt idx="24">
                  <c:v>-0.0291830399999959</c:v>
                </c:pt>
                <c:pt idx="25">
                  <c:v>-0.0423644799999963</c:v>
                </c:pt>
                <c:pt idx="26">
                  <c:v>-0.0423644799999963</c:v>
                </c:pt>
                <c:pt idx="27">
                  <c:v>-0.0526859199999947</c:v>
                </c:pt>
                <c:pt idx="28">
                  <c:v>-0.0612773599999983</c:v>
                </c:pt>
                <c:pt idx="29">
                  <c:v>-0.0612773599999983</c:v>
                </c:pt>
                <c:pt idx="30">
                  <c:v>-0.0658987999999994</c:v>
                </c:pt>
                <c:pt idx="31">
                  <c:v>-0.0680802399999933</c:v>
                </c:pt>
                <c:pt idx="32">
                  <c:v>-0.0680802399999933</c:v>
                </c:pt>
                <c:pt idx="33">
                  <c:v>-0.0661116799999917</c:v>
                </c:pt>
                <c:pt idx="34">
                  <c:v>-0.0612431199999932</c:v>
                </c:pt>
                <c:pt idx="35">
                  <c:v>-0.0612431199999932</c:v>
                </c:pt>
                <c:pt idx="36">
                  <c:v>-0.0531245599999934</c:v>
                </c:pt>
                <c:pt idx="37">
                  <c:v>-0.0423159999999996</c:v>
                </c:pt>
                <c:pt idx="38">
                  <c:v>-0.0423159999999996</c:v>
                </c:pt>
                <c:pt idx="39">
                  <c:v>-0.0295474399999946</c:v>
                </c:pt>
                <c:pt idx="40">
                  <c:v>-0.0151888799999966</c:v>
                </c:pt>
                <c:pt idx="41">
                  <c:v>-0.0151888799999966</c:v>
                </c:pt>
              </c:numCache>
            </c:numRef>
          </c:yVal>
          <c:smooth val="0"/>
        </c:ser>
        <c:dLbls>
          <c:showLegendKey val="0"/>
          <c:showVal val="0"/>
          <c:showCatName val="0"/>
          <c:showSerName val="0"/>
          <c:showPercent val="0"/>
          <c:showBubbleSize val="0"/>
        </c:dLbls>
        <c:axId val="-2129149144"/>
        <c:axId val="-2129143544"/>
      </c:scatterChart>
      <c:valAx>
        <c:axId val="-2129149144"/>
        <c:scaling>
          <c:orientation val="minMax"/>
        </c:scaling>
        <c:delete val="0"/>
        <c:axPos val="b"/>
        <c:title>
          <c:tx>
            <c:rich>
              <a:bodyPr/>
              <a:lstStyle/>
              <a:p>
                <a:pPr>
                  <a:defRPr sz="1400"/>
                </a:pPr>
                <a:r>
                  <a:rPr lang="en-US" sz="1400" dirty="0" smtClean="0"/>
                  <a:t>Position on Z (A)</a:t>
                </a:r>
                <a:endParaRPr lang="en-US" sz="1400" dirty="0"/>
              </a:p>
            </c:rich>
          </c:tx>
          <c:layout>
            <c:manualLayout>
              <c:xMode val="edge"/>
              <c:yMode val="edge"/>
              <c:x val="0.402723913282817"/>
              <c:y val="0.881217681406299"/>
            </c:manualLayout>
          </c:layout>
          <c:overlay val="0"/>
        </c:title>
        <c:numFmt formatCode="General" sourceLinked="1"/>
        <c:majorTickMark val="out"/>
        <c:minorTickMark val="none"/>
        <c:tickLblPos val="nextTo"/>
        <c:crossAx val="-2129143544"/>
        <c:crosses val="autoZero"/>
        <c:crossBetween val="midCat"/>
      </c:valAx>
      <c:valAx>
        <c:axId val="-2129143544"/>
        <c:scaling>
          <c:orientation val="minMax"/>
        </c:scaling>
        <c:delete val="0"/>
        <c:axPos val="l"/>
        <c:majorGridlines/>
        <c:title>
          <c:tx>
            <c:rich>
              <a:bodyPr rot="-5400000" vert="horz"/>
              <a:lstStyle/>
              <a:p>
                <a:pPr>
                  <a:defRPr sz="1400"/>
                </a:pPr>
                <a:r>
                  <a:rPr lang="en-US" sz="1400" dirty="0" smtClean="0"/>
                  <a:t>Displacement (A)</a:t>
                </a:r>
                <a:endParaRPr lang="en-US" sz="1400" dirty="0"/>
              </a:p>
            </c:rich>
          </c:tx>
          <c:layout/>
          <c:overlay val="0"/>
        </c:title>
        <c:numFmt formatCode="General" sourceLinked="1"/>
        <c:majorTickMark val="out"/>
        <c:minorTickMark val="none"/>
        <c:tickLblPos val="nextTo"/>
        <c:crossAx val="-2129149144"/>
        <c:crosses val="autoZero"/>
        <c:crossBetween val="midCat"/>
      </c:valAx>
    </c:plotArea>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217542017345928"/>
          <c:y val="0.0196078431372549"/>
          <c:w val="0.565489909652654"/>
          <c:h val="0.897340847099995"/>
        </c:manualLayout>
      </c:layout>
      <c:scatterChart>
        <c:scatterStyle val="lineMarker"/>
        <c:varyColors val="0"/>
        <c:ser>
          <c:idx val="0"/>
          <c:order val="0"/>
          <c:tx>
            <c:v>S, LDA</c:v>
          </c:tx>
          <c:spPr>
            <a:ln w="47625">
              <a:noFill/>
            </a:ln>
          </c:spPr>
          <c:xVal>
            <c:numRef>
              <c:f>Displacement!$F$3:$F$8</c:f>
              <c:numCache>
                <c:formatCode>General</c:formatCode>
                <c:ptCount val="6"/>
                <c:pt idx="0">
                  <c:v>0.0</c:v>
                </c:pt>
                <c:pt idx="1">
                  <c:v>0.166666666666667</c:v>
                </c:pt>
                <c:pt idx="2">
                  <c:v>0.333333333333333</c:v>
                </c:pt>
                <c:pt idx="3">
                  <c:v>0.5</c:v>
                </c:pt>
                <c:pt idx="4">
                  <c:v>0.666666666666667</c:v>
                </c:pt>
                <c:pt idx="5">
                  <c:v>0.833333333333333</c:v>
                </c:pt>
              </c:numCache>
            </c:numRef>
          </c:xVal>
          <c:yVal>
            <c:numRef>
              <c:f>Displacement!$G$3:$G$8</c:f>
              <c:numCache>
                <c:formatCode>General</c:formatCode>
                <c:ptCount val="6"/>
                <c:pt idx="0">
                  <c:v>0.0</c:v>
                </c:pt>
                <c:pt idx="1">
                  <c:v>0.00275664433333533</c:v>
                </c:pt>
                <c:pt idx="2">
                  <c:v>0.0027566446666627</c:v>
                </c:pt>
                <c:pt idx="3">
                  <c:v>0.0</c:v>
                </c:pt>
                <c:pt idx="4">
                  <c:v>-0.00275664466666359</c:v>
                </c:pt>
                <c:pt idx="5">
                  <c:v>-0.00275664433333633</c:v>
                </c:pt>
              </c:numCache>
            </c:numRef>
          </c:yVal>
          <c:smooth val="0"/>
        </c:ser>
        <c:ser>
          <c:idx val="1"/>
          <c:order val="1"/>
          <c:tx>
            <c:v>Ti, LDA</c:v>
          </c:tx>
          <c:spPr>
            <a:ln w="47625">
              <a:noFill/>
            </a:ln>
          </c:spPr>
          <c:xVal>
            <c:numRef>
              <c:f>Displacement!$F$9:$F$14</c:f>
              <c:numCache>
                <c:formatCode>General</c:formatCode>
                <c:ptCount val="6"/>
                <c:pt idx="0">
                  <c:v>0.0833333333333333</c:v>
                </c:pt>
                <c:pt idx="1">
                  <c:v>0.25</c:v>
                </c:pt>
                <c:pt idx="2">
                  <c:v>0.416666666666667</c:v>
                </c:pt>
                <c:pt idx="3">
                  <c:v>0.583333333333333</c:v>
                </c:pt>
                <c:pt idx="4">
                  <c:v>0.75</c:v>
                </c:pt>
                <c:pt idx="5">
                  <c:v>0.916666666666667</c:v>
                </c:pt>
              </c:numCache>
            </c:numRef>
          </c:xVal>
          <c:yVal>
            <c:numRef>
              <c:f>Displacement!$G$9:$G$14</c:f>
              <c:numCache>
                <c:formatCode>General</c:formatCode>
                <c:ptCount val="6"/>
                <c:pt idx="0">
                  <c:v>0.000477823303711267</c:v>
                </c:pt>
                <c:pt idx="1">
                  <c:v>0.000973849325407005</c:v>
                </c:pt>
                <c:pt idx="2">
                  <c:v>0.000496457862976307</c:v>
                </c:pt>
                <c:pt idx="3">
                  <c:v>-0.000496457862977362</c:v>
                </c:pt>
                <c:pt idx="4">
                  <c:v>-0.000973849325408005</c:v>
                </c:pt>
                <c:pt idx="5">
                  <c:v>-0.0004778233037116</c:v>
                </c:pt>
              </c:numCache>
            </c:numRef>
          </c:yVal>
          <c:smooth val="0"/>
        </c:ser>
        <c:ser>
          <c:idx val="2"/>
          <c:order val="2"/>
          <c:tx>
            <c:v>O, LDA</c:v>
          </c:tx>
          <c:spPr>
            <a:ln w="47625">
              <a:noFill/>
            </a:ln>
          </c:spPr>
          <c:xVal>
            <c:numRef>
              <c:f>Displacement!$F$15:$F$32</c:f>
              <c:numCache>
                <c:formatCode>General</c:formatCode>
                <c:ptCount val="18"/>
                <c:pt idx="0">
                  <c:v>0.0</c:v>
                </c:pt>
                <c:pt idx="1">
                  <c:v>0.0833333333333333</c:v>
                </c:pt>
                <c:pt idx="2">
                  <c:v>0.0833333333333333</c:v>
                </c:pt>
                <c:pt idx="3">
                  <c:v>0.166666666666667</c:v>
                </c:pt>
                <c:pt idx="4">
                  <c:v>0.25</c:v>
                </c:pt>
                <c:pt idx="5">
                  <c:v>0.25</c:v>
                </c:pt>
                <c:pt idx="6">
                  <c:v>0.333333333333333</c:v>
                </c:pt>
                <c:pt idx="7">
                  <c:v>0.416666666666667</c:v>
                </c:pt>
                <c:pt idx="8">
                  <c:v>0.416666666666667</c:v>
                </c:pt>
                <c:pt idx="9">
                  <c:v>0.5</c:v>
                </c:pt>
                <c:pt idx="10">
                  <c:v>0.583333333333333</c:v>
                </c:pt>
                <c:pt idx="11">
                  <c:v>0.583333333333333</c:v>
                </c:pt>
                <c:pt idx="12">
                  <c:v>0.666666666666667</c:v>
                </c:pt>
                <c:pt idx="13">
                  <c:v>0.75</c:v>
                </c:pt>
                <c:pt idx="14">
                  <c:v>0.75</c:v>
                </c:pt>
                <c:pt idx="15">
                  <c:v>0.833333333333333</c:v>
                </c:pt>
                <c:pt idx="16">
                  <c:v>0.916666666666667</c:v>
                </c:pt>
                <c:pt idx="17">
                  <c:v>0.916666666666667</c:v>
                </c:pt>
              </c:numCache>
            </c:numRef>
          </c:xVal>
          <c:yVal>
            <c:numRef>
              <c:f>Displacement!$G$15:$G$32</c:f>
              <c:numCache>
                <c:formatCode>General</c:formatCode>
                <c:ptCount val="18"/>
                <c:pt idx="0">
                  <c:v>0.0</c:v>
                </c:pt>
                <c:pt idx="1">
                  <c:v>0.000695618536263265</c:v>
                </c:pt>
                <c:pt idx="2">
                  <c:v>0.000695618536263265</c:v>
                </c:pt>
                <c:pt idx="3">
                  <c:v>0.00121212182882136</c:v>
                </c:pt>
                <c:pt idx="4">
                  <c:v>0.001428655335804</c:v>
                </c:pt>
                <c:pt idx="5">
                  <c:v>0.001428655335804</c:v>
                </c:pt>
                <c:pt idx="6">
                  <c:v>0.00119844532396768</c:v>
                </c:pt>
                <c:pt idx="7">
                  <c:v>0.000738679055814317</c:v>
                </c:pt>
                <c:pt idx="8">
                  <c:v>0.000738679055814317</c:v>
                </c:pt>
                <c:pt idx="9">
                  <c:v>0.0</c:v>
                </c:pt>
                <c:pt idx="10">
                  <c:v>-0.000738679055814373</c:v>
                </c:pt>
                <c:pt idx="11">
                  <c:v>-0.000738679055814373</c:v>
                </c:pt>
                <c:pt idx="12">
                  <c:v>-0.00119844532396862</c:v>
                </c:pt>
                <c:pt idx="13">
                  <c:v>-0.00142865533580605</c:v>
                </c:pt>
                <c:pt idx="14">
                  <c:v>-0.00142865533580605</c:v>
                </c:pt>
                <c:pt idx="15">
                  <c:v>-0.00121212182882335</c:v>
                </c:pt>
                <c:pt idx="16">
                  <c:v>-0.000695618536263653</c:v>
                </c:pt>
                <c:pt idx="17">
                  <c:v>-0.000695618536263653</c:v>
                </c:pt>
              </c:numCache>
            </c:numRef>
          </c:yVal>
          <c:smooth val="0"/>
        </c:ser>
        <c:ser>
          <c:idx val="3"/>
          <c:order val="3"/>
          <c:tx>
            <c:v>GGA</c:v>
          </c:tx>
          <c:spPr>
            <a:ln w="47625">
              <a:noFill/>
            </a:ln>
          </c:spPr>
          <c:xVal>
            <c:numRef>
              <c:f>Displacement!$N$3:$N$32</c:f>
              <c:numCache>
                <c:formatCode>General</c:formatCode>
                <c:ptCount val="30"/>
                <c:pt idx="0">
                  <c:v>0.0</c:v>
                </c:pt>
                <c:pt idx="1">
                  <c:v>0.166666666666667</c:v>
                </c:pt>
                <c:pt idx="2">
                  <c:v>0.333333333333333</c:v>
                </c:pt>
                <c:pt idx="3">
                  <c:v>0.5</c:v>
                </c:pt>
                <c:pt idx="4">
                  <c:v>0.666666666666667</c:v>
                </c:pt>
                <c:pt idx="5">
                  <c:v>0.833333333333333</c:v>
                </c:pt>
                <c:pt idx="6">
                  <c:v>0.0833333333333333</c:v>
                </c:pt>
                <c:pt idx="7">
                  <c:v>0.25</c:v>
                </c:pt>
                <c:pt idx="8">
                  <c:v>0.416666666666667</c:v>
                </c:pt>
                <c:pt idx="9">
                  <c:v>0.583333333333333</c:v>
                </c:pt>
                <c:pt idx="10">
                  <c:v>0.75</c:v>
                </c:pt>
                <c:pt idx="11">
                  <c:v>0.916666666666667</c:v>
                </c:pt>
                <c:pt idx="12">
                  <c:v>0.0</c:v>
                </c:pt>
                <c:pt idx="13">
                  <c:v>0.0833333333333333</c:v>
                </c:pt>
                <c:pt idx="14">
                  <c:v>0.0833333333333333</c:v>
                </c:pt>
                <c:pt idx="15">
                  <c:v>0.166666666666667</c:v>
                </c:pt>
                <c:pt idx="16">
                  <c:v>0.25</c:v>
                </c:pt>
                <c:pt idx="17">
                  <c:v>0.25</c:v>
                </c:pt>
                <c:pt idx="18">
                  <c:v>0.333333333333333</c:v>
                </c:pt>
                <c:pt idx="19">
                  <c:v>0.416666666666667</c:v>
                </c:pt>
                <c:pt idx="20">
                  <c:v>0.416666666666667</c:v>
                </c:pt>
                <c:pt idx="21">
                  <c:v>0.5</c:v>
                </c:pt>
                <c:pt idx="22">
                  <c:v>0.583333333333333</c:v>
                </c:pt>
                <c:pt idx="23">
                  <c:v>0.583333333333333</c:v>
                </c:pt>
                <c:pt idx="24">
                  <c:v>0.666666666666667</c:v>
                </c:pt>
                <c:pt idx="25">
                  <c:v>0.75</c:v>
                </c:pt>
                <c:pt idx="26">
                  <c:v>0.75</c:v>
                </c:pt>
                <c:pt idx="27">
                  <c:v>0.833333333333333</c:v>
                </c:pt>
                <c:pt idx="28">
                  <c:v>0.916666666666667</c:v>
                </c:pt>
                <c:pt idx="29">
                  <c:v>0.916666666666667</c:v>
                </c:pt>
              </c:numCache>
            </c:numRef>
          </c:xVal>
          <c:yVal>
            <c:numRef>
              <c:f>Displacement!$O$3:$O$32</c:f>
              <c:numCache>
                <c:formatCode>General</c:formatCode>
                <c:ptCount val="30"/>
                <c:pt idx="0">
                  <c:v>0.0</c:v>
                </c:pt>
                <c:pt idx="1">
                  <c:v>0.00275664433333533</c:v>
                </c:pt>
                <c:pt idx="2">
                  <c:v>0.0027566446666627</c:v>
                </c:pt>
                <c:pt idx="3">
                  <c:v>0.0</c:v>
                </c:pt>
                <c:pt idx="4">
                  <c:v>-0.00275664466666359</c:v>
                </c:pt>
                <c:pt idx="5">
                  <c:v>-0.00275664433333633</c:v>
                </c:pt>
                <c:pt idx="6">
                  <c:v>0.000467345511909065</c:v>
                </c:pt>
                <c:pt idx="7">
                  <c:v>0.000952346880448984</c:v>
                </c:pt>
                <c:pt idx="8">
                  <c:v>0.000486643809749332</c:v>
                </c:pt>
                <c:pt idx="9">
                  <c:v>-0.000486643809750387</c:v>
                </c:pt>
                <c:pt idx="10">
                  <c:v>-0.000952346880449983</c:v>
                </c:pt>
                <c:pt idx="11">
                  <c:v>-0.000467345511909634</c:v>
                </c:pt>
                <c:pt idx="12">
                  <c:v>0.0</c:v>
                </c:pt>
                <c:pt idx="13">
                  <c:v>0.000681755125058969</c:v>
                </c:pt>
                <c:pt idx="14">
                  <c:v>0.000681755125058969</c:v>
                </c:pt>
                <c:pt idx="15">
                  <c:v>0.00121677687816235</c:v>
                </c:pt>
                <c:pt idx="16">
                  <c:v>0.00139896683563601</c:v>
                </c:pt>
                <c:pt idx="17">
                  <c:v>0.00139896683563601</c:v>
                </c:pt>
                <c:pt idx="18">
                  <c:v>0.00120093129072168</c:v>
                </c:pt>
                <c:pt idx="19">
                  <c:v>0.000724097773928289</c:v>
                </c:pt>
                <c:pt idx="20">
                  <c:v>0.000724097773928289</c:v>
                </c:pt>
                <c:pt idx="21">
                  <c:v>0.0</c:v>
                </c:pt>
                <c:pt idx="22">
                  <c:v>-0.000724097773929344</c:v>
                </c:pt>
                <c:pt idx="23">
                  <c:v>-0.000724097773929344</c:v>
                </c:pt>
                <c:pt idx="24">
                  <c:v>-0.00120093129072263</c:v>
                </c:pt>
                <c:pt idx="25">
                  <c:v>-0.00139896683563701</c:v>
                </c:pt>
                <c:pt idx="26">
                  <c:v>-0.00139896683563701</c:v>
                </c:pt>
                <c:pt idx="27">
                  <c:v>-0.00121677687816335</c:v>
                </c:pt>
                <c:pt idx="28">
                  <c:v>-0.000681755125059635</c:v>
                </c:pt>
                <c:pt idx="29">
                  <c:v>-0.000681755125059635</c:v>
                </c:pt>
              </c:numCache>
            </c:numRef>
          </c:yVal>
          <c:smooth val="0"/>
        </c:ser>
        <c:dLbls>
          <c:showLegendKey val="0"/>
          <c:showVal val="0"/>
          <c:showCatName val="0"/>
          <c:showSerName val="0"/>
          <c:showPercent val="0"/>
          <c:showBubbleSize val="0"/>
        </c:dLbls>
        <c:axId val="-2129102552"/>
        <c:axId val="-2140185912"/>
      </c:scatterChart>
      <c:valAx>
        <c:axId val="-2129102552"/>
        <c:scaling>
          <c:orientation val="minMax"/>
        </c:scaling>
        <c:delete val="0"/>
        <c:axPos val="b"/>
        <c:title>
          <c:tx>
            <c:rich>
              <a:bodyPr/>
              <a:lstStyle/>
              <a:p>
                <a:pPr>
                  <a:defRPr sz="1400"/>
                </a:pPr>
                <a:r>
                  <a:rPr lang="en-US" sz="1400" dirty="0" smtClean="0"/>
                  <a:t>Position</a:t>
                </a:r>
                <a:r>
                  <a:rPr lang="en-US" sz="1400" baseline="0" dirty="0" smtClean="0"/>
                  <a:t> on Z  (Direct)</a:t>
                </a:r>
                <a:endParaRPr lang="en-US" sz="1400" dirty="0"/>
              </a:p>
            </c:rich>
          </c:tx>
          <c:layout/>
          <c:overlay val="0"/>
        </c:title>
        <c:numFmt formatCode="General" sourceLinked="1"/>
        <c:majorTickMark val="out"/>
        <c:minorTickMark val="none"/>
        <c:tickLblPos val="nextTo"/>
        <c:crossAx val="-2140185912"/>
        <c:crosses val="autoZero"/>
        <c:crossBetween val="midCat"/>
      </c:valAx>
      <c:valAx>
        <c:axId val="-2140185912"/>
        <c:scaling>
          <c:orientation val="minMax"/>
        </c:scaling>
        <c:delete val="0"/>
        <c:axPos val="l"/>
        <c:majorGridlines/>
        <c:title>
          <c:tx>
            <c:rich>
              <a:bodyPr rot="-5400000" vert="horz"/>
              <a:lstStyle/>
              <a:p>
                <a:pPr>
                  <a:defRPr sz="1400"/>
                </a:pPr>
                <a:r>
                  <a:rPr lang="en-US" sz="1400" dirty="0" smtClean="0"/>
                  <a:t>Displacement (Direct)</a:t>
                </a:r>
                <a:endParaRPr lang="en-US" sz="1400" dirty="0"/>
              </a:p>
            </c:rich>
          </c:tx>
          <c:layout/>
          <c:overlay val="0"/>
        </c:title>
        <c:numFmt formatCode="General" sourceLinked="1"/>
        <c:majorTickMark val="out"/>
        <c:minorTickMark val="none"/>
        <c:tickLblPos val="nextTo"/>
        <c:crossAx val="-2129102552"/>
        <c:crosses val="autoZero"/>
        <c:crossBetween val="midCat"/>
      </c:valAx>
    </c:plotArea>
    <c:legend>
      <c:legendPos val="r"/>
      <c:layout/>
      <c:overlay val="0"/>
    </c:legend>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210440742715061"/>
          <c:y val="0.0601851851851852"/>
          <c:w val="0.519391760963145"/>
          <c:h val="0.850787374552604"/>
        </c:manualLayout>
      </c:layout>
      <c:scatterChart>
        <c:scatterStyle val="lineMarker"/>
        <c:varyColors val="0"/>
        <c:ser>
          <c:idx val="0"/>
          <c:order val="0"/>
          <c:tx>
            <c:v>LDA 14</c:v>
          </c:tx>
          <c:spPr>
            <a:ln w="47625">
              <a:noFill/>
            </a:ln>
          </c:spPr>
          <c:marker>
            <c:spPr>
              <a:solidFill>
                <a:srgbClr val="FF0000"/>
              </a:solidFill>
            </c:spPr>
          </c:marker>
          <c:xVal>
            <c:numRef>
              <c:f>FLEX!$A$71:$A$74</c:f>
              <c:numCache>
                <c:formatCode>General</c:formatCode>
                <c:ptCount val="4"/>
                <c:pt idx="0">
                  <c:v>0.5</c:v>
                </c:pt>
                <c:pt idx="1">
                  <c:v>1.0</c:v>
                </c:pt>
                <c:pt idx="2">
                  <c:v>1.5</c:v>
                </c:pt>
                <c:pt idx="3">
                  <c:v>2.0</c:v>
                </c:pt>
              </c:numCache>
            </c:numRef>
          </c:xVal>
          <c:yVal>
            <c:numRef>
              <c:f>FLEX!$B$71:$B$74</c:f>
              <c:numCache>
                <c:formatCode>General</c:formatCode>
                <c:ptCount val="4"/>
                <c:pt idx="0">
                  <c:v>7.19029</c:v>
                </c:pt>
                <c:pt idx="1">
                  <c:v>7.188139999999994</c:v>
                </c:pt>
                <c:pt idx="2">
                  <c:v>7.184379999999996</c:v>
                </c:pt>
                <c:pt idx="3">
                  <c:v>7.17931</c:v>
                </c:pt>
              </c:numCache>
            </c:numRef>
          </c:yVal>
          <c:smooth val="0"/>
        </c:ser>
        <c:ser>
          <c:idx val="1"/>
          <c:order val="1"/>
          <c:tx>
            <c:v>LDA 10</c:v>
          </c:tx>
          <c:spPr>
            <a:ln w="47625">
              <a:noFill/>
            </a:ln>
          </c:spPr>
          <c:marker>
            <c:spPr>
              <a:solidFill>
                <a:srgbClr val="FF0000"/>
              </a:solidFill>
            </c:spPr>
          </c:marker>
          <c:xVal>
            <c:numRef>
              <c:f>FLEX!$A$71:$A$74</c:f>
              <c:numCache>
                <c:formatCode>General</c:formatCode>
                <c:ptCount val="4"/>
                <c:pt idx="0">
                  <c:v>0.5</c:v>
                </c:pt>
                <c:pt idx="1">
                  <c:v>1.0</c:v>
                </c:pt>
                <c:pt idx="2">
                  <c:v>1.5</c:v>
                </c:pt>
                <c:pt idx="3">
                  <c:v>2.0</c:v>
                </c:pt>
              </c:numCache>
            </c:numRef>
          </c:xVal>
          <c:yVal>
            <c:numRef>
              <c:f>FLEX!$C$71:$C$74</c:f>
              <c:numCache>
                <c:formatCode>General</c:formatCode>
                <c:ptCount val="4"/>
                <c:pt idx="0">
                  <c:v>7.190169999999997</c:v>
                </c:pt>
                <c:pt idx="1">
                  <c:v>7.187969999999996</c:v>
                </c:pt>
                <c:pt idx="2">
                  <c:v>7.184549999999994</c:v>
                </c:pt>
                <c:pt idx="3">
                  <c:v>7.17951</c:v>
                </c:pt>
              </c:numCache>
            </c:numRef>
          </c:yVal>
          <c:smooth val="0"/>
        </c:ser>
        <c:ser>
          <c:idx val="2"/>
          <c:order val="2"/>
          <c:tx>
            <c:v>LDA 6</c:v>
          </c:tx>
          <c:spPr>
            <a:ln w="47625">
              <a:noFill/>
            </a:ln>
          </c:spPr>
          <c:marker>
            <c:spPr>
              <a:solidFill>
                <a:srgbClr val="FF0000"/>
              </a:solidFill>
            </c:spPr>
          </c:marker>
          <c:xVal>
            <c:numRef>
              <c:f>FLEX!$A$71:$A$74</c:f>
              <c:numCache>
                <c:formatCode>General</c:formatCode>
                <c:ptCount val="4"/>
                <c:pt idx="0">
                  <c:v>0.5</c:v>
                </c:pt>
                <c:pt idx="1">
                  <c:v>1.0</c:v>
                </c:pt>
                <c:pt idx="2">
                  <c:v>1.5</c:v>
                </c:pt>
                <c:pt idx="3">
                  <c:v>2.0</c:v>
                </c:pt>
              </c:numCache>
            </c:numRef>
          </c:xVal>
          <c:yVal>
            <c:numRef>
              <c:f>FLEX!$D$71:$D$74</c:f>
              <c:numCache>
                <c:formatCode>General</c:formatCode>
                <c:ptCount val="4"/>
                <c:pt idx="0">
                  <c:v>7.190109999999994</c:v>
                </c:pt>
                <c:pt idx="1">
                  <c:v>7.18867</c:v>
                </c:pt>
                <c:pt idx="2">
                  <c:v>7.185779999999998</c:v>
                </c:pt>
                <c:pt idx="3">
                  <c:v>7.182029999999997</c:v>
                </c:pt>
              </c:numCache>
            </c:numRef>
          </c:yVal>
          <c:smooth val="0"/>
        </c:ser>
        <c:dLbls>
          <c:showLegendKey val="0"/>
          <c:showVal val="0"/>
          <c:showCatName val="0"/>
          <c:showSerName val="0"/>
          <c:showPercent val="0"/>
          <c:showBubbleSize val="0"/>
        </c:dLbls>
        <c:axId val="-2130180232"/>
        <c:axId val="-2130152264"/>
      </c:scatterChart>
      <c:scatterChart>
        <c:scatterStyle val="lineMarker"/>
        <c:varyColors val="0"/>
        <c:ser>
          <c:idx val="3"/>
          <c:order val="3"/>
          <c:tx>
            <c:v>GGA 14</c:v>
          </c:tx>
          <c:spPr>
            <a:ln w="47625">
              <a:noFill/>
            </a:ln>
          </c:spPr>
          <c:marker>
            <c:symbol val="diamond"/>
            <c:size val="9"/>
            <c:spPr>
              <a:solidFill>
                <a:srgbClr val="0000FF"/>
              </a:solidFill>
            </c:spPr>
          </c:marker>
          <c:xVal>
            <c:numRef>
              <c:f>FLEX!$A$71:$A$74</c:f>
              <c:numCache>
                <c:formatCode>General</c:formatCode>
                <c:ptCount val="4"/>
                <c:pt idx="0">
                  <c:v>0.5</c:v>
                </c:pt>
                <c:pt idx="1">
                  <c:v>1.0</c:v>
                </c:pt>
                <c:pt idx="2">
                  <c:v>1.5</c:v>
                </c:pt>
                <c:pt idx="3">
                  <c:v>2.0</c:v>
                </c:pt>
              </c:numCache>
            </c:numRef>
          </c:xVal>
          <c:yVal>
            <c:numRef>
              <c:f>FLEX!$E$71:$E$74</c:f>
              <c:numCache>
                <c:formatCode>General</c:formatCode>
                <c:ptCount val="4"/>
                <c:pt idx="0">
                  <c:v>7.245</c:v>
                </c:pt>
                <c:pt idx="1">
                  <c:v>7.24304</c:v>
                </c:pt>
                <c:pt idx="2">
                  <c:v>7.23965</c:v>
                </c:pt>
                <c:pt idx="3">
                  <c:v>7.23516</c:v>
                </c:pt>
              </c:numCache>
            </c:numRef>
          </c:yVal>
          <c:smooth val="0"/>
        </c:ser>
        <c:ser>
          <c:idx val="4"/>
          <c:order val="4"/>
          <c:tx>
            <c:v>GGA 10</c:v>
          </c:tx>
          <c:spPr>
            <a:ln w="47625">
              <a:noFill/>
            </a:ln>
          </c:spPr>
          <c:marker>
            <c:symbol val="square"/>
            <c:size val="9"/>
            <c:spPr>
              <a:solidFill>
                <a:srgbClr val="0000FF"/>
              </a:solidFill>
            </c:spPr>
          </c:marker>
          <c:xVal>
            <c:numRef>
              <c:f>FLEX!$A$71:$A$74</c:f>
              <c:numCache>
                <c:formatCode>General</c:formatCode>
                <c:ptCount val="4"/>
                <c:pt idx="0">
                  <c:v>0.5</c:v>
                </c:pt>
                <c:pt idx="1">
                  <c:v>1.0</c:v>
                </c:pt>
                <c:pt idx="2">
                  <c:v>1.5</c:v>
                </c:pt>
                <c:pt idx="3">
                  <c:v>2.0</c:v>
                </c:pt>
              </c:numCache>
            </c:numRef>
          </c:xVal>
          <c:yVal>
            <c:numRef>
              <c:f>FLEX!$F$71:$F$74</c:f>
              <c:numCache>
                <c:formatCode>General</c:formatCode>
                <c:ptCount val="4"/>
                <c:pt idx="0">
                  <c:v>7.24522</c:v>
                </c:pt>
                <c:pt idx="1">
                  <c:v>7.24237</c:v>
                </c:pt>
                <c:pt idx="2">
                  <c:v>7.23906</c:v>
                </c:pt>
                <c:pt idx="3">
                  <c:v>7.23406</c:v>
                </c:pt>
              </c:numCache>
            </c:numRef>
          </c:yVal>
          <c:smooth val="0"/>
        </c:ser>
        <c:ser>
          <c:idx val="5"/>
          <c:order val="5"/>
          <c:tx>
            <c:v>GGA 6</c:v>
          </c:tx>
          <c:spPr>
            <a:ln w="47625">
              <a:noFill/>
            </a:ln>
          </c:spPr>
          <c:marker>
            <c:symbol val="triangle"/>
            <c:size val="9"/>
            <c:spPr>
              <a:solidFill>
                <a:srgbClr val="0000FF"/>
              </a:solidFill>
            </c:spPr>
          </c:marker>
          <c:xVal>
            <c:numRef>
              <c:f>FLEX!$A$71:$A$74</c:f>
              <c:numCache>
                <c:formatCode>General</c:formatCode>
                <c:ptCount val="4"/>
                <c:pt idx="0">
                  <c:v>0.5</c:v>
                </c:pt>
                <c:pt idx="1">
                  <c:v>1.0</c:v>
                </c:pt>
                <c:pt idx="2">
                  <c:v>1.5</c:v>
                </c:pt>
                <c:pt idx="3">
                  <c:v>2.0</c:v>
                </c:pt>
              </c:numCache>
            </c:numRef>
          </c:xVal>
          <c:yVal>
            <c:numRef>
              <c:f>FLEX!$G$71:$G$74</c:f>
              <c:numCache>
                <c:formatCode>General</c:formatCode>
                <c:ptCount val="4"/>
                <c:pt idx="0">
                  <c:v>7.24445</c:v>
                </c:pt>
                <c:pt idx="1">
                  <c:v>7.2426</c:v>
                </c:pt>
                <c:pt idx="2">
                  <c:v>7.24004</c:v>
                </c:pt>
                <c:pt idx="3">
                  <c:v>7.23627</c:v>
                </c:pt>
              </c:numCache>
            </c:numRef>
          </c:yVal>
          <c:smooth val="0"/>
        </c:ser>
        <c:dLbls>
          <c:showLegendKey val="0"/>
          <c:showVal val="0"/>
          <c:showCatName val="0"/>
          <c:showSerName val="0"/>
          <c:showPercent val="0"/>
          <c:showBubbleSize val="0"/>
        </c:dLbls>
        <c:axId val="-2130090792"/>
        <c:axId val="-2130115832"/>
      </c:scatterChart>
      <c:valAx>
        <c:axId val="-2130180232"/>
        <c:scaling>
          <c:orientation val="minMax"/>
          <c:max val="2.0"/>
          <c:min val="0.5"/>
        </c:scaling>
        <c:delete val="0"/>
        <c:axPos val="b"/>
        <c:title>
          <c:tx>
            <c:rich>
              <a:bodyPr/>
              <a:lstStyle/>
              <a:p>
                <a:pPr>
                  <a:defRPr sz="1400"/>
                </a:pPr>
                <a:r>
                  <a:rPr lang="en-US" sz="1400"/>
                  <a:t>% Strain</a:t>
                </a:r>
              </a:p>
            </c:rich>
          </c:tx>
          <c:layout/>
          <c:overlay val="0"/>
        </c:title>
        <c:numFmt formatCode="General" sourceLinked="1"/>
        <c:majorTickMark val="out"/>
        <c:minorTickMark val="none"/>
        <c:tickLblPos val="nextTo"/>
        <c:crossAx val="-2130152264"/>
        <c:crosses val="autoZero"/>
        <c:crossBetween val="midCat"/>
        <c:majorUnit val="0.5"/>
      </c:valAx>
      <c:valAx>
        <c:axId val="-2130152264"/>
        <c:scaling>
          <c:orientation val="minMax"/>
        </c:scaling>
        <c:delete val="0"/>
        <c:axPos val="l"/>
        <c:majorGridlines/>
        <c:title>
          <c:tx>
            <c:rich>
              <a:bodyPr rot="-5400000" vert="horz"/>
              <a:lstStyle/>
              <a:p>
                <a:pPr>
                  <a:defRPr sz="1200"/>
                </a:pPr>
                <a:r>
                  <a:rPr lang="en-US" sz="1200"/>
                  <a:t>LDA Born Effective Charge (eV)</a:t>
                </a:r>
              </a:p>
            </c:rich>
          </c:tx>
          <c:layout>
            <c:manualLayout>
              <c:xMode val="edge"/>
              <c:yMode val="edge"/>
              <c:x val="0.0"/>
              <c:y val="0.0691417526444608"/>
            </c:manualLayout>
          </c:layout>
          <c:overlay val="0"/>
        </c:title>
        <c:numFmt formatCode="General" sourceLinked="1"/>
        <c:majorTickMark val="out"/>
        <c:minorTickMark val="none"/>
        <c:tickLblPos val="nextTo"/>
        <c:txPr>
          <a:bodyPr/>
          <a:lstStyle/>
          <a:p>
            <a:pPr>
              <a:defRPr sz="1200"/>
            </a:pPr>
            <a:endParaRPr lang="en-US"/>
          </a:p>
        </c:txPr>
        <c:crossAx val="-2130180232"/>
        <c:crosses val="autoZero"/>
        <c:crossBetween val="midCat"/>
      </c:valAx>
      <c:valAx>
        <c:axId val="-2130115832"/>
        <c:scaling>
          <c:orientation val="minMax"/>
        </c:scaling>
        <c:delete val="0"/>
        <c:axPos val="r"/>
        <c:title>
          <c:tx>
            <c:rich>
              <a:bodyPr rot="-5400000" vert="horz"/>
              <a:lstStyle/>
              <a:p>
                <a:pPr>
                  <a:defRPr sz="1200"/>
                </a:pPr>
                <a:r>
                  <a:rPr lang="en-US" sz="1200" dirty="0"/>
                  <a:t>GGA</a:t>
                </a:r>
                <a:r>
                  <a:rPr lang="en-US" sz="1200" baseline="0" dirty="0"/>
                  <a:t> Born Effective Charge (</a:t>
                </a:r>
                <a:r>
                  <a:rPr lang="en-US" sz="1200" baseline="0" dirty="0" err="1"/>
                  <a:t>eV</a:t>
                </a:r>
                <a:r>
                  <a:rPr lang="en-US" sz="1200" baseline="0" dirty="0"/>
                  <a:t>)</a:t>
                </a:r>
                <a:endParaRPr lang="en-US" sz="1200" dirty="0"/>
              </a:p>
            </c:rich>
          </c:tx>
          <c:layout>
            <c:manualLayout>
              <c:xMode val="edge"/>
              <c:yMode val="edge"/>
              <c:x val="0.894266380006157"/>
              <c:y val="0.00167591632486036"/>
            </c:manualLayout>
          </c:layout>
          <c:overlay val="0"/>
        </c:title>
        <c:numFmt formatCode="General" sourceLinked="1"/>
        <c:majorTickMark val="out"/>
        <c:minorTickMark val="none"/>
        <c:tickLblPos val="nextTo"/>
        <c:txPr>
          <a:bodyPr/>
          <a:lstStyle/>
          <a:p>
            <a:pPr>
              <a:defRPr sz="1200"/>
            </a:pPr>
            <a:endParaRPr lang="en-US"/>
          </a:p>
        </c:txPr>
        <c:crossAx val="-2130090792"/>
        <c:crosses val="max"/>
        <c:crossBetween val="midCat"/>
      </c:valAx>
      <c:valAx>
        <c:axId val="-2130090792"/>
        <c:scaling>
          <c:orientation val="minMax"/>
        </c:scaling>
        <c:delete val="1"/>
        <c:axPos val="b"/>
        <c:numFmt formatCode="General" sourceLinked="1"/>
        <c:majorTickMark val="out"/>
        <c:minorTickMark val="none"/>
        <c:tickLblPos val="nextTo"/>
        <c:crossAx val="-2130115832"/>
        <c:crosses val="autoZero"/>
        <c:crossBetween val="midCat"/>
      </c:valAx>
    </c:plotArea>
    <c:legend>
      <c:legendPos val="r"/>
      <c:layout>
        <c:manualLayout>
          <c:xMode val="edge"/>
          <c:yMode val="edge"/>
          <c:x val="0.867261431171325"/>
          <c:y val="0.543835887891202"/>
          <c:w val="0.132738568828675"/>
          <c:h val="0.454626280574288"/>
        </c:manualLayout>
      </c:layout>
      <c:overlay val="0"/>
    </c:legend>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072136271723431"/>
          <c:y val="0.0277777777777778"/>
          <c:w val="0.790669188836602"/>
          <c:h val="0.87962962962963"/>
        </c:manualLayout>
      </c:layout>
      <c:barChart>
        <c:barDir val="col"/>
        <c:grouping val="clustered"/>
        <c:varyColors val="0"/>
        <c:ser>
          <c:idx val="8"/>
          <c:order val="0"/>
          <c:tx>
            <c:v>LDA 0.5%</c:v>
          </c:tx>
          <c:spPr>
            <a:solidFill>
              <a:srgbClr val="FF0000"/>
            </a:solidFill>
          </c:spPr>
          <c:invertIfNegative val="0"/>
          <c:cat>
            <c:numRef>
              <c:f>FLEX!$C$19:$C$23</c:f>
              <c:numCache>
                <c:formatCode>General</c:formatCode>
                <c:ptCount val="5"/>
                <c:pt idx="0">
                  <c:v>6.0</c:v>
                </c:pt>
                <c:pt idx="1">
                  <c:v>10.0</c:v>
                </c:pt>
                <c:pt idx="2">
                  <c:v>14.0</c:v>
                </c:pt>
                <c:pt idx="3">
                  <c:v>18.0</c:v>
                </c:pt>
                <c:pt idx="4">
                  <c:v>22.0</c:v>
                </c:pt>
              </c:numCache>
            </c:numRef>
          </c:cat>
          <c:val>
            <c:numRef>
              <c:f>FLEX!$D$19:$D$23</c:f>
              <c:numCache>
                <c:formatCode>General</c:formatCode>
                <c:ptCount val="5"/>
                <c:pt idx="0">
                  <c:v>-0.158173262</c:v>
                </c:pt>
                <c:pt idx="1">
                  <c:v>-0.291521522</c:v>
                </c:pt>
                <c:pt idx="2">
                  <c:v>-0.377039115</c:v>
                </c:pt>
                <c:pt idx="3">
                  <c:v>-0.437982477</c:v>
                </c:pt>
                <c:pt idx="4">
                  <c:v>-0.403083947</c:v>
                </c:pt>
              </c:numCache>
            </c:numRef>
          </c:val>
        </c:ser>
        <c:ser>
          <c:idx val="9"/>
          <c:order val="1"/>
          <c:tx>
            <c:v>LDA 1%</c:v>
          </c:tx>
          <c:spPr>
            <a:pattFill prst="ltDnDiag">
              <a:fgClr>
                <a:schemeClr val="tx1"/>
              </a:fgClr>
              <a:bgClr>
                <a:srgbClr val="FF0000"/>
              </a:bgClr>
            </a:pattFill>
          </c:spPr>
          <c:invertIfNegative val="0"/>
          <c:cat>
            <c:numRef>
              <c:f>FLEX!$C$19:$C$23</c:f>
              <c:numCache>
                <c:formatCode>General</c:formatCode>
                <c:ptCount val="5"/>
                <c:pt idx="0">
                  <c:v>6.0</c:v>
                </c:pt>
                <c:pt idx="1">
                  <c:v>10.0</c:v>
                </c:pt>
                <c:pt idx="2">
                  <c:v>14.0</c:v>
                </c:pt>
                <c:pt idx="3">
                  <c:v>18.0</c:v>
                </c:pt>
                <c:pt idx="4">
                  <c:v>22.0</c:v>
                </c:pt>
              </c:numCache>
            </c:numRef>
          </c:cat>
          <c:val>
            <c:numRef>
              <c:f>FLEX!$D$24:$D$28</c:f>
              <c:numCache>
                <c:formatCode>General</c:formatCode>
                <c:ptCount val="5"/>
                <c:pt idx="0">
                  <c:v>-0.162650044</c:v>
                </c:pt>
                <c:pt idx="1">
                  <c:v>-0.309070399</c:v>
                </c:pt>
                <c:pt idx="2">
                  <c:v>-0.382976347</c:v>
                </c:pt>
                <c:pt idx="3">
                  <c:v>-0.438510912</c:v>
                </c:pt>
                <c:pt idx="4">
                  <c:v>-0.483801767</c:v>
                </c:pt>
              </c:numCache>
            </c:numRef>
          </c:val>
        </c:ser>
        <c:ser>
          <c:idx val="10"/>
          <c:order val="2"/>
          <c:tx>
            <c:v>LDA 1.5%</c:v>
          </c:tx>
          <c:spPr>
            <a:pattFill prst="pct5">
              <a:fgClr>
                <a:schemeClr val="tx1"/>
              </a:fgClr>
              <a:bgClr>
                <a:srgbClr val="FF0000"/>
              </a:bgClr>
            </a:pattFill>
          </c:spPr>
          <c:invertIfNegative val="0"/>
          <c:cat>
            <c:numRef>
              <c:f>FLEX!$C$19:$C$23</c:f>
              <c:numCache>
                <c:formatCode>General</c:formatCode>
                <c:ptCount val="5"/>
                <c:pt idx="0">
                  <c:v>6.0</c:v>
                </c:pt>
                <c:pt idx="1">
                  <c:v>10.0</c:v>
                </c:pt>
                <c:pt idx="2">
                  <c:v>14.0</c:v>
                </c:pt>
                <c:pt idx="3">
                  <c:v>18.0</c:v>
                </c:pt>
                <c:pt idx="4">
                  <c:v>22.0</c:v>
                </c:pt>
              </c:numCache>
            </c:numRef>
          </c:cat>
          <c:val>
            <c:numRef>
              <c:f>FLEX!$D$29:$D$33</c:f>
              <c:numCache>
                <c:formatCode>General</c:formatCode>
                <c:ptCount val="5"/>
                <c:pt idx="0">
                  <c:v>-0.166412069</c:v>
                </c:pt>
                <c:pt idx="1">
                  <c:v>-0.307298892</c:v>
                </c:pt>
                <c:pt idx="2">
                  <c:v>-0.391659785</c:v>
                </c:pt>
                <c:pt idx="3">
                  <c:v>-0.441417499</c:v>
                </c:pt>
                <c:pt idx="4">
                  <c:v>-0.450396482</c:v>
                </c:pt>
              </c:numCache>
            </c:numRef>
          </c:val>
        </c:ser>
        <c:ser>
          <c:idx val="11"/>
          <c:order val="3"/>
          <c:tx>
            <c:v>LDA 2%</c:v>
          </c:tx>
          <c:spPr>
            <a:pattFill prst="zigZag">
              <a:fgClr>
                <a:schemeClr val="tx1"/>
              </a:fgClr>
              <a:bgClr>
                <a:srgbClr val="FF0000"/>
              </a:bgClr>
            </a:pattFill>
          </c:spPr>
          <c:invertIfNegative val="0"/>
          <c:cat>
            <c:numRef>
              <c:f>FLEX!$C$19:$C$23</c:f>
              <c:numCache>
                <c:formatCode>General</c:formatCode>
                <c:ptCount val="5"/>
                <c:pt idx="0">
                  <c:v>6.0</c:v>
                </c:pt>
                <c:pt idx="1">
                  <c:v>10.0</c:v>
                </c:pt>
                <c:pt idx="2">
                  <c:v>14.0</c:v>
                </c:pt>
                <c:pt idx="3">
                  <c:v>18.0</c:v>
                </c:pt>
                <c:pt idx="4">
                  <c:v>22.0</c:v>
                </c:pt>
              </c:numCache>
            </c:numRef>
          </c:cat>
          <c:val>
            <c:numRef>
              <c:f>FLEX!$D$34:$D$38</c:f>
              <c:numCache>
                <c:formatCode>General</c:formatCode>
                <c:ptCount val="5"/>
                <c:pt idx="0">
                  <c:v>-0.166873843</c:v>
                </c:pt>
                <c:pt idx="1">
                  <c:v>-0.304151061</c:v>
                </c:pt>
                <c:pt idx="2">
                  <c:v>-0.391622344</c:v>
                </c:pt>
                <c:pt idx="3">
                  <c:v>-0.432547714</c:v>
                </c:pt>
                <c:pt idx="4">
                  <c:v>-0.420422</c:v>
                </c:pt>
              </c:numCache>
            </c:numRef>
          </c:val>
        </c:ser>
        <c:ser>
          <c:idx val="12"/>
          <c:order val="4"/>
          <c:tx>
            <c:v>GGA 0.5%</c:v>
          </c:tx>
          <c:spPr>
            <a:solidFill>
              <a:srgbClr val="3366FF"/>
            </a:solidFill>
          </c:spPr>
          <c:invertIfNegative val="0"/>
          <c:cat>
            <c:numRef>
              <c:f>FLEX!$C$19:$C$23</c:f>
              <c:numCache>
                <c:formatCode>General</c:formatCode>
                <c:ptCount val="5"/>
                <c:pt idx="0">
                  <c:v>6.0</c:v>
                </c:pt>
                <c:pt idx="1">
                  <c:v>10.0</c:v>
                </c:pt>
                <c:pt idx="2">
                  <c:v>14.0</c:v>
                </c:pt>
                <c:pt idx="3">
                  <c:v>18.0</c:v>
                </c:pt>
                <c:pt idx="4">
                  <c:v>22.0</c:v>
                </c:pt>
              </c:numCache>
            </c:numRef>
          </c:cat>
          <c:val>
            <c:numRef>
              <c:f>FLEX!$D$39:$D$43</c:f>
              <c:numCache>
                <c:formatCode>General</c:formatCode>
                <c:ptCount val="5"/>
                <c:pt idx="0">
                  <c:v>-0.149745972</c:v>
                </c:pt>
                <c:pt idx="1">
                  <c:v>-0.272466122</c:v>
                </c:pt>
                <c:pt idx="2">
                  <c:v>-0.363687957</c:v>
                </c:pt>
                <c:pt idx="3">
                  <c:v>-0.403083947</c:v>
                </c:pt>
                <c:pt idx="4">
                  <c:v>-0.432277769</c:v>
                </c:pt>
              </c:numCache>
            </c:numRef>
          </c:val>
        </c:ser>
        <c:ser>
          <c:idx val="13"/>
          <c:order val="5"/>
          <c:tx>
            <c:v>GGA 1%</c:v>
          </c:tx>
          <c:spPr>
            <a:pattFill prst="ltDnDiag">
              <a:fgClr>
                <a:schemeClr val="tx1"/>
              </a:fgClr>
              <a:bgClr>
                <a:srgbClr val="3366FF"/>
              </a:bgClr>
            </a:pattFill>
          </c:spPr>
          <c:invertIfNegative val="0"/>
          <c:cat>
            <c:numRef>
              <c:f>FLEX!$C$19:$C$23</c:f>
              <c:numCache>
                <c:formatCode>General</c:formatCode>
                <c:ptCount val="5"/>
                <c:pt idx="0">
                  <c:v>6.0</c:v>
                </c:pt>
                <c:pt idx="1">
                  <c:v>10.0</c:v>
                </c:pt>
                <c:pt idx="2">
                  <c:v>14.0</c:v>
                </c:pt>
                <c:pt idx="3">
                  <c:v>18.0</c:v>
                </c:pt>
                <c:pt idx="4">
                  <c:v>22.0</c:v>
                </c:pt>
              </c:numCache>
            </c:numRef>
          </c:cat>
          <c:val>
            <c:numRef>
              <c:f>FLEX!$D$44:$D$48</c:f>
              <c:numCache>
                <c:formatCode>General</c:formatCode>
                <c:ptCount val="5"/>
                <c:pt idx="0">
                  <c:v>-0.152618394</c:v>
                </c:pt>
                <c:pt idx="1">
                  <c:v>-0.285590741</c:v>
                </c:pt>
                <c:pt idx="2">
                  <c:v>-0.365596257</c:v>
                </c:pt>
                <c:pt idx="3">
                  <c:v>-0.418189368</c:v>
                </c:pt>
                <c:pt idx="4">
                  <c:v>-0.45082642</c:v>
                </c:pt>
              </c:numCache>
            </c:numRef>
          </c:val>
        </c:ser>
        <c:ser>
          <c:idx val="14"/>
          <c:order val="6"/>
          <c:tx>
            <c:v>GGA 1.5%</c:v>
          </c:tx>
          <c:spPr>
            <a:pattFill prst="pct5">
              <a:fgClr>
                <a:schemeClr val="tx1"/>
              </a:fgClr>
              <a:bgClr>
                <a:srgbClr val="3366FF"/>
              </a:bgClr>
            </a:pattFill>
          </c:spPr>
          <c:invertIfNegative val="0"/>
          <c:cat>
            <c:numRef>
              <c:f>FLEX!$C$19:$C$23</c:f>
              <c:numCache>
                <c:formatCode>General</c:formatCode>
                <c:ptCount val="5"/>
                <c:pt idx="0">
                  <c:v>6.0</c:v>
                </c:pt>
                <c:pt idx="1">
                  <c:v>10.0</c:v>
                </c:pt>
                <c:pt idx="2">
                  <c:v>14.0</c:v>
                </c:pt>
                <c:pt idx="3">
                  <c:v>18.0</c:v>
                </c:pt>
                <c:pt idx="4">
                  <c:v>22.0</c:v>
                </c:pt>
              </c:numCache>
            </c:numRef>
          </c:cat>
          <c:val>
            <c:numRef>
              <c:f>FLEX!$D$49:$D$53</c:f>
              <c:numCache>
                <c:formatCode>General</c:formatCode>
                <c:ptCount val="5"/>
                <c:pt idx="0">
                  <c:v>-0.15614127</c:v>
                </c:pt>
                <c:pt idx="1">
                  <c:v>-0.288706616</c:v>
                </c:pt>
                <c:pt idx="2">
                  <c:v>-0.378140821</c:v>
                </c:pt>
                <c:pt idx="3">
                  <c:v>-0.413226699839974</c:v>
                </c:pt>
                <c:pt idx="4">
                  <c:v>-0.448574665</c:v>
                </c:pt>
              </c:numCache>
            </c:numRef>
          </c:val>
        </c:ser>
        <c:ser>
          <c:idx val="15"/>
          <c:order val="7"/>
          <c:tx>
            <c:v>GGA 2%</c:v>
          </c:tx>
          <c:spPr>
            <a:pattFill prst="zigZag">
              <a:fgClr>
                <a:schemeClr val="tx1"/>
              </a:fgClr>
              <a:bgClr>
                <a:srgbClr val="3366FF"/>
              </a:bgClr>
            </a:pattFill>
          </c:spPr>
          <c:invertIfNegative val="0"/>
          <c:cat>
            <c:numRef>
              <c:f>FLEX!$C$19:$C$23</c:f>
              <c:numCache>
                <c:formatCode>General</c:formatCode>
                <c:ptCount val="5"/>
                <c:pt idx="0">
                  <c:v>6.0</c:v>
                </c:pt>
                <c:pt idx="1">
                  <c:v>10.0</c:v>
                </c:pt>
                <c:pt idx="2">
                  <c:v>14.0</c:v>
                </c:pt>
                <c:pt idx="3">
                  <c:v>18.0</c:v>
                </c:pt>
                <c:pt idx="4">
                  <c:v>22.0</c:v>
                </c:pt>
              </c:numCache>
            </c:numRef>
          </c:cat>
          <c:val>
            <c:numRef>
              <c:f>FLEX!$D$54:$D$58</c:f>
              <c:numCache>
                <c:formatCode>General</c:formatCode>
                <c:ptCount val="5"/>
                <c:pt idx="0">
                  <c:v>-0.15628428</c:v>
                </c:pt>
                <c:pt idx="1">
                  <c:v>-0.286073863</c:v>
                </c:pt>
                <c:pt idx="2">
                  <c:v>-0.37493475</c:v>
                </c:pt>
                <c:pt idx="3">
                  <c:v>-0.417152613</c:v>
                </c:pt>
                <c:pt idx="4">
                  <c:v>-0.43157598</c:v>
                </c:pt>
              </c:numCache>
            </c:numRef>
          </c:val>
        </c:ser>
        <c:dLbls>
          <c:showLegendKey val="0"/>
          <c:showVal val="0"/>
          <c:showCatName val="0"/>
          <c:showSerName val="0"/>
          <c:showPercent val="0"/>
          <c:showBubbleSize val="0"/>
        </c:dLbls>
        <c:gapWidth val="150"/>
        <c:axId val="2065218552"/>
        <c:axId val="2065420392"/>
      </c:barChart>
      <c:catAx>
        <c:axId val="2065218552"/>
        <c:scaling>
          <c:orientation val="minMax"/>
        </c:scaling>
        <c:delete val="0"/>
        <c:axPos val="b"/>
        <c:numFmt formatCode="General" sourceLinked="1"/>
        <c:majorTickMark val="out"/>
        <c:minorTickMark val="none"/>
        <c:tickLblPos val="nextTo"/>
        <c:txPr>
          <a:bodyPr/>
          <a:lstStyle/>
          <a:p>
            <a:pPr>
              <a:defRPr sz="2800" baseline="0">
                <a:solidFill>
                  <a:schemeClr val="bg1"/>
                </a:solidFill>
              </a:defRPr>
            </a:pPr>
            <a:endParaRPr lang="en-US"/>
          </a:p>
        </c:txPr>
        <c:crossAx val="2065420392"/>
        <c:crosses val="autoZero"/>
        <c:auto val="1"/>
        <c:lblAlgn val="ctr"/>
        <c:lblOffset val="100"/>
        <c:noMultiLvlLbl val="0"/>
      </c:catAx>
      <c:valAx>
        <c:axId val="2065420392"/>
        <c:scaling>
          <c:orientation val="minMax"/>
        </c:scaling>
        <c:delete val="0"/>
        <c:axPos val="l"/>
        <c:majorGridlines/>
        <c:title>
          <c:tx>
            <c:rich>
              <a:bodyPr rot="-5400000" vert="horz"/>
              <a:lstStyle/>
              <a:p>
                <a:pPr>
                  <a:defRPr sz="2000"/>
                </a:pPr>
                <a:r>
                  <a:rPr lang="en-US" sz="2000"/>
                  <a:t>Flexoelectric Coefficient (nC/m)</a:t>
                </a:r>
              </a:p>
            </c:rich>
          </c:tx>
          <c:layout/>
          <c:overlay val="0"/>
        </c:title>
        <c:numFmt formatCode="General" sourceLinked="1"/>
        <c:majorTickMark val="out"/>
        <c:minorTickMark val="none"/>
        <c:tickLblPos val="nextTo"/>
        <c:crossAx val="2065218552"/>
        <c:crosses val="autoZero"/>
        <c:crossBetween val="between"/>
      </c:valAx>
    </c:plotArea>
    <c:legend>
      <c:legendPos val="r"/>
      <c:layout>
        <c:manualLayout>
          <c:xMode val="edge"/>
          <c:yMode val="edge"/>
          <c:x val="0.872479942842683"/>
          <c:y val="0.0951586555411917"/>
          <c:w val="0.112397183811381"/>
          <c:h val="0.899234927723587"/>
        </c:manualLayout>
      </c:layout>
      <c:overlay val="0"/>
      <c:txPr>
        <a:bodyPr/>
        <a:lstStyle/>
        <a:p>
          <a:pPr>
            <a:defRPr sz="1800"/>
          </a:pPr>
          <a:endParaRPr lang="en-US"/>
        </a:p>
      </c:txPr>
    </c:legend>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54772278775327"/>
          <c:y val="0.0601851851851852"/>
          <c:w val="0.802535511224869"/>
          <c:h val="0.87962962962963"/>
        </c:manualLayout>
      </c:layout>
      <c:barChart>
        <c:barDir val="col"/>
        <c:grouping val="clustered"/>
        <c:varyColors val="0"/>
        <c:ser>
          <c:idx val="0"/>
          <c:order val="0"/>
          <c:invertIfNegative val="0"/>
          <c:cat>
            <c:strRef>
              <c:f>Sheet1!$J$4:$J$6</c:f>
              <c:strCache>
                <c:ptCount val="3"/>
                <c:pt idx="0">
                  <c:v>BTO</c:v>
                </c:pt>
                <c:pt idx="1">
                  <c:v>STO</c:v>
                </c:pt>
                <c:pt idx="2">
                  <c:v>PTO</c:v>
                </c:pt>
              </c:strCache>
            </c:strRef>
          </c:cat>
          <c:val>
            <c:numRef>
              <c:f>Sheet1!$K$4:$K$6</c:f>
              <c:numCache>
                <c:formatCode>General</c:formatCode>
                <c:ptCount val="3"/>
                <c:pt idx="0">
                  <c:v>-0.192</c:v>
                </c:pt>
                <c:pt idx="1">
                  <c:v>-0.369</c:v>
                </c:pt>
                <c:pt idx="2">
                  <c:v>-0.383</c:v>
                </c:pt>
              </c:numCache>
            </c:numRef>
          </c:val>
        </c:ser>
        <c:dLbls>
          <c:showLegendKey val="0"/>
          <c:showVal val="0"/>
          <c:showCatName val="0"/>
          <c:showSerName val="0"/>
          <c:showPercent val="0"/>
          <c:showBubbleSize val="0"/>
        </c:dLbls>
        <c:gapWidth val="150"/>
        <c:axId val="2065461752"/>
        <c:axId val="2065460200"/>
      </c:barChart>
      <c:catAx>
        <c:axId val="2065461752"/>
        <c:scaling>
          <c:orientation val="minMax"/>
        </c:scaling>
        <c:delete val="0"/>
        <c:axPos val="b"/>
        <c:numFmt formatCode="General" sourceLinked="0"/>
        <c:majorTickMark val="out"/>
        <c:minorTickMark val="none"/>
        <c:tickLblPos val="nextTo"/>
        <c:txPr>
          <a:bodyPr/>
          <a:lstStyle/>
          <a:p>
            <a:pPr>
              <a:defRPr sz="1600"/>
            </a:pPr>
            <a:endParaRPr lang="en-US"/>
          </a:p>
        </c:txPr>
        <c:crossAx val="2065460200"/>
        <c:crosses val="autoZero"/>
        <c:auto val="1"/>
        <c:lblAlgn val="ctr"/>
        <c:lblOffset val="100"/>
        <c:noMultiLvlLbl val="0"/>
      </c:catAx>
      <c:valAx>
        <c:axId val="2065460200"/>
        <c:scaling>
          <c:orientation val="minMax"/>
        </c:scaling>
        <c:delete val="0"/>
        <c:axPos val="l"/>
        <c:majorGridlines/>
        <c:title>
          <c:tx>
            <c:rich>
              <a:bodyPr rot="-5400000" vert="horz"/>
              <a:lstStyle/>
              <a:p>
                <a:pPr>
                  <a:defRPr sz="1800"/>
                </a:pPr>
                <a:r>
                  <a:rPr lang="en-US" sz="1800"/>
                  <a:t>Flexoelectric Coefficient (nC/m)</a:t>
                </a:r>
              </a:p>
            </c:rich>
          </c:tx>
          <c:layout>
            <c:manualLayout>
              <c:xMode val="edge"/>
              <c:yMode val="edge"/>
              <c:x val="0.0138888888888889"/>
              <c:y val="0.183184601924759"/>
            </c:manualLayout>
          </c:layout>
          <c:overlay val="0"/>
        </c:title>
        <c:numFmt formatCode="General" sourceLinked="1"/>
        <c:majorTickMark val="out"/>
        <c:minorTickMark val="none"/>
        <c:tickLblPos val="nextTo"/>
        <c:crossAx val="2065461752"/>
        <c:crosses val="autoZero"/>
        <c:crossBetween val="between"/>
      </c:valAx>
    </c:plotArea>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85C1B5-2B81-764B-91A0-7075C8BD4117}" type="doc">
      <dgm:prSet loTypeId="urn:microsoft.com/office/officeart/2005/8/layout/process4" loCatId="" qsTypeId="urn:microsoft.com/office/officeart/2005/8/quickstyle/simple2" qsCatId="simple" csTypeId="urn:microsoft.com/office/officeart/2005/8/colors/accent1_3" csCatId="accent1" phldr="1"/>
      <dgm:spPr/>
      <dgm:t>
        <a:bodyPr/>
        <a:lstStyle/>
        <a:p>
          <a:endParaRPr lang="en-US"/>
        </a:p>
      </dgm:t>
    </dgm:pt>
    <dgm:pt modelId="{8AA23D2C-D25B-CC4C-AD1F-ED5AC7632A3C}">
      <dgm:prSet phldrT="[Text]"/>
      <dgm:spPr>
        <a:solidFill>
          <a:srgbClr val="F68E30"/>
        </a:solidFill>
      </dgm:spPr>
      <dgm:t>
        <a:bodyPr/>
        <a:lstStyle/>
        <a:p>
          <a:r>
            <a:rPr lang="en-US" dirty="0" smtClean="0"/>
            <a:t>Create Strain Gradient</a:t>
          </a:r>
          <a:endParaRPr lang="en-US" dirty="0"/>
        </a:p>
      </dgm:t>
    </dgm:pt>
    <dgm:pt modelId="{B6E2F36B-D378-E246-B6EE-0E25DA277B27}" type="parTrans" cxnId="{4017C444-43EE-4F49-BB46-4B58ED6DBCD1}">
      <dgm:prSet/>
      <dgm:spPr/>
      <dgm:t>
        <a:bodyPr/>
        <a:lstStyle/>
        <a:p>
          <a:endParaRPr lang="en-US"/>
        </a:p>
      </dgm:t>
    </dgm:pt>
    <dgm:pt modelId="{B061C9D4-530F-2841-B9C1-898F84D5A130}" type="sibTrans" cxnId="{4017C444-43EE-4F49-BB46-4B58ED6DBCD1}">
      <dgm:prSet/>
      <dgm:spPr/>
      <dgm:t>
        <a:bodyPr/>
        <a:lstStyle/>
        <a:p>
          <a:endParaRPr lang="en-US"/>
        </a:p>
      </dgm:t>
    </dgm:pt>
    <dgm:pt modelId="{5FB12E0D-9847-1A41-BA65-C3A423337E74}">
      <dgm:prSet phldrT="[Text]"/>
      <dgm:spPr>
        <a:solidFill>
          <a:srgbClr val="F68E30"/>
        </a:solidFill>
      </dgm:spPr>
      <dgm:t>
        <a:bodyPr/>
        <a:lstStyle/>
        <a:p>
          <a:r>
            <a:rPr lang="en-US" dirty="0" smtClean="0"/>
            <a:t>Displace Atoms</a:t>
          </a:r>
          <a:endParaRPr lang="en-US" dirty="0"/>
        </a:p>
      </dgm:t>
    </dgm:pt>
    <dgm:pt modelId="{D4A3FE62-0A35-3941-857C-CCD3DFDF3C4B}" type="parTrans" cxnId="{1FB47D31-2F0B-B341-BAA4-FFD197A9ADD8}">
      <dgm:prSet/>
      <dgm:spPr/>
      <dgm:t>
        <a:bodyPr/>
        <a:lstStyle/>
        <a:p>
          <a:endParaRPr lang="en-US"/>
        </a:p>
      </dgm:t>
    </dgm:pt>
    <dgm:pt modelId="{D2A79BB4-E90A-064D-9588-613B949917CA}" type="sibTrans" cxnId="{1FB47D31-2F0B-B341-BAA4-FFD197A9ADD8}">
      <dgm:prSet/>
      <dgm:spPr/>
      <dgm:t>
        <a:bodyPr/>
        <a:lstStyle/>
        <a:p>
          <a:endParaRPr lang="en-US"/>
        </a:p>
      </dgm:t>
    </dgm:pt>
    <dgm:pt modelId="{5A83F0E0-8697-4149-8BBC-8F681094F046}">
      <dgm:prSet phldrT="[Text]"/>
      <dgm:spPr>
        <a:solidFill>
          <a:srgbClr val="F68E30"/>
        </a:solidFill>
      </dgm:spPr>
      <dgm:t>
        <a:bodyPr/>
        <a:lstStyle/>
        <a:p>
          <a:r>
            <a:rPr lang="en-US" dirty="0" smtClean="0"/>
            <a:t>Relax System</a:t>
          </a:r>
          <a:endParaRPr lang="en-US" dirty="0"/>
        </a:p>
      </dgm:t>
    </dgm:pt>
    <dgm:pt modelId="{DF636521-80EA-0645-9E4E-85A6146D0F14}" type="parTrans" cxnId="{348074DB-F1A7-704B-9D02-45ED40C01B8E}">
      <dgm:prSet/>
      <dgm:spPr/>
      <dgm:t>
        <a:bodyPr/>
        <a:lstStyle/>
        <a:p>
          <a:endParaRPr lang="en-US"/>
        </a:p>
      </dgm:t>
    </dgm:pt>
    <dgm:pt modelId="{2BF63FE2-B5B7-9043-8B47-C367CB49BB0C}" type="sibTrans" cxnId="{348074DB-F1A7-704B-9D02-45ED40C01B8E}">
      <dgm:prSet/>
      <dgm:spPr/>
      <dgm:t>
        <a:bodyPr/>
        <a:lstStyle/>
        <a:p>
          <a:endParaRPr lang="en-US"/>
        </a:p>
      </dgm:t>
    </dgm:pt>
    <dgm:pt modelId="{5E614BE1-DE6E-2C4B-936E-A8982532D7EF}">
      <dgm:prSet phldrT="[Text]"/>
      <dgm:spPr>
        <a:solidFill>
          <a:srgbClr val="F68E30"/>
        </a:solidFill>
      </dgm:spPr>
      <dgm:t>
        <a:bodyPr/>
        <a:lstStyle/>
        <a:p>
          <a:r>
            <a:rPr lang="en-US" dirty="0" smtClean="0"/>
            <a:t>Calculate </a:t>
          </a:r>
          <a:r>
            <a:rPr lang="en-US" dirty="0" err="1" smtClean="0"/>
            <a:t>Flexoelectric</a:t>
          </a:r>
          <a:r>
            <a:rPr lang="en-US" dirty="0" smtClean="0"/>
            <a:t> </a:t>
          </a:r>
          <a:r>
            <a:rPr lang="en-US" dirty="0" err="1" smtClean="0"/>
            <a:t>coefficent</a:t>
          </a:r>
          <a:endParaRPr lang="en-US" dirty="0"/>
        </a:p>
      </dgm:t>
    </dgm:pt>
    <dgm:pt modelId="{0AE65274-E946-0B40-84E7-80E9229040BE}" type="parTrans" cxnId="{014E5F96-81B8-3345-88AB-1AA6924ACDDE}">
      <dgm:prSet/>
      <dgm:spPr/>
      <dgm:t>
        <a:bodyPr/>
        <a:lstStyle/>
        <a:p>
          <a:endParaRPr lang="en-US"/>
        </a:p>
      </dgm:t>
    </dgm:pt>
    <dgm:pt modelId="{8AF1C9FC-7A99-234F-B5AF-A9027F2810F6}" type="sibTrans" cxnId="{014E5F96-81B8-3345-88AB-1AA6924ACDDE}">
      <dgm:prSet/>
      <dgm:spPr/>
      <dgm:t>
        <a:bodyPr/>
        <a:lstStyle/>
        <a:p>
          <a:endParaRPr lang="en-US"/>
        </a:p>
      </dgm:t>
    </dgm:pt>
    <dgm:pt modelId="{B0C7F944-2A5E-A54C-8612-AB2AD38F94BD}">
      <dgm:prSet phldrT="[Text]"/>
      <dgm:spPr>
        <a:solidFill>
          <a:srgbClr val="F68E30"/>
        </a:solidFill>
      </dgm:spPr>
      <dgm:t>
        <a:bodyPr/>
        <a:lstStyle/>
        <a:p>
          <a:r>
            <a:rPr lang="en-US" dirty="0" smtClean="0"/>
            <a:t>Calculate Polarization</a:t>
          </a:r>
          <a:endParaRPr lang="en-US" dirty="0"/>
        </a:p>
      </dgm:t>
    </dgm:pt>
    <dgm:pt modelId="{76C6400E-5F1E-7246-93C6-D3A7E182C852}" type="parTrans" cxnId="{2187FAFE-1919-D045-8104-65D0111D85E2}">
      <dgm:prSet/>
      <dgm:spPr/>
      <dgm:t>
        <a:bodyPr/>
        <a:lstStyle/>
        <a:p>
          <a:endParaRPr lang="en-US"/>
        </a:p>
      </dgm:t>
    </dgm:pt>
    <dgm:pt modelId="{B4B1C01F-C692-B243-AD87-882E020D9888}" type="sibTrans" cxnId="{2187FAFE-1919-D045-8104-65D0111D85E2}">
      <dgm:prSet/>
      <dgm:spPr/>
      <dgm:t>
        <a:bodyPr/>
        <a:lstStyle/>
        <a:p>
          <a:endParaRPr lang="en-US"/>
        </a:p>
      </dgm:t>
    </dgm:pt>
    <dgm:pt modelId="{6168348C-C823-1F45-8B30-C700132CE685}" type="pres">
      <dgm:prSet presAssocID="{3785C1B5-2B81-764B-91A0-7075C8BD4117}" presName="Name0" presStyleCnt="0">
        <dgm:presLayoutVars>
          <dgm:dir/>
          <dgm:animLvl val="lvl"/>
          <dgm:resizeHandles val="exact"/>
        </dgm:presLayoutVars>
      </dgm:prSet>
      <dgm:spPr/>
      <dgm:t>
        <a:bodyPr/>
        <a:lstStyle/>
        <a:p>
          <a:endParaRPr lang="en-US"/>
        </a:p>
      </dgm:t>
    </dgm:pt>
    <dgm:pt modelId="{10285456-F7EA-EB42-87F9-876465BD858F}" type="pres">
      <dgm:prSet presAssocID="{5E614BE1-DE6E-2C4B-936E-A8982532D7EF}" presName="boxAndChildren" presStyleCnt="0"/>
      <dgm:spPr/>
    </dgm:pt>
    <dgm:pt modelId="{60EA9916-F0C5-D74D-B422-1D17BCB114AD}" type="pres">
      <dgm:prSet presAssocID="{5E614BE1-DE6E-2C4B-936E-A8982532D7EF}" presName="parentTextBox" presStyleLbl="node1" presStyleIdx="0" presStyleCnt="5"/>
      <dgm:spPr/>
      <dgm:t>
        <a:bodyPr/>
        <a:lstStyle/>
        <a:p>
          <a:endParaRPr lang="en-US"/>
        </a:p>
      </dgm:t>
    </dgm:pt>
    <dgm:pt modelId="{B61A96D0-4DFE-DF45-9648-A6BE56B1FF32}" type="pres">
      <dgm:prSet presAssocID="{B4B1C01F-C692-B243-AD87-882E020D9888}" presName="sp" presStyleCnt="0"/>
      <dgm:spPr/>
    </dgm:pt>
    <dgm:pt modelId="{E28A9E8E-20AC-AC4A-9052-567D83CC7A0A}" type="pres">
      <dgm:prSet presAssocID="{B0C7F944-2A5E-A54C-8612-AB2AD38F94BD}" presName="arrowAndChildren" presStyleCnt="0"/>
      <dgm:spPr/>
    </dgm:pt>
    <dgm:pt modelId="{120DE3F2-DF31-7B44-B8C4-45C0D3E1EAB6}" type="pres">
      <dgm:prSet presAssocID="{B0C7F944-2A5E-A54C-8612-AB2AD38F94BD}" presName="parentTextArrow" presStyleLbl="node1" presStyleIdx="1" presStyleCnt="5"/>
      <dgm:spPr/>
      <dgm:t>
        <a:bodyPr/>
        <a:lstStyle/>
        <a:p>
          <a:endParaRPr lang="en-US"/>
        </a:p>
      </dgm:t>
    </dgm:pt>
    <dgm:pt modelId="{9B5B5215-5D19-5840-8491-BD322516F488}" type="pres">
      <dgm:prSet presAssocID="{2BF63FE2-B5B7-9043-8B47-C367CB49BB0C}" presName="sp" presStyleCnt="0"/>
      <dgm:spPr/>
    </dgm:pt>
    <dgm:pt modelId="{5F4B6DC1-A211-4644-9017-5D5894D6AF3A}" type="pres">
      <dgm:prSet presAssocID="{5A83F0E0-8697-4149-8BBC-8F681094F046}" presName="arrowAndChildren" presStyleCnt="0"/>
      <dgm:spPr/>
    </dgm:pt>
    <dgm:pt modelId="{33EEDE91-7740-0140-B50A-0B36498A39D1}" type="pres">
      <dgm:prSet presAssocID="{5A83F0E0-8697-4149-8BBC-8F681094F046}" presName="parentTextArrow" presStyleLbl="node1" presStyleIdx="2" presStyleCnt="5"/>
      <dgm:spPr/>
      <dgm:t>
        <a:bodyPr/>
        <a:lstStyle/>
        <a:p>
          <a:endParaRPr lang="en-US"/>
        </a:p>
      </dgm:t>
    </dgm:pt>
    <dgm:pt modelId="{D09A8E84-A626-6247-952B-77D2D92EFE00}" type="pres">
      <dgm:prSet presAssocID="{D2A79BB4-E90A-064D-9588-613B949917CA}" presName="sp" presStyleCnt="0"/>
      <dgm:spPr/>
    </dgm:pt>
    <dgm:pt modelId="{B7124F2C-DB09-3649-8DDC-9BBA53C8A7FC}" type="pres">
      <dgm:prSet presAssocID="{5FB12E0D-9847-1A41-BA65-C3A423337E74}" presName="arrowAndChildren" presStyleCnt="0"/>
      <dgm:spPr/>
    </dgm:pt>
    <dgm:pt modelId="{684AD7C0-24D2-294E-8B93-2B5684697ACE}" type="pres">
      <dgm:prSet presAssocID="{5FB12E0D-9847-1A41-BA65-C3A423337E74}" presName="parentTextArrow" presStyleLbl="node1" presStyleIdx="3" presStyleCnt="5"/>
      <dgm:spPr/>
      <dgm:t>
        <a:bodyPr/>
        <a:lstStyle/>
        <a:p>
          <a:endParaRPr lang="en-US"/>
        </a:p>
      </dgm:t>
    </dgm:pt>
    <dgm:pt modelId="{B683445B-7F76-0D4F-B605-B65783E3A37F}" type="pres">
      <dgm:prSet presAssocID="{B061C9D4-530F-2841-B9C1-898F84D5A130}" presName="sp" presStyleCnt="0"/>
      <dgm:spPr/>
    </dgm:pt>
    <dgm:pt modelId="{0BC6C7B3-89CE-9A47-A85C-D8E6B7E1F292}" type="pres">
      <dgm:prSet presAssocID="{8AA23D2C-D25B-CC4C-AD1F-ED5AC7632A3C}" presName="arrowAndChildren" presStyleCnt="0"/>
      <dgm:spPr/>
    </dgm:pt>
    <dgm:pt modelId="{CA94DEE3-D66E-0645-91D0-1A1675199B08}" type="pres">
      <dgm:prSet presAssocID="{8AA23D2C-D25B-CC4C-AD1F-ED5AC7632A3C}" presName="parentTextArrow" presStyleLbl="node1" presStyleIdx="4" presStyleCnt="5"/>
      <dgm:spPr/>
      <dgm:t>
        <a:bodyPr/>
        <a:lstStyle/>
        <a:p>
          <a:endParaRPr lang="en-US"/>
        </a:p>
      </dgm:t>
    </dgm:pt>
  </dgm:ptLst>
  <dgm:cxnLst>
    <dgm:cxn modelId="{A554EAD1-7002-FC4B-8CC6-D88CAEE42804}" type="presOf" srcId="{5FB12E0D-9847-1A41-BA65-C3A423337E74}" destId="{684AD7C0-24D2-294E-8B93-2B5684697ACE}" srcOrd="0" destOrd="0" presId="urn:microsoft.com/office/officeart/2005/8/layout/process4"/>
    <dgm:cxn modelId="{BF76B75E-1278-3D41-BA3E-C745426A5443}" type="presOf" srcId="{8AA23D2C-D25B-CC4C-AD1F-ED5AC7632A3C}" destId="{CA94DEE3-D66E-0645-91D0-1A1675199B08}" srcOrd="0" destOrd="0" presId="urn:microsoft.com/office/officeart/2005/8/layout/process4"/>
    <dgm:cxn modelId="{014E5F96-81B8-3345-88AB-1AA6924ACDDE}" srcId="{3785C1B5-2B81-764B-91A0-7075C8BD4117}" destId="{5E614BE1-DE6E-2C4B-936E-A8982532D7EF}" srcOrd="4" destOrd="0" parTransId="{0AE65274-E946-0B40-84E7-80E9229040BE}" sibTransId="{8AF1C9FC-7A99-234F-B5AF-A9027F2810F6}"/>
    <dgm:cxn modelId="{BF7A2C17-0E2A-E440-A7BB-E95EF5CB2031}" type="presOf" srcId="{5A83F0E0-8697-4149-8BBC-8F681094F046}" destId="{33EEDE91-7740-0140-B50A-0B36498A39D1}" srcOrd="0" destOrd="0" presId="urn:microsoft.com/office/officeart/2005/8/layout/process4"/>
    <dgm:cxn modelId="{1FB47D31-2F0B-B341-BAA4-FFD197A9ADD8}" srcId="{3785C1B5-2B81-764B-91A0-7075C8BD4117}" destId="{5FB12E0D-9847-1A41-BA65-C3A423337E74}" srcOrd="1" destOrd="0" parTransId="{D4A3FE62-0A35-3941-857C-CCD3DFDF3C4B}" sibTransId="{D2A79BB4-E90A-064D-9588-613B949917CA}"/>
    <dgm:cxn modelId="{E9E4EABC-F1B4-C24C-8C7A-B0E974FB725F}" type="presOf" srcId="{3785C1B5-2B81-764B-91A0-7075C8BD4117}" destId="{6168348C-C823-1F45-8B30-C700132CE685}" srcOrd="0" destOrd="0" presId="urn:microsoft.com/office/officeart/2005/8/layout/process4"/>
    <dgm:cxn modelId="{C2497810-80F9-8741-9719-25E2CB5A71DA}" type="presOf" srcId="{5E614BE1-DE6E-2C4B-936E-A8982532D7EF}" destId="{60EA9916-F0C5-D74D-B422-1D17BCB114AD}" srcOrd="0" destOrd="0" presId="urn:microsoft.com/office/officeart/2005/8/layout/process4"/>
    <dgm:cxn modelId="{C37F70B9-17A4-EC40-B515-61DF3BA33823}" type="presOf" srcId="{B0C7F944-2A5E-A54C-8612-AB2AD38F94BD}" destId="{120DE3F2-DF31-7B44-B8C4-45C0D3E1EAB6}" srcOrd="0" destOrd="0" presId="urn:microsoft.com/office/officeart/2005/8/layout/process4"/>
    <dgm:cxn modelId="{4017C444-43EE-4F49-BB46-4B58ED6DBCD1}" srcId="{3785C1B5-2B81-764B-91A0-7075C8BD4117}" destId="{8AA23D2C-D25B-CC4C-AD1F-ED5AC7632A3C}" srcOrd="0" destOrd="0" parTransId="{B6E2F36B-D378-E246-B6EE-0E25DA277B27}" sibTransId="{B061C9D4-530F-2841-B9C1-898F84D5A130}"/>
    <dgm:cxn modelId="{2187FAFE-1919-D045-8104-65D0111D85E2}" srcId="{3785C1B5-2B81-764B-91A0-7075C8BD4117}" destId="{B0C7F944-2A5E-A54C-8612-AB2AD38F94BD}" srcOrd="3" destOrd="0" parTransId="{76C6400E-5F1E-7246-93C6-D3A7E182C852}" sibTransId="{B4B1C01F-C692-B243-AD87-882E020D9888}"/>
    <dgm:cxn modelId="{348074DB-F1A7-704B-9D02-45ED40C01B8E}" srcId="{3785C1B5-2B81-764B-91A0-7075C8BD4117}" destId="{5A83F0E0-8697-4149-8BBC-8F681094F046}" srcOrd="2" destOrd="0" parTransId="{DF636521-80EA-0645-9E4E-85A6146D0F14}" sibTransId="{2BF63FE2-B5B7-9043-8B47-C367CB49BB0C}"/>
    <dgm:cxn modelId="{1049B018-04D0-384B-82C6-2B8FE641BDC4}" type="presParOf" srcId="{6168348C-C823-1F45-8B30-C700132CE685}" destId="{10285456-F7EA-EB42-87F9-876465BD858F}" srcOrd="0" destOrd="0" presId="urn:microsoft.com/office/officeart/2005/8/layout/process4"/>
    <dgm:cxn modelId="{340F1E51-5B2F-9143-82A2-8F64E1011620}" type="presParOf" srcId="{10285456-F7EA-EB42-87F9-876465BD858F}" destId="{60EA9916-F0C5-D74D-B422-1D17BCB114AD}" srcOrd="0" destOrd="0" presId="urn:microsoft.com/office/officeart/2005/8/layout/process4"/>
    <dgm:cxn modelId="{02BFD281-A55F-5D4B-8A7D-702DC51FF565}" type="presParOf" srcId="{6168348C-C823-1F45-8B30-C700132CE685}" destId="{B61A96D0-4DFE-DF45-9648-A6BE56B1FF32}" srcOrd="1" destOrd="0" presId="urn:microsoft.com/office/officeart/2005/8/layout/process4"/>
    <dgm:cxn modelId="{C5594E06-199A-FD4C-BB54-79E28F2C334B}" type="presParOf" srcId="{6168348C-C823-1F45-8B30-C700132CE685}" destId="{E28A9E8E-20AC-AC4A-9052-567D83CC7A0A}" srcOrd="2" destOrd="0" presId="urn:microsoft.com/office/officeart/2005/8/layout/process4"/>
    <dgm:cxn modelId="{91E1A5AB-68A2-5F44-B435-5AE9AD73924B}" type="presParOf" srcId="{E28A9E8E-20AC-AC4A-9052-567D83CC7A0A}" destId="{120DE3F2-DF31-7B44-B8C4-45C0D3E1EAB6}" srcOrd="0" destOrd="0" presId="urn:microsoft.com/office/officeart/2005/8/layout/process4"/>
    <dgm:cxn modelId="{B643A96E-63D0-174F-8E70-933929CE699F}" type="presParOf" srcId="{6168348C-C823-1F45-8B30-C700132CE685}" destId="{9B5B5215-5D19-5840-8491-BD322516F488}" srcOrd="3" destOrd="0" presId="urn:microsoft.com/office/officeart/2005/8/layout/process4"/>
    <dgm:cxn modelId="{EB14AF7D-D6BC-204E-B80F-EF9922481869}" type="presParOf" srcId="{6168348C-C823-1F45-8B30-C700132CE685}" destId="{5F4B6DC1-A211-4644-9017-5D5894D6AF3A}" srcOrd="4" destOrd="0" presId="urn:microsoft.com/office/officeart/2005/8/layout/process4"/>
    <dgm:cxn modelId="{3AE12B3C-B3A6-234F-B370-A945957ADECD}" type="presParOf" srcId="{5F4B6DC1-A211-4644-9017-5D5894D6AF3A}" destId="{33EEDE91-7740-0140-B50A-0B36498A39D1}" srcOrd="0" destOrd="0" presId="urn:microsoft.com/office/officeart/2005/8/layout/process4"/>
    <dgm:cxn modelId="{C3EB3931-B630-8D41-9F3C-4846D67601FB}" type="presParOf" srcId="{6168348C-C823-1F45-8B30-C700132CE685}" destId="{D09A8E84-A626-6247-952B-77D2D92EFE00}" srcOrd="5" destOrd="0" presId="urn:microsoft.com/office/officeart/2005/8/layout/process4"/>
    <dgm:cxn modelId="{592A7EE6-41DA-D44A-8118-9A2FA96A7016}" type="presParOf" srcId="{6168348C-C823-1F45-8B30-C700132CE685}" destId="{B7124F2C-DB09-3649-8DDC-9BBA53C8A7FC}" srcOrd="6" destOrd="0" presId="urn:microsoft.com/office/officeart/2005/8/layout/process4"/>
    <dgm:cxn modelId="{A930B476-B3D6-A04E-977F-234251A8548C}" type="presParOf" srcId="{B7124F2C-DB09-3649-8DDC-9BBA53C8A7FC}" destId="{684AD7C0-24D2-294E-8B93-2B5684697ACE}" srcOrd="0" destOrd="0" presId="urn:microsoft.com/office/officeart/2005/8/layout/process4"/>
    <dgm:cxn modelId="{8AE4B2F5-7301-F04A-BF81-794DD2C1E327}" type="presParOf" srcId="{6168348C-C823-1F45-8B30-C700132CE685}" destId="{B683445B-7F76-0D4F-B605-B65783E3A37F}" srcOrd="7" destOrd="0" presId="urn:microsoft.com/office/officeart/2005/8/layout/process4"/>
    <dgm:cxn modelId="{1791D7F7-1E62-6845-893C-02EE93664693}" type="presParOf" srcId="{6168348C-C823-1F45-8B30-C700132CE685}" destId="{0BC6C7B3-89CE-9A47-A85C-D8E6B7E1F292}" srcOrd="8" destOrd="0" presId="urn:microsoft.com/office/officeart/2005/8/layout/process4"/>
    <dgm:cxn modelId="{E743340B-9DBC-2F4B-B3B6-0E499550A047}" type="presParOf" srcId="{0BC6C7B3-89CE-9A47-A85C-D8E6B7E1F292}" destId="{CA94DEE3-D66E-0645-91D0-1A1675199B08}"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EA9916-F0C5-D74D-B422-1D17BCB114AD}">
      <dsp:nvSpPr>
        <dsp:cNvPr id="0" name=""/>
        <dsp:cNvSpPr/>
      </dsp:nvSpPr>
      <dsp:spPr>
        <a:xfrm>
          <a:off x="0" y="3886230"/>
          <a:ext cx="7107769" cy="637568"/>
        </a:xfrm>
        <a:prstGeom prst="rect">
          <a:avLst/>
        </a:prstGeom>
        <a:solidFill>
          <a:srgbClr val="F68E3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en-US" sz="2200" kern="1200" dirty="0" smtClean="0"/>
            <a:t>Calculate </a:t>
          </a:r>
          <a:r>
            <a:rPr lang="en-US" sz="2200" kern="1200" dirty="0" err="1" smtClean="0"/>
            <a:t>Flexoelectric</a:t>
          </a:r>
          <a:r>
            <a:rPr lang="en-US" sz="2200" kern="1200" dirty="0" smtClean="0"/>
            <a:t> </a:t>
          </a:r>
          <a:r>
            <a:rPr lang="en-US" sz="2200" kern="1200" dirty="0" err="1" smtClean="0"/>
            <a:t>coefficent</a:t>
          </a:r>
          <a:endParaRPr lang="en-US" sz="2200" kern="1200" dirty="0"/>
        </a:p>
      </dsp:txBody>
      <dsp:txXfrm>
        <a:off x="0" y="3886230"/>
        <a:ext cx="7107769" cy="637568"/>
      </dsp:txXfrm>
    </dsp:sp>
    <dsp:sp modelId="{120DE3F2-DF31-7B44-B8C4-45C0D3E1EAB6}">
      <dsp:nvSpPr>
        <dsp:cNvPr id="0" name=""/>
        <dsp:cNvSpPr/>
      </dsp:nvSpPr>
      <dsp:spPr>
        <a:xfrm rot="10800000">
          <a:off x="0" y="2915214"/>
          <a:ext cx="7107769" cy="980580"/>
        </a:xfrm>
        <a:prstGeom prst="upArrowCallout">
          <a:avLst/>
        </a:prstGeom>
        <a:solidFill>
          <a:srgbClr val="F68E3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en-US" sz="2200" kern="1200" dirty="0" smtClean="0"/>
            <a:t>Calculate Polarization</a:t>
          </a:r>
          <a:endParaRPr lang="en-US" sz="2200" kern="1200" dirty="0"/>
        </a:p>
      </dsp:txBody>
      <dsp:txXfrm rot="10800000">
        <a:off x="0" y="2915214"/>
        <a:ext cx="7107769" cy="637151"/>
      </dsp:txXfrm>
    </dsp:sp>
    <dsp:sp modelId="{33EEDE91-7740-0140-B50A-0B36498A39D1}">
      <dsp:nvSpPr>
        <dsp:cNvPr id="0" name=""/>
        <dsp:cNvSpPr/>
      </dsp:nvSpPr>
      <dsp:spPr>
        <a:xfrm rot="10800000">
          <a:off x="0" y="1944197"/>
          <a:ext cx="7107769" cy="980580"/>
        </a:xfrm>
        <a:prstGeom prst="upArrowCallout">
          <a:avLst/>
        </a:prstGeom>
        <a:solidFill>
          <a:srgbClr val="F68E3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en-US" sz="2200" kern="1200" dirty="0" smtClean="0"/>
            <a:t>Relax System</a:t>
          </a:r>
          <a:endParaRPr lang="en-US" sz="2200" kern="1200" dirty="0"/>
        </a:p>
      </dsp:txBody>
      <dsp:txXfrm rot="10800000">
        <a:off x="0" y="1944197"/>
        <a:ext cx="7107769" cy="637151"/>
      </dsp:txXfrm>
    </dsp:sp>
    <dsp:sp modelId="{684AD7C0-24D2-294E-8B93-2B5684697ACE}">
      <dsp:nvSpPr>
        <dsp:cNvPr id="0" name=""/>
        <dsp:cNvSpPr/>
      </dsp:nvSpPr>
      <dsp:spPr>
        <a:xfrm rot="10800000">
          <a:off x="0" y="973180"/>
          <a:ext cx="7107769" cy="980580"/>
        </a:xfrm>
        <a:prstGeom prst="upArrowCallout">
          <a:avLst/>
        </a:prstGeom>
        <a:solidFill>
          <a:srgbClr val="F68E3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en-US" sz="2200" kern="1200" dirty="0" smtClean="0"/>
            <a:t>Displace Atoms</a:t>
          </a:r>
          <a:endParaRPr lang="en-US" sz="2200" kern="1200" dirty="0"/>
        </a:p>
      </dsp:txBody>
      <dsp:txXfrm rot="10800000">
        <a:off x="0" y="973180"/>
        <a:ext cx="7107769" cy="637151"/>
      </dsp:txXfrm>
    </dsp:sp>
    <dsp:sp modelId="{CA94DEE3-D66E-0645-91D0-1A1675199B08}">
      <dsp:nvSpPr>
        <dsp:cNvPr id="0" name=""/>
        <dsp:cNvSpPr/>
      </dsp:nvSpPr>
      <dsp:spPr>
        <a:xfrm rot="10800000">
          <a:off x="0" y="2163"/>
          <a:ext cx="7107769" cy="980580"/>
        </a:xfrm>
        <a:prstGeom prst="upArrowCallout">
          <a:avLst/>
        </a:prstGeom>
        <a:solidFill>
          <a:srgbClr val="F68E3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en-US" sz="2200" kern="1200" dirty="0" smtClean="0"/>
            <a:t>Create Strain Gradient</a:t>
          </a:r>
          <a:endParaRPr lang="en-US" sz="2200" kern="1200" dirty="0"/>
        </a:p>
      </dsp:txBody>
      <dsp:txXfrm rot="10800000">
        <a:off x="0" y="2163"/>
        <a:ext cx="7107769" cy="637151"/>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154685" y="10226047"/>
            <a:ext cx="35753039" cy="7056118"/>
          </a:xfrm>
        </p:spPr>
        <p:txBody>
          <a:bodyPr/>
          <a:lstStyle/>
          <a:p>
            <a:r>
              <a:rPr lang="en-US" smtClean="0"/>
              <a:t>Click to edit Master title style</a:t>
            </a:r>
            <a:endParaRPr lang="en-US"/>
          </a:p>
        </p:txBody>
      </p:sp>
      <p:sp>
        <p:nvSpPr>
          <p:cNvPr id="3" name="Subtitle 2"/>
          <p:cNvSpPr>
            <a:spLocks noGrp="1"/>
          </p:cNvSpPr>
          <p:nvPr>
            <p:ph type="subTitle" idx="1"/>
          </p:nvPr>
        </p:nvSpPr>
        <p:spPr>
          <a:xfrm>
            <a:off x="6309364" y="18653766"/>
            <a:ext cx="29443682" cy="8412479"/>
          </a:xfrm>
        </p:spPr>
        <p:txBody>
          <a:bodyPr/>
          <a:lstStyle>
            <a:lvl1pPr marL="0" indent="0" algn="ctr">
              <a:buNone/>
              <a:defRPr>
                <a:solidFill>
                  <a:schemeClr val="tx1">
                    <a:tint val="75000"/>
                  </a:schemeClr>
                </a:solidFill>
              </a:defRPr>
            </a:lvl1pPr>
            <a:lvl2pPr marL="2194482" indent="0" algn="ctr">
              <a:buNone/>
              <a:defRPr>
                <a:solidFill>
                  <a:schemeClr val="tx1">
                    <a:tint val="75000"/>
                  </a:schemeClr>
                </a:solidFill>
              </a:defRPr>
            </a:lvl2pPr>
            <a:lvl3pPr marL="4388964" indent="0" algn="ctr">
              <a:buNone/>
              <a:defRPr>
                <a:solidFill>
                  <a:schemeClr val="tx1">
                    <a:tint val="75000"/>
                  </a:schemeClr>
                </a:solidFill>
              </a:defRPr>
            </a:lvl3pPr>
            <a:lvl4pPr marL="6583446" indent="0" algn="ctr">
              <a:buNone/>
              <a:defRPr>
                <a:solidFill>
                  <a:schemeClr val="tx1">
                    <a:tint val="75000"/>
                  </a:schemeClr>
                </a:solidFill>
              </a:defRPr>
            </a:lvl4pPr>
            <a:lvl5pPr marL="8777928" indent="0" algn="ctr">
              <a:buNone/>
              <a:defRPr>
                <a:solidFill>
                  <a:schemeClr val="tx1">
                    <a:tint val="75000"/>
                  </a:schemeClr>
                </a:solidFill>
              </a:defRPr>
            </a:lvl5pPr>
            <a:lvl6pPr marL="10972406" indent="0" algn="ctr">
              <a:buNone/>
              <a:defRPr>
                <a:solidFill>
                  <a:schemeClr val="tx1">
                    <a:tint val="75000"/>
                  </a:schemeClr>
                </a:solidFill>
              </a:defRPr>
            </a:lvl6pPr>
            <a:lvl7pPr marL="13166888" indent="0" algn="ctr">
              <a:buNone/>
              <a:defRPr>
                <a:solidFill>
                  <a:schemeClr val="tx1">
                    <a:tint val="75000"/>
                  </a:schemeClr>
                </a:solidFill>
              </a:defRPr>
            </a:lvl7pPr>
            <a:lvl8pPr marL="15361370" indent="0" algn="ctr">
              <a:buNone/>
              <a:defRPr>
                <a:solidFill>
                  <a:schemeClr val="tx1">
                    <a:tint val="75000"/>
                  </a:schemeClr>
                </a:solidFill>
              </a:defRPr>
            </a:lvl8pPr>
            <a:lvl9pPr marL="17555852"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72306B-4FFC-A047-BF11-06F716844577}" type="datetimeFigureOut">
              <a:rPr lang="en-US" smtClean="0"/>
              <a:pPr/>
              <a:t>4/28/15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8B8FBE-6A23-7B4C-A9F7-AE38A0EFC32D}" type="slidenum">
              <a:rPr lang="en-US" smtClean="0"/>
              <a:pPr/>
              <a:t>‹#›</a:t>
            </a:fld>
            <a:endParaRPr lang="en-US"/>
          </a:p>
        </p:txBody>
      </p:sp>
    </p:spTree>
    <p:extLst>
      <p:ext uri="{BB962C8B-B14F-4D97-AF65-F5344CB8AC3E}">
        <p14:creationId xmlns:p14="http://schemas.microsoft.com/office/powerpoint/2010/main" val="24390689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72306B-4FFC-A047-BF11-06F716844577}" type="datetimeFigureOut">
              <a:rPr lang="en-US" smtClean="0"/>
              <a:pPr/>
              <a:t>4/28/15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8B8FBE-6A23-7B4C-A9F7-AE38A0EFC32D}" type="slidenum">
              <a:rPr lang="en-US" smtClean="0"/>
              <a:pPr/>
              <a:t>‹#›</a:t>
            </a:fld>
            <a:endParaRPr lang="en-US"/>
          </a:p>
        </p:txBody>
      </p:sp>
    </p:spTree>
    <p:extLst>
      <p:ext uri="{BB962C8B-B14F-4D97-AF65-F5344CB8AC3E}">
        <p14:creationId xmlns:p14="http://schemas.microsoft.com/office/powerpoint/2010/main" val="3915013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322643" y="21153125"/>
            <a:ext cx="35753039" cy="6537962"/>
          </a:xfrm>
        </p:spPr>
        <p:txBody>
          <a:bodyPr anchor="t"/>
          <a:lstStyle>
            <a:lvl1pPr algn="l">
              <a:defRPr sz="19000" b="1" cap="all"/>
            </a:lvl1pPr>
          </a:lstStyle>
          <a:p>
            <a:r>
              <a:rPr lang="en-US" smtClean="0"/>
              <a:t>Click to edit Master title style</a:t>
            </a:r>
            <a:endParaRPr lang="en-US"/>
          </a:p>
        </p:txBody>
      </p:sp>
      <p:sp>
        <p:nvSpPr>
          <p:cNvPr id="3" name="Text Placeholder 2"/>
          <p:cNvSpPr>
            <a:spLocks noGrp="1"/>
          </p:cNvSpPr>
          <p:nvPr>
            <p:ph type="body" idx="1"/>
          </p:nvPr>
        </p:nvSpPr>
        <p:spPr>
          <a:xfrm>
            <a:off x="3322643" y="13952226"/>
            <a:ext cx="35753039" cy="7200899"/>
          </a:xfrm>
        </p:spPr>
        <p:txBody>
          <a:bodyPr anchor="b"/>
          <a:lstStyle>
            <a:lvl1pPr marL="0" indent="0">
              <a:buNone/>
              <a:defRPr sz="9700">
                <a:solidFill>
                  <a:schemeClr val="tx1">
                    <a:tint val="75000"/>
                  </a:schemeClr>
                </a:solidFill>
              </a:defRPr>
            </a:lvl1pPr>
            <a:lvl2pPr marL="2194482" indent="0">
              <a:buNone/>
              <a:defRPr sz="8600">
                <a:solidFill>
                  <a:schemeClr val="tx1">
                    <a:tint val="75000"/>
                  </a:schemeClr>
                </a:solidFill>
              </a:defRPr>
            </a:lvl2pPr>
            <a:lvl3pPr marL="4388964" indent="0">
              <a:buNone/>
              <a:defRPr sz="7500">
                <a:solidFill>
                  <a:schemeClr val="tx1">
                    <a:tint val="75000"/>
                  </a:schemeClr>
                </a:solidFill>
              </a:defRPr>
            </a:lvl3pPr>
            <a:lvl4pPr marL="6583446" indent="0">
              <a:buNone/>
              <a:defRPr sz="6800">
                <a:solidFill>
                  <a:schemeClr val="tx1">
                    <a:tint val="75000"/>
                  </a:schemeClr>
                </a:solidFill>
              </a:defRPr>
            </a:lvl4pPr>
            <a:lvl5pPr marL="8777928" indent="0">
              <a:buNone/>
              <a:defRPr sz="6800">
                <a:solidFill>
                  <a:schemeClr val="tx1">
                    <a:tint val="75000"/>
                  </a:schemeClr>
                </a:solidFill>
              </a:defRPr>
            </a:lvl5pPr>
            <a:lvl6pPr marL="10972406" indent="0">
              <a:buNone/>
              <a:defRPr sz="6800">
                <a:solidFill>
                  <a:schemeClr val="tx1">
                    <a:tint val="75000"/>
                  </a:schemeClr>
                </a:solidFill>
              </a:defRPr>
            </a:lvl6pPr>
            <a:lvl7pPr marL="13166888" indent="0">
              <a:buNone/>
              <a:defRPr sz="6800">
                <a:solidFill>
                  <a:schemeClr val="tx1">
                    <a:tint val="75000"/>
                  </a:schemeClr>
                </a:solidFill>
              </a:defRPr>
            </a:lvl7pPr>
            <a:lvl8pPr marL="15361370" indent="0">
              <a:buNone/>
              <a:defRPr sz="6800">
                <a:solidFill>
                  <a:schemeClr val="tx1">
                    <a:tint val="75000"/>
                  </a:schemeClr>
                </a:solidFill>
              </a:defRPr>
            </a:lvl8pPr>
            <a:lvl9pPr marL="17555852" indent="0">
              <a:buNone/>
              <a:defRPr sz="68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72306B-4FFC-A047-BF11-06F716844577}" type="datetimeFigureOut">
              <a:rPr lang="en-US" smtClean="0"/>
              <a:pPr/>
              <a:t>4/28/15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8B8FBE-6A23-7B4C-A9F7-AE38A0EFC32D}" type="slidenum">
              <a:rPr lang="en-US" smtClean="0"/>
              <a:pPr/>
              <a:t>‹#›</a:t>
            </a:fld>
            <a:endParaRPr lang="en-US"/>
          </a:p>
        </p:txBody>
      </p:sp>
    </p:spTree>
    <p:extLst>
      <p:ext uri="{BB962C8B-B14F-4D97-AF65-F5344CB8AC3E}">
        <p14:creationId xmlns:p14="http://schemas.microsoft.com/office/powerpoint/2010/main" val="797006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103124" y="7680968"/>
            <a:ext cx="18577562" cy="21724622"/>
          </a:xfrm>
        </p:spPr>
        <p:txBody>
          <a:bodyPr/>
          <a:lstStyle>
            <a:lvl1pPr>
              <a:defRPr sz="13300"/>
            </a:lvl1pPr>
            <a:lvl2pPr>
              <a:defRPr sz="11500"/>
            </a:lvl2pPr>
            <a:lvl3pPr>
              <a:defRPr sz="97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1381717" y="7680968"/>
            <a:ext cx="18577562" cy="21724622"/>
          </a:xfrm>
        </p:spPr>
        <p:txBody>
          <a:bodyPr/>
          <a:lstStyle>
            <a:lvl1pPr>
              <a:defRPr sz="13300"/>
            </a:lvl1pPr>
            <a:lvl2pPr>
              <a:defRPr sz="11500"/>
            </a:lvl2pPr>
            <a:lvl3pPr>
              <a:defRPr sz="97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172306B-4FFC-A047-BF11-06F716844577}" type="datetimeFigureOut">
              <a:rPr lang="en-US" smtClean="0"/>
              <a:pPr/>
              <a:t>4/28/15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8B8FBE-6A23-7B4C-A9F7-AE38A0EFC32D}" type="slidenum">
              <a:rPr lang="en-US" smtClean="0"/>
              <a:pPr/>
              <a:t>‹#›</a:t>
            </a:fld>
            <a:endParaRPr lang="en-US"/>
          </a:p>
        </p:txBody>
      </p:sp>
    </p:spTree>
    <p:extLst>
      <p:ext uri="{BB962C8B-B14F-4D97-AF65-F5344CB8AC3E}">
        <p14:creationId xmlns:p14="http://schemas.microsoft.com/office/powerpoint/2010/main" val="7866147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103123" y="7368547"/>
            <a:ext cx="18584868" cy="3070856"/>
          </a:xfrm>
        </p:spPr>
        <p:txBody>
          <a:bodyPr anchor="b"/>
          <a:lstStyle>
            <a:lvl1pPr marL="0" indent="0">
              <a:buNone/>
              <a:defRPr sz="11500" b="1"/>
            </a:lvl1pPr>
            <a:lvl2pPr marL="2194482" indent="0">
              <a:buNone/>
              <a:defRPr sz="9700" b="1"/>
            </a:lvl2pPr>
            <a:lvl3pPr marL="4388964" indent="0">
              <a:buNone/>
              <a:defRPr sz="8600" b="1"/>
            </a:lvl3pPr>
            <a:lvl4pPr marL="6583446" indent="0">
              <a:buNone/>
              <a:defRPr sz="7500" b="1"/>
            </a:lvl4pPr>
            <a:lvl5pPr marL="8777928" indent="0">
              <a:buNone/>
              <a:defRPr sz="7500" b="1"/>
            </a:lvl5pPr>
            <a:lvl6pPr marL="10972406" indent="0">
              <a:buNone/>
              <a:defRPr sz="7500" b="1"/>
            </a:lvl6pPr>
            <a:lvl7pPr marL="13166888" indent="0">
              <a:buNone/>
              <a:defRPr sz="7500" b="1"/>
            </a:lvl7pPr>
            <a:lvl8pPr marL="15361370" indent="0">
              <a:buNone/>
              <a:defRPr sz="7500" b="1"/>
            </a:lvl8pPr>
            <a:lvl9pPr marL="17555852" indent="0">
              <a:buNone/>
              <a:defRPr sz="7500" b="1"/>
            </a:lvl9pPr>
          </a:lstStyle>
          <a:p>
            <a:pPr lvl="0"/>
            <a:r>
              <a:rPr lang="en-US" smtClean="0"/>
              <a:t>Click to edit Master text styles</a:t>
            </a:r>
          </a:p>
        </p:txBody>
      </p:sp>
      <p:sp>
        <p:nvSpPr>
          <p:cNvPr id="4" name="Content Placeholder 3"/>
          <p:cNvSpPr>
            <a:spLocks noGrp="1"/>
          </p:cNvSpPr>
          <p:nvPr>
            <p:ph sz="half" idx="2"/>
          </p:nvPr>
        </p:nvSpPr>
        <p:spPr>
          <a:xfrm>
            <a:off x="2103123" y="10439404"/>
            <a:ext cx="18584868" cy="18966181"/>
          </a:xfrm>
        </p:spPr>
        <p:txBody>
          <a:bodyPr/>
          <a:lstStyle>
            <a:lvl1pPr>
              <a:defRPr sz="11500"/>
            </a:lvl1pPr>
            <a:lvl2pPr>
              <a:defRPr sz="9700"/>
            </a:lvl2pPr>
            <a:lvl3pPr>
              <a:defRPr sz="8600"/>
            </a:lvl3pPr>
            <a:lvl4pPr>
              <a:defRPr sz="7500"/>
            </a:lvl4pPr>
            <a:lvl5pPr>
              <a:defRPr sz="7500"/>
            </a:lvl5pPr>
            <a:lvl6pPr>
              <a:defRPr sz="7500"/>
            </a:lvl6pPr>
            <a:lvl7pPr>
              <a:defRPr sz="7500"/>
            </a:lvl7pPr>
            <a:lvl8pPr>
              <a:defRPr sz="7500"/>
            </a:lvl8pPr>
            <a:lvl9pPr>
              <a:defRPr sz="7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1367125" y="7368547"/>
            <a:ext cx="18592159" cy="3070856"/>
          </a:xfrm>
        </p:spPr>
        <p:txBody>
          <a:bodyPr anchor="b"/>
          <a:lstStyle>
            <a:lvl1pPr marL="0" indent="0">
              <a:buNone/>
              <a:defRPr sz="11500" b="1"/>
            </a:lvl1pPr>
            <a:lvl2pPr marL="2194482" indent="0">
              <a:buNone/>
              <a:defRPr sz="9700" b="1"/>
            </a:lvl2pPr>
            <a:lvl3pPr marL="4388964" indent="0">
              <a:buNone/>
              <a:defRPr sz="8600" b="1"/>
            </a:lvl3pPr>
            <a:lvl4pPr marL="6583446" indent="0">
              <a:buNone/>
              <a:defRPr sz="7500" b="1"/>
            </a:lvl4pPr>
            <a:lvl5pPr marL="8777928" indent="0">
              <a:buNone/>
              <a:defRPr sz="7500" b="1"/>
            </a:lvl5pPr>
            <a:lvl6pPr marL="10972406" indent="0">
              <a:buNone/>
              <a:defRPr sz="7500" b="1"/>
            </a:lvl6pPr>
            <a:lvl7pPr marL="13166888" indent="0">
              <a:buNone/>
              <a:defRPr sz="7500" b="1"/>
            </a:lvl7pPr>
            <a:lvl8pPr marL="15361370" indent="0">
              <a:buNone/>
              <a:defRPr sz="7500" b="1"/>
            </a:lvl8pPr>
            <a:lvl9pPr marL="17555852" indent="0">
              <a:buNone/>
              <a:defRPr sz="7500" b="1"/>
            </a:lvl9pPr>
          </a:lstStyle>
          <a:p>
            <a:pPr lvl="0"/>
            <a:r>
              <a:rPr lang="en-US" smtClean="0"/>
              <a:t>Click to edit Master text styles</a:t>
            </a:r>
          </a:p>
        </p:txBody>
      </p:sp>
      <p:sp>
        <p:nvSpPr>
          <p:cNvPr id="6" name="Content Placeholder 5"/>
          <p:cNvSpPr>
            <a:spLocks noGrp="1"/>
          </p:cNvSpPr>
          <p:nvPr>
            <p:ph sz="quarter" idx="4"/>
          </p:nvPr>
        </p:nvSpPr>
        <p:spPr>
          <a:xfrm>
            <a:off x="21367125" y="10439404"/>
            <a:ext cx="18592159" cy="18966181"/>
          </a:xfrm>
        </p:spPr>
        <p:txBody>
          <a:bodyPr/>
          <a:lstStyle>
            <a:lvl1pPr>
              <a:defRPr sz="11500"/>
            </a:lvl1pPr>
            <a:lvl2pPr>
              <a:defRPr sz="9700"/>
            </a:lvl2pPr>
            <a:lvl3pPr>
              <a:defRPr sz="8600"/>
            </a:lvl3pPr>
            <a:lvl4pPr>
              <a:defRPr sz="7500"/>
            </a:lvl4pPr>
            <a:lvl5pPr>
              <a:defRPr sz="7500"/>
            </a:lvl5pPr>
            <a:lvl6pPr>
              <a:defRPr sz="7500"/>
            </a:lvl6pPr>
            <a:lvl7pPr>
              <a:defRPr sz="7500"/>
            </a:lvl7pPr>
            <a:lvl8pPr>
              <a:defRPr sz="7500"/>
            </a:lvl8pPr>
            <a:lvl9pPr>
              <a:defRPr sz="7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172306B-4FFC-A047-BF11-06F716844577}" type="datetimeFigureOut">
              <a:rPr lang="en-US" smtClean="0"/>
              <a:pPr/>
              <a:t>4/28/15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38B8FBE-6A23-7B4C-A9F7-AE38A0EFC32D}" type="slidenum">
              <a:rPr lang="en-US" smtClean="0"/>
              <a:pPr/>
              <a:t>‹#›</a:t>
            </a:fld>
            <a:endParaRPr lang="en-US"/>
          </a:p>
        </p:txBody>
      </p:sp>
    </p:spTree>
    <p:extLst>
      <p:ext uri="{BB962C8B-B14F-4D97-AF65-F5344CB8AC3E}">
        <p14:creationId xmlns:p14="http://schemas.microsoft.com/office/powerpoint/2010/main" val="5870569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72306B-4FFC-A047-BF11-06F716844577}" type="datetimeFigureOut">
              <a:rPr lang="en-US" smtClean="0"/>
              <a:pPr/>
              <a:t>4/28/15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38B8FBE-6A23-7B4C-A9F7-AE38A0EFC32D}" type="slidenum">
              <a:rPr lang="en-US" smtClean="0"/>
              <a:pPr/>
              <a:t>‹#›</a:t>
            </a:fld>
            <a:endParaRPr lang="en-US"/>
          </a:p>
        </p:txBody>
      </p:sp>
    </p:spTree>
    <p:extLst>
      <p:ext uri="{BB962C8B-B14F-4D97-AF65-F5344CB8AC3E}">
        <p14:creationId xmlns:p14="http://schemas.microsoft.com/office/powerpoint/2010/main" val="7079414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72306B-4FFC-A047-BF11-06F716844577}" type="datetimeFigureOut">
              <a:rPr lang="en-US" smtClean="0"/>
              <a:pPr/>
              <a:t>4/28/15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38B8FBE-6A23-7B4C-A9F7-AE38A0EFC32D}" type="slidenum">
              <a:rPr lang="en-US" smtClean="0"/>
              <a:pPr/>
              <a:t>‹#›</a:t>
            </a:fld>
            <a:endParaRPr lang="en-US"/>
          </a:p>
        </p:txBody>
      </p:sp>
    </p:spTree>
    <p:extLst>
      <p:ext uri="{BB962C8B-B14F-4D97-AF65-F5344CB8AC3E}">
        <p14:creationId xmlns:p14="http://schemas.microsoft.com/office/powerpoint/2010/main" val="780779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03126" y="1310642"/>
            <a:ext cx="13838241" cy="5577839"/>
          </a:xfrm>
        </p:spPr>
        <p:txBody>
          <a:bodyPr anchor="b"/>
          <a:lstStyle>
            <a:lvl1pPr algn="l">
              <a:defRPr sz="9700" b="1"/>
            </a:lvl1pPr>
          </a:lstStyle>
          <a:p>
            <a:r>
              <a:rPr lang="en-US" smtClean="0"/>
              <a:t>Click to edit Master title style</a:t>
            </a:r>
            <a:endParaRPr lang="en-US"/>
          </a:p>
        </p:txBody>
      </p:sp>
      <p:sp>
        <p:nvSpPr>
          <p:cNvPr id="3" name="Content Placeholder 2"/>
          <p:cNvSpPr>
            <a:spLocks noGrp="1"/>
          </p:cNvSpPr>
          <p:nvPr>
            <p:ph idx="1"/>
          </p:nvPr>
        </p:nvSpPr>
        <p:spPr>
          <a:xfrm>
            <a:off x="16445232" y="1310651"/>
            <a:ext cx="23514051" cy="28094942"/>
          </a:xfrm>
        </p:spPr>
        <p:txBody>
          <a:bodyPr/>
          <a:lstStyle>
            <a:lvl1pPr>
              <a:defRPr sz="15500"/>
            </a:lvl1pPr>
            <a:lvl2pPr>
              <a:defRPr sz="13300"/>
            </a:lvl2pPr>
            <a:lvl3pPr>
              <a:defRPr sz="11500"/>
            </a:lvl3pPr>
            <a:lvl4pPr>
              <a:defRPr sz="9700"/>
            </a:lvl4pPr>
            <a:lvl5pPr>
              <a:defRPr sz="9700"/>
            </a:lvl5pPr>
            <a:lvl6pPr>
              <a:defRPr sz="9700"/>
            </a:lvl6pPr>
            <a:lvl7pPr>
              <a:defRPr sz="9700"/>
            </a:lvl7pPr>
            <a:lvl8pPr>
              <a:defRPr sz="9700"/>
            </a:lvl8pPr>
            <a:lvl9pPr>
              <a:defRPr sz="9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103126" y="6888491"/>
            <a:ext cx="13838241" cy="22517103"/>
          </a:xfrm>
        </p:spPr>
        <p:txBody>
          <a:bodyPr/>
          <a:lstStyle>
            <a:lvl1pPr marL="0" indent="0">
              <a:buNone/>
              <a:defRPr sz="6800"/>
            </a:lvl1pPr>
            <a:lvl2pPr marL="2194482" indent="0">
              <a:buNone/>
              <a:defRPr sz="5800"/>
            </a:lvl2pPr>
            <a:lvl3pPr marL="4388964" indent="0">
              <a:buNone/>
              <a:defRPr sz="4700"/>
            </a:lvl3pPr>
            <a:lvl4pPr marL="6583446" indent="0">
              <a:buNone/>
              <a:defRPr sz="4300"/>
            </a:lvl4pPr>
            <a:lvl5pPr marL="8777928" indent="0">
              <a:buNone/>
              <a:defRPr sz="4300"/>
            </a:lvl5pPr>
            <a:lvl6pPr marL="10972406" indent="0">
              <a:buNone/>
              <a:defRPr sz="4300"/>
            </a:lvl6pPr>
            <a:lvl7pPr marL="13166888" indent="0">
              <a:buNone/>
              <a:defRPr sz="4300"/>
            </a:lvl7pPr>
            <a:lvl8pPr marL="15361370" indent="0">
              <a:buNone/>
              <a:defRPr sz="4300"/>
            </a:lvl8pPr>
            <a:lvl9pPr marL="17555852"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72306B-4FFC-A047-BF11-06F716844577}" type="datetimeFigureOut">
              <a:rPr lang="en-US" smtClean="0"/>
              <a:pPr/>
              <a:t>4/28/15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8B8FBE-6A23-7B4C-A9F7-AE38A0EFC32D}" type="slidenum">
              <a:rPr lang="en-US" smtClean="0"/>
              <a:pPr/>
              <a:t>‹#›</a:t>
            </a:fld>
            <a:endParaRPr lang="en-US"/>
          </a:p>
        </p:txBody>
      </p:sp>
    </p:spTree>
    <p:extLst>
      <p:ext uri="{BB962C8B-B14F-4D97-AF65-F5344CB8AC3E}">
        <p14:creationId xmlns:p14="http://schemas.microsoft.com/office/powerpoint/2010/main" val="461831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244525" y="23042879"/>
            <a:ext cx="25237440" cy="2720342"/>
          </a:xfrm>
        </p:spPr>
        <p:txBody>
          <a:bodyPr anchor="b"/>
          <a:lstStyle>
            <a:lvl1pPr algn="l">
              <a:defRPr sz="9700" b="1"/>
            </a:lvl1pPr>
          </a:lstStyle>
          <a:p>
            <a:r>
              <a:rPr lang="en-US" smtClean="0"/>
              <a:t>Click to edit Master title style</a:t>
            </a:r>
            <a:endParaRPr lang="en-US"/>
          </a:p>
        </p:txBody>
      </p:sp>
      <p:sp>
        <p:nvSpPr>
          <p:cNvPr id="3" name="Picture Placeholder 2"/>
          <p:cNvSpPr>
            <a:spLocks noGrp="1"/>
          </p:cNvSpPr>
          <p:nvPr>
            <p:ph type="pic" idx="1"/>
          </p:nvPr>
        </p:nvSpPr>
        <p:spPr>
          <a:xfrm>
            <a:off x="8244525" y="2941322"/>
            <a:ext cx="25237440" cy="19751041"/>
          </a:xfrm>
        </p:spPr>
        <p:txBody>
          <a:bodyPr/>
          <a:lstStyle>
            <a:lvl1pPr marL="0" indent="0">
              <a:buNone/>
              <a:defRPr sz="15500"/>
            </a:lvl1pPr>
            <a:lvl2pPr marL="2194482" indent="0">
              <a:buNone/>
              <a:defRPr sz="13300"/>
            </a:lvl2pPr>
            <a:lvl3pPr marL="4388964" indent="0">
              <a:buNone/>
              <a:defRPr sz="11500"/>
            </a:lvl3pPr>
            <a:lvl4pPr marL="6583446" indent="0">
              <a:buNone/>
              <a:defRPr sz="9700"/>
            </a:lvl4pPr>
            <a:lvl5pPr marL="8777928" indent="0">
              <a:buNone/>
              <a:defRPr sz="9700"/>
            </a:lvl5pPr>
            <a:lvl6pPr marL="10972406" indent="0">
              <a:buNone/>
              <a:defRPr sz="9700"/>
            </a:lvl6pPr>
            <a:lvl7pPr marL="13166888" indent="0">
              <a:buNone/>
              <a:defRPr sz="9700"/>
            </a:lvl7pPr>
            <a:lvl8pPr marL="15361370" indent="0">
              <a:buNone/>
              <a:defRPr sz="9700"/>
            </a:lvl8pPr>
            <a:lvl9pPr marL="17555852" indent="0">
              <a:buNone/>
              <a:defRPr sz="9700"/>
            </a:lvl9pPr>
          </a:lstStyle>
          <a:p>
            <a:endParaRPr lang="en-US"/>
          </a:p>
        </p:txBody>
      </p:sp>
      <p:sp>
        <p:nvSpPr>
          <p:cNvPr id="4" name="Text Placeholder 3"/>
          <p:cNvSpPr>
            <a:spLocks noGrp="1"/>
          </p:cNvSpPr>
          <p:nvPr>
            <p:ph type="body" sz="half" idx="2"/>
          </p:nvPr>
        </p:nvSpPr>
        <p:spPr>
          <a:xfrm>
            <a:off x="8244525" y="25763221"/>
            <a:ext cx="25237440" cy="3863336"/>
          </a:xfrm>
        </p:spPr>
        <p:txBody>
          <a:bodyPr/>
          <a:lstStyle>
            <a:lvl1pPr marL="0" indent="0">
              <a:buNone/>
              <a:defRPr sz="6800"/>
            </a:lvl1pPr>
            <a:lvl2pPr marL="2194482" indent="0">
              <a:buNone/>
              <a:defRPr sz="5800"/>
            </a:lvl2pPr>
            <a:lvl3pPr marL="4388964" indent="0">
              <a:buNone/>
              <a:defRPr sz="4700"/>
            </a:lvl3pPr>
            <a:lvl4pPr marL="6583446" indent="0">
              <a:buNone/>
              <a:defRPr sz="4300"/>
            </a:lvl4pPr>
            <a:lvl5pPr marL="8777928" indent="0">
              <a:buNone/>
              <a:defRPr sz="4300"/>
            </a:lvl5pPr>
            <a:lvl6pPr marL="10972406" indent="0">
              <a:buNone/>
              <a:defRPr sz="4300"/>
            </a:lvl6pPr>
            <a:lvl7pPr marL="13166888" indent="0">
              <a:buNone/>
              <a:defRPr sz="4300"/>
            </a:lvl7pPr>
            <a:lvl8pPr marL="15361370" indent="0">
              <a:buNone/>
              <a:defRPr sz="4300"/>
            </a:lvl8pPr>
            <a:lvl9pPr marL="17555852"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72306B-4FFC-A047-BF11-06F716844577}" type="datetimeFigureOut">
              <a:rPr lang="en-US" smtClean="0"/>
              <a:pPr/>
              <a:t>4/28/15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8B8FBE-6A23-7B4C-A9F7-AE38A0EFC32D}" type="slidenum">
              <a:rPr lang="en-US" smtClean="0"/>
              <a:pPr/>
              <a:t>‹#›</a:t>
            </a:fld>
            <a:endParaRPr lang="en-US"/>
          </a:p>
        </p:txBody>
      </p:sp>
    </p:spTree>
    <p:extLst>
      <p:ext uri="{BB962C8B-B14F-4D97-AF65-F5344CB8AC3E}">
        <p14:creationId xmlns:p14="http://schemas.microsoft.com/office/powerpoint/2010/main" val="17860237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72306B-4FFC-A047-BF11-06F716844577}" type="datetimeFigureOut">
              <a:rPr lang="en-US" smtClean="0"/>
              <a:pPr/>
              <a:t>4/28/15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8B8FBE-6A23-7B4C-A9F7-AE38A0EFC32D}" type="slidenum">
              <a:rPr lang="en-US" smtClean="0"/>
              <a:pPr/>
              <a:t>‹#›</a:t>
            </a:fld>
            <a:endParaRPr lang="en-US"/>
          </a:p>
        </p:txBody>
      </p:sp>
    </p:spTree>
    <p:extLst>
      <p:ext uri="{BB962C8B-B14F-4D97-AF65-F5344CB8AC3E}">
        <p14:creationId xmlns:p14="http://schemas.microsoft.com/office/powerpoint/2010/main" val="43401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0495241" y="1318273"/>
            <a:ext cx="9464040" cy="2808732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103123" y="1318273"/>
            <a:ext cx="27691083" cy="280873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72306B-4FFC-A047-BF11-06F716844577}" type="datetimeFigureOut">
              <a:rPr lang="en-US" smtClean="0"/>
              <a:pPr/>
              <a:t>4/28/15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8B8FBE-6A23-7B4C-A9F7-AE38A0EFC32D}" type="slidenum">
              <a:rPr lang="en-US" smtClean="0"/>
              <a:pPr/>
              <a:t>‹#›</a:t>
            </a:fld>
            <a:endParaRPr lang="en-US"/>
          </a:p>
        </p:txBody>
      </p:sp>
    </p:spTree>
    <p:extLst>
      <p:ext uri="{BB962C8B-B14F-4D97-AF65-F5344CB8AC3E}">
        <p14:creationId xmlns:p14="http://schemas.microsoft.com/office/powerpoint/2010/main" val="365089808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a:stretch>
            <a:fillRect/>
          </a:stretch>
        </p:blipFill>
        <p:spPr>
          <a:xfrm>
            <a:off x="5" y="3"/>
            <a:ext cx="42543008" cy="33348279"/>
          </a:xfrm>
          <a:prstGeom prst="rect">
            <a:avLst/>
          </a:prstGeom>
        </p:spPr>
      </p:pic>
      <p:sp>
        <p:nvSpPr>
          <p:cNvPr id="2" name="Title Placeholder 1"/>
          <p:cNvSpPr>
            <a:spLocks noGrp="1"/>
          </p:cNvSpPr>
          <p:nvPr>
            <p:ph type="title"/>
          </p:nvPr>
        </p:nvSpPr>
        <p:spPr>
          <a:xfrm>
            <a:off x="2103124" y="1318262"/>
            <a:ext cx="37856162" cy="5486399"/>
          </a:xfrm>
          <a:prstGeom prst="rect">
            <a:avLst/>
          </a:prstGeom>
        </p:spPr>
        <p:txBody>
          <a:bodyPr vert="horz" lIns="438896" tIns="219446" rIns="438896" bIns="219446"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2103124" y="7680968"/>
            <a:ext cx="37856162" cy="21724622"/>
          </a:xfrm>
          <a:prstGeom prst="rect">
            <a:avLst/>
          </a:prstGeom>
        </p:spPr>
        <p:txBody>
          <a:bodyPr vert="horz" lIns="438896" tIns="219446" rIns="438896" bIns="21944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103126" y="30510490"/>
            <a:ext cx="9814561" cy="1752599"/>
          </a:xfrm>
          <a:prstGeom prst="rect">
            <a:avLst/>
          </a:prstGeom>
        </p:spPr>
        <p:txBody>
          <a:bodyPr vert="horz" lIns="438896" tIns="219446" rIns="438896" bIns="219446" rtlCol="0" anchor="ctr"/>
          <a:lstStyle>
            <a:lvl1pPr algn="l">
              <a:defRPr sz="5800">
                <a:solidFill>
                  <a:schemeClr val="tx1">
                    <a:tint val="75000"/>
                  </a:schemeClr>
                </a:solidFill>
              </a:defRPr>
            </a:lvl1pPr>
          </a:lstStyle>
          <a:p>
            <a:fld id="{E172306B-4FFC-A047-BF11-06F716844577}" type="datetimeFigureOut">
              <a:rPr lang="en-US" smtClean="0"/>
              <a:pPr/>
              <a:t>4/28/15</a:t>
            </a:fld>
            <a:endParaRPr lang="en-US"/>
          </a:p>
        </p:txBody>
      </p:sp>
      <p:sp>
        <p:nvSpPr>
          <p:cNvPr id="5" name="Footer Placeholder 4"/>
          <p:cNvSpPr>
            <a:spLocks noGrp="1"/>
          </p:cNvSpPr>
          <p:nvPr>
            <p:ph type="ftr" sz="quarter" idx="3"/>
          </p:nvPr>
        </p:nvSpPr>
        <p:spPr>
          <a:xfrm>
            <a:off x="14371325" y="30510490"/>
            <a:ext cx="13319760" cy="1752599"/>
          </a:xfrm>
          <a:prstGeom prst="rect">
            <a:avLst/>
          </a:prstGeom>
        </p:spPr>
        <p:txBody>
          <a:bodyPr vert="horz" lIns="438896" tIns="219446" rIns="438896" bIns="219446" rtlCol="0" anchor="ctr"/>
          <a:lstStyle>
            <a:lvl1pPr algn="ctr">
              <a:defRPr sz="5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144720" y="30510490"/>
            <a:ext cx="9814561" cy="1752599"/>
          </a:xfrm>
          <a:prstGeom prst="rect">
            <a:avLst/>
          </a:prstGeom>
        </p:spPr>
        <p:txBody>
          <a:bodyPr vert="horz" lIns="438896" tIns="219446" rIns="438896" bIns="219446" rtlCol="0" anchor="ctr"/>
          <a:lstStyle>
            <a:lvl1pPr algn="r">
              <a:defRPr sz="5800">
                <a:solidFill>
                  <a:schemeClr val="tx1">
                    <a:tint val="75000"/>
                  </a:schemeClr>
                </a:solidFill>
              </a:defRPr>
            </a:lvl1pPr>
          </a:lstStyle>
          <a:p>
            <a:fld id="{238B8FBE-6A23-7B4C-A9F7-AE38A0EFC32D}" type="slidenum">
              <a:rPr lang="en-US" smtClean="0"/>
              <a:pPr/>
              <a:t>‹#›</a:t>
            </a:fld>
            <a:endParaRPr lang="en-US"/>
          </a:p>
        </p:txBody>
      </p:sp>
    </p:spTree>
    <p:extLst>
      <p:ext uri="{BB962C8B-B14F-4D97-AF65-F5344CB8AC3E}">
        <p14:creationId xmlns:p14="http://schemas.microsoft.com/office/powerpoint/2010/main" val="3616850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194482" rtl="0" eaLnBrk="1" latinLnBrk="0" hangingPunct="1">
        <a:spcBef>
          <a:spcPct val="0"/>
        </a:spcBef>
        <a:buNone/>
        <a:defRPr sz="21200" kern="1200">
          <a:solidFill>
            <a:schemeClr val="tx1"/>
          </a:solidFill>
          <a:latin typeface="+mj-lt"/>
          <a:ea typeface="+mj-ea"/>
          <a:cs typeface="+mj-cs"/>
        </a:defRPr>
      </a:lvl1pPr>
    </p:titleStyle>
    <p:bodyStyle>
      <a:lvl1pPr marL="1645862" indent="-1645862" algn="l" defTabSz="2194482" rtl="0" eaLnBrk="1" latinLnBrk="0" hangingPunct="1">
        <a:spcBef>
          <a:spcPct val="20000"/>
        </a:spcBef>
        <a:buFont typeface="Arial"/>
        <a:buChar char="•"/>
        <a:defRPr sz="15500" kern="1200">
          <a:solidFill>
            <a:schemeClr val="tx1"/>
          </a:solidFill>
          <a:latin typeface="+mn-lt"/>
          <a:ea typeface="+mn-ea"/>
          <a:cs typeface="+mn-cs"/>
        </a:defRPr>
      </a:lvl1pPr>
      <a:lvl2pPr marL="3566031" indent="-1371553" algn="l" defTabSz="2194482" rtl="0" eaLnBrk="1" latinLnBrk="0" hangingPunct="1">
        <a:spcBef>
          <a:spcPct val="20000"/>
        </a:spcBef>
        <a:buFont typeface="Arial"/>
        <a:buChar char="–"/>
        <a:defRPr sz="13300" kern="1200">
          <a:solidFill>
            <a:schemeClr val="tx1"/>
          </a:solidFill>
          <a:latin typeface="+mn-lt"/>
          <a:ea typeface="+mn-ea"/>
          <a:cs typeface="+mn-cs"/>
        </a:defRPr>
      </a:lvl2pPr>
      <a:lvl3pPr marL="5486203" indent="-1097239" algn="l" defTabSz="2194482" rtl="0" eaLnBrk="1" latinLnBrk="0" hangingPunct="1">
        <a:spcBef>
          <a:spcPct val="20000"/>
        </a:spcBef>
        <a:buFont typeface="Arial"/>
        <a:buChar char="•"/>
        <a:defRPr sz="11500" kern="1200">
          <a:solidFill>
            <a:schemeClr val="tx1"/>
          </a:solidFill>
          <a:latin typeface="+mn-lt"/>
          <a:ea typeface="+mn-ea"/>
          <a:cs typeface="+mn-cs"/>
        </a:defRPr>
      </a:lvl3pPr>
      <a:lvl4pPr marL="7680685" indent="-1097239" algn="l" defTabSz="2194482" rtl="0" eaLnBrk="1" latinLnBrk="0" hangingPunct="1">
        <a:spcBef>
          <a:spcPct val="20000"/>
        </a:spcBef>
        <a:buFont typeface="Arial"/>
        <a:buChar char="–"/>
        <a:defRPr sz="9700" kern="1200">
          <a:solidFill>
            <a:schemeClr val="tx1"/>
          </a:solidFill>
          <a:latin typeface="+mn-lt"/>
          <a:ea typeface="+mn-ea"/>
          <a:cs typeface="+mn-cs"/>
        </a:defRPr>
      </a:lvl4pPr>
      <a:lvl5pPr marL="9875167" indent="-1097239" algn="l" defTabSz="2194482" rtl="0" eaLnBrk="1" latinLnBrk="0" hangingPunct="1">
        <a:spcBef>
          <a:spcPct val="20000"/>
        </a:spcBef>
        <a:buFont typeface="Arial"/>
        <a:buChar char="»"/>
        <a:defRPr sz="9700" kern="1200">
          <a:solidFill>
            <a:schemeClr val="tx1"/>
          </a:solidFill>
          <a:latin typeface="+mn-lt"/>
          <a:ea typeface="+mn-ea"/>
          <a:cs typeface="+mn-cs"/>
        </a:defRPr>
      </a:lvl5pPr>
      <a:lvl6pPr marL="12069649" indent="-1097239" algn="l" defTabSz="2194482" rtl="0" eaLnBrk="1" latinLnBrk="0" hangingPunct="1">
        <a:spcBef>
          <a:spcPct val="20000"/>
        </a:spcBef>
        <a:buFont typeface="Arial"/>
        <a:buChar char="•"/>
        <a:defRPr sz="9700" kern="1200">
          <a:solidFill>
            <a:schemeClr val="tx1"/>
          </a:solidFill>
          <a:latin typeface="+mn-lt"/>
          <a:ea typeface="+mn-ea"/>
          <a:cs typeface="+mn-cs"/>
        </a:defRPr>
      </a:lvl6pPr>
      <a:lvl7pPr marL="14264131" indent="-1097239" algn="l" defTabSz="2194482" rtl="0" eaLnBrk="1" latinLnBrk="0" hangingPunct="1">
        <a:spcBef>
          <a:spcPct val="20000"/>
        </a:spcBef>
        <a:buFont typeface="Arial"/>
        <a:buChar char="•"/>
        <a:defRPr sz="9700" kern="1200">
          <a:solidFill>
            <a:schemeClr val="tx1"/>
          </a:solidFill>
          <a:latin typeface="+mn-lt"/>
          <a:ea typeface="+mn-ea"/>
          <a:cs typeface="+mn-cs"/>
        </a:defRPr>
      </a:lvl7pPr>
      <a:lvl8pPr marL="16458612" indent="-1097239" algn="l" defTabSz="2194482" rtl="0" eaLnBrk="1" latinLnBrk="0" hangingPunct="1">
        <a:spcBef>
          <a:spcPct val="20000"/>
        </a:spcBef>
        <a:buFont typeface="Arial"/>
        <a:buChar char="•"/>
        <a:defRPr sz="9700" kern="1200">
          <a:solidFill>
            <a:schemeClr val="tx1"/>
          </a:solidFill>
          <a:latin typeface="+mn-lt"/>
          <a:ea typeface="+mn-ea"/>
          <a:cs typeface="+mn-cs"/>
        </a:defRPr>
      </a:lvl8pPr>
      <a:lvl9pPr marL="18653091" indent="-1097239" algn="l" defTabSz="2194482" rtl="0" eaLnBrk="1" latinLnBrk="0" hangingPunct="1">
        <a:spcBef>
          <a:spcPct val="20000"/>
        </a:spcBef>
        <a:buFont typeface="Arial"/>
        <a:buChar char="•"/>
        <a:defRPr sz="9700" kern="1200">
          <a:solidFill>
            <a:schemeClr val="tx1"/>
          </a:solidFill>
          <a:latin typeface="+mn-lt"/>
          <a:ea typeface="+mn-ea"/>
          <a:cs typeface="+mn-cs"/>
        </a:defRPr>
      </a:lvl9pPr>
    </p:bodyStyle>
    <p:otherStyle>
      <a:defPPr>
        <a:defRPr lang="en-US"/>
      </a:defPPr>
      <a:lvl1pPr marL="0" algn="l" defTabSz="2194482" rtl="0" eaLnBrk="1" latinLnBrk="0" hangingPunct="1">
        <a:defRPr sz="8600" kern="1200">
          <a:solidFill>
            <a:schemeClr val="tx1"/>
          </a:solidFill>
          <a:latin typeface="+mn-lt"/>
          <a:ea typeface="+mn-ea"/>
          <a:cs typeface="+mn-cs"/>
        </a:defRPr>
      </a:lvl1pPr>
      <a:lvl2pPr marL="2194482" algn="l" defTabSz="2194482" rtl="0" eaLnBrk="1" latinLnBrk="0" hangingPunct="1">
        <a:defRPr sz="8600" kern="1200">
          <a:solidFill>
            <a:schemeClr val="tx1"/>
          </a:solidFill>
          <a:latin typeface="+mn-lt"/>
          <a:ea typeface="+mn-ea"/>
          <a:cs typeface="+mn-cs"/>
        </a:defRPr>
      </a:lvl2pPr>
      <a:lvl3pPr marL="4388964" algn="l" defTabSz="2194482" rtl="0" eaLnBrk="1" latinLnBrk="0" hangingPunct="1">
        <a:defRPr sz="8600" kern="1200">
          <a:solidFill>
            <a:schemeClr val="tx1"/>
          </a:solidFill>
          <a:latin typeface="+mn-lt"/>
          <a:ea typeface="+mn-ea"/>
          <a:cs typeface="+mn-cs"/>
        </a:defRPr>
      </a:lvl3pPr>
      <a:lvl4pPr marL="6583446" algn="l" defTabSz="2194482" rtl="0" eaLnBrk="1" latinLnBrk="0" hangingPunct="1">
        <a:defRPr sz="8600" kern="1200">
          <a:solidFill>
            <a:schemeClr val="tx1"/>
          </a:solidFill>
          <a:latin typeface="+mn-lt"/>
          <a:ea typeface="+mn-ea"/>
          <a:cs typeface="+mn-cs"/>
        </a:defRPr>
      </a:lvl4pPr>
      <a:lvl5pPr marL="8777928" algn="l" defTabSz="2194482" rtl="0" eaLnBrk="1" latinLnBrk="0" hangingPunct="1">
        <a:defRPr sz="8600" kern="1200">
          <a:solidFill>
            <a:schemeClr val="tx1"/>
          </a:solidFill>
          <a:latin typeface="+mn-lt"/>
          <a:ea typeface="+mn-ea"/>
          <a:cs typeface="+mn-cs"/>
        </a:defRPr>
      </a:lvl5pPr>
      <a:lvl6pPr marL="10972406" algn="l" defTabSz="2194482" rtl="0" eaLnBrk="1" latinLnBrk="0" hangingPunct="1">
        <a:defRPr sz="8600" kern="1200">
          <a:solidFill>
            <a:schemeClr val="tx1"/>
          </a:solidFill>
          <a:latin typeface="+mn-lt"/>
          <a:ea typeface="+mn-ea"/>
          <a:cs typeface="+mn-cs"/>
        </a:defRPr>
      </a:lvl6pPr>
      <a:lvl7pPr marL="13166888" algn="l" defTabSz="2194482" rtl="0" eaLnBrk="1" latinLnBrk="0" hangingPunct="1">
        <a:defRPr sz="8600" kern="1200">
          <a:solidFill>
            <a:schemeClr val="tx1"/>
          </a:solidFill>
          <a:latin typeface="+mn-lt"/>
          <a:ea typeface="+mn-ea"/>
          <a:cs typeface="+mn-cs"/>
        </a:defRPr>
      </a:lvl7pPr>
      <a:lvl8pPr marL="15361370" algn="l" defTabSz="2194482" rtl="0" eaLnBrk="1" latinLnBrk="0" hangingPunct="1">
        <a:defRPr sz="8600" kern="1200">
          <a:solidFill>
            <a:schemeClr val="tx1"/>
          </a:solidFill>
          <a:latin typeface="+mn-lt"/>
          <a:ea typeface="+mn-ea"/>
          <a:cs typeface="+mn-cs"/>
        </a:defRPr>
      </a:lvl8pPr>
      <a:lvl9pPr marL="17555852" algn="l" defTabSz="2194482"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chart" Target="../charts/chart2.xml"/><Relationship Id="rId20" Type="http://schemas.openxmlformats.org/officeDocument/2006/relationships/image" Target="../media/image5.png"/><Relationship Id="rId10" Type="http://schemas.openxmlformats.org/officeDocument/2006/relationships/chart" Target="../charts/chart3.xml"/><Relationship Id="rId11" Type="http://schemas.openxmlformats.org/officeDocument/2006/relationships/chart" Target="../charts/chart4.xml"/><Relationship Id="rId12" Type="http://schemas.openxmlformats.org/officeDocument/2006/relationships/chart" Target="../charts/chart5.xml"/><Relationship Id="rId13" Type="http://schemas.openxmlformats.org/officeDocument/2006/relationships/chart" Target="../charts/chart6.xml"/><Relationship Id="rId14" Type="http://schemas.openxmlformats.org/officeDocument/2006/relationships/chart" Target="../charts/chart7.xml"/><Relationship Id="rId15" Type="http://schemas.openxmlformats.org/officeDocument/2006/relationships/chart" Target="../charts/chart8.xml"/><Relationship Id="rId16" Type="http://schemas.openxmlformats.org/officeDocument/2006/relationships/chart" Target="../charts/chart9.xml"/><Relationship Id="rId17" Type="http://schemas.openxmlformats.org/officeDocument/2006/relationships/chart" Target="../charts/chart10.xml"/><Relationship Id="rId18" Type="http://schemas.openxmlformats.org/officeDocument/2006/relationships/image" Target="../media/image3.png"/><Relationship Id="rId19"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8"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38149" y="-143704"/>
            <a:ext cx="39171827" cy="5447596"/>
          </a:xfrm>
          <a:prstGeom prst="rect">
            <a:avLst/>
          </a:prstGeom>
          <a:noFill/>
        </p:spPr>
        <p:txBody>
          <a:bodyPr wrap="square" lIns="91386" tIns="45696" rIns="91386" bIns="45696" rtlCol="0">
            <a:spAutoFit/>
          </a:bodyPr>
          <a:lstStyle/>
          <a:p>
            <a:pPr algn="ctr"/>
            <a:r>
              <a:rPr lang="en-US" sz="9600" dirty="0" err="1" smtClean="0">
                <a:solidFill>
                  <a:schemeClr val="bg1"/>
                </a:solidFill>
                <a:latin typeface="Times New Roman"/>
                <a:cs typeface="Times New Roman"/>
              </a:rPr>
              <a:t>Flexoelectric</a:t>
            </a:r>
            <a:r>
              <a:rPr lang="en-US" sz="9600" dirty="0" smtClean="0">
                <a:solidFill>
                  <a:schemeClr val="bg1"/>
                </a:solidFill>
                <a:latin typeface="Times New Roman"/>
                <a:cs typeface="Times New Roman"/>
              </a:rPr>
              <a:t> </a:t>
            </a:r>
            <a:r>
              <a:rPr lang="en-US" sz="9600" dirty="0">
                <a:solidFill>
                  <a:schemeClr val="bg1"/>
                </a:solidFill>
                <a:latin typeface="Times New Roman"/>
                <a:cs typeface="Times New Roman"/>
              </a:rPr>
              <a:t>Effect in </a:t>
            </a:r>
            <a:r>
              <a:rPr lang="en-US" sz="9600" dirty="0" err="1" smtClean="0">
                <a:solidFill>
                  <a:schemeClr val="bg1"/>
                </a:solidFill>
                <a:latin typeface="Times New Roman"/>
                <a:cs typeface="Times New Roman"/>
              </a:rPr>
              <a:t>Perovskites</a:t>
            </a:r>
            <a:r>
              <a:rPr lang="en-US" sz="9600" dirty="0" smtClean="0">
                <a:solidFill>
                  <a:schemeClr val="bg1"/>
                </a:solidFill>
                <a:latin typeface="Times New Roman"/>
                <a:cs typeface="Times New Roman"/>
              </a:rPr>
              <a:t> using </a:t>
            </a:r>
            <a:r>
              <a:rPr lang="en-US" sz="9600" dirty="0" err="1" smtClean="0">
                <a:solidFill>
                  <a:schemeClr val="bg1"/>
                </a:solidFill>
                <a:latin typeface="Times New Roman"/>
                <a:cs typeface="Times New Roman"/>
              </a:rPr>
              <a:t>Ab</a:t>
            </a:r>
            <a:r>
              <a:rPr lang="en-US" sz="9600" dirty="0" smtClean="0">
                <a:solidFill>
                  <a:schemeClr val="bg1"/>
                </a:solidFill>
                <a:latin typeface="Times New Roman"/>
                <a:cs typeface="Times New Roman"/>
              </a:rPr>
              <a:t> </a:t>
            </a:r>
            <a:r>
              <a:rPr lang="en-US" sz="9600" smtClean="0">
                <a:solidFill>
                  <a:schemeClr val="bg1"/>
                </a:solidFill>
                <a:latin typeface="Times New Roman"/>
                <a:cs typeface="Times New Roman"/>
              </a:rPr>
              <a:t>Initio Calculations</a:t>
            </a:r>
          </a:p>
          <a:p>
            <a:pPr marL="1371600" indent="-1371600" algn="ctr">
              <a:buAutoNum type="alphaUcPeriod"/>
            </a:pPr>
            <a:r>
              <a:rPr lang="en-US" sz="9600" b="1" dirty="0" err="1" smtClean="0">
                <a:solidFill>
                  <a:schemeClr val="bg1"/>
                </a:solidFill>
                <a:latin typeface="Times New Roman"/>
                <a:cs typeface="Times New Roman"/>
              </a:rPr>
              <a:t>Plymill</a:t>
            </a:r>
            <a:r>
              <a:rPr lang="en-US" sz="9600" b="1" dirty="0" smtClean="0">
                <a:solidFill>
                  <a:schemeClr val="bg1"/>
                </a:solidFill>
                <a:latin typeface="Times New Roman"/>
                <a:cs typeface="Times New Roman"/>
              </a:rPr>
              <a:t>, H. </a:t>
            </a:r>
            <a:r>
              <a:rPr lang="en-US" sz="9600" b="1" dirty="0" err="1" smtClean="0">
                <a:solidFill>
                  <a:schemeClr val="bg1"/>
                </a:solidFill>
                <a:latin typeface="Times New Roman"/>
                <a:cs typeface="Times New Roman"/>
              </a:rPr>
              <a:t>Xu</a:t>
            </a:r>
            <a:endParaRPr lang="en-US" sz="9600" b="1" dirty="0" smtClean="0">
              <a:solidFill>
                <a:schemeClr val="bg1"/>
              </a:solidFill>
              <a:latin typeface="Times New Roman"/>
              <a:cs typeface="Times New Roman"/>
            </a:endParaRPr>
          </a:p>
          <a:p>
            <a:pPr marL="1371600" indent="-1371600" algn="ctr"/>
            <a:r>
              <a:rPr lang="en-US" sz="6000" dirty="0" smtClean="0">
                <a:solidFill>
                  <a:schemeClr val="bg1"/>
                </a:solidFill>
                <a:latin typeface="Times New Roman"/>
                <a:cs typeface="Times New Roman"/>
              </a:rPr>
              <a:t>University of Tennessee Materials Science and Engineering</a:t>
            </a:r>
          </a:p>
          <a:p>
            <a:r>
              <a:rPr lang="en-US" sz="9600" dirty="0" smtClean="0">
                <a:solidFill>
                  <a:schemeClr val="bg1"/>
                </a:solidFill>
                <a:latin typeface="Times New Roman"/>
                <a:cs typeface="Times New Roman"/>
              </a:rPr>
              <a:t> </a:t>
            </a:r>
            <a:endParaRPr lang="en-US" sz="9600" b="1" dirty="0">
              <a:solidFill>
                <a:schemeClr val="bg1"/>
              </a:solidFill>
              <a:latin typeface="Times New Roman"/>
              <a:cs typeface="Times New Roman"/>
            </a:endParaRPr>
          </a:p>
        </p:txBody>
      </p:sp>
      <p:pic>
        <p:nvPicPr>
          <p:cNvPr id="8" name="Picture 7" descr="Screen Shot 2015-04-08 at 12.30.42 PM.png"/>
          <p:cNvPicPr>
            <a:picLocks noChangeAspect="1"/>
          </p:cNvPicPr>
          <p:nvPr/>
        </p:nvPicPr>
        <p:blipFill>
          <a:blip r:embed="rId2">
            <a:clrChange>
              <a:clrFrom>
                <a:srgbClr val="B2B2B2"/>
              </a:clrFrom>
              <a:clrTo>
                <a:srgbClr val="B2B2B2">
                  <a:alpha val="0"/>
                </a:srgbClr>
              </a:clrTo>
            </a:clrChange>
            <a:extLst>
              <a:ext uri="{28A0092B-C50C-407E-A947-70E740481C1C}">
                <a14:useLocalDpi xmlns:a14="http://schemas.microsoft.com/office/drawing/2010/main" val="0"/>
              </a:ext>
            </a:extLst>
          </a:blip>
          <a:stretch>
            <a:fillRect/>
          </a:stretch>
        </p:blipFill>
        <p:spPr>
          <a:xfrm>
            <a:off x="36944500" y="30480420"/>
            <a:ext cx="5117900" cy="2437980"/>
          </a:xfrm>
          <a:prstGeom prst="rect">
            <a:avLst/>
          </a:prstGeom>
        </p:spPr>
      </p:pic>
      <p:sp>
        <p:nvSpPr>
          <p:cNvPr id="9" name="Text Box 30"/>
          <p:cNvSpPr txBox="1">
            <a:spLocks noChangeAspect="1" noChangeArrowheads="1"/>
          </p:cNvSpPr>
          <p:nvPr/>
        </p:nvSpPr>
        <p:spPr bwMode="auto">
          <a:xfrm>
            <a:off x="438149" y="5911445"/>
            <a:ext cx="12855443" cy="641926"/>
          </a:xfrm>
          <a:prstGeom prst="rect">
            <a:avLst/>
          </a:prstGeom>
          <a:solidFill>
            <a:srgbClr val="F68E30"/>
          </a:solidFill>
          <a:ln>
            <a:noFill/>
          </a:ln>
          <a:effectLst/>
          <a:extLst/>
        </p:spPr>
        <p:txBody>
          <a:bodyPr wrap="square" lIns="87078" tIns="43539" rIns="87078" bIns="43539">
            <a:spAutoFit/>
          </a:bodyPr>
          <a:lstStyle>
            <a:defPPr>
              <a:defRPr lang="en-US"/>
            </a:defPPr>
            <a:lvl1pPr>
              <a:spcBef>
                <a:spcPct val="50000"/>
              </a:spcBef>
              <a:defRPr sz="3200" b="1">
                <a:effectLst>
                  <a:outerShdw blurRad="38100" dist="38100" dir="2700000" algn="tl">
                    <a:srgbClr val="FFFFFF"/>
                  </a:outerShdw>
                </a:effectLst>
                <a:latin typeface="Gotham Bold" charset="0"/>
                <a:cs typeface="MS PGothic" charset="0"/>
              </a:defRPr>
            </a:lvl1pPr>
          </a:lstStyle>
          <a:p>
            <a:r>
              <a:rPr lang="en-US" sz="3600" dirty="0"/>
              <a:t>Abstract</a:t>
            </a:r>
          </a:p>
        </p:txBody>
      </p:sp>
      <p:sp>
        <p:nvSpPr>
          <p:cNvPr id="11" name="Rectangle 10"/>
          <p:cNvSpPr/>
          <p:nvPr/>
        </p:nvSpPr>
        <p:spPr>
          <a:xfrm>
            <a:off x="438148" y="6548932"/>
            <a:ext cx="12855443" cy="10433627"/>
          </a:xfrm>
          <a:prstGeom prst="rect">
            <a:avLst/>
          </a:prstGeom>
        </p:spPr>
        <p:txBody>
          <a:bodyPr wrap="square">
            <a:spAutoFit/>
          </a:bodyPr>
          <a:lstStyle/>
          <a:p>
            <a:r>
              <a:rPr lang="en-US" sz="3200" dirty="0"/>
              <a:t>Flexoelectricity is a property that dielectric materials exhibit </a:t>
            </a:r>
            <a:r>
              <a:rPr lang="en-US" sz="3200" dirty="0" smtClean="0"/>
              <a:t>where </a:t>
            </a:r>
            <a:r>
              <a:rPr lang="en-US" sz="3200" dirty="0"/>
              <a:t>they</a:t>
            </a:r>
            <a:r>
              <a:rPr lang="en-US" sz="3200" dirty="0" smtClean="0"/>
              <a:t> become polarized </a:t>
            </a:r>
            <a:r>
              <a:rPr lang="en-US" sz="3200" dirty="0"/>
              <a:t>when</a:t>
            </a:r>
            <a:r>
              <a:rPr lang="en-US" sz="3200" dirty="0" smtClean="0"/>
              <a:t> they are subjected </a:t>
            </a:r>
            <a:r>
              <a:rPr lang="en-US" sz="3200" dirty="0"/>
              <a:t>to an inhomogeneous deformation. In the past, this effect has been largely ignored, as its effect in bulk materials has been much less significant than the related effect of piezoelectricity, the polarization of material due to uniform deformation. Interest in flexoelectricity has been increasing in recent years due to the development of </a:t>
            </a:r>
            <a:r>
              <a:rPr lang="en-US" sz="3200" dirty="0" smtClean="0"/>
              <a:t>nanotechnology. </a:t>
            </a:r>
            <a:r>
              <a:rPr lang="en-US" sz="3200" dirty="0"/>
              <a:t>Flexoelectricity is proportional to the strain gradient a material is subjected to making the flexoelectric effect immense on the </a:t>
            </a:r>
            <a:r>
              <a:rPr lang="en-US" sz="3200" dirty="0" err="1"/>
              <a:t>nanoscale</a:t>
            </a:r>
            <a:r>
              <a:rPr lang="en-US" sz="3200" dirty="0"/>
              <a:t>. Additionally, the flexoelectric effect scales with the dielectric constant making it have a significant effect in newly developed high permittivity materials such as ferroelectrics and </a:t>
            </a:r>
            <a:r>
              <a:rPr lang="en-US" sz="3200" dirty="0" err="1"/>
              <a:t>relaxors</a:t>
            </a:r>
            <a:r>
              <a:rPr lang="en-US" sz="3200" dirty="0"/>
              <a:t>. Applications being looked into for this phenomenon include improving the electro-mechanical response of piezoelectric materials as well as the creating of electro-mechanical sensors and actuators out of non-ferroelectric insulators. Research in this project includes using </a:t>
            </a:r>
            <a:r>
              <a:rPr lang="en-US" sz="3200" dirty="0" smtClean="0"/>
              <a:t>Density Functional Theory (DFT)</a:t>
            </a:r>
            <a:r>
              <a:rPr lang="en-US" sz="3200" b="1" dirty="0" smtClean="0"/>
              <a:t> </a:t>
            </a:r>
            <a:r>
              <a:rPr lang="en-US" sz="3200" dirty="0"/>
              <a:t>simulations to determine the longitudinal flexoelectric coefficient, which is difficult to determine experimentally. This calculation was performed for several high permittivity </a:t>
            </a:r>
            <a:r>
              <a:rPr lang="en-US" sz="3200" dirty="0" err="1"/>
              <a:t>perovskite</a:t>
            </a:r>
            <a:r>
              <a:rPr lang="en-US" sz="3200" dirty="0"/>
              <a:t> compounds. Additionally, calculations of the flexoelectric coefficient using local density approximation </a:t>
            </a:r>
            <a:r>
              <a:rPr lang="en-US" sz="3200" dirty="0" smtClean="0"/>
              <a:t>(LDA) </a:t>
            </a:r>
            <a:r>
              <a:rPr lang="en-US" sz="3200" dirty="0" err="1" smtClean="0"/>
              <a:t>functionals</a:t>
            </a:r>
            <a:r>
              <a:rPr lang="en-US" sz="3200" dirty="0" smtClean="0"/>
              <a:t> </a:t>
            </a:r>
            <a:r>
              <a:rPr lang="en-US" sz="3200" dirty="0"/>
              <a:t>and generalized gradient </a:t>
            </a:r>
            <a:r>
              <a:rPr lang="en-US" sz="3200" dirty="0" smtClean="0"/>
              <a:t>approximation (GGA) </a:t>
            </a:r>
            <a:r>
              <a:rPr lang="en-US" sz="3200" dirty="0" err="1"/>
              <a:t>functionals</a:t>
            </a:r>
            <a:r>
              <a:rPr lang="en-US" sz="3200" dirty="0"/>
              <a:t> are compared. </a:t>
            </a:r>
          </a:p>
        </p:txBody>
      </p:sp>
      <p:sp>
        <p:nvSpPr>
          <p:cNvPr id="12" name="Text Box 30"/>
          <p:cNvSpPr txBox="1">
            <a:spLocks noChangeAspect="1" noChangeArrowheads="1"/>
          </p:cNvSpPr>
          <p:nvPr/>
        </p:nvSpPr>
        <p:spPr bwMode="auto">
          <a:xfrm>
            <a:off x="438149" y="16982559"/>
            <a:ext cx="12855443" cy="641926"/>
          </a:xfrm>
          <a:prstGeom prst="rect">
            <a:avLst/>
          </a:prstGeom>
          <a:solidFill>
            <a:srgbClr val="F68E30"/>
          </a:solidFill>
          <a:ln>
            <a:noFill/>
          </a:ln>
          <a:effectLst/>
          <a:extLst/>
        </p:spPr>
        <p:txBody>
          <a:bodyPr wrap="square" lIns="87078" tIns="43539" rIns="87078" bIns="43539">
            <a:spAutoFit/>
          </a:bodyPr>
          <a:lstStyle>
            <a:defPPr>
              <a:defRPr lang="en-US"/>
            </a:defPPr>
            <a:lvl1pPr>
              <a:spcBef>
                <a:spcPct val="50000"/>
              </a:spcBef>
              <a:defRPr sz="3200" b="1">
                <a:effectLst>
                  <a:outerShdw blurRad="38100" dist="38100" dir="2700000" algn="tl">
                    <a:srgbClr val="FFFFFF"/>
                  </a:outerShdw>
                </a:effectLst>
                <a:latin typeface="Gotham Bold" charset="0"/>
                <a:cs typeface="MS PGothic" charset="0"/>
              </a:defRPr>
            </a:lvl1pPr>
          </a:lstStyle>
          <a:p>
            <a:r>
              <a:rPr lang="en-US" sz="3600" dirty="0" smtClean="0"/>
              <a:t>Methodology</a:t>
            </a:r>
            <a:endParaRPr lang="en-US" sz="3600" dirty="0"/>
          </a:p>
        </p:txBody>
      </p:sp>
      <p:graphicFrame>
        <p:nvGraphicFramePr>
          <p:cNvPr id="16" name="Content Placeholder 4"/>
          <p:cNvGraphicFramePr>
            <a:graphicFrameLocks/>
          </p:cNvGraphicFramePr>
          <p:nvPr>
            <p:extLst>
              <p:ext uri="{D42A27DB-BD31-4B8C-83A1-F6EECF244321}">
                <p14:modId xmlns:p14="http://schemas.microsoft.com/office/powerpoint/2010/main" val="2774612651"/>
              </p:ext>
            </p:extLst>
          </p:nvPr>
        </p:nvGraphicFramePr>
        <p:xfrm>
          <a:off x="438148" y="18103446"/>
          <a:ext cx="7107769"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1" name="TextBox 20"/>
          <p:cNvSpPr txBox="1"/>
          <p:nvPr/>
        </p:nvSpPr>
        <p:spPr>
          <a:xfrm>
            <a:off x="7886700" y="17845066"/>
            <a:ext cx="5406892" cy="11910956"/>
          </a:xfrm>
          <a:prstGeom prst="rect">
            <a:avLst/>
          </a:prstGeom>
          <a:noFill/>
        </p:spPr>
        <p:txBody>
          <a:bodyPr wrap="square" rtlCol="0">
            <a:spAutoFit/>
          </a:bodyPr>
          <a:lstStyle/>
          <a:p>
            <a:r>
              <a:rPr lang="en-US" sz="3200" dirty="0" smtClean="0"/>
              <a:t>A strain that varies as a cosine function in the z direction is applied to the system to create an </a:t>
            </a:r>
            <a:r>
              <a:rPr lang="en-US" sz="3200" dirty="0" err="1" smtClean="0"/>
              <a:t>inhomogeous</a:t>
            </a:r>
            <a:r>
              <a:rPr lang="en-US" sz="3200" dirty="0" smtClean="0"/>
              <a:t> strain longitudinally. This makes the displacement of atoms follow a sine function and the strain gradient follow a negative sine function. Then the atoms are relaxed to their lowest energy positions with the exception of the A-site atoms, which are fixed to preserve the strain gradient. The A-site atoms were chosen as they participate the least in polarization. After relaxation, the born effective charges are calculated using </a:t>
            </a:r>
            <a:r>
              <a:rPr lang="en-US" sz="3200" dirty="0"/>
              <a:t>density functional perturbation </a:t>
            </a:r>
            <a:r>
              <a:rPr lang="en-US" sz="3200" dirty="0" smtClean="0"/>
              <a:t>theory. The flexoelectric can then be obtained by dividing the polarization by the strain gradient in the </a:t>
            </a:r>
            <a:r>
              <a:rPr lang="en-US" sz="3200" dirty="0" err="1" smtClean="0"/>
              <a:t>supercell</a:t>
            </a:r>
            <a:r>
              <a:rPr lang="en-US" sz="3200" dirty="0" smtClean="0"/>
              <a:t>.</a:t>
            </a:r>
            <a:endParaRPr lang="en-US" sz="3200" dirty="0"/>
          </a:p>
        </p:txBody>
      </p:sp>
      <p:sp>
        <p:nvSpPr>
          <p:cNvPr id="22" name="TextBox 21"/>
          <p:cNvSpPr txBox="1"/>
          <p:nvPr/>
        </p:nvSpPr>
        <p:spPr>
          <a:xfrm>
            <a:off x="778933" y="26967413"/>
            <a:ext cx="6766982" cy="1384995"/>
          </a:xfrm>
          <a:prstGeom prst="rect">
            <a:avLst/>
          </a:prstGeom>
          <a:noFill/>
        </p:spPr>
        <p:txBody>
          <a:bodyPr wrap="square" rtlCol="0">
            <a:spAutoFit/>
          </a:bodyPr>
          <a:lstStyle/>
          <a:p>
            <a:r>
              <a:rPr lang="en-US" sz="2800" dirty="0" err="1" smtClean="0"/>
              <a:t>Supercell</a:t>
            </a:r>
            <a:r>
              <a:rPr lang="en-US" sz="2800" dirty="0" smtClean="0"/>
              <a:t> with </a:t>
            </a:r>
            <a:r>
              <a:rPr lang="en-US" sz="2800" dirty="0" err="1" smtClean="0"/>
              <a:t>inhomogenous</a:t>
            </a:r>
            <a:r>
              <a:rPr lang="en-US" sz="2800" dirty="0" smtClean="0"/>
              <a:t> strain applied in  z-direction with imposed curve showing displacement from </a:t>
            </a:r>
            <a:r>
              <a:rPr lang="en-US" sz="2800" dirty="0" err="1" smtClean="0"/>
              <a:t>centrosymmetry</a:t>
            </a:r>
            <a:r>
              <a:rPr lang="en-US" sz="2800" dirty="0" smtClean="0"/>
              <a:t>.</a:t>
            </a:r>
            <a:endParaRPr lang="en-US" sz="2800" dirty="0"/>
          </a:p>
        </p:txBody>
      </p:sp>
      <p:cxnSp>
        <p:nvCxnSpPr>
          <p:cNvPr id="23" name="Straight Connector 22"/>
          <p:cNvCxnSpPr>
            <a:cxnSpLocks noChangeShapeType="1"/>
          </p:cNvCxnSpPr>
          <p:nvPr/>
        </p:nvCxnSpPr>
        <p:spPr bwMode="auto">
          <a:xfrm flipH="1">
            <a:off x="13851930" y="5389561"/>
            <a:ext cx="22820" cy="23456900"/>
          </a:xfrm>
          <a:prstGeom prst="line">
            <a:avLst/>
          </a:prstGeom>
          <a:ln>
            <a:headEnd/>
            <a:tailEnd/>
          </a:ln>
          <a:extLst/>
        </p:spPr>
        <p:style>
          <a:lnRef idx="1">
            <a:schemeClr val="dk1"/>
          </a:lnRef>
          <a:fillRef idx="0">
            <a:schemeClr val="dk1"/>
          </a:fillRef>
          <a:effectRef idx="0">
            <a:schemeClr val="dk1"/>
          </a:effectRef>
          <a:fontRef idx="minor">
            <a:schemeClr val="tx1"/>
          </a:fontRef>
        </p:style>
      </p:cxnSp>
      <p:sp>
        <p:nvSpPr>
          <p:cNvPr id="24" name="Text Box 30"/>
          <p:cNvSpPr txBox="1">
            <a:spLocks noChangeAspect="1" noChangeArrowheads="1"/>
          </p:cNvSpPr>
          <p:nvPr/>
        </p:nvSpPr>
        <p:spPr bwMode="auto">
          <a:xfrm>
            <a:off x="15114654" y="5907006"/>
            <a:ext cx="12855443" cy="641926"/>
          </a:xfrm>
          <a:prstGeom prst="rect">
            <a:avLst/>
          </a:prstGeom>
          <a:solidFill>
            <a:srgbClr val="F68E30"/>
          </a:solidFill>
          <a:ln>
            <a:noFill/>
          </a:ln>
          <a:effectLst/>
          <a:extLst/>
        </p:spPr>
        <p:txBody>
          <a:bodyPr wrap="square" lIns="87078" tIns="43539" rIns="87078" bIns="43539">
            <a:spAutoFit/>
          </a:bodyPr>
          <a:lstStyle>
            <a:defPPr>
              <a:defRPr lang="en-US"/>
            </a:defPPr>
            <a:lvl1pPr>
              <a:spcBef>
                <a:spcPct val="50000"/>
              </a:spcBef>
              <a:defRPr sz="3200" b="1">
                <a:effectLst>
                  <a:outerShdw blurRad="38100" dist="38100" dir="2700000" algn="tl">
                    <a:srgbClr val="FFFFFF"/>
                  </a:outerShdw>
                </a:effectLst>
                <a:latin typeface="Gotham Bold" charset="0"/>
                <a:cs typeface="MS PGothic" charset="0"/>
              </a:defRPr>
            </a:lvl1pPr>
          </a:lstStyle>
          <a:p>
            <a:r>
              <a:rPr lang="en-US" sz="3600" dirty="0" smtClean="0"/>
              <a:t>Preserving the Strain Gradient </a:t>
            </a:r>
            <a:endParaRPr lang="en-US" sz="3600" dirty="0"/>
          </a:p>
        </p:txBody>
      </p:sp>
      <p:cxnSp>
        <p:nvCxnSpPr>
          <p:cNvPr id="25" name="Straight Connector 24"/>
          <p:cNvCxnSpPr>
            <a:cxnSpLocks noChangeShapeType="1"/>
          </p:cNvCxnSpPr>
          <p:nvPr/>
        </p:nvCxnSpPr>
        <p:spPr bwMode="auto">
          <a:xfrm flipH="1">
            <a:off x="28647245" y="5389561"/>
            <a:ext cx="22820" cy="23456900"/>
          </a:xfrm>
          <a:prstGeom prst="line">
            <a:avLst/>
          </a:prstGeom>
          <a:ln>
            <a:headEnd/>
            <a:tailEnd/>
          </a:ln>
          <a:extLst/>
        </p:spPr>
        <p:style>
          <a:lnRef idx="1">
            <a:schemeClr val="dk1"/>
          </a:lnRef>
          <a:fillRef idx="0">
            <a:schemeClr val="dk1"/>
          </a:fillRef>
          <a:effectRef idx="0">
            <a:schemeClr val="dk1"/>
          </a:effectRef>
          <a:fontRef idx="minor">
            <a:schemeClr val="tx1"/>
          </a:fontRef>
        </p:style>
      </p:cxnSp>
      <p:graphicFrame>
        <p:nvGraphicFramePr>
          <p:cNvPr id="27" name="Chart 26"/>
          <p:cNvGraphicFramePr>
            <a:graphicFrameLocks/>
          </p:cNvGraphicFramePr>
          <p:nvPr>
            <p:extLst>
              <p:ext uri="{D42A27DB-BD31-4B8C-83A1-F6EECF244321}">
                <p14:modId xmlns:p14="http://schemas.microsoft.com/office/powerpoint/2010/main" val="2294780998"/>
              </p:ext>
            </p:extLst>
          </p:nvPr>
        </p:nvGraphicFramePr>
        <p:xfrm>
          <a:off x="14773870" y="6869894"/>
          <a:ext cx="4431704" cy="351870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28" name="Chart 27"/>
          <p:cNvGraphicFramePr>
            <a:graphicFrameLocks/>
          </p:cNvGraphicFramePr>
          <p:nvPr>
            <p:extLst>
              <p:ext uri="{D42A27DB-BD31-4B8C-83A1-F6EECF244321}">
                <p14:modId xmlns:p14="http://schemas.microsoft.com/office/powerpoint/2010/main" val="1949753935"/>
              </p:ext>
            </p:extLst>
          </p:nvPr>
        </p:nvGraphicFramePr>
        <p:xfrm>
          <a:off x="19375967" y="6869895"/>
          <a:ext cx="4089400" cy="3518705"/>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29" name="Chart 28"/>
          <p:cNvGraphicFramePr>
            <a:graphicFrameLocks/>
          </p:cNvGraphicFramePr>
          <p:nvPr>
            <p:extLst>
              <p:ext uri="{D42A27DB-BD31-4B8C-83A1-F6EECF244321}">
                <p14:modId xmlns:p14="http://schemas.microsoft.com/office/powerpoint/2010/main" val="343484345"/>
              </p:ext>
            </p:extLst>
          </p:nvPr>
        </p:nvGraphicFramePr>
        <p:xfrm>
          <a:off x="23880697" y="6869895"/>
          <a:ext cx="4211108" cy="3518705"/>
        </p:xfrm>
        <a:graphic>
          <a:graphicData uri="http://schemas.openxmlformats.org/drawingml/2006/chart">
            <c:chart xmlns:c="http://schemas.openxmlformats.org/drawingml/2006/chart" xmlns:r="http://schemas.openxmlformats.org/officeDocument/2006/relationships" r:id="rId10"/>
          </a:graphicData>
        </a:graphic>
      </p:graphicFrame>
      <p:sp>
        <p:nvSpPr>
          <p:cNvPr id="30" name="TextBox 29"/>
          <p:cNvSpPr txBox="1"/>
          <p:nvPr/>
        </p:nvSpPr>
        <p:spPr>
          <a:xfrm>
            <a:off x="15114654" y="10693400"/>
            <a:ext cx="12855443" cy="3539430"/>
          </a:xfrm>
          <a:prstGeom prst="rect">
            <a:avLst/>
          </a:prstGeom>
          <a:noFill/>
        </p:spPr>
        <p:txBody>
          <a:bodyPr wrap="square" rtlCol="0">
            <a:spAutoFit/>
          </a:bodyPr>
          <a:lstStyle/>
          <a:p>
            <a:r>
              <a:rPr lang="en-US" sz="3200" dirty="0" smtClean="0"/>
              <a:t>Some of  the tested structures, like the </a:t>
            </a:r>
            <a:r>
              <a:rPr lang="en-US" sz="3200" dirty="0" err="1" smtClean="0"/>
              <a:t>rhombohedral</a:t>
            </a:r>
            <a:r>
              <a:rPr lang="en-US" sz="3200" dirty="0" smtClean="0"/>
              <a:t> barium </a:t>
            </a:r>
            <a:r>
              <a:rPr lang="en-US" sz="3200" dirty="0" err="1" smtClean="0"/>
              <a:t>titanate</a:t>
            </a:r>
            <a:r>
              <a:rPr lang="en-US" sz="3200" dirty="0" smtClean="0"/>
              <a:t> case shown above, do not maintain the strain gradient throughout the relaxation process. It was observed, however, that with increasing maximum strain applied, that more stability was maintained in the structure. Increasing the system size had the most dramatic effect of ensuring that a uniform strain gradient was maintained on the system throughout the relaxation process as seen in the strontium </a:t>
            </a:r>
            <a:r>
              <a:rPr lang="en-US" sz="3200" dirty="0" err="1"/>
              <a:t>t</a:t>
            </a:r>
            <a:r>
              <a:rPr lang="en-US" sz="3200" dirty="0" err="1" smtClean="0"/>
              <a:t>itanate</a:t>
            </a:r>
            <a:r>
              <a:rPr lang="en-US" sz="3200" dirty="0" smtClean="0"/>
              <a:t> case below.</a:t>
            </a:r>
            <a:endParaRPr lang="en-US" sz="3200" dirty="0"/>
          </a:p>
        </p:txBody>
      </p:sp>
      <p:graphicFrame>
        <p:nvGraphicFramePr>
          <p:cNvPr id="31" name="Chart 30"/>
          <p:cNvGraphicFramePr>
            <a:graphicFrameLocks/>
          </p:cNvGraphicFramePr>
          <p:nvPr>
            <p:extLst>
              <p:ext uri="{D42A27DB-BD31-4B8C-83A1-F6EECF244321}">
                <p14:modId xmlns:p14="http://schemas.microsoft.com/office/powerpoint/2010/main" val="2638946813"/>
              </p:ext>
            </p:extLst>
          </p:nvPr>
        </p:nvGraphicFramePr>
        <p:xfrm>
          <a:off x="14773870" y="14579771"/>
          <a:ext cx="3920531" cy="325102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32" name="Chart 31"/>
          <p:cNvGraphicFramePr>
            <a:graphicFrameLocks/>
          </p:cNvGraphicFramePr>
          <p:nvPr>
            <p:extLst>
              <p:ext uri="{D42A27DB-BD31-4B8C-83A1-F6EECF244321}">
                <p14:modId xmlns:p14="http://schemas.microsoft.com/office/powerpoint/2010/main" val="2852110004"/>
              </p:ext>
            </p:extLst>
          </p:nvPr>
        </p:nvGraphicFramePr>
        <p:xfrm>
          <a:off x="19375967" y="14579770"/>
          <a:ext cx="4089400" cy="325102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3" name="Chart 32"/>
          <p:cNvGraphicFramePr>
            <a:graphicFrameLocks/>
          </p:cNvGraphicFramePr>
          <p:nvPr>
            <p:extLst>
              <p:ext uri="{D42A27DB-BD31-4B8C-83A1-F6EECF244321}">
                <p14:modId xmlns:p14="http://schemas.microsoft.com/office/powerpoint/2010/main" val="15879912"/>
              </p:ext>
            </p:extLst>
          </p:nvPr>
        </p:nvGraphicFramePr>
        <p:xfrm>
          <a:off x="23966008" y="14579769"/>
          <a:ext cx="4004089" cy="3251031"/>
        </p:xfrm>
        <a:graphic>
          <a:graphicData uri="http://schemas.openxmlformats.org/drawingml/2006/chart">
            <c:chart xmlns:c="http://schemas.openxmlformats.org/drawingml/2006/chart" xmlns:r="http://schemas.openxmlformats.org/officeDocument/2006/relationships" r:id="rId13"/>
          </a:graphicData>
        </a:graphic>
      </p:graphicFrame>
      <p:sp>
        <p:nvSpPr>
          <p:cNvPr id="34" name="Text Box 30"/>
          <p:cNvSpPr txBox="1">
            <a:spLocks noChangeAspect="1" noChangeArrowheads="1"/>
          </p:cNvSpPr>
          <p:nvPr/>
        </p:nvSpPr>
        <p:spPr bwMode="auto">
          <a:xfrm>
            <a:off x="15114654" y="18103445"/>
            <a:ext cx="12855443" cy="641926"/>
          </a:xfrm>
          <a:prstGeom prst="rect">
            <a:avLst/>
          </a:prstGeom>
          <a:solidFill>
            <a:srgbClr val="F68E30"/>
          </a:solidFill>
          <a:ln>
            <a:noFill/>
          </a:ln>
          <a:effectLst/>
          <a:extLst/>
        </p:spPr>
        <p:txBody>
          <a:bodyPr wrap="square" lIns="87078" tIns="43539" rIns="87078" bIns="43539">
            <a:spAutoFit/>
          </a:bodyPr>
          <a:lstStyle>
            <a:defPPr>
              <a:defRPr lang="en-US"/>
            </a:defPPr>
            <a:lvl1pPr>
              <a:spcBef>
                <a:spcPct val="50000"/>
              </a:spcBef>
              <a:defRPr sz="3200" b="1">
                <a:effectLst>
                  <a:outerShdw blurRad="38100" dist="38100" dir="2700000" algn="tl">
                    <a:srgbClr val="FFFFFF"/>
                  </a:outerShdw>
                </a:effectLst>
                <a:latin typeface="Gotham Bold" charset="0"/>
                <a:cs typeface="MS PGothic" charset="0"/>
              </a:defRPr>
            </a:lvl1pPr>
          </a:lstStyle>
          <a:p>
            <a:r>
              <a:rPr lang="en-US" sz="3600" dirty="0" smtClean="0"/>
              <a:t>Comparing LDA and GGA</a:t>
            </a:r>
            <a:endParaRPr lang="en-US" sz="3600" dirty="0"/>
          </a:p>
        </p:txBody>
      </p:sp>
      <p:graphicFrame>
        <p:nvGraphicFramePr>
          <p:cNvPr id="35" name="Chart 34"/>
          <p:cNvGraphicFramePr>
            <a:graphicFrameLocks/>
          </p:cNvGraphicFramePr>
          <p:nvPr>
            <p:extLst>
              <p:ext uri="{D42A27DB-BD31-4B8C-83A1-F6EECF244321}">
                <p14:modId xmlns:p14="http://schemas.microsoft.com/office/powerpoint/2010/main" val="2426502465"/>
              </p:ext>
            </p:extLst>
          </p:nvPr>
        </p:nvGraphicFramePr>
        <p:xfrm>
          <a:off x="14773869" y="19117463"/>
          <a:ext cx="3920531" cy="3511944"/>
        </p:xfrm>
        <a:graphic>
          <a:graphicData uri="http://schemas.openxmlformats.org/drawingml/2006/chart">
            <c:chart xmlns:c="http://schemas.openxmlformats.org/drawingml/2006/chart" xmlns:r="http://schemas.openxmlformats.org/officeDocument/2006/relationships" r:id="rId14"/>
          </a:graphicData>
        </a:graphic>
      </p:graphicFrame>
      <p:sp>
        <p:nvSpPr>
          <p:cNvPr id="37" name="TextBox 36"/>
          <p:cNvSpPr txBox="1"/>
          <p:nvPr/>
        </p:nvSpPr>
        <p:spPr>
          <a:xfrm>
            <a:off x="14773870" y="22846437"/>
            <a:ext cx="3920530" cy="954107"/>
          </a:xfrm>
          <a:prstGeom prst="rect">
            <a:avLst/>
          </a:prstGeom>
          <a:noFill/>
        </p:spPr>
        <p:txBody>
          <a:bodyPr wrap="square" rtlCol="0">
            <a:spAutoFit/>
          </a:bodyPr>
          <a:lstStyle/>
          <a:p>
            <a:r>
              <a:rPr lang="en-US" sz="2800" dirty="0" smtClean="0"/>
              <a:t>Displacement for 1% strain Strontium </a:t>
            </a:r>
            <a:r>
              <a:rPr lang="en-US" sz="2800" dirty="0" err="1" smtClean="0"/>
              <a:t>Titanate</a:t>
            </a:r>
            <a:endParaRPr lang="en-US" sz="2800" dirty="0"/>
          </a:p>
        </p:txBody>
      </p:sp>
      <p:graphicFrame>
        <p:nvGraphicFramePr>
          <p:cNvPr id="38" name="Chart 37"/>
          <p:cNvGraphicFramePr>
            <a:graphicFrameLocks/>
          </p:cNvGraphicFramePr>
          <p:nvPr>
            <p:extLst>
              <p:ext uri="{D42A27DB-BD31-4B8C-83A1-F6EECF244321}">
                <p14:modId xmlns:p14="http://schemas.microsoft.com/office/powerpoint/2010/main" val="527442152"/>
              </p:ext>
            </p:extLst>
          </p:nvPr>
        </p:nvGraphicFramePr>
        <p:xfrm>
          <a:off x="14773870" y="23800544"/>
          <a:ext cx="3985667" cy="3762121"/>
        </p:xfrm>
        <a:graphic>
          <a:graphicData uri="http://schemas.openxmlformats.org/drawingml/2006/chart">
            <c:chart xmlns:c="http://schemas.openxmlformats.org/drawingml/2006/chart" xmlns:r="http://schemas.openxmlformats.org/officeDocument/2006/relationships" r:id="rId15"/>
          </a:graphicData>
        </a:graphic>
      </p:graphicFrame>
      <p:sp>
        <p:nvSpPr>
          <p:cNvPr id="39" name="TextBox 38"/>
          <p:cNvSpPr txBox="1"/>
          <p:nvPr/>
        </p:nvSpPr>
        <p:spPr>
          <a:xfrm>
            <a:off x="14621228" y="27659910"/>
            <a:ext cx="4073173" cy="1815882"/>
          </a:xfrm>
          <a:prstGeom prst="rect">
            <a:avLst/>
          </a:prstGeom>
          <a:noFill/>
        </p:spPr>
        <p:txBody>
          <a:bodyPr wrap="square" rtlCol="0">
            <a:spAutoFit/>
          </a:bodyPr>
          <a:lstStyle/>
          <a:p>
            <a:r>
              <a:rPr lang="en-US" sz="2800" dirty="0" smtClean="0"/>
              <a:t>Born Effective Charge in Z direction for Titanium in strontium </a:t>
            </a:r>
            <a:r>
              <a:rPr lang="en-US" sz="2800" dirty="0" err="1"/>
              <a:t>t</a:t>
            </a:r>
            <a:r>
              <a:rPr lang="en-US" sz="2800" dirty="0" err="1" smtClean="0"/>
              <a:t>itanate</a:t>
            </a:r>
            <a:r>
              <a:rPr lang="en-US" sz="2800" dirty="0" smtClean="0"/>
              <a:t> Systems</a:t>
            </a:r>
            <a:endParaRPr lang="en-US" sz="2800" dirty="0"/>
          </a:p>
        </p:txBody>
      </p:sp>
      <p:sp>
        <p:nvSpPr>
          <p:cNvPr id="40" name="TextBox 39"/>
          <p:cNvSpPr txBox="1"/>
          <p:nvPr/>
        </p:nvSpPr>
        <p:spPr>
          <a:xfrm>
            <a:off x="19205574" y="19117464"/>
            <a:ext cx="8764523" cy="9941185"/>
          </a:xfrm>
          <a:prstGeom prst="rect">
            <a:avLst/>
          </a:prstGeom>
          <a:noFill/>
        </p:spPr>
        <p:txBody>
          <a:bodyPr wrap="square" rtlCol="0">
            <a:spAutoFit/>
          </a:bodyPr>
          <a:lstStyle/>
          <a:p>
            <a:r>
              <a:rPr lang="en-US" sz="3200" dirty="0" smtClean="0"/>
              <a:t>LDA and GGA </a:t>
            </a:r>
            <a:r>
              <a:rPr lang="en-US" sz="3200" dirty="0" err="1" smtClean="0"/>
              <a:t>functionals</a:t>
            </a:r>
            <a:r>
              <a:rPr lang="en-US" sz="3200" dirty="0" smtClean="0"/>
              <a:t> were compared for the strontium </a:t>
            </a:r>
            <a:r>
              <a:rPr lang="en-US" sz="3200" dirty="0" err="1"/>
              <a:t>t</a:t>
            </a:r>
            <a:r>
              <a:rPr lang="en-US" sz="3200" dirty="0" err="1" smtClean="0"/>
              <a:t>itanate</a:t>
            </a:r>
            <a:r>
              <a:rPr lang="en-US" sz="3200" dirty="0" smtClean="0"/>
              <a:t> calculations. The lattice parameter obtained using the LDA functional was 3.859Å with a c/a ratio of 1.004. The obtained  lattice parameter using the GGA functional was 3.898</a:t>
            </a:r>
            <a:r>
              <a:rPr lang="en-US" sz="3200" dirty="0" smtClean="0">
                <a:ea typeface="Lucida Grande"/>
                <a:cs typeface="Lucida Grande"/>
              </a:rPr>
              <a:t>Å with a c/a ratio of 1.0006. The GGA values are</a:t>
            </a:r>
            <a:r>
              <a:rPr lang="en-US" sz="3200" b="1" dirty="0" smtClean="0">
                <a:ea typeface="Lucida Grande"/>
                <a:cs typeface="Lucida Grande"/>
              </a:rPr>
              <a:t> </a:t>
            </a:r>
            <a:r>
              <a:rPr lang="en-US" sz="3200" dirty="0" smtClean="0">
                <a:ea typeface="Lucida Grande"/>
                <a:cs typeface="Lucida Grande"/>
              </a:rPr>
              <a:t>closer to the experimentally measured lattice parameter and c/a ratio of  3.898Å and 1.00056 respectively. Regardless of the potential used, the system relaxed the same way across different system sizes and strains. The born effective charges differed depending on the functional used. The most variance was found in the titanium and oxygen atoms, which participate the most in the polarization process. This lead to the values of polarization being calculated using the LDA functional to be higher than the polarization calculated using the GGA potential. Higher polarization values thus led to higher flexoelectric coefficients being calculated. </a:t>
            </a:r>
            <a:endParaRPr lang="en-US" sz="3200" dirty="0"/>
          </a:p>
        </p:txBody>
      </p:sp>
      <p:sp>
        <p:nvSpPr>
          <p:cNvPr id="41" name="Text Box 30"/>
          <p:cNvSpPr txBox="1">
            <a:spLocks noChangeAspect="1" noChangeArrowheads="1"/>
          </p:cNvSpPr>
          <p:nvPr/>
        </p:nvSpPr>
        <p:spPr bwMode="auto">
          <a:xfrm>
            <a:off x="29206958" y="5907006"/>
            <a:ext cx="12855443" cy="641926"/>
          </a:xfrm>
          <a:prstGeom prst="rect">
            <a:avLst/>
          </a:prstGeom>
          <a:solidFill>
            <a:srgbClr val="F68E30"/>
          </a:solidFill>
          <a:ln>
            <a:noFill/>
          </a:ln>
          <a:effectLst/>
          <a:extLst/>
        </p:spPr>
        <p:txBody>
          <a:bodyPr wrap="square" lIns="87078" tIns="43539" rIns="87078" bIns="43539">
            <a:spAutoFit/>
          </a:bodyPr>
          <a:lstStyle>
            <a:defPPr>
              <a:defRPr lang="en-US"/>
            </a:defPPr>
            <a:lvl1pPr>
              <a:spcBef>
                <a:spcPct val="50000"/>
              </a:spcBef>
              <a:defRPr sz="3200" b="1">
                <a:effectLst>
                  <a:outerShdw blurRad="38100" dist="38100" dir="2700000" algn="tl">
                    <a:srgbClr val="FFFFFF"/>
                  </a:outerShdw>
                </a:effectLst>
                <a:latin typeface="Gotham Bold" charset="0"/>
                <a:cs typeface="MS PGothic" charset="0"/>
              </a:defRPr>
            </a:lvl1pPr>
          </a:lstStyle>
          <a:p>
            <a:r>
              <a:rPr lang="en-US" sz="3600" dirty="0" smtClean="0"/>
              <a:t>Results</a:t>
            </a:r>
            <a:endParaRPr lang="en-US" sz="3600" dirty="0"/>
          </a:p>
        </p:txBody>
      </p:sp>
      <p:graphicFrame>
        <p:nvGraphicFramePr>
          <p:cNvPr id="42" name="Chart 41"/>
          <p:cNvGraphicFramePr>
            <a:graphicFrameLocks/>
          </p:cNvGraphicFramePr>
          <p:nvPr>
            <p:extLst>
              <p:ext uri="{D42A27DB-BD31-4B8C-83A1-F6EECF244321}">
                <p14:modId xmlns:p14="http://schemas.microsoft.com/office/powerpoint/2010/main" val="2553525054"/>
              </p:ext>
            </p:extLst>
          </p:nvPr>
        </p:nvGraphicFramePr>
        <p:xfrm>
          <a:off x="29206957" y="6869895"/>
          <a:ext cx="12855443" cy="5483525"/>
        </p:xfrm>
        <a:graphic>
          <a:graphicData uri="http://schemas.openxmlformats.org/drawingml/2006/chart">
            <c:chart xmlns:c="http://schemas.openxmlformats.org/drawingml/2006/chart" xmlns:r="http://schemas.openxmlformats.org/officeDocument/2006/relationships" r:id="rId16"/>
          </a:graphicData>
        </a:graphic>
      </p:graphicFrame>
      <p:graphicFrame>
        <p:nvGraphicFramePr>
          <p:cNvPr id="44" name="Chart 43"/>
          <p:cNvGraphicFramePr>
            <a:graphicFrameLocks/>
          </p:cNvGraphicFramePr>
          <p:nvPr>
            <p:extLst>
              <p:ext uri="{D42A27DB-BD31-4B8C-83A1-F6EECF244321}">
                <p14:modId xmlns:p14="http://schemas.microsoft.com/office/powerpoint/2010/main" val="4121626605"/>
              </p:ext>
            </p:extLst>
          </p:nvPr>
        </p:nvGraphicFramePr>
        <p:xfrm>
          <a:off x="37157553" y="12464325"/>
          <a:ext cx="4904846" cy="3854311"/>
        </p:xfrm>
        <a:graphic>
          <a:graphicData uri="http://schemas.openxmlformats.org/drawingml/2006/chart">
            <c:chart xmlns:c="http://schemas.openxmlformats.org/drawingml/2006/chart" xmlns:r="http://schemas.openxmlformats.org/officeDocument/2006/relationships" r:id="rId17"/>
          </a:graphicData>
        </a:graphic>
      </p:graphicFrame>
      <p:sp>
        <p:nvSpPr>
          <p:cNvPr id="45" name="TextBox 44"/>
          <p:cNvSpPr txBox="1"/>
          <p:nvPr/>
        </p:nvSpPr>
        <p:spPr>
          <a:xfrm>
            <a:off x="37470757" y="16386263"/>
            <a:ext cx="4591642" cy="1384995"/>
          </a:xfrm>
          <a:prstGeom prst="rect">
            <a:avLst/>
          </a:prstGeom>
          <a:noFill/>
        </p:spPr>
        <p:txBody>
          <a:bodyPr wrap="square" rtlCol="0">
            <a:spAutoFit/>
          </a:bodyPr>
          <a:lstStyle/>
          <a:p>
            <a:r>
              <a:rPr lang="en-US" sz="2800" dirty="0" smtClean="0"/>
              <a:t>Results for 14 unit cell tests with 1% strain applied with compounds in cubic form</a:t>
            </a:r>
            <a:endParaRPr lang="en-US" sz="2800" dirty="0"/>
          </a:p>
        </p:txBody>
      </p:sp>
      <p:sp>
        <p:nvSpPr>
          <p:cNvPr id="46" name="TextBox 45"/>
          <p:cNvSpPr txBox="1"/>
          <p:nvPr/>
        </p:nvSpPr>
        <p:spPr>
          <a:xfrm>
            <a:off x="29688937" y="12738262"/>
            <a:ext cx="7255563" cy="5016757"/>
          </a:xfrm>
          <a:prstGeom prst="rect">
            <a:avLst/>
          </a:prstGeom>
          <a:noFill/>
        </p:spPr>
        <p:txBody>
          <a:bodyPr wrap="square" rtlCol="0">
            <a:spAutoFit/>
          </a:bodyPr>
          <a:lstStyle/>
          <a:p>
            <a:r>
              <a:rPr lang="en-US" sz="3200" dirty="0" smtClean="0"/>
              <a:t>Results show that as we increase the size of the super cell, the value for the calculated flexoelectric coefficient converges to a single value. This is due to the strain gradient becoming more uniform in larger systems. Preliminary tests on other </a:t>
            </a:r>
            <a:r>
              <a:rPr lang="en-US" sz="3200" dirty="0" err="1" smtClean="0"/>
              <a:t>perovskite</a:t>
            </a:r>
            <a:r>
              <a:rPr lang="en-US" sz="3200" dirty="0" smtClean="0"/>
              <a:t> systems suggest that lead </a:t>
            </a:r>
            <a:r>
              <a:rPr lang="en-US" sz="3200" dirty="0" err="1" smtClean="0"/>
              <a:t>titanate</a:t>
            </a:r>
            <a:r>
              <a:rPr lang="en-US" sz="3200" dirty="0" smtClean="0"/>
              <a:t> experiences a similar flexoelectric effect to strontium </a:t>
            </a:r>
            <a:r>
              <a:rPr lang="en-US" sz="3200" dirty="0" err="1" smtClean="0"/>
              <a:t>titanate</a:t>
            </a:r>
            <a:r>
              <a:rPr lang="en-US" sz="3200" dirty="0" smtClean="0"/>
              <a:t> while barium </a:t>
            </a:r>
            <a:r>
              <a:rPr lang="en-US" sz="3200" dirty="0" err="1" smtClean="0"/>
              <a:t>tianate</a:t>
            </a:r>
            <a:r>
              <a:rPr lang="en-US" sz="3200" dirty="0" smtClean="0"/>
              <a:t> has a smaller effect.</a:t>
            </a:r>
            <a:endParaRPr lang="en-US" sz="3200" dirty="0"/>
          </a:p>
        </p:txBody>
      </p:sp>
      <p:sp>
        <p:nvSpPr>
          <p:cNvPr id="47" name="Text Box 30"/>
          <p:cNvSpPr txBox="1">
            <a:spLocks noChangeAspect="1" noChangeArrowheads="1"/>
          </p:cNvSpPr>
          <p:nvPr/>
        </p:nvSpPr>
        <p:spPr bwMode="auto">
          <a:xfrm>
            <a:off x="29206958" y="18255845"/>
            <a:ext cx="12855443" cy="641926"/>
          </a:xfrm>
          <a:prstGeom prst="rect">
            <a:avLst/>
          </a:prstGeom>
          <a:solidFill>
            <a:srgbClr val="F68E30"/>
          </a:solidFill>
          <a:ln>
            <a:noFill/>
          </a:ln>
          <a:effectLst/>
          <a:extLst/>
        </p:spPr>
        <p:txBody>
          <a:bodyPr wrap="square" lIns="87078" tIns="43539" rIns="87078" bIns="43539">
            <a:spAutoFit/>
          </a:bodyPr>
          <a:lstStyle>
            <a:defPPr>
              <a:defRPr lang="en-US"/>
            </a:defPPr>
            <a:lvl1pPr>
              <a:spcBef>
                <a:spcPct val="50000"/>
              </a:spcBef>
              <a:defRPr sz="3200" b="1">
                <a:effectLst>
                  <a:outerShdw blurRad="38100" dist="38100" dir="2700000" algn="tl">
                    <a:srgbClr val="FFFFFF"/>
                  </a:outerShdw>
                </a:effectLst>
                <a:latin typeface="Gotham Bold" charset="0"/>
                <a:cs typeface="MS PGothic" charset="0"/>
              </a:defRPr>
            </a:lvl1pPr>
          </a:lstStyle>
          <a:p>
            <a:r>
              <a:rPr lang="en-US" sz="3600" dirty="0" smtClean="0"/>
              <a:t>Future Work</a:t>
            </a:r>
            <a:endParaRPr lang="en-US" sz="3600" dirty="0"/>
          </a:p>
        </p:txBody>
      </p:sp>
      <p:sp>
        <p:nvSpPr>
          <p:cNvPr id="52" name="TextBox 51"/>
          <p:cNvSpPr txBox="1"/>
          <p:nvPr/>
        </p:nvSpPr>
        <p:spPr>
          <a:xfrm>
            <a:off x="29688936" y="27659909"/>
            <a:ext cx="6978741" cy="1815882"/>
          </a:xfrm>
          <a:prstGeom prst="rect">
            <a:avLst/>
          </a:prstGeom>
          <a:noFill/>
        </p:spPr>
        <p:txBody>
          <a:bodyPr wrap="square" rtlCol="0">
            <a:spAutoFit/>
          </a:bodyPr>
          <a:lstStyle/>
          <a:p>
            <a:r>
              <a:rPr lang="en-US" sz="2800" dirty="0" smtClean="0"/>
              <a:t>Model for </a:t>
            </a:r>
            <a:r>
              <a:rPr lang="en-US" sz="2800" dirty="0" err="1" smtClean="0"/>
              <a:t>supercell</a:t>
            </a:r>
            <a:r>
              <a:rPr lang="en-US" sz="2800" dirty="0" smtClean="0"/>
              <a:t> with transverse strain applied to it that is to be used for future calculations of transverse flexoelectric coefficient.</a:t>
            </a:r>
            <a:endParaRPr lang="en-US" sz="2800" dirty="0"/>
          </a:p>
        </p:txBody>
      </p:sp>
      <p:sp>
        <p:nvSpPr>
          <p:cNvPr id="53" name="TextBox 52"/>
          <p:cNvSpPr txBox="1"/>
          <p:nvPr/>
        </p:nvSpPr>
        <p:spPr>
          <a:xfrm>
            <a:off x="29206958" y="19117464"/>
            <a:ext cx="12855443" cy="2554545"/>
          </a:xfrm>
          <a:prstGeom prst="rect">
            <a:avLst/>
          </a:prstGeom>
          <a:noFill/>
        </p:spPr>
        <p:txBody>
          <a:bodyPr wrap="square" rtlCol="0">
            <a:spAutoFit/>
          </a:bodyPr>
          <a:lstStyle/>
          <a:p>
            <a:r>
              <a:rPr lang="en-US" sz="3200" dirty="0" smtClean="0"/>
              <a:t>We will perform a more comprehensive analysis of the compounds currently being analyzed as well as  an analysis of new systems to find optimal flexoelectric compounds. Additionally, these systems will be tested to determine their respective transverse flexoelectric coefficient which is believed to be an order of magnitude higher than the longitudinal one. </a:t>
            </a:r>
            <a:endParaRPr lang="en-US" sz="3200" dirty="0"/>
          </a:p>
        </p:txBody>
      </p:sp>
      <p:sp>
        <p:nvSpPr>
          <p:cNvPr id="54" name="TextBox 53"/>
          <p:cNvSpPr txBox="1"/>
          <p:nvPr/>
        </p:nvSpPr>
        <p:spPr>
          <a:xfrm>
            <a:off x="43425533" y="28352407"/>
            <a:ext cx="184666" cy="1415772"/>
          </a:xfrm>
          <a:prstGeom prst="rect">
            <a:avLst/>
          </a:prstGeom>
          <a:noFill/>
        </p:spPr>
        <p:txBody>
          <a:bodyPr wrap="none" rtlCol="0">
            <a:spAutoFit/>
          </a:bodyPr>
          <a:lstStyle/>
          <a:p>
            <a:endParaRPr lang="en-US" dirty="0"/>
          </a:p>
        </p:txBody>
      </p:sp>
      <p:sp>
        <p:nvSpPr>
          <p:cNvPr id="60" name="TextBox 59"/>
          <p:cNvSpPr txBox="1"/>
          <p:nvPr/>
        </p:nvSpPr>
        <p:spPr>
          <a:xfrm>
            <a:off x="37157553" y="27661282"/>
            <a:ext cx="4077229" cy="1815882"/>
          </a:xfrm>
          <a:prstGeom prst="rect">
            <a:avLst/>
          </a:prstGeom>
          <a:noFill/>
        </p:spPr>
        <p:txBody>
          <a:bodyPr wrap="square" rtlCol="0">
            <a:spAutoFit/>
          </a:bodyPr>
          <a:lstStyle/>
          <a:p>
            <a:r>
              <a:rPr lang="en-US" sz="2800" dirty="0" smtClean="0"/>
              <a:t>View of x-y plane of strontium </a:t>
            </a:r>
            <a:r>
              <a:rPr lang="en-US" sz="2800" dirty="0" err="1" smtClean="0"/>
              <a:t>titanate</a:t>
            </a:r>
            <a:r>
              <a:rPr lang="en-US" sz="2800" dirty="0" smtClean="0"/>
              <a:t> </a:t>
            </a:r>
            <a:r>
              <a:rPr lang="en-US" sz="2800" dirty="0" err="1" smtClean="0"/>
              <a:t>supercell</a:t>
            </a:r>
            <a:r>
              <a:rPr lang="en-US" sz="2800" dirty="0" smtClean="0"/>
              <a:t> showing octahedral rotation.</a:t>
            </a:r>
            <a:endParaRPr lang="en-US" sz="2800" dirty="0"/>
          </a:p>
        </p:txBody>
      </p:sp>
      <p:pic>
        <p:nvPicPr>
          <p:cNvPr id="43" name="Picture 42"/>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665737" y="22846437"/>
            <a:ext cx="6771403" cy="4009665"/>
          </a:xfrm>
          <a:prstGeom prst="rect">
            <a:avLst/>
          </a:prstGeom>
        </p:spPr>
      </p:pic>
      <p:pic>
        <p:nvPicPr>
          <p:cNvPr id="2" name="Picture 1"/>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9420584" y="21988583"/>
            <a:ext cx="6496574" cy="5440343"/>
          </a:xfrm>
          <a:prstGeom prst="rect">
            <a:avLst/>
          </a:prstGeom>
        </p:spPr>
      </p:pic>
      <p:pic>
        <p:nvPicPr>
          <p:cNvPr id="3" name="Picture 2"/>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6667677" y="21892098"/>
            <a:ext cx="3858147" cy="5133300"/>
          </a:xfrm>
          <a:prstGeom prst="rect">
            <a:avLst/>
          </a:prstGeom>
        </p:spPr>
      </p:pic>
    </p:spTree>
    <p:extLst>
      <p:ext uri="{BB962C8B-B14F-4D97-AF65-F5344CB8AC3E}">
        <p14:creationId xmlns:p14="http://schemas.microsoft.com/office/powerpoint/2010/main" val="203639059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296</TotalTime>
  <Words>961</Words>
  <Application>Microsoft Macintosh PowerPoint</Application>
  <PresentationFormat>Custom</PresentationFormat>
  <Paragraphs>52</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Clayton Plymill</dc:creator>
  <cp:lastModifiedBy>Austin Plymill</cp:lastModifiedBy>
  <cp:revision>31</cp:revision>
  <dcterms:created xsi:type="dcterms:W3CDTF">2015-04-10T01:40:27Z</dcterms:created>
  <dcterms:modified xsi:type="dcterms:W3CDTF">2015-04-28T15:24:53Z</dcterms:modified>
</cp:coreProperties>
</file>