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Default Extension="xlsx" ContentType="application/vnd.openxmlformats-officedocument.spreadsheetml.sheet"/>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49"/>
  </p:notesMasterIdLst>
  <p:sldIdLst>
    <p:sldId id="256" r:id="rId2"/>
    <p:sldId id="257" r:id="rId3"/>
    <p:sldId id="259" r:id="rId4"/>
    <p:sldId id="261" r:id="rId5"/>
    <p:sldId id="262" r:id="rId6"/>
    <p:sldId id="265" r:id="rId7"/>
    <p:sldId id="266" r:id="rId8"/>
    <p:sldId id="263" r:id="rId9"/>
    <p:sldId id="264" r:id="rId10"/>
    <p:sldId id="268" r:id="rId11"/>
    <p:sldId id="269" r:id="rId12"/>
    <p:sldId id="271" r:id="rId13"/>
    <p:sldId id="272" r:id="rId14"/>
    <p:sldId id="284" r:id="rId15"/>
    <p:sldId id="285" r:id="rId16"/>
    <p:sldId id="286" r:id="rId17"/>
    <p:sldId id="287" r:id="rId18"/>
    <p:sldId id="288" r:id="rId19"/>
    <p:sldId id="289" r:id="rId20"/>
    <p:sldId id="291" r:id="rId21"/>
    <p:sldId id="290" r:id="rId22"/>
    <p:sldId id="292" r:id="rId23"/>
    <p:sldId id="309" r:id="rId24"/>
    <p:sldId id="279" r:id="rId25"/>
    <p:sldId id="280" r:id="rId26"/>
    <p:sldId id="281" r:id="rId27"/>
    <p:sldId id="282" r:id="rId28"/>
    <p:sldId id="283" r:id="rId29"/>
    <p:sldId id="293" r:id="rId30"/>
    <p:sldId id="294" r:id="rId31"/>
    <p:sldId id="295" r:id="rId32"/>
    <p:sldId id="296" r:id="rId33"/>
    <p:sldId id="297" r:id="rId34"/>
    <p:sldId id="298" r:id="rId35"/>
    <p:sldId id="299" r:id="rId36"/>
    <p:sldId id="300" r:id="rId37"/>
    <p:sldId id="276" r:id="rId38"/>
    <p:sldId id="301" r:id="rId39"/>
    <p:sldId id="302" r:id="rId40"/>
    <p:sldId id="303" r:id="rId41"/>
    <p:sldId id="304" r:id="rId42"/>
    <p:sldId id="305" r:id="rId43"/>
    <p:sldId id="306" r:id="rId44"/>
    <p:sldId id="307" r:id="rId45"/>
    <p:sldId id="278" r:id="rId46"/>
    <p:sldId id="258" r:id="rId47"/>
    <p:sldId id="308"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061" autoAdjust="0"/>
  </p:normalViewPr>
  <p:slideViewPr>
    <p:cSldViewPr>
      <p:cViewPr varScale="1">
        <p:scale>
          <a:sx n="61" d="100"/>
          <a:sy n="61" d="100"/>
        </p:scale>
        <p:origin x="-1404"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89FA9F-CC75-4F9D-B87B-906A7B49CCB6}" type="datetimeFigureOut">
              <a:rPr lang="en-US" smtClean="0"/>
              <a:pPr/>
              <a:t>5/9/2011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8A9981-03D8-4911-9B28-42783A55AA0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en.wikipedia.org/wiki/Petroleum" TargetMode="External"/><Relationship Id="rId13" Type="http://schemas.openxmlformats.org/officeDocument/2006/relationships/hyperlink" Target="http://en.wikipedia.org/wiki/World_War_II" TargetMode="External"/><Relationship Id="rId18" Type="http://schemas.openxmlformats.org/officeDocument/2006/relationships/hyperlink" Target="http://en.wikipedia.org/wiki/Synthetic_Liquid_Fuels_Act" TargetMode="External"/><Relationship Id="rId3" Type="http://schemas.openxmlformats.org/officeDocument/2006/relationships/hyperlink" Target="http://en.wikipedia.org/wiki/Franz_Joseph_Emil_Fischer" TargetMode="External"/><Relationship Id="rId21" Type="http://schemas.openxmlformats.org/officeDocument/2006/relationships/hyperlink" Target="http://en.wikipedia.org/wiki/Louisiana,_Missouri" TargetMode="External"/><Relationship Id="rId7" Type="http://schemas.openxmlformats.org/officeDocument/2006/relationships/hyperlink" Target="http://en.wikipedia.org/wiki/Fischer%E2%80%93Tropsch_process#cite_note-7" TargetMode="External"/><Relationship Id="rId12" Type="http://schemas.openxmlformats.org/officeDocument/2006/relationships/hyperlink" Target="http://en.wikipedia.org/wiki/Japan" TargetMode="External"/><Relationship Id="rId17" Type="http://schemas.openxmlformats.org/officeDocument/2006/relationships/hyperlink" Target="http://en.wikipedia.org/wiki/United_States_Bureau_of_Mines" TargetMode="External"/><Relationship Id="rId2" Type="http://schemas.openxmlformats.org/officeDocument/2006/relationships/slide" Target="../slides/slide3.xml"/><Relationship Id="rId16" Type="http://schemas.openxmlformats.org/officeDocument/2006/relationships/hyperlink" Target="http://en.wikipedia.org/wiki/Fischer%E2%80%93Tropsch_process#cite_note-Leckel-8" TargetMode="External"/><Relationship Id="rId20" Type="http://schemas.openxmlformats.org/officeDocument/2006/relationships/hyperlink" Target="http://en.wikipedia.org/wiki/Synthetic_fuel" TargetMode="External"/><Relationship Id="rId1" Type="http://schemas.openxmlformats.org/officeDocument/2006/relationships/notesMaster" Target="../notesMasters/notesMaster1.xml"/><Relationship Id="rId6" Type="http://schemas.openxmlformats.org/officeDocument/2006/relationships/hyperlink" Target="http://en.wikipedia.org/wiki/Fischer-Tropsch" TargetMode="External"/><Relationship Id="rId11" Type="http://schemas.openxmlformats.org/officeDocument/2006/relationships/hyperlink" Target="http://en.wikipedia.org/wiki/Nazi_Germany" TargetMode="External"/><Relationship Id="rId5" Type="http://schemas.openxmlformats.org/officeDocument/2006/relationships/hyperlink" Target="http://en.wikipedia.org/wiki/Kaiser_Wilhelm_Institute" TargetMode="External"/><Relationship Id="rId15" Type="http://schemas.openxmlformats.org/officeDocument/2006/relationships/hyperlink" Target="http://en.wikipedia.org/wiki/German_language" TargetMode="External"/><Relationship Id="rId10" Type="http://schemas.openxmlformats.org/officeDocument/2006/relationships/hyperlink" Target="http://en.wikipedia.org/wiki/Germany" TargetMode="External"/><Relationship Id="rId19" Type="http://schemas.openxmlformats.org/officeDocument/2006/relationships/hyperlink" Target="http://en.wikipedia.org/wiki/Operation_Paperclip" TargetMode="External"/><Relationship Id="rId4" Type="http://schemas.openxmlformats.org/officeDocument/2006/relationships/hyperlink" Target="http://en.wikipedia.org/wiki/Hans_Tropsch" TargetMode="External"/><Relationship Id="rId9" Type="http://schemas.openxmlformats.org/officeDocument/2006/relationships/hyperlink" Target="http://en.wikipedia.org/wiki/Coal" TargetMode="External"/><Relationship Id="rId14" Type="http://schemas.openxmlformats.org/officeDocument/2006/relationships/hyperlink" Target="http://en.wikipedia.org/wiki/Ersatz" TargetMode="External"/><Relationship Id="rId22" Type="http://schemas.openxmlformats.org/officeDocument/2006/relationships/hyperlink" Target="http://en.wikipedia.org/wiki/Fischer%E2%80%93Tropsch_process#cite_note-9"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Gas to liquids technology or GTL, as the name implies, is an umbrella term for a group of technologies that can create liquid hydrocarbon fuels from a variety of feedstocks. One way to do this is by using a syngas unit to convert methane into hydrogen and carbon monoxide, and using a Fischer-Tropsch synthesis to convert the syngas (hydrogen and carbon monoxide) into hydrocarbons.</a:t>
            </a:r>
          </a:p>
          <a:p>
            <a:r>
              <a:rPr lang="en-US" dirty="0" smtClean="0"/>
              <a:t>Since the invention of the original process by </a:t>
            </a:r>
            <a:r>
              <a:rPr lang="en-US" dirty="0" smtClean="0">
                <a:hlinkClick r:id="rId3" tooltip="Franz Joseph Emil Fischer"/>
              </a:rPr>
              <a:t>Franz Fischer</a:t>
            </a:r>
            <a:r>
              <a:rPr lang="en-US" dirty="0" smtClean="0"/>
              <a:t> and </a:t>
            </a:r>
            <a:r>
              <a:rPr lang="en-US" dirty="0" smtClean="0">
                <a:hlinkClick r:id="rId4"/>
              </a:rPr>
              <a:t>Hans Tropsch</a:t>
            </a:r>
            <a:r>
              <a:rPr lang="en-US" dirty="0" smtClean="0"/>
              <a:t>, working at the </a:t>
            </a:r>
            <a:r>
              <a:rPr lang="en-US" dirty="0" smtClean="0">
                <a:hlinkClick r:id="rId5" tooltip="Kaiser Wilhelm Institute"/>
              </a:rPr>
              <a:t>Kaiser Wilhelm Institute</a:t>
            </a:r>
            <a:r>
              <a:rPr lang="en-US" dirty="0" smtClean="0"/>
              <a:t> in the 1920s, many refinements and adjustments have been made. The term "</a:t>
            </a:r>
            <a:r>
              <a:rPr lang="en-US" dirty="0" smtClean="0">
                <a:hlinkClick r:id="rId6" tooltip="Fischer-Tropsch"/>
              </a:rPr>
              <a:t>Fischer-Tropsch</a:t>
            </a:r>
            <a:r>
              <a:rPr lang="en-US" dirty="0" smtClean="0"/>
              <a:t>" now applies to a wide variety of similar processes (</a:t>
            </a:r>
            <a:r>
              <a:rPr lang="en-US" b="1" dirty="0" smtClean="0"/>
              <a:t>Fischer-Tropsch synthesis</a:t>
            </a:r>
            <a:r>
              <a:rPr lang="en-US" dirty="0" smtClean="0"/>
              <a:t> or </a:t>
            </a:r>
            <a:r>
              <a:rPr lang="en-US" b="1" dirty="0" smtClean="0"/>
              <a:t>Fischer-Tropsch chemistry</a:t>
            </a:r>
            <a:r>
              <a:rPr lang="en-US" dirty="0" smtClean="0"/>
              <a:t>). Fischer and Tropsch filed a number of patents, e.g., US patent no. 1,746,464, applied 1926, published 1930.</a:t>
            </a:r>
            <a:r>
              <a:rPr lang="en-US" baseline="30000" dirty="0" smtClean="0">
                <a:hlinkClick r:id="rId7"/>
              </a:rPr>
              <a:t>[8]</a:t>
            </a:r>
            <a:r>
              <a:rPr lang="en-US" dirty="0" smtClean="0"/>
              <a:t> It was commercialized in Germany in 1936. Being </a:t>
            </a:r>
            <a:r>
              <a:rPr lang="en-US" dirty="0" smtClean="0">
                <a:hlinkClick r:id="rId8"/>
              </a:rPr>
              <a:t>petroleum</a:t>
            </a:r>
            <a:r>
              <a:rPr lang="en-US" dirty="0" smtClean="0"/>
              <a:t>-poor but </a:t>
            </a:r>
            <a:r>
              <a:rPr lang="en-US" dirty="0" smtClean="0">
                <a:hlinkClick r:id="rId9"/>
              </a:rPr>
              <a:t>coal</a:t>
            </a:r>
            <a:r>
              <a:rPr lang="en-US" dirty="0" smtClean="0"/>
              <a:t>-rich, in </a:t>
            </a:r>
            <a:r>
              <a:rPr lang="en-US" dirty="0" smtClean="0">
                <a:hlinkClick r:id="rId10"/>
              </a:rPr>
              <a:t>Germany</a:t>
            </a:r>
            <a:r>
              <a:rPr lang="en-US" dirty="0" smtClean="0"/>
              <a:t> the FT-process was used by </a:t>
            </a:r>
            <a:r>
              <a:rPr lang="en-US" dirty="0" smtClean="0">
                <a:hlinkClick r:id="rId11"/>
              </a:rPr>
              <a:t>Nazi Germany</a:t>
            </a:r>
            <a:r>
              <a:rPr lang="en-US" dirty="0" smtClean="0"/>
              <a:t> and </a:t>
            </a:r>
            <a:r>
              <a:rPr lang="en-US" dirty="0" smtClean="0">
                <a:hlinkClick r:id="rId12"/>
              </a:rPr>
              <a:t>Japan</a:t>
            </a:r>
            <a:r>
              <a:rPr lang="en-US" dirty="0" smtClean="0"/>
              <a:t> during </a:t>
            </a:r>
            <a:r>
              <a:rPr lang="en-US" dirty="0" smtClean="0">
                <a:hlinkClick r:id="rId13"/>
              </a:rPr>
              <a:t>World War II</a:t>
            </a:r>
            <a:r>
              <a:rPr lang="en-US" dirty="0" smtClean="0"/>
              <a:t> to produce </a:t>
            </a:r>
            <a:r>
              <a:rPr lang="en-US" i="1" dirty="0" smtClean="0">
                <a:hlinkClick r:id="rId14"/>
              </a:rPr>
              <a:t>ersatz</a:t>
            </a:r>
            <a:r>
              <a:rPr lang="en-US" dirty="0" smtClean="0"/>
              <a:t> (</a:t>
            </a:r>
            <a:r>
              <a:rPr lang="en-US" dirty="0" smtClean="0">
                <a:hlinkClick r:id="rId15" tooltip="German language"/>
              </a:rPr>
              <a:t>German</a:t>
            </a:r>
            <a:r>
              <a:rPr lang="en-US" dirty="0" smtClean="0"/>
              <a:t>: </a:t>
            </a:r>
            <a:r>
              <a:rPr lang="en-US" i="1" dirty="0" smtClean="0"/>
              <a:t>substitute</a:t>
            </a:r>
            <a:r>
              <a:rPr lang="en-US" dirty="0" smtClean="0"/>
              <a:t>) fuels. F-T production accounted for an estimated 9% of German war production of fuels and 25% of the automobile fuel.</a:t>
            </a:r>
            <a:r>
              <a:rPr lang="en-US" baseline="30000" dirty="0" smtClean="0">
                <a:hlinkClick r:id="rId16"/>
              </a:rPr>
              <a:t>[9]</a:t>
            </a:r>
            <a:endParaRPr lang="en-US" dirty="0" smtClean="0"/>
          </a:p>
          <a:p>
            <a:r>
              <a:rPr lang="en-US" dirty="0" smtClean="0"/>
              <a:t>The </a:t>
            </a:r>
            <a:r>
              <a:rPr lang="en-US" dirty="0" smtClean="0">
                <a:hlinkClick r:id="rId17"/>
              </a:rPr>
              <a:t>United States Bureau of Mines</a:t>
            </a:r>
            <a:r>
              <a:rPr lang="en-US" dirty="0" smtClean="0"/>
              <a:t>, in a program initiated by the </a:t>
            </a:r>
            <a:r>
              <a:rPr lang="en-US" dirty="0" smtClean="0">
                <a:hlinkClick r:id="rId18" tooltip="Synthetic Liquid Fuels Act"/>
              </a:rPr>
              <a:t>Synthetic Liquid Fuels Act</a:t>
            </a:r>
            <a:r>
              <a:rPr lang="en-US" dirty="0" smtClean="0"/>
              <a:t>, employed seven </a:t>
            </a:r>
            <a:r>
              <a:rPr lang="en-US" dirty="0" smtClean="0">
                <a:hlinkClick r:id="rId19"/>
              </a:rPr>
              <a:t>Operation Paperclip</a:t>
            </a:r>
            <a:r>
              <a:rPr lang="en-US" dirty="0" smtClean="0"/>
              <a:t> </a:t>
            </a:r>
            <a:r>
              <a:rPr lang="en-US" dirty="0" smtClean="0">
                <a:hlinkClick r:id="rId20"/>
              </a:rPr>
              <a:t>synthetic fuel</a:t>
            </a:r>
            <a:r>
              <a:rPr lang="en-US" dirty="0" smtClean="0"/>
              <a:t> scientists in a Fischer-Tropsch plant in </a:t>
            </a:r>
            <a:r>
              <a:rPr lang="en-US" dirty="0" smtClean="0">
                <a:hlinkClick r:id="rId21"/>
              </a:rPr>
              <a:t>Louisiana, Missouri</a:t>
            </a:r>
            <a:r>
              <a:rPr lang="en-US" dirty="0" smtClean="0"/>
              <a:t> in 1946.</a:t>
            </a:r>
            <a:r>
              <a:rPr lang="en-US" baseline="30000" dirty="0" smtClean="0">
                <a:hlinkClick r:id="rId22"/>
              </a:rPr>
              <a:t>[10]</a:t>
            </a:r>
            <a:r>
              <a:rPr lang="en-US" baseline="30000" dirty="0" smtClean="0">
                <a:hlinkClick r:id="rId16"/>
              </a:rPr>
              <a:t>[9]</a:t>
            </a:r>
            <a:endParaRPr lang="en-US" dirty="0" smtClean="0"/>
          </a:p>
          <a:p>
            <a:endParaRPr lang="en-US" dirty="0"/>
          </a:p>
        </p:txBody>
      </p:sp>
      <p:sp>
        <p:nvSpPr>
          <p:cNvPr id="4" name="Slide Number Placeholder 3"/>
          <p:cNvSpPr>
            <a:spLocks noGrp="1"/>
          </p:cNvSpPr>
          <p:nvPr>
            <p:ph type="sldNum" sz="quarter" idx="10"/>
          </p:nvPr>
        </p:nvSpPr>
        <p:spPr/>
        <p:txBody>
          <a:bodyPr/>
          <a:lstStyle/>
          <a:p>
            <a:fld id="{A88A9981-03D8-4911-9B28-42783A55AA07}" type="slidenum">
              <a:rPr lang="en-US" smtClean="0"/>
              <a:pPr/>
              <a:t>3</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Using the CO molar feed rate as a basis, each of the reactant and product feed rates was divided by the CO molar feed rate to derive a </a:t>
            </a:r>
            <a:r>
              <a:rPr lang="en-US" sz="1200" kern="1200" dirty="0" err="1" smtClean="0">
                <a:solidFill>
                  <a:schemeClr val="tx1"/>
                </a:solidFill>
                <a:latin typeface="+mn-lt"/>
                <a:ea typeface="+mn-ea"/>
                <a:cs typeface="+mn-cs"/>
              </a:rPr>
              <a:t>stoichiometric</a:t>
            </a:r>
            <a:r>
              <a:rPr lang="en-US" sz="1200" kern="1200" dirty="0" smtClean="0">
                <a:solidFill>
                  <a:schemeClr val="tx1"/>
                </a:solidFill>
                <a:latin typeface="+mn-lt"/>
                <a:ea typeface="+mn-ea"/>
                <a:cs typeface="+mn-cs"/>
              </a:rPr>
              <a:t> equation for the Fischer </a:t>
            </a:r>
            <a:r>
              <a:rPr lang="en-US" sz="1200" kern="1200" dirty="0" err="1" smtClean="0">
                <a:solidFill>
                  <a:schemeClr val="tx1"/>
                </a:solidFill>
                <a:latin typeface="+mn-lt"/>
                <a:ea typeface="+mn-ea"/>
                <a:cs typeface="+mn-cs"/>
              </a:rPr>
              <a:t>Trophsh</a:t>
            </a:r>
            <a:r>
              <a:rPr lang="en-US" sz="1200" kern="1200" dirty="0" smtClean="0">
                <a:solidFill>
                  <a:schemeClr val="tx1"/>
                </a:solidFill>
                <a:latin typeface="+mn-lt"/>
                <a:ea typeface="+mn-ea"/>
                <a:cs typeface="+mn-cs"/>
              </a:rPr>
              <a:t> reaction as a function of the average reactor temperature.  Using the feed conditions, rate equation and </a:t>
            </a:r>
            <a:r>
              <a:rPr lang="en-US" sz="1200" kern="1200" dirty="0" err="1" smtClean="0">
                <a:solidFill>
                  <a:schemeClr val="tx1"/>
                </a:solidFill>
                <a:latin typeface="+mn-lt"/>
                <a:ea typeface="+mn-ea"/>
                <a:cs typeface="+mn-cs"/>
              </a:rPr>
              <a:t>stoichiometric</a:t>
            </a:r>
            <a:r>
              <a:rPr lang="en-US" sz="1200" kern="1200" dirty="0" smtClean="0">
                <a:solidFill>
                  <a:schemeClr val="tx1"/>
                </a:solidFill>
                <a:latin typeface="+mn-lt"/>
                <a:ea typeface="+mn-ea"/>
                <a:cs typeface="+mn-cs"/>
              </a:rPr>
              <a:t> equation and specifying the reactor length, tube count, tube diameter, and the reactor cooling rate, the reactor was fully characterized and able to be simulated in </a:t>
            </a:r>
            <a:r>
              <a:rPr lang="en-US" sz="1200" kern="1200" dirty="0" err="1" smtClean="0">
                <a:solidFill>
                  <a:schemeClr val="tx1"/>
                </a:solidFill>
                <a:latin typeface="+mn-lt"/>
                <a:ea typeface="+mn-ea"/>
                <a:cs typeface="+mn-cs"/>
              </a:rPr>
              <a:t>Hysys</a:t>
            </a:r>
            <a:r>
              <a:rPr lang="en-US" sz="1200" kern="1200" dirty="0" smtClean="0">
                <a:solidFill>
                  <a:schemeClr val="tx1"/>
                </a:solidFill>
                <a:latin typeface="+mn-lt"/>
                <a:ea typeface="+mn-ea"/>
                <a:cs typeface="+mn-cs"/>
              </a:rPr>
              <a:t>.  Reactor pressure drop was calculated automatically using the Ergun equation which is embedded in the </a:t>
            </a:r>
            <a:r>
              <a:rPr lang="en-US" sz="1200" kern="1200" dirty="0" err="1" smtClean="0">
                <a:solidFill>
                  <a:schemeClr val="tx1"/>
                </a:solidFill>
                <a:latin typeface="+mn-lt"/>
                <a:ea typeface="+mn-ea"/>
                <a:cs typeface="+mn-cs"/>
              </a:rPr>
              <a:t>Hysys</a:t>
            </a:r>
            <a:r>
              <a:rPr lang="en-US" sz="1200" kern="1200" dirty="0" smtClean="0">
                <a:solidFill>
                  <a:schemeClr val="tx1"/>
                </a:solidFill>
                <a:latin typeface="+mn-lt"/>
                <a:ea typeface="+mn-ea"/>
                <a:cs typeface="+mn-cs"/>
              </a:rPr>
              <a:t> PFR solver utility.</a:t>
            </a:r>
          </a:p>
          <a:p>
            <a:endParaRPr lang="en-US" dirty="0"/>
          </a:p>
        </p:txBody>
      </p:sp>
      <p:sp>
        <p:nvSpPr>
          <p:cNvPr id="4" name="Slide Number Placeholder 3"/>
          <p:cNvSpPr>
            <a:spLocks noGrp="1"/>
          </p:cNvSpPr>
          <p:nvPr>
            <p:ph type="sldNum" sz="quarter" idx="10"/>
          </p:nvPr>
        </p:nvSpPr>
        <p:spPr/>
        <p:txBody>
          <a:bodyPr/>
          <a:lstStyle/>
          <a:p>
            <a:fld id="{A88A9981-03D8-4911-9B28-42783A55AA07}" type="slidenum">
              <a:rPr lang="en-US" smtClean="0"/>
              <a:pPr/>
              <a:t>16</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First, it was determined that diluting the reactor feed would be an effective method of suppressing the initial temperature spike.  Since the Fischer-Tropsch reaction is not an equilibrium reaction, and therefore Le Chatelier’s Principle was not an issue, it was determined that a cost effective way to dilute the reactor feed was to add a recycle loop to mix the fresh reactor feed with a portion of the reactor effluent.  Since hydrocarbons have high heat capacities, this proved to be an effective method of temperature control.  </a:t>
            </a:r>
          </a:p>
          <a:p>
            <a:r>
              <a:rPr lang="en-US" sz="1200" kern="1200" dirty="0" smtClean="0">
                <a:solidFill>
                  <a:schemeClr val="tx1"/>
                </a:solidFill>
                <a:latin typeface="+mn-lt"/>
                <a:ea typeface="+mn-ea"/>
                <a:cs typeface="+mn-cs"/>
              </a:rPr>
              <a:t>The second method was to split the feed stream into multiple reaction trains.  After 42 iterations, it was determined that effective temperature control, which kept the reaction temperature below 600</a:t>
            </a:r>
            <a:r>
              <a:rPr lang="en-US" sz="1200" kern="1200" baseline="30000" dirty="0" smtClean="0">
                <a:solidFill>
                  <a:schemeClr val="tx1"/>
                </a:solidFill>
                <a:latin typeface="+mn-lt"/>
                <a:ea typeface="+mn-ea"/>
                <a:cs typeface="+mn-cs"/>
              </a:rPr>
              <a:t>o</a:t>
            </a:r>
            <a:r>
              <a:rPr lang="en-US" sz="1200" kern="1200" dirty="0" smtClean="0">
                <a:solidFill>
                  <a:schemeClr val="tx1"/>
                </a:solidFill>
                <a:latin typeface="+mn-lt"/>
                <a:ea typeface="+mn-ea"/>
                <a:cs typeface="+mn-cs"/>
              </a:rPr>
              <a:t>F, could be achieved with 20 reaction trains with two reactors in each train, designated PFR-100 and PFR-100-2.  In addition the reactor’s heat transfer performance was manipulated by changing the tube count and tube diameter (Figures 5 and 6).</a:t>
            </a:r>
          </a:p>
          <a:p>
            <a:endParaRPr lang="en-US" dirty="0"/>
          </a:p>
        </p:txBody>
      </p:sp>
      <p:sp>
        <p:nvSpPr>
          <p:cNvPr id="4" name="Slide Number Placeholder 3"/>
          <p:cNvSpPr>
            <a:spLocks noGrp="1"/>
          </p:cNvSpPr>
          <p:nvPr>
            <p:ph type="sldNum" sz="quarter" idx="10"/>
          </p:nvPr>
        </p:nvSpPr>
        <p:spPr/>
        <p:txBody>
          <a:bodyPr/>
          <a:lstStyle/>
          <a:p>
            <a:fld id="{A88A9981-03D8-4911-9B28-42783A55AA07}" type="slidenum">
              <a:rPr lang="en-US" smtClean="0"/>
              <a:pPr/>
              <a:t>18</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However, attempts to control the temperature and pressure came partially at the expense of the reaction yield.  Diluting the feed decreased the reaction rate, lowering the yield.  This was another reason why a second reactor was added to each reaction train. </a:t>
            </a:r>
            <a:endParaRPr lang="en-US" dirty="0"/>
          </a:p>
        </p:txBody>
      </p:sp>
      <p:sp>
        <p:nvSpPr>
          <p:cNvPr id="4" name="Slide Number Placeholder 3"/>
          <p:cNvSpPr>
            <a:spLocks noGrp="1"/>
          </p:cNvSpPr>
          <p:nvPr>
            <p:ph type="sldNum" sz="quarter" idx="10"/>
          </p:nvPr>
        </p:nvSpPr>
        <p:spPr/>
        <p:txBody>
          <a:bodyPr/>
          <a:lstStyle/>
          <a:p>
            <a:fld id="{A88A9981-03D8-4911-9B28-42783A55AA07}" type="slidenum">
              <a:rPr lang="en-US" smtClean="0"/>
              <a:pPr/>
              <a:t>20</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88A9981-03D8-4911-9B28-42783A55AA07}" type="slidenum">
              <a:rPr lang="en-US" smtClean="0"/>
              <a:pPr/>
              <a:t>21</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$630,000</a:t>
            </a:r>
          </a:p>
          <a:p>
            <a:r>
              <a:rPr lang="en-US" dirty="0" smtClean="0"/>
              <a:t>PFR $417,000</a:t>
            </a:r>
          </a:p>
          <a:p>
            <a:r>
              <a:rPr lang="en-US" dirty="0" smtClean="0"/>
              <a:t>Catalyst $625,000</a:t>
            </a:r>
            <a:endParaRPr lang="en-US" dirty="0"/>
          </a:p>
        </p:txBody>
      </p:sp>
      <p:sp>
        <p:nvSpPr>
          <p:cNvPr id="4" name="Slide Number Placeholder 3"/>
          <p:cNvSpPr>
            <a:spLocks noGrp="1"/>
          </p:cNvSpPr>
          <p:nvPr>
            <p:ph type="sldNum" sz="quarter" idx="10"/>
          </p:nvPr>
        </p:nvSpPr>
        <p:spPr/>
        <p:txBody>
          <a:bodyPr/>
          <a:lstStyle/>
          <a:p>
            <a:fld id="{A88A9981-03D8-4911-9B28-42783A55AA07}" type="slidenum">
              <a:rPr lang="en-US" smtClean="0"/>
              <a:pPr/>
              <a:t>39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$1,920,000</a:t>
            </a:r>
          </a:p>
          <a:p>
            <a:endParaRPr lang="en-US" dirty="0"/>
          </a:p>
        </p:txBody>
      </p:sp>
      <p:sp>
        <p:nvSpPr>
          <p:cNvPr id="4" name="Slide Number Placeholder 3"/>
          <p:cNvSpPr>
            <a:spLocks noGrp="1"/>
          </p:cNvSpPr>
          <p:nvPr>
            <p:ph type="sldNum" sz="quarter" idx="10"/>
          </p:nvPr>
        </p:nvSpPr>
        <p:spPr/>
        <p:txBody>
          <a:bodyPr/>
          <a:lstStyle/>
          <a:p>
            <a:fld id="{A88A9981-03D8-4911-9B28-42783A55AA07}" type="slidenum">
              <a:rPr lang="en-US" smtClean="0"/>
              <a:pPr/>
              <a:t>40</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$1,920,000</a:t>
            </a:r>
          </a:p>
          <a:p>
            <a:endParaRPr lang="en-US" dirty="0"/>
          </a:p>
        </p:txBody>
      </p:sp>
      <p:sp>
        <p:nvSpPr>
          <p:cNvPr id="4" name="Slide Number Placeholder 3"/>
          <p:cNvSpPr>
            <a:spLocks noGrp="1"/>
          </p:cNvSpPr>
          <p:nvPr>
            <p:ph type="sldNum" sz="quarter" idx="10"/>
          </p:nvPr>
        </p:nvSpPr>
        <p:spPr/>
        <p:txBody>
          <a:bodyPr/>
          <a:lstStyle/>
          <a:p>
            <a:fld id="{A88A9981-03D8-4911-9B28-42783A55AA07}" type="slidenum">
              <a:rPr lang="en-US" smtClean="0"/>
              <a:pPr/>
              <a:t>41</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Compressor cost $69,750,000Total Equipment cost was $72,000,000.</a:t>
            </a:r>
            <a:endParaRPr lang="en-US" dirty="0"/>
          </a:p>
        </p:txBody>
      </p:sp>
      <p:sp>
        <p:nvSpPr>
          <p:cNvPr id="4" name="Slide Number Placeholder 3"/>
          <p:cNvSpPr>
            <a:spLocks noGrp="1"/>
          </p:cNvSpPr>
          <p:nvPr>
            <p:ph type="sldNum" sz="quarter" idx="10"/>
          </p:nvPr>
        </p:nvSpPr>
        <p:spPr/>
        <p:txBody>
          <a:bodyPr/>
          <a:lstStyle/>
          <a:p>
            <a:fld id="{A88A9981-03D8-4911-9B28-42783A55AA07}" type="slidenum">
              <a:rPr lang="en-US" smtClean="0"/>
              <a:pPr/>
              <a:t>42</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88A9981-03D8-4911-9B28-42783A55AA07}" type="slidenum">
              <a:rPr lang="en-US" smtClean="0"/>
              <a:pPr/>
              <a:t>46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process for converting natural gas to liquid hydrocarbons consists of three primary steps: synthesis gas production, GTL synthesis, and product work up. </a:t>
            </a:r>
            <a:endParaRPr lang="en-US" dirty="0"/>
          </a:p>
        </p:txBody>
      </p:sp>
      <p:sp>
        <p:nvSpPr>
          <p:cNvPr id="4" name="Slide Number Placeholder 3"/>
          <p:cNvSpPr>
            <a:spLocks noGrp="1"/>
          </p:cNvSpPr>
          <p:nvPr>
            <p:ph type="sldNum" sz="quarter" idx="10"/>
          </p:nvPr>
        </p:nvSpPr>
        <p:spPr/>
        <p:txBody>
          <a:bodyPr/>
          <a:lstStyle/>
          <a:p>
            <a:fld id="{A88A9981-03D8-4911-9B28-42783A55AA07}"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When using the Fischer-Tropsch reaction within the GTL process, a specific molar ratio of hydrogen to carbon monoxide must be used as feed, depending upon the product desired. The syngas unit houses a series of reactions which ultimately convert clean methane into syngas. In order to meet the desired ratio of hydrogen to carbon monoxide leaving the syngas unit and being fed to the Fischer-Tropsch reactor, steam and carbon dioxide are required as feeds to drive the reforming reaction (Long, 3, 2009). The following are the three primary reactions used for syngas production: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partial oxidation runs to completion; whereas, the other two reactions meet equilibrium. Generally, a heat balance is used to determine the amount of oxygen supplied. The combination of these reactions determines the amount and composition of the product sent from the reformer and to the Fischer-Tropsch reactor. The composition of the synthesis gas can be altered to some extent by changing the operating pressure, temperature, and feed composition.</a:t>
            </a:r>
          </a:p>
          <a:p>
            <a:endParaRPr lang="en-US" dirty="0"/>
          </a:p>
        </p:txBody>
      </p:sp>
      <p:sp>
        <p:nvSpPr>
          <p:cNvPr id="4" name="Slide Number Placeholder 3"/>
          <p:cNvSpPr>
            <a:spLocks noGrp="1"/>
          </p:cNvSpPr>
          <p:nvPr>
            <p:ph type="sldNum" sz="quarter" idx="10"/>
          </p:nvPr>
        </p:nvSpPr>
        <p:spPr/>
        <p:txBody>
          <a:bodyPr/>
          <a:lstStyle/>
          <a:p>
            <a:fld id="{A88A9981-03D8-4911-9B28-42783A55AA07}"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Varying chain length, 200-300 degrees Celsius, 10-40 bar</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There are also side reactions that produce olefins and alcohols, but the desired product lies within the hydrocarbons (Samuel, 4, 2003).</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exact mechanism of this reaction is still under debate; however, simply stated, the following occurs: initiation of carbon chain formation, chain elongation by successive carbon building blocks, and termination of chain growth by desorption and hydrogenation of saturated species, desorption of unsaturated species, or hydrogenation, hydrolysis, and desorption of oxygenated species (al-Shalchi, 24, 2006).</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Selectivity is controlled by temperature, synthesis gas composition, reactor resistance time, and catalyst formulation. For example, high temperatures favor gasoline production.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88A9981-03D8-4911-9B28-42783A55AA07}"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Natural gas provides over a fifth of the world’s energy, and its consumption is on the rise. It is estimated that the world’s gas reserves are greater than 6000 trillion cubic feet (</a:t>
            </a:r>
            <a:r>
              <a:rPr lang="en-US" sz="1200" kern="1200" dirty="0" err="1" smtClean="0">
                <a:solidFill>
                  <a:schemeClr val="tx1"/>
                </a:solidFill>
                <a:latin typeface="+mn-lt"/>
                <a:ea typeface="+mn-ea"/>
                <a:cs typeface="+mn-cs"/>
              </a:rPr>
              <a:t>Tcf</a:t>
            </a:r>
            <a:r>
              <a:rPr lang="en-US" sz="1200" kern="1200" dirty="0" smtClean="0">
                <a:solidFill>
                  <a:schemeClr val="tx1"/>
                </a:solidFill>
                <a:latin typeface="+mn-lt"/>
                <a:ea typeface="+mn-ea"/>
                <a:cs typeface="+mn-cs"/>
              </a:rPr>
              <a:t>), and that these reserves can cover the world’s needs for more than 60 years (al-Shalchi, 6, 2006).  Al-Shalchi also states that, “The world consumption of natural gas equal to about 2.5 </a:t>
            </a:r>
            <a:r>
              <a:rPr lang="en-US" sz="1200" kern="1200" dirty="0" err="1" smtClean="0">
                <a:solidFill>
                  <a:schemeClr val="tx1"/>
                </a:solidFill>
                <a:latin typeface="+mn-lt"/>
                <a:ea typeface="+mn-ea"/>
                <a:cs typeface="+mn-cs"/>
              </a:rPr>
              <a:t>Tcf</a:t>
            </a:r>
            <a:r>
              <a:rPr lang="en-US" sz="1200" kern="1200" dirty="0" smtClean="0">
                <a:solidFill>
                  <a:schemeClr val="tx1"/>
                </a:solidFill>
                <a:latin typeface="+mn-lt"/>
                <a:ea typeface="+mn-ea"/>
                <a:cs typeface="+mn-cs"/>
              </a:rPr>
              <a:t>, most of it is consumed by the big industrial countries” (al-Shalchi, 6, 2006). This shows a clear demand within the world for natural gas.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Despite that fact that there is currently plenty of natural gas to fuel the world, the location of the natural gas, along with the location of the demand for natural gas, creates difficulties. A substantial portion of known reserves are situated in locations remote from high consumption areas, as the table demonstrates (Table 1).</a:t>
            </a:r>
          </a:p>
          <a:p>
            <a:r>
              <a:rPr lang="en-US" sz="1200" kern="1200" dirty="0" smtClean="0">
                <a:solidFill>
                  <a:schemeClr val="tx1"/>
                </a:solidFill>
                <a:latin typeface="+mn-lt"/>
                <a:ea typeface="+mn-ea"/>
                <a:cs typeface="+mn-cs"/>
              </a:rPr>
              <a:t>Transporting these natural gases by ship, train, or truck is uneconomical, and much more expensive than transporting liquid petroleum.  Although pipelines have been used with success in order to transport some natural gas, pipelines are also expensive, and in many cases, geographically unfeasible. The Fischer-Tropsch Reaction gives a way to bypass the larger expense of transporting a gas by transforming this gas into liquid before transporting it.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Also, the demands for light and middle products, gasoline and diesel, respectively, is steadily increasing due to an increasing presence of vehicles in both developed and developing countries. The demand for heavy petroleum products is steadily declining (See Figure 1).</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88A9981-03D8-4911-9B28-42783A55AA07}"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Another benefit of the GTL process is the higher yield of light and middle products, which better meets the demand outlined in Figure 1. Typical refineries yield a significant amount of heavy petroleum products, whereas, the Fischer-Tropsch Reaction/GTL process produce products which more closely correlate with the world’s petroleum demands as seen in Figure 2.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Fischer-Tropsch Reaction also yields more efficient oil, with less particulate matter upon emission.  Reduced sulfur content and a lower aromatic content is generated upon combustion with FTR diesel, which helps to meeting certain health and environmental regulations. Additionally, it produces 45% less carbon dioxide emissions compared with coal to obtain about the same amount of energy (Samuel, 2, 2003). Because of the cleanliness of GTL fuels, they are also an ideal feedstock for fuel cells.</a:t>
            </a:r>
          </a:p>
          <a:p>
            <a:endParaRPr lang="en-US" dirty="0"/>
          </a:p>
        </p:txBody>
      </p:sp>
      <p:sp>
        <p:nvSpPr>
          <p:cNvPr id="4" name="Slide Number Placeholder 3"/>
          <p:cNvSpPr>
            <a:spLocks noGrp="1"/>
          </p:cNvSpPr>
          <p:nvPr>
            <p:ph type="sldNum" sz="quarter" idx="10"/>
          </p:nvPr>
        </p:nvSpPr>
        <p:spPr/>
        <p:txBody>
          <a:bodyPr/>
          <a:lstStyle/>
          <a:p>
            <a:fld id="{A88A9981-03D8-4911-9B28-42783A55AA07}"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2:1 ratio is the same as the ratio of consumption</a:t>
            </a:r>
            <a:r>
              <a:rPr lang="en-US" baseline="0" dirty="0" smtClean="0"/>
              <a:t> in the FTR</a:t>
            </a:r>
          </a:p>
          <a:p>
            <a:endParaRPr lang="en-US" baseline="0" dirty="0" smtClean="0"/>
          </a:p>
        </p:txBody>
      </p:sp>
      <p:sp>
        <p:nvSpPr>
          <p:cNvPr id="4" name="Slide Number Placeholder 3"/>
          <p:cNvSpPr>
            <a:spLocks noGrp="1"/>
          </p:cNvSpPr>
          <p:nvPr>
            <p:ph type="sldNum" sz="quarter" idx="10"/>
          </p:nvPr>
        </p:nvSpPr>
        <p:spPr/>
        <p:txBody>
          <a:bodyPr/>
          <a:lstStyle/>
          <a:p>
            <a:fld id="{A88A9981-03D8-4911-9B28-42783A55AA07}" type="slidenum">
              <a:rPr lang="en-US" smtClean="0"/>
              <a:pPr/>
              <a:t>12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88A9981-03D8-4911-9B28-42783A55AA07}" type="slidenum">
              <a:rPr lang="en-US" smtClean="0"/>
              <a:pPr/>
              <a:t>13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For C5+ only!</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It was assumed that all hydrocarbon products produced in the Fischer-Tropsch Reaction were straight-chain </a:t>
            </a:r>
            <a:r>
              <a:rPr lang="en-US" sz="1200" kern="1200" dirty="0" err="1" smtClean="0">
                <a:solidFill>
                  <a:schemeClr val="tx1"/>
                </a:solidFill>
                <a:latin typeface="+mn-lt"/>
                <a:ea typeface="+mn-ea"/>
                <a:cs typeface="+mn-cs"/>
              </a:rPr>
              <a:t>alkanes</a:t>
            </a:r>
            <a:r>
              <a:rPr lang="en-US" sz="1200" kern="1200" dirty="0" smtClean="0">
                <a:solidFill>
                  <a:schemeClr val="tx1"/>
                </a:solidFill>
                <a:latin typeface="+mn-lt"/>
                <a:ea typeface="+mn-ea"/>
                <a:cs typeface="+mn-cs"/>
              </a:rPr>
              <a:t>.</a:t>
            </a:r>
          </a:p>
          <a:p>
            <a:r>
              <a:rPr lang="en-US" dirty="0" smtClean="0"/>
              <a:t>Alpha = ASF chain</a:t>
            </a:r>
            <a:r>
              <a:rPr lang="en-US" baseline="0" dirty="0" smtClean="0"/>
              <a:t> growth parameter</a:t>
            </a:r>
          </a:p>
          <a:p>
            <a:r>
              <a:rPr lang="en-US" baseline="0" dirty="0" err="1" smtClean="0"/>
              <a:t>Wn</a:t>
            </a:r>
            <a:r>
              <a:rPr lang="en-US" baseline="0" dirty="0" smtClean="0"/>
              <a:t>=relative weight fraction of carbon number n</a:t>
            </a:r>
          </a:p>
          <a:p>
            <a:r>
              <a:rPr lang="en-US" baseline="0" dirty="0" err="1" smtClean="0"/>
              <a:t>Mn</a:t>
            </a:r>
            <a:r>
              <a:rPr lang="en-US" baseline="0" dirty="0" smtClean="0"/>
              <a:t>=relative mol fraction of carbon number n</a:t>
            </a:r>
            <a:endParaRPr lang="en-US" dirty="0"/>
          </a:p>
        </p:txBody>
      </p:sp>
      <p:sp>
        <p:nvSpPr>
          <p:cNvPr id="4" name="Slide Number Placeholder 3"/>
          <p:cNvSpPr>
            <a:spLocks noGrp="1"/>
          </p:cNvSpPr>
          <p:nvPr>
            <p:ph type="sldNum" sz="quarter" idx="10"/>
          </p:nvPr>
        </p:nvSpPr>
        <p:spPr/>
        <p:txBody>
          <a:bodyPr/>
          <a:lstStyle/>
          <a:p>
            <a:fld id="{A88A9981-03D8-4911-9B28-42783A55AA07}" type="slidenum">
              <a:rPr lang="en-US" smtClean="0"/>
              <a:pPr/>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7F436567-2334-4FFA-AD45-5D3A784252E6}" type="datetimeFigureOut">
              <a:rPr lang="en-US" smtClean="0"/>
              <a:pPr/>
              <a:t>5/9/2011</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DCFEA497-492C-46F5-863B-BC96AB3E2DE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F436567-2334-4FFA-AD45-5D3A784252E6}" type="datetimeFigureOut">
              <a:rPr lang="en-US" smtClean="0"/>
              <a:pPr/>
              <a:t>5/9/2011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FEA497-492C-46F5-863B-BC96AB3E2DE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7F436567-2334-4FFA-AD45-5D3A784252E6}" type="datetimeFigureOut">
              <a:rPr lang="en-US" smtClean="0"/>
              <a:pPr/>
              <a:t>5/9/2011</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DCFEA497-492C-46F5-863B-BC96AB3E2DE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F436567-2334-4FFA-AD45-5D3A784252E6}" type="datetimeFigureOut">
              <a:rPr lang="en-US" smtClean="0"/>
              <a:pPr/>
              <a:t>5/9/2011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DCFEA497-492C-46F5-863B-BC96AB3E2DE9}"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7F436567-2334-4FFA-AD45-5D3A784252E6}" type="datetimeFigureOut">
              <a:rPr lang="en-US" smtClean="0"/>
              <a:pPr/>
              <a:t>5/9/2011</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DCFEA497-492C-46F5-863B-BC96AB3E2DE9}"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7F436567-2334-4FFA-AD45-5D3A784252E6}" type="datetimeFigureOut">
              <a:rPr lang="en-US" smtClean="0"/>
              <a:pPr/>
              <a:t>5/9/2011</a:t>
            </a:fld>
            <a:endParaRPr lang="en-US"/>
          </a:p>
        </p:txBody>
      </p:sp>
      <p:sp>
        <p:nvSpPr>
          <p:cNvPr id="10" name="Slide Number Placeholder 9"/>
          <p:cNvSpPr>
            <a:spLocks noGrp="1"/>
          </p:cNvSpPr>
          <p:nvPr>
            <p:ph type="sldNum" sz="quarter" idx="16"/>
          </p:nvPr>
        </p:nvSpPr>
        <p:spPr/>
        <p:txBody>
          <a:bodyPr rtlCol="0"/>
          <a:lstStyle/>
          <a:p>
            <a:fld id="{DCFEA497-492C-46F5-863B-BC96AB3E2DE9}"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7F436567-2334-4FFA-AD45-5D3A784252E6}" type="datetimeFigureOut">
              <a:rPr lang="en-US" smtClean="0"/>
              <a:pPr/>
              <a:t>5/9/2011</a:t>
            </a:fld>
            <a:endParaRPr lang="en-US"/>
          </a:p>
        </p:txBody>
      </p:sp>
      <p:sp>
        <p:nvSpPr>
          <p:cNvPr id="12" name="Slide Number Placeholder 11"/>
          <p:cNvSpPr>
            <a:spLocks noGrp="1"/>
          </p:cNvSpPr>
          <p:nvPr>
            <p:ph type="sldNum" sz="quarter" idx="16"/>
          </p:nvPr>
        </p:nvSpPr>
        <p:spPr/>
        <p:txBody>
          <a:bodyPr rtlCol="0"/>
          <a:lstStyle/>
          <a:p>
            <a:fld id="{DCFEA497-492C-46F5-863B-BC96AB3E2DE9}"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F436567-2334-4FFA-AD45-5D3A784252E6}" type="datetimeFigureOut">
              <a:rPr lang="en-US" smtClean="0"/>
              <a:pPr/>
              <a:t>5/9/2011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DCFEA497-492C-46F5-863B-BC96AB3E2DE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436567-2334-4FFA-AD45-5D3A784252E6}" type="datetimeFigureOut">
              <a:rPr lang="en-US" smtClean="0"/>
              <a:pPr/>
              <a:t>5/9/2011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DCFEA497-492C-46F5-863B-BC96AB3E2DE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F436567-2334-4FFA-AD45-5D3A784252E6}" type="datetimeFigureOut">
              <a:rPr lang="en-US" smtClean="0"/>
              <a:pPr/>
              <a:t>5/9/2011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DCFEA497-492C-46F5-863B-BC96AB3E2DE9}"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7F436567-2334-4FFA-AD45-5D3A784252E6}" type="datetimeFigureOut">
              <a:rPr lang="en-US" smtClean="0"/>
              <a:pPr/>
              <a:t>5/9/2011</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DCFEA497-492C-46F5-863B-BC96AB3E2DE9}"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7F436567-2334-4FFA-AD45-5D3A784252E6}" type="datetimeFigureOut">
              <a:rPr lang="en-US" smtClean="0"/>
              <a:pPr/>
              <a:t>5/9/2011</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DCFEA497-492C-46F5-863B-BC96AB3E2DE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package" Target="../embeddings/Microsoft_Office_Excel_Worksheet1.xls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package" Target="../embeddings/Microsoft_Office_Excel_Worksheet2.xlsx"/><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Process Design and Economic Analysis</a:t>
            </a:r>
            <a:endParaRPr lang="en-US" dirty="0"/>
          </a:p>
        </p:txBody>
      </p:sp>
      <p:sp>
        <p:nvSpPr>
          <p:cNvPr id="3" name="Subtitle 2"/>
          <p:cNvSpPr>
            <a:spLocks noGrp="1"/>
          </p:cNvSpPr>
          <p:nvPr>
            <p:ph type="subTitle" idx="1"/>
          </p:nvPr>
        </p:nvSpPr>
        <p:spPr/>
        <p:txBody>
          <a:bodyPr>
            <a:normAutofit fontScale="62500" lnSpcReduction="20000"/>
          </a:bodyPr>
          <a:lstStyle/>
          <a:p>
            <a:r>
              <a:rPr lang="en-US" dirty="0" smtClean="0"/>
              <a:t>CBE 490</a:t>
            </a:r>
          </a:p>
          <a:p>
            <a:r>
              <a:rPr lang="en-US" sz="2400" dirty="0" smtClean="0"/>
              <a:t>Andrew </a:t>
            </a:r>
            <a:r>
              <a:rPr lang="en-US" sz="2400" dirty="0" err="1" smtClean="0"/>
              <a:t>Hix</a:t>
            </a:r>
            <a:r>
              <a:rPr lang="en-US" sz="2400" dirty="0" smtClean="0"/>
              <a:t>, Rachel Kendall, Will </a:t>
            </a:r>
            <a:r>
              <a:rPr lang="en-US" sz="2400" dirty="0" err="1" smtClean="0"/>
              <a:t>Maningas</a:t>
            </a:r>
            <a:r>
              <a:rPr lang="en-US" sz="2400" dirty="0" smtClean="0"/>
              <a:t>, Mark Moore, Rachel Svoboda</a:t>
            </a:r>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71600" y="2743200"/>
            <a:ext cx="7123113" cy="2590800"/>
          </a:xfrm>
        </p:spPr>
        <p:txBody>
          <a:bodyPr>
            <a:normAutofit fontScale="85000" lnSpcReduction="10000"/>
          </a:bodyPr>
          <a:lstStyle/>
          <a:p>
            <a:r>
              <a:rPr lang="en-US" dirty="0" smtClean="0"/>
              <a:t>The task at hand is to design a specified Fischer-Tropsch Reaction Unit (FTR), including reactor effluent separation facilities, as part of a planned GTL plant. The designed FTR unit must integrate with the already present specified units within the GTL plant in order to allow for diesel (C11-C20) and naphtha (C5-C10) production.</a:t>
            </a:r>
          </a:p>
          <a:p>
            <a:endParaRPr lang="en-US" dirty="0"/>
          </a:p>
        </p:txBody>
      </p:sp>
      <p:sp>
        <p:nvSpPr>
          <p:cNvPr id="3" name="Title 2"/>
          <p:cNvSpPr>
            <a:spLocks noGrp="1"/>
          </p:cNvSpPr>
          <p:nvPr>
            <p:ph type="title"/>
          </p:nvPr>
        </p:nvSpPr>
        <p:spPr/>
        <p:txBody>
          <a:bodyPr/>
          <a:lstStyle/>
          <a:p>
            <a:r>
              <a:rPr lang="en-US" dirty="0" smtClean="0"/>
              <a:t>Objective</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400" dirty="0" smtClean="0"/>
              <a:t>Additional Considerations</a:t>
            </a:r>
            <a:r>
              <a:rPr lang="en-US" dirty="0" smtClean="0"/>
              <a:t>	</a:t>
            </a:r>
            <a:endParaRPr lang="en-US" dirty="0"/>
          </a:p>
        </p:txBody>
      </p:sp>
      <p:sp>
        <p:nvSpPr>
          <p:cNvPr id="3" name="Content Placeholder 2"/>
          <p:cNvSpPr>
            <a:spLocks noGrp="1"/>
          </p:cNvSpPr>
          <p:nvPr>
            <p:ph sz="quarter" idx="1"/>
          </p:nvPr>
        </p:nvSpPr>
        <p:spPr/>
        <p:txBody>
          <a:bodyPr>
            <a:normAutofit/>
          </a:bodyPr>
          <a:lstStyle/>
          <a:p>
            <a:r>
              <a:rPr lang="en-US" sz="3600" dirty="0" smtClean="0"/>
              <a:t>Safety</a:t>
            </a:r>
          </a:p>
          <a:p>
            <a:endParaRPr lang="en-US" sz="3600" dirty="0" smtClean="0"/>
          </a:p>
          <a:p>
            <a:r>
              <a:rPr lang="en-US" sz="3600" dirty="0" smtClean="0"/>
              <a:t>Environmental Impact</a:t>
            </a:r>
          </a:p>
          <a:p>
            <a:endParaRPr lang="en-US" sz="3600" dirty="0" smtClean="0"/>
          </a:p>
          <a:p>
            <a:r>
              <a:rPr lang="en-US" sz="3600" dirty="0" smtClean="0"/>
              <a:t>Economics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Syngas Unit Design Specifications:</a:t>
            </a:r>
            <a:endParaRPr lang="en-US" dirty="0"/>
          </a:p>
        </p:txBody>
      </p:sp>
      <p:sp>
        <p:nvSpPr>
          <p:cNvPr id="3" name="Content Placeholder 2"/>
          <p:cNvSpPr>
            <a:spLocks noGrp="1"/>
          </p:cNvSpPr>
          <p:nvPr>
            <p:ph sz="quarter" idx="1"/>
          </p:nvPr>
        </p:nvSpPr>
        <p:spPr>
          <a:xfrm>
            <a:off x="609600" y="1905000"/>
            <a:ext cx="8153400" cy="4495800"/>
          </a:xfrm>
        </p:spPr>
        <p:txBody>
          <a:bodyPr/>
          <a:lstStyle/>
          <a:p>
            <a:pPr algn="just"/>
            <a:r>
              <a:rPr lang="en-US" dirty="0" smtClean="0"/>
              <a:t>The Syngas Unit(which is upstream of the FTR) is to convert 500 MSCF/D of clean methane (500 PSIG, 100F) to syngas.</a:t>
            </a:r>
          </a:p>
          <a:p>
            <a:pPr algn="just"/>
            <a:r>
              <a:rPr lang="en-US" dirty="0" smtClean="0"/>
              <a:t>The syngas needs to be made with a H</a:t>
            </a:r>
            <a:r>
              <a:rPr lang="en-US" sz="1800" dirty="0" smtClean="0"/>
              <a:t>2</a:t>
            </a:r>
            <a:r>
              <a:rPr lang="en-US" sz="2800" dirty="0" smtClean="0"/>
              <a:t>/CO molar ratio of 2:1</a:t>
            </a:r>
          </a:p>
          <a:p>
            <a:pPr algn="just"/>
            <a:r>
              <a:rPr lang="en-US" sz="2800" dirty="0" smtClean="0"/>
              <a:t>Maximum feed preheat temperature is 1000F</a:t>
            </a:r>
          </a:p>
          <a:p>
            <a:endParaRPr lang="en-US" sz="28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Syngas Unit Design Specifications:</a:t>
            </a:r>
            <a:endParaRPr lang="en-US" dirty="0"/>
          </a:p>
        </p:txBody>
      </p:sp>
      <p:sp>
        <p:nvSpPr>
          <p:cNvPr id="3" name="Content Placeholder 2"/>
          <p:cNvSpPr>
            <a:spLocks noGrp="1"/>
          </p:cNvSpPr>
          <p:nvPr>
            <p:ph sz="quarter" idx="1"/>
          </p:nvPr>
        </p:nvSpPr>
        <p:spPr>
          <a:xfrm>
            <a:off x="533400" y="1981200"/>
            <a:ext cx="8153400" cy="4495800"/>
          </a:xfrm>
        </p:spPr>
        <p:txBody>
          <a:bodyPr/>
          <a:lstStyle/>
          <a:p>
            <a:r>
              <a:rPr lang="en-US" dirty="0" smtClean="0"/>
              <a:t>Feed preheat furnace expected to perform at 85%</a:t>
            </a:r>
          </a:p>
          <a:p>
            <a:r>
              <a:rPr lang="en-US" sz="2800" dirty="0" smtClean="0"/>
              <a:t>Suggested ranges for operating conditions:</a:t>
            </a:r>
          </a:p>
          <a:p>
            <a:pPr marL="822960" lvl="1" indent="-457200"/>
            <a:r>
              <a:rPr lang="en-US" sz="2500" dirty="0" smtClean="0"/>
              <a:t>Temp: 1600-1950 F</a:t>
            </a:r>
          </a:p>
          <a:p>
            <a:pPr marL="822960" lvl="1" indent="-457200"/>
            <a:r>
              <a:rPr lang="en-US" sz="2500" dirty="0" smtClean="0"/>
              <a:t>Pressure:  300-500 PSIG</a:t>
            </a:r>
          </a:p>
          <a:p>
            <a:pPr marL="822960" lvl="1" indent="-457200"/>
            <a:r>
              <a:rPr lang="en-US" sz="2500" dirty="0" smtClean="0"/>
              <a:t>Steam/CH4 in Feed: 0.5 mol/mol minimum to prevent coking in the feed </a:t>
            </a:r>
            <a:r>
              <a:rPr lang="en-US" sz="2500" dirty="0" err="1" smtClean="0"/>
              <a:t>preheater</a:t>
            </a:r>
            <a:endParaRPr lang="en-US" sz="2500"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Fischer-Tropsch</a:t>
            </a:r>
            <a:endParaRPr lang="en-US" dirty="0"/>
          </a:p>
        </p:txBody>
      </p:sp>
      <p:sp>
        <p:nvSpPr>
          <p:cNvPr id="3" name="Content Placeholder 2"/>
          <p:cNvSpPr>
            <a:spLocks noGrp="1"/>
          </p:cNvSpPr>
          <p:nvPr>
            <p:ph sz="quarter" idx="1"/>
          </p:nvPr>
        </p:nvSpPr>
        <p:spPr/>
        <p:txBody>
          <a:bodyPr/>
          <a:lstStyle/>
          <a:p>
            <a:r>
              <a:rPr lang="en-US" dirty="0" smtClean="0"/>
              <a:t>Rate Equation</a:t>
            </a:r>
          </a:p>
          <a:p>
            <a:endParaRPr lang="en-US" dirty="0" smtClean="0"/>
          </a:p>
          <a:p>
            <a:endParaRPr lang="en-US" dirty="0" smtClean="0"/>
          </a:p>
          <a:p>
            <a:endParaRPr lang="en-US" dirty="0" smtClean="0"/>
          </a:p>
          <a:p>
            <a:r>
              <a:rPr lang="en-US" dirty="0" smtClean="0"/>
              <a:t>Catalytic</a:t>
            </a:r>
          </a:p>
          <a:p>
            <a:endParaRPr lang="en-US" dirty="0" smtClean="0"/>
          </a:p>
          <a:p>
            <a:r>
              <a:rPr lang="en-US" dirty="0" smtClean="0"/>
              <a:t>Heterogeneous</a:t>
            </a:r>
            <a:endParaRPr lang="en-US" dirty="0"/>
          </a:p>
        </p:txBody>
      </p:sp>
      <p:pic>
        <p:nvPicPr>
          <p:cNvPr id="4"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524000" y="2362200"/>
            <a:ext cx="2743200" cy="10668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71600" y="2743200"/>
            <a:ext cx="7123113" cy="3276600"/>
          </a:xfrm>
        </p:spPr>
        <p:txBody>
          <a:bodyPr/>
          <a:lstStyle/>
          <a:p>
            <a:r>
              <a:rPr lang="en-US" dirty="0" smtClean="0"/>
              <a:t>Anderson-</a:t>
            </a:r>
            <a:r>
              <a:rPr lang="en-US" dirty="0" err="1" smtClean="0"/>
              <a:t>Shulz</a:t>
            </a:r>
            <a:r>
              <a:rPr lang="en-US" dirty="0" smtClean="0"/>
              <a:t>-Flory (ASF)</a:t>
            </a:r>
          </a:p>
          <a:p>
            <a:endParaRPr lang="en-US" dirty="0" smtClean="0"/>
          </a:p>
          <a:p>
            <a:endParaRPr lang="en-US" dirty="0" smtClean="0"/>
          </a:p>
          <a:p>
            <a:endParaRPr lang="en-US" dirty="0" smtClean="0"/>
          </a:p>
          <a:p>
            <a:endParaRPr lang="en-US" dirty="0"/>
          </a:p>
        </p:txBody>
      </p:sp>
      <p:sp>
        <p:nvSpPr>
          <p:cNvPr id="3" name="Title 2"/>
          <p:cNvSpPr>
            <a:spLocks noGrp="1"/>
          </p:cNvSpPr>
          <p:nvPr>
            <p:ph type="title"/>
          </p:nvPr>
        </p:nvSpPr>
        <p:spPr/>
        <p:txBody>
          <a:bodyPr/>
          <a:lstStyle/>
          <a:p>
            <a:r>
              <a:rPr lang="en-US" dirty="0" smtClean="0"/>
              <a:t>FTR Product Selectivity</a:t>
            </a:r>
            <a:endParaRPr lang="en-US" dirty="0"/>
          </a:p>
        </p:txBody>
      </p:sp>
      <p:sp>
        <p:nvSpPr>
          <p:cNvPr id="5427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54273"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209800" y="3124200"/>
            <a:ext cx="3679371" cy="762000"/>
          </a:xfrm>
          <a:prstGeom prst="rect">
            <a:avLst/>
          </a:prstGeom>
          <a:noFill/>
        </p:spPr>
      </p:pic>
      <p:sp>
        <p:nvSpPr>
          <p:cNvPr id="54275" name="Rectangle 3"/>
          <p:cNvSpPr>
            <a:spLocks noChangeArrowheads="1"/>
          </p:cNvSpPr>
          <p:nvPr/>
        </p:nvSpPr>
        <p:spPr bwMode="auto">
          <a:xfrm>
            <a:off x="0" y="9175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427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54276" name="Picture 4"/>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209800" y="3733800"/>
            <a:ext cx="3156857" cy="762000"/>
          </a:xfrm>
          <a:prstGeom prst="rect">
            <a:avLst/>
          </a:prstGeom>
          <a:noFill/>
        </p:spPr>
      </p:pic>
      <p:sp>
        <p:nvSpPr>
          <p:cNvPr id="54278" name="Rectangle 6"/>
          <p:cNvSpPr>
            <a:spLocks noChangeArrowheads="1"/>
          </p:cNvSpPr>
          <p:nvPr/>
        </p:nvSpPr>
        <p:spPr bwMode="auto">
          <a:xfrm>
            <a:off x="0" y="9175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428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54279" name="Picture 7"/>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2743200" y="4419600"/>
            <a:ext cx="1937657" cy="609600"/>
          </a:xfrm>
          <a:prstGeom prst="rect">
            <a:avLst/>
          </a:prstGeom>
          <a:noFill/>
        </p:spPr>
      </p:pic>
      <p:sp>
        <p:nvSpPr>
          <p:cNvPr id="54282"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54281" name="Picture 9"/>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2667000" y="4953000"/>
            <a:ext cx="2884967" cy="838200"/>
          </a:xfrm>
          <a:prstGeom prst="rect">
            <a:avLst/>
          </a:prstGeom>
          <a:noFill/>
        </p:spPr>
      </p:pic>
      <p:sp>
        <p:nvSpPr>
          <p:cNvPr id="54283" name="Rectangle 11"/>
          <p:cNvSpPr>
            <a:spLocks noChangeArrowheads="1"/>
          </p:cNvSpPr>
          <p:nvPr/>
        </p:nvSpPr>
        <p:spPr bwMode="auto">
          <a:xfrm>
            <a:off x="0" y="9937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4285" name="Rectangle 1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4286" name="Rectangle 14"/>
          <p:cNvSpPr>
            <a:spLocks noChangeArrowheads="1"/>
          </p:cNvSpPr>
          <p:nvPr/>
        </p:nvSpPr>
        <p:spPr bwMode="auto">
          <a:xfrm>
            <a:off x="0" y="9175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smtClean="0"/>
              <a:t>Light Ends (C</a:t>
            </a:r>
            <a:r>
              <a:rPr lang="en-US" sz="1800" dirty="0" smtClean="0"/>
              <a:t>2</a:t>
            </a:r>
            <a:r>
              <a:rPr lang="en-US" dirty="0" smtClean="0"/>
              <a:t>-C</a:t>
            </a:r>
            <a:r>
              <a:rPr lang="en-US" sz="1800" dirty="0" smtClean="0"/>
              <a:t>4</a:t>
            </a:r>
            <a:r>
              <a:rPr lang="en-US" dirty="0" smtClean="0"/>
              <a:t>)</a:t>
            </a:r>
          </a:p>
          <a:p>
            <a:endParaRPr lang="en-US" dirty="0"/>
          </a:p>
        </p:txBody>
      </p:sp>
      <p:sp>
        <p:nvSpPr>
          <p:cNvPr id="3" name="Title 2"/>
          <p:cNvSpPr>
            <a:spLocks noGrp="1"/>
          </p:cNvSpPr>
          <p:nvPr>
            <p:ph type="title"/>
          </p:nvPr>
        </p:nvSpPr>
        <p:spPr/>
        <p:txBody>
          <a:bodyPr/>
          <a:lstStyle/>
          <a:p>
            <a:r>
              <a:rPr lang="en-US" dirty="0" smtClean="0"/>
              <a:t>FTR Product Selectivity</a:t>
            </a:r>
            <a:endParaRPr lang="en-US" dirty="0"/>
          </a:p>
        </p:txBody>
      </p:sp>
      <p:sp>
        <p:nvSpPr>
          <p:cNvPr id="5632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56321"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286000" y="3276600"/>
            <a:ext cx="3688492" cy="685800"/>
          </a:xfrm>
          <a:prstGeom prst="rect">
            <a:avLst/>
          </a:prstGeom>
          <a:noFill/>
        </p:spPr>
      </p:pic>
      <p:sp>
        <p:nvSpPr>
          <p:cNvPr id="56323" name="Rectangle 3"/>
          <p:cNvSpPr>
            <a:spLocks noChangeArrowheads="1"/>
          </p:cNvSpPr>
          <p:nvPr/>
        </p:nvSpPr>
        <p:spPr bwMode="auto">
          <a:xfrm>
            <a:off x="0" y="9366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632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56324" name="Picture 4"/>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286000" y="4038600"/>
            <a:ext cx="2799907" cy="762000"/>
          </a:xfrm>
          <a:prstGeom prst="rect">
            <a:avLst/>
          </a:prstGeom>
          <a:noFill/>
        </p:spPr>
      </p:pic>
      <p:sp>
        <p:nvSpPr>
          <p:cNvPr id="56326" name="Rectangle 6"/>
          <p:cNvSpPr>
            <a:spLocks noChangeArrowheads="1"/>
          </p:cNvSpPr>
          <p:nvPr/>
        </p:nvSpPr>
        <p:spPr bwMode="auto">
          <a:xfrm>
            <a:off x="0" y="9937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6328"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56327" name="Picture 7"/>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2286000" y="4876800"/>
            <a:ext cx="3531973" cy="685800"/>
          </a:xfrm>
          <a:prstGeom prst="rect">
            <a:avLst/>
          </a:prstGeom>
          <a:noFill/>
        </p:spPr>
      </p:pic>
      <p:sp>
        <p:nvSpPr>
          <p:cNvPr id="56329" name="Rectangle 9"/>
          <p:cNvSpPr>
            <a:spLocks noChangeArrowheads="1"/>
          </p:cNvSpPr>
          <p:nvPr/>
        </p:nvSpPr>
        <p:spPr bwMode="auto">
          <a:xfrm>
            <a:off x="0" y="9366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Plug Flow Reactors</a:t>
            </a:r>
            <a:endParaRPr lang="en-US" dirty="0"/>
          </a:p>
        </p:txBody>
      </p:sp>
      <p:sp>
        <p:nvSpPr>
          <p:cNvPr id="3" name="Content Placeholder 2"/>
          <p:cNvSpPr>
            <a:spLocks noGrp="1"/>
          </p:cNvSpPr>
          <p:nvPr>
            <p:ph sz="quarter" idx="1"/>
          </p:nvPr>
        </p:nvSpPr>
        <p:spPr/>
        <p:txBody>
          <a:bodyPr/>
          <a:lstStyle/>
          <a:p>
            <a:r>
              <a:rPr lang="en-US" dirty="0" smtClean="0"/>
              <a:t>Reasonable Reaction Yield</a:t>
            </a:r>
          </a:p>
          <a:p>
            <a:endParaRPr lang="en-US" dirty="0" smtClean="0"/>
          </a:p>
          <a:p>
            <a:r>
              <a:rPr lang="en-US" dirty="0" smtClean="0"/>
              <a:t>Thermal Stability</a:t>
            </a:r>
          </a:p>
          <a:p>
            <a:endParaRPr lang="en-US" dirty="0" smtClean="0"/>
          </a:p>
          <a:p>
            <a:r>
              <a:rPr lang="en-US" dirty="0" smtClean="0"/>
              <a:t>Pressure drop below 50 psi</a:t>
            </a:r>
            <a:endParaRPr lang="en-US" dirty="0"/>
          </a:p>
        </p:txBody>
      </p:sp>
      <p:pic>
        <p:nvPicPr>
          <p:cNvPr id="57347" name="Picture 3"/>
          <p:cNvPicPr>
            <a:picLocks noGrp="1" noChangeAspect="1" noChangeArrowheads="1"/>
          </p:cNvPicPr>
          <p:nvPr>
            <p:ph sz="quarter" idx="2"/>
          </p:nvPr>
        </p:nvPicPr>
        <p:blipFill>
          <a:blip r:embed="rId2" cstate="print"/>
          <a:srcRect/>
          <a:stretch>
            <a:fillRect/>
          </a:stretch>
        </p:blipFill>
        <p:spPr bwMode="auto">
          <a:xfrm>
            <a:off x="4572000" y="2286000"/>
            <a:ext cx="4298950" cy="35051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Thermal Stability</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Recycle Loop</a:t>
            </a:r>
          </a:p>
          <a:p>
            <a:pPr lvl="1"/>
            <a:r>
              <a:rPr lang="en-US" dirty="0" smtClean="0"/>
              <a:t>FTR not an equilibrium reaction</a:t>
            </a:r>
          </a:p>
          <a:p>
            <a:pPr lvl="1"/>
            <a:r>
              <a:rPr lang="en-US" dirty="0" smtClean="0"/>
              <a:t>Dilute reactor feed</a:t>
            </a:r>
          </a:p>
          <a:p>
            <a:pPr>
              <a:buNone/>
            </a:pPr>
            <a:endParaRPr lang="en-US" dirty="0" smtClean="0"/>
          </a:p>
          <a:p>
            <a:r>
              <a:rPr lang="en-US" dirty="0" smtClean="0"/>
              <a:t>Multiple Reaction Trains</a:t>
            </a:r>
          </a:p>
          <a:p>
            <a:pPr lvl="1"/>
            <a:r>
              <a:rPr lang="en-US" dirty="0" smtClean="0"/>
              <a:t>Naptha 644 bbl/hr</a:t>
            </a:r>
          </a:p>
          <a:p>
            <a:pPr lvl="1"/>
            <a:r>
              <a:rPr lang="en-US" dirty="0" smtClean="0"/>
              <a:t>Diesel 8927 bbl/hr</a:t>
            </a:r>
          </a:p>
          <a:p>
            <a:pPr lvl="1"/>
            <a:r>
              <a:rPr lang="en-US" dirty="0" smtClean="0"/>
              <a:t>Below 600˚ F</a:t>
            </a:r>
          </a:p>
          <a:p>
            <a:pPr lvl="1"/>
            <a:r>
              <a:rPr lang="en-US" dirty="0" smtClean="0"/>
              <a:t>20 Trains</a:t>
            </a:r>
          </a:p>
          <a:p>
            <a:pPr lvl="2"/>
            <a:r>
              <a:rPr lang="en-US" dirty="0" smtClean="0"/>
              <a:t>Tube count and diameter</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2"/>
          </p:nvPr>
        </p:nvSpPr>
        <p:spPr/>
        <p:txBody>
          <a:bodyPr/>
          <a:lstStyle/>
          <a:p>
            <a:r>
              <a:rPr lang="en-US" dirty="0" smtClean="0"/>
              <a:t>PFR-100</a:t>
            </a:r>
            <a:endParaRPr lang="en-US" dirty="0"/>
          </a:p>
        </p:txBody>
      </p:sp>
      <p:sp>
        <p:nvSpPr>
          <p:cNvPr id="3" name="Title 2"/>
          <p:cNvSpPr>
            <a:spLocks noGrp="1"/>
          </p:cNvSpPr>
          <p:nvPr>
            <p:ph type="title"/>
          </p:nvPr>
        </p:nvSpPr>
        <p:spPr/>
        <p:txBody>
          <a:bodyPr>
            <a:normAutofit fontScale="90000"/>
          </a:bodyPr>
          <a:lstStyle/>
          <a:p>
            <a:r>
              <a:rPr lang="en-US" dirty="0" smtClean="0"/>
              <a:t>Temperature as a Function of Reactor Length</a:t>
            </a:r>
            <a:endParaRPr lang="en-US" dirty="0"/>
          </a:p>
        </p:txBody>
      </p:sp>
      <p:pic>
        <p:nvPicPr>
          <p:cNvPr id="5" name="Picture Placeholder 4"/>
          <p:cNvPicPr>
            <a:picLocks noGrp="1"/>
          </p:cNvPicPr>
          <p:nvPr>
            <p:ph type="pic" idx="1"/>
          </p:nvPr>
        </p:nvPicPr>
        <p:blipFill rotWithShape="1">
          <a:blip r:embed="rId2" cstate="print"/>
          <a:srcRect l="10571" t="8233" b="11384"/>
          <a:stretch/>
        </p:blipFill>
        <p:spPr bwMode="auto">
          <a:xfrm>
            <a:off x="2057400" y="457200"/>
            <a:ext cx="6781800" cy="3810000"/>
          </a:xfrm>
          <a:prstGeom prst="rect">
            <a:avLst/>
          </a:prstGeom>
          <a:ln>
            <a:noFill/>
          </a:ln>
          <a:extLst>
            <a:ext uri="{53640926-AAD7-44D8-BBD7-CCE9431645EC}">
              <a14:shadowObscured xmlns:lc="http://schemas.openxmlformats.org/drawingml/2006/lockedCanvas" xmlns:pic="http://schemas.openxmlformats.org/drawingml/2006/picture"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wne="http://schemas.microsoft.com/office/word/2006/wordml" xmlns:wp="http://schemas.openxmlformats.org/drawingml/2006/wordprocessingDrawing" xmlns:m="http://schemas.openxmlformats.org/officeDocument/2006/math" xmlns:ve="http://schemas.openxmlformats.org/markup-compatibility/2006"/>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2"/>
          </p:nvPr>
        </p:nvSpPr>
        <p:spPr/>
        <p:txBody>
          <a:bodyPr/>
          <a:lstStyle/>
          <a:p>
            <a:r>
              <a:rPr lang="en-US" dirty="0" smtClean="0"/>
              <a:t>Shell GTL plant in </a:t>
            </a:r>
            <a:r>
              <a:rPr lang="en-US" dirty="0" err="1" smtClean="0"/>
              <a:t>Bintulu</a:t>
            </a:r>
            <a:r>
              <a:rPr lang="en-US" dirty="0" smtClean="0"/>
              <a:t>, Malaysia</a:t>
            </a:r>
            <a:endParaRPr lang="en-US" dirty="0"/>
          </a:p>
        </p:txBody>
      </p:sp>
      <p:sp>
        <p:nvSpPr>
          <p:cNvPr id="3" name="Title 2"/>
          <p:cNvSpPr>
            <a:spLocks noGrp="1"/>
          </p:cNvSpPr>
          <p:nvPr>
            <p:ph type="title"/>
          </p:nvPr>
        </p:nvSpPr>
        <p:spPr/>
        <p:txBody>
          <a:bodyPr/>
          <a:lstStyle/>
          <a:p>
            <a:r>
              <a:rPr lang="en-US" dirty="0" smtClean="0"/>
              <a:t>Gas to Liquid Plant</a:t>
            </a:r>
            <a:endParaRPr lang="en-US" dirty="0"/>
          </a:p>
        </p:txBody>
      </p:sp>
      <p:pic>
        <p:nvPicPr>
          <p:cNvPr id="5" name="Content Placeholder 3" descr="BintuluPlant1-sm.jpg"/>
          <p:cNvPicPr>
            <a:picLocks noGrp="1" noChangeAspect="1"/>
          </p:cNvPicPr>
          <p:nvPr>
            <p:ph type="pic" idx="1"/>
          </p:nvPr>
        </p:nvPicPr>
        <p:blipFill>
          <a:blip r:embed="rId2" cstate="print"/>
          <a:srcRect l="16346" r="16346"/>
          <a:stretch>
            <a:fillRect/>
          </a:stretch>
        </p:blipFill>
        <p:spPr>
          <a:xfrm>
            <a:off x="1560576" y="228600"/>
            <a:ext cx="7354824" cy="4340352"/>
          </a:xfr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Pressure Drop</a:t>
            </a:r>
            <a:endParaRPr lang="en-US" dirty="0"/>
          </a:p>
        </p:txBody>
      </p:sp>
      <p:sp>
        <p:nvSpPr>
          <p:cNvPr id="3" name="Content Placeholder 2"/>
          <p:cNvSpPr>
            <a:spLocks noGrp="1"/>
          </p:cNvSpPr>
          <p:nvPr>
            <p:ph sz="quarter" idx="1"/>
          </p:nvPr>
        </p:nvSpPr>
        <p:spPr/>
        <p:txBody>
          <a:bodyPr/>
          <a:lstStyle/>
          <a:p>
            <a:r>
              <a:rPr lang="en-US" dirty="0" smtClean="0"/>
              <a:t>Temperature control helped</a:t>
            </a:r>
          </a:p>
          <a:p>
            <a:pPr lvl="1"/>
            <a:r>
              <a:rPr lang="en-US" dirty="0" smtClean="0"/>
              <a:t>Splitting feed stream</a:t>
            </a:r>
          </a:p>
          <a:p>
            <a:pPr lvl="1"/>
            <a:endParaRPr lang="en-US" dirty="0" smtClean="0"/>
          </a:p>
          <a:p>
            <a:r>
              <a:rPr lang="en-US" dirty="0" smtClean="0"/>
              <a:t>Decrease reactor length</a:t>
            </a:r>
          </a:p>
          <a:p>
            <a:endParaRPr lang="en-US" dirty="0" smtClean="0"/>
          </a:p>
          <a:p>
            <a:r>
              <a:rPr lang="en-US" dirty="0" smtClean="0"/>
              <a:t>Increase tube count</a:t>
            </a:r>
          </a:p>
          <a:p>
            <a:endParaRPr lang="en-US" dirty="0" smtClean="0"/>
          </a:p>
          <a:p>
            <a:r>
              <a:rPr lang="en-US" dirty="0" smtClean="0"/>
              <a:t>Heat transfer rate</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2"/>
          </p:nvPr>
        </p:nvSpPr>
        <p:spPr/>
        <p:txBody>
          <a:bodyPr/>
          <a:lstStyle/>
          <a:p>
            <a:r>
              <a:rPr lang="en-US" dirty="0" smtClean="0"/>
              <a:t>PFR-100</a:t>
            </a:r>
            <a:endParaRPr lang="en-US" dirty="0"/>
          </a:p>
        </p:txBody>
      </p:sp>
      <p:sp>
        <p:nvSpPr>
          <p:cNvPr id="3" name="Title 2"/>
          <p:cNvSpPr>
            <a:spLocks noGrp="1"/>
          </p:cNvSpPr>
          <p:nvPr>
            <p:ph type="title"/>
          </p:nvPr>
        </p:nvSpPr>
        <p:spPr/>
        <p:txBody>
          <a:bodyPr/>
          <a:lstStyle/>
          <a:p>
            <a:r>
              <a:rPr lang="en-US" dirty="0" smtClean="0"/>
              <a:t>Pressure as a Function of Reactor Length</a:t>
            </a:r>
            <a:endParaRPr lang="en-US" dirty="0"/>
          </a:p>
        </p:txBody>
      </p:sp>
      <p:pic>
        <p:nvPicPr>
          <p:cNvPr id="5" name="Picture Placeholder 4"/>
          <p:cNvPicPr>
            <a:picLocks noGrp="1"/>
          </p:cNvPicPr>
          <p:nvPr>
            <p:ph type="pic" idx="1"/>
          </p:nvPr>
        </p:nvPicPr>
        <p:blipFill rotWithShape="1">
          <a:blip r:embed="rId3" cstate="print"/>
          <a:srcRect l="11575" t="6625" b="11384"/>
          <a:stretch/>
        </p:blipFill>
        <p:spPr bwMode="auto">
          <a:xfrm>
            <a:off x="1981200" y="304800"/>
            <a:ext cx="6705600" cy="3886200"/>
          </a:xfrm>
          <a:prstGeom prst="rect">
            <a:avLst/>
          </a:prstGeom>
          <a:ln>
            <a:noFill/>
          </a:ln>
          <a:extLst>
            <a:ext uri="{53640926-AAD7-44D8-BBD7-CCE9431645EC}">
              <a14:shadowObscured xmlns:lc="http://schemas.openxmlformats.org/drawingml/2006/lockedCanvas" xmlns:pic="http://schemas.openxmlformats.org/drawingml/2006/picture"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wne="http://schemas.microsoft.com/office/word/2006/wordml" xmlns:wp="http://schemas.openxmlformats.org/drawingml/2006/wordprocessingDrawing" xmlns:m="http://schemas.openxmlformats.org/officeDocument/2006/math" xmlns:ve="http://schemas.openxmlformats.org/markup-compatibility/2006"/>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PFR-100 Reactor Specifications</a:t>
            </a:r>
            <a:endParaRPr lang="en-US" dirty="0"/>
          </a:p>
        </p:txBody>
      </p:sp>
      <p:pic>
        <p:nvPicPr>
          <p:cNvPr id="3" name="Picture 2"/>
          <p:cNvPicPr/>
          <p:nvPr/>
        </p:nvPicPr>
        <p:blipFill rotWithShape="1">
          <a:blip r:embed="rId2" cstate="print"/>
          <a:srcRect l="14423" t="13077" r="16346" b="18205"/>
          <a:stretch/>
        </p:blipFill>
        <p:spPr bwMode="auto">
          <a:xfrm>
            <a:off x="533400" y="1585384"/>
            <a:ext cx="8001000" cy="4967816"/>
          </a:xfrm>
          <a:prstGeom prst="rect">
            <a:avLst/>
          </a:prstGeom>
          <a:ln>
            <a:noFill/>
          </a:ln>
          <a:extLst>
            <a:ext uri="{53640926-AAD7-44D8-BBD7-CCE9431645EC}">
              <a14:shadowObscured xmlns:lc="http://schemas.openxmlformats.org/drawingml/2006/lockedCanvas" xmlns:pic="http://schemas.openxmlformats.org/drawingml/2006/picture"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wne="http://schemas.microsoft.com/office/word/2006/wordml" xmlns:wp="http://schemas.openxmlformats.org/drawingml/2006/wordprocessingDrawing" xmlns:m="http://schemas.openxmlformats.org/officeDocument/2006/math" xmlns:ve="http://schemas.openxmlformats.org/markup-compatibility/2006"/>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Separations</a:t>
            </a:r>
            <a:endParaRPr lang="en-US" dirty="0"/>
          </a:p>
        </p:txBody>
      </p:sp>
      <p:sp>
        <p:nvSpPr>
          <p:cNvPr id="3" name="Content Placeholder 2"/>
          <p:cNvSpPr>
            <a:spLocks noGrp="1"/>
          </p:cNvSpPr>
          <p:nvPr>
            <p:ph sz="quarter" idx="1"/>
          </p:nvPr>
        </p:nvSpPr>
        <p:spPr/>
        <p:txBody>
          <a:bodyPr>
            <a:normAutofit/>
          </a:bodyPr>
          <a:lstStyle/>
          <a:p>
            <a:r>
              <a:rPr lang="en-US" dirty="0" smtClean="0"/>
              <a:t>FTR Reactor Effluent</a:t>
            </a:r>
          </a:p>
          <a:p>
            <a:pPr lvl="1"/>
            <a:r>
              <a:rPr lang="en-US" dirty="0" smtClean="0"/>
              <a:t>C1-C4        28%</a:t>
            </a:r>
          </a:p>
          <a:p>
            <a:pPr lvl="1"/>
            <a:r>
              <a:rPr lang="en-US" dirty="0" smtClean="0"/>
              <a:t>C5-C10     1.7%</a:t>
            </a:r>
          </a:p>
          <a:p>
            <a:pPr lvl="1"/>
            <a:r>
              <a:rPr lang="en-US" dirty="0" smtClean="0"/>
              <a:t>C11+        1.8%</a:t>
            </a:r>
          </a:p>
          <a:p>
            <a:pPr lvl="1"/>
            <a:r>
              <a:rPr lang="en-US" dirty="0" smtClean="0"/>
              <a:t>Water        46%</a:t>
            </a:r>
          </a:p>
          <a:p>
            <a:pPr lvl="1"/>
            <a:r>
              <a:rPr lang="en-US" dirty="0" smtClean="0"/>
              <a:t>CO            3.7%</a:t>
            </a:r>
          </a:p>
          <a:p>
            <a:pPr lvl="1"/>
            <a:r>
              <a:rPr lang="en-US" dirty="0" smtClean="0"/>
              <a:t>CO</a:t>
            </a:r>
            <a:r>
              <a:rPr lang="en-US" baseline="-25000" dirty="0" smtClean="0"/>
              <a:t>2 </a:t>
            </a:r>
            <a:r>
              <a:rPr lang="en-US" dirty="0" smtClean="0"/>
              <a:t>           18%</a:t>
            </a:r>
          </a:p>
          <a:p>
            <a:pPr lvl="1"/>
            <a:r>
              <a:rPr lang="en-US" dirty="0" smtClean="0"/>
              <a:t>H</a:t>
            </a:r>
            <a:r>
              <a:rPr lang="en-US" baseline="-25000" dirty="0" smtClean="0"/>
              <a:t>2</a:t>
            </a:r>
            <a:r>
              <a:rPr lang="en-US" dirty="0" smtClean="0"/>
              <a:t>            0.02</a:t>
            </a:r>
            <a:r>
              <a:rPr lang="en-US" dirty="0" smtClean="0"/>
              <a:t>%</a:t>
            </a:r>
          </a:p>
          <a:p>
            <a:pPr lvl="1"/>
            <a:endParaRPr lang="en-US" dirty="0" smtClean="0"/>
          </a:p>
          <a:p>
            <a:endParaRPr lang="en-US" dirty="0"/>
          </a:p>
        </p:txBody>
      </p:sp>
      <p:sp>
        <p:nvSpPr>
          <p:cNvPr id="4" name="Content Placeholder 3"/>
          <p:cNvSpPr>
            <a:spLocks noGrp="1"/>
          </p:cNvSpPr>
          <p:nvPr>
            <p:ph sz="quarter" idx="2"/>
          </p:nvPr>
        </p:nvSpPr>
        <p:spPr/>
        <p:txBody>
          <a:bodyPr>
            <a:normAutofit/>
          </a:bodyPr>
          <a:lstStyle/>
          <a:p>
            <a:r>
              <a:rPr lang="en-US" dirty="0" smtClean="0"/>
              <a:t>Product Streams</a:t>
            </a:r>
          </a:p>
          <a:p>
            <a:pPr lvl="1"/>
            <a:r>
              <a:rPr lang="en-US" dirty="0" smtClean="0"/>
              <a:t>Naphtha   C5-C10</a:t>
            </a:r>
          </a:p>
          <a:p>
            <a:pPr lvl="1"/>
            <a:r>
              <a:rPr lang="en-US" dirty="0" smtClean="0"/>
              <a:t>Diesel       C11-C19</a:t>
            </a:r>
          </a:p>
          <a:p>
            <a:pPr>
              <a:buNone/>
            </a:pP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Separations</a:t>
            </a:r>
            <a:endParaRPr lang="en-US" dirty="0"/>
          </a:p>
        </p:txBody>
      </p:sp>
      <p:grpSp>
        <p:nvGrpSpPr>
          <p:cNvPr id="56" name="Group 55"/>
          <p:cNvGrpSpPr/>
          <p:nvPr/>
        </p:nvGrpSpPr>
        <p:grpSpPr>
          <a:xfrm>
            <a:off x="381000" y="2590800"/>
            <a:ext cx="8077200" cy="2828925"/>
            <a:chOff x="685800" y="3429000"/>
            <a:chExt cx="6845877" cy="1990725"/>
          </a:xfrm>
        </p:grpSpPr>
        <p:grpSp>
          <p:nvGrpSpPr>
            <p:cNvPr id="1026" name="Group 2"/>
            <p:cNvGrpSpPr>
              <a:grpSpLocks/>
            </p:cNvGrpSpPr>
            <p:nvPr/>
          </p:nvGrpSpPr>
          <p:grpSpPr bwMode="auto">
            <a:xfrm>
              <a:off x="685800" y="4495800"/>
              <a:ext cx="2695575" cy="923925"/>
              <a:chOff x="2835" y="6405"/>
              <a:chExt cx="5835" cy="2280"/>
            </a:xfrm>
          </p:grpSpPr>
          <p:grpSp>
            <p:nvGrpSpPr>
              <p:cNvPr id="1027" name="Group 3"/>
              <p:cNvGrpSpPr>
                <a:grpSpLocks/>
              </p:cNvGrpSpPr>
              <p:nvPr/>
            </p:nvGrpSpPr>
            <p:grpSpPr bwMode="auto">
              <a:xfrm>
                <a:off x="5445" y="6405"/>
                <a:ext cx="3225" cy="2280"/>
                <a:chOff x="2085" y="2550"/>
                <a:chExt cx="3225" cy="2280"/>
              </a:xfrm>
            </p:grpSpPr>
            <p:sp>
              <p:nvSpPr>
                <p:cNvPr id="1028" name="AutoShape 4"/>
                <p:cNvSpPr>
                  <a:spLocks noChangeArrowheads="1"/>
                </p:cNvSpPr>
                <p:nvPr/>
              </p:nvSpPr>
              <p:spPr bwMode="auto">
                <a:xfrm>
                  <a:off x="2085" y="3120"/>
                  <a:ext cx="2205" cy="870"/>
                </a:xfrm>
                <a:prstGeom prst="flowChartAlternate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29" name="AutoShape 5"/>
                <p:cNvSpPr>
                  <a:spLocks noChangeArrowheads="1"/>
                </p:cNvSpPr>
                <p:nvPr/>
              </p:nvSpPr>
              <p:spPr bwMode="auto">
                <a:xfrm>
                  <a:off x="3075" y="3990"/>
                  <a:ext cx="285" cy="270"/>
                </a:xfrm>
                <a:prstGeom prst="flowChartAlternate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cxnSp>
              <p:nvCxnSpPr>
                <p:cNvPr id="1030" name="AutoShape 6"/>
                <p:cNvCxnSpPr>
                  <a:cxnSpLocks noChangeShapeType="1"/>
                </p:cNvCxnSpPr>
                <p:nvPr/>
              </p:nvCxnSpPr>
              <p:spPr bwMode="auto">
                <a:xfrm flipV="1">
                  <a:off x="3705" y="2550"/>
                  <a:ext cx="0" cy="570"/>
                </a:xfrm>
                <a:prstGeom prst="straightConnector1">
                  <a:avLst/>
                </a:prstGeom>
                <a:noFill/>
                <a:ln w="9525">
                  <a:solidFill>
                    <a:srgbClr val="000000"/>
                  </a:solidFill>
                  <a:round/>
                  <a:headEnd/>
                  <a:tailEnd/>
                </a:ln>
              </p:spPr>
            </p:cxnSp>
            <p:cxnSp>
              <p:nvCxnSpPr>
                <p:cNvPr id="1031" name="AutoShape 7"/>
                <p:cNvCxnSpPr>
                  <a:cxnSpLocks noChangeShapeType="1"/>
                </p:cNvCxnSpPr>
                <p:nvPr/>
              </p:nvCxnSpPr>
              <p:spPr bwMode="auto">
                <a:xfrm>
                  <a:off x="3705" y="2550"/>
                  <a:ext cx="1395" cy="0"/>
                </a:xfrm>
                <a:prstGeom prst="straightConnector1">
                  <a:avLst/>
                </a:prstGeom>
                <a:noFill/>
                <a:ln w="9525">
                  <a:solidFill>
                    <a:srgbClr val="000000"/>
                  </a:solidFill>
                  <a:round/>
                  <a:headEnd/>
                  <a:tailEnd type="triangle" w="med" len="med"/>
                </a:ln>
              </p:spPr>
            </p:cxnSp>
            <p:cxnSp>
              <p:nvCxnSpPr>
                <p:cNvPr id="1032" name="AutoShape 8"/>
                <p:cNvCxnSpPr>
                  <a:cxnSpLocks noChangeShapeType="1"/>
                </p:cNvCxnSpPr>
                <p:nvPr/>
              </p:nvCxnSpPr>
              <p:spPr bwMode="auto">
                <a:xfrm>
                  <a:off x="3225" y="4260"/>
                  <a:ext cx="0" cy="570"/>
                </a:xfrm>
                <a:prstGeom prst="straightConnector1">
                  <a:avLst/>
                </a:prstGeom>
                <a:noFill/>
                <a:ln w="9525">
                  <a:solidFill>
                    <a:srgbClr val="000000"/>
                  </a:solidFill>
                  <a:round/>
                  <a:headEnd/>
                  <a:tailEnd/>
                </a:ln>
              </p:spPr>
            </p:cxnSp>
            <p:cxnSp>
              <p:nvCxnSpPr>
                <p:cNvPr id="1033" name="AutoShape 9"/>
                <p:cNvCxnSpPr>
                  <a:cxnSpLocks noChangeShapeType="1"/>
                </p:cNvCxnSpPr>
                <p:nvPr/>
              </p:nvCxnSpPr>
              <p:spPr bwMode="auto">
                <a:xfrm>
                  <a:off x="3225" y="4830"/>
                  <a:ext cx="705" cy="0"/>
                </a:xfrm>
                <a:prstGeom prst="straightConnector1">
                  <a:avLst/>
                </a:prstGeom>
                <a:noFill/>
                <a:ln w="9525">
                  <a:solidFill>
                    <a:srgbClr val="000000"/>
                  </a:solidFill>
                  <a:round/>
                  <a:headEnd/>
                  <a:tailEnd type="triangle" w="med" len="med"/>
                </a:ln>
              </p:spPr>
            </p:cxnSp>
            <p:cxnSp>
              <p:nvCxnSpPr>
                <p:cNvPr id="1034" name="AutoShape 10"/>
                <p:cNvCxnSpPr>
                  <a:cxnSpLocks noChangeShapeType="1"/>
                </p:cNvCxnSpPr>
                <p:nvPr/>
              </p:nvCxnSpPr>
              <p:spPr bwMode="auto">
                <a:xfrm>
                  <a:off x="4290" y="3675"/>
                  <a:ext cx="1020" cy="0"/>
                </a:xfrm>
                <a:prstGeom prst="straightConnector1">
                  <a:avLst/>
                </a:prstGeom>
                <a:noFill/>
                <a:ln w="9525">
                  <a:solidFill>
                    <a:srgbClr val="000000"/>
                  </a:solidFill>
                  <a:round/>
                  <a:headEnd/>
                  <a:tailEnd type="triangle" w="med" len="med"/>
                </a:ln>
              </p:spPr>
            </p:cxnSp>
          </p:grpSp>
          <p:grpSp>
            <p:nvGrpSpPr>
              <p:cNvPr id="1035" name="Group 11"/>
              <p:cNvGrpSpPr>
                <a:grpSpLocks/>
              </p:cNvGrpSpPr>
              <p:nvPr/>
            </p:nvGrpSpPr>
            <p:grpSpPr bwMode="auto">
              <a:xfrm>
                <a:off x="3840" y="7168"/>
                <a:ext cx="525" cy="495"/>
                <a:chOff x="5955" y="5730"/>
                <a:chExt cx="525" cy="495"/>
              </a:xfrm>
            </p:grpSpPr>
            <p:sp>
              <p:nvSpPr>
                <p:cNvPr id="1036" name="Oval 12"/>
                <p:cNvSpPr>
                  <a:spLocks noChangeArrowheads="1"/>
                </p:cNvSpPr>
                <p:nvPr/>
              </p:nvSpPr>
              <p:spPr bwMode="auto">
                <a:xfrm>
                  <a:off x="5955" y="5820"/>
                  <a:ext cx="435" cy="40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cxnSp>
              <p:nvCxnSpPr>
                <p:cNvPr id="1037" name="AutoShape 13"/>
                <p:cNvCxnSpPr>
                  <a:cxnSpLocks noChangeShapeType="1"/>
                </p:cNvCxnSpPr>
                <p:nvPr/>
              </p:nvCxnSpPr>
              <p:spPr bwMode="auto">
                <a:xfrm flipV="1">
                  <a:off x="5955" y="5730"/>
                  <a:ext cx="525" cy="495"/>
                </a:xfrm>
                <a:prstGeom prst="straightConnector1">
                  <a:avLst/>
                </a:prstGeom>
                <a:noFill/>
                <a:ln w="9525">
                  <a:solidFill>
                    <a:srgbClr val="000000"/>
                  </a:solidFill>
                  <a:round/>
                  <a:headEnd/>
                  <a:tailEnd type="triangle" w="med" len="med"/>
                </a:ln>
              </p:spPr>
            </p:cxnSp>
          </p:grpSp>
          <p:cxnSp>
            <p:nvCxnSpPr>
              <p:cNvPr id="1038" name="AutoShape 14"/>
              <p:cNvCxnSpPr>
                <a:cxnSpLocks noChangeShapeType="1"/>
              </p:cNvCxnSpPr>
              <p:nvPr/>
            </p:nvCxnSpPr>
            <p:spPr bwMode="auto">
              <a:xfrm>
                <a:off x="2835" y="7423"/>
                <a:ext cx="1005" cy="0"/>
              </a:xfrm>
              <a:prstGeom prst="straightConnector1">
                <a:avLst/>
              </a:prstGeom>
              <a:noFill/>
              <a:ln w="9525">
                <a:solidFill>
                  <a:srgbClr val="000000"/>
                </a:solidFill>
                <a:round/>
                <a:headEnd/>
                <a:tailEnd type="triangle" w="med" len="med"/>
              </a:ln>
            </p:spPr>
          </p:cxnSp>
          <p:cxnSp>
            <p:nvCxnSpPr>
              <p:cNvPr id="1039" name="AutoShape 15"/>
              <p:cNvCxnSpPr>
                <a:cxnSpLocks noChangeShapeType="1"/>
              </p:cNvCxnSpPr>
              <p:nvPr/>
            </p:nvCxnSpPr>
            <p:spPr bwMode="auto">
              <a:xfrm>
                <a:off x="4275" y="7423"/>
                <a:ext cx="1170" cy="0"/>
              </a:xfrm>
              <a:prstGeom prst="straightConnector1">
                <a:avLst/>
              </a:prstGeom>
              <a:noFill/>
              <a:ln w="9525">
                <a:solidFill>
                  <a:srgbClr val="000000"/>
                </a:solidFill>
                <a:round/>
                <a:headEnd/>
                <a:tailEnd type="triangle" w="med" len="med"/>
              </a:ln>
            </p:spPr>
          </p:cxnSp>
        </p:grpSp>
        <p:grpSp>
          <p:nvGrpSpPr>
            <p:cNvPr id="1040" name="Group 16"/>
            <p:cNvGrpSpPr>
              <a:grpSpLocks/>
            </p:cNvGrpSpPr>
            <p:nvPr/>
          </p:nvGrpSpPr>
          <p:grpSpPr bwMode="auto">
            <a:xfrm>
              <a:off x="3276600" y="3962400"/>
              <a:ext cx="2197985" cy="1139825"/>
              <a:chOff x="3390" y="12730"/>
              <a:chExt cx="5970" cy="2280"/>
            </a:xfrm>
          </p:grpSpPr>
          <p:grpSp>
            <p:nvGrpSpPr>
              <p:cNvPr id="1041" name="Group 17"/>
              <p:cNvGrpSpPr>
                <a:grpSpLocks/>
              </p:cNvGrpSpPr>
              <p:nvPr/>
            </p:nvGrpSpPr>
            <p:grpSpPr bwMode="auto">
              <a:xfrm>
                <a:off x="6135" y="12730"/>
                <a:ext cx="3225" cy="2280"/>
                <a:chOff x="2085" y="2550"/>
                <a:chExt cx="3225" cy="2280"/>
              </a:xfrm>
            </p:grpSpPr>
            <p:sp>
              <p:nvSpPr>
                <p:cNvPr id="1042" name="AutoShape 18"/>
                <p:cNvSpPr>
                  <a:spLocks noChangeArrowheads="1"/>
                </p:cNvSpPr>
                <p:nvPr/>
              </p:nvSpPr>
              <p:spPr bwMode="auto">
                <a:xfrm>
                  <a:off x="2085" y="3120"/>
                  <a:ext cx="2205" cy="870"/>
                </a:xfrm>
                <a:prstGeom prst="flowChartAlternate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3" name="AutoShape 19"/>
                <p:cNvSpPr>
                  <a:spLocks noChangeArrowheads="1"/>
                </p:cNvSpPr>
                <p:nvPr/>
              </p:nvSpPr>
              <p:spPr bwMode="auto">
                <a:xfrm>
                  <a:off x="3075" y="3990"/>
                  <a:ext cx="285" cy="270"/>
                </a:xfrm>
                <a:prstGeom prst="flowChartAlternate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cxnSp>
              <p:nvCxnSpPr>
                <p:cNvPr id="1044" name="AutoShape 20"/>
                <p:cNvCxnSpPr>
                  <a:cxnSpLocks noChangeShapeType="1"/>
                </p:cNvCxnSpPr>
                <p:nvPr/>
              </p:nvCxnSpPr>
              <p:spPr bwMode="auto">
                <a:xfrm flipV="1">
                  <a:off x="3705" y="2550"/>
                  <a:ext cx="0" cy="570"/>
                </a:xfrm>
                <a:prstGeom prst="straightConnector1">
                  <a:avLst/>
                </a:prstGeom>
                <a:noFill/>
                <a:ln w="9525">
                  <a:solidFill>
                    <a:srgbClr val="000000"/>
                  </a:solidFill>
                  <a:round/>
                  <a:headEnd/>
                  <a:tailEnd/>
                </a:ln>
              </p:spPr>
            </p:cxnSp>
            <p:cxnSp>
              <p:nvCxnSpPr>
                <p:cNvPr id="1045" name="AutoShape 21"/>
                <p:cNvCxnSpPr>
                  <a:cxnSpLocks noChangeShapeType="1"/>
                </p:cNvCxnSpPr>
                <p:nvPr/>
              </p:nvCxnSpPr>
              <p:spPr bwMode="auto">
                <a:xfrm>
                  <a:off x="3705" y="2550"/>
                  <a:ext cx="1395" cy="0"/>
                </a:xfrm>
                <a:prstGeom prst="straightConnector1">
                  <a:avLst/>
                </a:prstGeom>
                <a:noFill/>
                <a:ln w="9525">
                  <a:solidFill>
                    <a:srgbClr val="000000"/>
                  </a:solidFill>
                  <a:round/>
                  <a:headEnd/>
                  <a:tailEnd type="triangle" w="med" len="med"/>
                </a:ln>
              </p:spPr>
            </p:cxnSp>
            <p:cxnSp>
              <p:nvCxnSpPr>
                <p:cNvPr id="1046" name="AutoShape 22"/>
                <p:cNvCxnSpPr>
                  <a:cxnSpLocks noChangeShapeType="1"/>
                </p:cNvCxnSpPr>
                <p:nvPr/>
              </p:nvCxnSpPr>
              <p:spPr bwMode="auto">
                <a:xfrm>
                  <a:off x="3225" y="4260"/>
                  <a:ext cx="0" cy="570"/>
                </a:xfrm>
                <a:prstGeom prst="straightConnector1">
                  <a:avLst/>
                </a:prstGeom>
                <a:noFill/>
                <a:ln w="9525">
                  <a:solidFill>
                    <a:srgbClr val="000000"/>
                  </a:solidFill>
                  <a:round/>
                  <a:headEnd/>
                  <a:tailEnd/>
                </a:ln>
              </p:spPr>
            </p:cxnSp>
            <p:cxnSp>
              <p:nvCxnSpPr>
                <p:cNvPr id="1047" name="AutoShape 23"/>
                <p:cNvCxnSpPr>
                  <a:cxnSpLocks noChangeShapeType="1"/>
                </p:cNvCxnSpPr>
                <p:nvPr/>
              </p:nvCxnSpPr>
              <p:spPr bwMode="auto">
                <a:xfrm>
                  <a:off x="3225" y="4830"/>
                  <a:ext cx="705" cy="0"/>
                </a:xfrm>
                <a:prstGeom prst="straightConnector1">
                  <a:avLst/>
                </a:prstGeom>
                <a:noFill/>
                <a:ln w="9525">
                  <a:solidFill>
                    <a:srgbClr val="000000"/>
                  </a:solidFill>
                  <a:round/>
                  <a:headEnd/>
                  <a:tailEnd type="triangle" w="med" len="med"/>
                </a:ln>
              </p:spPr>
            </p:cxnSp>
            <p:cxnSp>
              <p:nvCxnSpPr>
                <p:cNvPr id="1048" name="AutoShape 24"/>
                <p:cNvCxnSpPr>
                  <a:cxnSpLocks noChangeShapeType="1"/>
                </p:cNvCxnSpPr>
                <p:nvPr/>
              </p:nvCxnSpPr>
              <p:spPr bwMode="auto">
                <a:xfrm>
                  <a:off x="4290" y="3675"/>
                  <a:ext cx="1020" cy="0"/>
                </a:xfrm>
                <a:prstGeom prst="straightConnector1">
                  <a:avLst/>
                </a:prstGeom>
                <a:noFill/>
                <a:ln w="9525">
                  <a:solidFill>
                    <a:srgbClr val="000000"/>
                  </a:solidFill>
                  <a:round/>
                  <a:headEnd/>
                  <a:tailEnd type="triangle" w="med" len="med"/>
                </a:ln>
              </p:spPr>
            </p:cxnSp>
          </p:grpSp>
          <p:grpSp>
            <p:nvGrpSpPr>
              <p:cNvPr id="1049" name="Group 25"/>
              <p:cNvGrpSpPr>
                <a:grpSpLocks/>
              </p:cNvGrpSpPr>
              <p:nvPr/>
            </p:nvGrpSpPr>
            <p:grpSpPr bwMode="auto">
              <a:xfrm>
                <a:off x="4845" y="13461"/>
                <a:ext cx="525" cy="495"/>
                <a:chOff x="5955" y="5730"/>
                <a:chExt cx="525" cy="495"/>
              </a:xfrm>
            </p:grpSpPr>
            <p:sp>
              <p:nvSpPr>
                <p:cNvPr id="1050" name="Oval 26"/>
                <p:cNvSpPr>
                  <a:spLocks noChangeArrowheads="1"/>
                </p:cNvSpPr>
                <p:nvPr/>
              </p:nvSpPr>
              <p:spPr bwMode="auto">
                <a:xfrm>
                  <a:off x="5955" y="5820"/>
                  <a:ext cx="435" cy="40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cxnSp>
              <p:nvCxnSpPr>
                <p:cNvPr id="1051" name="AutoShape 27"/>
                <p:cNvCxnSpPr>
                  <a:cxnSpLocks noChangeShapeType="1"/>
                </p:cNvCxnSpPr>
                <p:nvPr/>
              </p:nvCxnSpPr>
              <p:spPr bwMode="auto">
                <a:xfrm flipV="1">
                  <a:off x="5955" y="5730"/>
                  <a:ext cx="525" cy="495"/>
                </a:xfrm>
                <a:prstGeom prst="straightConnector1">
                  <a:avLst/>
                </a:prstGeom>
                <a:noFill/>
                <a:ln w="9525">
                  <a:solidFill>
                    <a:srgbClr val="000000"/>
                  </a:solidFill>
                  <a:round/>
                  <a:headEnd/>
                  <a:tailEnd type="triangle" w="med" len="med"/>
                </a:ln>
              </p:spPr>
            </p:cxnSp>
          </p:grpSp>
          <p:sp>
            <p:nvSpPr>
              <p:cNvPr id="1052" name="AutoShape 28"/>
              <p:cNvSpPr>
                <a:spLocks noChangeArrowheads="1"/>
              </p:cNvSpPr>
              <p:nvPr/>
            </p:nvSpPr>
            <p:spPr bwMode="auto">
              <a:xfrm rot="5400000">
                <a:off x="3457" y="13574"/>
                <a:ext cx="315" cy="450"/>
              </a:xfrm>
              <a:prstGeom prst="flowChartCollate">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cxnSp>
            <p:nvCxnSpPr>
              <p:cNvPr id="1054" name="AutoShape 30"/>
              <p:cNvCxnSpPr>
                <a:cxnSpLocks noChangeShapeType="1"/>
              </p:cNvCxnSpPr>
              <p:nvPr/>
            </p:nvCxnSpPr>
            <p:spPr bwMode="auto">
              <a:xfrm>
                <a:off x="3840" y="13750"/>
                <a:ext cx="1005" cy="0"/>
              </a:xfrm>
              <a:prstGeom prst="straightConnector1">
                <a:avLst/>
              </a:prstGeom>
              <a:noFill/>
              <a:ln w="9525">
                <a:solidFill>
                  <a:srgbClr val="000000"/>
                </a:solidFill>
                <a:round/>
                <a:headEnd/>
                <a:tailEnd type="triangle" w="med" len="med"/>
              </a:ln>
            </p:spPr>
          </p:cxnSp>
          <p:cxnSp>
            <p:nvCxnSpPr>
              <p:cNvPr id="1055" name="AutoShape 31"/>
              <p:cNvCxnSpPr>
                <a:cxnSpLocks noChangeShapeType="1"/>
              </p:cNvCxnSpPr>
              <p:nvPr/>
            </p:nvCxnSpPr>
            <p:spPr bwMode="auto">
              <a:xfrm>
                <a:off x="5280" y="13750"/>
                <a:ext cx="855" cy="0"/>
              </a:xfrm>
              <a:prstGeom prst="straightConnector1">
                <a:avLst/>
              </a:prstGeom>
              <a:noFill/>
              <a:ln w="9525">
                <a:solidFill>
                  <a:srgbClr val="000000"/>
                </a:solidFill>
                <a:round/>
                <a:headEnd/>
                <a:tailEnd type="triangle" w="med" len="med"/>
              </a:ln>
            </p:spPr>
          </p:cxnSp>
        </p:grpSp>
        <p:grpSp>
          <p:nvGrpSpPr>
            <p:cNvPr id="1056" name="Group 32"/>
            <p:cNvGrpSpPr>
              <a:grpSpLocks/>
            </p:cNvGrpSpPr>
            <p:nvPr/>
          </p:nvGrpSpPr>
          <p:grpSpPr bwMode="auto">
            <a:xfrm>
              <a:off x="5410200" y="3429000"/>
              <a:ext cx="2121477" cy="1143000"/>
              <a:chOff x="3735" y="8464"/>
              <a:chExt cx="4725" cy="2280"/>
            </a:xfrm>
          </p:grpSpPr>
          <p:grpSp>
            <p:nvGrpSpPr>
              <p:cNvPr id="1057" name="Group 33"/>
              <p:cNvGrpSpPr>
                <a:grpSpLocks/>
              </p:cNvGrpSpPr>
              <p:nvPr/>
            </p:nvGrpSpPr>
            <p:grpSpPr bwMode="auto">
              <a:xfrm>
                <a:off x="5235" y="8464"/>
                <a:ext cx="3225" cy="2280"/>
                <a:chOff x="2085" y="2550"/>
                <a:chExt cx="3225" cy="2280"/>
              </a:xfrm>
            </p:grpSpPr>
            <p:sp>
              <p:nvSpPr>
                <p:cNvPr id="1058" name="AutoShape 34"/>
                <p:cNvSpPr>
                  <a:spLocks noChangeArrowheads="1"/>
                </p:cNvSpPr>
                <p:nvPr/>
              </p:nvSpPr>
              <p:spPr bwMode="auto">
                <a:xfrm>
                  <a:off x="2085" y="3120"/>
                  <a:ext cx="2205" cy="870"/>
                </a:xfrm>
                <a:prstGeom prst="flowChartAlternate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59" name="AutoShape 35"/>
                <p:cNvSpPr>
                  <a:spLocks noChangeArrowheads="1"/>
                </p:cNvSpPr>
                <p:nvPr/>
              </p:nvSpPr>
              <p:spPr bwMode="auto">
                <a:xfrm>
                  <a:off x="3075" y="3990"/>
                  <a:ext cx="285" cy="270"/>
                </a:xfrm>
                <a:prstGeom prst="flowChartAlternate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cxnSp>
              <p:nvCxnSpPr>
                <p:cNvPr id="1060" name="AutoShape 36"/>
                <p:cNvCxnSpPr>
                  <a:cxnSpLocks noChangeShapeType="1"/>
                </p:cNvCxnSpPr>
                <p:nvPr/>
              </p:nvCxnSpPr>
              <p:spPr bwMode="auto">
                <a:xfrm flipV="1">
                  <a:off x="3705" y="2550"/>
                  <a:ext cx="0" cy="570"/>
                </a:xfrm>
                <a:prstGeom prst="straightConnector1">
                  <a:avLst/>
                </a:prstGeom>
                <a:noFill/>
                <a:ln w="9525">
                  <a:solidFill>
                    <a:srgbClr val="000000"/>
                  </a:solidFill>
                  <a:round/>
                  <a:headEnd/>
                  <a:tailEnd/>
                </a:ln>
              </p:spPr>
            </p:cxnSp>
            <p:cxnSp>
              <p:nvCxnSpPr>
                <p:cNvPr id="1061" name="AutoShape 37"/>
                <p:cNvCxnSpPr>
                  <a:cxnSpLocks noChangeShapeType="1"/>
                </p:cNvCxnSpPr>
                <p:nvPr/>
              </p:nvCxnSpPr>
              <p:spPr bwMode="auto">
                <a:xfrm>
                  <a:off x="3705" y="2550"/>
                  <a:ext cx="1395" cy="0"/>
                </a:xfrm>
                <a:prstGeom prst="straightConnector1">
                  <a:avLst/>
                </a:prstGeom>
                <a:noFill/>
                <a:ln w="9525">
                  <a:solidFill>
                    <a:srgbClr val="000000"/>
                  </a:solidFill>
                  <a:round/>
                  <a:headEnd/>
                  <a:tailEnd type="triangle" w="med" len="med"/>
                </a:ln>
              </p:spPr>
            </p:cxnSp>
            <p:cxnSp>
              <p:nvCxnSpPr>
                <p:cNvPr id="1062" name="AutoShape 38"/>
                <p:cNvCxnSpPr>
                  <a:cxnSpLocks noChangeShapeType="1"/>
                </p:cNvCxnSpPr>
                <p:nvPr/>
              </p:nvCxnSpPr>
              <p:spPr bwMode="auto">
                <a:xfrm>
                  <a:off x="3225" y="4260"/>
                  <a:ext cx="0" cy="570"/>
                </a:xfrm>
                <a:prstGeom prst="straightConnector1">
                  <a:avLst/>
                </a:prstGeom>
                <a:noFill/>
                <a:ln w="9525">
                  <a:solidFill>
                    <a:srgbClr val="000000"/>
                  </a:solidFill>
                  <a:round/>
                  <a:headEnd/>
                  <a:tailEnd/>
                </a:ln>
              </p:spPr>
            </p:cxnSp>
            <p:cxnSp>
              <p:nvCxnSpPr>
                <p:cNvPr id="1063" name="AutoShape 39"/>
                <p:cNvCxnSpPr>
                  <a:cxnSpLocks noChangeShapeType="1"/>
                </p:cNvCxnSpPr>
                <p:nvPr/>
              </p:nvCxnSpPr>
              <p:spPr bwMode="auto">
                <a:xfrm>
                  <a:off x="3225" y="4830"/>
                  <a:ext cx="705" cy="0"/>
                </a:xfrm>
                <a:prstGeom prst="straightConnector1">
                  <a:avLst/>
                </a:prstGeom>
                <a:noFill/>
                <a:ln w="9525">
                  <a:solidFill>
                    <a:srgbClr val="000000"/>
                  </a:solidFill>
                  <a:round/>
                  <a:headEnd/>
                  <a:tailEnd type="triangle" w="med" len="med"/>
                </a:ln>
              </p:spPr>
            </p:cxnSp>
            <p:cxnSp>
              <p:nvCxnSpPr>
                <p:cNvPr id="1064" name="AutoShape 40"/>
                <p:cNvCxnSpPr>
                  <a:cxnSpLocks noChangeShapeType="1"/>
                </p:cNvCxnSpPr>
                <p:nvPr/>
              </p:nvCxnSpPr>
              <p:spPr bwMode="auto">
                <a:xfrm>
                  <a:off x="4290" y="3675"/>
                  <a:ext cx="1020" cy="0"/>
                </a:xfrm>
                <a:prstGeom prst="straightConnector1">
                  <a:avLst/>
                </a:prstGeom>
                <a:noFill/>
                <a:ln w="9525">
                  <a:solidFill>
                    <a:srgbClr val="000000"/>
                  </a:solidFill>
                  <a:round/>
                  <a:headEnd/>
                  <a:tailEnd type="triangle" w="med" len="med"/>
                </a:ln>
              </p:spPr>
            </p:cxnSp>
          </p:grpSp>
          <p:grpSp>
            <p:nvGrpSpPr>
              <p:cNvPr id="1065" name="Group 41"/>
              <p:cNvGrpSpPr>
                <a:grpSpLocks/>
              </p:cNvGrpSpPr>
              <p:nvPr/>
            </p:nvGrpSpPr>
            <p:grpSpPr bwMode="auto">
              <a:xfrm>
                <a:off x="3735" y="9174"/>
                <a:ext cx="525" cy="495"/>
                <a:chOff x="5955" y="5730"/>
                <a:chExt cx="525" cy="495"/>
              </a:xfrm>
            </p:grpSpPr>
            <p:sp>
              <p:nvSpPr>
                <p:cNvPr id="1066" name="Oval 42"/>
                <p:cNvSpPr>
                  <a:spLocks noChangeArrowheads="1"/>
                </p:cNvSpPr>
                <p:nvPr/>
              </p:nvSpPr>
              <p:spPr bwMode="auto">
                <a:xfrm>
                  <a:off x="5955" y="5820"/>
                  <a:ext cx="435" cy="40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cxnSp>
              <p:nvCxnSpPr>
                <p:cNvPr id="1067" name="AutoShape 43"/>
                <p:cNvCxnSpPr>
                  <a:cxnSpLocks noChangeShapeType="1"/>
                </p:cNvCxnSpPr>
                <p:nvPr/>
              </p:nvCxnSpPr>
              <p:spPr bwMode="auto">
                <a:xfrm flipV="1">
                  <a:off x="5955" y="5730"/>
                  <a:ext cx="525" cy="495"/>
                </a:xfrm>
                <a:prstGeom prst="straightConnector1">
                  <a:avLst/>
                </a:prstGeom>
                <a:noFill/>
                <a:ln w="9525">
                  <a:solidFill>
                    <a:srgbClr val="000000"/>
                  </a:solidFill>
                  <a:round/>
                  <a:headEnd/>
                  <a:tailEnd type="triangle" w="med" len="med"/>
                </a:ln>
              </p:spPr>
            </p:cxnSp>
          </p:grpSp>
          <p:cxnSp>
            <p:nvCxnSpPr>
              <p:cNvPr id="1069" name="AutoShape 45"/>
              <p:cNvCxnSpPr>
                <a:cxnSpLocks noChangeShapeType="1"/>
              </p:cNvCxnSpPr>
              <p:nvPr/>
            </p:nvCxnSpPr>
            <p:spPr bwMode="auto">
              <a:xfrm>
                <a:off x="4170" y="9478"/>
                <a:ext cx="1065" cy="0"/>
              </a:xfrm>
              <a:prstGeom prst="straightConnector1">
                <a:avLst/>
              </a:prstGeom>
              <a:noFill/>
              <a:ln w="9525">
                <a:solidFill>
                  <a:srgbClr val="000000"/>
                </a:solidFill>
                <a:round/>
                <a:headEnd/>
                <a:tailEnd type="triangle" w="med" len="med"/>
              </a:ln>
            </p:spPr>
          </p:cxnSp>
        </p:grpSp>
      </p:grpSp>
      <p:sp>
        <p:nvSpPr>
          <p:cNvPr id="57" name="TextBox 56"/>
          <p:cNvSpPr txBox="1"/>
          <p:nvPr/>
        </p:nvSpPr>
        <p:spPr>
          <a:xfrm>
            <a:off x="228600" y="4038600"/>
            <a:ext cx="724365" cy="523220"/>
          </a:xfrm>
          <a:prstGeom prst="rect">
            <a:avLst/>
          </a:prstGeom>
          <a:noFill/>
        </p:spPr>
        <p:txBody>
          <a:bodyPr wrap="none" rtlCol="0">
            <a:spAutoFit/>
          </a:bodyPr>
          <a:lstStyle/>
          <a:p>
            <a:r>
              <a:rPr lang="en-US" sz="1400" dirty="0" smtClean="0"/>
              <a:t>Reactor</a:t>
            </a:r>
          </a:p>
          <a:p>
            <a:r>
              <a:rPr lang="en-US" sz="1400" dirty="0" smtClean="0"/>
              <a:t>Effluent</a:t>
            </a:r>
            <a:endParaRPr lang="en-US" sz="1400" dirty="0"/>
          </a:p>
        </p:txBody>
      </p:sp>
      <p:sp>
        <p:nvSpPr>
          <p:cNvPr id="58" name="TextBox 57"/>
          <p:cNvSpPr txBox="1"/>
          <p:nvPr/>
        </p:nvSpPr>
        <p:spPr>
          <a:xfrm>
            <a:off x="2590800" y="5486400"/>
            <a:ext cx="648191" cy="307777"/>
          </a:xfrm>
          <a:prstGeom prst="rect">
            <a:avLst/>
          </a:prstGeom>
          <a:noFill/>
        </p:spPr>
        <p:txBody>
          <a:bodyPr wrap="none" rtlCol="0">
            <a:spAutoFit/>
          </a:bodyPr>
          <a:lstStyle/>
          <a:p>
            <a:r>
              <a:rPr lang="en-US" sz="1400" dirty="0" smtClean="0"/>
              <a:t>Water</a:t>
            </a:r>
            <a:endParaRPr lang="en-US" sz="1400" dirty="0"/>
          </a:p>
        </p:txBody>
      </p:sp>
      <p:sp>
        <p:nvSpPr>
          <p:cNvPr id="59" name="TextBox 58"/>
          <p:cNvSpPr txBox="1"/>
          <p:nvPr/>
        </p:nvSpPr>
        <p:spPr>
          <a:xfrm>
            <a:off x="5257800" y="5029200"/>
            <a:ext cx="648191" cy="307777"/>
          </a:xfrm>
          <a:prstGeom prst="rect">
            <a:avLst/>
          </a:prstGeom>
          <a:noFill/>
        </p:spPr>
        <p:txBody>
          <a:bodyPr wrap="none" rtlCol="0">
            <a:spAutoFit/>
          </a:bodyPr>
          <a:lstStyle/>
          <a:p>
            <a:r>
              <a:rPr lang="en-US" sz="1400" dirty="0" smtClean="0"/>
              <a:t>Water</a:t>
            </a:r>
            <a:endParaRPr lang="en-US" sz="1400" dirty="0"/>
          </a:p>
        </p:txBody>
      </p:sp>
      <p:sp>
        <p:nvSpPr>
          <p:cNvPr id="60" name="TextBox 59"/>
          <p:cNvSpPr txBox="1"/>
          <p:nvPr/>
        </p:nvSpPr>
        <p:spPr>
          <a:xfrm>
            <a:off x="7848600" y="4267200"/>
            <a:ext cx="648191" cy="307777"/>
          </a:xfrm>
          <a:prstGeom prst="rect">
            <a:avLst/>
          </a:prstGeom>
          <a:noFill/>
        </p:spPr>
        <p:txBody>
          <a:bodyPr wrap="none" rtlCol="0">
            <a:spAutoFit/>
          </a:bodyPr>
          <a:lstStyle/>
          <a:p>
            <a:r>
              <a:rPr lang="en-US" sz="1400" dirty="0" smtClean="0"/>
              <a:t>Water</a:t>
            </a:r>
            <a:endParaRPr lang="en-US" sz="1400" dirty="0"/>
          </a:p>
        </p:txBody>
      </p:sp>
      <p:sp>
        <p:nvSpPr>
          <p:cNvPr id="61" name="TextBox 60"/>
          <p:cNvSpPr txBox="1"/>
          <p:nvPr/>
        </p:nvSpPr>
        <p:spPr>
          <a:xfrm>
            <a:off x="3276600" y="4800600"/>
            <a:ext cx="1156086" cy="307777"/>
          </a:xfrm>
          <a:prstGeom prst="rect">
            <a:avLst/>
          </a:prstGeom>
          <a:noFill/>
        </p:spPr>
        <p:txBody>
          <a:bodyPr wrap="none" rtlCol="0">
            <a:spAutoFit/>
          </a:bodyPr>
          <a:lstStyle/>
          <a:p>
            <a:r>
              <a:rPr lang="en-US" sz="1400" dirty="0" err="1" smtClean="0"/>
              <a:t>Alkane</a:t>
            </a:r>
            <a:r>
              <a:rPr lang="en-US" sz="1400" dirty="0" smtClean="0"/>
              <a:t> Liquid</a:t>
            </a:r>
          </a:p>
        </p:txBody>
      </p:sp>
      <p:sp>
        <p:nvSpPr>
          <p:cNvPr id="62" name="TextBox 61"/>
          <p:cNvSpPr txBox="1"/>
          <p:nvPr/>
        </p:nvSpPr>
        <p:spPr>
          <a:xfrm>
            <a:off x="5791200" y="4191000"/>
            <a:ext cx="1285929" cy="307777"/>
          </a:xfrm>
          <a:prstGeom prst="rect">
            <a:avLst/>
          </a:prstGeom>
          <a:noFill/>
        </p:spPr>
        <p:txBody>
          <a:bodyPr wrap="none" rtlCol="0">
            <a:spAutoFit/>
          </a:bodyPr>
          <a:lstStyle/>
          <a:p>
            <a:r>
              <a:rPr lang="en-US" sz="1400" dirty="0" err="1" smtClean="0"/>
              <a:t>Alkane</a:t>
            </a:r>
            <a:r>
              <a:rPr lang="en-US" sz="1400" dirty="0" smtClean="0"/>
              <a:t> Liquid II</a:t>
            </a:r>
          </a:p>
        </p:txBody>
      </p:sp>
      <p:sp>
        <p:nvSpPr>
          <p:cNvPr id="63" name="TextBox 62"/>
          <p:cNvSpPr txBox="1"/>
          <p:nvPr/>
        </p:nvSpPr>
        <p:spPr>
          <a:xfrm>
            <a:off x="7817996" y="3657600"/>
            <a:ext cx="1326004" cy="307777"/>
          </a:xfrm>
          <a:prstGeom prst="rect">
            <a:avLst/>
          </a:prstGeom>
          <a:noFill/>
        </p:spPr>
        <p:txBody>
          <a:bodyPr wrap="none" rtlCol="0">
            <a:spAutoFit/>
          </a:bodyPr>
          <a:lstStyle/>
          <a:p>
            <a:r>
              <a:rPr lang="en-US" sz="1400" dirty="0" err="1" smtClean="0"/>
              <a:t>Alkane</a:t>
            </a:r>
            <a:r>
              <a:rPr lang="en-US" sz="1400" dirty="0" smtClean="0"/>
              <a:t> Liquid III</a:t>
            </a:r>
          </a:p>
        </p:txBody>
      </p:sp>
      <p:sp>
        <p:nvSpPr>
          <p:cNvPr id="64" name="TextBox 63"/>
          <p:cNvSpPr txBox="1"/>
          <p:nvPr/>
        </p:nvSpPr>
        <p:spPr>
          <a:xfrm>
            <a:off x="7800106" y="2209800"/>
            <a:ext cx="1343894" cy="307777"/>
          </a:xfrm>
          <a:prstGeom prst="rect">
            <a:avLst/>
          </a:prstGeom>
          <a:noFill/>
        </p:spPr>
        <p:txBody>
          <a:bodyPr wrap="none" rtlCol="0">
            <a:spAutoFit/>
          </a:bodyPr>
          <a:lstStyle/>
          <a:p>
            <a:r>
              <a:rPr lang="en-US" sz="1400" dirty="0" err="1" smtClean="0"/>
              <a:t>Alkane</a:t>
            </a:r>
            <a:r>
              <a:rPr lang="en-US" sz="1400" dirty="0" smtClean="0"/>
              <a:t> Vapor III</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Separations</a:t>
            </a:r>
            <a:endParaRPr lang="en-US" dirty="0"/>
          </a:p>
        </p:txBody>
      </p:sp>
      <p:grpSp>
        <p:nvGrpSpPr>
          <p:cNvPr id="2050" name="Group 2"/>
          <p:cNvGrpSpPr>
            <a:grpSpLocks/>
          </p:cNvGrpSpPr>
          <p:nvPr/>
        </p:nvGrpSpPr>
        <p:grpSpPr bwMode="auto">
          <a:xfrm>
            <a:off x="1371600" y="2514600"/>
            <a:ext cx="4724400" cy="2895600"/>
            <a:chOff x="1785" y="9360"/>
            <a:chExt cx="6375" cy="4095"/>
          </a:xfrm>
        </p:grpSpPr>
        <p:cxnSp>
          <p:nvCxnSpPr>
            <p:cNvPr id="2051" name="AutoShape 3"/>
            <p:cNvCxnSpPr>
              <a:cxnSpLocks noChangeShapeType="1"/>
            </p:cNvCxnSpPr>
            <p:nvPr/>
          </p:nvCxnSpPr>
          <p:spPr bwMode="auto">
            <a:xfrm flipV="1">
              <a:off x="6855" y="9360"/>
              <a:ext cx="0" cy="517"/>
            </a:xfrm>
            <a:prstGeom prst="straightConnector1">
              <a:avLst/>
            </a:prstGeom>
            <a:noFill/>
            <a:ln w="9525">
              <a:solidFill>
                <a:srgbClr val="000000"/>
              </a:solidFill>
              <a:round/>
              <a:headEnd/>
              <a:tailEnd/>
            </a:ln>
          </p:spPr>
        </p:cxnSp>
        <p:cxnSp>
          <p:nvCxnSpPr>
            <p:cNvPr id="2052" name="AutoShape 4"/>
            <p:cNvCxnSpPr>
              <a:cxnSpLocks noChangeShapeType="1"/>
            </p:cNvCxnSpPr>
            <p:nvPr/>
          </p:nvCxnSpPr>
          <p:spPr bwMode="auto">
            <a:xfrm>
              <a:off x="6855" y="9360"/>
              <a:ext cx="1147" cy="0"/>
            </a:xfrm>
            <a:prstGeom prst="straightConnector1">
              <a:avLst/>
            </a:prstGeom>
            <a:noFill/>
            <a:ln w="9525">
              <a:solidFill>
                <a:srgbClr val="000000"/>
              </a:solidFill>
              <a:round/>
              <a:headEnd/>
              <a:tailEnd type="triangle" w="med" len="med"/>
            </a:ln>
          </p:spPr>
        </p:cxnSp>
        <p:cxnSp>
          <p:nvCxnSpPr>
            <p:cNvPr id="2053" name="AutoShape 5"/>
            <p:cNvCxnSpPr>
              <a:cxnSpLocks noChangeShapeType="1"/>
            </p:cNvCxnSpPr>
            <p:nvPr/>
          </p:nvCxnSpPr>
          <p:spPr bwMode="auto">
            <a:xfrm>
              <a:off x="6855" y="12682"/>
              <a:ext cx="0" cy="773"/>
            </a:xfrm>
            <a:prstGeom prst="straightConnector1">
              <a:avLst/>
            </a:prstGeom>
            <a:noFill/>
            <a:ln w="9525">
              <a:solidFill>
                <a:srgbClr val="000000"/>
              </a:solidFill>
              <a:round/>
              <a:headEnd/>
              <a:tailEnd/>
            </a:ln>
          </p:spPr>
        </p:cxnSp>
        <p:cxnSp>
          <p:nvCxnSpPr>
            <p:cNvPr id="2054" name="AutoShape 6"/>
            <p:cNvCxnSpPr>
              <a:cxnSpLocks noChangeShapeType="1"/>
            </p:cNvCxnSpPr>
            <p:nvPr/>
          </p:nvCxnSpPr>
          <p:spPr bwMode="auto">
            <a:xfrm>
              <a:off x="6855" y="13455"/>
              <a:ext cx="1305" cy="0"/>
            </a:xfrm>
            <a:prstGeom prst="straightConnector1">
              <a:avLst/>
            </a:prstGeom>
            <a:noFill/>
            <a:ln w="9525">
              <a:solidFill>
                <a:srgbClr val="000000"/>
              </a:solidFill>
              <a:round/>
              <a:headEnd/>
              <a:tailEnd type="triangle" w="med" len="med"/>
            </a:ln>
          </p:spPr>
        </p:cxnSp>
        <p:grpSp>
          <p:nvGrpSpPr>
            <p:cNvPr id="2055" name="Group 7"/>
            <p:cNvGrpSpPr>
              <a:grpSpLocks/>
            </p:cNvGrpSpPr>
            <p:nvPr/>
          </p:nvGrpSpPr>
          <p:grpSpPr bwMode="auto">
            <a:xfrm>
              <a:off x="1785" y="10950"/>
              <a:ext cx="2385" cy="660"/>
              <a:chOff x="2730" y="10950"/>
              <a:chExt cx="2385" cy="660"/>
            </a:xfrm>
          </p:grpSpPr>
          <p:sp>
            <p:nvSpPr>
              <p:cNvPr id="2056" name="AutoShape 8"/>
              <p:cNvSpPr>
                <a:spLocks noChangeArrowheads="1"/>
              </p:cNvSpPr>
              <p:nvPr/>
            </p:nvSpPr>
            <p:spPr bwMode="auto">
              <a:xfrm rot="5400000">
                <a:off x="4605" y="11100"/>
                <a:ext cx="660" cy="36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cxnSp>
            <p:nvCxnSpPr>
              <p:cNvPr id="2057" name="AutoShape 9"/>
              <p:cNvCxnSpPr>
                <a:cxnSpLocks noChangeShapeType="1"/>
              </p:cNvCxnSpPr>
              <p:nvPr/>
            </p:nvCxnSpPr>
            <p:spPr bwMode="auto">
              <a:xfrm>
                <a:off x="2730" y="11070"/>
                <a:ext cx="2025" cy="0"/>
              </a:xfrm>
              <a:prstGeom prst="straightConnector1">
                <a:avLst/>
              </a:prstGeom>
              <a:noFill/>
              <a:ln w="9525">
                <a:solidFill>
                  <a:srgbClr val="000000"/>
                </a:solidFill>
                <a:round/>
                <a:headEnd/>
                <a:tailEnd type="triangle" w="med" len="med"/>
              </a:ln>
            </p:spPr>
          </p:cxnSp>
          <p:cxnSp>
            <p:nvCxnSpPr>
              <p:cNvPr id="2058" name="AutoShape 10"/>
              <p:cNvCxnSpPr>
                <a:cxnSpLocks noChangeShapeType="1"/>
              </p:cNvCxnSpPr>
              <p:nvPr/>
            </p:nvCxnSpPr>
            <p:spPr bwMode="auto">
              <a:xfrm>
                <a:off x="2730" y="11460"/>
                <a:ext cx="2025" cy="0"/>
              </a:xfrm>
              <a:prstGeom prst="straightConnector1">
                <a:avLst/>
              </a:prstGeom>
              <a:noFill/>
              <a:ln w="9525">
                <a:solidFill>
                  <a:srgbClr val="000000"/>
                </a:solidFill>
                <a:round/>
                <a:headEnd/>
                <a:tailEnd type="triangle" w="med" len="med"/>
              </a:ln>
            </p:spPr>
          </p:cxnSp>
        </p:grpSp>
        <p:sp>
          <p:nvSpPr>
            <p:cNvPr id="2059" name="AutoShape 11"/>
            <p:cNvSpPr>
              <a:spLocks noChangeArrowheads="1"/>
            </p:cNvSpPr>
            <p:nvPr/>
          </p:nvSpPr>
          <p:spPr bwMode="auto">
            <a:xfrm rot="5400000">
              <a:off x="5407" y="10800"/>
              <a:ext cx="2805" cy="960"/>
            </a:xfrm>
            <a:prstGeom prst="flowChartAlternate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2060" name="Group 12"/>
            <p:cNvGrpSpPr>
              <a:grpSpLocks/>
            </p:cNvGrpSpPr>
            <p:nvPr/>
          </p:nvGrpSpPr>
          <p:grpSpPr bwMode="auto">
            <a:xfrm>
              <a:off x="4965" y="10965"/>
              <a:ext cx="525" cy="495"/>
              <a:chOff x="5955" y="5730"/>
              <a:chExt cx="525" cy="495"/>
            </a:xfrm>
          </p:grpSpPr>
          <p:sp>
            <p:nvSpPr>
              <p:cNvPr id="2061" name="Oval 13"/>
              <p:cNvSpPr>
                <a:spLocks noChangeArrowheads="1"/>
              </p:cNvSpPr>
              <p:nvPr/>
            </p:nvSpPr>
            <p:spPr bwMode="auto">
              <a:xfrm>
                <a:off x="5955" y="5820"/>
                <a:ext cx="435" cy="40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cxnSp>
            <p:nvCxnSpPr>
              <p:cNvPr id="2062" name="AutoShape 14"/>
              <p:cNvCxnSpPr>
                <a:cxnSpLocks noChangeShapeType="1"/>
              </p:cNvCxnSpPr>
              <p:nvPr/>
            </p:nvCxnSpPr>
            <p:spPr bwMode="auto">
              <a:xfrm flipV="1">
                <a:off x="5955" y="5730"/>
                <a:ext cx="525" cy="495"/>
              </a:xfrm>
              <a:prstGeom prst="straightConnector1">
                <a:avLst/>
              </a:prstGeom>
              <a:noFill/>
              <a:ln w="9525">
                <a:solidFill>
                  <a:srgbClr val="000000"/>
                </a:solidFill>
                <a:round/>
                <a:headEnd/>
                <a:tailEnd type="triangle" w="med" len="med"/>
              </a:ln>
            </p:spPr>
          </p:cxnSp>
        </p:grpSp>
        <p:cxnSp>
          <p:nvCxnSpPr>
            <p:cNvPr id="2063" name="AutoShape 15"/>
            <p:cNvCxnSpPr>
              <a:cxnSpLocks noChangeShapeType="1"/>
            </p:cNvCxnSpPr>
            <p:nvPr/>
          </p:nvCxnSpPr>
          <p:spPr bwMode="auto">
            <a:xfrm>
              <a:off x="4170" y="11280"/>
              <a:ext cx="795" cy="0"/>
            </a:xfrm>
            <a:prstGeom prst="straightConnector1">
              <a:avLst/>
            </a:prstGeom>
            <a:noFill/>
            <a:ln w="9525">
              <a:solidFill>
                <a:srgbClr val="000000"/>
              </a:solidFill>
              <a:round/>
              <a:headEnd/>
              <a:tailEnd type="triangle" w="med" len="med"/>
            </a:ln>
          </p:spPr>
        </p:cxnSp>
        <p:cxnSp>
          <p:nvCxnSpPr>
            <p:cNvPr id="2064" name="AutoShape 16"/>
            <p:cNvCxnSpPr>
              <a:cxnSpLocks noChangeShapeType="1"/>
            </p:cNvCxnSpPr>
            <p:nvPr/>
          </p:nvCxnSpPr>
          <p:spPr bwMode="auto">
            <a:xfrm>
              <a:off x="5400" y="11280"/>
              <a:ext cx="930" cy="0"/>
            </a:xfrm>
            <a:prstGeom prst="straightConnector1">
              <a:avLst/>
            </a:prstGeom>
            <a:noFill/>
            <a:ln w="9525">
              <a:solidFill>
                <a:srgbClr val="000000"/>
              </a:solidFill>
              <a:round/>
              <a:headEnd/>
              <a:tailEnd type="triangle" w="med" len="med"/>
            </a:ln>
          </p:spPr>
        </p:cxnSp>
      </p:grpSp>
      <p:sp>
        <p:nvSpPr>
          <p:cNvPr id="19" name="TextBox 18"/>
          <p:cNvSpPr txBox="1"/>
          <p:nvPr/>
        </p:nvSpPr>
        <p:spPr>
          <a:xfrm>
            <a:off x="914400" y="3352800"/>
            <a:ext cx="1343894" cy="307777"/>
          </a:xfrm>
          <a:prstGeom prst="rect">
            <a:avLst/>
          </a:prstGeom>
          <a:noFill/>
        </p:spPr>
        <p:txBody>
          <a:bodyPr wrap="none" rtlCol="0">
            <a:spAutoFit/>
          </a:bodyPr>
          <a:lstStyle/>
          <a:p>
            <a:r>
              <a:rPr lang="en-US" sz="1400" dirty="0" err="1" smtClean="0"/>
              <a:t>Alkane</a:t>
            </a:r>
            <a:r>
              <a:rPr lang="en-US" sz="1400" dirty="0" smtClean="0"/>
              <a:t> Vapor III</a:t>
            </a:r>
          </a:p>
        </p:txBody>
      </p:sp>
      <p:sp>
        <p:nvSpPr>
          <p:cNvPr id="20" name="TextBox 19"/>
          <p:cNvSpPr txBox="1"/>
          <p:nvPr/>
        </p:nvSpPr>
        <p:spPr>
          <a:xfrm>
            <a:off x="838200" y="4038600"/>
            <a:ext cx="1326004" cy="307777"/>
          </a:xfrm>
          <a:prstGeom prst="rect">
            <a:avLst/>
          </a:prstGeom>
          <a:noFill/>
        </p:spPr>
        <p:txBody>
          <a:bodyPr wrap="none" rtlCol="0">
            <a:spAutoFit/>
          </a:bodyPr>
          <a:lstStyle/>
          <a:p>
            <a:r>
              <a:rPr lang="en-US" sz="1400" dirty="0" err="1" smtClean="0"/>
              <a:t>Alkane</a:t>
            </a:r>
            <a:r>
              <a:rPr lang="en-US" sz="1400" dirty="0" smtClean="0"/>
              <a:t> Liquid III</a:t>
            </a:r>
          </a:p>
        </p:txBody>
      </p:sp>
      <p:graphicFrame>
        <p:nvGraphicFramePr>
          <p:cNvPr id="22" name="Object 21"/>
          <p:cNvGraphicFramePr>
            <a:graphicFrameLocks noChangeAspect="1"/>
          </p:cNvGraphicFramePr>
          <p:nvPr/>
        </p:nvGraphicFramePr>
        <p:xfrm>
          <a:off x="6019800" y="1600200"/>
          <a:ext cx="1371600" cy="2284535"/>
        </p:xfrm>
        <a:graphic>
          <a:graphicData uri="http://schemas.openxmlformats.org/presentationml/2006/ole">
            <p:oleObj spid="_x0000_s2065" name="Worksheet" r:id="rId3" imgW="1352449" imgH="1914457" progId="Excel.Sheet.12">
              <p:embed/>
            </p:oleObj>
          </a:graphicData>
        </a:graphic>
      </p:graphicFrame>
      <p:sp>
        <p:nvSpPr>
          <p:cNvPr id="23" name="TextBox 22"/>
          <p:cNvSpPr txBox="1"/>
          <p:nvPr/>
        </p:nvSpPr>
        <p:spPr>
          <a:xfrm>
            <a:off x="6172200" y="5257800"/>
            <a:ext cx="982961" cy="369332"/>
          </a:xfrm>
          <a:prstGeom prst="rect">
            <a:avLst/>
          </a:prstGeom>
          <a:noFill/>
        </p:spPr>
        <p:txBody>
          <a:bodyPr wrap="none" rtlCol="0">
            <a:spAutoFit/>
          </a:bodyPr>
          <a:lstStyle/>
          <a:p>
            <a:r>
              <a:rPr lang="en-US" dirty="0" smtClean="0"/>
              <a:t>Naphtha</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Separations</a:t>
            </a:r>
            <a:endParaRPr lang="en-US" dirty="0"/>
          </a:p>
        </p:txBody>
      </p:sp>
      <p:grpSp>
        <p:nvGrpSpPr>
          <p:cNvPr id="3074" name="Group 2"/>
          <p:cNvGrpSpPr>
            <a:grpSpLocks/>
          </p:cNvGrpSpPr>
          <p:nvPr/>
        </p:nvGrpSpPr>
        <p:grpSpPr bwMode="auto">
          <a:xfrm>
            <a:off x="1447800" y="2667000"/>
            <a:ext cx="4724400" cy="2743200"/>
            <a:chOff x="2310" y="2015"/>
            <a:chExt cx="6195" cy="3237"/>
          </a:xfrm>
        </p:grpSpPr>
        <p:sp>
          <p:nvSpPr>
            <p:cNvPr id="3075" name="AutoShape 3"/>
            <p:cNvSpPr>
              <a:spLocks noChangeArrowheads="1"/>
            </p:cNvSpPr>
            <p:nvPr/>
          </p:nvSpPr>
          <p:spPr bwMode="auto">
            <a:xfrm rot="5400000">
              <a:off x="3975" y="3349"/>
              <a:ext cx="315" cy="450"/>
            </a:xfrm>
            <a:prstGeom prst="flowChartCollate">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76" name="AutoShape 4"/>
            <p:cNvSpPr>
              <a:spLocks noChangeArrowheads="1"/>
            </p:cNvSpPr>
            <p:nvPr/>
          </p:nvSpPr>
          <p:spPr bwMode="auto">
            <a:xfrm>
              <a:off x="7170" y="2314"/>
              <a:ext cx="660" cy="2445"/>
            </a:xfrm>
            <a:prstGeom prst="flowChartMagneticDisk">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77" name="AutoShape 5"/>
            <p:cNvSpPr>
              <a:spLocks noChangeArrowheads="1"/>
            </p:cNvSpPr>
            <p:nvPr/>
          </p:nvSpPr>
          <p:spPr bwMode="auto">
            <a:xfrm rot="5400000">
              <a:off x="5025" y="3105"/>
              <a:ext cx="780" cy="472"/>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cxnSp>
          <p:nvCxnSpPr>
            <p:cNvPr id="3078" name="AutoShape 6"/>
            <p:cNvCxnSpPr>
              <a:cxnSpLocks noChangeShapeType="1"/>
            </p:cNvCxnSpPr>
            <p:nvPr/>
          </p:nvCxnSpPr>
          <p:spPr bwMode="auto">
            <a:xfrm>
              <a:off x="4358" y="3589"/>
              <a:ext cx="821" cy="0"/>
            </a:xfrm>
            <a:prstGeom prst="straightConnector1">
              <a:avLst/>
            </a:prstGeom>
            <a:noFill/>
            <a:ln w="9525">
              <a:solidFill>
                <a:srgbClr val="000000"/>
              </a:solidFill>
              <a:round/>
              <a:headEnd/>
              <a:tailEnd type="triangle" w="med" len="med"/>
            </a:ln>
          </p:spPr>
        </p:cxnSp>
        <p:cxnSp>
          <p:nvCxnSpPr>
            <p:cNvPr id="3079" name="AutoShape 7"/>
            <p:cNvCxnSpPr>
              <a:cxnSpLocks noChangeShapeType="1"/>
            </p:cNvCxnSpPr>
            <p:nvPr/>
          </p:nvCxnSpPr>
          <p:spPr bwMode="auto">
            <a:xfrm>
              <a:off x="2310" y="3589"/>
              <a:ext cx="1598" cy="0"/>
            </a:xfrm>
            <a:prstGeom prst="straightConnector1">
              <a:avLst/>
            </a:prstGeom>
            <a:noFill/>
            <a:ln w="9525">
              <a:solidFill>
                <a:srgbClr val="000000"/>
              </a:solidFill>
              <a:round/>
              <a:headEnd/>
              <a:tailEnd type="triangle" w="med" len="med"/>
            </a:ln>
          </p:spPr>
        </p:cxnSp>
        <p:cxnSp>
          <p:nvCxnSpPr>
            <p:cNvPr id="3080" name="AutoShape 8"/>
            <p:cNvCxnSpPr>
              <a:cxnSpLocks noChangeShapeType="1"/>
            </p:cNvCxnSpPr>
            <p:nvPr/>
          </p:nvCxnSpPr>
          <p:spPr bwMode="auto">
            <a:xfrm>
              <a:off x="2310" y="3184"/>
              <a:ext cx="2869" cy="1"/>
            </a:xfrm>
            <a:prstGeom prst="straightConnector1">
              <a:avLst/>
            </a:prstGeom>
            <a:noFill/>
            <a:ln w="9525">
              <a:solidFill>
                <a:srgbClr val="000000"/>
              </a:solidFill>
              <a:round/>
              <a:headEnd/>
              <a:tailEnd type="triangle" w="med" len="med"/>
            </a:ln>
          </p:spPr>
        </p:cxnSp>
        <p:cxnSp>
          <p:nvCxnSpPr>
            <p:cNvPr id="3081" name="AutoShape 9"/>
            <p:cNvCxnSpPr>
              <a:cxnSpLocks noChangeShapeType="1"/>
            </p:cNvCxnSpPr>
            <p:nvPr/>
          </p:nvCxnSpPr>
          <p:spPr bwMode="auto">
            <a:xfrm>
              <a:off x="5651" y="3334"/>
              <a:ext cx="1519" cy="0"/>
            </a:xfrm>
            <a:prstGeom prst="straightConnector1">
              <a:avLst/>
            </a:prstGeom>
            <a:noFill/>
            <a:ln w="9525">
              <a:solidFill>
                <a:srgbClr val="000000"/>
              </a:solidFill>
              <a:round/>
              <a:headEnd/>
              <a:tailEnd type="triangle" w="med" len="med"/>
            </a:ln>
          </p:spPr>
        </p:cxnSp>
        <p:grpSp>
          <p:nvGrpSpPr>
            <p:cNvPr id="3082" name="Group 10"/>
            <p:cNvGrpSpPr>
              <a:grpSpLocks/>
            </p:cNvGrpSpPr>
            <p:nvPr/>
          </p:nvGrpSpPr>
          <p:grpSpPr bwMode="auto">
            <a:xfrm>
              <a:off x="7590" y="2015"/>
              <a:ext cx="915" cy="675"/>
              <a:chOff x="7515" y="2448"/>
              <a:chExt cx="915" cy="675"/>
            </a:xfrm>
          </p:grpSpPr>
          <p:cxnSp>
            <p:nvCxnSpPr>
              <p:cNvPr id="3083" name="AutoShape 11"/>
              <p:cNvCxnSpPr>
                <a:cxnSpLocks noChangeShapeType="1"/>
              </p:cNvCxnSpPr>
              <p:nvPr/>
            </p:nvCxnSpPr>
            <p:spPr bwMode="auto">
              <a:xfrm flipV="1">
                <a:off x="7515" y="2448"/>
                <a:ext cx="0" cy="675"/>
              </a:xfrm>
              <a:prstGeom prst="straightConnector1">
                <a:avLst/>
              </a:prstGeom>
              <a:noFill/>
              <a:ln w="9525">
                <a:solidFill>
                  <a:srgbClr val="000000"/>
                </a:solidFill>
                <a:round/>
                <a:headEnd/>
                <a:tailEnd/>
              </a:ln>
            </p:spPr>
          </p:cxnSp>
          <p:cxnSp>
            <p:nvCxnSpPr>
              <p:cNvPr id="3084" name="AutoShape 12"/>
              <p:cNvCxnSpPr>
                <a:cxnSpLocks noChangeShapeType="1"/>
              </p:cNvCxnSpPr>
              <p:nvPr/>
            </p:nvCxnSpPr>
            <p:spPr bwMode="auto">
              <a:xfrm>
                <a:off x="7515" y="2448"/>
                <a:ext cx="915" cy="0"/>
              </a:xfrm>
              <a:prstGeom prst="straightConnector1">
                <a:avLst/>
              </a:prstGeom>
              <a:noFill/>
              <a:ln w="9525">
                <a:solidFill>
                  <a:srgbClr val="000000"/>
                </a:solidFill>
                <a:round/>
                <a:headEnd/>
                <a:tailEnd type="triangle" w="med" len="med"/>
              </a:ln>
            </p:spPr>
          </p:cxnSp>
        </p:grpSp>
        <p:cxnSp>
          <p:nvCxnSpPr>
            <p:cNvPr id="3085" name="AutoShape 13"/>
            <p:cNvCxnSpPr>
              <a:cxnSpLocks noChangeShapeType="1"/>
            </p:cNvCxnSpPr>
            <p:nvPr/>
          </p:nvCxnSpPr>
          <p:spPr bwMode="auto">
            <a:xfrm>
              <a:off x="7515" y="4783"/>
              <a:ext cx="0" cy="465"/>
            </a:xfrm>
            <a:prstGeom prst="straightConnector1">
              <a:avLst/>
            </a:prstGeom>
            <a:noFill/>
            <a:ln w="9525">
              <a:solidFill>
                <a:srgbClr val="000000"/>
              </a:solidFill>
              <a:round/>
              <a:headEnd/>
              <a:tailEnd/>
            </a:ln>
          </p:spPr>
        </p:cxnSp>
        <p:cxnSp>
          <p:nvCxnSpPr>
            <p:cNvPr id="3086" name="AutoShape 14"/>
            <p:cNvCxnSpPr>
              <a:cxnSpLocks noChangeShapeType="1"/>
            </p:cNvCxnSpPr>
            <p:nvPr/>
          </p:nvCxnSpPr>
          <p:spPr bwMode="auto">
            <a:xfrm>
              <a:off x="7515" y="5252"/>
              <a:ext cx="990" cy="0"/>
            </a:xfrm>
            <a:prstGeom prst="straightConnector1">
              <a:avLst/>
            </a:prstGeom>
            <a:noFill/>
            <a:ln w="9525">
              <a:solidFill>
                <a:srgbClr val="000000"/>
              </a:solidFill>
              <a:round/>
              <a:headEnd/>
              <a:tailEnd type="triangle" w="med" len="med"/>
            </a:ln>
          </p:spPr>
        </p:cxnSp>
      </p:grpSp>
      <p:sp>
        <p:nvSpPr>
          <p:cNvPr id="18" name="TextBox 17"/>
          <p:cNvSpPr txBox="1"/>
          <p:nvPr/>
        </p:nvSpPr>
        <p:spPr>
          <a:xfrm>
            <a:off x="1371600" y="3200400"/>
            <a:ext cx="1396536" cy="369332"/>
          </a:xfrm>
          <a:prstGeom prst="rect">
            <a:avLst/>
          </a:prstGeom>
          <a:noFill/>
        </p:spPr>
        <p:txBody>
          <a:bodyPr wrap="none" rtlCol="0">
            <a:spAutoFit/>
          </a:bodyPr>
          <a:lstStyle/>
          <a:p>
            <a:r>
              <a:rPr lang="en-US" sz="1400" dirty="0" err="1" smtClean="0"/>
              <a:t>Alkanes</a:t>
            </a:r>
            <a:r>
              <a:rPr lang="en-US" dirty="0" smtClean="0"/>
              <a:t> </a:t>
            </a:r>
            <a:r>
              <a:rPr lang="en-US" sz="1400" dirty="0" smtClean="0"/>
              <a:t>Liquid</a:t>
            </a:r>
            <a:r>
              <a:rPr lang="en-US" dirty="0" smtClean="0"/>
              <a:t> II</a:t>
            </a:r>
          </a:p>
        </p:txBody>
      </p:sp>
      <p:sp>
        <p:nvSpPr>
          <p:cNvPr id="19" name="TextBox 18"/>
          <p:cNvSpPr txBox="1"/>
          <p:nvPr/>
        </p:nvSpPr>
        <p:spPr>
          <a:xfrm>
            <a:off x="1219200" y="4038600"/>
            <a:ext cx="1229824" cy="369332"/>
          </a:xfrm>
          <a:prstGeom prst="rect">
            <a:avLst/>
          </a:prstGeom>
          <a:noFill/>
        </p:spPr>
        <p:txBody>
          <a:bodyPr wrap="none" rtlCol="0">
            <a:spAutoFit/>
          </a:bodyPr>
          <a:lstStyle/>
          <a:p>
            <a:r>
              <a:rPr lang="en-US" sz="1400" dirty="0" err="1" smtClean="0"/>
              <a:t>Alkanes</a:t>
            </a:r>
            <a:r>
              <a:rPr lang="en-US" dirty="0" smtClean="0"/>
              <a:t> </a:t>
            </a:r>
            <a:r>
              <a:rPr lang="en-US" sz="1400" dirty="0" smtClean="0"/>
              <a:t>Liquid</a:t>
            </a:r>
            <a:endParaRPr lang="en-US" sz="1400" dirty="0"/>
          </a:p>
        </p:txBody>
      </p:sp>
      <p:sp>
        <p:nvSpPr>
          <p:cNvPr id="20" name="TextBox 19"/>
          <p:cNvSpPr txBox="1"/>
          <p:nvPr/>
        </p:nvSpPr>
        <p:spPr>
          <a:xfrm>
            <a:off x="6172200" y="2438400"/>
            <a:ext cx="1149674" cy="369332"/>
          </a:xfrm>
          <a:prstGeom prst="rect">
            <a:avLst/>
          </a:prstGeom>
          <a:noFill/>
        </p:spPr>
        <p:txBody>
          <a:bodyPr wrap="none" rtlCol="0">
            <a:spAutoFit/>
          </a:bodyPr>
          <a:lstStyle/>
          <a:p>
            <a:r>
              <a:rPr lang="en-US" dirty="0" smtClean="0"/>
              <a:t>Naphtha II</a:t>
            </a:r>
            <a:endParaRPr lang="en-US" dirty="0"/>
          </a:p>
        </p:txBody>
      </p:sp>
      <p:sp>
        <p:nvSpPr>
          <p:cNvPr id="22" name="TextBox 21"/>
          <p:cNvSpPr txBox="1"/>
          <p:nvPr/>
        </p:nvSpPr>
        <p:spPr>
          <a:xfrm>
            <a:off x="6248400" y="5105400"/>
            <a:ext cx="1547218" cy="646331"/>
          </a:xfrm>
          <a:prstGeom prst="rect">
            <a:avLst/>
          </a:prstGeom>
          <a:noFill/>
        </p:spPr>
        <p:txBody>
          <a:bodyPr wrap="none" rtlCol="0">
            <a:spAutoFit/>
          </a:bodyPr>
          <a:lstStyle/>
          <a:p>
            <a:r>
              <a:rPr lang="en-US" dirty="0" smtClean="0"/>
              <a:t>1271 </a:t>
            </a:r>
            <a:r>
              <a:rPr lang="en-US" dirty="0" err="1" smtClean="0"/>
              <a:t>lbmol</a:t>
            </a:r>
            <a:r>
              <a:rPr lang="en-US" dirty="0" smtClean="0"/>
              <a:t>/hr</a:t>
            </a:r>
          </a:p>
          <a:p>
            <a:r>
              <a:rPr lang="en-US" dirty="0" smtClean="0"/>
              <a:t>C11+</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Separations</a:t>
            </a:r>
            <a:endParaRPr lang="en-US" dirty="0"/>
          </a:p>
        </p:txBody>
      </p:sp>
      <p:grpSp>
        <p:nvGrpSpPr>
          <p:cNvPr id="15" name="Group 14"/>
          <p:cNvGrpSpPr/>
          <p:nvPr/>
        </p:nvGrpSpPr>
        <p:grpSpPr>
          <a:xfrm>
            <a:off x="1752600" y="3048000"/>
            <a:ext cx="3429000" cy="1060704"/>
            <a:chOff x="685800" y="3124200"/>
            <a:chExt cx="3429000" cy="1060704"/>
          </a:xfrm>
        </p:grpSpPr>
        <p:cxnSp>
          <p:nvCxnSpPr>
            <p:cNvPr id="5" name="Straight Arrow Connector 4"/>
            <p:cNvCxnSpPr/>
            <p:nvPr/>
          </p:nvCxnSpPr>
          <p:spPr>
            <a:xfrm>
              <a:off x="685800" y="3429000"/>
              <a:ext cx="13716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 name="Straight Arrow Connector 7"/>
            <p:cNvCxnSpPr/>
            <p:nvPr/>
          </p:nvCxnSpPr>
          <p:spPr>
            <a:xfrm>
              <a:off x="685800" y="3886200"/>
              <a:ext cx="13716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1" name="Isosceles Triangle 10"/>
            <p:cNvSpPr/>
            <p:nvPr/>
          </p:nvSpPr>
          <p:spPr>
            <a:xfrm rot="5400000">
              <a:off x="1984248" y="3197352"/>
              <a:ext cx="1060704" cy="914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p:cNvCxnSpPr>
              <a:stCxn id="11" idx="0"/>
            </p:cNvCxnSpPr>
            <p:nvPr/>
          </p:nvCxnSpPr>
          <p:spPr>
            <a:xfrm>
              <a:off x="2971800" y="3654552"/>
              <a:ext cx="1143000" cy="304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grpSp>
      <p:sp>
        <p:nvSpPr>
          <p:cNvPr id="16" name="TextBox 15"/>
          <p:cNvSpPr txBox="1"/>
          <p:nvPr/>
        </p:nvSpPr>
        <p:spPr>
          <a:xfrm>
            <a:off x="1295400" y="2895600"/>
            <a:ext cx="982961" cy="369332"/>
          </a:xfrm>
          <a:prstGeom prst="rect">
            <a:avLst/>
          </a:prstGeom>
          <a:noFill/>
        </p:spPr>
        <p:txBody>
          <a:bodyPr wrap="none" rtlCol="0">
            <a:spAutoFit/>
          </a:bodyPr>
          <a:lstStyle/>
          <a:p>
            <a:r>
              <a:rPr lang="en-US" dirty="0" smtClean="0"/>
              <a:t>Naphtha</a:t>
            </a:r>
            <a:endParaRPr lang="en-US" dirty="0"/>
          </a:p>
        </p:txBody>
      </p:sp>
      <p:sp>
        <p:nvSpPr>
          <p:cNvPr id="17" name="TextBox 16"/>
          <p:cNvSpPr txBox="1"/>
          <p:nvPr/>
        </p:nvSpPr>
        <p:spPr>
          <a:xfrm>
            <a:off x="1219200" y="3886200"/>
            <a:ext cx="1149674" cy="369332"/>
          </a:xfrm>
          <a:prstGeom prst="rect">
            <a:avLst/>
          </a:prstGeom>
          <a:noFill/>
        </p:spPr>
        <p:txBody>
          <a:bodyPr wrap="none" rtlCol="0">
            <a:spAutoFit/>
          </a:bodyPr>
          <a:lstStyle/>
          <a:p>
            <a:r>
              <a:rPr lang="en-US" dirty="0" smtClean="0"/>
              <a:t>Naphtha II</a:t>
            </a:r>
            <a:endParaRPr lang="en-US" dirty="0"/>
          </a:p>
        </p:txBody>
      </p:sp>
      <p:graphicFrame>
        <p:nvGraphicFramePr>
          <p:cNvPr id="18" name="Object 17"/>
          <p:cNvGraphicFramePr>
            <a:graphicFrameLocks noChangeAspect="1"/>
          </p:cNvGraphicFramePr>
          <p:nvPr/>
        </p:nvGraphicFramePr>
        <p:xfrm>
          <a:off x="5181600" y="2286000"/>
          <a:ext cx="1600200" cy="2486025"/>
        </p:xfrm>
        <a:graphic>
          <a:graphicData uri="http://schemas.openxmlformats.org/presentationml/2006/ole">
            <p:oleObj spid="_x0000_s4098" name="Worksheet" r:id="rId3" imgW="1333567" imgH="2485957" progId="Excel.Sheet.12">
              <p:embed/>
            </p:oleObj>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Separations</a:t>
            </a:r>
            <a:endParaRPr lang="en-US" dirty="0"/>
          </a:p>
        </p:txBody>
      </p:sp>
      <p:pic>
        <p:nvPicPr>
          <p:cNvPr id="5122" name="Picture 2"/>
          <p:cNvPicPr>
            <a:picLocks noChangeAspect="1" noChangeArrowheads="1"/>
          </p:cNvPicPr>
          <p:nvPr/>
        </p:nvPicPr>
        <p:blipFill>
          <a:blip r:embed="rId2" cstate="print"/>
          <a:srcRect/>
          <a:stretch>
            <a:fillRect/>
          </a:stretch>
        </p:blipFill>
        <p:spPr bwMode="auto">
          <a:xfrm>
            <a:off x="0" y="1600200"/>
            <a:ext cx="9144000" cy="3914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Controls-Column ERV-100</a:t>
            </a:r>
            <a:endParaRPr lang="en-US" dirty="0"/>
          </a:p>
        </p:txBody>
      </p:sp>
      <p:sp>
        <p:nvSpPr>
          <p:cNvPr id="3" name="Text Placeholder 2"/>
          <p:cNvSpPr>
            <a:spLocks noGrp="1"/>
          </p:cNvSpPr>
          <p:nvPr>
            <p:ph type="body" idx="2"/>
          </p:nvPr>
        </p:nvSpPr>
        <p:spPr>
          <a:xfrm>
            <a:off x="457200" y="1752600"/>
            <a:ext cx="1752600" cy="4343400"/>
          </a:xfrm>
        </p:spPr>
        <p:txBody>
          <a:bodyPr>
            <a:normAutofit lnSpcReduction="10000"/>
          </a:bodyPr>
          <a:lstStyle/>
          <a:p>
            <a:r>
              <a:rPr lang="en-US" dirty="0" smtClean="0"/>
              <a:t>Composition control for stream exiting MIX-100</a:t>
            </a:r>
          </a:p>
          <a:p>
            <a:r>
              <a:rPr lang="en-US" dirty="0" smtClean="0"/>
              <a:t>Entering temperatures controlled by heat exchangers</a:t>
            </a:r>
          </a:p>
          <a:p>
            <a:r>
              <a:rPr lang="en-US" dirty="0" smtClean="0"/>
              <a:t>Entering streams controlled by ratio controller</a:t>
            </a:r>
          </a:p>
          <a:p>
            <a:endParaRPr lang="en-US" dirty="0"/>
          </a:p>
        </p:txBody>
      </p:sp>
      <p:pic>
        <p:nvPicPr>
          <p:cNvPr id="58370" name="Picture 2"/>
          <p:cNvPicPr>
            <a:picLocks noGrp="1" noChangeAspect="1" noChangeArrowheads="1"/>
          </p:cNvPicPr>
          <p:nvPr>
            <p:ph sz="quarter" idx="1"/>
          </p:nvPr>
        </p:nvPicPr>
        <p:blipFill>
          <a:blip r:embed="rId2" cstate="print"/>
          <a:srcRect l="8333" t="19524" r="30952" b="40476"/>
          <a:stretch>
            <a:fillRect/>
          </a:stretch>
        </p:blipFill>
        <p:spPr bwMode="auto">
          <a:xfrm>
            <a:off x="2514600" y="1752600"/>
            <a:ext cx="6248400" cy="4343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and Definition</a:t>
            </a:r>
            <a:endParaRPr lang="en-US" dirty="0"/>
          </a:p>
        </p:txBody>
      </p:sp>
      <p:sp>
        <p:nvSpPr>
          <p:cNvPr id="4" name="Content Placeholder 3"/>
          <p:cNvSpPr>
            <a:spLocks noGrp="1"/>
          </p:cNvSpPr>
          <p:nvPr>
            <p:ph sz="quarter" idx="1"/>
          </p:nvPr>
        </p:nvSpPr>
        <p:spPr/>
        <p:txBody>
          <a:bodyPr/>
          <a:lstStyle/>
          <a:p>
            <a:pPr>
              <a:buFont typeface="Wingdings" pitchFamily="2" charset="2"/>
              <a:buChar char="§"/>
            </a:pPr>
            <a:r>
              <a:rPr lang="en-US" dirty="0" smtClean="0"/>
              <a:t>Create liquid hydrocarbon fuels from a variety of feedstocks</a:t>
            </a:r>
          </a:p>
          <a:p>
            <a:pPr>
              <a:buFont typeface="Wingdings" pitchFamily="2" charset="2"/>
              <a:buChar char="§"/>
            </a:pPr>
            <a:r>
              <a:rPr lang="en-US" dirty="0" smtClean="0"/>
              <a:t>Fischer-Tropsch Reaction is the core of GTL technology</a:t>
            </a:r>
          </a:p>
          <a:p>
            <a:pPr>
              <a:buFont typeface="Wingdings" pitchFamily="2" charset="2"/>
              <a:buChar char="§"/>
            </a:pPr>
            <a:r>
              <a:rPr lang="en-US" dirty="0" smtClean="0"/>
              <a:t>1923 Germany</a:t>
            </a:r>
          </a:p>
        </p:txBody>
      </p:sp>
      <p:pic>
        <p:nvPicPr>
          <p:cNvPr id="1026" name="Picture 2"/>
          <p:cNvPicPr>
            <a:picLocks noGrp="1" noChangeAspect="1" noChangeArrowheads="1"/>
          </p:cNvPicPr>
          <p:nvPr>
            <p:ph sz="quarter" idx="2"/>
          </p:nvPr>
        </p:nvPicPr>
        <p:blipFill>
          <a:blip r:embed="rId3" cstate="print"/>
          <a:srcRect/>
          <a:stretch>
            <a:fillRect/>
          </a:stretch>
        </p:blipFill>
        <p:spPr bwMode="auto">
          <a:xfrm>
            <a:off x="4800600" y="2133600"/>
            <a:ext cx="4114800" cy="3657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Controls-V100 </a:t>
            </a:r>
            <a:endParaRPr lang="en-US" dirty="0"/>
          </a:p>
        </p:txBody>
      </p:sp>
      <p:sp>
        <p:nvSpPr>
          <p:cNvPr id="3" name="Text Placeholder 2"/>
          <p:cNvSpPr>
            <a:spLocks noGrp="1"/>
          </p:cNvSpPr>
          <p:nvPr>
            <p:ph type="body" idx="2"/>
          </p:nvPr>
        </p:nvSpPr>
        <p:spPr>
          <a:xfrm>
            <a:off x="609600" y="1752600"/>
            <a:ext cx="1600200" cy="4572000"/>
          </a:xfrm>
        </p:spPr>
        <p:txBody>
          <a:bodyPr>
            <a:normAutofit fontScale="92500" lnSpcReduction="20000"/>
          </a:bodyPr>
          <a:lstStyle/>
          <a:p>
            <a:r>
              <a:rPr lang="en-US" dirty="0" smtClean="0"/>
              <a:t>E-103 controls the temperature of V-100 feed</a:t>
            </a:r>
          </a:p>
          <a:p>
            <a:r>
              <a:rPr lang="en-US" dirty="0" smtClean="0"/>
              <a:t>Level of V-100 controlled by FT feed stream exiting the top of the column</a:t>
            </a:r>
          </a:p>
          <a:p>
            <a:r>
              <a:rPr lang="en-US" dirty="0" smtClean="0"/>
              <a:t>Temperature of feed into splitter TEE-100 maintained by E-104</a:t>
            </a:r>
            <a:endParaRPr lang="en-US" dirty="0"/>
          </a:p>
        </p:txBody>
      </p:sp>
      <p:pic>
        <p:nvPicPr>
          <p:cNvPr id="59396" name="Picture 4"/>
          <p:cNvPicPr>
            <a:picLocks noGrp="1" noChangeAspect="1" noChangeArrowheads="1"/>
          </p:cNvPicPr>
          <p:nvPr>
            <p:ph sz="quarter" idx="1"/>
          </p:nvPr>
        </p:nvPicPr>
        <p:blipFill>
          <a:blip r:embed="rId2" cstate="print"/>
          <a:srcRect l="5952" t="29048" r="9523" b="21429"/>
          <a:stretch>
            <a:fillRect/>
          </a:stretch>
        </p:blipFill>
        <p:spPr bwMode="auto">
          <a:xfrm>
            <a:off x="2590800" y="1905000"/>
            <a:ext cx="6096000" cy="4343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Controls-PFR-100</a:t>
            </a:r>
            <a:endParaRPr lang="en-US" dirty="0"/>
          </a:p>
        </p:txBody>
      </p:sp>
      <p:sp>
        <p:nvSpPr>
          <p:cNvPr id="3" name="Text Placeholder 2"/>
          <p:cNvSpPr>
            <a:spLocks noGrp="1"/>
          </p:cNvSpPr>
          <p:nvPr>
            <p:ph type="body" idx="2"/>
          </p:nvPr>
        </p:nvSpPr>
        <p:spPr/>
        <p:txBody>
          <a:bodyPr/>
          <a:lstStyle/>
          <a:p>
            <a:r>
              <a:rPr lang="en-US" dirty="0" smtClean="0"/>
              <a:t>Temperature can be controlled by manipulating the recycle ratio of the exit stream of TEE-100</a:t>
            </a:r>
          </a:p>
          <a:p>
            <a:r>
              <a:rPr lang="en-US" dirty="0" smtClean="0"/>
              <a:t>Flow into PFR-100 controlled by TEE-100 flow controller</a:t>
            </a:r>
            <a:endParaRPr lang="en-US" dirty="0"/>
          </a:p>
        </p:txBody>
      </p:sp>
      <p:pic>
        <p:nvPicPr>
          <p:cNvPr id="60419" name="Picture 3"/>
          <p:cNvPicPr>
            <a:picLocks noGrp="1" noChangeAspect="1" noChangeArrowheads="1"/>
          </p:cNvPicPr>
          <p:nvPr>
            <p:ph sz="quarter" idx="1"/>
          </p:nvPr>
        </p:nvPicPr>
        <p:blipFill>
          <a:blip r:embed="rId2" cstate="print"/>
          <a:srcRect l="14286" t="30953" r="26190" b="30952"/>
          <a:stretch>
            <a:fillRect/>
          </a:stretch>
        </p:blipFill>
        <p:spPr bwMode="auto">
          <a:xfrm>
            <a:off x="2590800" y="1828800"/>
            <a:ext cx="6096000" cy="4267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Controls-PFR-100-2</a:t>
            </a:r>
            <a:endParaRPr lang="en-US" dirty="0"/>
          </a:p>
        </p:txBody>
      </p:sp>
      <p:sp>
        <p:nvSpPr>
          <p:cNvPr id="3" name="Text Placeholder 2"/>
          <p:cNvSpPr>
            <a:spLocks noGrp="1"/>
          </p:cNvSpPr>
          <p:nvPr>
            <p:ph type="body" idx="2"/>
          </p:nvPr>
        </p:nvSpPr>
        <p:spPr/>
        <p:txBody>
          <a:bodyPr/>
          <a:lstStyle/>
          <a:p>
            <a:r>
              <a:rPr lang="en-US" dirty="0" smtClean="0"/>
              <a:t>Temperature and pressure controlled by E-106</a:t>
            </a:r>
          </a:p>
          <a:p>
            <a:r>
              <a:rPr lang="en-US" dirty="0" smtClean="0"/>
              <a:t>Flow control on rate of product exiting the PFR</a:t>
            </a:r>
            <a:endParaRPr lang="en-US" dirty="0"/>
          </a:p>
        </p:txBody>
      </p:sp>
      <p:pic>
        <p:nvPicPr>
          <p:cNvPr id="61442" name="Picture 2"/>
          <p:cNvPicPr>
            <a:picLocks noGrp="1" noChangeAspect="1" noChangeArrowheads="1"/>
          </p:cNvPicPr>
          <p:nvPr>
            <p:ph sz="quarter" idx="1"/>
          </p:nvPr>
        </p:nvPicPr>
        <p:blipFill>
          <a:blip r:embed="rId2" cstate="print"/>
          <a:srcRect l="5952" t="27143" r="34524" b="42381"/>
          <a:stretch>
            <a:fillRect/>
          </a:stretch>
        </p:blipFill>
        <p:spPr bwMode="auto">
          <a:xfrm>
            <a:off x="2590800" y="1752600"/>
            <a:ext cx="6172200" cy="4343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Controls-Separations</a:t>
            </a:r>
            <a:endParaRPr lang="en-US" dirty="0"/>
          </a:p>
        </p:txBody>
      </p:sp>
      <p:sp>
        <p:nvSpPr>
          <p:cNvPr id="3" name="Text Placeholder 2"/>
          <p:cNvSpPr>
            <a:spLocks noGrp="1"/>
          </p:cNvSpPr>
          <p:nvPr>
            <p:ph type="body" idx="2"/>
          </p:nvPr>
        </p:nvSpPr>
        <p:spPr/>
        <p:txBody>
          <a:bodyPr>
            <a:normAutofit/>
          </a:bodyPr>
          <a:lstStyle/>
          <a:p>
            <a:r>
              <a:rPr lang="en-US" dirty="0" smtClean="0"/>
              <a:t>V-100 temperature controlled by E-100</a:t>
            </a:r>
          </a:p>
          <a:p>
            <a:r>
              <a:rPr lang="en-US" dirty="0" smtClean="0"/>
              <a:t>V-100 pressure controlled by rate of exiting </a:t>
            </a:r>
            <a:r>
              <a:rPr lang="en-US" dirty="0" smtClean="0"/>
              <a:t>vapor</a:t>
            </a:r>
            <a:endParaRPr lang="en-US" dirty="0" smtClean="0"/>
          </a:p>
        </p:txBody>
      </p:sp>
      <p:pic>
        <p:nvPicPr>
          <p:cNvPr id="62466" name="Picture 2"/>
          <p:cNvPicPr>
            <a:picLocks noGrp="1" noChangeAspect="1" noChangeArrowheads="1"/>
          </p:cNvPicPr>
          <p:nvPr>
            <p:ph sz="quarter" idx="1"/>
          </p:nvPr>
        </p:nvPicPr>
        <p:blipFill>
          <a:blip r:embed="rId2" cstate="print"/>
          <a:srcRect l="8333" t="23333" r="38095" b="23333"/>
          <a:stretch>
            <a:fillRect/>
          </a:stretch>
        </p:blipFill>
        <p:spPr bwMode="auto">
          <a:xfrm>
            <a:off x="2590800" y="1752600"/>
            <a:ext cx="5943600" cy="4343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Controls-Separations</a:t>
            </a:r>
            <a:endParaRPr lang="en-US" dirty="0"/>
          </a:p>
        </p:txBody>
      </p:sp>
      <p:sp>
        <p:nvSpPr>
          <p:cNvPr id="3" name="Text Placeholder 2"/>
          <p:cNvSpPr>
            <a:spLocks noGrp="1"/>
          </p:cNvSpPr>
          <p:nvPr>
            <p:ph type="body" idx="2"/>
          </p:nvPr>
        </p:nvSpPr>
        <p:spPr/>
        <p:txBody>
          <a:bodyPr>
            <a:normAutofit fontScale="92500" lnSpcReduction="20000"/>
          </a:bodyPr>
          <a:lstStyle/>
          <a:p>
            <a:r>
              <a:rPr lang="en-US" dirty="0" smtClean="0"/>
              <a:t>E-101 controls temperature of  stream entering V-101</a:t>
            </a:r>
          </a:p>
          <a:p>
            <a:r>
              <a:rPr lang="en-US" dirty="0" smtClean="0"/>
              <a:t>Flow controller on vapors exiting V-101 to control pressure</a:t>
            </a:r>
          </a:p>
          <a:p>
            <a:r>
              <a:rPr lang="en-US" dirty="0" smtClean="0"/>
              <a:t>Exiting temperature of V-101 controlled by E-102</a:t>
            </a:r>
            <a:endParaRPr lang="en-US" dirty="0"/>
          </a:p>
        </p:txBody>
      </p:sp>
      <p:pic>
        <p:nvPicPr>
          <p:cNvPr id="63490" name="Picture 2"/>
          <p:cNvPicPr>
            <a:picLocks noGrp="1" noChangeAspect="1" noChangeArrowheads="1"/>
          </p:cNvPicPr>
          <p:nvPr>
            <p:ph sz="quarter" idx="1"/>
          </p:nvPr>
        </p:nvPicPr>
        <p:blipFill>
          <a:blip r:embed="rId2" cstate="print"/>
          <a:srcRect l="23809" t="27143" r="16667" b="23333"/>
          <a:stretch>
            <a:fillRect/>
          </a:stretch>
        </p:blipFill>
        <p:spPr bwMode="auto">
          <a:xfrm>
            <a:off x="2514600" y="1752600"/>
            <a:ext cx="6172200" cy="4343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Controls-Separations</a:t>
            </a:r>
            <a:endParaRPr lang="en-US" dirty="0"/>
          </a:p>
        </p:txBody>
      </p:sp>
      <p:sp>
        <p:nvSpPr>
          <p:cNvPr id="3" name="Text Placeholder 2"/>
          <p:cNvSpPr>
            <a:spLocks noGrp="1"/>
          </p:cNvSpPr>
          <p:nvPr>
            <p:ph type="body" idx="2"/>
          </p:nvPr>
        </p:nvSpPr>
        <p:spPr/>
        <p:txBody>
          <a:bodyPr>
            <a:normAutofit fontScale="92500" lnSpcReduction="10000"/>
          </a:bodyPr>
          <a:lstStyle/>
          <a:p>
            <a:r>
              <a:rPr lang="en-US" dirty="0" smtClean="0"/>
              <a:t>Pressure of V-102 controlled by exiting streams</a:t>
            </a:r>
          </a:p>
          <a:p>
            <a:r>
              <a:rPr lang="en-US" dirty="0" smtClean="0"/>
              <a:t>Composition controller on bottoms products of T-100</a:t>
            </a:r>
          </a:p>
          <a:p>
            <a:r>
              <a:rPr lang="en-US" dirty="0" smtClean="0"/>
              <a:t>Flow of MIX-103 controlled by naptha exiting T-100</a:t>
            </a:r>
          </a:p>
        </p:txBody>
      </p:sp>
      <p:pic>
        <p:nvPicPr>
          <p:cNvPr id="64514" name="Picture 2"/>
          <p:cNvPicPr>
            <a:picLocks noGrp="1" noChangeAspect="1" noChangeArrowheads="1"/>
          </p:cNvPicPr>
          <p:nvPr>
            <p:ph sz="quarter" idx="1"/>
          </p:nvPr>
        </p:nvPicPr>
        <p:blipFill>
          <a:blip r:embed="rId2" cstate="print"/>
          <a:srcRect l="1190" t="19524" r="11905" b="23333"/>
          <a:stretch>
            <a:fillRect/>
          </a:stretch>
        </p:blipFill>
        <p:spPr bwMode="auto">
          <a:xfrm>
            <a:off x="2438400" y="1752600"/>
            <a:ext cx="6400800" cy="4343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Controls-Separations</a:t>
            </a:r>
            <a:endParaRPr lang="en-US" dirty="0"/>
          </a:p>
        </p:txBody>
      </p:sp>
      <p:sp>
        <p:nvSpPr>
          <p:cNvPr id="3" name="Text Placeholder 2"/>
          <p:cNvSpPr>
            <a:spLocks noGrp="1"/>
          </p:cNvSpPr>
          <p:nvPr>
            <p:ph type="body" idx="2"/>
          </p:nvPr>
        </p:nvSpPr>
        <p:spPr/>
        <p:txBody>
          <a:bodyPr/>
          <a:lstStyle/>
          <a:p>
            <a:r>
              <a:rPr lang="en-US" dirty="0" smtClean="0"/>
              <a:t>Composition controller on streams entering MIX-103</a:t>
            </a:r>
          </a:p>
          <a:p>
            <a:r>
              <a:rPr lang="en-US" dirty="0" smtClean="0"/>
              <a:t>Flow control on </a:t>
            </a:r>
            <a:r>
              <a:rPr lang="en-US" dirty="0" err="1" smtClean="0"/>
              <a:t>tailgas</a:t>
            </a:r>
            <a:r>
              <a:rPr lang="en-US" dirty="0" smtClean="0"/>
              <a:t> exiting MIX-102 in order to control naptha III stream</a:t>
            </a:r>
            <a:endParaRPr lang="en-US" dirty="0"/>
          </a:p>
        </p:txBody>
      </p:sp>
      <p:pic>
        <p:nvPicPr>
          <p:cNvPr id="65538" name="Picture 2"/>
          <p:cNvPicPr>
            <a:picLocks noGrp="1" noChangeAspect="1" noChangeArrowheads="1"/>
          </p:cNvPicPr>
          <p:nvPr>
            <p:ph sz="quarter" idx="1"/>
          </p:nvPr>
        </p:nvPicPr>
        <p:blipFill>
          <a:blip r:embed="rId2" cstate="print"/>
          <a:srcRect l="3571" t="17619" r="11905" b="21429"/>
          <a:stretch>
            <a:fillRect/>
          </a:stretch>
        </p:blipFill>
        <p:spPr bwMode="auto">
          <a:xfrm>
            <a:off x="2590800" y="1752600"/>
            <a:ext cx="6096000" cy="4343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Costing the plant</a:t>
            </a:r>
            <a:endParaRPr lang="en-US" dirty="0"/>
          </a:p>
        </p:txBody>
      </p:sp>
      <p:sp>
        <p:nvSpPr>
          <p:cNvPr id="3" name="Content Placeholder 2"/>
          <p:cNvSpPr>
            <a:spLocks noGrp="1"/>
          </p:cNvSpPr>
          <p:nvPr>
            <p:ph sz="quarter" idx="1"/>
          </p:nvPr>
        </p:nvSpPr>
        <p:spPr/>
        <p:txBody>
          <a:bodyPr/>
          <a:lstStyle/>
          <a:p>
            <a:r>
              <a:rPr lang="en-US" dirty="0" smtClean="0"/>
              <a:t>Equipment Costs</a:t>
            </a:r>
            <a:endParaRPr lang="en-US" dirty="0"/>
          </a:p>
          <a:p>
            <a:r>
              <a:rPr lang="en-US" dirty="0" smtClean="0"/>
              <a:t>Utility Costs</a:t>
            </a:r>
          </a:p>
          <a:p>
            <a:r>
              <a:rPr lang="en-US" dirty="0" smtClean="0"/>
              <a:t>Depreciation</a:t>
            </a:r>
          </a:p>
          <a:p>
            <a:r>
              <a:rPr lang="en-US" dirty="0" smtClean="0"/>
              <a:t>Taxes</a:t>
            </a:r>
          </a:p>
          <a:p>
            <a:r>
              <a:rPr lang="en-US" dirty="0" smtClean="0"/>
              <a:t>Turnaround</a:t>
            </a:r>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Heat Exchangers</a:t>
            </a:r>
            <a:endParaRPr lang="en-US" dirty="0"/>
          </a:p>
        </p:txBody>
      </p:sp>
      <p:sp>
        <p:nvSpPr>
          <p:cNvPr id="5" name="Text Placeholder 4"/>
          <p:cNvSpPr>
            <a:spLocks noGrp="1"/>
          </p:cNvSpPr>
          <p:nvPr>
            <p:ph type="body" sz="quarter" idx="1"/>
          </p:nvPr>
        </p:nvSpPr>
        <p:spPr/>
        <p:txBody>
          <a:bodyPr/>
          <a:lstStyle/>
          <a:p>
            <a:r>
              <a:rPr lang="en-US" dirty="0" smtClean="0"/>
              <a:t>Pressure Factor</a:t>
            </a:r>
            <a:endParaRPr lang="en-US" dirty="0"/>
          </a:p>
        </p:txBody>
      </p:sp>
      <p:sp>
        <p:nvSpPr>
          <p:cNvPr id="6" name="Text Placeholder 5"/>
          <p:cNvSpPr>
            <a:spLocks noGrp="1"/>
          </p:cNvSpPr>
          <p:nvPr>
            <p:ph type="body" sz="quarter" idx="3"/>
          </p:nvPr>
        </p:nvSpPr>
        <p:spPr/>
        <p:txBody>
          <a:bodyPr/>
          <a:lstStyle/>
          <a:p>
            <a:r>
              <a:rPr lang="en-US" dirty="0" smtClean="0"/>
              <a:t>Bare Module Factor</a:t>
            </a:r>
            <a:endParaRPr lang="en-US" dirty="0"/>
          </a:p>
        </p:txBody>
      </p:sp>
      <p:pic>
        <p:nvPicPr>
          <p:cNvPr id="7" name="Content Placeholder 6" descr="C:\Users\Rachel\Desktop\4.jpg"/>
          <p:cNvPicPr>
            <a:picLocks noGrp="1"/>
          </p:cNvPicPr>
          <p:nvPr>
            <p:ph sz="quarter" idx="4"/>
          </p:nvPr>
        </p:nvPicPr>
        <p:blipFill>
          <a:blip r:embed="rId2" cstate="print"/>
          <a:srcRect t="10981" r="962"/>
          <a:stretch>
            <a:fillRect/>
          </a:stretch>
        </p:blipFill>
        <p:spPr bwMode="auto">
          <a:xfrm>
            <a:off x="4648200" y="2590800"/>
            <a:ext cx="4267200" cy="4038600"/>
          </a:xfrm>
          <a:prstGeom prst="rect">
            <a:avLst/>
          </a:prstGeom>
          <a:noFill/>
          <a:ln w="9525">
            <a:noFill/>
            <a:miter lim="800000"/>
            <a:headEnd/>
            <a:tailEnd/>
          </a:ln>
        </p:spPr>
      </p:pic>
      <p:pic>
        <p:nvPicPr>
          <p:cNvPr id="8" name="Content Placeholder 7" descr="C:\Users\Rachel\Desktop\3.jpg"/>
          <p:cNvPicPr>
            <a:picLocks noGrp="1"/>
          </p:cNvPicPr>
          <p:nvPr>
            <p:ph sz="quarter" idx="2"/>
          </p:nvPr>
        </p:nvPicPr>
        <p:blipFill>
          <a:blip r:embed="rId3" cstate="print"/>
          <a:srcRect b="6092"/>
          <a:stretch>
            <a:fillRect/>
          </a:stretch>
        </p:blipFill>
        <p:spPr bwMode="auto">
          <a:xfrm>
            <a:off x="457200" y="2514600"/>
            <a:ext cx="4267200" cy="3733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2"/>
          </p:nvPr>
        </p:nvSpPr>
        <p:spPr/>
        <p:txBody>
          <a:bodyPr/>
          <a:lstStyle/>
          <a:p>
            <a:r>
              <a:rPr lang="en-US" dirty="0" smtClean="0"/>
              <a:t>Purchased Cost</a:t>
            </a:r>
            <a:endParaRPr lang="en-US" dirty="0"/>
          </a:p>
        </p:txBody>
      </p:sp>
      <p:sp>
        <p:nvSpPr>
          <p:cNvPr id="3" name="Title 2"/>
          <p:cNvSpPr>
            <a:spLocks noGrp="1"/>
          </p:cNvSpPr>
          <p:nvPr>
            <p:ph type="title"/>
          </p:nvPr>
        </p:nvSpPr>
        <p:spPr/>
        <p:txBody>
          <a:bodyPr/>
          <a:lstStyle/>
          <a:p>
            <a:r>
              <a:rPr lang="en-US" dirty="0" smtClean="0"/>
              <a:t>Heat Exchangers</a:t>
            </a:r>
            <a:endParaRPr lang="en-US" dirty="0"/>
          </a:p>
        </p:txBody>
      </p:sp>
      <p:sp>
        <p:nvSpPr>
          <p:cNvPr id="4" name="Picture Placeholder 3"/>
          <p:cNvSpPr>
            <a:spLocks noGrp="1"/>
          </p:cNvSpPr>
          <p:nvPr>
            <p:ph type="pic" idx="1"/>
          </p:nvPr>
        </p:nvSpPr>
        <p:spPr/>
      </p:sp>
      <p:pic>
        <p:nvPicPr>
          <p:cNvPr id="5" name="Picture 4" descr="C:\Users\Rachel\Desktop\5.jpg"/>
          <p:cNvPicPr/>
          <p:nvPr/>
        </p:nvPicPr>
        <p:blipFill>
          <a:blip r:embed="rId3" cstate="print"/>
          <a:srcRect r="755" b="8655"/>
          <a:stretch>
            <a:fillRect/>
          </a:stretch>
        </p:blipFill>
        <p:spPr bwMode="auto">
          <a:xfrm>
            <a:off x="1828800" y="0"/>
            <a:ext cx="7010400"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71600" y="2743200"/>
            <a:ext cx="7123113" cy="3276600"/>
          </a:xfrm>
        </p:spPr>
        <p:txBody>
          <a:bodyPr>
            <a:normAutofit fontScale="92500" lnSpcReduction="20000"/>
          </a:bodyPr>
          <a:lstStyle/>
          <a:p>
            <a:r>
              <a:rPr lang="en-US" dirty="0" smtClean="0"/>
              <a:t>1) Synthesis Gas Formation</a:t>
            </a:r>
          </a:p>
          <a:p>
            <a:r>
              <a:rPr lang="en-US" dirty="0" smtClean="0"/>
              <a:t>    </a:t>
            </a:r>
            <a:r>
              <a:rPr lang="en-US" dirty="0" err="1" smtClean="0"/>
              <a:t>CH</a:t>
            </a:r>
            <a:r>
              <a:rPr lang="en-US" baseline="-25000" dirty="0" err="1" smtClean="0"/>
              <a:t>n</a:t>
            </a:r>
            <a:r>
              <a:rPr lang="en-US" dirty="0" smtClean="0"/>
              <a:t> + O</a:t>
            </a:r>
            <a:r>
              <a:rPr lang="en-US" baseline="-25000" dirty="0" smtClean="0"/>
              <a:t>2 </a:t>
            </a:r>
            <a:r>
              <a:rPr lang="en-US" dirty="0" smtClean="0">
                <a:sym typeface="Wingdings"/>
              </a:rPr>
              <a:t></a:t>
            </a:r>
            <a:r>
              <a:rPr lang="en-US" dirty="0" smtClean="0"/>
              <a:t> </a:t>
            </a:r>
            <a:r>
              <a:rPr lang="en-US" i="1" dirty="0" smtClean="0"/>
              <a:t>n</a:t>
            </a:r>
            <a:r>
              <a:rPr lang="en-US" dirty="0" smtClean="0"/>
              <a:t>H</a:t>
            </a:r>
            <a:r>
              <a:rPr lang="en-US" baseline="-25000" dirty="0" smtClean="0"/>
              <a:t>2</a:t>
            </a:r>
            <a:r>
              <a:rPr lang="en-US" dirty="0" smtClean="0"/>
              <a:t> + CO</a:t>
            </a:r>
          </a:p>
          <a:p>
            <a:r>
              <a:rPr lang="en-US" dirty="0" smtClean="0"/>
              <a:t> </a:t>
            </a:r>
          </a:p>
          <a:p>
            <a:r>
              <a:rPr lang="en-US" dirty="0" smtClean="0"/>
              <a:t>2) Fischer-Tropsch Reaction</a:t>
            </a:r>
          </a:p>
          <a:p>
            <a:r>
              <a:rPr lang="en-US" dirty="0" smtClean="0"/>
              <a:t>    2</a:t>
            </a:r>
            <a:r>
              <a:rPr lang="en-US" i="1" dirty="0" smtClean="0"/>
              <a:t>n</a:t>
            </a:r>
            <a:r>
              <a:rPr lang="en-US" dirty="0" smtClean="0"/>
              <a:t>H</a:t>
            </a:r>
            <a:r>
              <a:rPr lang="en-US" baseline="-25000" dirty="0" smtClean="0"/>
              <a:t>2</a:t>
            </a:r>
            <a:r>
              <a:rPr lang="en-US" dirty="0" smtClean="0"/>
              <a:t> + CO </a:t>
            </a:r>
            <a:r>
              <a:rPr lang="en-US" dirty="0" smtClean="0">
                <a:sym typeface="Wingdings"/>
              </a:rPr>
              <a:t></a:t>
            </a:r>
            <a:r>
              <a:rPr lang="en-US" dirty="0" smtClean="0"/>
              <a:t> (CH</a:t>
            </a:r>
            <a:r>
              <a:rPr lang="en-US" baseline="-25000" dirty="0" smtClean="0"/>
              <a:t>2</a:t>
            </a:r>
            <a:r>
              <a:rPr lang="en-US" dirty="0" smtClean="0"/>
              <a:t>)</a:t>
            </a:r>
            <a:r>
              <a:rPr lang="en-US" baseline="-25000" dirty="0" smtClean="0"/>
              <a:t>n</a:t>
            </a:r>
            <a:r>
              <a:rPr lang="en-US" dirty="0" smtClean="0"/>
              <a:t> + H</a:t>
            </a:r>
            <a:r>
              <a:rPr lang="en-US" baseline="-25000" dirty="0" smtClean="0"/>
              <a:t>2</a:t>
            </a:r>
            <a:r>
              <a:rPr lang="en-US" dirty="0" smtClean="0"/>
              <a:t>O</a:t>
            </a:r>
          </a:p>
          <a:p>
            <a:r>
              <a:rPr lang="en-US" dirty="0" smtClean="0"/>
              <a:t>                                                     </a:t>
            </a:r>
          </a:p>
          <a:p>
            <a:r>
              <a:rPr lang="en-US" dirty="0" smtClean="0"/>
              <a:t> 3) Refining</a:t>
            </a:r>
          </a:p>
          <a:p>
            <a:r>
              <a:rPr lang="en-US" dirty="0" smtClean="0"/>
              <a:t>     (CH</a:t>
            </a:r>
            <a:r>
              <a:rPr lang="en-US" baseline="-25000" dirty="0" smtClean="0"/>
              <a:t>2</a:t>
            </a:r>
            <a:r>
              <a:rPr lang="en-US" dirty="0" smtClean="0"/>
              <a:t>)</a:t>
            </a:r>
            <a:r>
              <a:rPr lang="en-US" baseline="-25000" dirty="0" smtClean="0"/>
              <a:t>n</a:t>
            </a:r>
            <a:r>
              <a:rPr lang="en-US" dirty="0" smtClean="0"/>
              <a:t> </a:t>
            </a:r>
            <a:r>
              <a:rPr lang="en-US" dirty="0" smtClean="0">
                <a:sym typeface="Wingdings"/>
              </a:rPr>
              <a:t></a:t>
            </a:r>
            <a:r>
              <a:rPr lang="en-US" dirty="0" smtClean="0"/>
              <a:t> fuels, lubricants, etc.</a:t>
            </a:r>
          </a:p>
          <a:p>
            <a:endParaRPr lang="en-US" dirty="0"/>
          </a:p>
        </p:txBody>
      </p:sp>
      <p:sp>
        <p:nvSpPr>
          <p:cNvPr id="3" name="Title 2"/>
          <p:cNvSpPr>
            <a:spLocks noGrp="1"/>
          </p:cNvSpPr>
          <p:nvPr>
            <p:ph type="title"/>
          </p:nvPr>
        </p:nvSpPr>
        <p:spPr/>
        <p:txBody>
          <a:bodyPr/>
          <a:lstStyle/>
          <a:p>
            <a:r>
              <a:rPr lang="en-US" dirty="0" smtClean="0"/>
              <a:t>GTL General Reactions</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Vessels</a:t>
            </a:r>
            <a:endParaRPr lang="en-US" dirty="0"/>
          </a:p>
        </p:txBody>
      </p:sp>
      <p:sp>
        <p:nvSpPr>
          <p:cNvPr id="5" name="Text Placeholder 4"/>
          <p:cNvSpPr>
            <a:spLocks noGrp="1"/>
          </p:cNvSpPr>
          <p:nvPr>
            <p:ph type="body" sz="quarter" idx="1"/>
          </p:nvPr>
        </p:nvSpPr>
        <p:spPr/>
        <p:txBody>
          <a:bodyPr/>
          <a:lstStyle/>
          <a:p>
            <a:r>
              <a:rPr lang="en-US" dirty="0" smtClean="0"/>
              <a:t>Pressure Factor</a:t>
            </a:r>
            <a:endParaRPr lang="en-US" dirty="0"/>
          </a:p>
        </p:txBody>
      </p:sp>
      <p:sp>
        <p:nvSpPr>
          <p:cNvPr id="6" name="Text Placeholder 5"/>
          <p:cNvSpPr>
            <a:spLocks noGrp="1"/>
          </p:cNvSpPr>
          <p:nvPr>
            <p:ph type="body" sz="quarter" idx="3"/>
          </p:nvPr>
        </p:nvSpPr>
        <p:spPr/>
        <p:txBody>
          <a:bodyPr/>
          <a:lstStyle/>
          <a:p>
            <a:r>
              <a:rPr lang="en-US" dirty="0" smtClean="0"/>
              <a:t>Bare Module Factor</a:t>
            </a:r>
            <a:endParaRPr lang="en-US" dirty="0"/>
          </a:p>
        </p:txBody>
      </p:sp>
      <p:pic>
        <p:nvPicPr>
          <p:cNvPr id="7" name="Content Placeholder 6" descr="C:\Users\Chelellen\Pictures\2011-05-08\001.jpg"/>
          <p:cNvPicPr>
            <a:picLocks noGrp="1"/>
          </p:cNvPicPr>
          <p:nvPr>
            <p:ph sz="quarter" idx="2"/>
          </p:nvPr>
        </p:nvPicPr>
        <p:blipFill>
          <a:blip r:embed="rId3" cstate="print"/>
          <a:srcRect l="35256" t="17716" r="1122" b="49184"/>
          <a:stretch>
            <a:fillRect/>
          </a:stretch>
        </p:blipFill>
        <p:spPr bwMode="auto">
          <a:xfrm>
            <a:off x="609600" y="2362200"/>
            <a:ext cx="4267200" cy="3810000"/>
          </a:xfrm>
          <a:prstGeom prst="rect">
            <a:avLst/>
          </a:prstGeom>
          <a:noFill/>
          <a:ln w="9525">
            <a:noFill/>
            <a:miter lim="800000"/>
            <a:headEnd/>
            <a:tailEnd/>
          </a:ln>
        </p:spPr>
      </p:pic>
      <p:pic>
        <p:nvPicPr>
          <p:cNvPr id="8" name="Content Placeholder 7" descr="C:\Users\Chelellen\Pictures\2011-05-08\001.jpg"/>
          <p:cNvPicPr>
            <a:picLocks noGrp="1"/>
          </p:cNvPicPr>
          <p:nvPr>
            <p:ph sz="quarter" idx="4"/>
          </p:nvPr>
        </p:nvPicPr>
        <p:blipFill>
          <a:blip r:embed="rId3" cstate="print"/>
          <a:srcRect l="34936" t="59907" r="3045" b="7576"/>
          <a:stretch>
            <a:fillRect/>
          </a:stretch>
        </p:blipFill>
        <p:spPr bwMode="auto">
          <a:xfrm>
            <a:off x="4572000" y="2590800"/>
            <a:ext cx="4114800" cy="3581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2"/>
          </p:nvPr>
        </p:nvSpPr>
        <p:spPr/>
        <p:txBody>
          <a:bodyPr/>
          <a:lstStyle/>
          <a:p>
            <a:r>
              <a:rPr lang="en-US" dirty="0" smtClean="0"/>
              <a:t>Purchased Equipment Cost</a:t>
            </a:r>
            <a:endParaRPr lang="en-US" dirty="0"/>
          </a:p>
        </p:txBody>
      </p:sp>
      <p:sp>
        <p:nvSpPr>
          <p:cNvPr id="3" name="Title 2"/>
          <p:cNvSpPr>
            <a:spLocks noGrp="1"/>
          </p:cNvSpPr>
          <p:nvPr>
            <p:ph type="title"/>
          </p:nvPr>
        </p:nvSpPr>
        <p:spPr/>
        <p:txBody>
          <a:bodyPr/>
          <a:lstStyle/>
          <a:p>
            <a:r>
              <a:rPr lang="en-US" dirty="0" smtClean="0"/>
              <a:t>Process Vessels</a:t>
            </a:r>
            <a:endParaRPr lang="en-US" dirty="0"/>
          </a:p>
        </p:txBody>
      </p:sp>
      <p:sp>
        <p:nvSpPr>
          <p:cNvPr id="4" name="Picture Placeholder 3"/>
          <p:cNvSpPr>
            <a:spLocks noGrp="1"/>
          </p:cNvSpPr>
          <p:nvPr>
            <p:ph type="pic" idx="1"/>
          </p:nvPr>
        </p:nvSpPr>
        <p:spPr/>
      </p:sp>
      <p:pic>
        <p:nvPicPr>
          <p:cNvPr id="5" name="Picture 4" descr="C:\Users\Rachel\Desktop\2.jpg"/>
          <p:cNvPicPr/>
          <p:nvPr/>
        </p:nvPicPr>
        <p:blipFill>
          <a:blip r:embed="rId3" cstate="print"/>
          <a:srcRect t="17717" r="1282" b="-984"/>
          <a:stretch>
            <a:fillRect/>
          </a:stretch>
        </p:blipFill>
        <p:spPr bwMode="auto">
          <a:xfrm>
            <a:off x="1752600" y="228600"/>
            <a:ext cx="7010400" cy="4181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2"/>
          </p:nvPr>
        </p:nvSpPr>
        <p:spPr/>
        <p:txBody>
          <a:bodyPr/>
          <a:lstStyle/>
          <a:p>
            <a:endParaRPr lang="en-US"/>
          </a:p>
        </p:txBody>
      </p:sp>
      <p:sp>
        <p:nvSpPr>
          <p:cNvPr id="3" name="Title 2"/>
          <p:cNvSpPr>
            <a:spLocks noGrp="1"/>
          </p:cNvSpPr>
          <p:nvPr>
            <p:ph type="title"/>
          </p:nvPr>
        </p:nvSpPr>
        <p:spPr/>
        <p:txBody>
          <a:bodyPr/>
          <a:lstStyle/>
          <a:p>
            <a:r>
              <a:rPr lang="en-US" dirty="0" smtClean="0"/>
              <a:t>Compressor Purchased Cost</a:t>
            </a:r>
            <a:endParaRPr lang="en-US" dirty="0"/>
          </a:p>
        </p:txBody>
      </p:sp>
      <p:pic>
        <p:nvPicPr>
          <p:cNvPr id="6" name="Picture 5" descr="C:\Users\Rachel\Desktop\6.jpg"/>
          <p:cNvPicPr/>
          <p:nvPr/>
        </p:nvPicPr>
        <p:blipFill>
          <a:blip r:embed="rId3" cstate="print"/>
          <a:srcRect t="4669" b="6809"/>
          <a:stretch>
            <a:fillRect/>
          </a:stretch>
        </p:blipFill>
        <p:spPr bwMode="auto">
          <a:xfrm>
            <a:off x="1981200" y="228600"/>
            <a:ext cx="6705600" cy="4333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228600" y="-380999"/>
          <a:ext cx="8610600" cy="7010400"/>
        </p:xfrm>
        <a:graphic>
          <a:graphicData uri="http://schemas.openxmlformats.org/drawingml/2006/table">
            <a:tbl>
              <a:tblPr/>
              <a:tblGrid>
                <a:gridCol w="1324366"/>
                <a:gridCol w="1355579"/>
                <a:gridCol w="1052357"/>
                <a:gridCol w="1533943"/>
                <a:gridCol w="1270855"/>
                <a:gridCol w="1003307"/>
                <a:gridCol w="1070193"/>
              </a:tblGrid>
              <a:tr h="388075">
                <a:tc gridSpan="7">
                  <a:txBody>
                    <a:bodyPr/>
                    <a:lstStyle/>
                    <a:p>
                      <a:pPr algn="ctr" fontAlgn="b"/>
                      <a:r>
                        <a:rPr lang="en-US" sz="1400" b="1" i="0" u="none" strike="noStrike" dirty="0">
                          <a:solidFill>
                            <a:srgbClr val="000000"/>
                          </a:solidFill>
                          <a:latin typeface="Georgia"/>
                        </a:rPr>
                        <a:t>Appendix A</a:t>
                      </a:r>
                    </a:p>
                  </a:txBody>
                  <a:tcPr marL="7257" marR="7257" marT="7257"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88075">
                <a:tc gridSpan="7">
                  <a:txBody>
                    <a:bodyPr/>
                    <a:lstStyle/>
                    <a:p>
                      <a:pPr algn="ctr" fontAlgn="b"/>
                      <a:r>
                        <a:rPr lang="en-US" sz="1400" b="1" i="0" u="none" strike="noStrike">
                          <a:solidFill>
                            <a:srgbClr val="000000"/>
                          </a:solidFill>
                          <a:latin typeface="Georgia"/>
                        </a:rPr>
                        <a:t>Utilities</a:t>
                      </a:r>
                    </a:p>
                  </a:txBody>
                  <a:tcPr marL="7257" marR="7257" marT="7257"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62891">
                <a:tc gridSpan="7">
                  <a:txBody>
                    <a:bodyPr/>
                    <a:lstStyle/>
                    <a:p>
                      <a:pPr algn="ctr" fontAlgn="b"/>
                      <a:r>
                        <a:rPr lang="en-US" sz="1400" b="1" i="0" u="none" strike="noStrike" dirty="0">
                          <a:solidFill>
                            <a:srgbClr val="000000"/>
                          </a:solidFill>
                          <a:latin typeface="Georgia"/>
                        </a:rPr>
                        <a:t>Electricity</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63632">
                <a:tc>
                  <a:txBody>
                    <a:bodyPr/>
                    <a:lstStyle/>
                    <a:p>
                      <a:pPr algn="l" fontAlgn="b"/>
                      <a:r>
                        <a:rPr lang="en-US" sz="1400" b="0" i="0" u="none" strike="noStrike" dirty="0">
                          <a:solidFill>
                            <a:srgbClr val="000000"/>
                          </a:solidFill>
                          <a:latin typeface="Georgia"/>
                        </a:rPr>
                        <a:t>Compressor Demand  (</a:t>
                      </a:r>
                      <a:r>
                        <a:rPr lang="en-US" sz="1400" b="0" i="0" u="none" strike="noStrike" dirty="0" err="1">
                          <a:solidFill>
                            <a:srgbClr val="000000"/>
                          </a:solidFill>
                          <a:latin typeface="Georgia"/>
                        </a:rPr>
                        <a:t>Kw</a:t>
                      </a:r>
                      <a:r>
                        <a:rPr lang="en-US" sz="1400" b="0" i="0" u="none" strike="noStrike" dirty="0">
                          <a:solidFill>
                            <a:srgbClr val="000000"/>
                          </a:solidFill>
                          <a:latin typeface="Georgia"/>
                        </a:rPr>
                        <a:t>-hr)</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Georgia"/>
                        </a:rPr>
                        <a:t>Electricity Generated (</a:t>
                      </a:r>
                      <a:r>
                        <a:rPr lang="en-US" sz="1400" b="0" i="0" u="none" strike="noStrike" dirty="0" err="1">
                          <a:solidFill>
                            <a:srgbClr val="000000"/>
                          </a:solidFill>
                          <a:latin typeface="Georgia"/>
                        </a:rPr>
                        <a:t>Kw</a:t>
                      </a:r>
                      <a:r>
                        <a:rPr lang="en-US" sz="1400" b="0" i="0" u="none" strike="noStrike" dirty="0">
                          <a:solidFill>
                            <a:srgbClr val="000000"/>
                          </a:solidFill>
                          <a:latin typeface="Georgia"/>
                        </a:rPr>
                        <a:t>-hr) </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Georgia"/>
                        </a:rPr>
                        <a:t>Electricity to Sell (Kw-hr)</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Georgia"/>
                        </a:rPr>
                        <a:t>Net Profit ($/hr)</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Georgia"/>
                        </a:rPr>
                        <a:t> </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Georgia"/>
                        </a:rPr>
                        <a:t> </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Georgia"/>
                        </a:rPr>
                        <a:t> </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0371">
                <a:tc>
                  <a:txBody>
                    <a:bodyPr/>
                    <a:lstStyle/>
                    <a:p>
                      <a:pPr algn="ctr" fontAlgn="b"/>
                      <a:r>
                        <a:rPr lang="en-US" sz="1400" b="0" i="0" u="none" strike="noStrike">
                          <a:solidFill>
                            <a:srgbClr val="000000"/>
                          </a:solidFill>
                          <a:latin typeface="Georgia"/>
                        </a:rPr>
                        <a:t>111183840</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Georgia"/>
                        </a:rPr>
                        <a:t>923040000</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Georgia"/>
                        </a:rPr>
                        <a:t>8.1E+08</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Georgia"/>
                        </a:rPr>
                        <a:t>$24,355,684.80</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Georgia"/>
                        </a:rPr>
                        <a:t> </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Georgia"/>
                        </a:rPr>
                        <a:t> </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Georgia"/>
                        </a:rPr>
                        <a:t> </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0371">
                <a:tc gridSpan="7">
                  <a:txBody>
                    <a:bodyPr/>
                    <a:lstStyle/>
                    <a:p>
                      <a:pPr algn="ctr" fontAlgn="b"/>
                      <a:r>
                        <a:rPr lang="en-US" sz="1400" b="0" i="0" u="none" strike="noStrike" dirty="0">
                          <a:solidFill>
                            <a:srgbClr val="000000"/>
                          </a:solidFill>
                          <a:latin typeface="Georgia"/>
                        </a:rPr>
                        <a:t> </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62891">
                <a:tc gridSpan="7">
                  <a:txBody>
                    <a:bodyPr/>
                    <a:lstStyle/>
                    <a:p>
                      <a:pPr algn="ctr" fontAlgn="b"/>
                      <a:r>
                        <a:rPr lang="en-US" sz="1400" b="1" i="0" u="none" strike="noStrike" dirty="0">
                          <a:solidFill>
                            <a:srgbClr val="000000"/>
                          </a:solidFill>
                          <a:latin typeface="Georgia"/>
                        </a:rPr>
                        <a:t>Cooling Water</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38595">
                <a:tc>
                  <a:txBody>
                    <a:bodyPr/>
                    <a:lstStyle/>
                    <a:p>
                      <a:pPr algn="l" fontAlgn="b"/>
                      <a:r>
                        <a:rPr lang="en-US" sz="1400" b="0" i="0" u="none" strike="noStrike" dirty="0">
                          <a:solidFill>
                            <a:srgbClr val="000000"/>
                          </a:solidFill>
                          <a:latin typeface="Georgia"/>
                        </a:rPr>
                        <a:t>Consumption (gal/hr)</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Georgia"/>
                        </a:rPr>
                        <a:t>Consumption (1000gal/hr)</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Georgia"/>
                        </a:rPr>
                        <a:t>Purchased Cost ($/hr)</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Georgia"/>
                        </a:rPr>
                        <a:t>Generation (gal/hr)</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Georgia"/>
                        </a:rPr>
                        <a:t>Generation (1000gal/hr)</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Georgia"/>
                        </a:rPr>
                        <a:t>Selling Price ($/hr)</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Georgia"/>
                        </a:rPr>
                        <a:t>Net Cost ($/hr)</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0371">
                <a:tc>
                  <a:txBody>
                    <a:bodyPr/>
                    <a:lstStyle/>
                    <a:p>
                      <a:pPr algn="ctr" fontAlgn="b"/>
                      <a:r>
                        <a:rPr lang="en-US" sz="1400" b="0" i="0" u="none" strike="noStrike">
                          <a:solidFill>
                            <a:srgbClr val="000000"/>
                          </a:solidFill>
                          <a:latin typeface="Georgia"/>
                        </a:rPr>
                        <a:t>194091216</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Georgia"/>
                        </a:rPr>
                        <a:t>194091.216</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Georgia"/>
                        </a:rPr>
                        <a:t>97045.6</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Georgia"/>
                        </a:rPr>
                        <a:t>710003</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Georgia"/>
                        </a:rPr>
                        <a:t>710.003</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Georgia"/>
                        </a:rPr>
                        <a:t>$248.50</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Georgia"/>
                        </a:rPr>
                        <a:t>$96,797.11</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0371">
                <a:tc gridSpan="7">
                  <a:txBody>
                    <a:bodyPr/>
                    <a:lstStyle/>
                    <a:p>
                      <a:pPr algn="ctr" fontAlgn="b"/>
                      <a:r>
                        <a:rPr lang="en-US" sz="1400" b="0" i="0" u="none" strike="noStrike" dirty="0">
                          <a:solidFill>
                            <a:srgbClr val="000000"/>
                          </a:solidFill>
                          <a:latin typeface="Georgia"/>
                        </a:rPr>
                        <a:t> </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62891">
                <a:tc gridSpan="7">
                  <a:txBody>
                    <a:bodyPr/>
                    <a:lstStyle/>
                    <a:p>
                      <a:pPr algn="ctr" fontAlgn="b"/>
                      <a:r>
                        <a:rPr lang="en-US" sz="1400" b="1" i="0" u="none" strike="noStrike" dirty="0">
                          <a:solidFill>
                            <a:srgbClr val="000000"/>
                          </a:solidFill>
                          <a:latin typeface="Georgia"/>
                        </a:rPr>
                        <a:t>Steam</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963931">
                <a:tc>
                  <a:txBody>
                    <a:bodyPr/>
                    <a:lstStyle/>
                    <a:p>
                      <a:pPr algn="l" fontAlgn="b"/>
                      <a:r>
                        <a:rPr lang="en-US" sz="1400" b="0" i="0" u="none" strike="noStrike">
                          <a:solidFill>
                            <a:srgbClr val="000000"/>
                          </a:solidFill>
                          <a:latin typeface="Georgia"/>
                        </a:rPr>
                        <a:t>20 lb Steam Consumption (lb/hr) </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400" b="0" i="0" u="none" strike="noStrike">
                          <a:solidFill>
                            <a:srgbClr val="000000"/>
                          </a:solidFill>
                          <a:latin typeface="Georgia"/>
                        </a:rPr>
                        <a:t>20 lb Steam Generation (lb/hr)</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Georgia"/>
                        </a:rPr>
                        <a:t>20 lb Steam to Sell (lb/hr)</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Georgia"/>
                        </a:rPr>
                        <a:t>600 lb Steam Consumption (lb/hr)</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Georgia"/>
                        </a:rPr>
                        <a:t>600 lb Steam Cost ($/hr)</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NL" sz="1400" b="0" i="0" u="none" strike="noStrike" dirty="0">
                          <a:solidFill>
                            <a:srgbClr val="000000"/>
                          </a:solidFill>
                          <a:latin typeface="Georgia"/>
                        </a:rPr>
                        <a:t>Net 20 lb Steam Profit ($/hr)</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Georgia"/>
                        </a:rPr>
                        <a:t> </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0371">
                <a:tc>
                  <a:txBody>
                    <a:bodyPr/>
                    <a:lstStyle/>
                    <a:p>
                      <a:pPr algn="ctr" fontAlgn="b"/>
                      <a:r>
                        <a:rPr lang="en-US" sz="1400" b="0" i="0" u="none" strike="noStrike">
                          <a:solidFill>
                            <a:srgbClr val="000000"/>
                          </a:solidFill>
                          <a:latin typeface="Georgia"/>
                        </a:rPr>
                        <a:t>1005946</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Georgia"/>
                        </a:rPr>
                        <a:t>4605022</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Georgia"/>
                        </a:rPr>
                        <a:t>3599076</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Georgia"/>
                        </a:rPr>
                        <a:t>3360000</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Georgia"/>
                        </a:rPr>
                        <a:t>$16,800.00</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Georgia"/>
                        </a:rPr>
                        <a:t>$7,198.00</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Georgia"/>
                        </a:rPr>
                        <a:t> </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0371">
                <a:tc gridSpan="7">
                  <a:txBody>
                    <a:bodyPr/>
                    <a:lstStyle/>
                    <a:p>
                      <a:pPr algn="ctr" fontAlgn="b"/>
                      <a:r>
                        <a:rPr lang="en-US" sz="1400" b="0" i="0" u="none" strike="noStrike" dirty="0">
                          <a:solidFill>
                            <a:srgbClr val="000000"/>
                          </a:solidFill>
                          <a:latin typeface="Georgia"/>
                        </a:rPr>
                        <a:t> </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62891">
                <a:tc gridSpan="7">
                  <a:txBody>
                    <a:bodyPr/>
                    <a:lstStyle/>
                    <a:p>
                      <a:pPr algn="ctr" fontAlgn="b"/>
                      <a:r>
                        <a:rPr lang="en-US" sz="1400" b="1" i="0" u="none" strike="noStrike" dirty="0">
                          <a:solidFill>
                            <a:srgbClr val="000000"/>
                          </a:solidFill>
                          <a:latin typeface="Georgia"/>
                        </a:rPr>
                        <a:t>Fuel Gas</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963931">
                <a:tc>
                  <a:txBody>
                    <a:bodyPr/>
                    <a:lstStyle/>
                    <a:p>
                      <a:pPr algn="l" fontAlgn="b"/>
                      <a:r>
                        <a:rPr lang="en-US" sz="1400" b="0" i="0" u="none" strike="noStrike">
                          <a:solidFill>
                            <a:srgbClr val="000000"/>
                          </a:solidFill>
                          <a:latin typeface="Georgia"/>
                        </a:rPr>
                        <a:t>Generated (lb/hr)</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Georgia"/>
                        </a:rPr>
                        <a:t>Preheat Furnace Requirement (lb/hr)</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Georgia"/>
                        </a:rPr>
                        <a:t>Fuel Gas to Sell (lb/hr)</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Georgia"/>
                        </a:rPr>
                        <a:t>Fuel Gas Profit ($/hr)</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Georgia"/>
                        </a:rPr>
                        <a:t> </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Georgia"/>
                        </a:rPr>
                        <a:t> </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Georgia"/>
                        </a:rPr>
                        <a:t> </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0371">
                <a:tc>
                  <a:txBody>
                    <a:bodyPr/>
                    <a:lstStyle/>
                    <a:p>
                      <a:pPr algn="ctr" fontAlgn="b"/>
                      <a:r>
                        <a:rPr lang="en-US" sz="1400" b="0" i="0" u="none" strike="noStrike">
                          <a:solidFill>
                            <a:srgbClr val="000000"/>
                          </a:solidFill>
                          <a:latin typeface="Georgia"/>
                        </a:rPr>
                        <a:t>955900</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Georgia"/>
                        </a:rPr>
                        <a:t>151997.5</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Georgia"/>
                        </a:rPr>
                        <a:t>803903</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Georgia"/>
                        </a:rPr>
                        <a:t>$12,648.00</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Georgia"/>
                        </a:rPr>
                        <a:t> </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Georgia"/>
                        </a:rPr>
                        <a:t> </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Georgia"/>
                        </a:rPr>
                        <a:t> </a:t>
                      </a:r>
                    </a:p>
                  </a:txBody>
                  <a:tcPr marL="7257" marR="7257" marT="72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209800" y="-457200"/>
          <a:ext cx="4851400" cy="6705596"/>
        </p:xfrm>
        <a:graphic>
          <a:graphicData uri="http://schemas.openxmlformats.org/drawingml/2006/table">
            <a:tbl>
              <a:tblPr/>
              <a:tblGrid>
                <a:gridCol w="2885306"/>
                <a:gridCol w="1966094"/>
              </a:tblGrid>
              <a:tr h="915743">
                <a:tc gridSpan="2">
                  <a:txBody>
                    <a:bodyPr/>
                    <a:lstStyle/>
                    <a:p>
                      <a:pPr algn="ctr" fontAlgn="b"/>
                      <a:endParaRPr lang="en-US" sz="1800" b="1" i="0" u="none" strike="noStrike" dirty="0">
                        <a:solidFill>
                          <a:srgbClr val="000000"/>
                        </a:solidFill>
                        <a:latin typeface="Georgi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r>
              <a:tr h="915743">
                <a:tc gridSpan="2">
                  <a:txBody>
                    <a:bodyPr/>
                    <a:lstStyle/>
                    <a:p>
                      <a:pPr algn="ctr" fontAlgn="b"/>
                      <a:r>
                        <a:rPr lang="en-US" sz="1600" b="1" i="0" u="none" strike="noStrike" dirty="0">
                          <a:solidFill>
                            <a:srgbClr val="000000"/>
                          </a:solidFill>
                          <a:latin typeface="Georgia"/>
                        </a:rPr>
                        <a:t>Manufacturing Cost Summary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r>
              <a:tr h="738503">
                <a:tc>
                  <a:txBody>
                    <a:bodyPr/>
                    <a:lstStyle/>
                    <a:p>
                      <a:pPr algn="l" fontAlgn="b"/>
                      <a:r>
                        <a:rPr lang="en-US" sz="1600" b="0" i="0" u="none" strike="noStrike" dirty="0">
                          <a:solidFill>
                            <a:srgbClr val="000000"/>
                          </a:solidFill>
                          <a:latin typeface="Georgia"/>
                        </a:rPr>
                        <a:t>Fixed Capital, C</a:t>
                      </a:r>
                      <a:r>
                        <a:rPr lang="en-US" sz="1600" b="0" i="0" u="none" strike="noStrike" baseline="-25000" dirty="0">
                          <a:solidFill>
                            <a:srgbClr val="000000"/>
                          </a:solidFill>
                          <a:latin typeface="Georgia"/>
                        </a:rPr>
                        <a:t>FC</a:t>
                      </a:r>
                      <a:endParaRPr lang="en-US" sz="1600" b="0" i="0" u="none" strike="noStrike" dirty="0">
                        <a:solidFill>
                          <a:srgbClr val="000000"/>
                        </a:solidFill>
                        <a:latin typeface="Georgia"/>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Georgia"/>
                        </a:rPr>
                        <a:t>$72,331,010.00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90801">
                <a:tc>
                  <a:txBody>
                    <a:bodyPr/>
                    <a:lstStyle/>
                    <a:p>
                      <a:pPr algn="l" fontAlgn="b"/>
                      <a:r>
                        <a:rPr lang="en-US" sz="1600" b="0" i="0" u="none" strike="noStrike" dirty="0">
                          <a:solidFill>
                            <a:srgbClr val="000000"/>
                          </a:solidFill>
                          <a:latin typeface="Georgia"/>
                        </a:rPr>
                        <a:t>Total Capital Investment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Georgia"/>
                        </a:rPr>
                        <a:t>$347,188,848.00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90801">
                <a:tc>
                  <a:txBody>
                    <a:bodyPr/>
                    <a:lstStyle/>
                    <a:p>
                      <a:pPr algn="l" fontAlgn="b"/>
                      <a:r>
                        <a:rPr lang="en-US" sz="1600" b="0" i="0" u="none" strike="noStrike" dirty="0">
                          <a:solidFill>
                            <a:srgbClr val="000000"/>
                          </a:solidFill>
                          <a:latin typeface="Georgia"/>
                        </a:rPr>
                        <a:t>Total Yearly Operating Expenses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a:solidFill>
                            <a:srgbClr val="000000"/>
                          </a:solidFill>
                          <a:latin typeface="Georgia"/>
                        </a:rPr>
                        <a:t>$10,415,665.44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90801">
                <a:tc>
                  <a:txBody>
                    <a:bodyPr/>
                    <a:lstStyle/>
                    <a:p>
                      <a:pPr algn="l" fontAlgn="b"/>
                      <a:r>
                        <a:rPr lang="en-US" sz="1600" b="0" i="0" u="none" strike="noStrike">
                          <a:solidFill>
                            <a:srgbClr val="000000"/>
                          </a:solidFill>
                          <a:latin typeface="Georgia"/>
                        </a:rPr>
                        <a:t>Annualized Turnaround Cost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a:solidFill>
                            <a:srgbClr val="000000"/>
                          </a:solidFill>
                          <a:latin typeface="Georgia"/>
                        </a:rPr>
                        <a:t>$868,319.06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90801">
                <a:tc>
                  <a:txBody>
                    <a:bodyPr/>
                    <a:lstStyle/>
                    <a:p>
                      <a:pPr algn="l" fontAlgn="b"/>
                      <a:r>
                        <a:rPr lang="en-US" sz="1600" b="0" i="0" u="none" strike="noStrike">
                          <a:solidFill>
                            <a:srgbClr val="000000"/>
                          </a:solidFill>
                          <a:latin typeface="Georgia"/>
                        </a:rPr>
                        <a:t>Depreciation (Annual)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a:solidFill>
                            <a:srgbClr val="000000"/>
                          </a:solidFill>
                          <a:latin typeface="Georgia"/>
                        </a:rPr>
                        <a:t>$4,822,067.33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90801">
                <a:tc>
                  <a:txBody>
                    <a:bodyPr/>
                    <a:lstStyle/>
                    <a:p>
                      <a:pPr algn="l" fontAlgn="b"/>
                      <a:r>
                        <a:rPr lang="en-US" sz="1600" b="0" i="0" u="none" strike="noStrike">
                          <a:solidFill>
                            <a:srgbClr val="000000"/>
                          </a:solidFill>
                          <a:latin typeface="Georgia"/>
                        </a:rPr>
                        <a:t>Annual Revenue Before Taxes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a:solidFill>
                            <a:srgbClr val="000000"/>
                          </a:solidFill>
                          <a:latin typeface="Georgia"/>
                        </a:rPr>
                        <a:t>$219,681,893,948.17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90801">
                <a:tc>
                  <a:txBody>
                    <a:bodyPr/>
                    <a:lstStyle/>
                    <a:p>
                      <a:pPr algn="l" fontAlgn="b"/>
                      <a:r>
                        <a:rPr lang="en-US" sz="1600" b="0" i="0" u="none" strike="noStrike">
                          <a:solidFill>
                            <a:srgbClr val="000000"/>
                          </a:solidFill>
                          <a:latin typeface="Georgia"/>
                        </a:rPr>
                        <a:t>Taxes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a:solidFill>
                            <a:srgbClr val="000000"/>
                          </a:solidFill>
                          <a:latin typeface="Georgia"/>
                        </a:rPr>
                        <a:t>$72,495,025,002.90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90801">
                <a:tc>
                  <a:txBody>
                    <a:bodyPr/>
                    <a:lstStyle/>
                    <a:p>
                      <a:pPr algn="l" fontAlgn="b"/>
                      <a:r>
                        <a:rPr lang="en-US" sz="1600" b="0" i="0" u="none" strike="noStrike" dirty="0">
                          <a:solidFill>
                            <a:srgbClr val="000000"/>
                          </a:solidFill>
                          <a:latin typeface="Georgia"/>
                        </a:rPr>
                        <a:t>Annual Revenue After Taxes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a:solidFill>
                            <a:srgbClr val="000000"/>
                          </a:solidFill>
                          <a:latin typeface="Georgia"/>
                        </a:rPr>
                        <a:t>$147,186,868,945.27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Highly exothermic reaction</a:t>
            </a:r>
          </a:p>
          <a:p>
            <a:r>
              <a:rPr lang="en-US" dirty="0" smtClean="0"/>
              <a:t>High feed rate</a:t>
            </a:r>
          </a:p>
          <a:p>
            <a:r>
              <a:rPr lang="en-US" dirty="0" smtClean="0"/>
              <a:t>Stringent design criteria</a:t>
            </a:r>
          </a:p>
          <a:p>
            <a:r>
              <a:rPr lang="en-US" dirty="0" smtClean="0"/>
              <a:t>=High fixed capital costs</a:t>
            </a:r>
          </a:p>
          <a:p>
            <a:endParaRPr lang="en-US" dirty="0" smtClean="0"/>
          </a:p>
          <a:p>
            <a:r>
              <a:rPr lang="en-US" dirty="0" smtClean="0"/>
              <a:t>Strict energy conservation methods necessary for profitability</a:t>
            </a:r>
          </a:p>
          <a:p>
            <a:r>
              <a:rPr lang="en-US" dirty="0" smtClean="0"/>
              <a:t>More generous design criteria could lead to lower capital and operating costs and higher profit margins</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sz="quarter" idx="1"/>
          </p:nvPr>
        </p:nvSpPr>
        <p:spPr/>
        <p:txBody>
          <a:bodyPr>
            <a:normAutofit fontScale="55000" lnSpcReduction="20000"/>
          </a:bodyPr>
          <a:lstStyle/>
          <a:p>
            <a:pPr marL="514350" indent="-514350">
              <a:buNone/>
            </a:pPr>
            <a:r>
              <a:rPr lang="en-US" dirty="0" smtClean="0"/>
              <a:t>1) Al-Shalchi, </a:t>
            </a:r>
            <a:r>
              <a:rPr lang="en-US" dirty="0" err="1" smtClean="0"/>
              <a:t>Wisam</a:t>
            </a:r>
            <a:r>
              <a:rPr lang="en-US" dirty="0" smtClean="0"/>
              <a:t>. "Gas to Liquids Technology (GTL)." </a:t>
            </a:r>
            <a:r>
              <a:rPr lang="en-US" i="1" dirty="0" err="1" smtClean="0"/>
              <a:t>Scribd</a:t>
            </a:r>
            <a:r>
              <a:rPr lang="en-US" dirty="0" smtClean="0"/>
              <a:t>. </a:t>
            </a:r>
            <a:r>
              <a:rPr lang="en-US" dirty="0" err="1" smtClean="0"/>
              <a:t>N.p</a:t>
            </a:r>
            <a:r>
              <a:rPr lang="en-US" dirty="0" smtClean="0"/>
              <a:t>., 2006. Web. 27 Jan 2011. &lt;http://www.scribd.com/doc/3825160/Gas-to-Liquids-GTL-Technology&gt;.</a:t>
            </a:r>
          </a:p>
          <a:p>
            <a:pPr marL="514350" indent="-514350">
              <a:buNone/>
            </a:pPr>
            <a:r>
              <a:rPr lang="en-US" dirty="0" smtClean="0"/>
              <a:t>2) “GTL Process Using the Fischer-Tropsch Method: Gas to Liquids.” Web. 25 Apr 2011. &lt;http://en.wikipedia.org/wiki/gastoliquids&gt;</a:t>
            </a:r>
          </a:p>
          <a:p>
            <a:pPr marL="514350" indent="-514350">
              <a:buNone/>
            </a:pPr>
            <a:r>
              <a:rPr lang="en-US" dirty="0" smtClean="0"/>
              <a:t>3) Long, Richard. "</a:t>
            </a:r>
            <a:r>
              <a:rPr lang="en-US" dirty="0" err="1" smtClean="0"/>
              <a:t>AIChE</a:t>
            </a:r>
            <a:r>
              <a:rPr lang="en-US" dirty="0" smtClean="0"/>
              <a:t> 2011 National Student Design Competition." </a:t>
            </a:r>
            <a:r>
              <a:rPr lang="en-US" i="1" dirty="0" smtClean="0"/>
              <a:t>Gas to Liquids</a:t>
            </a:r>
            <a:r>
              <a:rPr lang="en-US" dirty="0" smtClean="0"/>
              <a:t>. (2009): 1-11. Print.</a:t>
            </a:r>
          </a:p>
          <a:p>
            <a:pPr marL="514350" indent="-514350">
              <a:buNone/>
            </a:pPr>
            <a:r>
              <a:rPr lang="en-US" dirty="0" smtClean="0"/>
              <a:t>4) Mulheim an der Ruhr. “The Return of a Classic to Fuel Production.” </a:t>
            </a:r>
            <a:r>
              <a:rPr lang="en-US" dirty="0" err="1" smtClean="0"/>
              <a:t>TerraDaily</a:t>
            </a:r>
            <a:r>
              <a:rPr lang="en-US" dirty="0" smtClean="0"/>
              <a:t>: News About Planet Earth. Carbon Worlds. 2005. Web. 25 Apr 2011. &lt;http://www.terradaily.com/news/carbon-05b.html&gt; </a:t>
            </a:r>
          </a:p>
          <a:p>
            <a:pPr marL="514350" indent="-514350">
              <a:buNone/>
            </a:pPr>
            <a:r>
              <a:rPr lang="en-US" dirty="0" smtClean="0"/>
              <a:t>5)"PF </a:t>
            </a:r>
            <a:r>
              <a:rPr lang="en-US" dirty="0" err="1" smtClean="0"/>
              <a:t>Flocculator</a:t>
            </a:r>
            <a:r>
              <a:rPr lang="en-US" dirty="0" smtClean="0"/>
              <a:t>." </a:t>
            </a:r>
            <a:r>
              <a:rPr lang="en-US" i="1" dirty="0" smtClean="0"/>
              <a:t>P-Tec</a:t>
            </a:r>
            <a:r>
              <a:rPr lang="en-US" dirty="0" smtClean="0"/>
              <a:t>. Web. 8 May 2011. &lt;http://ptecdaf.com/flocculator.php&gt;.</a:t>
            </a:r>
          </a:p>
          <a:p>
            <a:pPr>
              <a:buNone/>
            </a:pPr>
            <a:r>
              <a:rPr lang="en-US" dirty="0" smtClean="0"/>
              <a:t>6) Samuel, P. "GTL Technology - Challenges and Opportunities in Catalysis." </a:t>
            </a:r>
            <a:r>
              <a:rPr lang="en-US" i="1" dirty="0" smtClean="0"/>
              <a:t>Bulletin of the Catalysis society of India</a:t>
            </a:r>
            <a:r>
              <a:rPr lang="en-US" dirty="0" smtClean="0"/>
              <a:t> 2. (2003): 1-18. Web. 27 Feb 2011. &lt;http://203.199.213.48/183/1/254_P._Samuel.pdf&gt;.</a:t>
            </a:r>
          </a:p>
          <a:p>
            <a:pPr>
              <a:buNone/>
            </a:pPr>
            <a:r>
              <a:rPr lang="en-US" dirty="0" smtClean="0"/>
              <a:t>7) "Steam Reformer for Syngas Production." </a:t>
            </a:r>
            <a:r>
              <a:rPr lang="en-US" i="1" dirty="0" smtClean="0"/>
              <a:t>The </a:t>
            </a:r>
            <a:r>
              <a:rPr lang="en-US" i="1" dirty="0" err="1" smtClean="0"/>
              <a:t>Linde</a:t>
            </a:r>
            <a:r>
              <a:rPr lang="en-US" i="1" dirty="0" smtClean="0"/>
              <a:t> Group</a:t>
            </a:r>
            <a:r>
              <a:rPr lang="en-US" dirty="0" smtClean="0"/>
              <a:t>. Web. 8 May 2011. &lt;http://www.linde-engineering.com/en/process_plants/furnaces_heaters_and_incinerators/steam_reformers_for_syngas_production/index.html&gt;. </a:t>
            </a:r>
          </a:p>
          <a:p>
            <a:pPr>
              <a:buNone/>
            </a:pPr>
            <a:r>
              <a:rPr lang="en-US" dirty="0" smtClean="0"/>
              <a:t>8) </a:t>
            </a:r>
            <a:r>
              <a:rPr lang="en-US" dirty="0" err="1" smtClean="0"/>
              <a:t>Tijm</a:t>
            </a:r>
            <a:r>
              <a:rPr lang="en-US" dirty="0" smtClean="0"/>
              <a:t>, Peter J. A. “Gas to Liquids, Fischer-Tropsch Advanced Energy Technology.” Future’s Pathway. 2009. Web, 25 Apr 2011.  &lt;http://www.booklanddirect.com/&gt;.</a:t>
            </a:r>
          </a:p>
          <a:p>
            <a:endParaRPr lang="en-US" dirty="0" smtClean="0"/>
          </a:p>
          <a:p>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dirty="0"/>
          </a:p>
        </p:txBody>
      </p:sp>
      <p:sp>
        <p:nvSpPr>
          <p:cNvPr id="3" name="Title 2"/>
          <p:cNvSpPr>
            <a:spLocks noGrp="1"/>
          </p:cNvSpPr>
          <p:nvPr>
            <p:ph type="title"/>
          </p:nvPr>
        </p:nvSpPr>
        <p:spPr/>
        <p:txBody>
          <a:bodyPr/>
          <a:lstStyle/>
          <a:p>
            <a:r>
              <a:rPr lang="en-US" dirty="0" smtClean="0"/>
              <a:t>Questions??</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Overview of GTL Process</a:t>
            </a:r>
            <a:endParaRPr lang="en-US" dirty="0"/>
          </a:p>
        </p:txBody>
      </p:sp>
      <p:sp>
        <p:nvSpPr>
          <p:cNvPr id="7" name="Text Placeholder 6"/>
          <p:cNvSpPr>
            <a:spLocks noGrp="1"/>
          </p:cNvSpPr>
          <p:nvPr>
            <p:ph type="body" idx="2"/>
          </p:nvPr>
        </p:nvSpPr>
        <p:spPr>
          <a:xfrm>
            <a:off x="-838200" y="1752598"/>
            <a:ext cx="45719" cy="76202"/>
          </a:xfrm>
        </p:spPr>
        <p:txBody>
          <a:bodyPr>
            <a:normAutofit fontScale="25000" lnSpcReduction="20000"/>
          </a:bodyPr>
          <a:lstStyle/>
          <a:p>
            <a:pPr marL="342900" indent="-342900"/>
            <a:endParaRPr lang="en-US" dirty="0" smtClean="0"/>
          </a:p>
        </p:txBody>
      </p:sp>
      <p:pic>
        <p:nvPicPr>
          <p:cNvPr id="1026" name="Picture 2"/>
          <p:cNvPicPr>
            <a:picLocks noGrp="1" noChangeAspect="1" noChangeArrowheads="1"/>
          </p:cNvPicPr>
          <p:nvPr>
            <p:ph sz="quarter" idx="1"/>
          </p:nvPr>
        </p:nvPicPr>
        <p:blipFill>
          <a:blip r:embed="rId3" cstate="print"/>
          <a:stretch>
            <a:fillRect/>
          </a:stretch>
        </p:blipFill>
        <p:spPr bwMode="auto">
          <a:xfrm>
            <a:off x="1752600" y="1752600"/>
            <a:ext cx="5715000" cy="4343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Synthesis Gas Production</a:t>
            </a:r>
            <a:endParaRPr lang="en-US" dirty="0"/>
          </a:p>
        </p:txBody>
      </p:sp>
      <p:sp>
        <p:nvSpPr>
          <p:cNvPr id="4" name="Content Placeholder 3"/>
          <p:cNvSpPr>
            <a:spLocks noGrp="1"/>
          </p:cNvSpPr>
          <p:nvPr>
            <p:ph sz="quarter" idx="2"/>
          </p:nvPr>
        </p:nvSpPr>
        <p:spPr/>
        <p:txBody>
          <a:bodyPr>
            <a:normAutofit fontScale="92500"/>
          </a:bodyPr>
          <a:lstStyle/>
          <a:p>
            <a:r>
              <a:rPr lang="en-US" dirty="0" smtClean="0"/>
              <a:t>1) Steam Reforming</a:t>
            </a:r>
          </a:p>
          <a:p>
            <a:pPr>
              <a:buNone/>
            </a:pPr>
            <a:r>
              <a:rPr lang="en-US" dirty="0" smtClean="0"/>
              <a:t>CH</a:t>
            </a:r>
            <a:r>
              <a:rPr lang="en-US" baseline="-25000" dirty="0" smtClean="0"/>
              <a:t>4</a:t>
            </a:r>
            <a:r>
              <a:rPr lang="en-US" dirty="0" smtClean="0"/>
              <a:t> + H</a:t>
            </a:r>
            <a:r>
              <a:rPr lang="en-US" baseline="-25000" dirty="0" smtClean="0"/>
              <a:t>2</a:t>
            </a:r>
            <a:r>
              <a:rPr lang="en-US" dirty="0" smtClean="0"/>
              <a:t>O </a:t>
            </a:r>
            <a:r>
              <a:rPr lang="en-US" dirty="0" smtClean="0">
                <a:sym typeface="Wingdings"/>
              </a:rPr>
              <a:t></a:t>
            </a:r>
            <a:r>
              <a:rPr lang="en-US" dirty="0" smtClean="0"/>
              <a:t> CO + 3H</a:t>
            </a:r>
            <a:r>
              <a:rPr lang="en-US" baseline="-25000" dirty="0" smtClean="0"/>
              <a:t>2</a:t>
            </a:r>
            <a:endParaRPr lang="en-US" dirty="0" smtClean="0"/>
          </a:p>
          <a:p>
            <a:pPr>
              <a:buNone/>
            </a:pPr>
            <a:r>
              <a:rPr lang="en-US" dirty="0" smtClean="0"/>
              <a:t> </a:t>
            </a:r>
          </a:p>
          <a:p>
            <a:r>
              <a:rPr lang="en-US" dirty="0" smtClean="0"/>
              <a:t>2) Partial Oxidation</a:t>
            </a:r>
          </a:p>
          <a:p>
            <a:pPr>
              <a:buNone/>
            </a:pPr>
            <a:r>
              <a:rPr lang="en-US" sz="2600" dirty="0" smtClean="0"/>
              <a:t>CH</a:t>
            </a:r>
            <a:r>
              <a:rPr lang="en-US" sz="2600" baseline="-25000" dirty="0" smtClean="0"/>
              <a:t>4</a:t>
            </a:r>
            <a:r>
              <a:rPr lang="en-US" sz="2600" dirty="0" smtClean="0"/>
              <a:t> +3/2O</a:t>
            </a:r>
            <a:r>
              <a:rPr lang="en-US" sz="2600" baseline="-25000" dirty="0" smtClean="0"/>
              <a:t>2</a:t>
            </a:r>
            <a:r>
              <a:rPr lang="en-US" sz="2600" dirty="0" smtClean="0"/>
              <a:t> </a:t>
            </a:r>
            <a:r>
              <a:rPr lang="en-US" sz="2600" dirty="0" smtClean="0">
                <a:sym typeface="Wingdings"/>
              </a:rPr>
              <a:t></a:t>
            </a:r>
            <a:r>
              <a:rPr lang="en-US" sz="2600" dirty="0" smtClean="0"/>
              <a:t> CO + 2H</a:t>
            </a:r>
            <a:r>
              <a:rPr lang="en-US" sz="2600" baseline="-25000" dirty="0" smtClean="0"/>
              <a:t>2</a:t>
            </a:r>
            <a:r>
              <a:rPr lang="en-US" sz="2600" dirty="0" smtClean="0"/>
              <a:t>O</a:t>
            </a:r>
          </a:p>
          <a:p>
            <a:pPr>
              <a:buNone/>
            </a:pPr>
            <a:r>
              <a:rPr lang="en-US" dirty="0" smtClean="0"/>
              <a:t> </a:t>
            </a:r>
          </a:p>
          <a:p>
            <a:r>
              <a:rPr lang="en-US" dirty="0" smtClean="0"/>
              <a:t>3) Shift Reaction    </a:t>
            </a:r>
          </a:p>
          <a:p>
            <a:pPr>
              <a:buNone/>
            </a:pPr>
            <a:r>
              <a:rPr lang="en-US" dirty="0" smtClean="0"/>
              <a:t>CO + H</a:t>
            </a:r>
            <a:r>
              <a:rPr lang="en-US" baseline="-25000" dirty="0" smtClean="0"/>
              <a:t>2</a:t>
            </a:r>
            <a:r>
              <a:rPr lang="en-US" dirty="0" smtClean="0"/>
              <a:t>O </a:t>
            </a:r>
            <a:r>
              <a:rPr lang="en-US" dirty="0" smtClean="0">
                <a:sym typeface="Wingdings"/>
              </a:rPr>
              <a:t></a:t>
            </a:r>
            <a:r>
              <a:rPr lang="en-US" dirty="0" smtClean="0"/>
              <a:t> CO</a:t>
            </a:r>
            <a:r>
              <a:rPr lang="en-US" baseline="-25000" dirty="0" smtClean="0"/>
              <a:t>2</a:t>
            </a:r>
            <a:r>
              <a:rPr lang="en-US" dirty="0" smtClean="0"/>
              <a:t> + H</a:t>
            </a:r>
            <a:r>
              <a:rPr lang="en-US" baseline="-25000" dirty="0" smtClean="0"/>
              <a:t>2</a:t>
            </a:r>
            <a:r>
              <a:rPr lang="en-US" dirty="0" smtClean="0"/>
              <a:t> </a:t>
            </a:r>
          </a:p>
          <a:p>
            <a:endParaRPr lang="en-US" dirty="0"/>
          </a:p>
        </p:txBody>
      </p:sp>
      <p:pic>
        <p:nvPicPr>
          <p:cNvPr id="9217" name="Picture 1"/>
          <p:cNvPicPr>
            <a:picLocks noGrp="1" noChangeAspect="1" noChangeArrowheads="1"/>
          </p:cNvPicPr>
          <p:nvPr>
            <p:ph sz="quarter" idx="1"/>
          </p:nvPr>
        </p:nvPicPr>
        <p:blipFill>
          <a:blip r:embed="rId3" cstate="print"/>
          <a:srcRect/>
          <a:stretch>
            <a:fillRect/>
          </a:stretch>
        </p:blipFill>
        <p:spPr bwMode="auto">
          <a:xfrm>
            <a:off x="609600" y="1828800"/>
            <a:ext cx="3733800" cy="4267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71600" y="2743200"/>
            <a:ext cx="7123113" cy="3505200"/>
          </a:xfrm>
        </p:spPr>
        <p:txBody>
          <a:bodyPr>
            <a:normAutofit lnSpcReduction="10000"/>
          </a:bodyPr>
          <a:lstStyle/>
          <a:p>
            <a:pPr>
              <a:buFont typeface="Arial" pitchFamily="34" charset="0"/>
              <a:buChar char="•"/>
            </a:pPr>
            <a:r>
              <a:rPr lang="en-US" dirty="0" smtClean="0"/>
              <a:t>xH</a:t>
            </a:r>
            <a:r>
              <a:rPr lang="en-US" baseline="-25000" dirty="0" smtClean="0"/>
              <a:t>2</a:t>
            </a:r>
            <a:r>
              <a:rPr lang="en-US" dirty="0" smtClean="0"/>
              <a:t> + CO =&gt; H</a:t>
            </a:r>
            <a:r>
              <a:rPr lang="en-US" baseline="-25000" dirty="0" smtClean="0"/>
              <a:t>2</a:t>
            </a:r>
            <a:r>
              <a:rPr lang="en-US" dirty="0" smtClean="0"/>
              <a:t>O + (CH</a:t>
            </a:r>
            <a:r>
              <a:rPr lang="en-US" baseline="-25000" dirty="0" smtClean="0"/>
              <a:t>2</a:t>
            </a:r>
            <a:r>
              <a:rPr lang="en-US" dirty="0" smtClean="0"/>
              <a:t>)</a:t>
            </a:r>
            <a:r>
              <a:rPr lang="en-US" baseline="-25000" dirty="0" smtClean="0"/>
              <a:t>n</a:t>
            </a:r>
            <a:r>
              <a:rPr lang="en-US" dirty="0" smtClean="0"/>
              <a:t>H</a:t>
            </a:r>
            <a:r>
              <a:rPr lang="en-US" baseline="-25000" dirty="0" smtClean="0"/>
              <a:t>2</a:t>
            </a:r>
            <a:r>
              <a:rPr lang="en-US" dirty="0" smtClean="0"/>
              <a:t> </a:t>
            </a:r>
          </a:p>
          <a:p>
            <a:pPr>
              <a:buFont typeface="Arial" pitchFamily="34" charset="0"/>
              <a:buChar char="•"/>
            </a:pPr>
            <a:r>
              <a:rPr lang="en-US" dirty="0" smtClean="0"/>
              <a:t>Syngas is converted to hydrocarbons</a:t>
            </a:r>
          </a:p>
          <a:p>
            <a:pPr>
              <a:buFont typeface="Arial" pitchFamily="34" charset="0"/>
              <a:buChar char="•"/>
            </a:pPr>
            <a:r>
              <a:rPr lang="en-US" dirty="0" smtClean="0"/>
              <a:t>Iron, nickel, or cobalt based catalyst</a:t>
            </a:r>
          </a:p>
          <a:p>
            <a:pPr>
              <a:buFont typeface="Arial" pitchFamily="34" charset="0"/>
              <a:buChar char="•"/>
            </a:pPr>
            <a:r>
              <a:rPr lang="en-US" dirty="0" smtClean="0"/>
              <a:t>Moderate temperature and pressure</a:t>
            </a:r>
          </a:p>
          <a:p>
            <a:pPr>
              <a:buFont typeface="Arial" pitchFamily="34" charset="0"/>
              <a:buChar char="•"/>
            </a:pPr>
            <a:r>
              <a:rPr lang="en-US" dirty="0" smtClean="0"/>
              <a:t>Initiation, Elongation, Termination</a:t>
            </a:r>
          </a:p>
          <a:p>
            <a:pPr>
              <a:buFont typeface="Arial" pitchFamily="34" charset="0"/>
              <a:buChar char="•"/>
            </a:pPr>
            <a:r>
              <a:rPr lang="en-US" dirty="0" smtClean="0"/>
              <a:t>Selectivity</a:t>
            </a:r>
          </a:p>
          <a:p>
            <a:pPr>
              <a:buFont typeface="Arial" pitchFamily="34" charset="0"/>
              <a:buChar char="•"/>
            </a:pPr>
            <a:r>
              <a:rPr lang="en-US" dirty="0" smtClean="0"/>
              <a:t>Separations</a:t>
            </a:r>
          </a:p>
          <a:p>
            <a:pPr>
              <a:buFont typeface="Arial" pitchFamily="34" charset="0"/>
              <a:buChar char="•"/>
            </a:pPr>
            <a:endParaRPr lang="en-US" dirty="0"/>
          </a:p>
        </p:txBody>
      </p:sp>
      <p:sp>
        <p:nvSpPr>
          <p:cNvPr id="3" name="Title 2"/>
          <p:cNvSpPr>
            <a:spLocks noGrp="1"/>
          </p:cNvSpPr>
          <p:nvPr>
            <p:ph type="title"/>
          </p:nvPr>
        </p:nvSpPr>
        <p:spPr/>
        <p:txBody>
          <a:bodyPr>
            <a:normAutofit fontScale="90000"/>
          </a:bodyPr>
          <a:lstStyle/>
          <a:p>
            <a:r>
              <a:rPr lang="en-US" dirty="0" smtClean="0"/>
              <a:t>GTL Fischer-Tropsch Reaction</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GTL Technology?</a:t>
            </a:r>
            <a:endParaRPr lang="en-US" dirty="0"/>
          </a:p>
        </p:txBody>
      </p:sp>
      <p:graphicFrame>
        <p:nvGraphicFramePr>
          <p:cNvPr id="5" name="Content Placeholder 4"/>
          <p:cNvGraphicFramePr>
            <a:graphicFrameLocks noGrp="1"/>
          </p:cNvGraphicFramePr>
          <p:nvPr>
            <p:ph sz="quarter" idx="1"/>
          </p:nvPr>
        </p:nvGraphicFramePr>
        <p:xfrm>
          <a:off x="609600" y="1589088"/>
          <a:ext cx="3733800" cy="5212080"/>
        </p:xfrm>
        <a:graphic>
          <a:graphicData uri="http://schemas.openxmlformats.org/drawingml/2006/table">
            <a:tbl>
              <a:tblPr firstRow="1" bandRow="1">
                <a:tableStyleId>{5C22544A-7EE6-4342-B048-85BDC9FD1C3A}</a:tableStyleId>
              </a:tblPr>
              <a:tblGrid>
                <a:gridCol w="1866900"/>
                <a:gridCol w="1866900"/>
              </a:tblGrid>
              <a:tr h="355500">
                <a:tc gridSpan="2">
                  <a:txBody>
                    <a:bodyPr/>
                    <a:lstStyle/>
                    <a:p>
                      <a:pPr algn="ctr"/>
                      <a:r>
                        <a:rPr lang="en-US" dirty="0" smtClean="0"/>
                        <a:t>World Natural Gas Reserves</a:t>
                      </a:r>
                      <a:endParaRPr lang="en-US" dirty="0"/>
                    </a:p>
                  </a:txBody>
                  <a:tcPr/>
                </a:tc>
                <a:tc hMerge="1">
                  <a:txBody>
                    <a:bodyPr/>
                    <a:lstStyle/>
                    <a:p>
                      <a:endParaRPr lang="en-US" dirty="0"/>
                    </a:p>
                  </a:txBody>
                  <a:tcPr/>
                </a:tc>
              </a:tr>
              <a:tr h="355500">
                <a:tc>
                  <a:txBody>
                    <a:bodyPr/>
                    <a:lstStyle/>
                    <a:p>
                      <a:r>
                        <a:rPr lang="en-US" u="sng" baseline="0" dirty="0" smtClean="0"/>
                        <a:t>Country/Region</a:t>
                      </a:r>
                      <a:endParaRPr lang="en-US" u="sng" baseline="0" dirty="0"/>
                    </a:p>
                  </a:txBody>
                  <a:tcPr/>
                </a:tc>
                <a:tc>
                  <a:txBody>
                    <a:bodyPr/>
                    <a:lstStyle/>
                    <a:p>
                      <a:pPr algn="ctr"/>
                      <a:r>
                        <a:rPr lang="en-US" u="sng" baseline="0" dirty="0" smtClean="0"/>
                        <a:t>% Share</a:t>
                      </a:r>
                      <a:endParaRPr lang="en-US" u="sng" baseline="0" dirty="0"/>
                    </a:p>
                  </a:txBody>
                  <a:tcPr/>
                </a:tc>
              </a:tr>
              <a:tr h="613603">
                <a:tc>
                  <a:txBody>
                    <a:bodyPr/>
                    <a:lstStyle/>
                    <a:p>
                      <a:pPr algn="ctr"/>
                      <a:r>
                        <a:rPr lang="en-US" dirty="0" smtClean="0"/>
                        <a:t>Former Soviet Union</a:t>
                      </a:r>
                      <a:endParaRPr lang="en-US" dirty="0"/>
                    </a:p>
                  </a:txBody>
                  <a:tcPr/>
                </a:tc>
                <a:tc>
                  <a:txBody>
                    <a:bodyPr/>
                    <a:lstStyle/>
                    <a:p>
                      <a:pPr algn="ctr"/>
                      <a:r>
                        <a:rPr lang="en-US" dirty="0" smtClean="0"/>
                        <a:t>40.0</a:t>
                      </a:r>
                      <a:endParaRPr lang="en-US" dirty="0"/>
                    </a:p>
                  </a:txBody>
                  <a:tcPr/>
                </a:tc>
              </a:tr>
              <a:tr h="355500">
                <a:tc>
                  <a:txBody>
                    <a:bodyPr/>
                    <a:lstStyle/>
                    <a:p>
                      <a:pPr algn="ctr"/>
                      <a:r>
                        <a:rPr lang="en-US" dirty="0" smtClean="0"/>
                        <a:t>Iran</a:t>
                      </a:r>
                      <a:endParaRPr lang="en-US" dirty="0"/>
                    </a:p>
                  </a:txBody>
                  <a:tcPr/>
                </a:tc>
                <a:tc>
                  <a:txBody>
                    <a:bodyPr/>
                    <a:lstStyle/>
                    <a:p>
                      <a:pPr algn="ctr"/>
                      <a:r>
                        <a:rPr lang="en-US" dirty="0" smtClean="0"/>
                        <a:t>14.9</a:t>
                      </a:r>
                      <a:endParaRPr lang="en-US" dirty="0"/>
                    </a:p>
                  </a:txBody>
                  <a:tcPr/>
                </a:tc>
              </a:tr>
              <a:tr h="355500">
                <a:tc>
                  <a:txBody>
                    <a:bodyPr/>
                    <a:lstStyle/>
                    <a:p>
                      <a:pPr algn="ctr"/>
                      <a:r>
                        <a:rPr lang="en-US" dirty="0" smtClean="0"/>
                        <a:t>Africa</a:t>
                      </a:r>
                      <a:endParaRPr lang="en-US" dirty="0"/>
                    </a:p>
                  </a:txBody>
                  <a:tcPr/>
                </a:tc>
                <a:tc>
                  <a:txBody>
                    <a:bodyPr/>
                    <a:lstStyle/>
                    <a:p>
                      <a:pPr algn="ctr"/>
                      <a:r>
                        <a:rPr lang="en-US" dirty="0" smtClean="0"/>
                        <a:t>6.7</a:t>
                      </a:r>
                      <a:endParaRPr lang="en-US" dirty="0"/>
                    </a:p>
                  </a:txBody>
                  <a:tcPr/>
                </a:tc>
              </a:tr>
              <a:tr h="355500">
                <a:tc>
                  <a:txBody>
                    <a:bodyPr/>
                    <a:lstStyle/>
                    <a:p>
                      <a:pPr algn="ctr"/>
                      <a:r>
                        <a:rPr lang="en-US" dirty="0" smtClean="0"/>
                        <a:t>Asia Pacific</a:t>
                      </a:r>
                      <a:endParaRPr lang="en-US" dirty="0"/>
                    </a:p>
                  </a:txBody>
                  <a:tcPr/>
                </a:tc>
                <a:tc>
                  <a:txBody>
                    <a:bodyPr/>
                    <a:lstStyle/>
                    <a:p>
                      <a:pPr algn="ctr"/>
                      <a:r>
                        <a:rPr lang="en-US" dirty="0" smtClean="0"/>
                        <a:t>6.6</a:t>
                      </a:r>
                      <a:endParaRPr lang="en-US" dirty="0"/>
                    </a:p>
                  </a:txBody>
                  <a:tcPr/>
                </a:tc>
              </a:tr>
              <a:tr h="355500">
                <a:tc>
                  <a:txBody>
                    <a:bodyPr/>
                    <a:lstStyle/>
                    <a:p>
                      <a:pPr algn="ctr"/>
                      <a:r>
                        <a:rPr lang="en-US" dirty="0" smtClean="0"/>
                        <a:t>South Africa</a:t>
                      </a:r>
                      <a:endParaRPr lang="en-US" dirty="0"/>
                    </a:p>
                  </a:txBody>
                  <a:tcPr/>
                </a:tc>
                <a:tc>
                  <a:txBody>
                    <a:bodyPr/>
                    <a:lstStyle/>
                    <a:p>
                      <a:pPr algn="ctr"/>
                      <a:r>
                        <a:rPr lang="en-US" dirty="0" smtClean="0"/>
                        <a:t>4.1</a:t>
                      </a:r>
                      <a:endParaRPr lang="en-US" dirty="0"/>
                    </a:p>
                  </a:txBody>
                  <a:tcPr/>
                </a:tc>
              </a:tr>
              <a:tr h="355500">
                <a:tc>
                  <a:txBody>
                    <a:bodyPr/>
                    <a:lstStyle/>
                    <a:p>
                      <a:pPr algn="ctr"/>
                      <a:r>
                        <a:rPr lang="en-US" dirty="0" smtClean="0"/>
                        <a:t>Europe </a:t>
                      </a:r>
                      <a:endParaRPr lang="en-US" dirty="0"/>
                    </a:p>
                  </a:txBody>
                  <a:tcPr/>
                </a:tc>
                <a:tc>
                  <a:txBody>
                    <a:bodyPr/>
                    <a:lstStyle/>
                    <a:p>
                      <a:pPr algn="ctr"/>
                      <a:r>
                        <a:rPr lang="en-US" dirty="0" smtClean="0"/>
                        <a:t>3.8</a:t>
                      </a:r>
                      <a:endParaRPr lang="en-US" dirty="0"/>
                    </a:p>
                  </a:txBody>
                  <a:tcPr/>
                </a:tc>
              </a:tr>
              <a:tr h="355500">
                <a:tc>
                  <a:txBody>
                    <a:bodyPr/>
                    <a:lstStyle/>
                    <a:p>
                      <a:pPr algn="ctr"/>
                      <a:r>
                        <a:rPr lang="en-US" dirty="0" smtClean="0"/>
                        <a:t>Saudi Arabia</a:t>
                      </a:r>
                      <a:endParaRPr lang="en-US" dirty="0"/>
                    </a:p>
                  </a:txBody>
                  <a:tcPr/>
                </a:tc>
                <a:tc>
                  <a:txBody>
                    <a:bodyPr/>
                    <a:lstStyle/>
                    <a:p>
                      <a:pPr algn="ctr"/>
                      <a:r>
                        <a:rPr lang="en-US" dirty="0" smtClean="0"/>
                        <a:t>3.7</a:t>
                      </a:r>
                      <a:endParaRPr lang="en-US" dirty="0"/>
                    </a:p>
                  </a:txBody>
                  <a:tcPr/>
                </a:tc>
              </a:tr>
              <a:tr h="613603">
                <a:tc>
                  <a:txBody>
                    <a:bodyPr/>
                    <a:lstStyle/>
                    <a:p>
                      <a:pPr algn="ctr"/>
                      <a:r>
                        <a:rPr lang="en-US" dirty="0" smtClean="0"/>
                        <a:t>Other (ME countries)</a:t>
                      </a:r>
                      <a:endParaRPr lang="en-US" dirty="0"/>
                    </a:p>
                  </a:txBody>
                  <a:tcPr/>
                </a:tc>
                <a:tc>
                  <a:txBody>
                    <a:bodyPr/>
                    <a:lstStyle/>
                    <a:p>
                      <a:pPr algn="ctr"/>
                      <a:r>
                        <a:rPr lang="en-US" dirty="0" smtClean="0"/>
                        <a:t>14.1</a:t>
                      </a:r>
                      <a:endParaRPr lang="en-US" dirty="0"/>
                    </a:p>
                  </a:txBody>
                  <a:tcPr/>
                </a:tc>
              </a:tr>
              <a:tr h="355500">
                <a:tc>
                  <a:txBody>
                    <a:bodyPr/>
                    <a:lstStyle/>
                    <a:p>
                      <a:pPr algn="ctr"/>
                      <a:r>
                        <a:rPr lang="en-US" dirty="0" smtClean="0"/>
                        <a:t>USA</a:t>
                      </a:r>
                      <a:endParaRPr lang="en-US" dirty="0"/>
                    </a:p>
                  </a:txBody>
                  <a:tcPr/>
                </a:tc>
                <a:tc>
                  <a:txBody>
                    <a:bodyPr/>
                    <a:lstStyle/>
                    <a:p>
                      <a:pPr algn="ctr"/>
                      <a:r>
                        <a:rPr lang="en-US" dirty="0" smtClean="0"/>
                        <a:t>3.3</a:t>
                      </a:r>
                      <a:endParaRPr lang="en-US" dirty="0"/>
                    </a:p>
                  </a:txBody>
                  <a:tcPr/>
                </a:tc>
              </a:tr>
              <a:tr h="613603">
                <a:tc>
                  <a:txBody>
                    <a:bodyPr/>
                    <a:lstStyle/>
                    <a:p>
                      <a:pPr algn="ctr"/>
                      <a:r>
                        <a:rPr lang="en-US" dirty="0" smtClean="0"/>
                        <a:t>Mexico</a:t>
                      </a:r>
                      <a:r>
                        <a:rPr lang="en-US" baseline="0" dirty="0" smtClean="0"/>
                        <a:t> and Canada</a:t>
                      </a:r>
                      <a:endParaRPr lang="en-US" dirty="0"/>
                    </a:p>
                  </a:txBody>
                  <a:tcPr/>
                </a:tc>
                <a:tc>
                  <a:txBody>
                    <a:bodyPr/>
                    <a:lstStyle/>
                    <a:p>
                      <a:pPr algn="ctr"/>
                      <a:r>
                        <a:rPr lang="en-US" dirty="0" smtClean="0"/>
                        <a:t>2.8</a:t>
                      </a:r>
                      <a:endParaRPr lang="en-US" dirty="0"/>
                    </a:p>
                  </a:txBody>
                  <a:tcPr/>
                </a:tc>
              </a:tr>
            </a:tbl>
          </a:graphicData>
        </a:graphic>
      </p:graphicFrame>
      <p:pic>
        <p:nvPicPr>
          <p:cNvPr id="6" name="Content Placeholder 5"/>
          <p:cNvPicPr>
            <a:picLocks noGrp="1"/>
          </p:cNvPicPr>
          <p:nvPr>
            <p:ph sz="quarter" idx="2"/>
          </p:nvPr>
        </p:nvPicPr>
        <p:blipFill>
          <a:blip r:embed="rId3" cstate="print"/>
          <a:srcRect b="16898"/>
          <a:stretch>
            <a:fillRect/>
          </a:stretch>
        </p:blipFill>
        <p:spPr bwMode="auto">
          <a:xfrm>
            <a:off x="4419600" y="1981200"/>
            <a:ext cx="4572000" cy="4724399"/>
          </a:xfrm>
          <a:prstGeom prst="rect">
            <a:avLst/>
          </a:prstGeom>
          <a:noFill/>
          <a:ln>
            <a:noFill/>
          </a:ln>
        </p:spPr>
      </p:pic>
      <p:sp>
        <p:nvSpPr>
          <p:cNvPr id="7" name="TextBox 6"/>
          <p:cNvSpPr txBox="1"/>
          <p:nvPr/>
        </p:nvSpPr>
        <p:spPr>
          <a:xfrm>
            <a:off x="4572000" y="1524000"/>
            <a:ext cx="4724400" cy="369332"/>
          </a:xfrm>
          <a:prstGeom prst="rect">
            <a:avLst/>
          </a:prstGeom>
          <a:noFill/>
        </p:spPr>
        <p:txBody>
          <a:bodyPr wrap="square" rtlCol="0">
            <a:spAutoFit/>
          </a:bodyPr>
          <a:lstStyle/>
          <a:p>
            <a:r>
              <a:rPr lang="en-US" b="1" dirty="0" smtClean="0"/>
              <a:t>World Demands for Petroleum Products</a:t>
            </a:r>
            <a:endParaRPr lang="en-US"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300" dirty="0" smtClean="0"/>
              <a:t>Petroleum Products and the GTL Industry</a:t>
            </a:r>
            <a:endParaRPr lang="en-US" sz="3300" dirty="0"/>
          </a:p>
        </p:txBody>
      </p:sp>
      <p:sp>
        <p:nvSpPr>
          <p:cNvPr id="3" name="Text Placeholder 2"/>
          <p:cNvSpPr>
            <a:spLocks noGrp="1"/>
          </p:cNvSpPr>
          <p:nvPr>
            <p:ph type="body" idx="2"/>
          </p:nvPr>
        </p:nvSpPr>
        <p:spPr>
          <a:xfrm>
            <a:off x="-1981200" y="914400"/>
            <a:ext cx="45719" cy="45719"/>
          </a:xfrm>
        </p:spPr>
        <p:txBody>
          <a:bodyPr>
            <a:normAutofit fontScale="25000" lnSpcReduction="20000"/>
          </a:bodyPr>
          <a:lstStyle/>
          <a:p>
            <a:r>
              <a:rPr lang="en-US" dirty="0" smtClean="0"/>
              <a:t>GTL technology gives a higher yield of light and middle products.</a:t>
            </a:r>
            <a:endParaRPr lang="en-US" dirty="0"/>
          </a:p>
        </p:txBody>
      </p:sp>
      <p:pic>
        <p:nvPicPr>
          <p:cNvPr id="5" name="Content Placeholder 4"/>
          <p:cNvPicPr>
            <a:picLocks noGrp="1"/>
          </p:cNvPicPr>
          <p:nvPr>
            <p:ph sz="quarter" idx="1"/>
          </p:nvPr>
        </p:nvPicPr>
        <p:blipFill>
          <a:blip r:embed="rId3" cstate="print"/>
          <a:srcRect b="15670"/>
          <a:stretch>
            <a:fillRect/>
          </a:stretch>
        </p:blipFill>
        <p:spPr bwMode="auto">
          <a:xfrm>
            <a:off x="838200" y="1752600"/>
            <a:ext cx="7391400"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1316</TotalTime>
  <Words>2612</Words>
  <Application>Microsoft Office PowerPoint</Application>
  <PresentationFormat>On-screen Show (4:3)</PresentationFormat>
  <Paragraphs>359</Paragraphs>
  <Slides>47</Slides>
  <Notes>18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47</vt:i4>
      </vt:variant>
    </vt:vector>
  </HeadingPairs>
  <TitlesOfParts>
    <vt:vector size="49" baseType="lpstr">
      <vt:lpstr>Median</vt:lpstr>
      <vt:lpstr>Worksheet</vt:lpstr>
      <vt:lpstr>Process Design and Economic Analysis</vt:lpstr>
      <vt:lpstr>Gas to Liquid Plant</vt:lpstr>
      <vt:lpstr>History and Definition</vt:lpstr>
      <vt:lpstr>GTL General Reactions</vt:lpstr>
      <vt:lpstr>Overview of GTL Process</vt:lpstr>
      <vt:lpstr>Synthesis Gas Production</vt:lpstr>
      <vt:lpstr>GTL Fischer-Tropsch Reaction</vt:lpstr>
      <vt:lpstr>Why GTL Technology?</vt:lpstr>
      <vt:lpstr>Petroleum Products and the GTL Industry</vt:lpstr>
      <vt:lpstr>Objective</vt:lpstr>
      <vt:lpstr>Additional Considerations </vt:lpstr>
      <vt:lpstr>Syngas Unit Design Specifications:</vt:lpstr>
      <vt:lpstr>Syngas Unit Design Specifications:</vt:lpstr>
      <vt:lpstr>Fischer-Tropsch</vt:lpstr>
      <vt:lpstr>FTR Product Selectivity</vt:lpstr>
      <vt:lpstr>FTR Product Selectivity</vt:lpstr>
      <vt:lpstr>Plug Flow Reactors</vt:lpstr>
      <vt:lpstr>Thermal Stability</vt:lpstr>
      <vt:lpstr>Temperature as a Function of Reactor Length</vt:lpstr>
      <vt:lpstr>Pressure Drop</vt:lpstr>
      <vt:lpstr>Pressure as a Function of Reactor Length</vt:lpstr>
      <vt:lpstr>PFR-100 Reactor Specifications</vt:lpstr>
      <vt:lpstr>Separations</vt:lpstr>
      <vt:lpstr>Separations</vt:lpstr>
      <vt:lpstr>Separations</vt:lpstr>
      <vt:lpstr>Separations</vt:lpstr>
      <vt:lpstr>Separations</vt:lpstr>
      <vt:lpstr>Separations</vt:lpstr>
      <vt:lpstr>Controls-Column ERV-100</vt:lpstr>
      <vt:lpstr>Controls-V100 </vt:lpstr>
      <vt:lpstr>Controls-PFR-100</vt:lpstr>
      <vt:lpstr>Controls-PFR-100-2</vt:lpstr>
      <vt:lpstr>Controls-Separations</vt:lpstr>
      <vt:lpstr>Controls-Separations</vt:lpstr>
      <vt:lpstr>Controls-Separations</vt:lpstr>
      <vt:lpstr>Controls-Separations</vt:lpstr>
      <vt:lpstr>Costing the plant</vt:lpstr>
      <vt:lpstr>Heat Exchangers</vt:lpstr>
      <vt:lpstr>Heat Exchangers</vt:lpstr>
      <vt:lpstr>Process Vessels</vt:lpstr>
      <vt:lpstr>Process Vessels</vt:lpstr>
      <vt:lpstr>Compressor Purchased Cost</vt:lpstr>
      <vt:lpstr>Slide 43</vt:lpstr>
      <vt:lpstr>Slide 44</vt:lpstr>
      <vt:lpstr>Conclusions</vt:lpstr>
      <vt:lpstr>References</vt:lpstr>
      <vt:lpstr>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Process Design and Economic Analysis</dc:title>
  <dc:creator>Chelellen</dc:creator>
  <cp:lastModifiedBy>Chelellen</cp:lastModifiedBy>
  <cp:revision>81</cp:revision>
  <dcterms:created xsi:type="dcterms:W3CDTF">2011-04-25T14:35:25Z</dcterms:created>
  <dcterms:modified xsi:type="dcterms:W3CDTF">2011-05-09T13:11:19Z</dcterms:modified>
</cp:coreProperties>
</file>