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2.xml" ContentType="application/vnd.openxmlformats-officedocument.drawingml.chart+xml"/>
  <Override PartName="/ppt/notesSlides/notesSlide24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notesSlides/notesSlide25.xml" ContentType="application/vnd.openxmlformats-officedocument.presentationml.notesSl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notesSlides/notesSlide26.xml" ContentType="application/vnd.openxmlformats-officedocument.presentationml.notesSl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39" r:id="rId2"/>
  </p:sldMasterIdLst>
  <p:notesMasterIdLst>
    <p:notesMasterId r:id="rId32"/>
  </p:notesMasterIdLst>
  <p:handoutMasterIdLst>
    <p:handoutMasterId r:id="rId33"/>
  </p:handoutMasterIdLst>
  <p:sldIdLst>
    <p:sldId id="294" r:id="rId3"/>
    <p:sldId id="494" r:id="rId4"/>
    <p:sldId id="487" r:id="rId5"/>
    <p:sldId id="483" r:id="rId6"/>
    <p:sldId id="484" r:id="rId7"/>
    <p:sldId id="486" r:id="rId8"/>
    <p:sldId id="446" r:id="rId9"/>
    <p:sldId id="457" r:id="rId10"/>
    <p:sldId id="448" r:id="rId11"/>
    <p:sldId id="425" r:id="rId12"/>
    <p:sldId id="426" r:id="rId13"/>
    <p:sldId id="427" r:id="rId14"/>
    <p:sldId id="439" r:id="rId15"/>
    <p:sldId id="455" r:id="rId16"/>
    <p:sldId id="454" r:id="rId17"/>
    <p:sldId id="464" r:id="rId18"/>
    <p:sldId id="397" r:id="rId19"/>
    <p:sldId id="398" r:id="rId20"/>
    <p:sldId id="399" r:id="rId21"/>
    <p:sldId id="488" r:id="rId22"/>
    <p:sldId id="493" r:id="rId23"/>
    <p:sldId id="478" r:id="rId24"/>
    <p:sldId id="489" r:id="rId25"/>
    <p:sldId id="490" r:id="rId26"/>
    <p:sldId id="491" r:id="rId27"/>
    <p:sldId id="492" r:id="rId28"/>
    <p:sldId id="436" r:id="rId29"/>
    <p:sldId id="495" r:id="rId30"/>
    <p:sldId id="445" r:id="rId31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832"/>
    <a:srgbClr val="F76B57"/>
    <a:srgbClr val="F7C1D0"/>
    <a:srgbClr val="FFFD39"/>
    <a:srgbClr val="D8250E"/>
    <a:srgbClr val="D60D0F"/>
    <a:srgbClr val="8E8AFA"/>
    <a:srgbClr val="7976D6"/>
    <a:srgbClr val="00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80" autoAdjust="0"/>
    <p:restoredTop sz="80118" autoAdjust="0"/>
  </p:normalViewPr>
  <p:slideViewPr>
    <p:cSldViewPr>
      <p:cViewPr>
        <p:scale>
          <a:sx n="95" d="100"/>
          <a:sy n="95" d="100"/>
        </p:scale>
        <p:origin x="-58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82" d="100"/>
          <a:sy n="82" d="100"/>
        </p:scale>
        <p:origin x="-2712" y="-72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9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1322069116361"/>
          <c:y val="4.4444444444444502E-2"/>
          <c:w val="0.47837587489063899"/>
          <c:h val="0.865351706036745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1-A211-4352-8C10-8840C7219987}"/>
              </c:ext>
            </c:extLst>
          </c:dPt>
          <c:dPt>
            <c:idx val="1"/>
            <c:invertIfNegative val="0"/>
            <c:bubble3D val="0"/>
            <c:spPr>
              <a:solidFill>
                <a:srgbClr val="008000"/>
              </a:solidFill>
            </c:spPr>
            <c:extLst>
              <c:ext xmlns:c16="http://schemas.microsoft.com/office/drawing/2014/chart" uri="{C3380CC4-5D6E-409C-BE32-E72D297353CC}">
                <c16:uniqueId val="{00000003-A211-4352-8C10-8840C7219987}"/>
              </c:ext>
            </c:extLst>
          </c:dPt>
          <c:dPt>
            <c:idx val="2"/>
            <c:invertIfNegative val="0"/>
            <c:bubble3D val="0"/>
            <c:spPr>
              <a:solidFill>
                <a:srgbClr val="008000"/>
              </a:solidFill>
            </c:spPr>
            <c:extLst>
              <c:ext xmlns:c16="http://schemas.microsoft.com/office/drawing/2014/chart" uri="{C3380CC4-5D6E-409C-BE32-E72D297353CC}">
                <c16:uniqueId val="{00000005-A211-4352-8C10-8840C7219987}"/>
              </c:ext>
            </c:extLst>
          </c:dPt>
          <c:dPt>
            <c:idx val="3"/>
            <c:invertIfNegative val="0"/>
            <c:bubble3D val="0"/>
            <c:spPr>
              <a:solidFill>
                <a:srgbClr val="008000"/>
              </a:solidFill>
            </c:spPr>
            <c:extLst>
              <c:ext xmlns:c16="http://schemas.microsoft.com/office/drawing/2014/chart" uri="{C3380CC4-5D6E-409C-BE32-E72D297353CC}">
                <c16:uniqueId val="{00000007-A211-4352-8C10-8840C7219987}"/>
              </c:ext>
            </c:extLst>
          </c:dPt>
          <c:cat>
            <c:strRef>
              <c:f>Sheet1!$A$2:$A$4</c:f>
              <c:strCache>
                <c:ptCount val="3"/>
                <c:pt idx="0">
                  <c:v>I would use other researchers' datasets if easily accessible</c:v>
                </c:pt>
                <c:pt idx="1">
                  <c:v>Lack of access to data has restricted my ability to answer scientific questions</c:v>
                </c:pt>
                <c:pt idx="2">
                  <c:v>Lack of access to data is a major impediment to the progress of science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 formatCode="0%">
                  <c:v>0.83499999999999996</c:v>
                </c:pt>
                <c:pt idx="1">
                  <c:v>0.5</c:v>
                </c:pt>
                <c:pt idx="2" formatCode="0%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211-4352-8C10-8840C72199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930304"/>
        <c:axId val="190936192"/>
      </c:barChart>
      <c:catAx>
        <c:axId val="1909303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90936192"/>
        <c:crosses val="autoZero"/>
        <c:auto val="1"/>
        <c:lblAlgn val="ctr"/>
        <c:lblOffset val="100"/>
        <c:noMultiLvlLbl val="0"/>
      </c:catAx>
      <c:valAx>
        <c:axId val="190936192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crossAx val="190930304"/>
        <c:crosses val="autoZero"/>
        <c:crossBetween val="between"/>
        <c:majorUnit val="0.5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318840579710201"/>
          <c:y val="0.22246914034118601"/>
          <c:w val="0.476587434383203"/>
          <c:h val="0.71488115157480603"/>
        </c:manualLayout>
      </c:layout>
      <c:pieChart>
        <c:varyColors val="1"/>
        <c:ser>
          <c:idx val="0"/>
          <c:order val="0"/>
          <c:tx>
            <c:strRef>
              <c:f>'Sheet1'!$B$1</c:f>
              <c:strCache>
                <c:ptCount val="1"/>
                <c:pt idx="0">
                  <c:v>Series 1</c:v>
                </c:pt>
              </c:strCache>
            </c:strRef>
          </c:tx>
          <c:dLbls>
            <c:dLbl>
              <c:idx val="0"/>
              <c:layout>
                <c:manualLayout>
                  <c:x val="-0.11641978346456699"/>
                  <c:y val="0.1978824424784929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48-4820-B4C0-6FFD24BC3E08}"/>
                </c:ext>
              </c:extLst>
            </c:dLbl>
            <c:dLbl>
              <c:idx val="1"/>
              <c:layout>
                <c:manualLayout>
                  <c:x val="0.19352904256533199"/>
                  <c:y val="-0.22209473206589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48-4820-B4C0-6FFD24BC3E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'Sheet1'!$A$2:$A$3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'Sheet1'!$B$2:$B$3</c:f>
              <c:numCache>
                <c:formatCode>0%</c:formatCode>
                <c:ptCount val="2"/>
                <c:pt idx="0">
                  <c:v>0.16</c:v>
                </c:pt>
                <c:pt idx="1">
                  <c:v>0.84000000000000197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48-4820-B4C0-6FFD24BC3E0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6711805555555903"/>
          <c:y val="0.30951252187226902"/>
          <c:w val="0.30694596599338198"/>
          <c:h val="0.38548884514436099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FFEFD1">
            <a:alpha val="68000"/>
          </a:srgbClr>
        </a:gs>
        <a:gs pos="64999">
          <a:srgbClr val="F0EBD5"/>
        </a:gs>
        <a:gs pos="100000">
          <a:srgbClr val="D1C39F"/>
        </a:gs>
      </a:gsLst>
      <a:lin ang="0" scaled="1"/>
      <a:tileRect/>
    </a:gradFill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Research/Doctoral</a:t>
            </a:r>
            <a:endParaRPr lang="en-US" sz="2400" b="0" dirty="0"/>
          </a:p>
        </c:rich>
      </c:tx>
      <c:layout>
        <c:manualLayout>
          <c:xMode val="edge"/>
          <c:yMode val="edge"/>
          <c:x val="0.31913771091502002"/>
          <c:y val="2.352333976219909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567940726159199"/>
          <c:y val="0.221986001749781"/>
          <c:w val="0.476587434383203"/>
          <c:h val="0.71488115157480603"/>
        </c:manualLayout>
      </c:layout>
      <c:pieChart>
        <c:varyColors val="1"/>
        <c:ser>
          <c:idx val="0"/>
          <c:order val="0"/>
          <c:tx>
            <c:strRef>
              <c:f>'Sheet1'!$B$1</c:f>
              <c:strCache>
                <c:ptCount val="1"/>
                <c:pt idx="0">
                  <c:v>Series 1</c:v>
                </c:pt>
              </c:strCache>
            </c:strRef>
          </c:tx>
          <c:dLbls>
            <c:dLbl>
              <c:idx val="0"/>
              <c:layout>
                <c:manualLayout>
                  <c:x val="-0.178919912181567"/>
                  <c:y val="0.1461395697713029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4A-493F-81A5-346DADCBFD8D}"/>
                </c:ext>
              </c:extLst>
            </c:dLbl>
            <c:dLbl>
              <c:idx val="1"/>
              <c:layout>
                <c:manualLayout>
                  <c:x val="0.195525374623404"/>
                  <c:y val="-0.1869980643301349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4A-493F-81A5-346DADCBFD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'Sheet1'!$A$2:$A$3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'Sheet1'!$B$2:$B$3</c:f>
              <c:numCache>
                <c:formatCode>0%</c:formatCode>
                <c:ptCount val="2"/>
                <c:pt idx="0">
                  <c:v>0.310000000000001</c:v>
                </c:pt>
                <c:pt idx="1">
                  <c:v>0.69000000000000195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4A-493F-81A5-346DADCBFD8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8656249999999697"/>
          <c:y val="0.30916535433070902"/>
          <c:w val="0.21274294619422701"/>
          <c:h val="0.38548884514436099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FFEFD1">
            <a:alpha val="68000"/>
          </a:srgbClr>
        </a:gs>
        <a:gs pos="64999">
          <a:srgbClr val="F0EBD5"/>
        </a:gs>
        <a:gs pos="100000">
          <a:srgbClr val="D1C39F"/>
        </a:gs>
      </a:gsLst>
      <a:lin ang="0" scaled="1"/>
      <a:tileRect/>
    </a:gradFill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dLbl>
              <c:idx val="0"/>
              <c:layout>
                <c:manualLayout>
                  <c:x val="-3.0030030030029999E-3"/>
                  <c:y val="5.64971751412429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C5C-4CAF-892D-57C2924565B5}"/>
                </c:ext>
              </c:extLst>
            </c:dLbl>
            <c:dLbl>
              <c:idx val="1"/>
              <c:layout>
                <c:manualLayout>
                  <c:x val="-3.0030030030029999E-3"/>
                  <c:y val="-2.82485875706214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5C-4CAF-892D-57C2924565B5}"/>
                </c:ext>
              </c:extLst>
            </c:dLbl>
            <c:dLbl>
              <c:idx val="2"/>
              <c:layout>
                <c:manualLayout>
                  <c:x val="-7.50750750750751E-3"/>
                  <c:y val="-5.64971751412429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C5C-4CAF-892D-57C2924565B5}"/>
                </c:ext>
              </c:extLst>
            </c:dLbl>
            <c:dLbl>
              <c:idx val="3"/>
              <c:layout>
                <c:manualLayout>
                  <c:x val="-6.0060060060060103E-3"/>
                  <c:y val="2.82485875706214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5C-4CAF-892D-57C2924565B5}"/>
                </c:ext>
              </c:extLst>
            </c:dLbl>
            <c:dLbl>
              <c:idx val="4"/>
              <c:layout>
                <c:manualLayout>
                  <c:x val="-1.50161972996619E-3"/>
                  <c:y val="-5.64993994394768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C5C-4CAF-892D-57C2924565B5}"/>
                </c:ext>
              </c:extLst>
            </c:dLbl>
            <c:dLbl>
              <c:idx val="5"/>
              <c:layout>
                <c:manualLayout>
                  <c:x val="-6.0060060060060103E-3"/>
                  <c:y val="5.64971751412429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C5C-4CAF-892D-57C2924565B5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C5C-4CAF-892D-57C2924565B5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C5C-4CAF-892D-57C2924565B5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C5C-4CAF-892D-57C2924565B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Other reasons for data not available</c:v>
                </c:pt>
                <c:pt idx="1">
                  <c:v>Should not be available</c:v>
                </c:pt>
                <c:pt idx="2">
                  <c:v>Do not need data</c:v>
                </c:pt>
                <c:pt idx="3">
                  <c:v>Sponsor does not require</c:v>
                </c:pt>
                <c:pt idx="4">
                  <c:v>Lack of standards</c:v>
                </c:pt>
                <c:pt idx="5">
                  <c:v>Do not have rights to make data…</c:v>
                </c:pt>
                <c:pt idx="6">
                  <c:v>No place to put data</c:v>
                </c:pt>
                <c:pt idx="7">
                  <c:v>Lack of funding</c:v>
                </c:pt>
                <c:pt idx="8">
                  <c:v>Insufficient time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0.12</c:v>
                </c:pt>
                <c:pt idx="1">
                  <c:v>0.12</c:v>
                </c:pt>
                <c:pt idx="2">
                  <c:v>0.13</c:v>
                </c:pt>
                <c:pt idx="3">
                  <c:v>0.15</c:v>
                </c:pt>
                <c:pt idx="4">
                  <c:v>0.17</c:v>
                </c:pt>
                <c:pt idx="5">
                  <c:v>0.2</c:v>
                </c:pt>
                <c:pt idx="6">
                  <c:v>0.2</c:v>
                </c:pt>
                <c:pt idx="7">
                  <c:v>0.34</c:v>
                </c:pt>
                <c:pt idx="8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C5C-4CAF-892D-57C2924565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2966144"/>
        <c:axId val="222967680"/>
      </c:barChart>
      <c:catAx>
        <c:axId val="222966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22967680"/>
        <c:crosses val="autoZero"/>
        <c:auto val="1"/>
        <c:lblAlgn val="ctr"/>
        <c:lblOffset val="100"/>
        <c:noMultiLvlLbl val="0"/>
      </c:catAx>
      <c:valAx>
        <c:axId val="222967680"/>
        <c:scaling>
          <c:orientation val="minMax"/>
          <c:max val="1"/>
          <c:min val="0"/>
        </c:scaling>
        <c:delete val="0"/>
        <c:axPos val="b"/>
        <c:numFmt formatCode="0%" sourceLinked="1"/>
        <c:majorTickMark val="out"/>
        <c:minorTickMark val="none"/>
        <c:tickLblPos val="none"/>
        <c:crossAx val="222966144"/>
        <c:crosses val="autoZero"/>
        <c:crossBetween val="between"/>
        <c:majorUnit val="0.1"/>
        <c:minorUnit val="0.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Associates Colleges</a:t>
            </a:r>
            <a:endParaRPr lang="en-US" sz="2400" b="0" dirty="0"/>
          </a:p>
        </c:rich>
      </c:tx>
      <c:layout>
        <c:manualLayout>
          <c:xMode val="edge"/>
          <c:yMode val="edge"/>
          <c:x val="0.300202918074646"/>
          <c:y val="4.038515213375919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8350614249922304E-2"/>
          <c:y val="0.22107505037511199"/>
          <c:w val="0.476587434383203"/>
          <c:h val="0.7148811515748060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dLbl>
              <c:idx val="0"/>
              <c:layout>
                <c:manualLayout>
                  <c:x val="-0.184854138542316"/>
                  <c:y val="0.1025098902899409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152-4445-BF23-50C7C9A46D4A}"/>
                </c:ext>
              </c:extLst>
            </c:dLbl>
            <c:dLbl>
              <c:idx val="1"/>
              <c:layout>
                <c:manualLayout>
                  <c:x val="0.15032847363333299"/>
                  <c:y val="-0.18737300753405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52-4445-BF23-50C7C9A46D4A}"/>
                </c:ext>
              </c:extLst>
            </c:dLbl>
            <c:dLbl>
              <c:idx val="2"/>
              <c:layout>
                <c:manualLayout>
                  <c:x val="7.4743745473095105E-2"/>
                  <c:y val="0.1973838004052330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152-4445-BF23-50C7C9A46D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Planned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</c:v>
                </c:pt>
                <c:pt idx="1">
                  <c:v>0.53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52-4445-BF23-50C7C9A46D4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3083988354757194"/>
          <c:y val="0.32126319459461"/>
          <c:w val="0.42978837335798498"/>
          <c:h val="0.59720252208347202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FFEFD1">
            <a:alpha val="68000"/>
          </a:srgbClr>
        </a:gs>
        <a:gs pos="64999">
          <a:srgbClr val="F0EBD5"/>
        </a:gs>
        <a:gs pos="100000">
          <a:srgbClr val="D1C39F"/>
        </a:gs>
      </a:gsLst>
      <a:lin ang="0" scaled="1"/>
      <a:tileRect/>
    </a:gradFill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318840579710201"/>
          <c:y val="0.22246914034118601"/>
          <c:w val="0.476587434383203"/>
          <c:h val="0.7148811515748060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dLbl>
              <c:idx val="0"/>
              <c:layout>
                <c:manualLayout>
                  <c:x val="-0.19250713226064101"/>
                  <c:y val="0.1118750308378910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B45-411C-84BD-96B33559D05C}"/>
                </c:ext>
              </c:extLst>
            </c:dLbl>
            <c:dLbl>
              <c:idx val="1"/>
              <c:layout>
                <c:manualLayout>
                  <c:x val="0.153673970101563"/>
                  <c:y val="-0.17294759928833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45-411C-84BD-96B33559D05C}"/>
                </c:ext>
              </c:extLst>
            </c:dLbl>
            <c:dLbl>
              <c:idx val="2"/>
              <c:layout>
                <c:manualLayout>
                  <c:x val="0.14586043592376999"/>
                  <c:y val="0.2538754158882620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B45-411C-84BD-96B33559D0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Planned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</c:v>
                </c:pt>
                <c:pt idx="1">
                  <c:v>0.41</c:v>
                </c:pt>
                <c:pt idx="2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45-411C-84BD-96B33559D05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378466278671703"/>
          <c:y val="0.30951252187226902"/>
          <c:w val="0.412018429761497"/>
          <c:h val="0.61279412091936103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FFEFD1">
            <a:alpha val="68000"/>
          </a:srgbClr>
        </a:gs>
        <a:gs pos="64999">
          <a:srgbClr val="F0EBD5"/>
        </a:gs>
        <a:gs pos="100000">
          <a:srgbClr val="D1C39F"/>
        </a:gs>
      </a:gsLst>
      <a:lin ang="0" scaled="1"/>
      <a:tileRect/>
    </a:gradFill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Research/Doctoral</a:t>
            </a:r>
            <a:endParaRPr lang="en-US" sz="2400" b="0" dirty="0"/>
          </a:p>
        </c:rich>
      </c:tx>
      <c:layout>
        <c:manualLayout>
          <c:xMode val="edge"/>
          <c:yMode val="edge"/>
          <c:x val="0.31913771091502002"/>
          <c:y val="2.352333976219909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567940726159199"/>
          <c:y val="0.221986001749781"/>
          <c:w val="0.476587434383203"/>
          <c:h val="0.7148811515748060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dLbl>
              <c:idx val="0"/>
              <c:layout>
                <c:manualLayout>
                  <c:x val="-0.20613075151320401"/>
                  <c:y val="-4.096101758927169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297-47A6-A1C9-5073E06021C2}"/>
                </c:ext>
              </c:extLst>
            </c:dLbl>
            <c:dLbl>
              <c:idx val="1"/>
              <c:layout>
                <c:manualLayout>
                  <c:x val="0.13430098023461301"/>
                  <c:y val="-0.1480480754148900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97-47A6-A1C9-5073E06021C2}"/>
                </c:ext>
              </c:extLst>
            </c:dLbl>
            <c:dLbl>
              <c:idx val="2"/>
              <c:layout>
                <c:manualLayout>
                  <c:x val="0.17900690985055401"/>
                  <c:y val="0.18818233677150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297-47A6-A1C9-5073E06021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Planned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0.49</c:v>
                </c:pt>
                <c:pt idx="1">
                  <c:v>0.18</c:v>
                </c:pt>
                <c:pt idx="2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297-47A6-A1C9-5073E06021C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792302747870795"/>
          <c:y val="0.30916535433070902"/>
          <c:w val="0.36920563500990999"/>
          <c:h val="0.55798159317284302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FFEFD1">
            <a:alpha val="68000"/>
          </a:srgbClr>
        </a:gs>
        <a:gs pos="64999">
          <a:srgbClr val="F0EBD5"/>
        </a:gs>
        <a:gs pos="100000">
          <a:srgbClr val="D1C39F"/>
        </a:gs>
      </a:gsLst>
      <a:lin ang="0" scaled="1"/>
      <a:tileRect/>
    </a:gradFill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Associates Colleges</a:t>
            </a:r>
            <a:endParaRPr lang="en-US" sz="2400" b="0" dirty="0"/>
          </a:p>
        </c:rich>
      </c:tx>
      <c:layout>
        <c:manualLayout>
          <c:xMode val="edge"/>
          <c:yMode val="edge"/>
          <c:x val="0.300202918074646"/>
          <c:y val="4.038515213375919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8350614249922304E-2"/>
          <c:y val="0.22107505037511199"/>
          <c:w val="0.476587434383204"/>
          <c:h val="0.7148811515748060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dLbl>
              <c:idx val="0"/>
              <c:layout>
                <c:manualLayout>
                  <c:x val="-6.3159659886760394E-2"/>
                  <c:y val="0.1932443104041179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7C-40EE-99A1-A84EF2F925CA}"/>
                </c:ext>
              </c:extLst>
            </c:dLbl>
            <c:dLbl>
              <c:idx val="1"/>
              <c:layout>
                <c:manualLayout>
                  <c:x val="4.4346054229855497E-3"/>
                  <c:y val="-0.1512240335236290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7C-40EE-99A1-A84EF2F925CA}"/>
                </c:ext>
              </c:extLst>
            </c:dLbl>
            <c:dLbl>
              <c:idx val="2"/>
              <c:layout>
                <c:manualLayout>
                  <c:x val="9.6218678045109807E-2"/>
                  <c:y val="0.2244359938919779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7C-40EE-99A1-A84EF2F92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Planned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</c:v>
                </c:pt>
                <c:pt idx="1">
                  <c:v>0.8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A7C-40EE-99A1-A84EF2F925C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3083988354757194"/>
          <c:y val="0.32126319459461"/>
          <c:w val="0.42978837335798498"/>
          <c:h val="0.59720252208347202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FFEFD1">
            <a:alpha val="68000"/>
          </a:srgbClr>
        </a:gs>
        <a:gs pos="64999">
          <a:srgbClr val="F0EBD5"/>
        </a:gs>
        <a:gs pos="100000">
          <a:srgbClr val="D1C39F"/>
        </a:gs>
      </a:gsLst>
      <a:lin ang="0" scaled="1"/>
      <a:tileRect/>
    </a:gradFill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318840579710201"/>
          <c:y val="0.22246914034118601"/>
          <c:w val="0.476587434383204"/>
          <c:h val="0.7148811515748060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dLbl>
              <c:idx val="0"/>
              <c:layout>
                <c:manualLayout>
                  <c:x val="-0.116420175738902"/>
                  <c:y val="0.2163126879902020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FF-4C7F-AF94-6C369FDB1848}"/>
                </c:ext>
              </c:extLst>
            </c:dLbl>
            <c:dLbl>
              <c:idx val="1"/>
              <c:layout>
                <c:manualLayout>
                  <c:x val="-0.13618110236220499"/>
                  <c:y val="-0.17201496472145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FF-4C7F-AF94-6C369FDB1848}"/>
                </c:ext>
              </c:extLst>
            </c:dLbl>
            <c:dLbl>
              <c:idx val="2"/>
              <c:layout>
                <c:manualLayout>
                  <c:x val="0.16035318954695901"/>
                  <c:y val="0.19858489151350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FF-4C7F-AF94-6C369FDB18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Planned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0.13</c:v>
                </c:pt>
                <c:pt idx="1">
                  <c:v>0.61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7FF-4C7F-AF94-6C369FDB184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378466278671703"/>
          <c:y val="0.297225508909853"/>
          <c:w val="0.412018429761497"/>
          <c:h val="0.61279412091936103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FFEFD1">
            <a:alpha val="68000"/>
          </a:srgbClr>
        </a:gs>
        <a:gs pos="64999">
          <a:srgbClr val="F0EBD5"/>
        </a:gs>
        <a:gs pos="100000">
          <a:srgbClr val="D1C39F"/>
        </a:gs>
      </a:gsLst>
      <a:lin ang="0" scaled="1"/>
      <a:tileRect/>
    </a:gradFill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Research/Doctoral</a:t>
            </a:r>
            <a:endParaRPr lang="en-US" sz="2400" b="0" dirty="0"/>
          </a:p>
        </c:rich>
      </c:tx>
      <c:layout>
        <c:manualLayout>
          <c:xMode val="edge"/>
          <c:yMode val="edge"/>
          <c:x val="0.31913771091502002"/>
          <c:y val="2.352333976219909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567940726159199"/>
          <c:y val="0.221986001749781"/>
          <c:w val="0.476587434383204"/>
          <c:h val="0.7148811515748060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dLbl>
              <c:idx val="0"/>
              <c:layout>
                <c:manualLayout>
                  <c:x val="-0.124498098451979"/>
                  <c:y val="0.2129109793402949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912-4B7D-8B89-15F8F339DC75}"/>
                </c:ext>
              </c:extLst>
            </c:dLbl>
            <c:dLbl>
              <c:idx val="1"/>
              <c:layout>
                <c:manualLayout>
                  <c:x val="-0.15821602656810799"/>
                  <c:y val="-0.1869980643301349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12-4B7D-8B89-15F8F339DC75}"/>
                </c:ext>
              </c:extLst>
            </c:dLbl>
            <c:dLbl>
              <c:idx val="2"/>
              <c:layout>
                <c:manualLayout>
                  <c:x val="0.16540146767368399"/>
                  <c:y val="6.576764776241300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912-4B7D-8B89-15F8F339DC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Planned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0.18</c:v>
                </c:pt>
                <c:pt idx="1">
                  <c:v>0.43</c:v>
                </c:pt>
                <c:pt idx="2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12-4B7D-8B89-15F8F339DC7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792302747870895"/>
          <c:y val="0.30916535433070902"/>
          <c:w val="0.36920563500990999"/>
          <c:h val="0.55798159317284302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FFEFD1">
            <a:alpha val="68000"/>
          </a:srgbClr>
        </a:gs>
        <a:gs pos="64999">
          <a:srgbClr val="F0EBD5"/>
        </a:gs>
        <a:gs pos="100000">
          <a:srgbClr val="D1C39F"/>
        </a:gs>
      </a:gsLst>
      <a:lin ang="0" scaled="1"/>
      <a:tileRect/>
    </a:gradFill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 smtClean="0"/>
              <a:t>Associates Colleges</a:t>
            </a:r>
            <a:endParaRPr lang="en-US" sz="2400" b="0" dirty="0"/>
          </a:p>
        </c:rich>
      </c:tx>
      <c:layout>
        <c:manualLayout>
          <c:xMode val="edge"/>
          <c:yMode val="edge"/>
          <c:x val="0.29304441933020198"/>
          <c:y val="4.0385152133759102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8350614249922207E-2"/>
          <c:y val="0.22107505037511199"/>
          <c:w val="0.476587434383203"/>
          <c:h val="0.71488115157480603"/>
        </c:manualLayout>
      </c:layout>
      <c:pieChart>
        <c:varyColors val="1"/>
        <c:ser>
          <c:idx val="0"/>
          <c:order val="0"/>
          <c:tx>
            <c:strRef>
              <c:f>'Sheet1'!$B$1</c:f>
              <c:strCache>
                <c:ptCount val="1"/>
                <c:pt idx="0">
                  <c:v>Series 1</c:v>
                </c:pt>
              </c:strCache>
            </c:strRef>
          </c:tx>
          <c:dLbls>
            <c:dLbl>
              <c:idx val="0"/>
              <c:layout>
                <c:manualLayout>
                  <c:x val="-0.12758614858676001"/>
                  <c:y val="0.22348911710884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82-4C78-95B5-F01A26ACB8EB}"/>
                </c:ext>
              </c:extLst>
            </c:dLbl>
            <c:dLbl>
              <c:idx val="1"/>
              <c:layout>
                <c:manualLayout>
                  <c:x val="0.19771407152298501"/>
                  <c:y val="-0.2297158839858010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82-4C78-95B5-F01A26ACB8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'Sheet1'!$A$2:$A$3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'Sheet1'!$B$2:$B$3</c:f>
              <c:numCache>
                <c:formatCode>0%</c:formatCode>
                <c:ptCount val="2"/>
                <c:pt idx="0">
                  <c:v>0.17</c:v>
                </c:pt>
                <c:pt idx="1">
                  <c:v>0.83000000000000196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82-4C78-95B5-F01A26ACB8E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205863205034997"/>
          <c:y val="0.30916535433070902"/>
          <c:w val="0.24724665537465201"/>
          <c:h val="0.38548884514436099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rgbClr val="FFEFD1">
            <a:alpha val="68000"/>
          </a:srgbClr>
        </a:gs>
        <a:gs pos="64999">
          <a:srgbClr val="F0EBD5"/>
        </a:gs>
        <a:gs pos="100000">
          <a:srgbClr val="D1C39F"/>
        </a:gs>
      </a:gsLst>
      <a:lin ang="0" scaled="1"/>
      <a:tileRect/>
    </a:gradFill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5" Type="http://schemas.openxmlformats.org/officeDocument/2006/relationships/image" Target="../media/image37.png"/><Relationship Id="rId4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5" Type="http://schemas.openxmlformats.org/officeDocument/2006/relationships/image" Target="../media/image37.png"/><Relationship Id="rId4" Type="http://schemas.openxmlformats.org/officeDocument/2006/relationships/image" Target="../media/image14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5" Type="http://schemas.openxmlformats.org/officeDocument/2006/relationships/image" Target="../media/image37.png"/><Relationship Id="rId4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0.80833</cdr:x>
      <cdr:y>0.71667</cdr:y>
    </cdr:from>
    <cdr:to>
      <cdr:x>0.90536</cdr:x>
      <cdr:y>0.80909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391400" y="3276600"/>
          <a:ext cx="887212" cy="4225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200" b="1" dirty="0" smtClean="0">
              <a:solidFill>
                <a:schemeClr val="bg1"/>
              </a:solidFill>
              <a:cs typeface="Arial" panose="020B0604020202020204" pitchFamily="34" charset="0"/>
            </a:rPr>
            <a:t>78%</a:t>
          </a:r>
          <a:endParaRPr lang="en-US" sz="2200" b="1" dirty="0">
            <a:solidFill>
              <a:schemeClr val="bg1"/>
            </a:solidFill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0.53333</cdr:x>
      <cdr:y>0.15</cdr:y>
    </cdr:from>
    <cdr:to>
      <cdr:x>0.63036</cdr:x>
      <cdr:y>0.23333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876800" y="685800"/>
          <a:ext cx="887212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200" b="1" dirty="0" smtClean="0">
              <a:solidFill>
                <a:schemeClr val="bg1"/>
              </a:solidFill>
              <a:cs typeface="Arial" panose="020B0604020202020204" pitchFamily="34" charset="0"/>
            </a:rPr>
            <a:t>27%</a:t>
          </a:r>
          <a:endParaRPr lang="en-US" sz="2200" b="1" dirty="0">
            <a:solidFill>
              <a:schemeClr val="bg1"/>
            </a:solidFill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0.65</cdr:x>
      <cdr:y>0.43333</cdr:y>
    </cdr:from>
    <cdr:to>
      <cdr:x>0.75</cdr:x>
      <cdr:y>0.53333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943600" y="1981200"/>
          <a:ext cx="9144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200" b="1" dirty="0" smtClean="0">
              <a:solidFill>
                <a:schemeClr val="bg1"/>
              </a:solidFill>
            </a:rPr>
            <a:t>50%</a:t>
          </a:r>
          <a:endParaRPr lang="en-US" sz="2200" b="1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CBCD6A0-6F62-4D6F-A7DE-6567D2FE73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959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23E9016-D259-4439-ACCB-9EC578F5E9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23972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D84020E-C63D-4FC3-9BC9-15ED082A3976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8200" cy="3486150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16425"/>
            <a:ext cx="5029200" cy="4181475"/>
          </a:xfrm>
          <a:noFill/>
        </p:spPr>
        <p:txBody>
          <a:bodyPr/>
          <a:lstStyle/>
          <a:p>
            <a:pPr eaLnBrk="1" hangingPunct="1"/>
            <a:endParaRPr lang="ko-KR" altLang="en-US" dirty="0" smtClean="0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7498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DE6293B-5AA5-451D-9ACA-BE0EEB7DE524}" type="slidenum">
              <a:rPr lang="en-US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714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D8B0AF0-EF0D-48C8-A6F4-377210D3A00A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75064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18D6E7E-F35D-4885-AF5A-3D84A301F652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801867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2A4518-8647-4EF4-BE90-96BF3602B089}" type="slidenum">
              <a:rPr lang="en-US" altLang="en-US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4635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CF05892-9BCF-413A-89AC-9AD8718E1E0D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30516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7F16C08-0B27-41C9-B18A-29625561D84F}" type="slidenum">
              <a:rPr lang="en-US" altLang="en-US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21277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7CC332E-9192-40FB-9880-F536C130D16F}" type="slidenum">
              <a:rPr lang="en-US" altLang="en-US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82931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BFE9412-165C-4C4F-A10F-38576383BA7F}" type="slidenum">
              <a:rPr lang="en-US" altLang="en-US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416425"/>
            <a:ext cx="5029200" cy="4183063"/>
          </a:xfrm>
          <a:noFill/>
        </p:spPr>
        <p:txBody>
          <a:bodyPr/>
          <a:lstStyle/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8893906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23977FE-E06B-45D3-901A-C622D86D0FA4}" type="slidenum">
              <a:rPr lang="en-US" altLang="en-US" smtClean="0"/>
              <a:pPr eaLnBrk="1" hangingPunct="1">
                <a:spcBef>
                  <a:spcPct val="0"/>
                </a:spcBef>
              </a:pPr>
              <a:t>18</a:t>
            </a:fld>
            <a:endParaRPr lang="en-US" alt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8849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0D70575-2909-4B0F-A5AD-16C8DB77F390}" type="slidenum">
              <a:rPr lang="en-US" altLang="en-US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rtl="0" eaLnBrk="1" fontAlgn="base" latinLnBrk="0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347405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E9016-D259-4439-ACCB-9EC578F5E967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21584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="1" i="1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AAFFE5-8144-402B-A2F5-6C2973569EDF}" type="slidenum">
              <a:rPr lang="en-US" smtClean="0"/>
              <a:pPr/>
              <a:t>20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260245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1CB4-F7F3-4A44-82E5-7DD80A152AA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040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E9016-D259-4439-ACCB-9EC578F5E967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9519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1CB4-F7F3-4A44-82E5-7DD80A152AA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933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>
              <a:ea typeface="굴림" pitchFamily="50" charset="-12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1CB4-F7F3-4A44-82E5-7DD80A152AA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>
              <a:ea typeface="굴림" pitchFamily="50" charset="-12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1CB4-F7F3-4A44-82E5-7DD80A152AA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>
              <a:ea typeface="굴림" pitchFamily="50" charset="-12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1CB4-F7F3-4A44-82E5-7DD80A152AA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C55FB08-F62D-4C99-A2CB-309BBBCB483B}" type="slidenum">
              <a:rPr lang="en-US" altLang="en-US" smtClean="0"/>
              <a:pPr eaLnBrk="1" hangingPunct="1">
                <a:spcBef>
                  <a:spcPct val="0"/>
                </a:spcBef>
              </a:pPr>
              <a:t>27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778087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4CAE94-D74D-4539-BD39-C01A2046E0E2}" type="slidenum">
              <a:rPr lang="en-US" altLang="en-US" smtClean="0"/>
              <a:pPr eaLnBrk="1" hangingPunct="1">
                <a:spcBef>
                  <a:spcPct val="0"/>
                </a:spcBef>
              </a:pPr>
              <a:t>28</a:t>
            </a:fld>
            <a:endParaRPr lang="en-US" alt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10322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4CAE94-D74D-4539-BD39-C01A2046E0E2}" type="slidenum">
              <a:rPr lang="en-US" altLang="en-US" smtClean="0"/>
              <a:pPr eaLnBrk="1" hangingPunct="1">
                <a:spcBef>
                  <a:spcPct val="0"/>
                </a:spcBef>
              </a:pPr>
              <a:t>29</a:t>
            </a:fld>
            <a:endParaRPr lang="en-US" alt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1032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E9016-D259-4439-ACCB-9EC578F5E967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7313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E9016-D259-4439-ACCB-9EC578F5E967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672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E9016-D259-4439-ACCB-9EC578F5E967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691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E9016-D259-4439-ACCB-9EC578F5E967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904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530624B-B741-443D-B65B-596DD92E5E58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09469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F540EEB-3512-4D22-ACD3-89C42737ABA3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52641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7A92467-537E-4D95-A391-A2EB10205E03}" type="slidenum">
              <a:rPr lang="en-US" altLang="en-US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26093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83058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04800" y="22098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" name="Picture 6" descr="logo_orange_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791200"/>
            <a:ext cx="13239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SIS-HorizontalWordmark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6172200"/>
            <a:ext cx="3862388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7380287" cy="1666875"/>
          </a:xfrm>
        </p:spPr>
        <p:txBody>
          <a:bodyPr/>
          <a:lstStyle>
            <a:lvl1pPr algn="r">
              <a:defRPr sz="4800">
                <a:solidFill>
                  <a:srgbClr val="330066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362200"/>
            <a:ext cx="7239000" cy="3276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6336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18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15050" y="122238"/>
            <a:ext cx="188595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550545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374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7543800" cy="3995737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818391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719263"/>
            <a:ext cx="7543800" cy="3995737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855099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63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60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690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52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17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935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955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02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69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799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641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7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6520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3695700" cy="39957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05300" y="1719263"/>
            <a:ext cx="3695700" cy="39957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725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81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20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234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8234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2514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7543800" cy="399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8229600" y="4572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228600" y="15240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0" name="Picture 6" descr="logo_orange_sm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791200"/>
            <a:ext cx="13239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SIS-HorizontalWordmark cop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6172200"/>
            <a:ext cx="3862388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B4DCA-1BF7-F548-8342-68A9143E4808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54DBA-987D-4E4C-AD82-24377B1EC2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90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tenopir@utk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37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5.png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png"/><Relationship Id="rId5" Type="http://schemas.openxmlformats.org/officeDocument/2006/relationships/image" Target="../media/image34.png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3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5.png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4.png"/><Relationship Id="rId5" Type="http://schemas.openxmlformats.org/officeDocument/2006/relationships/image" Target="../media/image34.png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37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5.png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4.png"/><Relationship Id="rId5" Type="http://schemas.openxmlformats.org/officeDocument/2006/relationships/image" Target="../media/image34.png"/><Relationship Id="rId15" Type="http://schemas.openxmlformats.org/officeDocument/2006/relationships/image" Target="../media/image39.jpeg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36.png"/><Relationship Id="rId1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wmf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jpe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jpeg"/><Relationship Id="rId19" Type="http://schemas.openxmlformats.org/officeDocument/2006/relationships/image" Target="../media/image32.jpeg"/><Relationship Id="rId4" Type="http://schemas.openxmlformats.org/officeDocument/2006/relationships/image" Target="../media/image17.png"/><Relationship Id="rId9" Type="http://schemas.openxmlformats.org/officeDocument/2006/relationships/image" Target="../media/image22.gif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4800" y="609600"/>
            <a:ext cx="7772400" cy="1679575"/>
          </a:xfrm>
          <a:noFill/>
        </p:spPr>
        <p:txBody>
          <a:bodyPr/>
          <a:lstStyle/>
          <a:p>
            <a:pPr algn="ctr" eaLnBrk="1" hangingPunct="1"/>
            <a:r>
              <a:rPr lang="en-US" altLang="ko-KR" sz="4000" dirty="0" smtClean="0">
                <a:ea typeface="굴림" pitchFamily="50" charset="-127"/>
              </a:rPr>
              <a:t>The Importance of Data, Information, and Knowledge in Scholarly Communication</a:t>
            </a: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1371600" y="3048000"/>
            <a:ext cx="68580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3200" dirty="0">
                <a:latin typeface="+mn-lt"/>
                <a:ea typeface="굴림" pitchFamily="50" charset="-127"/>
              </a:rPr>
              <a:t>Carol Tenopir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3200" dirty="0">
                <a:latin typeface="+mn-lt"/>
                <a:ea typeface="굴림" pitchFamily="50" charset="-127"/>
              </a:rPr>
              <a:t>University of Tennessee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3200" dirty="0" smtClean="0">
                <a:latin typeface="+mn-lt"/>
                <a:ea typeface="굴림" pitchFamily="50" charset="-127"/>
                <a:hlinkClick r:id="rId3"/>
              </a:rPr>
              <a:t>ctenopir@utk.edu</a:t>
            </a:r>
            <a:endParaRPr lang="en-US" altLang="ko-KR" sz="3200" dirty="0" smtClean="0">
              <a:latin typeface="+mn-lt"/>
              <a:ea typeface="굴림" pitchFamily="50" charset="-127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3200" dirty="0" smtClean="0">
                <a:latin typeface="+mn-lt"/>
                <a:ea typeface="굴림" pitchFamily="50" charset="-127"/>
              </a:rPr>
              <a:t>LISC </a:t>
            </a:r>
            <a:r>
              <a:rPr lang="en-US" altLang="ko-KR" sz="3200" smtClean="0">
                <a:latin typeface="+mn-lt"/>
                <a:ea typeface="굴림" pitchFamily="50" charset="-127"/>
              </a:rPr>
              <a:t>75 Years: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3200" smtClean="0">
                <a:latin typeface="+mn-lt"/>
                <a:ea typeface="굴림" pitchFamily="50" charset="-127"/>
              </a:rPr>
              <a:t>University </a:t>
            </a:r>
            <a:r>
              <a:rPr lang="en-US" altLang="ko-KR" sz="3200" dirty="0" smtClean="0">
                <a:latin typeface="+mn-lt"/>
                <a:ea typeface="굴림" pitchFamily="50" charset="-127"/>
              </a:rPr>
              <a:t>of Cape Town</a:t>
            </a:r>
            <a:endParaRPr lang="en-US" altLang="ko-KR" sz="3200" dirty="0">
              <a:latin typeface="+mn-lt"/>
              <a:ea typeface="굴림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077200" cy="1295400"/>
          </a:xfrm>
        </p:spPr>
        <p:txBody>
          <a:bodyPr/>
          <a:lstStyle/>
          <a:p>
            <a:pPr eaLnBrk="1" hangingPunct="1"/>
            <a:r>
              <a:rPr lang="en-US" altLang="en-US" i="1" dirty="0" smtClean="0"/>
              <a:t>Granularity</a:t>
            </a:r>
            <a:r>
              <a:rPr lang="en-US" altLang="en-US" dirty="0" smtClean="0"/>
              <a:t> in the Journal World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3600" dirty="0" smtClean="0"/>
              <a:t>Granularity=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600" dirty="0" smtClean="0"/>
              <a:t>Divisible: Made up of conveniently small and independent parts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3600" dirty="0" smtClean="0"/>
          </a:p>
          <a:p>
            <a:pPr eaLnBrk="1" hangingPunct="1">
              <a:buFont typeface="Wingdings" pitchFamily="2" charset="2"/>
              <a:buNone/>
            </a:pPr>
            <a:endParaRPr lang="en-US" alt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-12700" y="12700"/>
            <a:ext cx="7543800" cy="1295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1. Journal</a:t>
            </a:r>
            <a:br>
              <a:rPr lang="en-US" altLang="en-US" dirty="0" smtClean="0"/>
            </a:br>
            <a:r>
              <a:rPr lang="en-US" altLang="en-US" dirty="0" smtClean="0"/>
              <a:t>Title 2. Issue</a:t>
            </a:r>
          </a:p>
        </p:txBody>
      </p:sp>
      <p:pic>
        <p:nvPicPr>
          <p:cNvPr id="9" name="Picture 8" descr="amineral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609600"/>
            <a:ext cx="3810000" cy="490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7848600" cy="685800"/>
          </a:xfrm>
        </p:spPr>
        <p:txBody>
          <a:bodyPr/>
          <a:lstStyle/>
          <a:p>
            <a:pPr eaLnBrk="1" hangingPunct="1"/>
            <a:r>
              <a:rPr lang="en-US" altLang="en-US" sz="3900" dirty="0" smtClean="0">
                <a:solidFill>
                  <a:schemeClr val="tx2"/>
                </a:solidFill>
              </a:rPr>
              <a:t>3. Article</a:t>
            </a: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 flipV="1">
            <a:off x="1524000" y="2667000"/>
            <a:ext cx="685800" cy="76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304800" y="990600"/>
          <a:ext cx="234315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3" name="Image" r:id="rId4" imgW="4342857" imgH="5650794" progId="Photoshop.Image.8">
                  <p:embed/>
                </p:oleObj>
              </mc:Choice>
              <mc:Fallback>
                <p:oleObj name="Image" r:id="rId4" imgW="4342857" imgH="5650794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990600"/>
                        <a:ext cx="2343150" cy="3048000"/>
                      </a:xfrm>
                      <a:prstGeom prst="rect">
                        <a:avLst/>
                      </a:prstGeom>
                      <a:noFill/>
                      <a:ln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1492796"/>
              </p:ext>
            </p:extLst>
          </p:nvPr>
        </p:nvGraphicFramePr>
        <p:xfrm>
          <a:off x="2667000" y="1752600"/>
          <a:ext cx="2252663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4" name="Image" r:id="rId6" imgW="4203175" imgH="5688889" progId="Photoshop.Image.8">
                  <p:embed/>
                </p:oleObj>
              </mc:Choice>
              <mc:Fallback>
                <p:oleObj name="Image" r:id="rId6" imgW="4203175" imgH="5688889" progId="Photoshop.Imag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752600"/>
                        <a:ext cx="2252663" cy="3048000"/>
                      </a:xfrm>
                      <a:prstGeom prst="rect">
                        <a:avLst/>
                      </a:prstGeom>
                      <a:noFill/>
                      <a:ln w="12700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888170"/>
              </p:ext>
            </p:extLst>
          </p:nvPr>
        </p:nvGraphicFramePr>
        <p:xfrm>
          <a:off x="3200400" y="1790700"/>
          <a:ext cx="1646238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5" name="Image" r:id="rId8" imgW="2552381" imgH="2717460" progId="Photoshop.Image.8">
                  <p:embed/>
                </p:oleObj>
              </mc:Choice>
              <mc:Fallback>
                <p:oleObj name="Image" r:id="rId8" imgW="2552381" imgH="2717460" progId="Photoshop.Imag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790700"/>
                        <a:ext cx="1646238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76200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8190957"/>
              </p:ext>
            </p:extLst>
          </p:nvPr>
        </p:nvGraphicFramePr>
        <p:xfrm>
          <a:off x="4876800" y="3009900"/>
          <a:ext cx="2251075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6" name="Image" r:id="rId10" imgW="4380952" imgH="5638095" progId="Photoshop.Image.8">
                  <p:embed/>
                </p:oleObj>
              </mc:Choice>
              <mc:Fallback>
                <p:oleObj name="Image" r:id="rId10" imgW="4380952" imgH="5638095" progId="Photoshop.Imag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009900"/>
                        <a:ext cx="2251075" cy="2895600"/>
                      </a:xfrm>
                      <a:prstGeom prst="rect">
                        <a:avLst/>
                      </a:prstGeom>
                      <a:noFill/>
                      <a:ln w="12700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490198"/>
              </p:ext>
            </p:extLst>
          </p:nvPr>
        </p:nvGraphicFramePr>
        <p:xfrm>
          <a:off x="5105400" y="3073400"/>
          <a:ext cx="1905000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7" name="Image" r:id="rId12" imgW="5307937" imgH="4431746" progId="Photoshop.Image.8">
                  <p:embed/>
                </p:oleObj>
              </mc:Choice>
              <mc:Fallback>
                <p:oleObj name="Image" r:id="rId12" imgW="5307937" imgH="4431746" progId="Photoshop.Image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073400"/>
                        <a:ext cx="1905000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76200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" y="304800"/>
            <a:ext cx="9105900" cy="685800"/>
          </a:xfrm>
        </p:spPr>
        <p:txBody>
          <a:bodyPr/>
          <a:lstStyle/>
          <a:p>
            <a:pPr algn="l" eaLnBrk="1" hangingPunct="1"/>
            <a:r>
              <a:rPr lang="en-US" altLang="en-US" sz="3900" dirty="0" smtClean="0">
                <a:solidFill>
                  <a:schemeClr val="tx2"/>
                </a:solidFill>
              </a:rPr>
              <a:t>4. Objects (figures, tables, pictures)</a:t>
            </a:r>
          </a:p>
        </p:txBody>
      </p:sp>
      <p:sp>
        <p:nvSpPr>
          <p:cNvPr id="12291" name="Line 3"/>
          <p:cNvSpPr>
            <a:spLocks noChangeShapeType="1"/>
          </p:cNvSpPr>
          <p:nvPr/>
        </p:nvSpPr>
        <p:spPr bwMode="auto">
          <a:xfrm flipV="1">
            <a:off x="1524000" y="2667000"/>
            <a:ext cx="685800" cy="76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4039949"/>
              </p:ext>
            </p:extLst>
          </p:nvPr>
        </p:nvGraphicFramePr>
        <p:xfrm>
          <a:off x="352425" y="1219200"/>
          <a:ext cx="234315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2" name="Image" r:id="rId4" imgW="4342857" imgH="5650794" progId="Photoshop.Image.8">
                  <p:embed/>
                </p:oleObj>
              </mc:Choice>
              <mc:Fallback>
                <p:oleObj name="Image" r:id="rId4" imgW="4342857" imgH="5650794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" y="1219200"/>
                        <a:ext cx="2343150" cy="3048000"/>
                      </a:xfrm>
                      <a:prstGeom prst="rect">
                        <a:avLst/>
                      </a:prstGeom>
                      <a:noFill/>
                      <a:ln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757584"/>
              </p:ext>
            </p:extLst>
          </p:nvPr>
        </p:nvGraphicFramePr>
        <p:xfrm>
          <a:off x="2971800" y="1219200"/>
          <a:ext cx="2252663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3" name="Image" r:id="rId6" imgW="4203175" imgH="5688889" progId="Photoshop.Image.8">
                  <p:embed/>
                </p:oleObj>
              </mc:Choice>
              <mc:Fallback>
                <p:oleObj name="Image" r:id="rId6" imgW="4203175" imgH="5688889" progId="Photoshop.Imag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219200"/>
                        <a:ext cx="2252663" cy="3048000"/>
                      </a:xfrm>
                      <a:prstGeom prst="rect">
                        <a:avLst/>
                      </a:prstGeom>
                      <a:noFill/>
                      <a:ln w="12700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285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07310"/>
              </p:ext>
            </p:extLst>
          </p:nvPr>
        </p:nvGraphicFramePr>
        <p:xfrm>
          <a:off x="5562600" y="1270000"/>
          <a:ext cx="1646238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4" name="Image" r:id="rId8" imgW="2552381" imgH="2717460" progId="Photoshop.Image.8">
                  <p:embed/>
                </p:oleObj>
              </mc:Choice>
              <mc:Fallback>
                <p:oleObj name="Image" r:id="rId8" imgW="2552381" imgH="2717460" progId="Photoshop.Imag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270000"/>
                        <a:ext cx="1646238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76200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305215"/>
              </p:ext>
            </p:extLst>
          </p:nvPr>
        </p:nvGraphicFramePr>
        <p:xfrm>
          <a:off x="4953000" y="3060700"/>
          <a:ext cx="2251075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" name="Image" r:id="rId10" imgW="4380952" imgH="5638095" progId="Photoshop.Image.8">
                  <p:embed/>
                </p:oleObj>
              </mc:Choice>
              <mc:Fallback>
                <p:oleObj name="Image" r:id="rId10" imgW="4380952" imgH="5638095" progId="Photoshop.Imag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060700"/>
                        <a:ext cx="2251075" cy="2895600"/>
                      </a:xfrm>
                      <a:prstGeom prst="rect">
                        <a:avLst/>
                      </a:prstGeom>
                      <a:noFill/>
                      <a:ln w="12700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285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2151465"/>
              </p:ext>
            </p:extLst>
          </p:nvPr>
        </p:nvGraphicFramePr>
        <p:xfrm>
          <a:off x="7226300" y="3276600"/>
          <a:ext cx="1905000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" name="Image" r:id="rId12" imgW="5307937" imgH="4431746" progId="Photoshop.Image.8">
                  <p:embed/>
                </p:oleObj>
              </mc:Choice>
              <mc:Fallback>
                <p:oleObj name="Image" r:id="rId12" imgW="5307937" imgH="4431746" progId="Photoshop.Image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6300" y="3276600"/>
                        <a:ext cx="1905000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76200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2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2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2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2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82600"/>
            <a:ext cx="9144000" cy="685800"/>
          </a:xfrm>
        </p:spPr>
        <p:txBody>
          <a:bodyPr/>
          <a:lstStyle/>
          <a:p>
            <a:pPr algn="l" eaLnBrk="1" hangingPunct="1"/>
            <a:r>
              <a:rPr lang="en-US" altLang="en-US" sz="3900" dirty="0" smtClean="0">
                <a:solidFill>
                  <a:schemeClr val="tx2"/>
                </a:solidFill>
              </a:rPr>
              <a:t>The Article can also be a starting point to expand…</a:t>
            </a:r>
          </a:p>
        </p:txBody>
      </p:sp>
      <p:sp>
        <p:nvSpPr>
          <p:cNvPr id="16387" name="Line 3"/>
          <p:cNvSpPr>
            <a:spLocks noChangeShapeType="1"/>
          </p:cNvSpPr>
          <p:nvPr/>
        </p:nvSpPr>
        <p:spPr bwMode="auto">
          <a:xfrm flipV="1">
            <a:off x="1524000" y="2667000"/>
            <a:ext cx="685800" cy="76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352425" y="1143000"/>
          <a:ext cx="234315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98" name="Image" r:id="rId4" imgW="4342857" imgH="5650794" progId="Photoshop.Image.8">
                  <p:embed/>
                </p:oleObj>
              </mc:Choice>
              <mc:Fallback>
                <p:oleObj name="Image" r:id="rId4" imgW="4342857" imgH="5650794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" y="1143000"/>
                        <a:ext cx="2343150" cy="3048000"/>
                      </a:xfrm>
                      <a:prstGeom prst="rect">
                        <a:avLst/>
                      </a:prstGeom>
                      <a:noFill/>
                      <a:ln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1143000" y="2209800"/>
          <a:ext cx="2252663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99" name="Image" r:id="rId6" imgW="4203175" imgH="5688889" progId="Photoshop.Image.8">
                  <p:embed/>
                </p:oleObj>
              </mc:Choice>
              <mc:Fallback>
                <p:oleObj name="Image" r:id="rId6" imgW="4203175" imgH="5688889" progId="Photoshop.Imag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209800"/>
                        <a:ext cx="2252663" cy="3048000"/>
                      </a:xfrm>
                      <a:prstGeom prst="rect">
                        <a:avLst/>
                      </a:prstGeom>
                      <a:noFill/>
                      <a:ln w="12700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1676400" y="2286000"/>
          <a:ext cx="1646238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0" name="Image" r:id="rId8" imgW="2552381" imgH="2717460" progId="Photoshop.Image.8">
                  <p:embed/>
                </p:oleObj>
              </mc:Choice>
              <mc:Fallback>
                <p:oleObj name="Image" r:id="rId8" imgW="2552381" imgH="2717460" progId="Photoshop.Imag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286000"/>
                        <a:ext cx="1646238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76200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2209800" y="3733800"/>
          <a:ext cx="2251075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1" name="Image" r:id="rId10" imgW="4380952" imgH="5638095" progId="Photoshop.Image.8">
                  <p:embed/>
                </p:oleObj>
              </mc:Choice>
              <mc:Fallback>
                <p:oleObj name="Image" r:id="rId10" imgW="4380952" imgH="5638095" progId="Photoshop.Imag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733800"/>
                        <a:ext cx="2251075" cy="2895600"/>
                      </a:xfrm>
                      <a:prstGeom prst="rect">
                        <a:avLst/>
                      </a:prstGeom>
                      <a:noFill/>
                      <a:ln w="12700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Object 8"/>
          <p:cNvGraphicFramePr>
            <a:graphicFrameLocks noChangeAspect="1"/>
          </p:cNvGraphicFramePr>
          <p:nvPr/>
        </p:nvGraphicFramePr>
        <p:xfrm>
          <a:off x="2438400" y="3810000"/>
          <a:ext cx="1905000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" name="Image" r:id="rId12" imgW="5307937" imgH="4431746" progId="Photoshop.Image.8">
                  <p:embed/>
                </p:oleObj>
              </mc:Choice>
              <mc:Fallback>
                <p:oleObj name="Image" r:id="rId12" imgW="5307937" imgH="4431746" progId="Photoshop.Image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810000"/>
                        <a:ext cx="1905000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76200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image5.jpg"/>
          <p:cNvPicPr>
            <a:picLocks noChangeAspect="1"/>
          </p:cNvPicPr>
          <p:nvPr/>
        </p:nvPicPr>
        <p:blipFill rotWithShape="1">
          <a:blip r:embed="rId14"/>
          <a:srcRect/>
          <a:stretch/>
        </p:blipFill>
        <p:spPr bwMode="auto">
          <a:xfrm>
            <a:off x="5511800" y="1155700"/>
            <a:ext cx="3416300" cy="271780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10" name="Picture 11" descr="image7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00" y="4089400"/>
            <a:ext cx="3753853" cy="2743200"/>
          </a:xfrm>
          <a:prstGeom prst="rect">
            <a:avLst/>
          </a:prstGeom>
          <a:noFill/>
          <a:ln w="9525">
            <a:solidFill>
              <a:srgbClr val="31859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2971800" y="2667000"/>
            <a:ext cx="2514600" cy="0"/>
          </a:xfrm>
          <a:prstGeom prst="line">
            <a:avLst/>
          </a:prstGeom>
          <a:noFill/>
          <a:ln w="762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3695700" y="4495800"/>
            <a:ext cx="1257300" cy="0"/>
          </a:xfrm>
          <a:prstGeom prst="line">
            <a:avLst/>
          </a:prstGeom>
          <a:noFill/>
          <a:ln w="762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76200" y="114569"/>
            <a:ext cx="8458200" cy="1295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Data Repositories like Dryad help link datasets to journal articles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52400" y="3200400"/>
            <a:ext cx="1143000" cy="152400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371869"/>
            <a:ext cx="3381342" cy="3410341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622642" y="5045270"/>
            <a:ext cx="1562100" cy="199830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743200"/>
            <a:ext cx="2619783" cy="3025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458200" cy="4343400"/>
          </a:xfrm>
        </p:spPr>
        <p:txBody>
          <a:bodyPr/>
          <a:lstStyle/>
          <a:p>
            <a:pPr>
              <a:buClr>
                <a:schemeClr val="accent6">
                  <a:lumMod val="50000"/>
                </a:schemeClr>
              </a:buClr>
            </a:pPr>
            <a:r>
              <a:rPr lang="en-US" altLang="en-US" sz="3200" dirty="0" smtClean="0"/>
              <a:t>Sometimes need an entire article or most of one (catching up or writing)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en-US" altLang="en-US" sz="3200" dirty="0" smtClean="0"/>
              <a:t>Sometimes need just a part like a paragraph or picture (teaching or to check a fact)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en-US" altLang="en-US" sz="3200" dirty="0" smtClean="0"/>
              <a:t>Sometimes need data beyond the article (research)</a:t>
            </a:r>
            <a:endParaRPr lang="en-US" altLang="en-US" sz="3900" b="1" dirty="0">
              <a:solidFill>
                <a:srgbClr val="2F1F58"/>
              </a:solidFill>
            </a:endParaRP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en-US" altLang="en-US" sz="3600" b="1" dirty="0">
                <a:solidFill>
                  <a:srgbClr val="2F1F58"/>
                </a:solidFill>
              </a:rPr>
              <a:t>…so research </a:t>
            </a:r>
            <a:r>
              <a:rPr lang="en-US" altLang="en-US" sz="3600" b="1" dirty="0" smtClean="0">
                <a:solidFill>
                  <a:srgbClr val="2F1F58"/>
                </a:solidFill>
              </a:rPr>
              <a:t>helps understanding</a:t>
            </a:r>
            <a:endParaRPr lang="en-US" altLang="en-US" sz="3600" b="1" dirty="0">
              <a:solidFill>
                <a:srgbClr val="2F1F58"/>
              </a:solidFill>
            </a:endParaRPr>
          </a:p>
          <a:p>
            <a:pPr>
              <a:buClr>
                <a:schemeClr val="accent6">
                  <a:lumMod val="50000"/>
                </a:schemeClr>
              </a:buClr>
            </a:pPr>
            <a:endParaRPr lang="en-US" altLang="en-US" sz="32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762000" y="457200"/>
            <a:ext cx="3052439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00" b="1" kern="0" dirty="0">
                <a:solidFill>
                  <a:srgbClr val="330066"/>
                </a:solidFill>
                <a:latin typeface="Arial"/>
                <a:ea typeface="+mj-ea"/>
                <a:cs typeface="+mj-cs"/>
              </a:rPr>
              <a:t>Scientists…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4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4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07361"/>
            <a:ext cx="9144000" cy="609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Study of How Scientists Search for and Use Images and Figures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078833" y="1698844"/>
            <a:ext cx="518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dirty="0">
                <a:latin typeface="Tahoma" pitchFamily="34" charset="0"/>
              </a:rPr>
              <a:t>Observing </a:t>
            </a:r>
            <a:r>
              <a:rPr lang="en-US" altLang="en-US" sz="3200" dirty="0" smtClean="0">
                <a:latin typeface="Tahoma" pitchFamily="34" charset="0"/>
              </a:rPr>
              <a:t>350+ Searches </a:t>
            </a:r>
            <a:endParaRPr lang="en-US" altLang="en-US" sz="3200" dirty="0">
              <a:latin typeface="Tahoma" pitchFamily="34" charset="0"/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28637" y="5649119"/>
            <a:ext cx="2667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dirty="0">
                <a:latin typeface="Tahoma" pitchFamily="34" charset="0"/>
              </a:rPr>
              <a:t>Pre and </a:t>
            </a:r>
            <a:r>
              <a:rPr lang="en-US" altLang="en-US" sz="3200" dirty="0" smtClean="0">
                <a:latin typeface="Tahoma" pitchFamily="34" charset="0"/>
              </a:rPr>
              <a:t>Post Surveys</a:t>
            </a:r>
            <a:endParaRPr lang="en-US" altLang="en-US" sz="3200" dirty="0">
              <a:latin typeface="Tahoma" pitchFamily="34" charset="0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811266" y="5636419"/>
            <a:ext cx="2971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dirty="0">
                <a:latin typeface="Tahoma" pitchFamily="34" charset="0"/>
              </a:rPr>
              <a:t>Search </a:t>
            </a:r>
            <a:r>
              <a:rPr lang="en-US" altLang="en-US" sz="3200" dirty="0" smtClean="0">
                <a:latin typeface="Tahoma" pitchFamily="34" charset="0"/>
              </a:rPr>
              <a:t>Diaries</a:t>
            </a:r>
            <a:endParaRPr lang="en-US" altLang="en-US" sz="3200" dirty="0">
              <a:latin typeface="Tahoma" pitchFamily="34" charset="0"/>
            </a:endParaRPr>
          </a:p>
        </p:txBody>
      </p:sp>
      <p:sp>
        <p:nvSpPr>
          <p:cNvPr id="357382" name="AutoShape 6"/>
          <p:cNvSpPr>
            <a:spLocks noChangeArrowheads="1"/>
          </p:cNvSpPr>
          <p:nvPr/>
        </p:nvSpPr>
        <p:spPr bwMode="auto">
          <a:xfrm rot="18384691">
            <a:off x="1738996" y="3521003"/>
            <a:ext cx="2133600" cy="627063"/>
          </a:xfrm>
          <a:prstGeom prst="rightArrow">
            <a:avLst>
              <a:gd name="adj1" fmla="val 50000"/>
              <a:gd name="adj2" fmla="val 85063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57383" name="AutoShape 7"/>
          <p:cNvSpPr>
            <a:spLocks noChangeArrowheads="1"/>
          </p:cNvSpPr>
          <p:nvPr/>
        </p:nvSpPr>
        <p:spPr bwMode="auto">
          <a:xfrm rot="3329247">
            <a:off x="4977033" y="3521001"/>
            <a:ext cx="1981200" cy="627063"/>
          </a:xfrm>
          <a:prstGeom prst="rightArrow">
            <a:avLst>
              <a:gd name="adj1" fmla="val 50000"/>
              <a:gd name="adj2" fmla="val 789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57384" name="AutoShape 8"/>
          <p:cNvSpPr>
            <a:spLocks noChangeArrowheads="1"/>
          </p:cNvSpPr>
          <p:nvPr/>
        </p:nvSpPr>
        <p:spPr bwMode="auto">
          <a:xfrm rot="10800000">
            <a:off x="3224433" y="5791200"/>
            <a:ext cx="2209800" cy="627063"/>
          </a:xfrm>
          <a:prstGeom prst="rightArrow">
            <a:avLst>
              <a:gd name="adj1" fmla="val 50000"/>
              <a:gd name="adj2" fmla="val 8810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V="1">
            <a:off x="2019300" y="2283619"/>
            <a:ext cx="2438400" cy="3352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>
            <a:off x="4457700" y="2283619"/>
            <a:ext cx="2286000" cy="3352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2019300" y="5636419"/>
            <a:ext cx="472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7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7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7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7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7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7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7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7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82" grpId="0" animBg="1"/>
      <p:bldP spid="357383" grpId="0" animBg="1"/>
      <p:bldP spid="35738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What scientists currently do to find images…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66" y="1676400"/>
            <a:ext cx="3355890" cy="11729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26114"/>
            <a:ext cx="1939966" cy="30319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428998"/>
            <a:ext cx="2285172" cy="2362202"/>
          </a:xfrm>
          <a:prstGeom prst="rect">
            <a:avLst/>
          </a:prstGeom>
        </p:spPr>
      </p:pic>
      <p:pic>
        <p:nvPicPr>
          <p:cNvPr id="39938" name="Picture 2" descr="C:\Users\nhollenb\AppData\Local\Microsoft\Windows\Temporary Internet Files\Content.IE5\92FBPBE5\MC900423153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477412"/>
            <a:ext cx="1827886" cy="182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Suggestions for Success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6">
                  <a:lumMod val="50000"/>
                </a:schemeClr>
              </a:buClr>
            </a:pPr>
            <a:r>
              <a:rPr lang="en-US" altLang="en-US" sz="3200" dirty="0" smtClean="0"/>
              <a:t>Images must be of high quality with ability to enlarge thumbnail images </a:t>
            </a:r>
          </a:p>
          <a:p>
            <a:pPr eaLnBrk="1" hangingPunct="1">
              <a:buClr>
                <a:schemeClr val="accent6">
                  <a:lumMod val="50000"/>
                </a:schemeClr>
              </a:buClr>
            </a:pPr>
            <a:r>
              <a:rPr lang="en-US" altLang="en-US" sz="3200" dirty="0" smtClean="0"/>
              <a:t>The context of the whole article is important—it may be dangerous to see images without the context</a:t>
            </a:r>
          </a:p>
          <a:p>
            <a:pPr eaLnBrk="1" hangingPunct="1">
              <a:buClr>
                <a:schemeClr val="accent6">
                  <a:lumMod val="50000"/>
                </a:schemeClr>
              </a:buClr>
            </a:pPr>
            <a:r>
              <a:rPr lang="en-US" altLang="en-US" sz="3200" dirty="0" smtClean="0"/>
              <a:t>Allow table contents to be searchable and support extraction of data from tables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1600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048000"/>
            <a:ext cx="114300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800600"/>
            <a:ext cx="990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4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Where </a:t>
            </a:r>
            <a:r>
              <a:rPr lang="en-US" sz="2400" dirty="0"/>
              <a:t>is the wisdom we have lost in knowledge?</a:t>
            </a:r>
          </a:p>
          <a:p>
            <a:r>
              <a:rPr lang="en-US" sz="2400" dirty="0"/>
              <a:t>Where is the knowledge we have lost in the information?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100" y="134798"/>
            <a:ext cx="2724150" cy="1676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233" y="2895600"/>
            <a:ext cx="2776485" cy="35931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5750" y="3163433"/>
            <a:ext cx="43815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8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04800" y="4572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3600" dirty="0" err="1" smtClean="0">
                <a:solidFill>
                  <a:srgbClr val="006666"/>
                </a:solidFill>
              </a:rPr>
              <a:t>DataONE</a:t>
            </a:r>
            <a:r>
              <a:rPr lang="en-US" sz="3600" dirty="0" smtClean="0">
                <a:solidFill>
                  <a:srgbClr val="006666"/>
                </a:solidFill>
              </a:rPr>
              <a:t> Assessment of Stakeholders</a:t>
            </a:r>
            <a:endParaRPr lang="en-US" sz="3600" dirty="0">
              <a:solidFill>
                <a:srgbClr val="006666"/>
              </a:solidFill>
            </a:endParaRPr>
          </a:p>
        </p:txBody>
      </p:sp>
      <p:pic>
        <p:nvPicPr>
          <p:cNvPr id="22532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4286342"/>
            <a:ext cx="1829385" cy="1234345"/>
          </a:xfrm>
          <a:prstGeom prst="rect">
            <a:avLst/>
          </a:prstGeom>
          <a:noFill/>
          <a:ln w="31750" cmpd="sng">
            <a:solidFill>
              <a:srgbClr val="FF0000"/>
            </a:solidFill>
            <a:miter lim="800000"/>
            <a:headEnd/>
            <a:tailEnd/>
          </a:ln>
        </p:spPr>
      </p:pic>
      <p:grpSp>
        <p:nvGrpSpPr>
          <p:cNvPr id="2" name="Group 19"/>
          <p:cNvGrpSpPr/>
          <p:nvPr/>
        </p:nvGrpSpPr>
        <p:grpSpPr>
          <a:xfrm>
            <a:off x="457200" y="1600200"/>
            <a:ext cx="8305800" cy="4509498"/>
            <a:chOff x="457200" y="1828800"/>
            <a:chExt cx="8305800" cy="4509498"/>
          </a:xfrm>
        </p:grpSpPr>
        <p:pic>
          <p:nvPicPr>
            <p:cNvPr id="1029" name="Picture 5" descr="C:\Users\Kayce\AppData\Local\Microsoft\Windows\Temporary Internet Files\Content.IE5\Q8FI8WN5\MP900439522[1]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2251" y="3953258"/>
              <a:ext cx="2050834" cy="1764866"/>
            </a:xfrm>
            <a:prstGeom prst="rect">
              <a:avLst/>
            </a:prstGeom>
            <a:noFill/>
            <a:ln w="12700" cmpd="sng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3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64912" y="3953258"/>
              <a:ext cx="1821406" cy="1567429"/>
            </a:xfrm>
            <a:prstGeom prst="rect">
              <a:avLst/>
            </a:prstGeom>
            <a:noFill/>
            <a:ln w="12700" cmpd="sng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2533" name="TextBox 13"/>
            <p:cNvSpPr txBox="1">
              <a:spLocks noChangeArrowheads="1"/>
            </p:cNvSpPr>
            <p:nvPr/>
          </p:nvSpPr>
          <p:spPr bwMode="auto">
            <a:xfrm>
              <a:off x="457200" y="5786735"/>
              <a:ext cx="1752600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rgbClr val="186072"/>
                  </a:solidFill>
                </a:rPr>
                <a:t>Scientists</a:t>
              </a:r>
            </a:p>
          </p:txBody>
        </p:sp>
        <p:pic>
          <p:nvPicPr>
            <p:cNvPr id="22534" name="Picture 2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663982" y="4181348"/>
              <a:ext cx="2099018" cy="1197676"/>
            </a:xfrm>
            <a:prstGeom prst="rect">
              <a:avLst/>
            </a:prstGeom>
            <a:solidFill>
              <a:srgbClr val="FF0000"/>
            </a:solidFill>
            <a:ln w="28575" cmpd="sng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22536" name="TextBox 18"/>
            <p:cNvSpPr txBox="1">
              <a:spLocks noChangeArrowheads="1"/>
            </p:cNvSpPr>
            <p:nvPr/>
          </p:nvSpPr>
          <p:spPr bwMode="auto">
            <a:xfrm>
              <a:off x="838200" y="2217003"/>
              <a:ext cx="1975405" cy="83099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186072"/>
                  </a:solidFill>
                </a:rPr>
                <a:t>Data Managers</a:t>
              </a:r>
              <a:endParaRPr lang="en-US" b="1" dirty="0">
                <a:solidFill>
                  <a:srgbClr val="186072"/>
                </a:solidFill>
              </a:endParaRPr>
            </a:p>
          </p:txBody>
        </p:sp>
        <p:sp>
          <p:nvSpPr>
            <p:cNvPr id="22537" name="TextBox 19"/>
            <p:cNvSpPr txBox="1">
              <a:spLocks noChangeArrowheads="1"/>
            </p:cNvSpPr>
            <p:nvPr/>
          </p:nvSpPr>
          <p:spPr bwMode="auto">
            <a:xfrm>
              <a:off x="3032926" y="1828800"/>
              <a:ext cx="2732994" cy="3543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 dirty="0">
                  <a:solidFill>
                    <a:srgbClr val="186072"/>
                  </a:solidFill>
                </a:rPr>
                <a:t>Public Officials</a:t>
              </a:r>
            </a:p>
          </p:txBody>
        </p:sp>
        <p:sp>
          <p:nvSpPr>
            <p:cNvPr id="22538" name="TextBox 20"/>
            <p:cNvSpPr txBox="1">
              <a:spLocks noChangeArrowheads="1"/>
            </p:cNvSpPr>
            <p:nvPr/>
          </p:nvSpPr>
          <p:spPr bwMode="auto">
            <a:xfrm>
              <a:off x="4664912" y="5486400"/>
              <a:ext cx="1821406" cy="62017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186072"/>
                  </a:solidFill>
                </a:rPr>
                <a:t>Citizen-scientists</a:t>
              </a:r>
              <a:endParaRPr lang="en-US" b="1" dirty="0">
                <a:solidFill>
                  <a:srgbClr val="186072"/>
                </a:solidFill>
              </a:endParaRPr>
            </a:p>
          </p:txBody>
        </p:sp>
        <p:sp>
          <p:nvSpPr>
            <p:cNvPr id="22539" name="TextBox 21"/>
            <p:cNvSpPr txBox="1">
              <a:spLocks noChangeArrowheads="1"/>
            </p:cNvSpPr>
            <p:nvPr/>
          </p:nvSpPr>
          <p:spPr bwMode="auto">
            <a:xfrm>
              <a:off x="6674171" y="5379024"/>
              <a:ext cx="2088829" cy="64633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186072"/>
                  </a:solidFill>
                </a:rPr>
                <a:t>Libraries </a:t>
              </a:r>
              <a:br>
                <a:rPr lang="en-US" b="1" dirty="0" smtClean="0">
                  <a:solidFill>
                    <a:srgbClr val="186072"/>
                  </a:solidFill>
                </a:rPr>
              </a:br>
              <a:r>
                <a:rPr lang="en-US" b="1" dirty="0" smtClean="0">
                  <a:solidFill>
                    <a:srgbClr val="186072"/>
                  </a:solidFill>
                </a:rPr>
                <a:t>&amp; </a:t>
              </a:r>
              <a:r>
                <a:rPr lang="en-US" b="1" dirty="0">
                  <a:solidFill>
                    <a:srgbClr val="186072"/>
                  </a:solidFill>
                </a:rPr>
                <a:t>Librarians</a:t>
              </a:r>
            </a:p>
          </p:txBody>
        </p:sp>
        <p:pic>
          <p:nvPicPr>
            <p:cNvPr id="6157" name="Picture 1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06035" y="2637424"/>
              <a:ext cx="1975403" cy="1113468"/>
            </a:xfrm>
            <a:prstGeom prst="rect">
              <a:avLst/>
            </a:prstGeom>
            <a:noFill/>
            <a:ln w="28575" cmpd="sng" algn="ctr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2462438" y="5718124"/>
              <a:ext cx="2050835" cy="6201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186072"/>
                  </a:solidFill>
                </a:rPr>
                <a:t>Students</a:t>
              </a:r>
              <a:r>
                <a:rPr lang="en-US" b="1" dirty="0" smtClean="0">
                  <a:solidFill>
                    <a:srgbClr val="186072"/>
                  </a:solidFill>
                </a:rPr>
                <a:t> </a:t>
              </a:r>
              <a:br>
                <a:rPr lang="en-US" b="1" dirty="0" smtClean="0">
                  <a:solidFill>
                    <a:srgbClr val="186072"/>
                  </a:solidFill>
                </a:rPr>
              </a:br>
              <a:r>
                <a:rPr lang="en-US" b="1" dirty="0" smtClean="0">
                  <a:solidFill>
                    <a:srgbClr val="186072"/>
                  </a:solidFill>
                </a:rPr>
                <a:t>&amp; </a:t>
              </a:r>
              <a:r>
                <a:rPr lang="en-US" b="1" dirty="0">
                  <a:solidFill>
                    <a:srgbClr val="186072"/>
                  </a:solidFill>
                </a:rPr>
                <a:t>Teachers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26358" y="2148937"/>
              <a:ext cx="2750695" cy="1589364"/>
            </a:xfrm>
            <a:prstGeom prst="rect">
              <a:avLst/>
            </a:prstGeom>
            <a:noFill/>
            <a:ln w="12700" cmpd="sng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22792" y="2427190"/>
              <a:ext cx="2302671" cy="14029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TextBox 21"/>
            <p:cNvSpPr txBox="1">
              <a:spLocks noChangeArrowheads="1"/>
            </p:cNvSpPr>
            <p:nvPr/>
          </p:nvSpPr>
          <p:spPr bwMode="auto">
            <a:xfrm>
              <a:off x="6222761" y="2060371"/>
              <a:ext cx="1930639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186072"/>
                  </a:solidFill>
                </a:rPr>
                <a:t>Publishers</a:t>
              </a:r>
              <a:endParaRPr lang="en-US" b="1" dirty="0">
                <a:solidFill>
                  <a:srgbClr val="186072"/>
                </a:solidFill>
              </a:endParaRPr>
            </a:p>
          </p:txBody>
        </p:sp>
      </p:grpSp>
      <p:cxnSp>
        <p:nvCxnSpPr>
          <p:cNvPr id="20" name="Straight Connector 19"/>
          <p:cNvCxnSpPr/>
          <p:nvPr/>
        </p:nvCxnSpPr>
        <p:spPr bwMode="auto">
          <a:xfrm>
            <a:off x="304800" y="1524000"/>
            <a:ext cx="845820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35638013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7772400" cy="1143000"/>
          </a:xfrm>
        </p:spPr>
        <p:txBody>
          <a:bodyPr/>
          <a:lstStyle/>
          <a:p>
            <a:r>
              <a:rPr lang="en-US" sz="3600" dirty="0" smtClean="0">
                <a:solidFill>
                  <a:srgbClr val="002060"/>
                </a:solidFill>
              </a:rPr>
              <a:t>Gap between willingness to share and accessibility (2011)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799"/>
            <a:ext cx="7772400" cy="39624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Although 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75%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of scientists agree 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“I share my data”</a:t>
            </a:r>
          </a:p>
          <a:p>
            <a:pPr marL="457200" lvl="1" indent="0"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Only 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36%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agree 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“Others can access my data easily”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304800" y="1600200"/>
            <a:ext cx="84582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00439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71419"/>
              </p:ext>
            </p:extLst>
          </p:nvPr>
        </p:nvGraphicFramePr>
        <p:xfrm>
          <a:off x="0" y="1371600"/>
          <a:ext cx="9144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215900"/>
            <a:ext cx="82296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0" b="1" dirty="0" smtClean="0">
                <a:solidFill>
                  <a:schemeClr val="tx2"/>
                </a:solidFill>
                <a:latin typeface="+mj-lt"/>
              </a:rPr>
              <a:t>Consequences of Lack of Access to Other Datasets (2011)</a:t>
            </a:r>
            <a:endParaRPr lang="en-US" sz="39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831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65552325"/>
              </p:ext>
            </p:extLst>
          </p:nvPr>
        </p:nvGraphicFramePr>
        <p:xfrm>
          <a:off x="685800" y="1600200"/>
          <a:ext cx="84582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2460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304800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006666"/>
                </a:solidFill>
                <a:latin typeface="+mj-lt"/>
              </a:rPr>
              <a:t>Reasons for Not Making Data</a:t>
            </a:r>
          </a:p>
          <a:p>
            <a:pPr algn="ctr"/>
            <a:r>
              <a:rPr lang="en-US" sz="3600" dirty="0" smtClean="0">
                <a:solidFill>
                  <a:srgbClr val="006666"/>
                </a:solidFill>
                <a:latin typeface="+mj-lt"/>
              </a:rPr>
              <a:t> Electronically Available (2011)</a:t>
            </a:r>
            <a:endParaRPr lang="en-US" sz="3600" dirty="0">
              <a:solidFill>
                <a:srgbClr val="0066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7406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6666"/>
                </a:solidFill>
                <a:latin typeface="Arial"/>
                <a:cs typeface="Arial"/>
              </a:rPr>
              <a:t>Reference support services, by type of institution…</a:t>
            </a:r>
            <a:endParaRPr lang="en-US" sz="3600" b="1" dirty="0">
              <a:solidFill>
                <a:srgbClr val="006666"/>
              </a:solidFill>
              <a:latin typeface="Arial"/>
              <a:cs typeface="Arial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609600" y="1828800"/>
          <a:ext cx="3548230" cy="2099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953000" y="1828800"/>
          <a:ext cx="3505200" cy="2067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633442379"/>
              </p:ext>
            </p:extLst>
          </p:nvPr>
        </p:nvGraphicFramePr>
        <p:xfrm>
          <a:off x="609600" y="4267200"/>
          <a:ext cx="3733800" cy="2282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0" y="4191000"/>
            <a:ext cx="4191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Does your library provide reference support for finding and citing data and data sets? (n = 216)</a:t>
            </a:r>
            <a:endParaRPr lang="en-US" sz="2800" dirty="0"/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457200" y="1600200"/>
            <a:ext cx="8229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105400" y="18288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Baccalaureate Colleges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4313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6666"/>
                </a:solidFill>
                <a:latin typeface="Arial"/>
                <a:cs typeface="Arial"/>
              </a:rPr>
              <a:t>Technical support services, by type of institution…</a:t>
            </a:r>
            <a:endParaRPr lang="en-US" sz="3600" b="1" dirty="0">
              <a:solidFill>
                <a:srgbClr val="006666"/>
              </a:solidFill>
              <a:latin typeface="Arial"/>
              <a:cs typeface="Arial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609600" y="1828800"/>
          <a:ext cx="3548230" cy="2099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953000" y="1828800"/>
          <a:ext cx="3505200" cy="2067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556057359"/>
              </p:ext>
            </p:extLst>
          </p:nvPr>
        </p:nvGraphicFramePr>
        <p:xfrm>
          <a:off x="609600" y="4267200"/>
          <a:ext cx="3733800" cy="2282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0" y="4114800"/>
            <a:ext cx="4191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Does your library provide technical support for research data services systems? (n = 216)</a:t>
            </a:r>
            <a:endParaRPr lang="en-US" sz="2800" dirty="0"/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457200" y="1600200"/>
            <a:ext cx="8229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105400" y="18288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Baccalaureate Colleges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231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6666"/>
                </a:solidFill>
                <a:latin typeface="Arial"/>
                <a:cs typeface="Arial"/>
              </a:rPr>
              <a:t>Staff development, by type of institution…</a:t>
            </a:r>
            <a:endParaRPr lang="en-US" sz="3600" b="1" dirty="0">
              <a:solidFill>
                <a:srgbClr val="006666"/>
              </a:solidFill>
              <a:latin typeface="Arial"/>
              <a:cs typeface="Arial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609600" y="1828800"/>
          <a:ext cx="3548230" cy="2099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953000" y="1828800"/>
          <a:ext cx="3505200" cy="2067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593376726"/>
              </p:ext>
            </p:extLst>
          </p:nvPr>
        </p:nvGraphicFramePr>
        <p:xfrm>
          <a:off x="609600" y="4267200"/>
          <a:ext cx="3733800" cy="2282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0" y="4267200"/>
            <a:ext cx="4191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Has your library provided opportunities for staff to develop skills related to RDS? (n = 215)</a:t>
            </a:r>
            <a:endParaRPr lang="en-US" sz="2800" dirty="0"/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457200" y="1600200"/>
            <a:ext cx="8229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105400" y="18288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Baccalaureate Colleges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784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In conclusion…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7924800" cy="39957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en-US" altLang="en-US" sz="2800" dirty="0" smtClean="0"/>
              <a:t>Access to data and visual </a:t>
            </a:r>
            <a:r>
              <a:rPr lang="en-US" altLang="en-US" sz="2800" dirty="0"/>
              <a:t>material can help scientists in many ways</a:t>
            </a:r>
          </a:p>
          <a:p>
            <a:pPr eaLnBrk="1" hangingPunct="1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en-US" altLang="en-US" sz="2800" dirty="0" smtClean="0"/>
              <a:t>When posing research questions or designing systems, think at many levels of granularity—journal issues AND whole articles AND parts of articles AND extensions to articles such as data</a:t>
            </a:r>
          </a:p>
          <a:p>
            <a:pPr eaLnBrk="1" hangingPunct="1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en-US" altLang="en-US" sz="2800" dirty="0" smtClean="0"/>
              <a:t>Knowledge is formed by understanding data and information, and LIS education and research can help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z="5400" dirty="0" smtClean="0"/>
          </a:p>
        </p:txBody>
      </p:sp>
      <p:sp>
        <p:nvSpPr>
          <p:cNvPr id="53251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7543800" cy="4300537"/>
          </a:xfrm>
        </p:spPr>
        <p:txBody>
          <a:bodyPr/>
          <a:lstStyle/>
          <a:p>
            <a:pPr lvl="1" algn="ctr" eaLnBrk="1" hangingPunct="1">
              <a:buFont typeface="Wingdings" pitchFamily="2" charset="2"/>
              <a:buNone/>
            </a:pPr>
            <a:endParaRPr lang="en-US" altLang="en-US" sz="4000" dirty="0" smtClean="0"/>
          </a:p>
          <a:p>
            <a:pPr lvl="1" algn="ctr" eaLnBrk="1" hangingPunct="1">
              <a:buFont typeface="Wingdings" pitchFamily="2" charset="2"/>
              <a:buNone/>
            </a:pPr>
            <a:endParaRPr lang="en-US" altLang="en-US" sz="4000" dirty="0"/>
          </a:p>
          <a:p>
            <a:pPr lvl="1" algn="ctr" eaLnBrk="1" hangingPunct="1">
              <a:buFont typeface="Wingdings" pitchFamily="2" charset="2"/>
              <a:buNone/>
            </a:pPr>
            <a:endParaRPr lang="en-US" altLang="en-US" sz="4000" dirty="0" smtClean="0"/>
          </a:p>
          <a:p>
            <a:pPr lvl="1" algn="ctr" eaLnBrk="1" hangingPunct="1">
              <a:buFont typeface="Wingdings" pitchFamily="2" charset="2"/>
              <a:buNone/>
            </a:pPr>
            <a:endParaRPr lang="en-US" alt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81000"/>
            <a:ext cx="73152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9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400" dirty="0" smtClean="0"/>
              <a:t>Thank you</a:t>
            </a:r>
          </a:p>
        </p:txBody>
      </p:sp>
      <p:sp>
        <p:nvSpPr>
          <p:cNvPr id="5325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algn="ctr" eaLnBrk="1" hangingPunct="1">
              <a:buFont typeface="Wingdings" pitchFamily="2" charset="2"/>
              <a:buNone/>
            </a:pPr>
            <a:r>
              <a:rPr lang="en-US" altLang="en-US" sz="4000" dirty="0" smtClean="0"/>
              <a:t>Carol Tenopir</a:t>
            </a:r>
          </a:p>
          <a:p>
            <a:pPr lvl="1" algn="ctr" eaLnBrk="1" hangingPunct="1">
              <a:buFont typeface="Wingdings" pitchFamily="2" charset="2"/>
              <a:buNone/>
            </a:pPr>
            <a:r>
              <a:rPr lang="en-US" altLang="en-US" sz="4000" dirty="0" smtClean="0"/>
              <a:t>ctenopir@utk.edu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Line 2"/>
          <p:cNvSpPr>
            <a:spLocks noChangeShapeType="1"/>
          </p:cNvSpPr>
          <p:nvPr/>
        </p:nvSpPr>
        <p:spPr bwMode="auto">
          <a:xfrm>
            <a:off x="1905000" y="2895600"/>
            <a:ext cx="0" cy="2286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79" name="Line 3"/>
          <p:cNvSpPr>
            <a:spLocks noChangeShapeType="1"/>
          </p:cNvSpPr>
          <p:nvPr/>
        </p:nvSpPr>
        <p:spPr bwMode="auto">
          <a:xfrm>
            <a:off x="3048000" y="2895600"/>
            <a:ext cx="0" cy="152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80" name="Line 4"/>
          <p:cNvSpPr>
            <a:spLocks noChangeShapeType="1"/>
          </p:cNvSpPr>
          <p:nvPr/>
        </p:nvSpPr>
        <p:spPr bwMode="auto">
          <a:xfrm>
            <a:off x="3505200" y="6400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81" name="Line 5"/>
          <p:cNvSpPr>
            <a:spLocks noChangeShapeType="1"/>
          </p:cNvSpPr>
          <p:nvPr/>
        </p:nvSpPr>
        <p:spPr bwMode="auto">
          <a:xfrm>
            <a:off x="3276600" y="7620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82" name="Line 6"/>
          <p:cNvSpPr>
            <a:spLocks noChangeShapeType="1"/>
          </p:cNvSpPr>
          <p:nvPr/>
        </p:nvSpPr>
        <p:spPr bwMode="auto">
          <a:xfrm>
            <a:off x="3505200" y="22098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83" name="Line 7"/>
          <p:cNvSpPr>
            <a:spLocks noChangeShapeType="1"/>
          </p:cNvSpPr>
          <p:nvPr/>
        </p:nvSpPr>
        <p:spPr bwMode="auto">
          <a:xfrm>
            <a:off x="6553200" y="18288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84" name="Line 8"/>
          <p:cNvSpPr>
            <a:spLocks noChangeShapeType="1"/>
          </p:cNvSpPr>
          <p:nvPr/>
        </p:nvSpPr>
        <p:spPr bwMode="auto">
          <a:xfrm>
            <a:off x="3581400" y="57150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85" name="Line 9"/>
          <p:cNvSpPr>
            <a:spLocks noChangeShapeType="1"/>
          </p:cNvSpPr>
          <p:nvPr/>
        </p:nvSpPr>
        <p:spPr bwMode="auto">
          <a:xfrm>
            <a:off x="1295400" y="2895600"/>
            <a:ext cx="0" cy="1905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86" name="Line 10"/>
          <p:cNvSpPr>
            <a:spLocks noChangeShapeType="1"/>
          </p:cNvSpPr>
          <p:nvPr/>
        </p:nvSpPr>
        <p:spPr bwMode="auto">
          <a:xfrm>
            <a:off x="762000" y="2895600"/>
            <a:ext cx="0" cy="838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87" name="Line 11"/>
          <p:cNvSpPr>
            <a:spLocks noChangeShapeType="1"/>
          </p:cNvSpPr>
          <p:nvPr/>
        </p:nvSpPr>
        <p:spPr bwMode="auto">
          <a:xfrm>
            <a:off x="1905000" y="5562600"/>
            <a:ext cx="1371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88" name="Line 12"/>
          <p:cNvSpPr>
            <a:spLocks noChangeShapeType="1"/>
          </p:cNvSpPr>
          <p:nvPr/>
        </p:nvSpPr>
        <p:spPr bwMode="auto">
          <a:xfrm flipH="1">
            <a:off x="8001000" y="3048000"/>
            <a:ext cx="3810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89" name="Line 13"/>
          <p:cNvSpPr>
            <a:spLocks noChangeShapeType="1"/>
          </p:cNvSpPr>
          <p:nvPr/>
        </p:nvSpPr>
        <p:spPr bwMode="auto">
          <a:xfrm>
            <a:off x="8305800" y="2286000"/>
            <a:ext cx="0" cy="152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90" name="Line 14"/>
          <p:cNvSpPr>
            <a:spLocks noChangeShapeType="1"/>
          </p:cNvSpPr>
          <p:nvPr/>
        </p:nvSpPr>
        <p:spPr bwMode="auto">
          <a:xfrm>
            <a:off x="7162800" y="3048000"/>
            <a:ext cx="0" cy="1447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92" name="Line 16"/>
          <p:cNvSpPr>
            <a:spLocks noChangeShapeType="1"/>
          </p:cNvSpPr>
          <p:nvPr/>
        </p:nvSpPr>
        <p:spPr bwMode="auto">
          <a:xfrm>
            <a:off x="5029200" y="685800"/>
            <a:ext cx="2209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93" name="Line 17"/>
          <p:cNvSpPr>
            <a:spLocks noChangeShapeType="1"/>
          </p:cNvSpPr>
          <p:nvPr/>
        </p:nvSpPr>
        <p:spPr bwMode="auto">
          <a:xfrm>
            <a:off x="4419600" y="152400"/>
            <a:ext cx="0" cy="6248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394" name="AutoShape 18"/>
          <p:cNvSpPr>
            <a:spLocks noChangeArrowheads="1"/>
          </p:cNvSpPr>
          <p:nvPr/>
        </p:nvSpPr>
        <p:spPr bwMode="auto">
          <a:xfrm>
            <a:off x="3733800" y="152400"/>
            <a:ext cx="1371600" cy="26035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 dirty="0">
                <a:solidFill>
                  <a:srgbClr val="FFFD39"/>
                </a:solidFill>
                <a:latin typeface="Arial" charset="0"/>
              </a:rPr>
              <a:t>Work Initiated</a:t>
            </a:r>
          </a:p>
        </p:txBody>
      </p:sp>
      <p:sp>
        <p:nvSpPr>
          <p:cNvPr id="101395" name="AutoShape 19"/>
          <p:cNvSpPr>
            <a:spLocks noChangeArrowheads="1"/>
          </p:cNvSpPr>
          <p:nvPr/>
        </p:nvSpPr>
        <p:spPr bwMode="auto">
          <a:xfrm>
            <a:off x="3733800" y="571500"/>
            <a:ext cx="1371600" cy="59690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Reports of Preliminary Findings</a:t>
            </a:r>
          </a:p>
        </p:txBody>
      </p:sp>
      <p:sp>
        <p:nvSpPr>
          <p:cNvPr id="101396" name="AutoShape 20"/>
          <p:cNvSpPr>
            <a:spLocks noChangeArrowheads="1"/>
          </p:cNvSpPr>
          <p:nvPr/>
        </p:nvSpPr>
        <p:spPr bwMode="auto">
          <a:xfrm>
            <a:off x="3733800" y="1219200"/>
            <a:ext cx="1371600" cy="26035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Work Completed</a:t>
            </a:r>
          </a:p>
        </p:txBody>
      </p:sp>
      <p:sp>
        <p:nvSpPr>
          <p:cNvPr id="101397" name="AutoShape 21"/>
          <p:cNvSpPr>
            <a:spLocks noChangeArrowheads="1"/>
          </p:cNvSpPr>
          <p:nvPr/>
        </p:nvSpPr>
        <p:spPr bwMode="auto">
          <a:xfrm>
            <a:off x="2514600" y="3009900"/>
            <a:ext cx="1066800" cy="59690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Copies of Convention Presentation</a:t>
            </a:r>
          </a:p>
        </p:txBody>
      </p:sp>
      <p:sp>
        <p:nvSpPr>
          <p:cNvPr id="101398" name="AutoShape 22"/>
          <p:cNvSpPr>
            <a:spLocks noChangeArrowheads="1"/>
          </p:cNvSpPr>
          <p:nvPr/>
        </p:nvSpPr>
        <p:spPr bwMode="auto">
          <a:xfrm>
            <a:off x="6324600" y="3581400"/>
            <a:ext cx="16891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National/International Conference</a:t>
            </a:r>
          </a:p>
        </p:txBody>
      </p:sp>
      <p:sp>
        <p:nvSpPr>
          <p:cNvPr id="101399" name="AutoShape 23"/>
          <p:cNvSpPr>
            <a:spLocks noChangeArrowheads="1"/>
          </p:cNvSpPr>
          <p:nvPr/>
        </p:nvSpPr>
        <p:spPr bwMode="auto">
          <a:xfrm>
            <a:off x="2286000" y="1042988"/>
            <a:ext cx="13716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Personal Correspondence</a:t>
            </a:r>
          </a:p>
        </p:txBody>
      </p:sp>
      <p:sp>
        <p:nvSpPr>
          <p:cNvPr id="101400" name="AutoShape 24"/>
          <p:cNvSpPr>
            <a:spLocks noChangeArrowheads="1"/>
          </p:cNvSpPr>
          <p:nvPr/>
        </p:nvSpPr>
        <p:spPr bwMode="auto">
          <a:xfrm>
            <a:off x="2057400" y="588963"/>
            <a:ext cx="12192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 dirty="0">
                <a:solidFill>
                  <a:srgbClr val="FFFD39"/>
                </a:solidFill>
                <a:latin typeface="Arial" charset="0"/>
              </a:rPr>
              <a:t>Information Progress</a:t>
            </a:r>
          </a:p>
        </p:txBody>
      </p:sp>
      <p:sp>
        <p:nvSpPr>
          <p:cNvPr id="101401" name="AutoShape 25"/>
          <p:cNvSpPr>
            <a:spLocks noChangeArrowheads="1"/>
          </p:cNvSpPr>
          <p:nvPr/>
        </p:nvSpPr>
        <p:spPr bwMode="auto">
          <a:xfrm>
            <a:off x="1371600" y="2667000"/>
            <a:ext cx="1143000" cy="59690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Research in Progress Listings</a:t>
            </a:r>
          </a:p>
        </p:txBody>
      </p:sp>
      <p:sp>
        <p:nvSpPr>
          <p:cNvPr id="101402" name="AutoShape 26"/>
          <p:cNvSpPr>
            <a:spLocks noChangeArrowheads="1"/>
          </p:cNvSpPr>
          <p:nvPr/>
        </p:nvSpPr>
        <p:spPr bwMode="auto">
          <a:xfrm>
            <a:off x="6858000" y="914400"/>
            <a:ext cx="1676400" cy="26035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Informal Discussions</a:t>
            </a:r>
          </a:p>
        </p:txBody>
      </p:sp>
      <p:sp>
        <p:nvSpPr>
          <p:cNvPr id="101403" name="AutoShape 27"/>
          <p:cNvSpPr>
            <a:spLocks noChangeArrowheads="1"/>
          </p:cNvSpPr>
          <p:nvPr/>
        </p:nvSpPr>
        <p:spPr bwMode="auto">
          <a:xfrm>
            <a:off x="7239000" y="533400"/>
            <a:ext cx="1066800" cy="26035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Oral reports</a:t>
            </a:r>
          </a:p>
        </p:txBody>
      </p:sp>
      <p:sp>
        <p:nvSpPr>
          <p:cNvPr id="101404" name="AutoShape 28"/>
          <p:cNvSpPr>
            <a:spLocks noChangeArrowheads="1"/>
          </p:cNvSpPr>
          <p:nvPr/>
        </p:nvSpPr>
        <p:spPr bwMode="auto">
          <a:xfrm>
            <a:off x="3733800" y="1576388"/>
            <a:ext cx="13716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Formal Progress Report</a:t>
            </a:r>
          </a:p>
        </p:txBody>
      </p:sp>
      <p:sp>
        <p:nvSpPr>
          <p:cNvPr id="101405" name="AutoShape 29"/>
          <p:cNvSpPr>
            <a:spLocks noChangeArrowheads="1"/>
          </p:cNvSpPr>
          <p:nvPr/>
        </p:nvSpPr>
        <p:spPr bwMode="auto">
          <a:xfrm>
            <a:off x="3733800" y="2071688"/>
            <a:ext cx="1371600" cy="26035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Patent</a:t>
            </a:r>
          </a:p>
        </p:txBody>
      </p:sp>
      <p:sp>
        <p:nvSpPr>
          <p:cNvPr id="101406" name="AutoShape 30"/>
          <p:cNvSpPr>
            <a:spLocks noChangeArrowheads="1"/>
          </p:cNvSpPr>
          <p:nvPr/>
        </p:nvSpPr>
        <p:spPr bwMode="auto">
          <a:xfrm>
            <a:off x="3733800" y="2414588"/>
            <a:ext cx="13716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 dirty="0">
                <a:solidFill>
                  <a:srgbClr val="FFFD39"/>
                </a:solidFill>
                <a:latin typeface="Arial" charset="0"/>
              </a:rPr>
              <a:t>Manuscript Started</a:t>
            </a:r>
          </a:p>
        </p:txBody>
      </p:sp>
      <p:sp>
        <p:nvSpPr>
          <p:cNvPr id="101407" name="AutoShape 31"/>
          <p:cNvSpPr>
            <a:spLocks noChangeArrowheads="1"/>
          </p:cNvSpPr>
          <p:nvPr/>
        </p:nvSpPr>
        <p:spPr bwMode="auto">
          <a:xfrm>
            <a:off x="3810000" y="3886200"/>
            <a:ext cx="12192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Manuscript Submitted</a:t>
            </a:r>
          </a:p>
        </p:txBody>
      </p:sp>
      <p:sp>
        <p:nvSpPr>
          <p:cNvPr id="101408" name="AutoShape 32"/>
          <p:cNvSpPr>
            <a:spLocks noChangeArrowheads="1"/>
          </p:cNvSpPr>
          <p:nvPr/>
        </p:nvSpPr>
        <p:spPr bwMode="auto">
          <a:xfrm>
            <a:off x="3810000" y="5867400"/>
            <a:ext cx="1295400" cy="26035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Articles Revised</a:t>
            </a:r>
          </a:p>
        </p:txBody>
      </p:sp>
      <p:sp>
        <p:nvSpPr>
          <p:cNvPr id="101409" name="AutoShape 33"/>
          <p:cNvSpPr>
            <a:spLocks noChangeArrowheads="1"/>
          </p:cNvSpPr>
          <p:nvPr/>
        </p:nvSpPr>
        <p:spPr bwMode="auto">
          <a:xfrm>
            <a:off x="5257800" y="1676400"/>
            <a:ext cx="1295400" cy="26035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Local Colloquia</a:t>
            </a:r>
          </a:p>
        </p:txBody>
      </p:sp>
      <p:sp>
        <p:nvSpPr>
          <p:cNvPr id="101410" name="AutoShape 34"/>
          <p:cNvSpPr>
            <a:spLocks noChangeArrowheads="1"/>
          </p:cNvSpPr>
          <p:nvPr/>
        </p:nvSpPr>
        <p:spPr bwMode="auto">
          <a:xfrm>
            <a:off x="6781800" y="1544638"/>
            <a:ext cx="838200" cy="59690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Special Group Meetings</a:t>
            </a:r>
          </a:p>
        </p:txBody>
      </p:sp>
      <p:sp>
        <p:nvSpPr>
          <p:cNvPr id="101411" name="AutoShape 35"/>
          <p:cNvSpPr>
            <a:spLocks noChangeArrowheads="1"/>
          </p:cNvSpPr>
          <p:nvPr/>
        </p:nvSpPr>
        <p:spPr bwMode="auto">
          <a:xfrm>
            <a:off x="5562600" y="2438400"/>
            <a:ext cx="1066800" cy="59690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Colloquia Outside Own Institution</a:t>
            </a:r>
          </a:p>
        </p:txBody>
      </p:sp>
      <p:sp>
        <p:nvSpPr>
          <p:cNvPr id="101412" name="AutoShape 36"/>
          <p:cNvSpPr>
            <a:spLocks noChangeArrowheads="1"/>
          </p:cNvSpPr>
          <p:nvPr/>
        </p:nvSpPr>
        <p:spPr bwMode="auto">
          <a:xfrm>
            <a:off x="6705600" y="2438400"/>
            <a:ext cx="990600" cy="59690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Small Informal Conference</a:t>
            </a:r>
          </a:p>
        </p:txBody>
      </p:sp>
      <p:sp>
        <p:nvSpPr>
          <p:cNvPr id="101413" name="AutoShape 37"/>
          <p:cNvSpPr>
            <a:spLocks noChangeArrowheads="1"/>
          </p:cNvSpPr>
          <p:nvPr/>
        </p:nvSpPr>
        <p:spPr bwMode="auto">
          <a:xfrm>
            <a:off x="6629400" y="4495800"/>
            <a:ext cx="11430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Invited Conference</a:t>
            </a:r>
          </a:p>
        </p:txBody>
      </p:sp>
      <p:sp>
        <p:nvSpPr>
          <p:cNvPr id="101414" name="AutoShape 38"/>
          <p:cNvSpPr>
            <a:spLocks noChangeArrowheads="1"/>
          </p:cNvSpPr>
          <p:nvPr/>
        </p:nvSpPr>
        <p:spPr bwMode="auto">
          <a:xfrm>
            <a:off x="7772400" y="2438400"/>
            <a:ext cx="990600" cy="59690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State/ Regional Conference</a:t>
            </a:r>
          </a:p>
        </p:txBody>
      </p:sp>
      <p:sp>
        <p:nvSpPr>
          <p:cNvPr id="101415" name="AutoShape 39"/>
          <p:cNvSpPr>
            <a:spLocks noChangeArrowheads="1"/>
          </p:cNvSpPr>
          <p:nvPr/>
        </p:nvSpPr>
        <p:spPr bwMode="auto">
          <a:xfrm>
            <a:off x="381000" y="2992438"/>
            <a:ext cx="838200" cy="59690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Final Technical Report</a:t>
            </a:r>
          </a:p>
        </p:txBody>
      </p:sp>
      <p:sp>
        <p:nvSpPr>
          <p:cNvPr id="101416" name="AutoShape 40"/>
          <p:cNvSpPr>
            <a:spLocks noChangeArrowheads="1"/>
          </p:cNvSpPr>
          <p:nvPr/>
        </p:nvSpPr>
        <p:spPr bwMode="auto">
          <a:xfrm>
            <a:off x="1447800" y="3062288"/>
            <a:ext cx="9906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Manuscript Distribution</a:t>
            </a:r>
          </a:p>
        </p:txBody>
      </p:sp>
      <p:sp>
        <p:nvSpPr>
          <p:cNvPr id="101417" name="AutoShape 41"/>
          <p:cNvSpPr>
            <a:spLocks noChangeArrowheads="1"/>
          </p:cNvSpPr>
          <p:nvPr/>
        </p:nvSpPr>
        <p:spPr bwMode="auto">
          <a:xfrm>
            <a:off x="2362200" y="2014538"/>
            <a:ext cx="11430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 dirty="0">
                <a:solidFill>
                  <a:srgbClr val="FFFD39"/>
                </a:solidFill>
                <a:latin typeface="Arial" charset="0"/>
              </a:rPr>
              <a:t>Patent Office Gazette</a:t>
            </a:r>
          </a:p>
        </p:txBody>
      </p:sp>
      <p:sp>
        <p:nvSpPr>
          <p:cNvPr id="101420" name="AutoShape 44"/>
          <p:cNvSpPr>
            <a:spLocks noChangeArrowheads="1"/>
          </p:cNvSpPr>
          <p:nvPr/>
        </p:nvSpPr>
        <p:spPr bwMode="auto">
          <a:xfrm>
            <a:off x="2514600" y="3657600"/>
            <a:ext cx="10668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Preprint Distribution</a:t>
            </a:r>
          </a:p>
        </p:txBody>
      </p:sp>
      <p:sp>
        <p:nvSpPr>
          <p:cNvPr id="101421" name="AutoShape 45"/>
          <p:cNvSpPr>
            <a:spLocks noChangeArrowheads="1"/>
          </p:cNvSpPr>
          <p:nvPr/>
        </p:nvSpPr>
        <p:spPr bwMode="auto">
          <a:xfrm>
            <a:off x="2514600" y="5151438"/>
            <a:ext cx="10668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Journal Publication</a:t>
            </a:r>
          </a:p>
        </p:txBody>
      </p:sp>
      <p:sp>
        <p:nvSpPr>
          <p:cNvPr id="101422" name="AutoShape 46"/>
          <p:cNvSpPr>
            <a:spLocks noChangeArrowheads="1"/>
          </p:cNvSpPr>
          <p:nvPr/>
        </p:nvSpPr>
        <p:spPr bwMode="auto">
          <a:xfrm>
            <a:off x="2514600" y="5638800"/>
            <a:ext cx="10668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Reprint Distribution</a:t>
            </a:r>
          </a:p>
        </p:txBody>
      </p:sp>
      <p:sp>
        <p:nvSpPr>
          <p:cNvPr id="101423" name="AutoShape 47"/>
          <p:cNvSpPr>
            <a:spLocks noChangeArrowheads="1"/>
          </p:cNvSpPr>
          <p:nvPr/>
        </p:nvSpPr>
        <p:spPr bwMode="auto">
          <a:xfrm>
            <a:off x="2514600" y="6210300"/>
            <a:ext cx="10668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Book Publication</a:t>
            </a:r>
          </a:p>
        </p:txBody>
      </p:sp>
      <p:sp>
        <p:nvSpPr>
          <p:cNvPr id="101424" name="AutoShape 48"/>
          <p:cNvSpPr>
            <a:spLocks noChangeArrowheads="1"/>
          </p:cNvSpPr>
          <p:nvPr/>
        </p:nvSpPr>
        <p:spPr bwMode="auto">
          <a:xfrm>
            <a:off x="838200" y="5334000"/>
            <a:ext cx="10668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Current Contents</a:t>
            </a:r>
          </a:p>
        </p:txBody>
      </p:sp>
      <p:sp>
        <p:nvSpPr>
          <p:cNvPr id="101425" name="AutoShape 49"/>
          <p:cNvSpPr>
            <a:spLocks noChangeArrowheads="1"/>
          </p:cNvSpPr>
          <p:nvPr/>
        </p:nvSpPr>
        <p:spPr bwMode="auto">
          <a:xfrm>
            <a:off x="838200" y="5791200"/>
            <a:ext cx="10668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Other A&amp;I Publications</a:t>
            </a:r>
          </a:p>
        </p:txBody>
      </p:sp>
      <p:sp>
        <p:nvSpPr>
          <p:cNvPr id="101426" name="AutoShape 50"/>
          <p:cNvSpPr>
            <a:spLocks noChangeArrowheads="1"/>
          </p:cNvSpPr>
          <p:nvPr/>
        </p:nvSpPr>
        <p:spPr bwMode="auto">
          <a:xfrm>
            <a:off x="838200" y="6310313"/>
            <a:ext cx="1066800" cy="26035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Reviews</a:t>
            </a:r>
          </a:p>
        </p:txBody>
      </p:sp>
      <p:sp>
        <p:nvSpPr>
          <p:cNvPr id="101427" name="AutoShape 51"/>
          <p:cNvSpPr>
            <a:spLocks noChangeArrowheads="1"/>
          </p:cNvSpPr>
          <p:nvPr/>
        </p:nvSpPr>
        <p:spPr bwMode="auto">
          <a:xfrm>
            <a:off x="228600" y="3733800"/>
            <a:ext cx="609600" cy="59690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NTIS Data Base</a:t>
            </a:r>
          </a:p>
        </p:txBody>
      </p:sp>
      <p:sp>
        <p:nvSpPr>
          <p:cNvPr id="101428" name="AutoShape 52"/>
          <p:cNvSpPr>
            <a:spLocks noChangeArrowheads="1"/>
          </p:cNvSpPr>
          <p:nvPr/>
        </p:nvSpPr>
        <p:spPr bwMode="auto">
          <a:xfrm>
            <a:off x="990600" y="3657600"/>
            <a:ext cx="685800" cy="26035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Thesis</a:t>
            </a:r>
          </a:p>
        </p:txBody>
      </p:sp>
      <p:sp>
        <p:nvSpPr>
          <p:cNvPr id="101429" name="AutoShape 53"/>
          <p:cNvSpPr>
            <a:spLocks noChangeArrowheads="1"/>
          </p:cNvSpPr>
          <p:nvPr/>
        </p:nvSpPr>
        <p:spPr bwMode="auto">
          <a:xfrm>
            <a:off x="152400" y="4572000"/>
            <a:ext cx="990600" cy="428625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>
                <a:solidFill>
                  <a:srgbClr val="FFFD39"/>
                </a:solidFill>
                <a:latin typeface="Arial" charset="0"/>
              </a:rPr>
              <a:t>Dissertation Abstracts</a:t>
            </a:r>
          </a:p>
        </p:txBody>
      </p:sp>
      <p:sp>
        <p:nvSpPr>
          <p:cNvPr id="101430" name="Line 54"/>
          <p:cNvSpPr>
            <a:spLocks noChangeShapeType="1"/>
          </p:cNvSpPr>
          <p:nvPr/>
        </p:nvSpPr>
        <p:spPr bwMode="auto">
          <a:xfrm>
            <a:off x="4343400" y="381000"/>
            <a:ext cx="0" cy="152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31" name="Line 55"/>
          <p:cNvSpPr>
            <a:spLocks noChangeShapeType="1"/>
          </p:cNvSpPr>
          <p:nvPr/>
        </p:nvSpPr>
        <p:spPr bwMode="auto">
          <a:xfrm>
            <a:off x="4419600" y="381000"/>
            <a:ext cx="0" cy="152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32" name="Line 56"/>
          <p:cNvSpPr>
            <a:spLocks noChangeShapeType="1"/>
          </p:cNvSpPr>
          <p:nvPr/>
        </p:nvSpPr>
        <p:spPr bwMode="auto">
          <a:xfrm>
            <a:off x="1524000" y="533400"/>
            <a:ext cx="2895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33" name="Line 57"/>
          <p:cNvSpPr>
            <a:spLocks noChangeShapeType="1"/>
          </p:cNvSpPr>
          <p:nvPr/>
        </p:nvSpPr>
        <p:spPr bwMode="auto">
          <a:xfrm>
            <a:off x="3581400" y="38100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35" name="Line 59"/>
          <p:cNvSpPr>
            <a:spLocks noChangeShapeType="1"/>
          </p:cNvSpPr>
          <p:nvPr/>
        </p:nvSpPr>
        <p:spPr bwMode="auto">
          <a:xfrm>
            <a:off x="762000" y="2895600"/>
            <a:ext cx="365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36" name="Line 60"/>
          <p:cNvSpPr>
            <a:spLocks noChangeShapeType="1"/>
          </p:cNvSpPr>
          <p:nvPr/>
        </p:nvSpPr>
        <p:spPr bwMode="auto">
          <a:xfrm>
            <a:off x="7162800" y="2133600"/>
            <a:ext cx="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37" name="Line 61"/>
          <p:cNvSpPr>
            <a:spLocks noChangeShapeType="1"/>
          </p:cNvSpPr>
          <p:nvPr/>
        </p:nvSpPr>
        <p:spPr bwMode="auto">
          <a:xfrm>
            <a:off x="6096000" y="2286000"/>
            <a:ext cx="2209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38" name="Line 62"/>
          <p:cNvSpPr>
            <a:spLocks noChangeShapeType="1"/>
          </p:cNvSpPr>
          <p:nvPr/>
        </p:nvSpPr>
        <p:spPr bwMode="auto">
          <a:xfrm>
            <a:off x="6096000" y="2286000"/>
            <a:ext cx="0" cy="152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39" name="Line 63"/>
          <p:cNvSpPr>
            <a:spLocks noChangeShapeType="1"/>
          </p:cNvSpPr>
          <p:nvPr/>
        </p:nvSpPr>
        <p:spPr bwMode="auto">
          <a:xfrm>
            <a:off x="5943600" y="3048000"/>
            <a:ext cx="3810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40" name="Line 64"/>
          <p:cNvSpPr>
            <a:spLocks noChangeShapeType="1"/>
          </p:cNvSpPr>
          <p:nvPr/>
        </p:nvSpPr>
        <p:spPr bwMode="auto">
          <a:xfrm>
            <a:off x="7010400" y="685800"/>
            <a:ext cx="0" cy="2286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41" name="Line 65"/>
          <p:cNvSpPr>
            <a:spLocks noChangeShapeType="1"/>
          </p:cNvSpPr>
          <p:nvPr/>
        </p:nvSpPr>
        <p:spPr bwMode="auto">
          <a:xfrm>
            <a:off x="2133600" y="5562600"/>
            <a:ext cx="0" cy="838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42" name="Line 66"/>
          <p:cNvSpPr>
            <a:spLocks noChangeShapeType="1"/>
          </p:cNvSpPr>
          <p:nvPr/>
        </p:nvSpPr>
        <p:spPr bwMode="auto">
          <a:xfrm>
            <a:off x="1905000" y="59436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43" name="Line 67"/>
          <p:cNvSpPr>
            <a:spLocks noChangeShapeType="1"/>
          </p:cNvSpPr>
          <p:nvPr/>
        </p:nvSpPr>
        <p:spPr bwMode="auto">
          <a:xfrm>
            <a:off x="1905000" y="64008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44" name="Line 68"/>
          <p:cNvSpPr>
            <a:spLocks noChangeShapeType="1"/>
          </p:cNvSpPr>
          <p:nvPr/>
        </p:nvSpPr>
        <p:spPr bwMode="auto">
          <a:xfrm>
            <a:off x="6629400" y="1524000"/>
            <a:ext cx="0" cy="762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45" name="Line 69"/>
          <p:cNvSpPr>
            <a:spLocks noChangeShapeType="1"/>
          </p:cNvSpPr>
          <p:nvPr/>
        </p:nvSpPr>
        <p:spPr bwMode="auto">
          <a:xfrm>
            <a:off x="1143000" y="4800600"/>
            <a:ext cx="15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46" name="Line 70"/>
          <p:cNvSpPr>
            <a:spLocks noChangeShapeType="1"/>
          </p:cNvSpPr>
          <p:nvPr/>
        </p:nvSpPr>
        <p:spPr bwMode="auto">
          <a:xfrm>
            <a:off x="3581400" y="53340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47" name="AutoShape 71"/>
          <p:cNvSpPr>
            <a:spLocks noChangeArrowheads="1"/>
          </p:cNvSpPr>
          <p:nvPr/>
        </p:nvSpPr>
        <p:spPr bwMode="auto">
          <a:xfrm>
            <a:off x="914400" y="1447800"/>
            <a:ext cx="990600" cy="596900"/>
          </a:xfrm>
          <a:prstGeom prst="flowChart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i="1" dirty="0">
                <a:solidFill>
                  <a:srgbClr val="FFFD39"/>
                </a:solidFill>
                <a:latin typeface="Arial" charset="0"/>
              </a:rPr>
              <a:t>Published Convention Program</a:t>
            </a:r>
          </a:p>
        </p:txBody>
      </p:sp>
      <p:sp>
        <p:nvSpPr>
          <p:cNvPr id="101448" name="Line 72"/>
          <p:cNvSpPr>
            <a:spLocks noChangeShapeType="1"/>
          </p:cNvSpPr>
          <p:nvPr/>
        </p:nvSpPr>
        <p:spPr bwMode="auto">
          <a:xfrm>
            <a:off x="1905000" y="1524000"/>
            <a:ext cx="472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49" name="Line 73"/>
          <p:cNvSpPr>
            <a:spLocks noChangeShapeType="1"/>
          </p:cNvSpPr>
          <p:nvPr/>
        </p:nvSpPr>
        <p:spPr bwMode="auto">
          <a:xfrm>
            <a:off x="3429000" y="762000"/>
            <a:ext cx="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1450" name="Text Box 74"/>
          <p:cNvSpPr txBox="1">
            <a:spLocks noChangeArrowheads="1"/>
          </p:cNvSpPr>
          <p:nvPr/>
        </p:nvSpPr>
        <p:spPr bwMode="auto">
          <a:xfrm>
            <a:off x="5257800" y="6248400"/>
            <a:ext cx="3657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000" i="1" dirty="0">
                <a:solidFill>
                  <a:srgbClr val="000000"/>
                </a:solidFill>
                <a:latin typeface="Arial" charset="0"/>
              </a:rPr>
              <a:t>Adapted from Garvey, Lin and Nelson 1970, Lin, Garvey, and Nelson 1970, and Garvey and Griffith 1972</a:t>
            </a:r>
          </a:p>
        </p:txBody>
      </p:sp>
      <p:sp>
        <p:nvSpPr>
          <p:cNvPr id="101451" name="Text Box 75"/>
          <p:cNvSpPr txBox="1">
            <a:spLocks noChangeArrowheads="1"/>
          </p:cNvSpPr>
          <p:nvPr/>
        </p:nvSpPr>
        <p:spPr bwMode="auto">
          <a:xfrm>
            <a:off x="6858000" y="228600"/>
            <a:ext cx="19812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dirty="0">
                <a:solidFill>
                  <a:srgbClr val="000000"/>
                </a:solidFill>
                <a:latin typeface="Arial" charset="0"/>
              </a:rPr>
              <a:t>ORAL REPORTS</a:t>
            </a:r>
          </a:p>
        </p:txBody>
      </p:sp>
      <p:sp>
        <p:nvSpPr>
          <p:cNvPr id="101452" name="Text Box 76"/>
          <p:cNvSpPr txBox="1">
            <a:spLocks noChangeArrowheads="1"/>
          </p:cNvSpPr>
          <p:nvPr/>
        </p:nvSpPr>
        <p:spPr bwMode="auto">
          <a:xfrm>
            <a:off x="0" y="152400"/>
            <a:ext cx="19812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dirty="0">
                <a:latin typeface="Arial" charset="0"/>
              </a:rPr>
              <a:t>Secondary Publications and Listings</a:t>
            </a:r>
          </a:p>
        </p:txBody>
      </p:sp>
      <p:sp>
        <p:nvSpPr>
          <p:cNvPr id="101453" name="Text Box 77"/>
          <p:cNvSpPr txBox="1">
            <a:spLocks noChangeArrowheads="1"/>
          </p:cNvSpPr>
          <p:nvPr/>
        </p:nvSpPr>
        <p:spPr bwMode="auto">
          <a:xfrm>
            <a:off x="1828800" y="228600"/>
            <a:ext cx="19812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100" b="1" dirty="0">
                <a:solidFill>
                  <a:srgbClr val="000000"/>
                </a:solidFill>
                <a:latin typeface="Arial" charset="0"/>
              </a:rPr>
              <a:t>WRITTEN REPORTS</a:t>
            </a:r>
          </a:p>
        </p:txBody>
      </p:sp>
      <p:sp>
        <p:nvSpPr>
          <p:cNvPr id="101454" name="Rectangle 78"/>
          <p:cNvSpPr>
            <a:spLocks noGrp="1" noChangeArrowheads="1"/>
          </p:cNvSpPr>
          <p:nvPr>
            <p:ph type="title"/>
          </p:nvPr>
        </p:nvSpPr>
        <p:spPr>
          <a:xfrm>
            <a:off x="5257800" y="5029200"/>
            <a:ext cx="3657600" cy="1143000"/>
          </a:xfrm>
        </p:spPr>
        <p:txBody>
          <a:bodyPr>
            <a:normAutofit fontScale="90000"/>
          </a:bodyPr>
          <a:lstStyle/>
          <a:p>
            <a:r>
              <a:rPr lang="en-US" altLang="en-US" sz="4000" b="1" dirty="0">
                <a:solidFill>
                  <a:srgbClr val="000000"/>
                </a:solidFill>
                <a:latin typeface="Arial"/>
                <a:cs typeface="Arial"/>
              </a:rPr>
              <a:t>Communication Means</a:t>
            </a:r>
          </a:p>
        </p:txBody>
      </p:sp>
    </p:spTree>
    <p:extLst>
      <p:ext uri="{BB962C8B-B14F-4D97-AF65-F5344CB8AC3E}">
        <p14:creationId xmlns:p14="http://schemas.microsoft.com/office/powerpoint/2010/main" val="385340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 rot="489107">
            <a:off x="1789113" y="4364038"/>
            <a:ext cx="6699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/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905000" y="1857375"/>
            <a:ext cx="3359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600" dirty="0"/>
              <a:t>Oral Communication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391400" y="5210175"/>
            <a:ext cx="1828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3600" dirty="0"/>
              <a:t>Written Reports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04800" y="5286375"/>
            <a:ext cx="2895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/>
              <a:t>Secondary Publications</a:t>
            </a:r>
          </a:p>
        </p:txBody>
      </p:sp>
      <p:grpSp>
        <p:nvGrpSpPr>
          <p:cNvPr id="47110" name="Group 6"/>
          <p:cNvGrpSpPr>
            <a:grpSpLocks/>
          </p:cNvGrpSpPr>
          <p:nvPr/>
        </p:nvGrpSpPr>
        <p:grpSpPr bwMode="auto">
          <a:xfrm>
            <a:off x="3200400" y="5105400"/>
            <a:ext cx="3733800" cy="1676400"/>
            <a:chOff x="2112" y="3024"/>
            <a:chExt cx="2352" cy="1056"/>
          </a:xfrm>
          <a:solidFill>
            <a:srgbClr val="D8250E"/>
          </a:solidFill>
        </p:grpSpPr>
        <p:sp>
          <p:nvSpPr>
            <p:cNvPr id="47111" name="AutoShape 7"/>
            <p:cNvSpPr>
              <a:spLocks noChangeArrowheads="1"/>
            </p:cNvSpPr>
            <p:nvPr/>
          </p:nvSpPr>
          <p:spPr bwMode="auto">
            <a:xfrm>
              <a:off x="2112" y="3024"/>
              <a:ext cx="2352" cy="1056"/>
            </a:xfrm>
            <a:prstGeom prst="leftArrow">
              <a:avLst>
                <a:gd name="adj1" fmla="val 50000"/>
                <a:gd name="adj2" fmla="val 55682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12" name="Text Box 8"/>
            <p:cNvSpPr txBox="1">
              <a:spLocks noChangeArrowheads="1"/>
            </p:cNvSpPr>
            <p:nvPr/>
          </p:nvSpPr>
          <p:spPr bwMode="auto">
            <a:xfrm>
              <a:off x="2880" y="3360"/>
              <a:ext cx="1056" cy="36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 dirty="0"/>
                <a:t>Articles</a:t>
              </a:r>
            </a:p>
          </p:txBody>
        </p:sp>
      </p:grpSp>
      <p:grpSp>
        <p:nvGrpSpPr>
          <p:cNvPr id="47113" name="Group 9"/>
          <p:cNvGrpSpPr>
            <a:grpSpLocks/>
          </p:cNvGrpSpPr>
          <p:nvPr/>
        </p:nvGrpSpPr>
        <p:grpSpPr bwMode="auto">
          <a:xfrm>
            <a:off x="0" y="1447800"/>
            <a:ext cx="2133600" cy="3200400"/>
            <a:chOff x="0" y="768"/>
            <a:chExt cx="1344" cy="2016"/>
          </a:xfrm>
          <a:solidFill>
            <a:srgbClr val="D8250E"/>
          </a:solidFill>
        </p:grpSpPr>
        <p:sp>
          <p:nvSpPr>
            <p:cNvPr id="47114" name="AutoShape 10"/>
            <p:cNvSpPr>
              <a:spLocks noChangeArrowheads="1"/>
            </p:cNvSpPr>
            <p:nvPr/>
          </p:nvSpPr>
          <p:spPr bwMode="auto">
            <a:xfrm>
              <a:off x="0" y="768"/>
              <a:ext cx="1344" cy="2016"/>
            </a:xfrm>
            <a:custGeom>
              <a:avLst/>
              <a:gdLst>
                <a:gd name="G0" fmla="+- 15126 0 0"/>
                <a:gd name="G1" fmla="+- 2912 0 0"/>
                <a:gd name="G2" fmla="+- 12158 0 2912"/>
                <a:gd name="G3" fmla="+- G2 0 2912"/>
                <a:gd name="G4" fmla="*/ G3 32768 32059"/>
                <a:gd name="G5" fmla="*/ G4 1 2"/>
                <a:gd name="G6" fmla="+- 21600 0 15126"/>
                <a:gd name="G7" fmla="*/ G6 2912 6079"/>
                <a:gd name="G8" fmla="+- G7 15126 0"/>
                <a:gd name="T0" fmla="*/ 15126 w 21600"/>
                <a:gd name="T1" fmla="*/ 0 h 21600"/>
                <a:gd name="T2" fmla="*/ 15126 w 21600"/>
                <a:gd name="T3" fmla="*/ 12158 h 21600"/>
                <a:gd name="T4" fmla="*/ 3237 w 21600"/>
                <a:gd name="T5" fmla="*/ 21600 h 21600"/>
                <a:gd name="T6" fmla="*/ 21600 w 21600"/>
                <a:gd name="T7" fmla="*/ 6079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G1 h 21600"/>
                <a:gd name="T14" fmla="*/ G8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15" name="Text Box 11"/>
            <p:cNvSpPr txBox="1">
              <a:spLocks noChangeArrowheads="1"/>
            </p:cNvSpPr>
            <p:nvPr/>
          </p:nvSpPr>
          <p:spPr bwMode="auto">
            <a:xfrm rot="-5443207">
              <a:off x="-417" y="1905"/>
              <a:ext cx="1200" cy="36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 dirty="0"/>
                <a:t>Reviews</a:t>
              </a:r>
            </a:p>
          </p:txBody>
        </p:sp>
      </p:grpSp>
      <p:grpSp>
        <p:nvGrpSpPr>
          <p:cNvPr id="47116" name="Group 12"/>
          <p:cNvGrpSpPr>
            <a:grpSpLocks/>
          </p:cNvGrpSpPr>
          <p:nvPr/>
        </p:nvGrpSpPr>
        <p:grpSpPr bwMode="auto">
          <a:xfrm>
            <a:off x="5562600" y="2057400"/>
            <a:ext cx="3581400" cy="2667000"/>
            <a:chOff x="3504" y="1248"/>
            <a:chExt cx="2256" cy="1680"/>
          </a:xfrm>
          <a:solidFill>
            <a:srgbClr val="D8250E"/>
          </a:solidFill>
        </p:grpSpPr>
        <p:sp>
          <p:nvSpPr>
            <p:cNvPr id="47117" name="AutoShape 13"/>
            <p:cNvSpPr>
              <a:spLocks noChangeArrowheads="1"/>
            </p:cNvSpPr>
            <p:nvPr/>
          </p:nvSpPr>
          <p:spPr bwMode="auto">
            <a:xfrm rot="-16200000">
              <a:off x="3792" y="960"/>
              <a:ext cx="1680" cy="2256"/>
            </a:xfrm>
            <a:custGeom>
              <a:avLst/>
              <a:gdLst>
                <a:gd name="G0" fmla="+- 14901 0 0"/>
                <a:gd name="G1" fmla="+- 3255 0 0"/>
                <a:gd name="G2" fmla="+- 12158 0 3255"/>
                <a:gd name="G3" fmla="+- G2 0 3255"/>
                <a:gd name="G4" fmla="*/ G3 32768 32059"/>
                <a:gd name="G5" fmla="*/ G4 1 2"/>
                <a:gd name="G6" fmla="+- 21600 0 14901"/>
                <a:gd name="G7" fmla="*/ G6 3255 6079"/>
                <a:gd name="G8" fmla="+- G7 14901 0"/>
                <a:gd name="T0" fmla="*/ 14901 w 21600"/>
                <a:gd name="T1" fmla="*/ 0 h 21600"/>
                <a:gd name="T2" fmla="*/ 14901 w 21600"/>
                <a:gd name="T3" fmla="*/ 12158 h 21600"/>
                <a:gd name="T4" fmla="*/ 2887 w 21600"/>
                <a:gd name="T5" fmla="*/ 21600 h 21600"/>
                <a:gd name="T6" fmla="*/ 21600 w 21600"/>
                <a:gd name="T7" fmla="*/ 6079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G1 h 21600"/>
                <a:gd name="T14" fmla="*/ G8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4901" y="0"/>
                  </a:lnTo>
                  <a:lnTo>
                    <a:pt x="14901" y="3255"/>
                  </a:lnTo>
                  <a:lnTo>
                    <a:pt x="12427" y="3255"/>
                  </a:lnTo>
                  <a:cubicBezTo>
                    <a:pt x="5564" y="3255"/>
                    <a:pt x="0" y="7241"/>
                    <a:pt x="0" y="12158"/>
                  </a:cubicBezTo>
                  <a:lnTo>
                    <a:pt x="0" y="21600"/>
                  </a:lnTo>
                  <a:lnTo>
                    <a:pt x="5773" y="21600"/>
                  </a:lnTo>
                  <a:lnTo>
                    <a:pt x="5773" y="12158"/>
                  </a:lnTo>
                  <a:cubicBezTo>
                    <a:pt x="5773" y="10360"/>
                    <a:pt x="8752" y="8903"/>
                    <a:pt x="12427" y="8903"/>
                  </a:cubicBezTo>
                  <a:lnTo>
                    <a:pt x="14901" y="8903"/>
                  </a:lnTo>
                  <a:lnTo>
                    <a:pt x="14901" y="12158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18" name="Text Box 14"/>
            <p:cNvSpPr txBox="1">
              <a:spLocks noChangeArrowheads="1"/>
            </p:cNvSpPr>
            <p:nvPr/>
          </p:nvSpPr>
          <p:spPr bwMode="auto">
            <a:xfrm>
              <a:off x="3504" y="1296"/>
              <a:ext cx="1536" cy="36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 dirty="0"/>
                <a:t>Discussions</a:t>
              </a:r>
            </a:p>
          </p:txBody>
        </p:sp>
      </p:grpSp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1371600" y="533400"/>
            <a:ext cx="68580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800" dirty="0"/>
              <a:t>Communication Means</a:t>
            </a:r>
          </a:p>
        </p:txBody>
      </p:sp>
      <p:pic>
        <p:nvPicPr>
          <p:cNvPr id="47120" name="Picture 16" descr="dd0145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48000"/>
            <a:ext cx="4419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58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2" name="Group 6"/>
          <p:cNvGrpSpPr>
            <a:grpSpLocks/>
          </p:cNvGrpSpPr>
          <p:nvPr/>
        </p:nvGrpSpPr>
        <p:grpSpPr bwMode="auto">
          <a:xfrm>
            <a:off x="2971800" y="2667000"/>
            <a:ext cx="3352800" cy="1447800"/>
            <a:chOff x="1872" y="1680"/>
            <a:chExt cx="2112" cy="912"/>
          </a:xfrm>
          <a:solidFill>
            <a:srgbClr val="D8250E"/>
          </a:solidFill>
        </p:grpSpPr>
        <p:sp>
          <p:nvSpPr>
            <p:cNvPr id="14340" name="AutoShape 4"/>
            <p:cNvSpPr>
              <a:spLocks noChangeArrowheads="1"/>
            </p:cNvSpPr>
            <p:nvPr/>
          </p:nvSpPr>
          <p:spPr bwMode="auto">
            <a:xfrm>
              <a:off x="1872" y="1728"/>
              <a:ext cx="2112" cy="864"/>
            </a:xfrm>
            <a:prstGeom prst="roundRect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1" name="Text Box 5"/>
            <p:cNvSpPr txBox="1">
              <a:spLocks noChangeArrowheads="1"/>
            </p:cNvSpPr>
            <p:nvPr/>
          </p:nvSpPr>
          <p:spPr bwMode="auto">
            <a:xfrm>
              <a:off x="2064" y="1680"/>
              <a:ext cx="1728" cy="902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4400" dirty="0"/>
                <a:t>Scientists Working</a:t>
              </a:r>
            </a:p>
          </p:txBody>
        </p:sp>
      </p:grpSp>
      <p:cxnSp>
        <p:nvCxnSpPr>
          <p:cNvPr id="14343" name="AutoShape 7"/>
          <p:cNvCxnSpPr>
            <a:cxnSpLocks noChangeShapeType="1"/>
            <a:stCxn id="14340" idx="3"/>
          </p:cNvCxnSpPr>
          <p:nvPr/>
        </p:nvCxnSpPr>
        <p:spPr bwMode="auto">
          <a:xfrm>
            <a:off x="6324600" y="3429000"/>
            <a:ext cx="1066800" cy="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4347" name="Group 11"/>
          <p:cNvGrpSpPr>
            <a:grpSpLocks/>
          </p:cNvGrpSpPr>
          <p:nvPr/>
        </p:nvGrpSpPr>
        <p:grpSpPr bwMode="auto">
          <a:xfrm>
            <a:off x="7391400" y="2971800"/>
            <a:ext cx="1676400" cy="1143000"/>
            <a:chOff x="4704" y="1872"/>
            <a:chExt cx="1056" cy="720"/>
          </a:xfrm>
          <a:solidFill>
            <a:srgbClr val="D8250E"/>
          </a:solidFill>
        </p:grpSpPr>
        <p:sp>
          <p:nvSpPr>
            <p:cNvPr id="14345" name="Rectangle 9"/>
            <p:cNvSpPr>
              <a:spLocks noChangeArrowheads="1"/>
            </p:cNvSpPr>
            <p:nvPr/>
          </p:nvSpPr>
          <p:spPr bwMode="auto">
            <a:xfrm>
              <a:off x="4704" y="1872"/>
              <a:ext cx="1056" cy="7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6" name="Text Box 10"/>
            <p:cNvSpPr txBox="1">
              <a:spLocks noChangeArrowheads="1"/>
            </p:cNvSpPr>
            <p:nvPr/>
          </p:nvSpPr>
          <p:spPr bwMode="auto">
            <a:xfrm>
              <a:off x="4704" y="2016"/>
              <a:ext cx="1056" cy="40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/>
                <a:t>Photos</a:t>
              </a:r>
            </a:p>
          </p:txBody>
        </p:sp>
      </p:grpSp>
      <p:cxnSp>
        <p:nvCxnSpPr>
          <p:cNvPr id="14348" name="AutoShape 12"/>
          <p:cNvCxnSpPr>
            <a:cxnSpLocks noChangeShapeType="1"/>
            <a:stCxn id="14340" idx="1"/>
          </p:cNvCxnSpPr>
          <p:nvPr/>
        </p:nvCxnSpPr>
        <p:spPr bwMode="auto">
          <a:xfrm flipH="1">
            <a:off x="2057400" y="3429000"/>
            <a:ext cx="914400" cy="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4351" name="Group 15"/>
          <p:cNvGrpSpPr>
            <a:grpSpLocks/>
          </p:cNvGrpSpPr>
          <p:nvPr/>
        </p:nvGrpSpPr>
        <p:grpSpPr bwMode="auto">
          <a:xfrm>
            <a:off x="76200" y="2819400"/>
            <a:ext cx="1981200" cy="1190625"/>
            <a:chOff x="0" y="1920"/>
            <a:chExt cx="1248" cy="750"/>
          </a:xfrm>
          <a:solidFill>
            <a:srgbClr val="D8250E"/>
          </a:solidFill>
        </p:grpSpPr>
        <p:sp>
          <p:nvSpPr>
            <p:cNvPr id="14349" name="Rectangle 13"/>
            <p:cNvSpPr>
              <a:spLocks noChangeArrowheads="1"/>
            </p:cNvSpPr>
            <p:nvPr/>
          </p:nvSpPr>
          <p:spPr bwMode="auto">
            <a:xfrm>
              <a:off x="0" y="1920"/>
              <a:ext cx="1248" cy="7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0" name="Text Box 14"/>
            <p:cNvSpPr txBox="1">
              <a:spLocks noChangeArrowheads="1"/>
            </p:cNvSpPr>
            <p:nvPr/>
          </p:nvSpPr>
          <p:spPr bwMode="auto">
            <a:xfrm>
              <a:off x="0" y="1920"/>
              <a:ext cx="1200" cy="75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/>
                <a:t>Data Sets</a:t>
              </a:r>
            </a:p>
          </p:txBody>
        </p:sp>
      </p:grpSp>
      <p:grpSp>
        <p:nvGrpSpPr>
          <p:cNvPr id="14358" name="Group 22"/>
          <p:cNvGrpSpPr>
            <a:grpSpLocks/>
          </p:cNvGrpSpPr>
          <p:nvPr/>
        </p:nvGrpSpPr>
        <p:grpSpPr bwMode="auto">
          <a:xfrm>
            <a:off x="6096000" y="4648200"/>
            <a:ext cx="2971800" cy="1600200"/>
            <a:chOff x="3936" y="2928"/>
            <a:chExt cx="1872" cy="1008"/>
          </a:xfrm>
        </p:grpSpPr>
        <p:sp>
          <p:nvSpPr>
            <p:cNvPr id="14356" name="Rectangle 20"/>
            <p:cNvSpPr>
              <a:spLocks noChangeArrowheads="1"/>
            </p:cNvSpPr>
            <p:nvPr/>
          </p:nvSpPr>
          <p:spPr bwMode="auto">
            <a:xfrm>
              <a:off x="3984" y="2928"/>
              <a:ext cx="1776" cy="1008"/>
            </a:xfrm>
            <a:prstGeom prst="rect">
              <a:avLst/>
            </a:prstGeom>
            <a:solidFill>
              <a:srgbClr val="D8250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7" name="Text Box 21"/>
            <p:cNvSpPr txBox="1">
              <a:spLocks noChangeArrowheads="1"/>
            </p:cNvSpPr>
            <p:nvPr/>
          </p:nvSpPr>
          <p:spPr bwMode="auto">
            <a:xfrm>
              <a:off x="3936" y="3072"/>
              <a:ext cx="1872" cy="750"/>
            </a:xfrm>
            <a:prstGeom prst="rect">
              <a:avLst/>
            </a:prstGeom>
            <a:solidFill>
              <a:srgbClr val="D8250E">
                <a:alpha val="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dirty="0"/>
                <a:t>Direct Observations</a:t>
              </a:r>
            </a:p>
          </p:txBody>
        </p:sp>
      </p:grpSp>
      <p:grpSp>
        <p:nvGrpSpPr>
          <p:cNvPr id="14362" name="Group 26"/>
          <p:cNvGrpSpPr>
            <a:grpSpLocks/>
          </p:cNvGrpSpPr>
          <p:nvPr/>
        </p:nvGrpSpPr>
        <p:grpSpPr bwMode="auto">
          <a:xfrm>
            <a:off x="6553200" y="1676400"/>
            <a:ext cx="1828800" cy="762000"/>
            <a:chOff x="4608" y="1248"/>
            <a:chExt cx="1152" cy="480"/>
          </a:xfrm>
          <a:solidFill>
            <a:srgbClr val="D8250E"/>
          </a:solidFill>
        </p:grpSpPr>
        <p:sp>
          <p:nvSpPr>
            <p:cNvPr id="14360" name="Rectangle 24"/>
            <p:cNvSpPr>
              <a:spLocks noChangeArrowheads="1"/>
            </p:cNvSpPr>
            <p:nvPr/>
          </p:nvSpPr>
          <p:spPr bwMode="auto">
            <a:xfrm>
              <a:off x="4656" y="1248"/>
              <a:ext cx="1104" cy="48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1" name="Text Box 25"/>
            <p:cNvSpPr txBox="1">
              <a:spLocks noChangeArrowheads="1"/>
            </p:cNvSpPr>
            <p:nvPr/>
          </p:nvSpPr>
          <p:spPr bwMode="auto">
            <a:xfrm>
              <a:off x="4608" y="1296"/>
              <a:ext cx="1152" cy="40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dirty="0"/>
                <a:t>Sounds</a:t>
              </a:r>
            </a:p>
          </p:txBody>
        </p:sp>
      </p:grpSp>
      <p:grpSp>
        <p:nvGrpSpPr>
          <p:cNvPr id="14367" name="Group 31"/>
          <p:cNvGrpSpPr>
            <a:grpSpLocks/>
          </p:cNvGrpSpPr>
          <p:nvPr/>
        </p:nvGrpSpPr>
        <p:grpSpPr bwMode="auto">
          <a:xfrm>
            <a:off x="0" y="533400"/>
            <a:ext cx="3124200" cy="1219200"/>
            <a:chOff x="1344" y="3168"/>
            <a:chExt cx="1968" cy="768"/>
          </a:xfrm>
          <a:solidFill>
            <a:srgbClr val="D8250E"/>
          </a:solidFill>
        </p:grpSpPr>
        <p:sp>
          <p:nvSpPr>
            <p:cNvPr id="14365" name="Rectangle 29"/>
            <p:cNvSpPr>
              <a:spLocks noChangeArrowheads="1"/>
            </p:cNvSpPr>
            <p:nvPr/>
          </p:nvSpPr>
          <p:spPr bwMode="auto">
            <a:xfrm>
              <a:off x="1392" y="3168"/>
              <a:ext cx="1920" cy="76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6" name="Text Box 30"/>
            <p:cNvSpPr txBox="1">
              <a:spLocks noChangeArrowheads="1"/>
            </p:cNvSpPr>
            <p:nvPr/>
          </p:nvSpPr>
          <p:spPr bwMode="auto">
            <a:xfrm>
              <a:off x="1344" y="3360"/>
              <a:ext cx="1968" cy="40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600" dirty="0"/>
                <a:t>Conversations</a:t>
              </a:r>
            </a:p>
          </p:txBody>
        </p:sp>
      </p:grpSp>
      <p:cxnSp>
        <p:nvCxnSpPr>
          <p:cNvPr id="14369" name="AutoShape 33"/>
          <p:cNvCxnSpPr>
            <a:cxnSpLocks noChangeShapeType="1"/>
          </p:cNvCxnSpPr>
          <p:nvPr/>
        </p:nvCxnSpPr>
        <p:spPr bwMode="auto">
          <a:xfrm flipH="1" flipV="1">
            <a:off x="4343400" y="4114800"/>
            <a:ext cx="76200" cy="12954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4372" name="Group 36"/>
          <p:cNvGrpSpPr>
            <a:grpSpLocks/>
          </p:cNvGrpSpPr>
          <p:nvPr/>
        </p:nvGrpSpPr>
        <p:grpSpPr bwMode="auto">
          <a:xfrm>
            <a:off x="0" y="5334000"/>
            <a:ext cx="2590800" cy="1219200"/>
            <a:chOff x="0" y="3360"/>
            <a:chExt cx="1632" cy="768"/>
          </a:xfrm>
          <a:solidFill>
            <a:srgbClr val="D8250E"/>
          </a:solidFill>
        </p:grpSpPr>
        <p:sp>
          <p:nvSpPr>
            <p:cNvPr id="14370" name="Rectangle 34"/>
            <p:cNvSpPr>
              <a:spLocks noChangeArrowheads="1"/>
            </p:cNvSpPr>
            <p:nvPr/>
          </p:nvSpPr>
          <p:spPr bwMode="auto">
            <a:xfrm>
              <a:off x="48" y="3360"/>
              <a:ext cx="1440" cy="76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1" name="Text Box 35"/>
            <p:cNvSpPr txBox="1">
              <a:spLocks noChangeArrowheads="1"/>
            </p:cNvSpPr>
            <p:nvPr/>
          </p:nvSpPr>
          <p:spPr bwMode="auto">
            <a:xfrm>
              <a:off x="0" y="3504"/>
              <a:ext cx="1632" cy="40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dirty="0"/>
                <a:t>Meetings</a:t>
              </a:r>
            </a:p>
          </p:txBody>
        </p:sp>
      </p:grpSp>
      <p:cxnSp>
        <p:nvCxnSpPr>
          <p:cNvPr id="14373" name="AutoShape 37"/>
          <p:cNvCxnSpPr>
            <a:cxnSpLocks noChangeShapeType="1"/>
          </p:cNvCxnSpPr>
          <p:nvPr/>
        </p:nvCxnSpPr>
        <p:spPr bwMode="auto">
          <a:xfrm rot="16200000">
            <a:off x="1600200" y="3733800"/>
            <a:ext cx="1371600" cy="1828800"/>
          </a:xfrm>
          <a:prstGeom prst="curvedConnector2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4376" name="Group 40"/>
          <p:cNvGrpSpPr>
            <a:grpSpLocks/>
          </p:cNvGrpSpPr>
          <p:nvPr/>
        </p:nvGrpSpPr>
        <p:grpSpPr bwMode="auto">
          <a:xfrm>
            <a:off x="2895600" y="5486400"/>
            <a:ext cx="3124200" cy="1219200"/>
            <a:chOff x="0" y="432"/>
            <a:chExt cx="1968" cy="768"/>
          </a:xfrm>
          <a:solidFill>
            <a:srgbClr val="D8250E"/>
          </a:solidFill>
        </p:grpSpPr>
        <p:sp>
          <p:nvSpPr>
            <p:cNvPr id="14374" name="Rectangle 38"/>
            <p:cNvSpPr>
              <a:spLocks noChangeArrowheads="1"/>
            </p:cNvSpPr>
            <p:nvPr/>
          </p:nvSpPr>
          <p:spPr bwMode="auto">
            <a:xfrm>
              <a:off x="0" y="432"/>
              <a:ext cx="1728" cy="76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5" name="Text Box 39"/>
            <p:cNvSpPr txBox="1">
              <a:spLocks noChangeArrowheads="1"/>
            </p:cNvSpPr>
            <p:nvPr/>
          </p:nvSpPr>
          <p:spPr bwMode="auto">
            <a:xfrm>
              <a:off x="48" y="604"/>
              <a:ext cx="1920" cy="40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600" dirty="0"/>
                <a:t>Publications</a:t>
              </a:r>
            </a:p>
          </p:txBody>
        </p:sp>
      </p:grpSp>
      <p:cxnSp>
        <p:nvCxnSpPr>
          <p:cNvPr id="14377" name="AutoShape 41"/>
          <p:cNvCxnSpPr>
            <a:cxnSpLocks noChangeShapeType="1"/>
          </p:cNvCxnSpPr>
          <p:nvPr/>
        </p:nvCxnSpPr>
        <p:spPr bwMode="auto">
          <a:xfrm>
            <a:off x="2667000" y="1905000"/>
            <a:ext cx="609600" cy="7620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4380" name="Group 44"/>
          <p:cNvGrpSpPr>
            <a:grpSpLocks/>
          </p:cNvGrpSpPr>
          <p:nvPr/>
        </p:nvGrpSpPr>
        <p:grpSpPr bwMode="auto">
          <a:xfrm>
            <a:off x="3200400" y="304800"/>
            <a:ext cx="3124200" cy="838200"/>
            <a:chOff x="2304" y="0"/>
            <a:chExt cx="1968" cy="528"/>
          </a:xfrm>
        </p:grpSpPr>
        <p:sp>
          <p:nvSpPr>
            <p:cNvPr id="14378" name="Rectangle 42"/>
            <p:cNvSpPr>
              <a:spLocks noChangeArrowheads="1"/>
            </p:cNvSpPr>
            <p:nvPr/>
          </p:nvSpPr>
          <p:spPr bwMode="auto">
            <a:xfrm>
              <a:off x="2448" y="0"/>
              <a:ext cx="1728" cy="528"/>
            </a:xfrm>
            <a:prstGeom prst="rect">
              <a:avLst/>
            </a:prstGeom>
            <a:solidFill>
              <a:srgbClr val="D8250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9" name="Text Box 43"/>
            <p:cNvSpPr txBox="1">
              <a:spLocks noChangeArrowheads="1"/>
            </p:cNvSpPr>
            <p:nvPr/>
          </p:nvSpPr>
          <p:spPr bwMode="auto">
            <a:xfrm>
              <a:off x="2304" y="0"/>
              <a:ext cx="196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dirty="0"/>
                <a:t>Specimens</a:t>
              </a:r>
            </a:p>
          </p:txBody>
        </p:sp>
      </p:grpSp>
      <p:grpSp>
        <p:nvGrpSpPr>
          <p:cNvPr id="14384" name="Group 48"/>
          <p:cNvGrpSpPr>
            <a:grpSpLocks/>
          </p:cNvGrpSpPr>
          <p:nvPr/>
        </p:nvGrpSpPr>
        <p:grpSpPr bwMode="auto">
          <a:xfrm>
            <a:off x="6477000" y="152400"/>
            <a:ext cx="2438400" cy="1190625"/>
            <a:chOff x="3984" y="336"/>
            <a:chExt cx="1536" cy="750"/>
          </a:xfrm>
          <a:solidFill>
            <a:srgbClr val="D8250E"/>
          </a:solidFill>
        </p:grpSpPr>
        <p:sp>
          <p:nvSpPr>
            <p:cNvPr id="14382" name="Rectangle 46"/>
            <p:cNvSpPr>
              <a:spLocks noChangeArrowheads="1"/>
            </p:cNvSpPr>
            <p:nvPr/>
          </p:nvSpPr>
          <p:spPr bwMode="auto">
            <a:xfrm>
              <a:off x="4032" y="336"/>
              <a:ext cx="1488" cy="7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3" name="Text Box 47"/>
            <p:cNvSpPr txBox="1">
              <a:spLocks noChangeArrowheads="1"/>
            </p:cNvSpPr>
            <p:nvPr/>
          </p:nvSpPr>
          <p:spPr bwMode="auto">
            <a:xfrm>
              <a:off x="3984" y="336"/>
              <a:ext cx="1440" cy="75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dirty="0"/>
                <a:t>Lab/Field notebook</a:t>
              </a:r>
            </a:p>
          </p:txBody>
        </p:sp>
      </p:grpSp>
      <p:cxnSp>
        <p:nvCxnSpPr>
          <p:cNvPr id="14386" name="AutoShape 50"/>
          <p:cNvCxnSpPr>
            <a:cxnSpLocks noChangeShapeType="1"/>
          </p:cNvCxnSpPr>
          <p:nvPr/>
        </p:nvCxnSpPr>
        <p:spPr bwMode="auto">
          <a:xfrm>
            <a:off x="4191000" y="1295400"/>
            <a:ext cx="0" cy="12954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88" name="AutoShape 52"/>
          <p:cNvCxnSpPr>
            <a:cxnSpLocks noChangeShapeType="1"/>
            <a:stCxn id="14360" idx="2"/>
          </p:cNvCxnSpPr>
          <p:nvPr/>
        </p:nvCxnSpPr>
        <p:spPr bwMode="auto">
          <a:xfrm rot="5400000">
            <a:off x="6610350" y="2076450"/>
            <a:ext cx="533400" cy="1257300"/>
          </a:xfrm>
          <a:prstGeom prst="curvedConnector2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389" name="Line 53"/>
          <p:cNvSpPr>
            <a:spLocks noChangeShapeType="1"/>
          </p:cNvSpPr>
          <p:nvPr/>
        </p:nvSpPr>
        <p:spPr bwMode="auto">
          <a:xfrm flipV="1">
            <a:off x="5410200" y="1219200"/>
            <a:ext cx="1066800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4390" name="AutoShape 54"/>
          <p:cNvCxnSpPr>
            <a:cxnSpLocks noChangeShapeType="1"/>
          </p:cNvCxnSpPr>
          <p:nvPr/>
        </p:nvCxnSpPr>
        <p:spPr bwMode="auto">
          <a:xfrm rot="10800000">
            <a:off x="5410200" y="4205288"/>
            <a:ext cx="685800" cy="976312"/>
          </a:xfrm>
          <a:prstGeom prst="curvedConnector2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0046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805" name="AutoShape 5"/>
          <p:cNvCxnSpPr>
            <a:cxnSpLocks noChangeShapeType="1"/>
            <a:stCxn id="76803" idx="3"/>
          </p:cNvCxnSpPr>
          <p:nvPr/>
        </p:nvCxnSpPr>
        <p:spPr bwMode="auto">
          <a:xfrm>
            <a:off x="6248400" y="3352800"/>
            <a:ext cx="1066800" cy="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76806" name="Group 6"/>
          <p:cNvGrpSpPr>
            <a:grpSpLocks/>
          </p:cNvGrpSpPr>
          <p:nvPr/>
        </p:nvGrpSpPr>
        <p:grpSpPr bwMode="auto">
          <a:xfrm>
            <a:off x="7391400" y="2971800"/>
            <a:ext cx="1676400" cy="1143000"/>
            <a:chOff x="4704" y="1872"/>
            <a:chExt cx="1056" cy="720"/>
          </a:xfrm>
          <a:solidFill>
            <a:srgbClr val="D8250E"/>
          </a:solidFill>
        </p:grpSpPr>
        <p:sp>
          <p:nvSpPr>
            <p:cNvPr id="76807" name="Rectangle 7"/>
            <p:cNvSpPr>
              <a:spLocks noChangeArrowheads="1"/>
            </p:cNvSpPr>
            <p:nvPr/>
          </p:nvSpPr>
          <p:spPr bwMode="auto">
            <a:xfrm>
              <a:off x="4704" y="1872"/>
              <a:ext cx="1056" cy="7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8" name="Text Box 8"/>
            <p:cNvSpPr txBox="1">
              <a:spLocks noChangeArrowheads="1"/>
            </p:cNvSpPr>
            <p:nvPr/>
          </p:nvSpPr>
          <p:spPr bwMode="auto">
            <a:xfrm>
              <a:off x="4704" y="2016"/>
              <a:ext cx="1056" cy="40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/>
                <a:t>Photos</a:t>
              </a:r>
            </a:p>
          </p:txBody>
        </p:sp>
      </p:grpSp>
      <p:cxnSp>
        <p:nvCxnSpPr>
          <p:cNvPr id="76809" name="AutoShape 9"/>
          <p:cNvCxnSpPr>
            <a:cxnSpLocks noChangeShapeType="1"/>
            <a:stCxn id="76803" idx="1"/>
          </p:cNvCxnSpPr>
          <p:nvPr/>
        </p:nvCxnSpPr>
        <p:spPr bwMode="auto">
          <a:xfrm flipH="1">
            <a:off x="1981200" y="3352800"/>
            <a:ext cx="914400" cy="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76810" name="Group 10"/>
          <p:cNvGrpSpPr>
            <a:grpSpLocks/>
          </p:cNvGrpSpPr>
          <p:nvPr/>
        </p:nvGrpSpPr>
        <p:grpSpPr bwMode="auto">
          <a:xfrm>
            <a:off x="76200" y="2819400"/>
            <a:ext cx="1981200" cy="1190625"/>
            <a:chOff x="0" y="1920"/>
            <a:chExt cx="1248" cy="750"/>
          </a:xfrm>
          <a:solidFill>
            <a:srgbClr val="D8250E"/>
          </a:solidFill>
        </p:grpSpPr>
        <p:sp>
          <p:nvSpPr>
            <p:cNvPr id="76811" name="Rectangle 11"/>
            <p:cNvSpPr>
              <a:spLocks noChangeArrowheads="1"/>
            </p:cNvSpPr>
            <p:nvPr/>
          </p:nvSpPr>
          <p:spPr bwMode="auto">
            <a:xfrm>
              <a:off x="0" y="1920"/>
              <a:ext cx="1248" cy="7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2" name="Text Box 12"/>
            <p:cNvSpPr txBox="1">
              <a:spLocks noChangeArrowheads="1"/>
            </p:cNvSpPr>
            <p:nvPr/>
          </p:nvSpPr>
          <p:spPr bwMode="auto">
            <a:xfrm>
              <a:off x="0" y="1920"/>
              <a:ext cx="1200" cy="75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/>
                <a:t>Data Sets</a:t>
              </a:r>
            </a:p>
          </p:txBody>
        </p:sp>
      </p:grpSp>
      <p:grpSp>
        <p:nvGrpSpPr>
          <p:cNvPr id="76813" name="Group 13"/>
          <p:cNvGrpSpPr>
            <a:grpSpLocks/>
          </p:cNvGrpSpPr>
          <p:nvPr/>
        </p:nvGrpSpPr>
        <p:grpSpPr bwMode="auto">
          <a:xfrm>
            <a:off x="6172200" y="4648200"/>
            <a:ext cx="2971800" cy="1600200"/>
            <a:chOff x="3936" y="2928"/>
            <a:chExt cx="1872" cy="1008"/>
          </a:xfrm>
        </p:grpSpPr>
        <p:sp>
          <p:nvSpPr>
            <p:cNvPr id="76814" name="Rectangle 14"/>
            <p:cNvSpPr>
              <a:spLocks noChangeArrowheads="1"/>
            </p:cNvSpPr>
            <p:nvPr/>
          </p:nvSpPr>
          <p:spPr bwMode="auto">
            <a:xfrm>
              <a:off x="3984" y="2928"/>
              <a:ext cx="1776" cy="1008"/>
            </a:xfrm>
            <a:prstGeom prst="rect">
              <a:avLst/>
            </a:prstGeom>
            <a:solidFill>
              <a:srgbClr val="D8250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5" name="Text Box 15"/>
            <p:cNvSpPr txBox="1">
              <a:spLocks noChangeArrowheads="1"/>
            </p:cNvSpPr>
            <p:nvPr/>
          </p:nvSpPr>
          <p:spPr bwMode="auto">
            <a:xfrm>
              <a:off x="3936" y="3072"/>
              <a:ext cx="1872" cy="750"/>
            </a:xfrm>
            <a:prstGeom prst="rect">
              <a:avLst/>
            </a:prstGeom>
            <a:solidFill>
              <a:srgbClr val="D8250E">
                <a:alpha val="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dirty="0"/>
                <a:t>Direct Observations</a:t>
              </a:r>
            </a:p>
          </p:txBody>
        </p:sp>
      </p:grpSp>
      <p:grpSp>
        <p:nvGrpSpPr>
          <p:cNvPr id="76816" name="Group 16"/>
          <p:cNvGrpSpPr>
            <a:grpSpLocks/>
          </p:cNvGrpSpPr>
          <p:nvPr/>
        </p:nvGrpSpPr>
        <p:grpSpPr bwMode="auto">
          <a:xfrm>
            <a:off x="6553200" y="1676400"/>
            <a:ext cx="1828800" cy="762000"/>
            <a:chOff x="4608" y="1248"/>
            <a:chExt cx="1152" cy="480"/>
          </a:xfrm>
          <a:solidFill>
            <a:srgbClr val="D8250E"/>
          </a:solidFill>
        </p:grpSpPr>
        <p:sp>
          <p:nvSpPr>
            <p:cNvPr id="76817" name="Rectangle 17"/>
            <p:cNvSpPr>
              <a:spLocks noChangeArrowheads="1"/>
            </p:cNvSpPr>
            <p:nvPr/>
          </p:nvSpPr>
          <p:spPr bwMode="auto">
            <a:xfrm>
              <a:off x="4656" y="1248"/>
              <a:ext cx="1104" cy="48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8" name="Text Box 18"/>
            <p:cNvSpPr txBox="1">
              <a:spLocks noChangeArrowheads="1"/>
            </p:cNvSpPr>
            <p:nvPr/>
          </p:nvSpPr>
          <p:spPr bwMode="auto">
            <a:xfrm>
              <a:off x="4608" y="1296"/>
              <a:ext cx="1152" cy="404"/>
            </a:xfrm>
            <a:prstGeom prst="rect">
              <a:avLst/>
            </a:prstGeom>
            <a:solidFill>
              <a:srgbClr val="D8250E">
                <a:alpha val="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dirty="0"/>
                <a:t>Sounds</a:t>
              </a:r>
            </a:p>
          </p:txBody>
        </p:sp>
      </p:grpSp>
      <p:grpSp>
        <p:nvGrpSpPr>
          <p:cNvPr id="76819" name="Group 19"/>
          <p:cNvGrpSpPr>
            <a:grpSpLocks/>
          </p:cNvGrpSpPr>
          <p:nvPr/>
        </p:nvGrpSpPr>
        <p:grpSpPr bwMode="auto">
          <a:xfrm>
            <a:off x="0" y="533400"/>
            <a:ext cx="3124200" cy="1219200"/>
            <a:chOff x="1344" y="3168"/>
            <a:chExt cx="1968" cy="768"/>
          </a:xfrm>
          <a:solidFill>
            <a:srgbClr val="D8250E"/>
          </a:solidFill>
        </p:grpSpPr>
        <p:sp>
          <p:nvSpPr>
            <p:cNvPr id="76820" name="Rectangle 20"/>
            <p:cNvSpPr>
              <a:spLocks noChangeArrowheads="1"/>
            </p:cNvSpPr>
            <p:nvPr/>
          </p:nvSpPr>
          <p:spPr bwMode="auto">
            <a:xfrm>
              <a:off x="1392" y="3168"/>
              <a:ext cx="1920" cy="76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1" name="Text Box 21"/>
            <p:cNvSpPr txBox="1">
              <a:spLocks noChangeArrowheads="1"/>
            </p:cNvSpPr>
            <p:nvPr/>
          </p:nvSpPr>
          <p:spPr bwMode="auto">
            <a:xfrm>
              <a:off x="1344" y="3360"/>
              <a:ext cx="1968" cy="40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600" dirty="0"/>
                <a:t>Conversations</a:t>
              </a:r>
            </a:p>
          </p:txBody>
        </p:sp>
      </p:grpSp>
      <p:cxnSp>
        <p:nvCxnSpPr>
          <p:cNvPr id="76822" name="AutoShape 22"/>
          <p:cNvCxnSpPr>
            <a:cxnSpLocks noChangeShapeType="1"/>
          </p:cNvCxnSpPr>
          <p:nvPr/>
        </p:nvCxnSpPr>
        <p:spPr bwMode="auto">
          <a:xfrm flipH="1" flipV="1">
            <a:off x="4343400" y="4114800"/>
            <a:ext cx="76200" cy="12954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76823" name="Group 23"/>
          <p:cNvGrpSpPr>
            <a:grpSpLocks/>
          </p:cNvGrpSpPr>
          <p:nvPr/>
        </p:nvGrpSpPr>
        <p:grpSpPr bwMode="auto">
          <a:xfrm>
            <a:off x="0" y="5334000"/>
            <a:ext cx="2590800" cy="1219200"/>
            <a:chOff x="0" y="3360"/>
            <a:chExt cx="1632" cy="768"/>
          </a:xfrm>
          <a:solidFill>
            <a:srgbClr val="D8250E"/>
          </a:solidFill>
        </p:grpSpPr>
        <p:sp>
          <p:nvSpPr>
            <p:cNvPr id="76824" name="Rectangle 24"/>
            <p:cNvSpPr>
              <a:spLocks noChangeArrowheads="1"/>
            </p:cNvSpPr>
            <p:nvPr/>
          </p:nvSpPr>
          <p:spPr bwMode="auto">
            <a:xfrm>
              <a:off x="48" y="3360"/>
              <a:ext cx="1440" cy="76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5" name="Text Box 25"/>
            <p:cNvSpPr txBox="1">
              <a:spLocks noChangeArrowheads="1"/>
            </p:cNvSpPr>
            <p:nvPr/>
          </p:nvSpPr>
          <p:spPr bwMode="auto">
            <a:xfrm>
              <a:off x="0" y="3504"/>
              <a:ext cx="1632" cy="40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dirty="0"/>
                <a:t>Meetings</a:t>
              </a:r>
            </a:p>
          </p:txBody>
        </p:sp>
      </p:grpSp>
      <p:cxnSp>
        <p:nvCxnSpPr>
          <p:cNvPr id="76826" name="AutoShape 26"/>
          <p:cNvCxnSpPr>
            <a:cxnSpLocks noChangeShapeType="1"/>
          </p:cNvCxnSpPr>
          <p:nvPr/>
        </p:nvCxnSpPr>
        <p:spPr bwMode="auto">
          <a:xfrm rot="16200000">
            <a:off x="1600200" y="3733800"/>
            <a:ext cx="1371600" cy="1828800"/>
          </a:xfrm>
          <a:prstGeom prst="curvedConnector2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76827" name="Group 27"/>
          <p:cNvGrpSpPr>
            <a:grpSpLocks/>
          </p:cNvGrpSpPr>
          <p:nvPr/>
        </p:nvGrpSpPr>
        <p:grpSpPr bwMode="auto">
          <a:xfrm>
            <a:off x="2895600" y="5486400"/>
            <a:ext cx="3124200" cy="1219200"/>
            <a:chOff x="0" y="432"/>
            <a:chExt cx="1968" cy="768"/>
          </a:xfrm>
          <a:solidFill>
            <a:srgbClr val="D8250E"/>
          </a:solidFill>
        </p:grpSpPr>
        <p:sp>
          <p:nvSpPr>
            <p:cNvPr id="76828" name="Rectangle 28"/>
            <p:cNvSpPr>
              <a:spLocks noChangeArrowheads="1"/>
            </p:cNvSpPr>
            <p:nvPr/>
          </p:nvSpPr>
          <p:spPr bwMode="auto">
            <a:xfrm>
              <a:off x="0" y="432"/>
              <a:ext cx="1728" cy="76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29" name="Text Box 29"/>
            <p:cNvSpPr txBox="1">
              <a:spLocks noChangeArrowheads="1"/>
            </p:cNvSpPr>
            <p:nvPr/>
          </p:nvSpPr>
          <p:spPr bwMode="auto">
            <a:xfrm>
              <a:off x="48" y="604"/>
              <a:ext cx="1920" cy="40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600"/>
                <a:t>Publications</a:t>
              </a:r>
            </a:p>
          </p:txBody>
        </p:sp>
      </p:grpSp>
      <p:cxnSp>
        <p:nvCxnSpPr>
          <p:cNvPr id="76830" name="AutoShape 30"/>
          <p:cNvCxnSpPr>
            <a:cxnSpLocks noChangeShapeType="1"/>
          </p:cNvCxnSpPr>
          <p:nvPr/>
        </p:nvCxnSpPr>
        <p:spPr bwMode="auto">
          <a:xfrm>
            <a:off x="2667000" y="1905000"/>
            <a:ext cx="609600" cy="7620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76831" name="Group 31"/>
          <p:cNvGrpSpPr>
            <a:grpSpLocks/>
          </p:cNvGrpSpPr>
          <p:nvPr/>
        </p:nvGrpSpPr>
        <p:grpSpPr bwMode="auto">
          <a:xfrm>
            <a:off x="3124200" y="304800"/>
            <a:ext cx="3124200" cy="838200"/>
            <a:chOff x="2304" y="0"/>
            <a:chExt cx="1968" cy="528"/>
          </a:xfrm>
          <a:solidFill>
            <a:srgbClr val="D8250E"/>
          </a:solidFill>
        </p:grpSpPr>
        <p:sp>
          <p:nvSpPr>
            <p:cNvPr id="76832" name="Rectangle 32"/>
            <p:cNvSpPr>
              <a:spLocks noChangeArrowheads="1"/>
            </p:cNvSpPr>
            <p:nvPr/>
          </p:nvSpPr>
          <p:spPr bwMode="auto">
            <a:xfrm>
              <a:off x="2448" y="0"/>
              <a:ext cx="1728" cy="52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3" name="Text Box 33"/>
            <p:cNvSpPr txBox="1">
              <a:spLocks noChangeArrowheads="1"/>
            </p:cNvSpPr>
            <p:nvPr/>
          </p:nvSpPr>
          <p:spPr bwMode="auto">
            <a:xfrm>
              <a:off x="2304" y="0"/>
              <a:ext cx="1968" cy="40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dirty="0"/>
                <a:t>Specimens</a:t>
              </a:r>
            </a:p>
          </p:txBody>
        </p:sp>
      </p:grpSp>
      <p:grpSp>
        <p:nvGrpSpPr>
          <p:cNvPr id="76834" name="Group 34"/>
          <p:cNvGrpSpPr>
            <a:grpSpLocks/>
          </p:cNvGrpSpPr>
          <p:nvPr/>
        </p:nvGrpSpPr>
        <p:grpSpPr bwMode="auto">
          <a:xfrm>
            <a:off x="6477000" y="152400"/>
            <a:ext cx="2438400" cy="1190625"/>
            <a:chOff x="3984" y="336"/>
            <a:chExt cx="1536" cy="750"/>
          </a:xfrm>
          <a:solidFill>
            <a:srgbClr val="D8250E"/>
          </a:solidFill>
        </p:grpSpPr>
        <p:sp>
          <p:nvSpPr>
            <p:cNvPr id="76835" name="Rectangle 35"/>
            <p:cNvSpPr>
              <a:spLocks noChangeArrowheads="1"/>
            </p:cNvSpPr>
            <p:nvPr/>
          </p:nvSpPr>
          <p:spPr bwMode="auto">
            <a:xfrm>
              <a:off x="4032" y="336"/>
              <a:ext cx="1488" cy="7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6" name="Text Box 36"/>
            <p:cNvSpPr txBox="1">
              <a:spLocks noChangeArrowheads="1"/>
            </p:cNvSpPr>
            <p:nvPr/>
          </p:nvSpPr>
          <p:spPr bwMode="auto">
            <a:xfrm>
              <a:off x="3984" y="336"/>
              <a:ext cx="1440" cy="75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dirty="0"/>
                <a:t>Lab/Field notebook</a:t>
              </a:r>
            </a:p>
          </p:txBody>
        </p:sp>
      </p:grpSp>
      <p:cxnSp>
        <p:nvCxnSpPr>
          <p:cNvPr id="76837" name="AutoShape 37"/>
          <p:cNvCxnSpPr>
            <a:cxnSpLocks noChangeShapeType="1"/>
          </p:cNvCxnSpPr>
          <p:nvPr/>
        </p:nvCxnSpPr>
        <p:spPr bwMode="auto">
          <a:xfrm>
            <a:off x="4191000" y="1295400"/>
            <a:ext cx="0" cy="12954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38" name="AutoShape 38"/>
          <p:cNvCxnSpPr>
            <a:cxnSpLocks noChangeShapeType="1"/>
            <a:stCxn id="76817" idx="2"/>
          </p:cNvCxnSpPr>
          <p:nvPr/>
        </p:nvCxnSpPr>
        <p:spPr bwMode="auto">
          <a:xfrm rot="5400000">
            <a:off x="6610350" y="2076450"/>
            <a:ext cx="533400" cy="1257300"/>
          </a:xfrm>
          <a:prstGeom prst="curvedConnector2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6839" name="Line 39"/>
          <p:cNvSpPr>
            <a:spLocks noChangeShapeType="1"/>
          </p:cNvSpPr>
          <p:nvPr/>
        </p:nvSpPr>
        <p:spPr bwMode="auto">
          <a:xfrm flipV="1">
            <a:off x="5410200" y="1219200"/>
            <a:ext cx="1066800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6840" name="AutoShape 40"/>
          <p:cNvCxnSpPr>
            <a:cxnSpLocks noChangeShapeType="1"/>
          </p:cNvCxnSpPr>
          <p:nvPr/>
        </p:nvCxnSpPr>
        <p:spPr bwMode="auto">
          <a:xfrm rot="10800000">
            <a:off x="5410200" y="4205288"/>
            <a:ext cx="685800" cy="976312"/>
          </a:xfrm>
          <a:prstGeom prst="curvedConnector2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6844" name="Line 44"/>
          <p:cNvSpPr>
            <a:spLocks noChangeShapeType="1"/>
          </p:cNvSpPr>
          <p:nvPr/>
        </p:nvSpPr>
        <p:spPr bwMode="auto">
          <a:xfrm>
            <a:off x="1066800" y="3962400"/>
            <a:ext cx="1752600" cy="144780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45" name="Line 45"/>
          <p:cNvSpPr>
            <a:spLocks noChangeShapeType="1"/>
          </p:cNvSpPr>
          <p:nvPr/>
        </p:nvSpPr>
        <p:spPr bwMode="auto">
          <a:xfrm flipH="1">
            <a:off x="5181600" y="3733800"/>
            <a:ext cx="2209800" cy="1676400"/>
          </a:xfrm>
          <a:prstGeom prst="line">
            <a:avLst/>
          </a:prstGeom>
          <a:noFill/>
          <a:ln w="28575">
            <a:solidFill>
              <a:srgbClr val="0881C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46" name="Line 46"/>
          <p:cNvSpPr>
            <a:spLocks noChangeShapeType="1"/>
          </p:cNvSpPr>
          <p:nvPr/>
        </p:nvSpPr>
        <p:spPr bwMode="auto">
          <a:xfrm>
            <a:off x="1752600" y="1828800"/>
            <a:ext cx="1676400" cy="3505200"/>
          </a:xfrm>
          <a:prstGeom prst="line">
            <a:avLst/>
          </a:prstGeom>
          <a:noFill/>
          <a:ln w="28575">
            <a:solidFill>
              <a:srgbClr val="0881C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47" name="Line 47"/>
          <p:cNvSpPr>
            <a:spLocks noChangeShapeType="1"/>
          </p:cNvSpPr>
          <p:nvPr/>
        </p:nvSpPr>
        <p:spPr bwMode="auto">
          <a:xfrm flipH="1">
            <a:off x="4876800" y="2514600"/>
            <a:ext cx="2819400" cy="2895600"/>
          </a:xfrm>
          <a:prstGeom prst="line">
            <a:avLst/>
          </a:prstGeom>
          <a:noFill/>
          <a:ln w="28575">
            <a:solidFill>
              <a:srgbClr val="0881C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52" name="Line 52"/>
          <p:cNvSpPr>
            <a:spLocks noChangeShapeType="1"/>
          </p:cNvSpPr>
          <p:nvPr/>
        </p:nvSpPr>
        <p:spPr bwMode="auto">
          <a:xfrm flipH="1">
            <a:off x="4724400" y="1295400"/>
            <a:ext cx="1981200" cy="4038600"/>
          </a:xfrm>
          <a:prstGeom prst="line">
            <a:avLst/>
          </a:prstGeom>
          <a:noFill/>
          <a:ln w="28575">
            <a:solidFill>
              <a:srgbClr val="0881C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54" name="Line 54"/>
          <p:cNvSpPr>
            <a:spLocks noChangeShapeType="1"/>
          </p:cNvSpPr>
          <p:nvPr/>
        </p:nvSpPr>
        <p:spPr bwMode="auto">
          <a:xfrm>
            <a:off x="3657600" y="1219200"/>
            <a:ext cx="76200" cy="4114800"/>
          </a:xfrm>
          <a:prstGeom prst="line">
            <a:avLst/>
          </a:prstGeom>
          <a:noFill/>
          <a:ln w="28575">
            <a:solidFill>
              <a:srgbClr val="0881C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55" name="Line 55"/>
          <p:cNvSpPr>
            <a:spLocks noChangeShapeType="1"/>
          </p:cNvSpPr>
          <p:nvPr/>
        </p:nvSpPr>
        <p:spPr bwMode="auto">
          <a:xfrm>
            <a:off x="2438400" y="6172200"/>
            <a:ext cx="381000" cy="0"/>
          </a:xfrm>
          <a:prstGeom prst="line">
            <a:avLst/>
          </a:prstGeom>
          <a:noFill/>
          <a:ln w="28575">
            <a:solidFill>
              <a:srgbClr val="0881C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56" name="Line 56"/>
          <p:cNvSpPr>
            <a:spLocks noChangeShapeType="1"/>
          </p:cNvSpPr>
          <p:nvPr/>
        </p:nvSpPr>
        <p:spPr bwMode="auto">
          <a:xfrm flipH="1">
            <a:off x="5715000" y="5715000"/>
            <a:ext cx="457200" cy="304800"/>
          </a:xfrm>
          <a:prstGeom prst="line">
            <a:avLst/>
          </a:prstGeom>
          <a:noFill/>
          <a:ln w="28575">
            <a:solidFill>
              <a:srgbClr val="0881C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6802" name="Group 2"/>
          <p:cNvGrpSpPr>
            <a:grpSpLocks/>
          </p:cNvGrpSpPr>
          <p:nvPr/>
        </p:nvGrpSpPr>
        <p:grpSpPr bwMode="auto">
          <a:xfrm>
            <a:off x="2895600" y="2590800"/>
            <a:ext cx="3352800" cy="1447800"/>
            <a:chOff x="1872" y="1680"/>
            <a:chExt cx="2112" cy="912"/>
          </a:xfrm>
        </p:grpSpPr>
        <p:sp>
          <p:nvSpPr>
            <p:cNvPr id="76803" name="AutoShape 3"/>
            <p:cNvSpPr>
              <a:spLocks noChangeArrowheads="1"/>
            </p:cNvSpPr>
            <p:nvPr/>
          </p:nvSpPr>
          <p:spPr bwMode="auto">
            <a:xfrm>
              <a:off x="1872" y="1728"/>
              <a:ext cx="2112" cy="864"/>
            </a:xfrm>
            <a:prstGeom prst="roundRect">
              <a:avLst>
                <a:gd name="adj" fmla="val 50000"/>
              </a:avLst>
            </a:prstGeom>
            <a:solidFill>
              <a:srgbClr val="D8250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4" name="Text Box 4"/>
            <p:cNvSpPr txBox="1">
              <a:spLocks noChangeArrowheads="1"/>
            </p:cNvSpPr>
            <p:nvPr/>
          </p:nvSpPr>
          <p:spPr bwMode="auto">
            <a:xfrm>
              <a:off x="2064" y="1680"/>
              <a:ext cx="1728" cy="902"/>
            </a:xfrm>
            <a:prstGeom prst="rect">
              <a:avLst/>
            </a:prstGeom>
            <a:solidFill>
              <a:srgbClr val="D8250E">
                <a:alpha val="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4400" dirty="0"/>
                <a:t>Scientists Working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528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6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6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6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6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6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6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6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6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6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6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6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6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6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6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6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6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44" grpId="0" animBg="1"/>
      <p:bldP spid="76845" grpId="0" animBg="1"/>
      <p:bldP spid="76846" grpId="0" animBg="1"/>
      <p:bldP spid="76847" grpId="0" animBg="1"/>
      <p:bldP spid="76852" grpId="0" animBg="1"/>
      <p:bldP spid="76854" grpId="0" animBg="1"/>
      <p:bldP spid="76855" grpId="0" animBg="1"/>
      <p:bldP spid="768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In science, images visualize data </a:t>
            </a:r>
            <a:r>
              <a:rPr lang="en-US" altLang="en-US" i="1" dirty="0" smtClean="0"/>
              <a:t>or </a:t>
            </a:r>
            <a:r>
              <a:rPr lang="en-US" altLang="en-US" dirty="0" smtClean="0"/>
              <a:t>are data…</a:t>
            </a:r>
          </a:p>
        </p:txBody>
      </p:sp>
      <p:pic>
        <p:nvPicPr>
          <p:cNvPr id="40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676400"/>
            <a:ext cx="2171700" cy="1684338"/>
          </a:xfrm>
          <a:noFill/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613" y="1905000"/>
            <a:ext cx="2033587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3852863"/>
            <a:ext cx="1676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863" y="4495800"/>
            <a:ext cx="1836737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0" y="3994150"/>
            <a:ext cx="2286000" cy="149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263" y="3994150"/>
            <a:ext cx="12350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676400"/>
            <a:ext cx="20574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5563" y="76200"/>
            <a:ext cx="8166100" cy="1295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Text, data, and images together convey scientific meaning</a:t>
            </a:r>
          </a:p>
        </p:txBody>
      </p:sp>
      <p:pic>
        <p:nvPicPr>
          <p:cNvPr id="61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676400"/>
            <a:ext cx="2171700" cy="1684338"/>
          </a:xfrm>
          <a:noFill/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613" y="1905000"/>
            <a:ext cx="2033587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3852863"/>
            <a:ext cx="1676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863" y="4495800"/>
            <a:ext cx="1836737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0" y="3994150"/>
            <a:ext cx="2286000" cy="149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263" y="3994150"/>
            <a:ext cx="12350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2138363"/>
            <a:ext cx="1524000" cy="155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4351338" y="3048000"/>
          <a:ext cx="2251075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8" name="Image" r:id="rId11" imgW="4380952" imgH="5638095" progId="Photoshop.Image.8">
                  <p:embed/>
                </p:oleObj>
              </mc:Choice>
              <mc:Fallback>
                <p:oleObj name="Image" r:id="rId11" imgW="4380952" imgH="5638095" progId="Photoshop.Imag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1338" y="3048000"/>
                        <a:ext cx="2251075" cy="2895600"/>
                      </a:xfrm>
                      <a:prstGeom prst="rect">
                        <a:avLst/>
                      </a:prstGeom>
                      <a:noFill/>
                      <a:ln w="12700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2057400"/>
            <a:ext cx="2362200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3" descr="STEM_PP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900" y="4764088"/>
            <a:ext cx="1398588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1" name="Group 48"/>
          <p:cNvGrpSpPr>
            <a:grpSpLocks/>
          </p:cNvGrpSpPr>
          <p:nvPr/>
        </p:nvGrpSpPr>
        <p:grpSpPr bwMode="auto">
          <a:xfrm>
            <a:off x="3384550" y="1830388"/>
            <a:ext cx="2384425" cy="4449762"/>
            <a:chOff x="3319980" y="1487791"/>
            <a:chExt cx="2598512" cy="4974014"/>
          </a:xfrm>
        </p:grpSpPr>
        <p:pic>
          <p:nvPicPr>
            <p:cNvPr id="7209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732" y="2917253"/>
              <a:ext cx="1087792" cy="479226"/>
            </a:xfrm>
            <a:prstGeom prst="rect">
              <a:avLst/>
            </a:prstGeom>
            <a:noFill/>
            <a:ln w="9525">
              <a:solidFill>
                <a:srgbClr val="1A435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210" name="TextBox 5"/>
            <p:cNvSpPr txBox="1">
              <a:spLocks noChangeArrowheads="1"/>
            </p:cNvSpPr>
            <p:nvPr/>
          </p:nvSpPr>
          <p:spPr bwMode="auto">
            <a:xfrm>
              <a:off x="3319982" y="5292275"/>
              <a:ext cx="2598510" cy="1169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rgbClr val="10253F"/>
                  </a:solidFill>
                  <a:latin typeface="Calibri" pitchFamily="34" charset="0"/>
                </a:rPr>
                <a:t>Spatio-Temporal Exploratory Model identifies factors affecting patterns of migration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000">
                <a:solidFill>
                  <a:srgbClr val="10253F"/>
                </a:solidFill>
                <a:latin typeface="Calibri" pitchFamily="34" charset="0"/>
              </a:endParaRPr>
            </a:p>
          </p:txBody>
        </p:sp>
        <p:sp>
          <p:nvSpPr>
            <p:cNvPr id="7211" name="TextBox 30"/>
            <p:cNvSpPr txBox="1">
              <a:spLocks noChangeArrowheads="1"/>
            </p:cNvSpPr>
            <p:nvPr/>
          </p:nvSpPr>
          <p:spPr bwMode="auto">
            <a:xfrm>
              <a:off x="3319980" y="1487791"/>
              <a:ext cx="2598508" cy="1547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rgbClr val="10253F"/>
                  </a:solidFill>
                  <a:latin typeface="Calibri" pitchFamily="34" charset="0"/>
                </a:rPr>
                <a:t>Diverse bird observations and environmental data from 300,00 locations in the US integrated and analyzed using High Performance Computing Resources</a:t>
              </a:r>
            </a:p>
          </p:txBody>
        </p:sp>
        <p:grpSp>
          <p:nvGrpSpPr>
            <p:cNvPr id="7212" name="Group 47"/>
            <p:cNvGrpSpPr>
              <a:grpSpLocks/>
            </p:cNvGrpSpPr>
            <p:nvPr/>
          </p:nvGrpSpPr>
          <p:grpSpPr bwMode="auto">
            <a:xfrm>
              <a:off x="3738911" y="3438851"/>
              <a:ext cx="1580758" cy="1258090"/>
              <a:chOff x="3738911" y="3438851"/>
              <a:chExt cx="1580758" cy="1258090"/>
            </a:xfrm>
          </p:grpSpPr>
          <p:pic>
            <p:nvPicPr>
              <p:cNvPr id="64" name="Picture 63" descr="june29_indigo_bunting_full.png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738911" y="3438851"/>
                <a:ext cx="1275960" cy="91901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bg1"/>
                </a:solidFill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65" name="Picture 64" descr="june29_indigo_bunting_full.png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891311" y="3591252"/>
                <a:ext cx="1275960" cy="91901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bg1"/>
                </a:solidFill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66" name="Picture 65" descr="june29_indigo_bunting_full.png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043709" y="3777927"/>
                <a:ext cx="1275960" cy="91901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bg1"/>
                </a:solidFill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</p:grpSp>
      <p:pic>
        <p:nvPicPr>
          <p:cNvPr id="7172" name="Picture 6" descr="cl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75" y="1427163"/>
            <a:ext cx="112077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3" name="Group 41"/>
          <p:cNvGrpSpPr>
            <a:grpSpLocks/>
          </p:cNvGrpSpPr>
          <p:nvPr/>
        </p:nvGrpSpPr>
        <p:grpSpPr bwMode="auto">
          <a:xfrm>
            <a:off x="392113" y="3436938"/>
            <a:ext cx="1281112" cy="2578100"/>
            <a:chOff x="142875" y="3284537"/>
            <a:chExt cx="1396112" cy="2881661"/>
          </a:xfrm>
        </p:grpSpPr>
        <p:sp>
          <p:nvSpPr>
            <p:cNvPr id="76" name="TextBox 32"/>
            <p:cNvSpPr txBox="1">
              <a:spLocks noChangeArrowheads="1"/>
            </p:cNvSpPr>
            <p:nvPr/>
          </p:nvSpPr>
          <p:spPr bwMode="auto">
            <a:xfrm>
              <a:off x="142875" y="3284537"/>
              <a:ext cx="1245602" cy="344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tx2">
                      <a:lumMod val="50000"/>
                    </a:schemeClr>
                  </a:solidFill>
                  <a:latin typeface="Calibri" charset="0"/>
                </a:rPr>
                <a:t>Land Cover</a:t>
              </a:r>
            </a:p>
          </p:txBody>
        </p:sp>
        <p:sp>
          <p:nvSpPr>
            <p:cNvPr id="78" name="TextBox 64"/>
            <p:cNvSpPr txBox="1">
              <a:spLocks noChangeArrowheads="1"/>
            </p:cNvSpPr>
            <p:nvPr/>
          </p:nvSpPr>
          <p:spPr bwMode="auto">
            <a:xfrm>
              <a:off x="142875" y="4356288"/>
              <a:ext cx="1396112" cy="344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tx2">
                      <a:lumMod val="50000"/>
                    </a:schemeClr>
                  </a:solidFill>
                  <a:latin typeface="Calibri" charset="0"/>
                </a:rPr>
                <a:t>Meteorology</a:t>
              </a:r>
            </a:p>
          </p:txBody>
        </p:sp>
        <p:sp>
          <p:nvSpPr>
            <p:cNvPr id="79" name="TextBox 65"/>
            <p:cNvSpPr txBox="1">
              <a:spLocks noChangeArrowheads="1"/>
            </p:cNvSpPr>
            <p:nvPr/>
          </p:nvSpPr>
          <p:spPr bwMode="auto">
            <a:xfrm>
              <a:off x="142875" y="5341091"/>
              <a:ext cx="1396112" cy="825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tx2">
                      <a:lumMod val="50000"/>
                    </a:schemeClr>
                  </a:solidFill>
                  <a:latin typeface="Calibri" charset="0"/>
                </a:rPr>
                <a:t>MODIS – Remote sensing data</a:t>
              </a:r>
            </a:p>
          </p:txBody>
        </p:sp>
      </p:grpSp>
      <p:pic>
        <p:nvPicPr>
          <p:cNvPr id="7174" name="Picture 7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1504950"/>
            <a:ext cx="550863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6513"/>
            <a:ext cx="6524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6" name="Group 49"/>
          <p:cNvGrpSpPr>
            <a:grpSpLocks/>
          </p:cNvGrpSpPr>
          <p:nvPr/>
        </p:nvGrpSpPr>
        <p:grpSpPr bwMode="auto">
          <a:xfrm>
            <a:off x="5845175" y="1751013"/>
            <a:ext cx="2955925" cy="4360862"/>
            <a:chOff x="5964974" y="1914618"/>
            <a:chExt cx="2955268" cy="4361864"/>
          </a:xfrm>
        </p:grpSpPr>
        <p:sp>
          <p:nvSpPr>
            <p:cNvPr id="43" name="Rounded Rectangle 42"/>
            <p:cNvSpPr>
              <a:spLocks noChangeArrowheads="1"/>
            </p:cNvSpPr>
            <p:nvPr/>
          </p:nvSpPr>
          <p:spPr bwMode="auto">
            <a:xfrm>
              <a:off x="5964974" y="1914618"/>
              <a:ext cx="2823535" cy="436186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25400" algn="ctr">
              <a:solidFill>
                <a:schemeClr val="accent1"/>
              </a:solidFill>
              <a:round/>
              <a:headEnd/>
              <a:tailEnd/>
            </a:ln>
            <a:effectLst>
              <a:outerShdw dist="38100" dir="18900000" algn="tr" rotWithShape="0">
                <a:srgbClr val="000000">
                  <a:alpha val="42999"/>
                </a:srgb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dk1"/>
                </a:solidFill>
                <a:latin typeface="+mn-lt"/>
              </a:endParaRPr>
            </a:p>
          </p:txBody>
        </p:sp>
        <p:pic>
          <p:nvPicPr>
            <p:cNvPr id="7195" name="Picture 3" descr="indigo.bunting.gif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3073" y="2895066"/>
              <a:ext cx="2788920" cy="1705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5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6084011" y="2976899"/>
              <a:ext cx="530107" cy="43031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7197" name="TextBox 35"/>
            <p:cNvSpPr txBox="1">
              <a:spLocks noChangeArrowheads="1"/>
            </p:cNvSpPr>
            <p:nvPr/>
          </p:nvSpPr>
          <p:spPr bwMode="auto">
            <a:xfrm>
              <a:off x="6155294" y="4688582"/>
              <a:ext cx="2417278" cy="1554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7800" indent="-177800"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ts val="600"/>
                </a:spcAft>
                <a:buClrTx/>
                <a:buSzTx/>
                <a:buFont typeface="Arial" charset="0"/>
                <a:buChar char="•"/>
              </a:pPr>
              <a:r>
                <a:rPr lang="en-US" altLang="en-US" sz="1800">
                  <a:solidFill>
                    <a:srgbClr val="10253F"/>
                  </a:solidFill>
                  <a:latin typeface="Calibri" pitchFamily="34" charset="0"/>
                </a:rPr>
                <a:t>Examine patterns of migration </a:t>
              </a:r>
            </a:p>
            <a:p>
              <a:pPr eaLnBrk="1" hangingPunct="1">
                <a:spcBef>
                  <a:spcPct val="0"/>
                </a:spcBef>
                <a:spcAft>
                  <a:spcPts val="600"/>
                </a:spcAft>
                <a:buClrTx/>
                <a:buSzTx/>
                <a:buFont typeface="Arial" charset="0"/>
                <a:buChar char="•"/>
              </a:pPr>
              <a:r>
                <a:rPr lang="en-US" altLang="en-US" sz="1800">
                  <a:solidFill>
                    <a:srgbClr val="10253F"/>
                  </a:solidFill>
                  <a:latin typeface="Calibri" pitchFamily="34" charset="0"/>
                </a:rPr>
                <a:t>Infer how climate change may affect bird migration</a:t>
              </a:r>
            </a:p>
          </p:txBody>
        </p:sp>
        <p:sp>
          <p:nvSpPr>
            <p:cNvPr id="7198" name="TextBox 36"/>
            <p:cNvSpPr txBox="1">
              <a:spLocks noChangeArrowheads="1"/>
            </p:cNvSpPr>
            <p:nvPr/>
          </p:nvSpPr>
          <p:spPr bwMode="auto">
            <a:xfrm>
              <a:off x="6475692" y="2029175"/>
              <a:ext cx="17802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10253F"/>
                  </a:solidFill>
                  <a:latin typeface="Calibri" pitchFamily="34" charset="0"/>
                </a:rPr>
                <a:t>Model results</a:t>
              </a:r>
              <a:endParaRPr lang="en-US" altLang="en-US" sz="1800">
                <a:solidFill>
                  <a:srgbClr val="10253F"/>
                </a:solidFill>
                <a:latin typeface="Calibri" pitchFamily="34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6209395" y="4383747"/>
              <a:ext cx="2202960" cy="4128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0" b="1" dirty="0"/>
            </a:p>
          </p:txBody>
        </p:sp>
        <p:sp>
          <p:nvSpPr>
            <p:cNvPr id="7200" name="Text Box 14"/>
            <p:cNvSpPr txBox="1">
              <a:spLocks noChangeArrowheads="1"/>
            </p:cNvSpPr>
            <p:nvPr/>
          </p:nvSpPr>
          <p:spPr bwMode="auto">
            <a:xfrm>
              <a:off x="6003073" y="2446731"/>
              <a:ext cx="291716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solidFill>
                    <a:srgbClr val="10253F"/>
                  </a:solidFill>
                  <a:latin typeface="Calibri" pitchFamily="34" charset="0"/>
                </a:rPr>
                <a:t>Occurrence of Indigo Bunting </a:t>
              </a:r>
              <a:r>
                <a:rPr lang="en-US" altLang="en-US" sz="1300">
                  <a:solidFill>
                    <a:srgbClr val="10253F"/>
                  </a:solidFill>
                  <a:latin typeface="Calibri" pitchFamily="34" charset="0"/>
                </a:rPr>
                <a:t>(2008)</a:t>
              </a:r>
            </a:p>
          </p:txBody>
        </p:sp>
        <p:sp>
          <p:nvSpPr>
            <p:cNvPr id="7201" name="TextBox 37"/>
            <p:cNvSpPr txBox="1">
              <a:spLocks noChangeArrowheads="1"/>
            </p:cNvSpPr>
            <p:nvPr/>
          </p:nvSpPr>
          <p:spPr bwMode="auto">
            <a:xfrm>
              <a:off x="6195191" y="4354429"/>
              <a:ext cx="368638" cy="2462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 b="1">
                  <a:solidFill>
                    <a:schemeClr val="bg1"/>
                  </a:solidFill>
                  <a:latin typeface="Calibri" pitchFamily="34" charset="0"/>
                </a:rPr>
                <a:t>Jan</a:t>
              </a:r>
            </a:p>
          </p:txBody>
        </p:sp>
        <p:sp>
          <p:nvSpPr>
            <p:cNvPr id="7202" name="TextBox 38"/>
            <p:cNvSpPr txBox="1">
              <a:spLocks noChangeArrowheads="1"/>
            </p:cNvSpPr>
            <p:nvPr/>
          </p:nvSpPr>
          <p:spPr bwMode="auto">
            <a:xfrm>
              <a:off x="7588149" y="4354429"/>
              <a:ext cx="412812" cy="2462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 b="1">
                  <a:solidFill>
                    <a:schemeClr val="bg1"/>
                  </a:solidFill>
                  <a:latin typeface="Calibri" pitchFamily="34" charset="0"/>
                </a:rPr>
                <a:t>Sep</a:t>
              </a:r>
            </a:p>
          </p:txBody>
        </p:sp>
        <p:sp>
          <p:nvSpPr>
            <p:cNvPr id="7203" name="TextBox 39"/>
            <p:cNvSpPr txBox="1">
              <a:spLocks noChangeArrowheads="1"/>
            </p:cNvSpPr>
            <p:nvPr/>
          </p:nvSpPr>
          <p:spPr bwMode="auto">
            <a:xfrm>
              <a:off x="8108323" y="4354429"/>
              <a:ext cx="424373" cy="2462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 b="1">
                  <a:solidFill>
                    <a:schemeClr val="bg1"/>
                  </a:solidFill>
                  <a:latin typeface="Calibri" pitchFamily="34" charset="0"/>
                </a:rPr>
                <a:t>Dec</a:t>
              </a:r>
            </a:p>
          </p:txBody>
        </p:sp>
        <p:sp>
          <p:nvSpPr>
            <p:cNvPr id="7204" name="TextBox 40"/>
            <p:cNvSpPr txBox="1">
              <a:spLocks noChangeArrowheads="1"/>
            </p:cNvSpPr>
            <p:nvPr/>
          </p:nvSpPr>
          <p:spPr bwMode="auto">
            <a:xfrm>
              <a:off x="7165599" y="4354429"/>
              <a:ext cx="426335" cy="2462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 b="1">
                  <a:solidFill>
                    <a:schemeClr val="bg1"/>
                  </a:solidFill>
                  <a:latin typeface="Calibri" pitchFamily="34" charset="0"/>
                </a:rPr>
                <a:t>Jun</a:t>
              </a:r>
            </a:p>
          </p:txBody>
        </p:sp>
        <p:sp>
          <p:nvSpPr>
            <p:cNvPr id="7205" name="TextBox 41"/>
            <p:cNvSpPr txBox="1">
              <a:spLocks noChangeArrowheads="1"/>
            </p:cNvSpPr>
            <p:nvPr/>
          </p:nvSpPr>
          <p:spPr bwMode="auto">
            <a:xfrm>
              <a:off x="6673110" y="4354429"/>
              <a:ext cx="368638" cy="2462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l"/>
                <a:defRPr sz="3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l"/>
                <a:defRPr sz="2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3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 b="1">
                  <a:solidFill>
                    <a:schemeClr val="bg1"/>
                  </a:solidFill>
                  <a:latin typeface="Calibri" pitchFamily="34" charset="0"/>
                </a:rPr>
                <a:t>Apr</a:t>
              </a:r>
            </a:p>
          </p:txBody>
        </p:sp>
      </p:grpSp>
      <p:sp>
        <p:nvSpPr>
          <p:cNvPr id="80" name="Right Arrow 79"/>
          <p:cNvSpPr>
            <a:spLocks noChangeAspect="1"/>
          </p:cNvSpPr>
          <p:nvPr/>
        </p:nvSpPr>
        <p:spPr>
          <a:xfrm>
            <a:off x="5297488" y="4056063"/>
            <a:ext cx="450850" cy="27463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178" name="Picture 8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2387600"/>
            <a:ext cx="54927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9" descr="ornldaac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4732338"/>
            <a:ext cx="496888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80" name="Group 43"/>
          <p:cNvGrpSpPr>
            <a:grpSpLocks/>
          </p:cNvGrpSpPr>
          <p:nvPr/>
        </p:nvGrpSpPr>
        <p:grpSpPr bwMode="auto">
          <a:xfrm>
            <a:off x="1524000" y="1885950"/>
            <a:ext cx="2120900" cy="4260850"/>
            <a:chOff x="1245555" y="1550138"/>
            <a:chExt cx="2312033" cy="4761804"/>
          </a:xfrm>
        </p:grpSpPr>
        <p:sp>
          <p:nvSpPr>
            <p:cNvPr id="69" name="Rectangle 68"/>
            <p:cNvSpPr/>
            <p:nvPr/>
          </p:nvSpPr>
          <p:spPr>
            <a:xfrm>
              <a:off x="1245555" y="1550138"/>
              <a:ext cx="1467356" cy="4761778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rgbClr val="FFFFFF"/>
                </a:gs>
              </a:gsLst>
              <a:lin ang="10560000" scaled="0"/>
              <a:tileRect/>
            </a:gradFill>
            <a:ln>
              <a:noFill/>
            </a:ln>
            <a:effectLst>
              <a:glow rad="101600">
                <a:schemeClr val="bg1">
                  <a:alpha val="75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7189" name="Picture 8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138" y="1768475"/>
              <a:ext cx="1198562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71" name="Isosceles Triangle 70"/>
            <p:cNvSpPr/>
            <p:nvPr/>
          </p:nvSpPr>
          <p:spPr>
            <a:xfrm rot="5400000">
              <a:off x="763256" y="3517609"/>
              <a:ext cx="4747611" cy="841054"/>
            </a:xfrm>
            <a:prstGeom prst="triangle">
              <a:avLst>
                <a:gd name="adj" fmla="val 50401"/>
              </a:avLst>
            </a:prstGeom>
            <a:gradFill>
              <a:gsLst>
                <a:gs pos="0">
                  <a:schemeClr val="tx2">
                    <a:alpha val="74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9720000" scaled="0"/>
            </a:gra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7191" name="Picture 46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138" y="5233988"/>
              <a:ext cx="1198562" cy="998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2" name="Picture 47"/>
            <p:cNvPicPr>
              <a:picLocks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138" y="2940050"/>
              <a:ext cx="1198562" cy="1004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3" name="Picture 74"/>
            <p:cNvPicPr>
              <a:picLocks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138" y="4081463"/>
              <a:ext cx="1198562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81" name="Title 7"/>
          <p:cNvSpPr>
            <a:spLocks noGrp="1"/>
          </p:cNvSpPr>
          <p:nvPr>
            <p:ph type="title"/>
          </p:nvPr>
        </p:nvSpPr>
        <p:spPr>
          <a:xfrm>
            <a:off x="457200" y="122238"/>
            <a:ext cx="8610600" cy="1295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And…together with models can enable scientific discovery</a:t>
            </a:r>
          </a:p>
        </p:txBody>
      </p:sp>
      <p:sp>
        <p:nvSpPr>
          <p:cNvPr id="7184" name="Slide Number Placeholder 8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48652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16B38DB-D033-498E-A4A5-D06AB86B7038}" type="slidenum">
              <a:rPr lang="en-US" altLang="en-US" sz="180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800"/>
          </a:p>
        </p:txBody>
      </p:sp>
      <p:pic>
        <p:nvPicPr>
          <p:cNvPr id="7182" name="Picture 54" descr="DataONE_South America LOGO.tif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75" y="6049963"/>
            <a:ext cx="1457325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4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80150"/>
            <a:ext cx="927100" cy="403225"/>
          </a:xfrm>
          <a:prstGeom prst="rect">
            <a:avLst/>
          </a:prstGeom>
          <a:noFill/>
          <a:ln w="9525">
            <a:solidFill>
              <a:srgbClr val="1A435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5" name="Picture 6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6205538"/>
            <a:ext cx="2157413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ntal Models">
  <a:themeElements>
    <a:clrScheme name="Mental Models 11">
      <a:dk1>
        <a:srgbClr val="000000"/>
      </a:dk1>
      <a:lt1>
        <a:srgbClr val="FFFFFF"/>
      </a:lt1>
      <a:dk2>
        <a:srgbClr val="330066"/>
      </a:dk2>
      <a:lt2>
        <a:srgbClr val="00CCFF"/>
      </a:lt2>
      <a:accent1>
        <a:srgbClr val="FF3300"/>
      </a:accent1>
      <a:accent2>
        <a:srgbClr val="08F8F8"/>
      </a:accent2>
      <a:accent3>
        <a:srgbClr val="FFFFFF"/>
      </a:accent3>
      <a:accent4>
        <a:srgbClr val="000000"/>
      </a:accent4>
      <a:accent5>
        <a:srgbClr val="FFADAA"/>
      </a:accent5>
      <a:accent6>
        <a:srgbClr val="06E1E1"/>
      </a:accent6>
      <a:hlink>
        <a:srgbClr val="7E9CE8"/>
      </a:hlink>
      <a:folHlink>
        <a:srgbClr val="C6FEC9"/>
      </a:folHlink>
    </a:clrScheme>
    <a:fontScheme name="Mental Model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ntal Models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tal Models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tal Models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tal Models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tal Models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tal Models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tal Models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tal Models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tal Models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ntal Models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ntal Models 11">
        <a:dk1>
          <a:srgbClr val="000000"/>
        </a:dk1>
        <a:lt1>
          <a:srgbClr val="FFFFFF"/>
        </a:lt1>
        <a:dk2>
          <a:srgbClr val="330066"/>
        </a:dk2>
        <a:lt2>
          <a:srgbClr val="00CCFF"/>
        </a:lt2>
        <a:accent1>
          <a:srgbClr val="FF3300"/>
        </a:accent1>
        <a:accent2>
          <a:srgbClr val="08F8F8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06E1E1"/>
        </a:accent6>
        <a:hlink>
          <a:srgbClr val="7E9CE8"/>
        </a:hlink>
        <a:folHlink>
          <a:srgbClr val="C6FE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18708</TotalTime>
  <Words>738</Words>
  <Application>Microsoft Office PowerPoint</Application>
  <PresentationFormat>On-screen Show (4:3)</PresentationFormat>
  <Paragraphs>187</Paragraphs>
  <Slides>29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ＭＳ Ｐゴシック</vt:lpstr>
      <vt:lpstr>Arial</vt:lpstr>
      <vt:lpstr>Calibri</vt:lpstr>
      <vt:lpstr>굴림</vt:lpstr>
      <vt:lpstr>Tahoma</vt:lpstr>
      <vt:lpstr>Wingdings</vt:lpstr>
      <vt:lpstr>Mental Models</vt:lpstr>
      <vt:lpstr>Office Theme</vt:lpstr>
      <vt:lpstr>Image</vt:lpstr>
      <vt:lpstr>The Importance of Data, Information, and Knowledge in Scholarly Communication</vt:lpstr>
      <vt:lpstr>PowerPoint Presentation</vt:lpstr>
      <vt:lpstr>Communication Means</vt:lpstr>
      <vt:lpstr>PowerPoint Presentation</vt:lpstr>
      <vt:lpstr>PowerPoint Presentation</vt:lpstr>
      <vt:lpstr>PowerPoint Presentation</vt:lpstr>
      <vt:lpstr>In science, images visualize data or are data…</vt:lpstr>
      <vt:lpstr>Text, data, and images together convey scientific meaning</vt:lpstr>
      <vt:lpstr>And…together with models can enable scientific discovery</vt:lpstr>
      <vt:lpstr>Granularity in the Journal World</vt:lpstr>
      <vt:lpstr>1. Journal Title 2. Issue</vt:lpstr>
      <vt:lpstr>3. Article</vt:lpstr>
      <vt:lpstr>4. Objects (figures, tables, pictures)</vt:lpstr>
      <vt:lpstr>The Article can also be a starting point to expand…</vt:lpstr>
      <vt:lpstr>Data Repositories like Dryad help link datasets to journal articles</vt:lpstr>
      <vt:lpstr>PowerPoint Presentation</vt:lpstr>
      <vt:lpstr>Study of How Scientists Search for and Use Images and Figures</vt:lpstr>
      <vt:lpstr>What scientists currently do to find images…</vt:lpstr>
      <vt:lpstr>Suggestions for Success</vt:lpstr>
      <vt:lpstr>DataONE Assessment of Stakeholders</vt:lpstr>
      <vt:lpstr>Gap between willingness to share and accessibility (2011)</vt:lpstr>
      <vt:lpstr>PowerPoint Presentation</vt:lpstr>
      <vt:lpstr>PowerPoint Presentation</vt:lpstr>
      <vt:lpstr>Reference support services, by type of institution…</vt:lpstr>
      <vt:lpstr>Technical support services, by type of institution…</vt:lpstr>
      <vt:lpstr>Staff development, by type of institution…</vt:lpstr>
      <vt:lpstr>In conclusion…</vt:lpstr>
      <vt:lpstr>PowerPoint Presentation</vt:lpstr>
      <vt:lpstr>Thank you</vt:lpstr>
    </vt:vector>
  </TitlesOfParts>
  <Company>Universtiy of Tennessee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Grant Writing for Information Agencies</dc:title>
  <dc:creator>Carol Tenopir</dc:creator>
  <cp:lastModifiedBy>Tenopir, Carol</cp:lastModifiedBy>
  <cp:revision>315</cp:revision>
  <dcterms:created xsi:type="dcterms:W3CDTF">2005-08-27T12:56:31Z</dcterms:created>
  <dcterms:modified xsi:type="dcterms:W3CDTF">2019-06-20T12:49:15Z</dcterms:modified>
</cp:coreProperties>
</file>