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charts/chart5.xml" ContentType="application/vnd.openxmlformats-officedocument.drawingml.chart+xml"/>
  <Override PartName="/ppt/notesSlides/notesSlide18.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713" r:id="rId2"/>
    <p:sldMasterId id="2147483745" r:id="rId3"/>
  </p:sldMasterIdLst>
  <p:notesMasterIdLst>
    <p:notesMasterId r:id="rId34"/>
  </p:notesMasterIdLst>
  <p:handoutMasterIdLst>
    <p:handoutMasterId r:id="rId35"/>
  </p:handoutMasterIdLst>
  <p:sldIdLst>
    <p:sldId id="321" r:id="rId4"/>
    <p:sldId id="405" r:id="rId5"/>
    <p:sldId id="406" r:id="rId6"/>
    <p:sldId id="352" r:id="rId7"/>
    <p:sldId id="353" r:id="rId8"/>
    <p:sldId id="365" r:id="rId9"/>
    <p:sldId id="368" r:id="rId10"/>
    <p:sldId id="328" r:id="rId11"/>
    <p:sldId id="325" r:id="rId12"/>
    <p:sldId id="403" r:id="rId13"/>
    <p:sldId id="329" r:id="rId14"/>
    <p:sldId id="376" r:id="rId15"/>
    <p:sldId id="396" r:id="rId16"/>
    <p:sldId id="374" r:id="rId17"/>
    <p:sldId id="375" r:id="rId18"/>
    <p:sldId id="372" r:id="rId19"/>
    <p:sldId id="377" r:id="rId20"/>
    <p:sldId id="378" r:id="rId21"/>
    <p:sldId id="379" r:id="rId22"/>
    <p:sldId id="404" r:id="rId23"/>
    <p:sldId id="341" r:id="rId24"/>
    <p:sldId id="346" r:id="rId25"/>
    <p:sldId id="407" r:id="rId26"/>
    <p:sldId id="408" r:id="rId27"/>
    <p:sldId id="409" r:id="rId28"/>
    <p:sldId id="410" r:id="rId29"/>
    <p:sldId id="411" r:id="rId30"/>
    <p:sldId id="412" r:id="rId31"/>
    <p:sldId id="414" r:id="rId32"/>
    <p:sldId id="41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66"/>
    <a:srgbClr val="00CC99"/>
    <a:srgbClr val="E65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2364" autoAdjust="0"/>
  </p:normalViewPr>
  <p:slideViewPr>
    <p:cSldViewPr>
      <p:cViewPr varScale="1">
        <p:scale>
          <a:sx n="78" d="100"/>
          <a:sy n="78" d="100"/>
        </p:scale>
        <p:origin x="-924" y="-90"/>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dPt>
            <c:idx val="0"/>
            <c:invertIfNegative val="0"/>
            <c:bubble3D val="0"/>
            <c:spPr>
              <a:solidFill>
                <a:schemeClr val="accent4">
                  <a:lumMod val="60000"/>
                  <a:lumOff val="40000"/>
                </a:schemeClr>
              </a:solidFill>
            </c:spPr>
            <c:extLst>
              <c:ext xmlns:c16="http://schemas.microsoft.com/office/drawing/2014/chart" uri="{C3380CC4-5D6E-409C-BE32-E72D297353CC}">
                <c16:uniqueId val="{00000001-AB09-4956-B46E-89C3CAA4F5CE}"/>
              </c:ext>
            </c:extLst>
          </c:dPt>
          <c:dLbls>
            <c:dLbl>
              <c:idx val="0"/>
              <c:layout>
                <c:manualLayout>
                  <c:x val="-6.6066066066066062E-2"/>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09-4956-B46E-89C3CAA4F5CE}"/>
                </c:ext>
              </c:extLst>
            </c:dLbl>
            <c:dLbl>
              <c:idx val="1"/>
              <c:layout>
                <c:manualLayout>
                  <c:x val="-7.0570570570570465E-2"/>
                  <c:y val="-2.82485875706214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B09-4956-B46E-89C3CAA4F5CE}"/>
                </c:ext>
              </c:extLst>
            </c:dLbl>
            <c:dLbl>
              <c:idx val="2"/>
              <c:layout>
                <c:manualLayout>
                  <c:x val="-6.6066066066065951E-2"/>
                  <c:y val="-2.82485875706214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B09-4956-B46E-89C3CAA4F5CE}"/>
                </c:ext>
              </c:extLst>
            </c:dLbl>
            <c:dLbl>
              <c:idx val="3"/>
              <c:layout>
                <c:manualLayout>
                  <c:x val="-6.606606606606595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B09-4956-B46E-89C3CAA4F5C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Sheet1!$A$2:$A$5</c:f>
              <c:strCache>
                <c:ptCount val="4"/>
                <c:pt idx="0">
                  <c:v>Others can access my data easily</c:v>
                </c:pt>
                <c:pt idx="1">
                  <c:v>Place all of my data into a central data repository</c:v>
                </c:pt>
                <c:pt idx="2">
                  <c:v>I share my data</c:v>
                </c:pt>
                <c:pt idx="3">
                  <c:v>Place at least some of my data into a central data repository</c:v>
                </c:pt>
              </c:strCache>
            </c:strRef>
          </c:cat>
          <c:val>
            <c:numRef>
              <c:f>Sheet1!$B$2:$B$5</c:f>
              <c:numCache>
                <c:formatCode>0%</c:formatCode>
                <c:ptCount val="4"/>
                <c:pt idx="0">
                  <c:v>0.36000000000000004</c:v>
                </c:pt>
                <c:pt idx="1">
                  <c:v>0.41000000000000003</c:v>
                </c:pt>
                <c:pt idx="2">
                  <c:v>0.75000000000000011</c:v>
                </c:pt>
                <c:pt idx="3">
                  <c:v>0.78</c:v>
                </c:pt>
              </c:numCache>
            </c:numRef>
          </c:val>
          <c:extLst>
            <c:ext xmlns:c16="http://schemas.microsoft.com/office/drawing/2014/chart" uri="{C3380CC4-5D6E-409C-BE32-E72D297353CC}">
              <c16:uniqueId val="{00000005-AB09-4956-B46E-89C3CAA4F5CE}"/>
            </c:ext>
          </c:extLst>
        </c:ser>
        <c:dLbls>
          <c:showLegendKey val="0"/>
          <c:showVal val="0"/>
          <c:showCatName val="0"/>
          <c:showSerName val="0"/>
          <c:showPercent val="0"/>
          <c:showBubbleSize val="0"/>
        </c:dLbls>
        <c:gapWidth val="150"/>
        <c:axId val="115635712"/>
        <c:axId val="115637248"/>
      </c:barChart>
      <c:catAx>
        <c:axId val="115635712"/>
        <c:scaling>
          <c:orientation val="minMax"/>
        </c:scaling>
        <c:delete val="0"/>
        <c:axPos val="l"/>
        <c:numFmt formatCode="General" sourceLinked="0"/>
        <c:majorTickMark val="out"/>
        <c:minorTickMark val="none"/>
        <c:tickLblPos val="nextTo"/>
        <c:crossAx val="115637248"/>
        <c:crosses val="autoZero"/>
        <c:auto val="1"/>
        <c:lblAlgn val="ctr"/>
        <c:lblOffset val="100"/>
        <c:noMultiLvlLbl val="0"/>
      </c:catAx>
      <c:valAx>
        <c:axId val="115637248"/>
        <c:scaling>
          <c:orientation val="minMax"/>
          <c:max val="1"/>
          <c:min val="0"/>
        </c:scaling>
        <c:delete val="0"/>
        <c:axPos val="b"/>
        <c:numFmt formatCode="0%" sourceLinked="1"/>
        <c:majorTickMark val="out"/>
        <c:minorTickMark val="none"/>
        <c:tickLblPos val="nextTo"/>
        <c:txPr>
          <a:bodyPr/>
          <a:lstStyle/>
          <a:p>
            <a:pPr>
              <a:defRPr sz="1600"/>
            </a:pPr>
            <a:endParaRPr lang="en-US"/>
          </a:p>
        </c:txPr>
        <c:crossAx val="115635712"/>
        <c:crosses val="autoZero"/>
        <c:crossBetween val="between"/>
        <c:majorUnit val="0.1"/>
        <c:minorUnit val="0.1"/>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dLbls>
            <c:dLbl>
              <c:idx val="0"/>
              <c:layout>
                <c:manualLayout>
                  <c:x val="-3.0030030030030034E-3"/>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BB-4B38-9C54-9952DFD1266D}"/>
                </c:ext>
              </c:extLst>
            </c:dLbl>
            <c:dLbl>
              <c:idx val="1"/>
              <c:layout>
                <c:manualLayout>
                  <c:x val="-3.0030030030030034E-3"/>
                  <c:y val="-2.82485875706214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3BB-4B38-9C54-9952DFD1266D}"/>
                </c:ext>
              </c:extLst>
            </c:dLbl>
            <c:dLbl>
              <c:idx val="2"/>
              <c:layout>
                <c:manualLayout>
                  <c:x val="-7.5075075075075066E-3"/>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3BB-4B38-9C54-9952DFD1266D}"/>
                </c:ext>
              </c:extLst>
            </c:dLbl>
            <c:dLbl>
              <c:idx val="3"/>
              <c:layout>
                <c:manualLayout>
                  <c:x val="-6.0060060060060068E-3"/>
                  <c:y val="2.82485875706214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BB-4B38-9C54-9952DFD1266D}"/>
                </c:ext>
              </c:extLst>
            </c:dLbl>
            <c:dLbl>
              <c:idx val="4"/>
              <c:layout>
                <c:manualLayout>
                  <c:x val="-1.5016197299661869E-3"/>
                  <c:y val="-5.64993994394768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3BB-4B38-9C54-9952DFD1266D}"/>
                </c:ext>
              </c:extLst>
            </c:dLbl>
            <c:dLbl>
              <c:idx val="5"/>
              <c:layout>
                <c:manualLayout>
                  <c:x val="-6.0060060060060068E-3"/>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3BB-4B38-9C54-9952DFD1266D}"/>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3BB-4B38-9C54-9952DFD1266D}"/>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3BB-4B38-9C54-9952DFD1266D}"/>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3BB-4B38-9C54-9952DFD1266D}"/>
                </c:ext>
              </c:extLst>
            </c:dLbl>
            <c:spPr>
              <a:noFill/>
              <a:ln>
                <a:noFill/>
              </a:ln>
              <a:effectLst/>
            </c:spPr>
            <c:txPr>
              <a:bodyPr/>
              <a:lstStyle/>
              <a:p>
                <a:pPr>
                  <a:defRPr sz="160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Other reasons for data not available</c:v>
                </c:pt>
                <c:pt idx="1">
                  <c:v>Should not be available</c:v>
                </c:pt>
                <c:pt idx="2">
                  <c:v>Do not need data</c:v>
                </c:pt>
                <c:pt idx="3">
                  <c:v>Sponsor does not require</c:v>
                </c:pt>
                <c:pt idx="4">
                  <c:v>Lack of standards</c:v>
                </c:pt>
                <c:pt idx="5">
                  <c:v>Do not have rights to make data…</c:v>
                </c:pt>
                <c:pt idx="6">
                  <c:v>No place to put data</c:v>
                </c:pt>
                <c:pt idx="7">
                  <c:v>Lack of funding</c:v>
                </c:pt>
                <c:pt idx="8">
                  <c:v>Insufficient time</c:v>
                </c:pt>
              </c:strCache>
            </c:strRef>
          </c:cat>
          <c:val>
            <c:numRef>
              <c:f>Sheet1!$B$2:$B$10</c:f>
              <c:numCache>
                <c:formatCode>0%</c:formatCode>
                <c:ptCount val="9"/>
                <c:pt idx="0">
                  <c:v>0.12000000000000001</c:v>
                </c:pt>
                <c:pt idx="1">
                  <c:v>0.12000000000000001</c:v>
                </c:pt>
                <c:pt idx="2">
                  <c:v>0.13</c:v>
                </c:pt>
                <c:pt idx="3">
                  <c:v>0.15000000000000002</c:v>
                </c:pt>
                <c:pt idx="4">
                  <c:v>0.17</c:v>
                </c:pt>
                <c:pt idx="5">
                  <c:v>0.2</c:v>
                </c:pt>
                <c:pt idx="6">
                  <c:v>0.2</c:v>
                </c:pt>
                <c:pt idx="7">
                  <c:v>0.34</c:v>
                </c:pt>
                <c:pt idx="8">
                  <c:v>0.45</c:v>
                </c:pt>
              </c:numCache>
            </c:numRef>
          </c:val>
          <c:extLst>
            <c:ext xmlns:c16="http://schemas.microsoft.com/office/drawing/2014/chart" uri="{C3380CC4-5D6E-409C-BE32-E72D297353CC}">
              <c16:uniqueId val="{00000009-A3BB-4B38-9C54-9952DFD1266D}"/>
            </c:ext>
          </c:extLst>
        </c:ser>
        <c:dLbls>
          <c:showLegendKey val="0"/>
          <c:showVal val="0"/>
          <c:showCatName val="0"/>
          <c:showSerName val="0"/>
          <c:showPercent val="0"/>
          <c:showBubbleSize val="0"/>
        </c:dLbls>
        <c:gapWidth val="150"/>
        <c:axId val="119648640"/>
        <c:axId val="119650176"/>
      </c:barChart>
      <c:catAx>
        <c:axId val="119648640"/>
        <c:scaling>
          <c:orientation val="minMax"/>
        </c:scaling>
        <c:delete val="0"/>
        <c:axPos val="l"/>
        <c:numFmt formatCode="General" sourceLinked="0"/>
        <c:majorTickMark val="out"/>
        <c:minorTickMark val="none"/>
        <c:tickLblPos val="nextTo"/>
        <c:crossAx val="119650176"/>
        <c:crosses val="autoZero"/>
        <c:auto val="1"/>
        <c:lblAlgn val="ctr"/>
        <c:lblOffset val="100"/>
        <c:noMultiLvlLbl val="0"/>
      </c:catAx>
      <c:valAx>
        <c:axId val="119650176"/>
        <c:scaling>
          <c:orientation val="minMax"/>
          <c:max val="1"/>
          <c:min val="0"/>
        </c:scaling>
        <c:delete val="0"/>
        <c:axPos val="b"/>
        <c:numFmt formatCode="0%" sourceLinked="1"/>
        <c:majorTickMark val="out"/>
        <c:minorTickMark val="none"/>
        <c:tickLblPos val="nextTo"/>
        <c:crossAx val="119648640"/>
        <c:crosses val="autoZero"/>
        <c:crossBetween val="between"/>
        <c:majorUnit val="0.1"/>
        <c:minorUnit val="0.1"/>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06323073252208"/>
          <c:y val="3.7499999999999999E-2"/>
          <c:w val="0.55578668575518975"/>
          <c:h val="0.50429133858267716"/>
        </c:manualLayout>
      </c:layout>
      <c:barChart>
        <c:barDir val="col"/>
        <c:grouping val="stacked"/>
        <c:varyColors val="0"/>
        <c:ser>
          <c:idx val="0"/>
          <c:order val="0"/>
          <c:tx>
            <c:strRef>
              <c:f>Sheet1!$B$1</c:f>
              <c:strCache>
                <c:ptCount val="1"/>
                <c:pt idx="0">
                  <c:v>Yes, currently offered</c:v>
                </c:pt>
              </c:strCache>
            </c:strRef>
          </c:tx>
          <c:invertIfNegative val="0"/>
          <c:cat>
            <c:strRef>
              <c:f>Sheet1!$A$2:$A$5</c:f>
              <c:strCache>
                <c:ptCount val="4"/>
                <c:pt idx="0">
                  <c:v>Reference</c:v>
                </c:pt>
                <c:pt idx="1">
                  <c:v>Collaboration</c:v>
                </c:pt>
                <c:pt idx="2">
                  <c:v>Metadata consulting</c:v>
                </c:pt>
                <c:pt idx="3">
                  <c:v> DMP consulting</c:v>
                </c:pt>
              </c:strCache>
            </c:strRef>
          </c:cat>
          <c:val>
            <c:numRef>
              <c:f>Sheet1!$B$2:$B$5</c:f>
              <c:numCache>
                <c:formatCode>0%</c:formatCode>
                <c:ptCount val="4"/>
                <c:pt idx="0">
                  <c:v>0.441</c:v>
                </c:pt>
                <c:pt idx="1">
                  <c:v>0.11</c:v>
                </c:pt>
                <c:pt idx="2">
                  <c:v>0.19</c:v>
                </c:pt>
                <c:pt idx="3">
                  <c:v>0.20499999999999999</c:v>
                </c:pt>
              </c:numCache>
            </c:numRef>
          </c:val>
          <c:extLst>
            <c:ext xmlns:c16="http://schemas.microsoft.com/office/drawing/2014/chart" uri="{C3380CC4-5D6E-409C-BE32-E72D297353CC}">
              <c16:uniqueId val="{00000000-55DC-47DA-9049-09268564FDB5}"/>
            </c:ext>
          </c:extLst>
        </c:ser>
        <c:ser>
          <c:idx val="1"/>
          <c:order val="1"/>
          <c:tx>
            <c:strRef>
              <c:f>Sheet1!$C$1</c:f>
              <c:strCache>
                <c:ptCount val="1"/>
                <c:pt idx="0">
                  <c:v>No, but &lt; 12 months</c:v>
                </c:pt>
              </c:strCache>
            </c:strRef>
          </c:tx>
          <c:invertIfNegative val="0"/>
          <c:cat>
            <c:strRef>
              <c:f>Sheet1!$A$2:$A$5</c:f>
              <c:strCache>
                <c:ptCount val="4"/>
                <c:pt idx="0">
                  <c:v>Reference</c:v>
                </c:pt>
                <c:pt idx="1">
                  <c:v>Collaboration</c:v>
                </c:pt>
                <c:pt idx="2">
                  <c:v>Metadata consulting</c:v>
                </c:pt>
                <c:pt idx="3">
                  <c:v> DMP consulting</c:v>
                </c:pt>
              </c:strCache>
            </c:strRef>
          </c:cat>
          <c:val>
            <c:numRef>
              <c:f>Sheet1!$C$2:$C$5</c:f>
              <c:numCache>
                <c:formatCode>0%</c:formatCode>
                <c:ptCount val="4"/>
                <c:pt idx="0">
                  <c:v>7.2999999999999995E-2</c:v>
                </c:pt>
                <c:pt idx="1">
                  <c:v>7.8E-2</c:v>
                </c:pt>
                <c:pt idx="2">
                  <c:v>7.8E-2</c:v>
                </c:pt>
                <c:pt idx="3">
                  <c:v>6.8000000000000005E-2</c:v>
                </c:pt>
              </c:numCache>
            </c:numRef>
          </c:val>
          <c:extLst>
            <c:ext xmlns:c16="http://schemas.microsoft.com/office/drawing/2014/chart" uri="{C3380CC4-5D6E-409C-BE32-E72D297353CC}">
              <c16:uniqueId val="{00000001-55DC-47DA-9049-09268564FDB5}"/>
            </c:ext>
          </c:extLst>
        </c:ser>
        <c:ser>
          <c:idx val="2"/>
          <c:order val="2"/>
          <c:tx>
            <c:strRef>
              <c:f>Sheet1!$D$1</c:f>
              <c:strCache>
                <c:ptCount val="1"/>
                <c:pt idx="0">
                  <c:v>No, but 13-24 months</c:v>
                </c:pt>
              </c:strCache>
            </c:strRef>
          </c:tx>
          <c:invertIfNegative val="0"/>
          <c:cat>
            <c:strRef>
              <c:f>Sheet1!$A$2:$A$5</c:f>
              <c:strCache>
                <c:ptCount val="4"/>
                <c:pt idx="0">
                  <c:v>Reference</c:v>
                </c:pt>
                <c:pt idx="1">
                  <c:v>Collaboration</c:v>
                </c:pt>
                <c:pt idx="2">
                  <c:v>Metadata consulting</c:v>
                </c:pt>
                <c:pt idx="3">
                  <c:v> DMP consulting</c:v>
                </c:pt>
              </c:strCache>
            </c:strRef>
          </c:cat>
          <c:val>
            <c:numRef>
              <c:f>Sheet1!$D$2:$D$5</c:f>
              <c:numCache>
                <c:formatCode>0%</c:formatCode>
                <c:ptCount val="4"/>
                <c:pt idx="0">
                  <c:v>9.0999999999999998E-2</c:v>
                </c:pt>
                <c:pt idx="1">
                  <c:v>6.4000000000000001E-2</c:v>
                </c:pt>
                <c:pt idx="2">
                  <c:v>8.3000000000000004E-2</c:v>
                </c:pt>
                <c:pt idx="3">
                  <c:v>5.8999999999999997E-2</c:v>
                </c:pt>
              </c:numCache>
            </c:numRef>
          </c:val>
          <c:extLst>
            <c:ext xmlns:c16="http://schemas.microsoft.com/office/drawing/2014/chart" uri="{C3380CC4-5D6E-409C-BE32-E72D297353CC}">
              <c16:uniqueId val="{00000002-55DC-47DA-9049-09268564FDB5}"/>
            </c:ext>
          </c:extLst>
        </c:ser>
        <c:ser>
          <c:idx val="3"/>
          <c:order val="3"/>
          <c:tx>
            <c:strRef>
              <c:f>Sheet1!$E$1</c:f>
              <c:strCache>
                <c:ptCount val="1"/>
                <c:pt idx="0">
                  <c:v>No, but &gt; 24 months</c:v>
                </c:pt>
              </c:strCache>
            </c:strRef>
          </c:tx>
          <c:invertIfNegative val="0"/>
          <c:cat>
            <c:strRef>
              <c:f>Sheet1!$A$2:$A$5</c:f>
              <c:strCache>
                <c:ptCount val="4"/>
                <c:pt idx="0">
                  <c:v>Reference</c:v>
                </c:pt>
                <c:pt idx="1">
                  <c:v>Collaboration</c:v>
                </c:pt>
                <c:pt idx="2">
                  <c:v>Metadata consulting</c:v>
                </c:pt>
                <c:pt idx="3">
                  <c:v> DMP consulting</c:v>
                </c:pt>
              </c:strCache>
            </c:strRef>
          </c:cat>
          <c:val>
            <c:numRef>
              <c:f>Sheet1!$E$2:$E$5</c:f>
              <c:numCache>
                <c:formatCode>0%</c:formatCode>
                <c:ptCount val="4"/>
                <c:pt idx="0">
                  <c:v>5.5E-2</c:v>
                </c:pt>
                <c:pt idx="1">
                  <c:v>9.1999999999999998E-2</c:v>
                </c:pt>
                <c:pt idx="2">
                  <c:v>7.8E-2</c:v>
                </c:pt>
                <c:pt idx="3">
                  <c:v>9.5000000000000001E-2</c:v>
                </c:pt>
              </c:numCache>
            </c:numRef>
          </c:val>
          <c:extLst>
            <c:ext xmlns:c16="http://schemas.microsoft.com/office/drawing/2014/chart" uri="{C3380CC4-5D6E-409C-BE32-E72D297353CC}">
              <c16:uniqueId val="{00000003-55DC-47DA-9049-09268564FDB5}"/>
            </c:ext>
          </c:extLst>
        </c:ser>
        <c:ser>
          <c:idx val="4"/>
          <c:order val="4"/>
          <c:tx>
            <c:strRef>
              <c:f>Sheet1!$F$1</c:f>
              <c:strCache>
                <c:ptCount val="1"/>
                <c:pt idx="0">
                  <c:v>No, and no plans</c:v>
                </c:pt>
              </c:strCache>
            </c:strRef>
          </c:tx>
          <c:invertIfNegative val="0"/>
          <c:cat>
            <c:strRef>
              <c:f>Sheet1!$A$2:$A$5</c:f>
              <c:strCache>
                <c:ptCount val="4"/>
                <c:pt idx="0">
                  <c:v>Reference</c:v>
                </c:pt>
                <c:pt idx="1">
                  <c:v>Collaboration</c:v>
                </c:pt>
                <c:pt idx="2">
                  <c:v>Metadata consulting</c:v>
                </c:pt>
                <c:pt idx="3">
                  <c:v> DMP consulting</c:v>
                </c:pt>
              </c:strCache>
            </c:strRef>
          </c:cat>
          <c:val>
            <c:numRef>
              <c:f>Sheet1!$F$2:$F$5</c:f>
              <c:numCache>
                <c:formatCode>0%</c:formatCode>
                <c:ptCount val="4"/>
                <c:pt idx="0">
                  <c:v>0.34100000000000003</c:v>
                </c:pt>
                <c:pt idx="1">
                  <c:v>0.65600000000000003</c:v>
                </c:pt>
                <c:pt idx="2">
                  <c:v>0.58299999999999996</c:v>
                </c:pt>
                <c:pt idx="3">
                  <c:v>0.57299999999999995</c:v>
                </c:pt>
              </c:numCache>
            </c:numRef>
          </c:val>
          <c:extLst>
            <c:ext xmlns:c16="http://schemas.microsoft.com/office/drawing/2014/chart" uri="{C3380CC4-5D6E-409C-BE32-E72D297353CC}">
              <c16:uniqueId val="{00000004-55DC-47DA-9049-09268564FDB5}"/>
            </c:ext>
          </c:extLst>
        </c:ser>
        <c:dLbls>
          <c:showLegendKey val="0"/>
          <c:showVal val="0"/>
          <c:showCatName val="0"/>
          <c:showSerName val="0"/>
          <c:showPercent val="0"/>
          <c:showBubbleSize val="0"/>
        </c:dLbls>
        <c:gapWidth val="150"/>
        <c:overlap val="100"/>
        <c:axId val="119377920"/>
        <c:axId val="119379456"/>
      </c:barChart>
      <c:catAx>
        <c:axId val="119377920"/>
        <c:scaling>
          <c:orientation val="minMax"/>
        </c:scaling>
        <c:delete val="0"/>
        <c:axPos val="b"/>
        <c:numFmt formatCode="General" sourceLinked="0"/>
        <c:majorTickMark val="out"/>
        <c:minorTickMark val="none"/>
        <c:tickLblPos val="nextTo"/>
        <c:crossAx val="119379456"/>
        <c:crosses val="autoZero"/>
        <c:auto val="1"/>
        <c:lblAlgn val="ctr"/>
        <c:lblOffset val="100"/>
        <c:noMultiLvlLbl val="0"/>
      </c:catAx>
      <c:valAx>
        <c:axId val="119379456"/>
        <c:scaling>
          <c:orientation val="minMax"/>
          <c:max val="1"/>
        </c:scaling>
        <c:delete val="0"/>
        <c:axPos val="l"/>
        <c:majorGridlines/>
        <c:numFmt formatCode="0%" sourceLinked="1"/>
        <c:majorTickMark val="out"/>
        <c:minorTickMark val="none"/>
        <c:tickLblPos val="nextTo"/>
        <c:txPr>
          <a:bodyPr/>
          <a:lstStyle/>
          <a:p>
            <a:pPr>
              <a:defRPr b="1"/>
            </a:pPr>
            <a:endParaRPr lang="en-US"/>
          </a:p>
        </c:txPr>
        <c:crossAx val="119377920"/>
        <c:crosses val="autoZero"/>
        <c:crossBetween val="between"/>
      </c:valAx>
    </c:plotArea>
    <c:legend>
      <c:legendPos val="r"/>
      <c:overlay val="0"/>
      <c:txPr>
        <a:bodyPr/>
        <a:lstStyle/>
        <a:p>
          <a:pPr>
            <a:defRPr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13473315835521"/>
          <c:y val="0.21077342234394614"/>
          <c:w val="0.57625996074814978"/>
          <c:h val="0.75279527559055115"/>
        </c:manualLayout>
      </c:layout>
      <c:barChart>
        <c:barDir val="col"/>
        <c:grouping val="stacked"/>
        <c:varyColors val="0"/>
        <c:ser>
          <c:idx val="0"/>
          <c:order val="0"/>
          <c:tx>
            <c:strRef>
              <c:f>Sheet1!$B$1</c:f>
              <c:strCache>
                <c:ptCount val="1"/>
                <c:pt idx="0">
                  <c:v>Yes, currently offered</c:v>
                </c:pt>
              </c:strCache>
            </c:strRef>
          </c:tx>
          <c:invertIfNegative val="0"/>
          <c:cat>
            <c:strRef>
              <c:f>Sheet1!$A$2:$A$5</c:f>
              <c:strCache>
                <c:ptCount val="4"/>
                <c:pt idx="0">
                  <c:v>Train co-workers</c:v>
                </c:pt>
                <c:pt idx="1">
                  <c:v>Discuss regularly</c:v>
                </c:pt>
                <c:pt idx="2">
                  <c:v>Project Participant</c:v>
                </c:pt>
                <c:pt idx="3">
                  <c:v>Create guides</c:v>
                </c:pt>
              </c:strCache>
            </c:strRef>
          </c:cat>
          <c:val>
            <c:numRef>
              <c:f>Sheet1!$B$2:$B$5</c:f>
              <c:numCache>
                <c:formatCode>0%</c:formatCode>
                <c:ptCount val="4"/>
                <c:pt idx="0">
                  <c:v>0.114</c:v>
                </c:pt>
                <c:pt idx="1">
                  <c:v>0.188</c:v>
                </c:pt>
                <c:pt idx="2">
                  <c:v>0.21</c:v>
                </c:pt>
                <c:pt idx="3">
                  <c:v>0.223</c:v>
                </c:pt>
              </c:numCache>
            </c:numRef>
          </c:val>
          <c:extLst>
            <c:ext xmlns:c16="http://schemas.microsoft.com/office/drawing/2014/chart" uri="{C3380CC4-5D6E-409C-BE32-E72D297353CC}">
              <c16:uniqueId val="{00000000-504D-4B9A-9486-2135F8C00D0F}"/>
            </c:ext>
          </c:extLst>
        </c:ser>
        <c:ser>
          <c:idx val="1"/>
          <c:order val="1"/>
          <c:tx>
            <c:strRef>
              <c:f>Sheet1!$C$1</c:f>
              <c:strCache>
                <c:ptCount val="1"/>
                <c:pt idx="0">
                  <c:v>No, but &lt; 12 months</c:v>
                </c:pt>
              </c:strCache>
            </c:strRef>
          </c:tx>
          <c:invertIfNegative val="0"/>
          <c:cat>
            <c:strRef>
              <c:f>Sheet1!$A$2:$A$5</c:f>
              <c:strCache>
                <c:ptCount val="4"/>
                <c:pt idx="0">
                  <c:v>Train co-workers</c:v>
                </c:pt>
                <c:pt idx="1">
                  <c:v>Discuss regularly</c:v>
                </c:pt>
                <c:pt idx="2">
                  <c:v>Project Participant</c:v>
                </c:pt>
                <c:pt idx="3">
                  <c:v>Create guides</c:v>
                </c:pt>
              </c:strCache>
            </c:strRef>
          </c:cat>
          <c:val>
            <c:numRef>
              <c:f>Sheet1!$C$2:$C$5</c:f>
              <c:numCache>
                <c:formatCode>0%</c:formatCode>
                <c:ptCount val="4"/>
                <c:pt idx="0">
                  <c:v>0.13200000000000001</c:v>
                </c:pt>
                <c:pt idx="1">
                  <c:v>0.13300000000000001</c:v>
                </c:pt>
                <c:pt idx="2">
                  <c:v>7.8E-2</c:v>
                </c:pt>
                <c:pt idx="3">
                  <c:v>0.159</c:v>
                </c:pt>
              </c:numCache>
            </c:numRef>
          </c:val>
          <c:extLst>
            <c:ext xmlns:c16="http://schemas.microsoft.com/office/drawing/2014/chart" uri="{C3380CC4-5D6E-409C-BE32-E72D297353CC}">
              <c16:uniqueId val="{00000001-504D-4B9A-9486-2135F8C00D0F}"/>
            </c:ext>
          </c:extLst>
        </c:ser>
        <c:ser>
          <c:idx val="2"/>
          <c:order val="2"/>
          <c:tx>
            <c:strRef>
              <c:f>Sheet1!$D$1</c:f>
              <c:strCache>
                <c:ptCount val="1"/>
                <c:pt idx="0">
                  <c:v>No, but 13-24 months</c:v>
                </c:pt>
              </c:strCache>
            </c:strRef>
          </c:tx>
          <c:invertIfNegative val="0"/>
          <c:cat>
            <c:strRef>
              <c:f>Sheet1!$A$2:$A$5</c:f>
              <c:strCache>
                <c:ptCount val="4"/>
                <c:pt idx="0">
                  <c:v>Train co-workers</c:v>
                </c:pt>
                <c:pt idx="1">
                  <c:v>Discuss regularly</c:v>
                </c:pt>
                <c:pt idx="2">
                  <c:v>Project Participant</c:v>
                </c:pt>
                <c:pt idx="3">
                  <c:v>Create guides</c:v>
                </c:pt>
              </c:strCache>
            </c:strRef>
          </c:cat>
          <c:val>
            <c:numRef>
              <c:f>Sheet1!$D$2:$D$5</c:f>
              <c:numCache>
                <c:formatCode>0%</c:formatCode>
                <c:ptCount val="4"/>
                <c:pt idx="0">
                  <c:v>5.8999999999999997E-2</c:v>
                </c:pt>
                <c:pt idx="1">
                  <c:v>5.5E-2</c:v>
                </c:pt>
                <c:pt idx="2">
                  <c:v>4.5999999999999999E-2</c:v>
                </c:pt>
                <c:pt idx="3">
                  <c:v>9.5000000000000001E-2</c:v>
                </c:pt>
              </c:numCache>
            </c:numRef>
          </c:val>
          <c:extLst>
            <c:ext xmlns:c16="http://schemas.microsoft.com/office/drawing/2014/chart" uri="{C3380CC4-5D6E-409C-BE32-E72D297353CC}">
              <c16:uniqueId val="{00000002-504D-4B9A-9486-2135F8C00D0F}"/>
            </c:ext>
          </c:extLst>
        </c:ser>
        <c:ser>
          <c:idx val="3"/>
          <c:order val="3"/>
          <c:tx>
            <c:strRef>
              <c:f>Sheet1!$E$1</c:f>
              <c:strCache>
                <c:ptCount val="1"/>
                <c:pt idx="0">
                  <c:v>No, but &gt; 24 months</c:v>
                </c:pt>
              </c:strCache>
            </c:strRef>
          </c:tx>
          <c:invertIfNegative val="0"/>
          <c:cat>
            <c:strRef>
              <c:f>Sheet1!$A$2:$A$5</c:f>
              <c:strCache>
                <c:ptCount val="4"/>
                <c:pt idx="0">
                  <c:v>Train co-workers</c:v>
                </c:pt>
                <c:pt idx="1">
                  <c:v>Discuss regularly</c:v>
                </c:pt>
                <c:pt idx="2">
                  <c:v>Project Participant</c:v>
                </c:pt>
                <c:pt idx="3">
                  <c:v>Create guides</c:v>
                </c:pt>
              </c:strCache>
            </c:strRef>
          </c:cat>
          <c:val>
            <c:numRef>
              <c:f>Sheet1!$E$2:$E$5</c:f>
              <c:numCache>
                <c:formatCode>0%</c:formatCode>
                <c:ptCount val="4"/>
                <c:pt idx="0">
                  <c:v>8.2000000000000003E-2</c:v>
                </c:pt>
                <c:pt idx="1">
                  <c:v>9.1999999999999998E-2</c:v>
                </c:pt>
                <c:pt idx="2">
                  <c:v>7.2999999999999995E-2</c:v>
                </c:pt>
                <c:pt idx="3">
                  <c:v>8.2000000000000003E-2</c:v>
                </c:pt>
              </c:numCache>
            </c:numRef>
          </c:val>
          <c:extLst>
            <c:ext xmlns:c16="http://schemas.microsoft.com/office/drawing/2014/chart" uri="{C3380CC4-5D6E-409C-BE32-E72D297353CC}">
              <c16:uniqueId val="{00000003-504D-4B9A-9486-2135F8C00D0F}"/>
            </c:ext>
          </c:extLst>
        </c:ser>
        <c:ser>
          <c:idx val="4"/>
          <c:order val="4"/>
          <c:tx>
            <c:strRef>
              <c:f>Sheet1!$F$1</c:f>
              <c:strCache>
                <c:ptCount val="1"/>
                <c:pt idx="0">
                  <c:v>No, and no plans</c:v>
                </c:pt>
              </c:strCache>
            </c:strRef>
          </c:tx>
          <c:invertIfNegative val="0"/>
          <c:cat>
            <c:strRef>
              <c:f>Sheet1!$A$2:$A$5</c:f>
              <c:strCache>
                <c:ptCount val="4"/>
                <c:pt idx="0">
                  <c:v>Train co-workers</c:v>
                </c:pt>
                <c:pt idx="1">
                  <c:v>Discuss regularly</c:v>
                </c:pt>
                <c:pt idx="2">
                  <c:v>Project Participant</c:v>
                </c:pt>
                <c:pt idx="3">
                  <c:v>Create guides</c:v>
                </c:pt>
              </c:strCache>
            </c:strRef>
          </c:cat>
          <c:val>
            <c:numRef>
              <c:f>Sheet1!$F$2:$F$5</c:f>
              <c:numCache>
                <c:formatCode>0%</c:formatCode>
                <c:ptCount val="4"/>
                <c:pt idx="0">
                  <c:v>0.61199999999999999</c:v>
                </c:pt>
                <c:pt idx="1">
                  <c:v>0.53200000000000003</c:v>
                </c:pt>
                <c:pt idx="2">
                  <c:v>0.59399999999999997</c:v>
                </c:pt>
                <c:pt idx="3">
                  <c:v>0.441</c:v>
                </c:pt>
              </c:numCache>
            </c:numRef>
          </c:val>
          <c:extLst>
            <c:ext xmlns:c16="http://schemas.microsoft.com/office/drawing/2014/chart" uri="{C3380CC4-5D6E-409C-BE32-E72D297353CC}">
              <c16:uniqueId val="{00000004-504D-4B9A-9486-2135F8C00D0F}"/>
            </c:ext>
          </c:extLst>
        </c:ser>
        <c:dLbls>
          <c:showLegendKey val="0"/>
          <c:showVal val="0"/>
          <c:showCatName val="0"/>
          <c:showSerName val="0"/>
          <c:showPercent val="0"/>
          <c:showBubbleSize val="0"/>
        </c:dLbls>
        <c:gapWidth val="150"/>
        <c:overlap val="100"/>
        <c:axId val="120387840"/>
        <c:axId val="123211776"/>
      </c:barChart>
      <c:catAx>
        <c:axId val="120387840"/>
        <c:scaling>
          <c:orientation val="minMax"/>
        </c:scaling>
        <c:delete val="0"/>
        <c:axPos val="t"/>
        <c:numFmt formatCode="General" sourceLinked="0"/>
        <c:majorTickMark val="out"/>
        <c:minorTickMark val="none"/>
        <c:tickLblPos val="nextTo"/>
        <c:crossAx val="123211776"/>
        <c:crosses val="max"/>
        <c:auto val="1"/>
        <c:lblAlgn val="ctr"/>
        <c:lblOffset val="100"/>
        <c:noMultiLvlLbl val="0"/>
      </c:catAx>
      <c:valAx>
        <c:axId val="123211776"/>
        <c:scaling>
          <c:orientation val="minMax"/>
          <c:max val="1"/>
        </c:scaling>
        <c:delete val="0"/>
        <c:axPos val="l"/>
        <c:majorGridlines/>
        <c:numFmt formatCode="0%" sourceLinked="1"/>
        <c:majorTickMark val="out"/>
        <c:minorTickMark val="none"/>
        <c:tickLblPos val="nextTo"/>
        <c:crossAx val="12038784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Yes, currently offered</c:v>
                </c:pt>
              </c:strCache>
            </c:strRef>
          </c:tx>
          <c:invertIfNegative val="0"/>
          <c:cat>
            <c:strRef>
              <c:f>Sheet1!$A$2:$A$6</c:f>
              <c:strCache>
                <c:ptCount val="5"/>
                <c:pt idx="0">
                  <c:v>ID datasets</c:v>
                </c:pt>
                <c:pt idx="1">
                  <c:v>Create metadata</c:v>
                </c:pt>
                <c:pt idx="2">
                  <c:v>Prepare for deposit</c:v>
                </c:pt>
                <c:pt idx="3">
                  <c:v>Deselection</c:v>
                </c:pt>
                <c:pt idx="4">
                  <c:v>Tech support</c:v>
                </c:pt>
              </c:strCache>
            </c:strRef>
          </c:cat>
          <c:val>
            <c:numRef>
              <c:f>Sheet1!$B$2:$B$6</c:f>
              <c:numCache>
                <c:formatCode>0%</c:formatCode>
                <c:ptCount val="5"/>
                <c:pt idx="0" formatCode="General">
                  <c:v>0.11</c:v>
                </c:pt>
                <c:pt idx="1">
                  <c:v>0.11899999999999999</c:v>
                </c:pt>
                <c:pt idx="2">
                  <c:v>9.5000000000000001E-2</c:v>
                </c:pt>
                <c:pt idx="3">
                  <c:v>5.5E-2</c:v>
                </c:pt>
                <c:pt idx="4">
                  <c:v>0.14499999999999999</c:v>
                </c:pt>
              </c:numCache>
            </c:numRef>
          </c:val>
          <c:extLst>
            <c:ext xmlns:c16="http://schemas.microsoft.com/office/drawing/2014/chart" uri="{C3380CC4-5D6E-409C-BE32-E72D297353CC}">
              <c16:uniqueId val="{00000000-A561-444F-976F-34226A9CF3FC}"/>
            </c:ext>
          </c:extLst>
        </c:ser>
        <c:ser>
          <c:idx val="1"/>
          <c:order val="1"/>
          <c:tx>
            <c:strRef>
              <c:f>Sheet1!$C$1</c:f>
              <c:strCache>
                <c:ptCount val="1"/>
                <c:pt idx="0">
                  <c:v>No, but &lt; 12 months</c:v>
                </c:pt>
              </c:strCache>
            </c:strRef>
          </c:tx>
          <c:invertIfNegative val="0"/>
          <c:cat>
            <c:strRef>
              <c:f>Sheet1!$A$2:$A$6</c:f>
              <c:strCache>
                <c:ptCount val="5"/>
                <c:pt idx="0">
                  <c:v>ID datasets</c:v>
                </c:pt>
                <c:pt idx="1">
                  <c:v>Create metadata</c:v>
                </c:pt>
                <c:pt idx="2">
                  <c:v>Prepare for deposit</c:v>
                </c:pt>
                <c:pt idx="3">
                  <c:v>Deselection</c:v>
                </c:pt>
                <c:pt idx="4">
                  <c:v>Tech support</c:v>
                </c:pt>
              </c:strCache>
            </c:strRef>
          </c:cat>
          <c:val>
            <c:numRef>
              <c:f>Sheet1!$C$2:$C$6</c:f>
              <c:numCache>
                <c:formatCode>0%</c:formatCode>
                <c:ptCount val="5"/>
                <c:pt idx="0" formatCode="General">
                  <c:v>0.124</c:v>
                </c:pt>
                <c:pt idx="1">
                  <c:v>3.6999999999999998E-2</c:v>
                </c:pt>
                <c:pt idx="2">
                  <c:v>9.0999999999999998E-2</c:v>
                </c:pt>
                <c:pt idx="3">
                  <c:v>4.1000000000000002E-2</c:v>
                </c:pt>
                <c:pt idx="4">
                  <c:v>7.6999999999999999E-2</c:v>
                </c:pt>
              </c:numCache>
            </c:numRef>
          </c:val>
          <c:extLst>
            <c:ext xmlns:c16="http://schemas.microsoft.com/office/drawing/2014/chart" uri="{C3380CC4-5D6E-409C-BE32-E72D297353CC}">
              <c16:uniqueId val="{00000001-A561-444F-976F-34226A9CF3FC}"/>
            </c:ext>
          </c:extLst>
        </c:ser>
        <c:ser>
          <c:idx val="2"/>
          <c:order val="2"/>
          <c:tx>
            <c:strRef>
              <c:f>Sheet1!$D$1</c:f>
              <c:strCache>
                <c:ptCount val="1"/>
                <c:pt idx="0">
                  <c:v>No, but 13-24 months</c:v>
                </c:pt>
              </c:strCache>
            </c:strRef>
          </c:tx>
          <c:invertIfNegative val="0"/>
          <c:cat>
            <c:strRef>
              <c:f>Sheet1!$A$2:$A$6</c:f>
              <c:strCache>
                <c:ptCount val="5"/>
                <c:pt idx="0">
                  <c:v>ID datasets</c:v>
                </c:pt>
                <c:pt idx="1">
                  <c:v>Create metadata</c:v>
                </c:pt>
                <c:pt idx="2">
                  <c:v>Prepare for deposit</c:v>
                </c:pt>
                <c:pt idx="3">
                  <c:v>Deselection</c:v>
                </c:pt>
                <c:pt idx="4">
                  <c:v>Tech support</c:v>
                </c:pt>
              </c:strCache>
            </c:strRef>
          </c:cat>
          <c:val>
            <c:numRef>
              <c:f>Sheet1!$D$2:$D$6</c:f>
              <c:numCache>
                <c:formatCode>0%</c:formatCode>
                <c:ptCount val="5"/>
                <c:pt idx="0" formatCode="General">
                  <c:v>0.106</c:v>
                </c:pt>
                <c:pt idx="1">
                  <c:v>0.10100000000000001</c:v>
                </c:pt>
                <c:pt idx="2">
                  <c:v>8.5999999999999993E-2</c:v>
                </c:pt>
                <c:pt idx="3">
                  <c:v>6.4000000000000001E-2</c:v>
                </c:pt>
                <c:pt idx="4">
                  <c:v>9.5000000000000001E-2</c:v>
                </c:pt>
              </c:numCache>
            </c:numRef>
          </c:val>
          <c:extLst>
            <c:ext xmlns:c16="http://schemas.microsoft.com/office/drawing/2014/chart" uri="{C3380CC4-5D6E-409C-BE32-E72D297353CC}">
              <c16:uniqueId val="{00000002-A561-444F-976F-34226A9CF3FC}"/>
            </c:ext>
          </c:extLst>
        </c:ser>
        <c:ser>
          <c:idx val="3"/>
          <c:order val="3"/>
          <c:tx>
            <c:strRef>
              <c:f>Sheet1!$E$1</c:f>
              <c:strCache>
                <c:ptCount val="1"/>
                <c:pt idx="0">
                  <c:v>No, but &gt; 24 months</c:v>
                </c:pt>
              </c:strCache>
            </c:strRef>
          </c:tx>
          <c:invertIfNegative val="0"/>
          <c:cat>
            <c:strRef>
              <c:f>Sheet1!$A$2:$A$6</c:f>
              <c:strCache>
                <c:ptCount val="5"/>
                <c:pt idx="0">
                  <c:v>ID datasets</c:v>
                </c:pt>
                <c:pt idx="1">
                  <c:v>Create metadata</c:v>
                </c:pt>
                <c:pt idx="2">
                  <c:v>Prepare for deposit</c:v>
                </c:pt>
                <c:pt idx="3">
                  <c:v>Deselection</c:v>
                </c:pt>
                <c:pt idx="4">
                  <c:v>Tech support</c:v>
                </c:pt>
              </c:strCache>
            </c:strRef>
          </c:cat>
          <c:val>
            <c:numRef>
              <c:f>Sheet1!$E$2:$E$6</c:f>
              <c:numCache>
                <c:formatCode>0%</c:formatCode>
                <c:ptCount val="5"/>
                <c:pt idx="0" formatCode="General">
                  <c:v>0.106</c:v>
                </c:pt>
                <c:pt idx="1">
                  <c:v>8.3000000000000004E-2</c:v>
                </c:pt>
                <c:pt idx="2">
                  <c:v>8.5999999999999993E-2</c:v>
                </c:pt>
                <c:pt idx="3">
                  <c:v>6.8000000000000005E-2</c:v>
                </c:pt>
                <c:pt idx="4">
                  <c:v>0.1</c:v>
                </c:pt>
              </c:numCache>
            </c:numRef>
          </c:val>
          <c:extLst>
            <c:ext xmlns:c16="http://schemas.microsoft.com/office/drawing/2014/chart" uri="{C3380CC4-5D6E-409C-BE32-E72D297353CC}">
              <c16:uniqueId val="{00000003-A561-444F-976F-34226A9CF3FC}"/>
            </c:ext>
          </c:extLst>
        </c:ser>
        <c:ser>
          <c:idx val="4"/>
          <c:order val="4"/>
          <c:tx>
            <c:strRef>
              <c:f>Sheet1!$F$1</c:f>
              <c:strCache>
                <c:ptCount val="1"/>
                <c:pt idx="0">
                  <c:v>No, and no plans</c:v>
                </c:pt>
              </c:strCache>
            </c:strRef>
          </c:tx>
          <c:invertIfNegative val="0"/>
          <c:cat>
            <c:strRef>
              <c:f>Sheet1!$A$2:$A$6</c:f>
              <c:strCache>
                <c:ptCount val="5"/>
                <c:pt idx="0">
                  <c:v>ID datasets</c:v>
                </c:pt>
                <c:pt idx="1">
                  <c:v>Create metadata</c:v>
                </c:pt>
                <c:pt idx="2">
                  <c:v>Prepare for deposit</c:v>
                </c:pt>
                <c:pt idx="3">
                  <c:v>Deselection</c:v>
                </c:pt>
                <c:pt idx="4">
                  <c:v>Tech support</c:v>
                </c:pt>
              </c:strCache>
            </c:strRef>
          </c:cat>
          <c:val>
            <c:numRef>
              <c:f>Sheet1!$F$2:$F$6</c:f>
              <c:numCache>
                <c:formatCode>0%</c:formatCode>
                <c:ptCount val="5"/>
                <c:pt idx="0" formatCode="General">
                  <c:v>0.55500000000000005</c:v>
                </c:pt>
                <c:pt idx="1">
                  <c:v>0.66100000000000003</c:v>
                </c:pt>
                <c:pt idx="2">
                  <c:v>0.64100000000000001</c:v>
                </c:pt>
                <c:pt idx="3">
                  <c:v>0.77300000000000002</c:v>
                </c:pt>
                <c:pt idx="4">
                  <c:v>0.58399999999999996</c:v>
                </c:pt>
              </c:numCache>
            </c:numRef>
          </c:val>
          <c:extLst>
            <c:ext xmlns:c16="http://schemas.microsoft.com/office/drawing/2014/chart" uri="{C3380CC4-5D6E-409C-BE32-E72D297353CC}">
              <c16:uniqueId val="{00000004-A561-444F-976F-34226A9CF3FC}"/>
            </c:ext>
          </c:extLst>
        </c:ser>
        <c:dLbls>
          <c:showLegendKey val="0"/>
          <c:showVal val="0"/>
          <c:showCatName val="0"/>
          <c:showSerName val="0"/>
          <c:showPercent val="0"/>
          <c:showBubbleSize val="0"/>
        </c:dLbls>
        <c:gapWidth val="150"/>
        <c:overlap val="100"/>
        <c:axId val="123257216"/>
        <c:axId val="123258752"/>
      </c:barChart>
      <c:catAx>
        <c:axId val="123257216"/>
        <c:scaling>
          <c:orientation val="minMax"/>
        </c:scaling>
        <c:delete val="0"/>
        <c:axPos val="b"/>
        <c:numFmt formatCode="General" sourceLinked="0"/>
        <c:majorTickMark val="out"/>
        <c:minorTickMark val="none"/>
        <c:tickLblPos val="nextTo"/>
        <c:crossAx val="123258752"/>
        <c:crosses val="autoZero"/>
        <c:auto val="1"/>
        <c:lblAlgn val="ctr"/>
        <c:lblOffset val="100"/>
        <c:noMultiLvlLbl val="0"/>
      </c:catAx>
      <c:valAx>
        <c:axId val="123258752"/>
        <c:scaling>
          <c:orientation val="minMax"/>
          <c:max val="1"/>
        </c:scaling>
        <c:delete val="0"/>
        <c:axPos val="l"/>
        <c:majorGridlines/>
        <c:numFmt formatCode="0%" sourceLinked="0"/>
        <c:majorTickMark val="out"/>
        <c:minorTickMark val="none"/>
        <c:tickLblPos val="nextTo"/>
        <c:crossAx val="123257216"/>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dirty="0" smtClean="0"/>
              <a:t>Associates Colleges</a:t>
            </a:r>
            <a:endParaRPr lang="en-US" dirty="0"/>
          </a:p>
        </c:rich>
      </c:tx>
      <c:layout>
        <c:manualLayout>
          <c:xMode val="edge"/>
          <c:yMode val="edge"/>
          <c:x val="0.37148381023778176"/>
          <c:y val="5.2430423995482596E-2"/>
        </c:manualLayout>
      </c:layout>
      <c:overlay val="0"/>
    </c:title>
    <c:autoTitleDeleted val="0"/>
    <c:plotArea>
      <c:layout>
        <c:manualLayout>
          <c:layoutTarget val="inner"/>
          <c:xMode val="edge"/>
          <c:yMode val="edge"/>
          <c:x val="7.8350614249922068E-2"/>
          <c:y val="0.22107505037511177"/>
          <c:w val="0.47658743438320289"/>
          <c:h val="0.71488115157480514"/>
        </c:manualLayout>
      </c:layout>
      <c:pieChart>
        <c:varyColors val="1"/>
        <c:ser>
          <c:idx val="0"/>
          <c:order val="0"/>
          <c:tx>
            <c:strRef>
              <c:f>'Sheet1'!$B$1</c:f>
              <c:strCache>
                <c:ptCount val="1"/>
                <c:pt idx="0">
                  <c:v>Series 1</c:v>
                </c:pt>
              </c:strCache>
            </c:strRef>
          </c:tx>
          <c:dLbls>
            <c:dLbl>
              <c:idx val="0"/>
              <c:layout>
                <c:manualLayout>
                  <c:x val="-0.12400689921453796"/>
                  <c:y val="0.1871953317598133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5034-4884-B3E6-97E1C2081080}"/>
                </c:ext>
              </c:extLst>
            </c:dLbl>
            <c:dLbl>
              <c:idx val="1"/>
              <c:layout>
                <c:manualLayout>
                  <c:x val="0.19771407152298509"/>
                  <c:y val="-0.22971588398580126"/>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034-4884-B3E6-97E1C2081080}"/>
                </c:ext>
              </c:extLst>
            </c:dLbl>
            <c:spPr>
              <a:noFill/>
              <a:ln>
                <a:noFill/>
              </a:ln>
              <a:effectLst/>
            </c:spPr>
            <c:txPr>
              <a:bodyPr/>
              <a:lstStyle/>
              <a:p>
                <a:pPr>
                  <a:defRPr sz="2000"/>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0.17</c:v>
                </c:pt>
                <c:pt idx="1">
                  <c:v>0.83000000000000063</c:v>
                </c:pt>
              </c:numCache>
            </c:numRef>
          </c:val>
          <c:extLst>
            <c:ext xmlns:c16="http://schemas.microsoft.com/office/drawing/2014/chart" uri="{C3380CC4-5D6E-409C-BE32-E72D297353CC}">
              <c16:uniqueId val="{00000002-5034-4884-B3E6-97E1C2081080}"/>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65205863205034853"/>
          <c:y val="0.3091653543307088"/>
          <c:w val="0.24724665537465154"/>
          <c:h val="0.38548884514435944"/>
        </c:manualLayout>
      </c:layout>
      <c:overlay val="0"/>
      <c:txPr>
        <a:bodyPr/>
        <a:lstStyle/>
        <a:p>
          <a:pPr>
            <a:defRPr sz="2000"/>
          </a:pPr>
          <a:endParaRPr lang="en-US"/>
        </a:p>
      </c:txPr>
    </c:legend>
    <c:plotVisOnly val="1"/>
    <c:dispBlanksAs val="zero"/>
    <c:showDLblsOverMax val="0"/>
  </c:chart>
  <c:spPr>
    <a:gradFill flip="none" rotWithShape="1">
      <a:gsLst>
        <a:gs pos="0">
          <a:srgbClr val="FFEFD1">
            <a:alpha val="68000"/>
          </a:srgbClr>
        </a:gs>
        <a:gs pos="64999">
          <a:srgbClr val="F0EBD5"/>
        </a:gs>
        <a:gs pos="100000">
          <a:srgbClr val="D1C39F"/>
        </a:gs>
      </a:gsLst>
      <a:lin ang="0" scaled="1"/>
      <a:tileRect/>
    </a:gradFill>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dirty="0" smtClean="0"/>
              <a:t>Baccalaureate Colleges</a:t>
            </a:r>
            <a:endParaRPr lang="en-US" dirty="0"/>
          </a:p>
        </c:rich>
      </c:tx>
      <c:layout>
        <c:manualLayout>
          <c:xMode val="edge"/>
          <c:yMode val="edge"/>
          <c:x val="0.23792337099166971"/>
          <c:y val="4.0143919832125834E-2"/>
        </c:manualLayout>
      </c:layout>
      <c:overlay val="0"/>
    </c:title>
    <c:autoTitleDeleted val="0"/>
    <c:plotArea>
      <c:layout>
        <c:manualLayout>
          <c:layoutTarget val="inner"/>
          <c:xMode val="edge"/>
          <c:yMode val="edge"/>
          <c:x val="0.13318840579710173"/>
          <c:y val="0.22246914034118587"/>
          <c:w val="0.47658743438320289"/>
          <c:h val="0.71488115157480514"/>
        </c:manualLayout>
      </c:layout>
      <c:pieChart>
        <c:varyColors val="1"/>
        <c:ser>
          <c:idx val="0"/>
          <c:order val="0"/>
          <c:tx>
            <c:strRef>
              <c:f>'Sheet1'!$B$1</c:f>
              <c:strCache>
                <c:ptCount val="1"/>
                <c:pt idx="0">
                  <c:v>Series 1</c:v>
                </c:pt>
              </c:strCache>
            </c:strRef>
          </c:tx>
          <c:dLbls>
            <c:dLbl>
              <c:idx val="0"/>
              <c:layout>
                <c:manualLayout>
                  <c:x val="-0.11641978346456693"/>
                  <c:y val="0.19788244247849288"/>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7FD4-4FE2-8EE6-A81A516558E5}"/>
                </c:ext>
              </c:extLst>
            </c:dLbl>
            <c:dLbl>
              <c:idx val="1"/>
              <c:layout>
                <c:manualLayout>
                  <c:x val="0.18628253499562591"/>
                  <c:y val="-0.24052493438320224"/>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FD4-4FE2-8EE6-A81A516558E5}"/>
                </c:ext>
              </c:extLst>
            </c:dLbl>
            <c:spPr>
              <a:noFill/>
              <a:ln>
                <a:noFill/>
              </a:ln>
              <a:effectLst/>
            </c:spPr>
            <c:txPr>
              <a:bodyPr/>
              <a:lstStyle/>
              <a:p>
                <a:pPr>
                  <a:defRPr sz="2000"/>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0.16</c:v>
                </c:pt>
                <c:pt idx="1">
                  <c:v>0.84000000000000064</c:v>
                </c:pt>
              </c:numCache>
            </c:numRef>
          </c:val>
          <c:extLst>
            <c:ext xmlns:c16="http://schemas.microsoft.com/office/drawing/2014/chart" uri="{C3380CC4-5D6E-409C-BE32-E72D297353CC}">
              <c16:uniqueId val="{00000002-7FD4-4FE2-8EE6-A81A516558E5}"/>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66711805555555759"/>
          <c:y val="0.30951252187226769"/>
          <c:w val="0.21274294619422668"/>
          <c:h val="0.38548884514435944"/>
        </c:manualLayout>
      </c:layout>
      <c:overlay val="0"/>
      <c:txPr>
        <a:bodyPr/>
        <a:lstStyle/>
        <a:p>
          <a:pPr>
            <a:defRPr sz="2000"/>
          </a:pPr>
          <a:endParaRPr lang="en-US"/>
        </a:p>
      </c:txPr>
    </c:legend>
    <c:plotVisOnly val="1"/>
    <c:dispBlanksAs val="zero"/>
    <c:showDLblsOverMax val="0"/>
  </c:chart>
  <c:spPr>
    <a:gradFill flip="none" rotWithShape="1">
      <a:gsLst>
        <a:gs pos="0">
          <a:srgbClr val="FFEFD1">
            <a:alpha val="68000"/>
          </a:srgbClr>
        </a:gs>
        <a:gs pos="64999">
          <a:srgbClr val="F0EBD5"/>
        </a:gs>
        <a:gs pos="100000">
          <a:srgbClr val="D1C39F"/>
        </a:gs>
      </a:gsLst>
      <a:lin ang="0" scaled="1"/>
      <a:tileRect/>
    </a:gradFill>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pPr>
            <a:r>
              <a:rPr lang="en-US" dirty="0" smtClean="0"/>
              <a:t>Research/Doctoral</a:t>
            </a:r>
            <a:endParaRPr lang="en-US" dirty="0"/>
          </a:p>
        </c:rich>
      </c:tx>
      <c:layout>
        <c:manualLayout>
          <c:xMode val="edge"/>
          <c:yMode val="edge"/>
          <c:x val="0.31197916666666786"/>
          <c:y val="5.2430737824439015E-2"/>
        </c:manualLayout>
      </c:layout>
      <c:overlay val="0"/>
    </c:title>
    <c:autoTitleDeleted val="0"/>
    <c:plotArea>
      <c:layout>
        <c:manualLayout>
          <c:layoutTarget val="inner"/>
          <c:xMode val="edge"/>
          <c:yMode val="edge"/>
          <c:x val="0.1256794072615923"/>
          <c:y val="0.22198600174978128"/>
          <c:w val="0.47658743438320289"/>
          <c:h val="0.71488115157480514"/>
        </c:manualLayout>
      </c:layout>
      <c:pieChart>
        <c:varyColors val="1"/>
        <c:ser>
          <c:idx val="0"/>
          <c:order val="0"/>
          <c:tx>
            <c:strRef>
              <c:f>'Sheet1'!$B$1</c:f>
              <c:strCache>
                <c:ptCount val="1"/>
                <c:pt idx="0">
                  <c:v>Series 1</c:v>
                </c:pt>
              </c:strCache>
            </c:strRef>
          </c:tx>
          <c:dLbls>
            <c:dLbl>
              <c:idx val="0"/>
              <c:layout>
                <c:manualLayout>
                  <c:x val="-0.17891978346456752"/>
                  <c:y val="0.10718955490667088"/>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E7B5-4FE9-88E4-4C4D5F3A7DB0}"/>
                </c:ext>
              </c:extLst>
            </c:dLbl>
            <c:dLbl>
              <c:idx val="1"/>
              <c:layout>
                <c:manualLayout>
                  <c:x val="0.22058016185476814"/>
                  <c:y val="-9.2405265748031526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7B5-4FE9-88E4-4C4D5F3A7DB0}"/>
                </c:ext>
              </c:extLst>
            </c:dLbl>
            <c:spPr>
              <a:noFill/>
              <a:ln>
                <a:noFill/>
              </a:ln>
              <a:effectLst/>
            </c:spPr>
            <c:txPr>
              <a:bodyPr/>
              <a:lstStyle/>
              <a:p>
                <a:pPr>
                  <a:defRPr sz="2000"/>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0.31000000000000077</c:v>
                </c:pt>
                <c:pt idx="1">
                  <c:v>0.69000000000000061</c:v>
                </c:pt>
              </c:numCache>
            </c:numRef>
          </c:val>
          <c:extLst>
            <c:ext xmlns:c16="http://schemas.microsoft.com/office/drawing/2014/chart" uri="{C3380CC4-5D6E-409C-BE32-E72D297353CC}">
              <c16:uniqueId val="{00000002-E7B5-4FE9-88E4-4C4D5F3A7DB0}"/>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68656249999999797"/>
          <c:y val="0.3091653543307088"/>
          <c:w val="0.21274294619422668"/>
          <c:h val="0.38548884514435944"/>
        </c:manualLayout>
      </c:layout>
      <c:overlay val="0"/>
      <c:txPr>
        <a:bodyPr/>
        <a:lstStyle/>
        <a:p>
          <a:pPr>
            <a:defRPr sz="2000"/>
          </a:pPr>
          <a:endParaRPr lang="en-US"/>
        </a:p>
      </c:txPr>
    </c:legend>
    <c:plotVisOnly val="1"/>
    <c:dispBlanksAs val="zero"/>
    <c:showDLblsOverMax val="0"/>
  </c:chart>
  <c:spPr>
    <a:gradFill flip="none" rotWithShape="1">
      <a:gsLst>
        <a:gs pos="0">
          <a:srgbClr val="FFEFD1">
            <a:alpha val="68000"/>
          </a:srgbClr>
        </a:gs>
        <a:gs pos="64999">
          <a:srgbClr val="F0EBD5"/>
        </a:gs>
        <a:gs pos="100000">
          <a:srgbClr val="D1C39F"/>
        </a:gs>
      </a:gsLst>
      <a:lin ang="0" scaled="1"/>
      <a:tileRect/>
    </a:gradFill>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i="0" baseline="0" dirty="0" smtClean="0">
                <a:solidFill>
                  <a:schemeClr val="tx1"/>
                </a:solidFill>
              </a:rPr>
              <a:t>Metadata Standards Used to Describe Data (</a:t>
            </a:r>
            <a:r>
              <a:rPr lang="en-US" b="1" i="1" baseline="0" dirty="0" smtClean="0">
                <a:solidFill>
                  <a:schemeClr val="tx1"/>
                </a:solidFill>
              </a:rPr>
              <a:t>N</a:t>
            </a:r>
            <a:r>
              <a:rPr lang="en-US" b="1" i="0" baseline="0" dirty="0" smtClean="0">
                <a:solidFill>
                  <a:schemeClr val="tx1"/>
                </a:solidFill>
              </a:rPr>
              <a:t> = 1,346</a:t>
            </a:r>
            <a:r>
              <a:rPr lang="en-US" b="0" dirty="0" smtClean="0"/>
              <a:t>)</a:t>
            </a:r>
            <a:endParaRPr lang="en-US" b="0"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DC</c:v>
                </c:pt>
              </c:strCache>
            </c:strRef>
          </c:tx>
          <c:spPr>
            <a:solidFill>
              <a:schemeClr val="accent1"/>
            </a:solidFill>
            <a:ln>
              <a:noFill/>
            </a:ln>
            <a:effectLst/>
          </c:spPr>
          <c:invertIfNegative val="0"/>
          <c:cat>
            <c:numRef>
              <c:f>Sheet1!$A$2</c:f>
              <c:numCache>
                <c:formatCode>General</c:formatCode>
                <c:ptCount val="1"/>
              </c:numCache>
            </c:numRef>
          </c:cat>
          <c:val>
            <c:numRef>
              <c:f>Sheet1!$B$2</c:f>
              <c:numCache>
                <c:formatCode>General</c:formatCode>
                <c:ptCount val="1"/>
                <c:pt idx="0">
                  <c:v>66</c:v>
                </c:pt>
              </c:numCache>
            </c:numRef>
          </c:val>
          <c:extLst>
            <c:ext xmlns:c16="http://schemas.microsoft.com/office/drawing/2014/chart" uri="{C3380CC4-5D6E-409C-BE32-E72D297353CC}">
              <c16:uniqueId val="{00000000-3148-48C9-88BE-15F586BAD31C}"/>
            </c:ext>
          </c:extLst>
        </c:ser>
        <c:ser>
          <c:idx val="1"/>
          <c:order val="1"/>
          <c:tx>
            <c:strRef>
              <c:f>Sheet1!$C$1</c:f>
              <c:strCache>
                <c:ptCount val="1"/>
                <c:pt idx="0">
                  <c:v>DwC</c:v>
                </c:pt>
              </c:strCache>
            </c:strRef>
          </c:tx>
          <c:spPr>
            <a:solidFill>
              <a:schemeClr val="accent2"/>
            </a:solidFill>
            <a:ln>
              <a:noFill/>
            </a:ln>
            <a:effectLst/>
          </c:spPr>
          <c:invertIfNegative val="0"/>
          <c:cat>
            <c:numRef>
              <c:f>Sheet1!$A$2</c:f>
              <c:numCache>
                <c:formatCode>General</c:formatCode>
                <c:ptCount val="1"/>
              </c:numCache>
            </c:numRef>
          </c:cat>
          <c:val>
            <c:numRef>
              <c:f>Sheet1!$C$2</c:f>
              <c:numCache>
                <c:formatCode>General</c:formatCode>
                <c:ptCount val="1"/>
                <c:pt idx="0">
                  <c:v>19</c:v>
                </c:pt>
              </c:numCache>
            </c:numRef>
          </c:val>
          <c:extLst>
            <c:ext xmlns:c16="http://schemas.microsoft.com/office/drawing/2014/chart" uri="{C3380CC4-5D6E-409C-BE32-E72D297353CC}">
              <c16:uniqueId val="{00000001-3148-48C9-88BE-15F586BAD31C}"/>
            </c:ext>
          </c:extLst>
        </c:ser>
        <c:ser>
          <c:idx val="2"/>
          <c:order val="2"/>
          <c:tx>
            <c:strRef>
              <c:f>Sheet1!$D$1</c:f>
              <c:strCache>
                <c:ptCount val="1"/>
                <c:pt idx="0">
                  <c:v>DIF</c:v>
                </c:pt>
              </c:strCache>
            </c:strRef>
          </c:tx>
          <c:spPr>
            <a:solidFill>
              <a:schemeClr val="accent3"/>
            </a:solidFill>
            <a:ln>
              <a:noFill/>
            </a:ln>
            <a:effectLst/>
          </c:spPr>
          <c:invertIfNegative val="0"/>
          <c:cat>
            <c:numRef>
              <c:f>Sheet1!$A$2</c:f>
              <c:numCache>
                <c:formatCode>General</c:formatCode>
                <c:ptCount val="1"/>
              </c:numCache>
            </c:numRef>
          </c:cat>
          <c:val>
            <c:numRef>
              <c:f>Sheet1!$D$2</c:f>
              <c:numCache>
                <c:formatCode>General</c:formatCode>
                <c:ptCount val="1"/>
                <c:pt idx="0">
                  <c:v>16</c:v>
                </c:pt>
              </c:numCache>
            </c:numRef>
          </c:val>
          <c:extLst>
            <c:ext xmlns:c16="http://schemas.microsoft.com/office/drawing/2014/chart" uri="{C3380CC4-5D6E-409C-BE32-E72D297353CC}">
              <c16:uniqueId val="{00000002-3148-48C9-88BE-15F586BAD31C}"/>
            </c:ext>
          </c:extLst>
        </c:ser>
        <c:ser>
          <c:idx val="3"/>
          <c:order val="3"/>
          <c:tx>
            <c:strRef>
              <c:f>Sheet1!$E$1</c:f>
              <c:strCache>
                <c:ptCount val="1"/>
                <c:pt idx="0">
                  <c:v>EML</c:v>
                </c:pt>
              </c:strCache>
            </c:strRef>
          </c:tx>
          <c:spPr>
            <a:solidFill>
              <a:schemeClr val="accent4"/>
            </a:solidFill>
            <a:ln>
              <a:noFill/>
            </a:ln>
            <a:effectLst/>
          </c:spPr>
          <c:invertIfNegative val="0"/>
          <c:cat>
            <c:numRef>
              <c:f>Sheet1!$A$2</c:f>
              <c:numCache>
                <c:formatCode>General</c:formatCode>
                <c:ptCount val="1"/>
              </c:numCache>
            </c:numRef>
          </c:cat>
          <c:val>
            <c:numRef>
              <c:f>Sheet1!$E$2</c:f>
              <c:numCache>
                <c:formatCode>General</c:formatCode>
                <c:ptCount val="1"/>
                <c:pt idx="0">
                  <c:v>86</c:v>
                </c:pt>
              </c:numCache>
            </c:numRef>
          </c:val>
          <c:extLst>
            <c:ext xmlns:c16="http://schemas.microsoft.com/office/drawing/2014/chart" uri="{C3380CC4-5D6E-409C-BE32-E72D297353CC}">
              <c16:uniqueId val="{00000003-3148-48C9-88BE-15F586BAD31C}"/>
            </c:ext>
          </c:extLst>
        </c:ser>
        <c:ser>
          <c:idx val="4"/>
          <c:order val="4"/>
          <c:tx>
            <c:strRef>
              <c:f>Sheet1!$F$1</c:f>
              <c:strCache>
                <c:ptCount val="1"/>
                <c:pt idx="0">
                  <c:v>FGDC</c:v>
                </c:pt>
              </c:strCache>
            </c:strRef>
          </c:tx>
          <c:spPr>
            <a:solidFill>
              <a:schemeClr val="accent5"/>
            </a:solidFill>
            <a:ln>
              <a:noFill/>
            </a:ln>
            <a:effectLst/>
          </c:spPr>
          <c:invertIfNegative val="0"/>
          <c:cat>
            <c:numRef>
              <c:f>Sheet1!$A$2</c:f>
              <c:numCache>
                <c:formatCode>General</c:formatCode>
                <c:ptCount val="1"/>
              </c:numCache>
            </c:numRef>
          </c:cat>
          <c:val>
            <c:numRef>
              <c:f>Sheet1!$F$2</c:f>
              <c:numCache>
                <c:formatCode>General</c:formatCode>
                <c:ptCount val="1"/>
                <c:pt idx="0">
                  <c:v>79</c:v>
                </c:pt>
              </c:numCache>
            </c:numRef>
          </c:val>
          <c:extLst>
            <c:ext xmlns:c16="http://schemas.microsoft.com/office/drawing/2014/chart" uri="{C3380CC4-5D6E-409C-BE32-E72D297353CC}">
              <c16:uniqueId val="{00000004-3148-48C9-88BE-15F586BAD31C}"/>
            </c:ext>
          </c:extLst>
        </c:ser>
        <c:ser>
          <c:idx val="5"/>
          <c:order val="5"/>
          <c:tx>
            <c:strRef>
              <c:f>Sheet1!$G$1</c:f>
              <c:strCache>
                <c:ptCount val="1"/>
                <c:pt idx="0">
                  <c:v>ISO 19115</c:v>
                </c:pt>
              </c:strCache>
            </c:strRef>
          </c:tx>
          <c:spPr>
            <a:solidFill>
              <a:schemeClr val="accent6"/>
            </a:solidFill>
            <a:ln>
              <a:noFill/>
            </a:ln>
            <a:effectLst/>
          </c:spPr>
          <c:invertIfNegative val="0"/>
          <c:cat>
            <c:numRef>
              <c:f>Sheet1!$A$2</c:f>
              <c:numCache>
                <c:formatCode>General</c:formatCode>
                <c:ptCount val="1"/>
              </c:numCache>
            </c:numRef>
          </c:cat>
          <c:val>
            <c:numRef>
              <c:f>Sheet1!$G$2</c:f>
              <c:numCache>
                <c:formatCode>General</c:formatCode>
                <c:ptCount val="1"/>
                <c:pt idx="0">
                  <c:v>95</c:v>
                </c:pt>
              </c:numCache>
            </c:numRef>
          </c:val>
          <c:extLst>
            <c:ext xmlns:c16="http://schemas.microsoft.com/office/drawing/2014/chart" uri="{C3380CC4-5D6E-409C-BE32-E72D297353CC}">
              <c16:uniqueId val="{00000005-3148-48C9-88BE-15F586BAD31C}"/>
            </c:ext>
          </c:extLst>
        </c:ser>
        <c:ser>
          <c:idx val="6"/>
          <c:order val="6"/>
          <c:tx>
            <c:strRef>
              <c:f>Sheet1!$H$1</c:f>
              <c:strCache>
                <c:ptCount val="1"/>
                <c:pt idx="0">
                  <c:v>Other ISO</c:v>
                </c:pt>
              </c:strCache>
            </c:strRef>
          </c:tx>
          <c:spPr>
            <a:solidFill>
              <a:schemeClr val="accent1">
                <a:lumMod val="60000"/>
              </a:schemeClr>
            </a:solidFill>
            <a:ln>
              <a:noFill/>
            </a:ln>
            <a:effectLst/>
          </c:spPr>
          <c:invertIfNegative val="0"/>
          <c:cat>
            <c:numRef>
              <c:f>Sheet1!$A$2</c:f>
              <c:numCache>
                <c:formatCode>General</c:formatCode>
                <c:ptCount val="1"/>
              </c:numCache>
            </c:numRef>
          </c:cat>
          <c:val>
            <c:numRef>
              <c:f>Sheet1!$H$2</c:f>
              <c:numCache>
                <c:formatCode>General</c:formatCode>
                <c:ptCount val="1"/>
                <c:pt idx="0">
                  <c:v>52</c:v>
                </c:pt>
              </c:numCache>
            </c:numRef>
          </c:val>
          <c:extLst>
            <c:ext xmlns:c16="http://schemas.microsoft.com/office/drawing/2014/chart" uri="{C3380CC4-5D6E-409C-BE32-E72D297353CC}">
              <c16:uniqueId val="{00000006-3148-48C9-88BE-15F586BAD31C}"/>
            </c:ext>
          </c:extLst>
        </c:ser>
        <c:ser>
          <c:idx val="7"/>
          <c:order val="7"/>
          <c:tx>
            <c:strRef>
              <c:f>Sheet1!$I$1</c:f>
              <c:strCache>
                <c:ptCount val="1"/>
                <c:pt idx="0">
                  <c:v>None</c:v>
                </c:pt>
              </c:strCache>
            </c:strRef>
          </c:tx>
          <c:spPr>
            <a:solidFill>
              <a:schemeClr val="accent2">
                <a:lumMod val="60000"/>
              </a:schemeClr>
            </a:solidFill>
            <a:ln>
              <a:noFill/>
            </a:ln>
            <a:effectLst/>
          </c:spPr>
          <c:invertIfNegative val="0"/>
          <c:cat>
            <c:numRef>
              <c:f>Sheet1!$A$2</c:f>
              <c:numCache>
                <c:formatCode>General</c:formatCode>
                <c:ptCount val="1"/>
              </c:numCache>
            </c:numRef>
          </c:cat>
          <c:val>
            <c:numRef>
              <c:f>Sheet1!$I$2</c:f>
              <c:numCache>
                <c:formatCode>General</c:formatCode>
                <c:ptCount val="1"/>
                <c:pt idx="0">
                  <c:v>449</c:v>
                </c:pt>
              </c:numCache>
            </c:numRef>
          </c:val>
          <c:extLst>
            <c:ext xmlns:c16="http://schemas.microsoft.com/office/drawing/2014/chart" uri="{C3380CC4-5D6E-409C-BE32-E72D297353CC}">
              <c16:uniqueId val="{00000007-3148-48C9-88BE-15F586BAD31C}"/>
            </c:ext>
          </c:extLst>
        </c:ser>
        <c:dLbls>
          <c:showLegendKey val="0"/>
          <c:showVal val="0"/>
          <c:showCatName val="0"/>
          <c:showSerName val="0"/>
          <c:showPercent val="0"/>
          <c:showBubbleSize val="0"/>
        </c:dLbls>
        <c:gapWidth val="219"/>
        <c:overlap val="-27"/>
        <c:axId val="116273536"/>
        <c:axId val="116275072"/>
      </c:barChart>
      <c:catAx>
        <c:axId val="11627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275072"/>
        <c:crosses val="autoZero"/>
        <c:auto val="1"/>
        <c:lblAlgn val="ctr"/>
        <c:lblOffset val="100"/>
        <c:noMultiLvlLbl val="0"/>
      </c:catAx>
      <c:valAx>
        <c:axId val="116275072"/>
        <c:scaling>
          <c:orientation val="minMax"/>
        </c:scaling>
        <c:delete val="0"/>
        <c:axPos val="l"/>
        <c:majorGridlines>
          <c:spPr>
            <a:ln w="9525" cap="flat" cmpd="sng" algn="ctr">
              <a:solidFill>
                <a:schemeClr val="accent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16273536"/>
        <c:crosses val="autoZero"/>
        <c:crossBetween val="between"/>
      </c:valAx>
      <c:spPr>
        <a:solidFill>
          <a:schemeClr val="bg2"/>
        </a:solidFill>
        <a:ln>
          <a:noFill/>
        </a:ln>
        <a:effectLst/>
      </c:spPr>
    </c:plotArea>
    <c:legend>
      <c:legendPos val="b"/>
      <c:overlay val="0"/>
      <c:spPr>
        <a:noFill/>
        <a:ln>
          <a:noFill/>
        </a:ln>
        <a:effectLst/>
      </c:spPr>
      <c:txPr>
        <a:bodyPr rot="0" spcFirstLastPara="1" vertOverflow="ellipsis" vert="horz" wrap="square" anchor="ctr" anchorCtr="1"/>
        <a:lstStyle/>
        <a:p>
          <a:pPr>
            <a:defRPr sz="15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Sheet1!$A$2:$A$6</c:f>
              <c:strCache>
                <c:ptCount val="5"/>
                <c:pt idx="0">
                  <c:v>All </c:v>
                </c:pt>
                <c:pt idx="1">
                  <c:v>Most </c:v>
                </c:pt>
                <c:pt idx="2">
                  <c:v>Some </c:v>
                </c:pt>
                <c:pt idx="3">
                  <c:v>None</c:v>
                </c:pt>
                <c:pt idx="4">
                  <c:v>Missing </c:v>
                </c:pt>
              </c:strCache>
            </c:strRef>
          </c:cat>
          <c:val>
            <c:numRef>
              <c:f>Sheet1!$B$2:$B$6</c:f>
              <c:numCache>
                <c:formatCode>General</c:formatCode>
                <c:ptCount val="5"/>
                <c:pt idx="0">
                  <c:v>130</c:v>
                </c:pt>
                <c:pt idx="1">
                  <c:v>265</c:v>
                </c:pt>
                <c:pt idx="2">
                  <c:v>359</c:v>
                </c:pt>
                <c:pt idx="3">
                  <c:v>79</c:v>
                </c:pt>
                <c:pt idx="4">
                  <c:v>513</c:v>
                </c:pt>
              </c:numCache>
            </c:numRef>
          </c:val>
          <c:extLst>
            <c:ext xmlns:c16="http://schemas.microsoft.com/office/drawing/2014/chart" uri="{C3380CC4-5D6E-409C-BE32-E72D297353CC}">
              <c16:uniqueId val="{00000000-32AF-47C0-B351-9F5A58731E3C}"/>
            </c:ext>
          </c:extLst>
        </c:ser>
        <c:ser>
          <c:idx val="1"/>
          <c:order val="1"/>
          <c:tx>
            <c:strRef>
              <c:f>Sheet1!$C$1</c:f>
              <c:strCache>
                <c:ptCount val="1"/>
                <c:pt idx="0">
                  <c:v>Column1</c:v>
                </c:pt>
              </c:strCache>
            </c:strRef>
          </c:tx>
          <c:invertIfNegative val="0"/>
          <c:cat>
            <c:strRef>
              <c:f>Sheet1!$A$2:$A$6</c:f>
              <c:strCache>
                <c:ptCount val="5"/>
                <c:pt idx="0">
                  <c:v>All </c:v>
                </c:pt>
                <c:pt idx="1">
                  <c:v>Most </c:v>
                </c:pt>
                <c:pt idx="2">
                  <c:v>Some </c:v>
                </c:pt>
                <c:pt idx="3">
                  <c:v>None</c:v>
                </c:pt>
                <c:pt idx="4">
                  <c:v>Missing </c:v>
                </c:pt>
              </c:strCache>
            </c:strRef>
          </c:cat>
          <c:val>
            <c:numRef>
              <c:f>Sheet1!$C$2:$C$6</c:f>
              <c:numCache>
                <c:formatCode>General</c:formatCode>
                <c:ptCount val="5"/>
              </c:numCache>
            </c:numRef>
          </c:val>
          <c:extLst>
            <c:ext xmlns:c16="http://schemas.microsoft.com/office/drawing/2014/chart" uri="{C3380CC4-5D6E-409C-BE32-E72D297353CC}">
              <c16:uniqueId val="{00000001-32AF-47C0-B351-9F5A58731E3C}"/>
            </c:ext>
          </c:extLst>
        </c:ser>
        <c:ser>
          <c:idx val="2"/>
          <c:order val="2"/>
          <c:tx>
            <c:strRef>
              <c:f>Sheet1!$D$1</c:f>
              <c:strCache>
                <c:ptCount val="1"/>
                <c:pt idx="0">
                  <c:v>Column2</c:v>
                </c:pt>
              </c:strCache>
            </c:strRef>
          </c:tx>
          <c:invertIfNegative val="0"/>
          <c:cat>
            <c:strRef>
              <c:f>Sheet1!$A$2:$A$6</c:f>
              <c:strCache>
                <c:ptCount val="5"/>
                <c:pt idx="0">
                  <c:v>All </c:v>
                </c:pt>
                <c:pt idx="1">
                  <c:v>Most </c:v>
                </c:pt>
                <c:pt idx="2">
                  <c:v>Some </c:v>
                </c:pt>
                <c:pt idx="3">
                  <c:v>None</c:v>
                </c:pt>
                <c:pt idx="4">
                  <c:v>Missing </c:v>
                </c:pt>
              </c:strCache>
            </c:strRef>
          </c:cat>
          <c:val>
            <c:numRef>
              <c:f>Sheet1!$D$2:$D$6</c:f>
              <c:numCache>
                <c:formatCode>General</c:formatCode>
                <c:ptCount val="5"/>
              </c:numCache>
            </c:numRef>
          </c:val>
          <c:extLst>
            <c:ext xmlns:c16="http://schemas.microsoft.com/office/drawing/2014/chart" uri="{C3380CC4-5D6E-409C-BE32-E72D297353CC}">
              <c16:uniqueId val="{00000002-32AF-47C0-B351-9F5A58731E3C}"/>
            </c:ext>
          </c:extLst>
        </c:ser>
        <c:dLbls>
          <c:showLegendKey val="0"/>
          <c:showVal val="0"/>
          <c:showCatName val="0"/>
          <c:showSerName val="0"/>
          <c:showPercent val="0"/>
          <c:showBubbleSize val="0"/>
        </c:dLbls>
        <c:gapWidth val="150"/>
        <c:axId val="119943168"/>
        <c:axId val="119944704"/>
      </c:barChart>
      <c:catAx>
        <c:axId val="119943168"/>
        <c:scaling>
          <c:orientation val="minMax"/>
        </c:scaling>
        <c:delete val="0"/>
        <c:axPos val="b"/>
        <c:numFmt formatCode="General" sourceLinked="0"/>
        <c:majorTickMark val="out"/>
        <c:minorTickMark val="none"/>
        <c:tickLblPos val="nextTo"/>
        <c:crossAx val="119944704"/>
        <c:crosses val="autoZero"/>
        <c:auto val="1"/>
        <c:lblAlgn val="ctr"/>
        <c:lblOffset val="100"/>
        <c:noMultiLvlLbl val="0"/>
      </c:catAx>
      <c:valAx>
        <c:axId val="119944704"/>
        <c:scaling>
          <c:orientation val="minMax"/>
        </c:scaling>
        <c:delete val="0"/>
        <c:axPos val="l"/>
        <c:majorGridlines/>
        <c:numFmt formatCode="General" sourceLinked="1"/>
        <c:majorTickMark val="out"/>
        <c:minorTickMark val="none"/>
        <c:tickLblPos val="nextTo"/>
        <c:crossAx val="11994316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700" dirty="0" smtClean="0">
              <a:solidFill>
                <a:srgbClr val="186072"/>
              </a:solidFill>
              <a:latin typeface="Calibri"/>
              <a:cs typeface="Calibri"/>
            </a:rPr>
            <a:t>Assure</a:t>
          </a:r>
        </a:p>
      </dgm:t>
    </dgm:pt>
    <dgm:pt modelId="{83CF93A1-5BFE-4327-89FC-F3B074DB56BE}" type="parTrans" cxnId="{37BF8AAE-F2D1-47FD-80C7-85A2611AA334}">
      <dgm:prSet/>
      <dgm:spPr/>
      <dgm:t>
        <a:bodyPr/>
        <a:lstStyle/>
        <a:p>
          <a:endParaRPr lang="en-US" sz="700" b="0">
            <a:latin typeface="Calibri"/>
            <a:cs typeface="Calibri"/>
          </a:endParaRPr>
        </a:p>
      </dgm:t>
    </dgm:pt>
    <dgm:pt modelId="{5FD615BE-97D0-4C69-8037-060D7CF45582}" type="sibTrans" cxnId="{37BF8AAE-F2D1-47FD-80C7-85A2611AA334}">
      <dgm:prSet/>
      <dgm:spPr>
        <a:ln w="6350" cap="flat" cmpd="sng" algn="ctr">
          <a:solidFill>
            <a:srgbClr val="1F497D"/>
          </a:solidFill>
          <a:prstDash val="solid"/>
          <a:round/>
          <a:headEnd type="none" w="med" len="med"/>
          <a:tailEnd type="none" w="med" len="med"/>
        </a:ln>
      </dgm:spPr>
      <dgm:t>
        <a:bodyPr/>
        <a:lstStyle/>
        <a:p>
          <a:endParaRPr lang="en-US" sz="700" b="0" dirty="0">
            <a:latin typeface="Calibri"/>
            <a:cs typeface="Calibri"/>
          </a:endParaRPr>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700" dirty="0" smtClean="0">
              <a:solidFill>
                <a:srgbClr val="186072"/>
              </a:solidFill>
              <a:latin typeface="Calibri"/>
              <a:cs typeface="Calibri"/>
            </a:rPr>
            <a:t>Plan</a:t>
          </a:r>
        </a:p>
      </dgm:t>
    </dgm:pt>
    <dgm:pt modelId="{CB1A36D4-FDE9-48F2-98C9-29576A48DEAF}" type="parTrans" cxnId="{BCD343DC-1B85-4FCF-817B-24887D1B3E23}">
      <dgm:prSet/>
      <dgm:spPr/>
      <dgm:t>
        <a:bodyPr/>
        <a:lstStyle/>
        <a:p>
          <a:endParaRPr lang="en-US" sz="700" b="0">
            <a:latin typeface="Calibri"/>
            <a:cs typeface="Calibri"/>
          </a:endParaRPr>
        </a:p>
      </dgm:t>
    </dgm:pt>
    <dgm:pt modelId="{E81A7496-7C34-4DBF-9C3D-D0A2A73191C8}" type="sibTrans" cxnId="{BCD343DC-1B85-4FCF-817B-24887D1B3E23}">
      <dgm:prSet/>
      <dgm:spPr>
        <a:ln w="6350" cap="flat" cmpd="sng" algn="ctr">
          <a:solidFill>
            <a:srgbClr val="1F497D"/>
          </a:solidFill>
          <a:prstDash val="solid"/>
          <a:round/>
          <a:headEnd type="none" w="med" len="med"/>
          <a:tailEnd type="none" w="med" len="med"/>
        </a:ln>
      </dgm:spPr>
      <dgm:t>
        <a:bodyPr/>
        <a:lstStyle/>
        <a:p>
          <a:endParaRPr lang="en-US" sz="700" b="0" dirty="0">
            <a:latin typeface="Calibri"/>
            <a:cs typeface="Calibri"/>
          </a:endParaRPr>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700" dirty="0" smtClean="0">
              <a:solidFill>
                <a:srgbClr val="186072"/>
              </a:solidFill>
              <a:latin typeface="Calibri"/>
              <a:cs typeface="Calibri"/>
            </a:rPr>
            <a:t>Discover</a:t>
          </a:r>
        </a:p>
      </dgm:t>
    </dgm:pt>
    <dgm:pt modelId="{1B4B79AA-B091-4787-A5DB-5E75A9449EAF}" type="parTrans" cxnId="{6C6D0C39-16F5-4C23-93FF-663C03421B62}">
      <dgm:prSet/>
      <dgm:spPr/>
      <dgm:t>
        <a:bodyPr/>
        <a:lstStyle/>
        <a:p>
          <a:endParaRPr lang="en-US" sz="700" b="0">
            <a:latin typeface="Calibri"/>
            <a:cs typeface="Calibri"/>
          </a:endParaRPr>
        </a:p>
      </dgm:t>
    </dgm:pt>
    <dgm:pt modelId="{F97789DC-0FAD-4C2E-AB9D-457E85023924}" type="sibTrans" cxnId="{6C6D0C39-16F5-4C23-93FF-663C03421B62}">
      <dgm:prSet/>
      <dgm:spPr>
        <a:ln w="6350" cap="flat" cmpd="sng" algn="ctr">
          <a:solidFill>
            <a:srgbClr val="1F497D"/>
          </a:solidFill>
          <a:prstDash val="solid"/>
          <a:round/>
          <a:headEnd type="none" w="med" len="med"/>
          <a:tailEnd type="none" w="med" len="med"/>
        </a:ln>
      </dgm:spPr>
      <dgm:t>
        <a:bodyPr/>
        <a:lstStyle/>
        <a:p>
          <a:endParaRPr lang="en-US" sz="700" b="0" dirty="0">
            <a:latin typeface="Calibri"/>
            <a:cs typeface="Calibri"/>
          </a:endParaRPr>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700" dirty="0" smtClean="0">
              <a:solidFill>
                <a:srgbClr val="186072"/>
              </a:solidFill>
              <a:latin typeface="Calibri"/>
              <a:cs typeface="Calibri"/>
            </a:rPr>
            <a:t>Integrate</a:t>
          </a:r>
        </a:p>
      </dgm:t>
    </dgm:pt>
    <dgm:pt modelId="{83664775-34AE-41A2-A40A-AEE1DCB28F5A}" type="parTrans" cxnId="{0FEACBE7-9877-46A8-9701-E31093846DBA}">
      <dgm:prSet/>
      <dgm:spPr/>
      <dgm:t>
        <a:bodyPr/>
        <a:lstStyle/>
        <a:p>
          <a:endParaRPr lang="en-US" sz="700" b="0">
            <a:latin typeface="Calibri"/>
            <a:cs typeface="Calibri"/>
          </a:endParaRPr>
        </a:p>
      </dgm:t>
    </dgm:pt>
    <dgm:pt modelId="{8ED530B9-2AE0-4731-B182-B27C1D10B60C}" type="sibTrans" cxnId="{0FEACBE7-9877-46A8-9701-E31093846DBA}">
      <dgm:prSet/>
      <dgm:spPr>
        <a:ln w="6350" cap="flat" cmpd="sng" algn="ctr">
          <a:solidFill>
            <a:srgbClr val="1F497D"/>
          </a:solidFill>
          <a:prstDash val="solid"/>
          <a:round/>
          <a:headEnd type="none" w="med" len="med"/>
          <a:tailEnd type="none" w="med" len="med"/>
        </a:ln>
      </dgm:spPr>
      <dgm:t>
        <a:bodyPr/>
        <a:lstStyle/>
        <a:p>
          <a:endParaRPr lang="en-US" sz="700" b="0" dirty="0">
            <a:latin typeface="Calibri"/>
            <a:cs typeface="Calibri"/>
          </a:endParaRPr>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700" dirty="0" smtClean="0">
              <a:solidFill>
                <a:srgbClr val="186072"/>
              </a:solidFill>
              <a:latin typeface="Calibri"/>
              <a:cs typeface="Calibri"/>
            </a:rPr>
            <a:t>Analyze</a:t>
          </a:r>
        </a:p>
      </dgm:t>
    </dgm:pt>
    <dgm:pt modelId="{6BE8ECF0-24C5-40B1-9F35-926034AD3A7E}" type="parTrans" cxnId="{DDE8938D-9B46-4EEC-9D74-69D38C6AE27D}">
      <dgm:prSet/>
      <dgm:spPr/>
      <dgm:t>
        <a:bodyPr/>
        <a:lstStyle/>
        <a:p>
          <a:endParaRPr lang="en-US" sz="700" b="0">
            <a:latin typeface="Calibri"/>
            <a:cs typeface="Calibri"/>
          </a:endParaRPr>
        </a:p>
      </dgm:t>
    </dgm:pt>
    <dgm:pt modelId="{DA16D8F2-7AA0-43B2-99A1-9E110743886E}" type="sibTrans" cxnId="{DDE8938D-9B46-4EEC-9D74-69D38C6AE27D}">
      <dgm:prSet/>
      <dgm:spPr>
        <a:ln w="6350" cap="flat" cmpd="sng" algn="ctr">
          <a:solidFill>
            <a:srgbClr val="1F497D"/>
          </a:solidFill>
          <a:prstDash val="solid"/>
          <a:round/>
          <a:headEnd type="none" w="med" len="med"/>
          <a:tailEnd type="none" w="med" len="med"/>
        </a:ln>
      </dgm:spPr>
      <dgm:t>
        <a:bodyPr/>
        <a:lstStyle/>
        <a:p>
          <a:endParaRPr lang="en-US" sz="700" b="0" dirty="0">
            <a:latin typeface="Calibri"/>
            <a:cs typeface="Calibri"/>
          </a:endParaRPr>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700" dirty="0" smtClean="0">
              <a:solidFill>
                <a:srgbClr val="186072"/>
              </a:solidFill>
              <a:latin typeface="Calibri"/>
              <a:cs typeface="Calibri"/>
            </a:rPr>
            <a:t>Collect</a:t>
          </a:r>
          <a:endParaRPr lang="en-US" sz="700" dirty="0">
            <a:solidFill>
              <a:srgbClr val="186072"/>
            </a:solidFill>
            <a:latin typeface="Calibri"/>
            <a:cs typeface="Calibri"/>
          </a:endParaRPr>
        </a:p>
      </dgm:t>
    </dgm:pt>
    <dgm:pt modelId="{D6E6296C-8865-CD45-8B84-2CE77AEEFEAD}" type="parTrans" cxnId="{6FA06DDC-0F38-DE42-863F-EB8F7A4572BE}">
      <dgm:prSet/>
      <dgm:spPr/>
      <dgm:t>
        <a:bodyPr/>
        <a:lstStyle/>
        <a:p>
          <a:endParaRPr lang="en-US" sz="700" b="0">
            <a:latin typeface="Calibri"/>
            <a:cs typeface="Calibri"/>
          </a:endParaRPr>
        </a:p>
      </dgm:t>
    </dgm:pt>
    <dgm:pt modelId="{03570386-4604-4B40-84F0-E9CB1E7DA604}" type="sibTrans" cxnId="{6FA06DDC-0F38-DE42-863F-EB8F7A4572BE}">
      <dgm:prSet/>
      <dgm:spPr>
        <a:ln w="6350" cap="flat" cmpd="sng" algn="ctr">
          <a:solidFill>
            <a:srgbClr val="1F497D"/>
          </a:solidFill>
          <a:prstDash val="solid"/>
          <a:round/>
          <a:headEnd type="none" w="med" len="med"/>
          <a:tailEnd type="none" w="med" len="med"/>
        </a:ln>
      </dgm:spPr>
      <dgm:t>
        <a:bodyPr/>
        <a:lstStyle/>
        <a:p>
          <a:endParaRPr lang="en-US" sz="700" b="0" dirty="0">
            <a:latin typeface="Calibri"/>
            <a:cs typeface="Calibri"/>
          </a:endParaRPr>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700" dirty="0" smtClean="0">
              <a:solidFill>
                <a:srgbClr val="186072"/>
              </a:solidFill>
              <a:latin typeface="Calibri"/>
              <a:cs typeface="Calibri"/>
            </a:rPr>
            <a:t>Describe</a:t>
          </a:r>
          <a:endParaRPr lang="en-US" sz="700" b="1" dirty="0">
            <a:solidFill>
              <a:srgbClr val="186072"/>
            </a:solidFill>
            <a:latin typeface="Calibri"/>
            <a:cs typeface="Calibri"/>
          </a:endParaRPr>
        </a:p>
      </dgm:t>
    </dgm:pt>
    <dgm:pt modelId="{C02256F6-1491-DF41-85E7-7AB4145834E4}" type="parTrans" cxnId="{669CCB14-E5B8-CC48-BF1D-459F50D6BB21}">
      <dgm:prSet/>
      <dgm:spPr/>
      <dgm:t>
        <a:bodyPr/>
        <a:lstStyle/>
        <a:p>
          <a:endParaRPr lang="en-US" sz="700" b="0">
            <a:latin typeface="Calibri"/>
            <a:cs typeface="Calibri"/>
          </a:endParaRPr>
        </a:p>
      </dgm:t>
    </dgm:pt>
    <dgm:pt modelId="{99C07F7C-24F7-F44B-8AEB-A4EC5174B3B9}" type="sibTrans" cxnId="{669CCB14-E5B8-CC48-BF1D-459F50D6BB21}">
      <dgm:prSet/>
      <dgm:spPr>
        <a:ln w="6350" cap="flat" cmpd="sng" algn="ctr">
          <a:solidFill>
            <a:srgbClr val="1F497D"/>
          </a:solidFill>
          <a:prstDash val="solid"/>
          <a:round/>
          <a:headEnd type="none" w="med" len="med"/>
          <a:tailEnd type="none" w="med" len="med"/>
        </a:ln>
      </dgm:spPr>
      <dgm:t>
        <a:bodyPr/>
        <a:lstStyle/>
        <a:p>
          <a:endParaRPr lang="en-US" sz="700" b="0">
            <a:latin typeface="Calibri"/>
            <a:cs typeface="Calibri"/>
          </a:endParaRPr>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700" dirty="0" smtClean="0">
              <a:solidFill>
                <a:srgbClr val="186072"/>
              </a:solidFill>
              <a:latin typeface="Calibri"/>
              <a:cs typeface="Calibri"/>
            </a:rPr>
            <a:t>Preserve</a:t>
          </a:r>
          <a:endParaRPr lang="en-US" sz="700" dirty="0">
            <a:solidFill>
              <a:srgbClr val="186072"/>
            </a:solidFill>
            <a:latin typeface="Calibri"/>
            <a:cs typeface="Calibri"/>
          </a:endParaRPr>
        </a:p>
      </dgm:t>
    </dgm:pt>
    <dgm:pt modelId="{4BF50C62-AD1D-DE4C-A4C3-1381E584AB9B}" type="parTrans" cxnId="{FB0A48C9-CACD-D64A-84A1-E2E068B30F09}">
      <dgm:prSet/>
      <dgm:spPr/>
      <dgm:t>
        <a:bodyPr/>
        <a:lstStyle/>
        <a:p>
          <a:endParaRPr lang="en-US" sz="700">
            <a:latin typeface="Calibri"/>
            <a:cs typeface="Calibri"/>
          </a:endParaRPr>
        </a:p>
      </dgm:t>
    </dgm:pt>
    <dgm:pt modelId="{1C10E232-1094-2848-B981-7AF384410EC9}" type="sibTrans" cxnId="{FB0A48C9-CACD-D64A-84A1-E2E068B30F09}">
      <dgm:prSet/>
      <dgm:spPr>
        <a:ln w="6350" cmpd="sng">
          <a:solidFill>
            <a:srgbClr val="1F497D"/>
          </a:solidFill>
          <a:headEnd type="none"/>
          <a:tailEnd type="none"/>
        </a:ln>
      </dgm:spPr>
      <dgm:t>
        <a:bodyPr/>
        <a:lstStyle/>
        <a:p>
          <a:endParaRPr lang="en-US" sz="700">
            <a:latin typeface="Calibri"/>
            <a:cs typeface="Calibri"/>
          </a:endParaRPr>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1E7C3E94-8CB6-456F-B0D4-B3FA407A51A6}" type="pres">
      <dgm:prSet presAssocID="{D826B2FE-5AC9-47EE-AEB3-142395FBDE71}" presName="node" presStyleLbl="node1" presStyleIdx="0" presStyleCnt="8" custScaleX="127875" custScaleY="74911">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0" presStyleCnt="8"/>
      <dgm:spPr/>
      <dgm:t>
        <a:bodyPr/>
        <a:lstStyle/>
        <a:p>
          <a:endParaRPr lang="en-US"/>
        </a:p>
      </dgm:t>
    </dgm:pt>
    <dgm:pt modelId="{F21E2F18-F043-2846-95DB-CBAA147D529B}" type="pres">
      <dgm:prSet presAssocID="{4AD66445-1D35-5E4B-97CB-F1868A81F976}" presName="node" presStyleLbl="node1" presStyleIdx="1" presStyleCnt="8" custScaleX="127875" custScaleY="74911">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1" presStyleCnt="8"/>
      <dgm:spPr/>
      <dgm:t>
        <a:bodyPr/>
        <a:lstStyle/>
        <a:p>
          <a:endParaRPr lang="en-US"/>
        </a:p>
      </dgm:t>
    </dgm:pt>
    <dgm:pt modelId="{F0A86B52-E2FF-4D63-93A1-E61D8377C34A}" type="pres">
      <dgm:prSet presAssocID="{97D4A84A-FD53-4C89-8766-B5C0A5025285}" presName="node" presStyleLbl="node1" presStyleIdx="2" presStyleCnt="8" custScaleX="127875" custScaleY="74911">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2" presStyleCnt="8"/>
      <dgm:spPr/>
      <dgm:t>
        <a:bodyPr/>
        <a:lstStyle/>
        <a:p>
          <a:endParaRPr lang="en-US"/>
        </a:p>
      </dgm:t>
    </dgm:pt>
    <dgm:pt modelId="{4BA36C64-20B8-A14E-8759-154A58F6D6C3}" type="pres">
      <dgm:prSet presAssocID="{CA9A9111-DB94-5549-9608-EEE6A3A2D980}" presName="node" presStyleLbl="node1" presStyleIdx="3" presStyleCnt="8" custScaleX="127875" custScaleY="74911">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3" presStyleCnt="8"/>
      <dgm:spPr/>
      <dgm:t>
        <a:bodyPr/>
        <a:lstStyle/>
        <a:p>
          <a:endParaRPr lang="en-US"/>
        </a:p>
      </dgm:t>
    </dgm:pt>
    <dgm:pt modelId="{A691E03B-C59E-9A41-9D57-2D4EBEE14039}" type="pres">
      <dgm:prSet presAssocID="{4E9C4D69-ADFB-FA46-BE5A-A338E69769FC}" presName="node" presStyleLbl="node1" presStyleIdx="4" presStyleCnt="8" custScaleX="127875" custScaleY="74911">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27875" custScaleY="7491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27875" custScaleY="74911">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27875" custScaleY="74911">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37BF8AAE-F2D1-47FD-80C7-85A2611AA334}" srcId="{65053B36-E459-4699-9118-038C8F52F23D}" destId="{97D4A84A-FD53-4C89-8766-B5C0A5025285}" srcOrd="2" destOrd="0" parTransId="{83CF93A1-5BFE-4327-89FC-F3B074DB56BE}" sibTransId="{5FD615BE-97D0-4C69-8037-060D7CF45582}"/>
    <dgm:cxn modelId="{F0141520-3EFB-475F-8575-6CFD0FF19953}" type="presOf" srcId="{661A4A79-0AAA-4C36-BEAB-A61C849008FA}" destId="{25E735C8-6CA7-48F9-B4AF-4D9B92978769}" srcOrd="0" destOrd="0" presId="urn:microsoft.com/office/officeart/2005/8/layout/cycle5"/>
    <dgm:cxn modelId="{08DF996A-1E0D-4E6B-9004-D27F43E1FA8D}" type="presOf" srcId="{97D4A84A-FD53-4C89-8766-B5C0A5025285}" destId="{F0A86B52-E2FF-4D63-93A1-E61D8377C34A}" srcOrd="0" destOrd="0" presId="urn:microsoft.com/office/officeart/2005/8/layout/cycle5"/>
    <dgm:cxn modelId="{EB9990F7-29DD-4732-A6C8-04CEF83489E3}" type="presOf" srcId="{03570386-4604-4B40-84F0-E9CB1E7DA604}" destId="{8864FD29-B527-0A45-AF38-136A7CA3EA73}" srcOrd="0" destOrd="0" presId="urn:microsoft.com/office/officeart/2005/8/layout/cycle5"/>
    <dgm:cxn modelId="{6AFCC90B-80E4-432E-A902-EA6441583E10}" type="presOf" srcId="{1C10E232-1094-2848-B981-7AF384410EC9}" destId="{FDC707AD-A140-C945-86F6-51E693510697}" srcOrd="0" destOrd="0" presId="urn:microsoft.com/office/officeart/2005/8/layout/cycle5"/>
    <dgm:cxn modelId="{F652E9B9-66F9-43A6-8143-20CDB9428B8E}" type="presOf" srcId="{CA9A9111-DB94-5549-9608-EEE6A3A2D980}" destId="{4BA36C64-20B8-A14E-8759-154A58F6D6C3}" srcOrd="0" destOrd="0" presId="urn:microsoft.com/office/officeart/2005/8/layout/cycle5"/>
    <dgm:cxn modelId="{669CCB14-E5B8-CC48-BF1D-459F50D6BB21}" srcId="{65053B36-E459-4699-9118-038C8F52F23D}" destId="{CA9A9111-DB94-5549-9608-EEE6A3A2D980}" srcOrd="3" destOrd="0" parTransId="{C02256F6-1491-DF41-85E7-7AB4145834E4}" sibTransId="{99C07F7C-24F7-F44B-8AEB-A4EC5174B3B9}"/>
    <dgm:cxn modelId="{BCD343DC-1B85-4FCF-817B-24887D1B3E23}" srcId="{65053B36-E459-4699-9118-038C8F52F23D}" destId="{D826B2FE-5AC9-47EE-AEB3-142395FBDE71}" srcOrd="0" destOrd="0" parTransId="{CB1A36D4-FDE9-48F2-98C9-29576A48DEAF}" sibTransId="{E81A7496-7C34-4DBF-9C3D-D0A2A73191C8}"/>
    <dgm:cxn modelId="{6E2C4578-D3DF-4199-9E9B-6191F6C01893}" type="presOf" srcId="{4E9C4D69-ADFB-FA46-BE5A-A338E69769FC}" destId="{A691E03B-C59E-9A41-9D57-2D4EBEE14039}" srcOrd="0" destOrd="0" presId="urn:microsoft.com/office/officeart/2005/8/layout/cycle5"/>
    <dgm:cxn modelId="{7CEDDD98-0129-4952-91DE-FD48DBC94D69}" type="presOf" srcId="{8ED530B9-2AE0-4731-B182-B27C1D10B60C}" destId="{049616A8-A793-4C77-8E33-8F4622C118F7}" srcOrd="0" destOrd="0" presId="urn:microsoft.com/office/officeart/2005/8/layout/cycle5"/>
    <dgm:cxn modelId="{88E70375-8A04-4EE7-8ACD-4C4FA9C1A876}" type="presOf" srcId="{E81A7496-7C34-4DBF-9C3D-D0A2A73191C8}" destId="{0FD4A519-10D4-4EE7-AC3E-EBD7D85740E2}"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DE8938D-9B46-4EEC-9D74-69D38C6AE27D}" srcId="{65053B36-E459-4699-9118-038C8F52F23D}" destId="{78A95A28-5B18-4CAB-A8F7-FCAAA6066699}" srcOrd="7" destOrd="0" parTransId="{6BE8ECF0-24C5-40B1-9F35-926034AD3A7E}" sibTransId="{DA16D8F2-7AA0-43B2-99A1-9E110743886E}"/>
    <dgm:cxn modelId="{B05D85DE-16A8-4F21-A120-83B9B7CE1117}" type="presOf" srcId="{78A95A28-5B18-4CAB-A8F7-FCAAA6066699}" destId="{3204064E-86B9-4A1D-AC40-6B3607D41628}" srcOrd="0" destOrd="0" presId="urn:microsoft.com/office/officeart/2005/8/layout/cycle5"/>
    <dgm:cxn modelId="{EB31D51A-F677-49F8-9D49-F91DDF1F3CBB}" type="presOf" srcId="{DA16D8F2-7AA0-43B2-99A1-9E110743886E}" destId="{19FF4228-BCF6-4DBF-AEE0-CF82A986A726}" srcOrd="0" destOrd="0" presId="urn:microsoft.com/office/officeart/2005/8/layout/cycle5"/>
    <dgm:cxn modelId="{181D21C0-4DC0-433A-AE9D-16C7FDD5424E}" type="presOf" srcId="{5FD615BE-97D0-4C69-8037-060D7CF45582}" destId="{A9CD118D-5A7B-4B7B-BEB0-016F1E217120}" srcOrd="0" destOrd="0" presId="urn:microsoft.com/office/officeart/2005/8/layout/cycle5"/>
    <dgm:cxn modelId="{6FA06DDC-0F38-DE42-863F-EB8F7A4572BE}" srcId="{65053B36-E459-4699-9118-038C8F52F23D}" destId="{4AD66445-1D35-5E4B-97CB-F1868A81F976}" srcOrd="1" destOrd="0" parTransId="{D6E6296C-8865-CD45-8B84-2CE77AEEFEAD}" sibTransId="{03570386-4604-4B40-84F0-E9CB1E7DA604}"/>
    <dgm:cxn modelId="{7A91ABA9-4C50-4137-AC1B-1A623AB17D9A}" type="presOf" srcId="{A8FAAA24-3DB7-4AFE-8D6E-1FF127F6A8FE}" destId="{E2536CDD-7DBF-4C6B-85BF-882FE6A71FDF}" srcOrd="0" destOrd="0" presId="urn:microsoft.com/office/officeart/2005/8/layout/cycle5"/>
    <dgm:cxn modelId="{977ED6B0-3E11-4F62-9EE3-C80012605371}" type="presOf" srcId="{65053B36-E459-4699-9118-038C8F52F23D}" destId="{6A20FEC1-C6EF-4469-886F-1FB4E4E06963}" srcOrd="0" destOrd="0" presId="urn:microsoft.com/office/officeart/2005/8/layout/cycle5"/>
    <dgm:cxn modelId="{C9875F18-5B6A-476D-AACB-83A9B7AF7940}" type="presOf" srcId="{99C07F7C-24F7-F44B-8AEB-A4EC5174B3B9}" destId="{6A2CC0A6-BC38-5041-A60B-0DABCA6762C7}" srcOrd="0" destOrd="0" presId="urn:microsoft.com/office/officeart/2005/8/layout/cycle5"/>
    <dgm:cxn modelId="{AC9A746B-9A61-412A-BC48-86E2F40B505E}" type="presOf" srcId="{F97789DC-0FAD-4C2E-AB9D-457E85023924}" destId="{7DFDE678-6B1C-4BBC-A38E-46FB50420688}" srcOrd="0" destOrd="0" presId="urn:microsoft.com/office/officeart/2005/8/layout/cycle5"/>
    <dgm:cxn modelId="{FB0A48C9-CACD-D64A-84A1-E2E068B30F09}" srcId="{65053B36-E459-4699-9118-038C8F52F23D}" destId="{4E9C4D69-ADFB-FA46-BE5A-A338E69769FC}" srcOrd="4" destOrd="0" parTransId="{4BF50C62-AD1D-DE4C-A4C3-1381E584AB9B}" sibTransId="{1C10E232-1094-2848-B981-7AF384410EC9}"/>
    <dgm:cxn modelId="{6C6D0C39-16F5-4C23-93FF-663C03421B62}" srcId="{65053B36-E459-4699-9118-038C8F52F23D}" destId="{661A4A79-0AAA-4C36-BEAB-A61C849008FA}" srcOrd="5" destOrd="0" parTransId="{1B4B79AA-B091-4787-A5DB-5E75A9449EAF}" sibTransId="{F97789DC-0FAD-4C2E-AB9D-457E85023924}"/>
    <dgm:cxn modelId="{21886D9E-F86C-4909-827D-117F0AF952F2}" type="presOf" srcId="{4AD66445-1D35-5E4B-97CB-F1868A81F976}" destId="{F21E2F18-F043-2846-95DB-CBAA147D529B}" srcOrd="0" destOrd="0" presId="urn:microsoft.com/office/officeart/2005/8/layout/cycle5"/>
    <dgm:cxn modelId="{1B5230F0-8DA6-4AA2-980C-C01CC9D057E3}" type="presOf" srcId="{D826B2FE-5AC9-47EE-AEB3-142395FBDE71}" destId="{1E7C3E94-8CB6-456F-B0D4-B3FA407A51A6}" srcOrd="0" destOrd="0" presId="urn:microsoft.com/office/officeart/2005/8/layout/cycle5"/>
    <dgm:cxn modelId="{F51905FA-F3AD-4A26-AF3A-71EE224935EB}" type="presParOf" srcId="{6A20FEC1-C6EF-4469-886F-1FB4E4E06963}" destId="{1E7C3E94-8CB6-456F-B0D4-B3FA407A51A6}" srcOrd="0" destOrd="0" presId="urn:microsoft.com/office/officeart/2005/8/layout/cycle5"/>
    <dgm:cxn modelId="{95C8A786-F8AA-4E09-97DF-30B37807E90B}" type="presParOf" srcId="{6A20FEC1-C6EF-4469-886F-1FB4E4E06963}" destId="{E838B6B8-75DF-4528-9C2A-BB7A7D07CE89}" srcOrd="1" destOrd="0" presId="urn:microsoft.com/office/officeart/2005/8/layout/cycle5"/>
    <dgm:cxn modelId="{97CB9428-4D06-4BA0-BE77-5290C557A068}" type="presParOf" srcId="{6A20FEC1-C6EF-4469-886F-1FB4E4E06963}" destId="{0FD4A519-10D4-4EE7-AC3E-EBD7D85740E2}" srcOrd="2" destOrd="0" presId="urn:microsoft.com/office/officeart/2005/8/layout/cycle5"/>
    <dgm:cxn modelId="{27A86FDE-828D-461A-B623-0E41583F1F3F}" type="presParOf" srcId="{6A20FEC1-C6EF-4469-886F-1FB4E4E06963}" destId="{F21E2F18-F043-2846-95DB-CBAA147D529B}" srcOrd="3" destOrd="0" presId="urn:microsoft.com/office/officeart/2005/8/layout/cycle5"/>
    <dgm:cxn modelId="{CD7218CC-B72A-427B-8EED-BA12C4A4EA2D}" type="presParOf" srcId="{6A20FEC1-C6EF-4469-886F-1FB4E4E06963}" destId="{3DAA6B48-225A-4840-B4FD-B5777A24A577}" srcOrd="4" destOrd="0" presId="urn:microsoft.com/office/officeart/2005/8/layout/cycle5"/>
    <dgm:cxn modelId="{33F847AB-4993-45EE-AFE8-49B46F78A7DF}" type="presParOf" srcId="{6A20FEC1-C6EF-4469-886F-1FB4E4E06963}" destId="{8864FD29-B527-0A45-AF38-136A7CA3EA73}" srcOrd="5" destOrd="0" presId="urn:microsoft.com/office/officeart/2005/8/layout/cycle5"/>
    <dgm:cxn modelId="{A27A62FE-83A4-454A-8C01-3B1465B81CEE}" type="presParOf" srcId="{6A20FEC1-C6EF-4469-886F-1FB4E4E06963}" destId="{F0A86B52-E2FF-4D63-93A1-E61D8377C34A}" srcOrd="6" destOrd="0" presId="urn:microsoft.com/office/officeart/2005/8/layout/cycle5"/>
    <dgm:cxn modelId="{A62CD0AF-D1BC-46AD-8552-837752237441}" type="presParOf" srcId="{6A20FEC1-C6EF-4469-886F-1FB4E4E06963}" destId="{FDCC661F-5906-4C2E-95FD-42BD7C141BE9}" srcOrd="7" destOrd="0" presId="urn:microsoft.com/office/officeart/2005/8/layout/cycle5"/>
    <dgm:cxn modelId="{05108B11-F3C9-4F74-9928-5791FFDA1C0C}" type="presParOf" srcId="{6A20FEC1-C6EF-4469-886F-1FB4E4E06963}" destId="{A9CD118D-5A7B-4B7B-BEB0-016F1E217120}" srcOrd="8" destOrd="0" presId="urn:microsoft.com/office/officeart/2005/8/layout/cycle5"/>
    <dgm:cxn modelId="{89BC76DA-83A9-47B5-8DF5-925BC32A5730}" type="presParOf" srcId="{6A20FEC1-C6EF-4469-886F-1FB4E4E06963}" destId="{4BA36C64-20B8-A14E-8759-154A58F6D6C3}" srcOrd="9" destOrd="0" presId="urn:microsoft.com/office/officeart/2005/8/layout/cycle5"/>
    <dgm:cxn modelId="{89B6B0E7-8FA2-4FFA-B8B5-63A4856F14F9}" type="presParOf" srcId="{6A20FEC1-C6EF-4469-886F-1FB4E4E06963}" destId="{6C64C368-C8AD-DC46-9E87-FF501AEF864A}" srcOrd="10" destOrd="0" presId="urn:microsoft.com/office/officeart/2005/8/layout/cycle5"/>
    <dgm:cxn modelId="{B1B63B2A-70A5-41AD-96A0-5E0948066145}" type="presParOf" srcId="{6A20FEC1-C6EF-4469-886F-1FB4E4E06963}" destId="{6A2CC0A6-BC38-5041-A60B-0DABCA6762C7}" srcOrd="11" destOrd="0" presId="urn:microsoft.com/office/officeart/2005/8/layout/cycle5"/>
    <dgm:cxn modelId="{FDEF25EF-2224-46BA-BBB4-D79ABA42F110}" type="presParOf" srcId="{6A20FEC1-C6EF-4469-886F-1FB4E4E06963}" destId="{A691E03B-C59E-9A41-9D57-2D4EBEE14039}" srcOrd="12" destOrd="0" presId="urn:microsoft.com/office/officeart/2005/8/layout/cycle5"/>
    <dgm:cxn modelId="{51F0D2A6-58A5-4F6B-BA16-5AE798A68B7B}" type="presParOf" srcId="{6A20FEC1-C6EF-4469-886F-1FB4E4E06963}" destId="{74DF1ABC-1CC7-714C-A055-1C41C2DE0346}" srcOrd="13" destOrd="0" presId="urn:microsoft.com/office/officeart/2005/8/layout/cycle5"/>
    <dgm:cxn modelId="{9F6AC9AC-AB30-446D-A169-F0F800DA6557}" type="presParOf" srcId="{6A20FEC1-C6EF-4469-886F-1FB4E4E06963}" destId="{FDC707AD-A140-C945-86F6-51E693510697}" srcOrd="14" destOrd="0" presId="urn:microsoft.com/office/officeart/2005/8/layout/cycle5"/>
    <dgm:cxn modelId="{22BF7DB1-A763-454D-9784-59FA11B88F4F}" type="presParOf" srcId="{6A20FEC1-C6EF-4469-886F-1FB4E4E06963}" destId="{25E735C8-6CA7-48F9-B4AF-4D9B92978769}" srcOrd="15" destOrd="0" presId="urn:microsoft.com/office/officeart/2005/8/layout/cycle5"/>
    <dgm:cxn modelId="{D94102A7-E03E-4102-BAE2-603087F49236}" type="presParOf" srcId="{6A20FEC1-C6EF-4469-886F-1FB4E4E06963}" destId="{EC522338-C25D-4866-ABF3-7A3BB86AF8C6}" srcOrd="16" destOrd="0" presId="urn:microsoft.com/office/officeart/2005/8/layout/cycle5"/>
    <dgm:cxn modelId="{F98A3C36-9488-4269-B09B-DB5D97B5D2C9}" type="presParOf" srcId="{6A20FEC1-C6EF-4469-886F-1FB4E4E06963}" destId="{7DFDE678-6B1C-4BBC-A38E-46FB50420688}" srcOrd="17" destOrd="0" presId="urn:microsoft.com/office/officeart/2005/8/layout/cycle5"/>
    <dgm:cxn modelId="{A0E081C9-9343-45DB-BD67-47DF60729503}" type="presParOf" srcId="{6A20FEC1-C6EF-4469-886F-1FB4E4E06963}" destId="{E2536CDD-7DBF-4C6B-85BF-882FE6A71FDF}" srcOrd="18" destOrd="0" presId="urn:microsoft.com/office/officeart/2005/8/layout/cycle5"/>
    <dgm:cxn modelId="{C83ED18B-FB4B-45B7-8125-A7408CE682F0}" type="presParOf" srcId="{6A20FEC1-C6EF-4469-886F-1FB4E4E06963}" destId="{6D500B74-16A3-4CA0-A0E3-C2CBAAB4F994}" srcOrd="19" destOrd="0" presId="urn:microsoft.com/office/officeart/2005/8/layout/cycle5"/>
    <dgm:cxn modelId="{121003E9-1FDF-4FAC-9551-88C41769F75D}" type="presParOf" srcId="{6A20FEC1-C6EF-4469-886F-1FB4E4E06963}" destId="{049616A8-A793-4C77-8E33-8F4622C118F7}" srcOrd="20" destOrd="0" presId="urn:microsoft.com/office/officeart/2005/8/layout/cycle5"/>
    <dgm:cxn modelId="{D4F31C88-1FE0-4FA9-88BA-63CA915456B9}" type="presParOf" srcId="{6A20FEC1-C6EF-4469-886F-1FB4E4E06963}" destId="{3204064E-86B9-4A1D-AC40-6B3607D41628}" srcOrd="21" destOrd="0" presId="urn:microsoft.com/office/officeart/2005/8/layout/cycle5"/>
    <dgm:cxn modelId="{BB859A1C-0F7E-4C75-9167-083C9E28C8BC}" type="presParOf" srcId="{6A20FEC1-C6EF-4469-886F-1FB4E4E06963}" destId="{285E9CCE-C7D2-4139-86F0-64E7E1C35BC1}" srcOrd="22" destOrd="0" presId="urn:microsoft.com/office/officeart/2005/8/layout/cycle5"/>
    <dgm:cxn modelId="{DB068CAF-A667-4642-A5D9-46AD8E6F0476}"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Collect</a:t>
          </a:r>
        </a:p>
      </dgm:t>
    </dgm:pt>
    <dgm:pt modelId="{83CF93A1-5BFE-4327-89FC-F3B074DB56BE}" type="parTrans" cxnId="{37BF8AAE-F2D1-47FD-80C7-85A2611AA334}">
      <dgm:prSet/>
      <dgm:spPr/>
      <dgm:t>
        <a:bodyPr/>
        <a:lstStyle/>
        <a:p>
          <a:endParaRPr lang="en-US" sz="1400" b="0"/>
        </a:p>
      </dgm:t>
    </dgm:pt>
    <dgm:pt modelId="{5FD615BE-97D0-4C69-8037-060D7CF45582}" type="sibTrans" cxnId="{37BF8AAE-F2D1-47FD-80C7-85A2611AA334}">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Discover</a:t>
          </a:r>
        </a:p>
      </dgm:t>
    </dgm:pt>
    <dgm:pt modelId="{1B4B79AA-B091-4787-A5DB-5E75A9449EAF}" type="parTrans" cxnId="{6C6D0C39-16F5-4C23-93FF-663C03421B62}">
      <dgm:prSet/>
      <dgm:spPr/>
      <dgm:t>
        <a:bodyPr/>
        <a:lstStyle/>
        <a:p>
          <a:endParaRPr lang="en-US" sz="1400" b="0"/>
        </a:p>
      </dgm:t>
    </dgm:pt>
    <dgm:pt modelId="{F97789DC-0FAD-4C2E-AB9D-457E85023924}" type="sibTrans" cxnId="{6C6D0C39-16F5-4C23-93FF-663C03421B62}">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Integrate</a:t>
          </a:r>
        </a:p>
      </dgm:t>
    </dgm:pt>
    <dgm:pt modelId="{83664775-34AE-41A2-A40A-AEE1DCB28F5A}" type="parTrans" cxnId="{0FEACBE7-9877-46A8-9701-E31093846DBA}">
      <dgm:prSet/>
      <dgm:spPr/>
      <dgm:t>
        <a:bodyPr/>
        <a:lstStyle/>
        <a:p>
          <a:endParaRPr lang="en-US" sz="1400" b="0"/>
        </a:p>
      </dgm:t>
    </dgm:pt>
    <dgm:pt modelId="{8ED530B9-2AE0-4731-B182-B27C1D10B60C}" type="sibTrans" cxnId="{0FEACBE7-9877-46A8-9701-E31093846DBA}">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2000" dirty="0" smtClean="0">
              <a:solidFill>
                <a:srgbClr val="1A435D"/>
              </a:solidFill>
            </a:rPr>
            <a:t>Analyze</a:t>
          </a:r>
        </a:p>
      </dgm:t>
    </dgm:pt>
    <dgm:pt modelId="{6BE8ECF0-24C5-40B1-9F35-926034AD3A7E}" type="parTrans" cxnId="{DDE8938D-9B46-4EEC-9D74-69D38C6AE27D}">
      <dgm:prSet/>
      <dgm:spPr/>
      <dgm:t>
        <a:bodyPr/>
        <a:lstStyle/>
        <a:p>
          <a:endParaRPr lang="en-US" sz="1400" b="0"/>
        </a:p>
      </dgm:t>
    </dgm:pt>
    <dgm:pt modelId="{DA16D8F2-7AA0-43B2-99A1-9E110743886E}" type="sibTrans" cxnId="{DDE8938D-9B46-4EEC-9D74-69D38C6AE27D}">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Plan</a:t>
          </a:r>
          <a:endParaRPr lang="en-US" sz="2000" dirty="0">
            <a:solidFill>
              <a:srgbClr val="186072"/>
            </a:solidFill>
          </a:endParaRPr>
        </a:p>
      </dgm:t>
    </dgm:pt>
    <dgm:pt modelId="{D6E6296C-8865-CD45-8B84-2CE77AEEFEAD}" type="parTrans" cxnId="{6FA06DDC-0F38-DE42-863F-EB8F7A4572BE}">
      <dgm:prSet/>
      <dgm:spPr/>
      <dgm:t>
        <a:bodyPr/>
        <a:lstStyle/>
        <a:p>
          <a:endParaRPr lang="en-US" sz="1400" b="0"/>
        </a:p>
      </dgm:t>
    </dgm:pt>
    <dgm:pt modelId="{03570386-4604-4B40-84F0-E9CB1E7DA604}" type="sibTrans" cxnId="{6FA06DDC-0F38-DE42-863F-EB8F7A4572BE}">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Assure</a:t>
          </a:r>
          <a:endParaRPr lang="en-US" sz="2000" b="1" dirty="0">
            <a:solidFill>
              <a:srgbClr val="186072"/>
            </a:solidFill>
          </a:endParaRPr>
        </a:p>
      </dgm:t>
    </dgm:pt>
    <dgm:pt modelId="{C02256F6-1491-DF41-85E7-7AB4145834E4}" type="parTrans" cxnId="{669CCB14-E5B8-CC48-BF1D-459F50D6BB21}">
      <dgm:prSet/>
      <dgm:spPr/>
      <dgm:t>
        <a:bodyPr/>
        <a:lstStyle/>
        <a:p>
          <a:endParaRPr lang="en-US" sz="1400" b="0"/>
        </a:p>
      </dgm:t>
    </dgm:pt>
    <dgm:pt modelId="{99C07F7C-24F7-F44B-8AEB-A4EC5174B3B9}" type="sibTrans" cxnId="{669CCB14-E5B8-CC48-BF1D-459F50D6BB21}">
      <dgm:prSet/>
      <dgm:spPr>
        <a:ln w="28575" cap="flat" cmpd="sng" algn="ctr">
          <a:solidFill>
            <a:srgbClr val="186072"/>
          </a:solidFill>
          <a:prstDash val="solid"/>
          <a:round/>
          <a:headEnd type="none" w="med" len="med"/>
          <a:tailEnd type="arrow" w="med" len="med"/>
        </a:ln>
      </dgm:spPr>
      <dgm:t>
        <a:bodyPr/>
        <a:lstStyle/>
        <a:p>
          <a:endParaRPr lang="en-US" sz="1400" b="0"/>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Preserve</a:t>
          </a:r>
        </a:p>
      </dgm:t>
    </dgm:pt>
    <dgm:pt modelId="{E81A7496-7C34-4DBF-9C3D-D0A2A73191C8}" type="sibTrans" cxnId="{BCD343DC-1B85-4FCF-817B-24887D1B3E23}">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B1A36D4-FDE9-48F2-98C9-29576A48DEAF}" type="parTrans" cxnId="{BCD343DC-1B85-4FCF-817B-24887D1B3E23}">
      <dgm:prSet/>
      <dgm:spPr/>
      <dgm:t>
        <a:bodyPr/>
        <a:lstStyle/>
        <a:p>
          <a:endParaRPr lang="en-US" sz="1400" b="0"/>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Describe</a:t>
          </a:r>
          <a:endParaRPr lang="en-US" sz="2000" dirty="0">
            <a:solidFill>
              <a:srgbClr val="186072"/>
            </a:solidFill>
          </a:endParaRPr>
        </a:p>
      </dgm:t>
    </dgm:pt>
    <dgm:pt modelId="{1C10E232-1094-2848-B981-7AF384410EC9}" type="sibTrans" cxnId="{FB0A48C9-CACD-D64A-84A1-E2E068B30F09}">
      <dgm:prSet/>
      <dgm:spPr>
        <a:ln w="28575">
          <a:solidFill>
            <a:srgbClr val="186072"/>
          </a:solidFill>
        </a:ln>
      </dgm:spPr>
      <dgm:t>
        <a:bodyPr/>
        <a:lstStyle/>
        <a:p>
          <a:endParaRPr lang="en-US"/>
        </a:p>
      </dgm:t>
    </dgm:pt>
    <dgm:pt modelId="{4BF50C62-AD1D-DE4C-A4C3-1381E584AB9B}" type="parTrans" cxnId="{FB0A48C9-CACD-D64A-84A1-E2E068B30F09}">
      <dgm:prSet/>
      <dgm:spPr/>
      <dgm:t>
        <a:bodyPr/>
        <a:lstStyle/>
        <a:p>
          <a:endParaRPr lang="en-US"/>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F21E2F18-F043-2846-95DB-CBAA147D529B}" type="pres">
      <dgm:prSet presAssocID="{4AD66445-1D35-5E4B-97CB-F1868A81F976}" presName="node" presStyleLbl="node1" presStyleIdx="0" presStyleCnt="8" custScaleX="127875" custScaleY="74911">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0" presStyleCnt="8"/>
      <dgm:spPr/>
      <dgm:t>
        <a:bodyPr/>
        <a:lstStyle/>
        <a:p>
          <a:endParaRPr lang="en-US"/>
        </a:p>
      </dgm:t>
    </dgm:pt>
    <dgm:pt modelId="{F0A86B52-E2FF-4D63-93A1-E61D8377C34A}" type="pres">
      <dgm:prSet presAssocID="{97D4A84A-FD53-4C89-8766-B5C0A5025285}" presName="node" presStyleLbl="node1" presStyleIdx="1" presStyleCnt="8" custScaleX="127875" custScaleY="74911">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1" presStyleCnt="8"/>
      <dgm:spPr/>
      <dgm:t>
        <a:bodyPr/>
        <a:lstStyle/>
        <a:p>
          <a:endParaRPr lang="en-US"/>
        </a:p>
      </dgm:t>
    </dgm:pt>
    <dgm:pt modelId="{4BA36C64-20B8-A14E-8759-154A58F6D6C3}" type="pres">
      <dgm:prSet presAssocID="{CA9A9111-DB94-5549-9608-EEE6A3A2D980}" presName="node" presStyleLbl="node1" presStyleIdx="2" presStyleCnt="8" custScaleX="127875" custScaleY="74911">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2" presStyleCnt="8"/>
      <dgm:spPr/>
      <dgm:t>
        <a:bodyPr/>
        <a:lstStyle/>
        <a:p>
          <a:endParaRPr lang="en-US"/>
        </a:p>
      </dgm:t>
    </dgm:pt>
    <dgm:pt modelId="{A691E03B-C59E-9A41-9D57-2D4EBEE14039}" type="pres">
      <dgm:prSet presAssocID="{4E9C4D69-ADFB-FA46-BE5A-A338E69769FC}" presName="node" presStyleLbl="node1" presStyleIdx="3" presStyleCnt="8" custScaleX="151604" custScaleY="74911">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3" presStyleCnt="8"/>
      <dgm:spPr/>
      <dgm:t>
        <a:bodyPr/>
        <a:lstStyle/>
        <a:p>
          <a:endParaRPr lang="en-US"/>
        </a:p>
      </dgm:t>
    </dgm:pt>
    <dgm:pt modelId="{1E7C3E94-8CB6-456F-B0D4-B3FA407A51A6}" type="pres">
      <dgm:prSet presAssocID="{D826B2FE-5AC9-47EE-AEB3-142395FBDE71}" presName="node" presStyleLbl="node1" presStyleIdx="4" presStyleCnt="8" custScaleX="172919" custScaleY="74911">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56185" custScaleY="7491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46626" custScaleY="74911">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27875" custScaleY="74911">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37BF8AAE-F2D1-47FD-80C7-85A2611AA334}" srcId="{65053B36-E459-4699-9118-038C8F52F23D}" destId="{97D4A84A-FD53-4C89-8766-B5C0A5025285}" srcOrd="1" destOrd="0" parTransId="{83CF93A1-5BFE-4327-89FC-F3B074DB56BE}" sibTransId="{5FD615BE-97D0-4C69-8037-060D7CF45582}"/>
    <dgm:cxn modelId="{AEF75E70-C766-4863-ACE9-7405D718D542}" type="presOf" srcId="{DA16D8F2-7AA0-43B2-99A1-9E110743886E}" destId="{19FF4228-BCF6-4DBF-AEE0-CF82A986A726}" srcOrd="0" destOrd="0" presId="urn:microsoft.com/office/officeart/2005/8/layout/cycle5"/>
    <dgm:cxn modelId="{669CCB14-E5B8-CC48-BF1D-459F50D6BB21}" srcId="{65053B36-E459-4699-9118-038C8F52F23D}" destId="{CA9A9111-DB94-5549-9608-EEE6A3A2D980}" srcOrd="2" destOrd="0" parTransId="{C02256F6-1491-DF41-85E7-7AB4145834E4}" sibTransId="{99C07F7C-24F7-F44B-8AEB-A4EC5174B3B9}"/>
    <dgm:cxn modelId="{BCD343DC-1B85-4FCF-817B-24887D1B3E23}" srcId="{65053B36-E459-4699-9118-038C8F52F23D}" destId="{D826B2FE-5AC9-47EE-AEB3-142395FBDE71}" srcOrd="4" destOrd="0" parTransId="{CB1A36D4-FDE9-48F2-98C9-29576A48DEAF}" sibTransId="{E81A7496-7C34-4DBF-9C3D-D0A2A73191C8}"/>
    <dgm:cxn modelId="{2CA7EA21-B6CC-4F6C-94A2-24C5A9168C88}" type="presOf" srcId="{4AD66445-1D35-5E4B-97CB-F1868A81F976}" destId="{F21E2F18-F043-2846-95DB-CBAA147D529B}" srcOrd="0" destOrd="0" presId="urn:microsoft.com/office/officeart/2005/8/layout/cycle5"/>
    <dgm:cxn modelId="{03470FBD-BBE4-4768-9432-B809921484C2}" type="presOf" srcId="{97D4A84A-FD53-4C89-8766-B5C0A5025285}" destId="{F0A86B52-E2FF-4D63-93A1-E61D8377C34A}" srcOrd="0" destOrd="0" presId="urn:microsoft.com/office/officeart/2005/8/layout/cycle5"/>
    <dgm:cxn modelId="{C3DA878C-A3D4-40D6-981D-679335959142}" type="presOf" srcId="{4E9C4D69-ADFB-FA46-BE5A-A338E69769FC}" destId="{A691E03B-C59E-9A41-9D57-2D4EBEE14039}"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55F6437-7C7A-4D20-B9C7-DECB08F41449}" type="presOf" srcId="{661A4A79-0AAA-4C36-BEAB-A61C849008FA}" destId="{25E735C8-6CA7-48F9-B4AF-4D9B92978769}" srcOrd="0" destOrd="0" presId="urn:microsoft.com/office/officeart/2005/8/layout/cycle5"/>
    <dgm:cxn modelId="{DDE8938D-9B46-4EEC-9D74-69D38C6AE27D}" srcId="{65053B36-E459-4699-9118-038C8F52F23D}" destId="{78A95A28-5B18-4CAB-A8F7-FCAAA6066699}" srcOrd="7" destOrd="0" parTransId="{6BE8ECF0-24C5-40B1-9F35-926034AD3A7E}" sibTransId="{DA16D8F2-7AA0-43B2-99A1-9E110743886E}"/>
    <dgm:cxn modelId="{AAC72959-8CFE-4A24-8A97-C136E6E1C71D}" type="presOf" srcId="{8ED530B9-2AE0-4731-B182-B27C1D10B60C}" destId="{049616A8-A793-4C77-8E33-8F4622C118F7}" srcOrd="0" destOrd="0" presId="urn:microsoft.com/office/officeart/2005/8/layout/cycle5"/>
    <dgm:cxn modelId="{75951A36-C251-425B-BEA5-D372512B59B3}" type="presOf" srcId="{5FD615BE-97D0-4C69-8037-060D7CF45582}" destId="{A9CD118D-5A7B-4B7B-BEB0-016F1E217120}" srcOrd="0" destOrd="0" presId="urn:microsoft.com/office/officeart/2005/8/layout/cycle5"/>
    <dgm:cxn modelId="{CE2FA1BB-69A1-4CF5-A3E2-FA84C88FE4E5}" type="presOf" srcId="{F97789DC-0FAD-4C2E-AB9D-457E85023924}" destId="{7DFDE678-6B1C-4BBC-A38E-46FB50420688}" srcOrd="0" destOrd="0" presId="urn:microsoft.com/office/officeart/2005/8/layout/cycle5"/>
    <dgm:cxn modelId="{E1282572-221F-42F0-BA3A-17A867FE158E}" type="presOf" srcId="{E81A7496-7C34-4DBF-9C3D-D0A2A73191C8}" destId="{0FD4A519-10D4-4EE7-AC3E-EBD7D85740E2}" srcOrd="0" destOrd="0" presId="urn:microsoft.com/office/officeart/2005/8/layout/cycle5"/>
    <dgm:cxn modelId="{6FA06DDC-0F38-DE42-863F-EB8F7A4572BE}" srcId="{65053B36-E459-4699-9118-038C8F52F23D}" destId="{4AD66445-1D35-5E4B-97CB-F1868A81F976}" srcOrd="0" destOrd="0" parTransId="{D6E6296C-8865-CD45-8B84-2CE77AEEFEAD}" sibTransId="{03570386-4604-4B40-84F0-E9CB1E7DA604}"/>
    <dgm:cxn modelId="{076D272D-7325-4FF7-A089-FC13D4AF5B4E}" type="presOf" srcId="{CA9A9111-DB94-5549-9608-EEE6A3A2D980}" destId="{4BA36C64-20B8-A14E-8759-154A58F6D6C3}" srcOrd="0" destOrd="0" presId="urn:microsoft.com/office/officeart/2005/8/layout/cycle5"/>
    <dgm:cxn modelId="{81629610-B51C-4D3C-B86E-CCC43A704787}" type="presOf" srcId="{1C10E232-1094-2848-B981-7AF384410EC9}" destId="{FDC707AD-A140-C945-86F6-51E693510697}" srcOrd="0" destOrd="0" presId="urn:microsoft.com/office/officeart/2005/8/layout/cycle5"/>
    <dgm:cxn modelId="{CAF53C3F-C5EC-47C5-B404-2BF1A9B5789A}" type="presOf" srcId="{D826B2FE-5AC9-47EE-AEB3-142395FBDE71}" destId="{1E7C3E94-8CB6-456F-B0D4-B3FA407A51A6}" srcOrd="0" destOrd="0" presId="urn:microsoft.com/office/officeart/2005/8/layout/cycle5"/>
    <dgm:cxn modelId="{3BCCF873-FC88-4948-BFB3-A0476F624CDB}" type="presOf" srcId="{03570386-4604-4B40-84F0-E9CB1E7DA604}" destId="{8864FD29-B527-0A45-AF38-136A7CA3EA73}" srcOrd="0" destOrd="0" presId="urn:microsoft.com/office/officeart/2005/8/layout/cycle5"/>
    <dgm:cxn modelId="{82198F80-F359-4E1C-955E-9E488EDEFF57}" type="presOf" srcId="{99C07F7C-24F7-F44B-8AEB-A4EC5174B3B9}" destId="{6A2CC0A6-BC38-5041-A60B-0DABCA6762C7}" srcOrd="0" destOrd="0" presId="urn:microsoft.com/office/officeart/2005/8/layout/cycle5"/>
    <dgm:cxn modelId="{54968867-E4E5-4B3C-9B17-BA7F45066BB2}" type="presOf" srcId="{A8FAAA24-3DB7-4AFE-8D6E-1FF127F6A8FE}" destId="{E2536CDD-7DBF-4C6B-85BF-882FE6A71FDF}" srcOrd="0" destOrd="0" presId="urn:microsoft.com/office/officeart/2005/8/layout/cycle5"/>
    <dgm:cxn modelId="{CDAAA511-558B-4BAD-8E23-06B90D68FBAE}" type="presOf" srcId="{65053B36-E459-4699-9118-038C8F52F23D}" destId="{6A20FEC1-C6EF-4469-886F-1FB4E4E06963}" srcOrd="0" destOrd="0" presId="urn:microsoft.com/office/officeart/2005/8/layout/cycle5"/>
    <dgm:cxn modelId="{6C6D0C39-16F5-4C23-93FF-663C03421B62}" srcId="{65053B36-E459-4699-9118-038C8F52F23D}" destId="{661A4A79-0AAA-4C36-BEAB-A61C849008FA}" srcOrd="5" destOrd="0" parTransId="{1B4B79AA-B091-4787-A5DB-5E75A9449EAF}" sibTransId="{F97789DC-0FAD-4C2E-AB9D-457E85023924}"/>
    <dgm:cxn modelId="{FB0A48C9-CACD-D64A-84A1-E2E068B30F09}" srcId="{65053B36-E459-4699-9118-038C8F52F23D}" destId="{4E9C4D69-ADFB-FA46-BE5A-A338E69769FC}" srcOrd="3" destOrd="0" parTransId="{4BF50C62-AD1D-DE4C-A4C3-1381E584AB9B}" sibTransId="{1C10E232-1094-2848-B981-7AF384410EC9}"/>
    <dgm:cxn modelId="{8090A5EE-2D61-4F57-8C47-CF84738C855B}" type="presOf" srcId="{78A95A28-5B18-4CAB-A8F7-FCAAA6066699}" destId="{3204064E-86B9-4A1D-AC40-6B3607D41628}" srcOrd="0" destOrd="0" presId="urn:microsoft.com/office/officeart/2005/8/layout/cycle5"/>
    <dgm:cxn modelId="{322DECB9-008A-4032-BE62-231F8267FA90}" type="presParOf" srcId="{6A20FEC1-C6EF-4469-886F-1FB4E4E06963}" destId="{F21E2F18-F043-2846-95DB-CBAA147D529B}" srcOrd="0" destOrd="0" presId="urn:microsoft.com/office/officeart/2005/8/layout/cycle5"/>
    <dgm:cxn modelId="{9A0BEC79-5D22-4925-B539-9AE9AD0FC004}" type="presParOf" srcId="{6A20FEC1-C6EF-4469-886F-1FB4E4E06963}" destId="{3DAA6B48-225A-4840-B4FD-B5777A24A577}" srcOrd="1" destOrd="0" presId="urn:microsoft.com/office/officeart/2005/8/layout/cycle5"/>
    <dgm:cxn modelId="{9FDEC73C-6B5B-49CB-A4D8-CE9044064C39}" type="presParOf" srcId="{6A20FEC1-C6EF-4469-886F-1FB4E4E06963}" destId="{8864FD29-B527-0A45-AF38-136A7CA3EA73}" srcOrd="2" destOrd="0" presId="urn:microsoft.com/office/officeart/2005/8/layout/cycle5"/>
    <dgm:cxn modelId="{F7A115EF-89A7-4EB9-AAA4-B794AF65C49A}" type="presParOf" srcId="{6A20FEC1-C6EF-4469-886F-1FB4E4E06963}" destId="{F0A86B52-E2FF-4D63-93A1-E61D8377C34A}" srcOrd="3" destOrd="0" presId="urn:microsoft.com/office/officeart/2005/8/layout/cycle5"/>
    <dgm:cxn modelId="{617F6BE1-FE28-43B6-9EBD-09727ED4F076}" type="presParOf" srcId="{6A20FEC1-C6EF-4469-886F-1FB4E4E06963}" destId="{FDCC661F-5906-4C2E-95FD-42BD7C141BE9}" srcOrd="4" destOrd="0" presId="urn:microsoft.com/office/officeart/2005/8/layout/cycle5"/>
    <dgm:cxn modelId="{5DA47634-A070-43AF-A81E-BA95FD7CE1E8}" type="presParOf" srcId="{6A20FEC1-C6EF-4469-886F-1FB4E4E06963}" destId="{A9CD118D-5A7B-4B7B-BEB0-016F1E217120}" srcOrd="5" destOrd="0" presId="urn:microsoft.com/office/officeart/2005/8/layout/cycle5"/>
    <dgm:cxn modelId="{51197251-F4FD-4214-AA55-C05F5C919D1A}" type="presParOf" srcId="{6A20FEC1-C6EF-4469-886F-1FB4E4E06963}" destId="{4BA36C64-20B8-A14E-8759-154A58F6D6C3}" srcOrd="6" destOrd="0" presId="urn:microsoft.com/office/officeart/2005/8/layout/cycle5"/>
    <dgm:cxn modelId="{A99E69DB-4ED3-4271-87D3-175DE4ABEF51}" type="presParOf" srcId="{6A20FEC1-C6EF-4469-886F-1FB4E4E06963}" destId="{6C64C368-C8AD-DC46-9E87-FF501AEF864A}" srcOrd="7" destOrd="0" presId="urn:microsoft.com/office/officeart/2005/8/layout/cycle5"/>
    <dgm:cxn modelId="{935E11D1-C058-46D5-AE26-D22A4AF5C923}" type="presParOf" srcId="{6A20FEC1-C6EF-4469-886F-1FB4E4E06963}" destId="{6A2CC0A6-BC38-5041-A60B-0DABCA6762C7}" srcOrd="8" destOrd="0" presId="urn:microsoft.com/office/officeart/2005/8/layout/cycle5"/>
    <dgm:cxn modelId="{D5623C24-08EC-4846-B7D8-0B382A22A282}" type="presParOf" srcId="{6A20FEC1-C6EF-4469-886F-1FB4E4E06963}" destId="{A691E03B-C59E-9A41-9D57-2D4EBEE14039}" srcOrd="9" destOrd="0" presId="urn:microsoft.com/office/officeart/2005/8/layout/cycle5"/>
    <dgm:cxn modelId="{F58FF1C3-7E30-479F-8985-63034C4E3079}" type="presParOf" srcId="{6A20FEC1-C6EF-4469-886F-1FB4E4E06963}" destId="{74DF1ABC-1CC7-714C-A055-1C41C2DE0346}" srcOrd="10" destOrd="0" presId="urn:microsoft.com/office/officeart/2005/8/layout/cycle5"/>
    <dgm:cxn modelId="{162DCFCB-2A6D-464A-B911-B46D658AD33C}" type="presParOf" srcId="{6A20FEC1-C6EF-4469-886F-1FB4E4E06963}" destId="{FDC707AD-A140-C945-86F6-51E693510697}" srcOrd="11" destOrd="0" presId="urn:microsoft.com/office/officeart/2005/8/layout/cycle5"/>
    <dgm:cxn modelId="{8705DBA1-36AD-4C58-963A-C7DA10B8D8D6}" type="presParOf" srcId="{6A20FEC1-C6EF-4469-886F-1FB4E4E06963}" destId="{1E7C3E94-8CB6-456F-B0D4-B3FA407A51A6}" srcOrd="12" destOrd="0" presId="urn:microsoft.com/office/officeart/2005/8/layout/cycle5"/>
    <dgm:cxn modelId="{4EA57492-0B1F-4829-A983-DD21EB602E49}" type="presParOf" srcId="{6A20FEC1-C6EF-4469-886F-1FB4E4E06963}" destId="{E838B6B8-75DF-4528-9C2A-BB7A7D07CE89}" srcOrd="13" destOrd="0" presId="urn:microsoft.com/office/officeart/2005/8/layout/cycle5"/>
    <dgm:cxn modelId="{58617770-08EA-4FCB-BC17-D122E851D115}" type="presParOf" srcId="{6A20FEC1-C6EF-4469-886F-1FB4E4E06963}" destId="{0FD4A519-10D4-4EE7-AC3E-EBD7D85740E2}" srcOrd="14" destOrd="0" presId="urn:microsoft.com/office/officeart/2005/8/layout/cycle5"/>
    <dgm:cxn modelId="{D831D14E-C609-47C1-800F-4CB03A090C03}" type="presParOf" srcId="{6A20FEC1-C6EF-4469-886F-1FB4E4E06963}" destId="{25E735C8-6CA7-48F9-B4AF-4D9B92978769}" srcOrd="15" destOrd="0" presId="urn:microsoft.com/office/officeart/2005/8/layout/cycle5"/>
    <dgm:cxn modelId="{74161820-7C78-40B5-9C12-7B6CD6D0DACD}" type="presParOf" srcId="{6A20FEC1-C6EF-4469-886F-1FB4E4E06963}" destId="{EC522338-C25D-4866-ABF3-7A3BB86AF8C6}" srcOrd="16" destOrd="0" presId="urn:microsoft.com/office/officeart/2005/8/layout/cycle5"/>
    <dgm:cxn modelId="{8DC819D7-5873-41B0-B9BB-2638D031C786}" type="presParOf" srcId="{6A20FEC1-C6EF-4469-886F-1FB4E4E06963}" destId="{7DFDE678-6B1C-4BBC-A38E-46FB50420688}" srcOrd="17" destOrd="0" presId="urn:microsoft.com/office/officeart/2005/8/layout/cycle5"/>
    <dgm:cxn modelId="{D6C6ED0B-817E-4146-A20C-85BDC9068BD7}" type="presParOf" srcId="{6A20FEC1-C6EF-4469-886F-1FB4E4E06963}" destId="{E2536CDD-7DBF-4C6B-85BF-882FE6A71FDF}" srcOrd="18" destOrd="0" presId="urn:microsoft.com/office/officeart/2005/8/layout/cycle5"/>
    <dgm:cxn modelId="{97E63739-1504-4E6B-9807-C17B747E2DAB}" type="presParOf" srcId="{6A20FEC1-C6EF-4469-886F-1FB4E4E06963}" destId="{6D500B74-16A3-4CA0-A0E3-C2CBAAB4F994}" srcOrd="19" destOrd="0" presId="urn:microsoft.com/office/officeart/2005/8/layout/cycle5"/>
    <dgm:cxn modelId="{1B4CC9AC-1C2E-4679-A171-460C45F32E40}" type="presParOf" srcId="{6A20FEC1-C6EF-4469-886F-1FB4E4E06963}" destId="{049616A8-A793-4C77-8E33-8F4622C118F7}" srcOrd="20" destOrd="0" presId="urn:microsoft.com/office/officeart/2005/8/layout/cycle5"/>
    <dgm:cxn modelId="{180AEA51-26FD-4BD5-B077-B76D9E716E01}" type="presParOf" srcId="{6A20FEC1-C6EF-4469-886F-1FB4E4E06963}" destId="{3204064E-86B9-4A1D-AC40-6B3607D41628}" srcOrd="21" destOrd="0" presId="urn:microsoft.com/office/officeart/2005/8/layout/cycle5"/>
    <dgm:cxn modelId="{B1D2AD66-B2B8-4339-9086-5F2615AB9833}" type="presParOf" srcId="{6A20FEC1-C6EF-4469-886F-1FB4E4E06963}" destId="{285E9CCE-C7D2-4139-86F0-64E7E1C35BC1}" srcOrd="22" destOrd="0" presId="urn:microsoft.com/office/officeart/2005/8/layout/cycle5"/>
    <dgm:cxn modelId="{C07CF1F6-848D-4A27-B0C2-44B5FF10E34E}"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Collect</a:t>
          </a:r>
        </a:p>
      </dgm:t>
    </dgm:pt>
    <dgm:pt modelId="{83CF93A1-5BFE-4327-89FC-F3B074DB56BE}" type="parTrans" cxnId="{37BF8AAE-F2D1-47FD-80C7-85A2611AA334}">
      <dgm:prSet/>
      <dgm:spPr/>
      <dgm:t>
        <a:bodyPr/>
        <a:lstStyle/>
        <a:p>
          <a:endParaRPr lang="en-US" sz="1400" b="0"/>
        </a:p>
      </dgm:t>
    </dgm:pt>
    <dgm:pt modelId="{5FD615BE-97D0-4C69-8037-060D7CF45582}" type="sibTrans" cxnId="{37BF8AAE-F2D1-47FD-80C7-85A2611AA334}">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Preserve</a:t>
          </a:r>
        </a:p>
      </dgm:t>
    </dgm:pt>
    <dgm:pt modelId="{CB1A36D4-FDE9-48F2-98C9-29576A48DEAF}" type="parTrans" cxnId="{BCD343DC-1B85-4FCF-817B-24887D1B3E23}">
      <dgm:prSet/>
      <dgm:spPr/>
      <dgm:t>
        <a:bodyPr/>
        <a:lstStyle/>
        <a:p>
          <a:endParaRPr lang="en-US" sz="1400" b="0"/>
        </a:p>
      </dgm:t>
    </dgm:pt>
    <dgm:pt modelId="{E81A7496-7C34-4DBF-9C3D-D0A2A73191C8}" type="sibTrans" cxnId="{BCD343DC-1B85-4FCF-817B-24887D1B3E23}">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Discover</a:t>
          </a:r>
        </a:p>
      </dgm:t>
    </dgm:pt>
    <dgm:pt modelId="{1B4B79AA-B091-4787-A5DB-5E75A9449EAF}" type="parTrans" cxnId="{6C6D0C39-16F5-4C23-93FF-663C03421B62}">
      <dgm:prSet/>
      <dgm:spPr/>
      <dgm:t>
        <a:bodyPr/>
        <a:lstStyle/>
        <a:p>
          <a:endParaRPr lang="en-US" sz="1400" b="0"/>
        </a:p>
      </dgm:t>
    </dgm:pt>
    <dgm:pt modelId="{F97789DC-0FAD-4C2E-AB9D-457E85023924}" type="sibTrans" cxnId="{6C6D0C39-16F5-4C23-93FF-663C03421B62}">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Integrate</a:t>
          </a:r>
        </a:p>
      </dgm:t>
    </dgm:pt>
    <dgm:pt modelId="{83664775-34AE-41A2-A40A-AEE1DCB28F5A}" type="parTrans" cxnId="{0FEACBE7-9877-46A8-9701-E31093846DBA}">
      <dgm:prSet/>
      <dgm:spPr/>
      <dgm:t>
        <a:bodyPr/>
        <a:lstStyle/>
        <a:p>
          <a:endParaRPr lang="en-US" sz="1400" b="0"/>
        </a:p>
      </dgm:t>
    </dgm:pt>
    <dgm:pt modelId="{8ED530B9-2AE0-4731-B182-B27C1D10B60C}" type="sibTrans" cxnId="{0FEACBE7-9877-46A8-9701-E31093846DBA}">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2000" dirty="0" smtClean="0">
              <a:solidFill>
                <a:srgbClr val="1A435D"/>
              </a:solidFill>
            </a:rPr>
            <a:t>Analyze</a:t>
          </a:r>
        </a:p>
      </dgm:t>
    </dgm:pt>
    <dgm:pt modelId="{6BE8ECF0-24C5-40B1-9F35-926034AD3A7E}" type="parTrans" cxnId="{DDE8938D-9B46-4EEC-9D74-69D38C6AE27D}">
      <dgm:prSet/>
      <dgm:spPr/>
      <dgm:t>
        <a:bodyPr/>
        <a:lstStyle/>
        <a:p>
          <a:endParaRPr lang="en-US" sz="1400" b="0"/>
        </a:p>
      </dgm:t>
    </dgm:pt>
    <dgm:pt modelId="{DA16D8F2-7AA0-43B2-99A1-9E110743886E}" type="sibTrans" cxnId="{DDE8938D-9B46-4EEC-9D74-69D38C6AE27D}">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Plan</a:t>
          </a:r>
          <a:endParaRPr lang="en-US" sz="2000" dirty="0">
            <a:solidFill>
              <a:srgbClr val="186072"/>
            </a:solidFill>
          </a:endParaRPr>
        </a:p>
      </dgm:t>
    </dgm:pt>
    <dgm:pt modelId="{D6E6296C-8865-CD45-8B84-2CE77AEEFEAD}" type="parTrans" cxnId="{6FA06DDC-0F38-DE42-863F-EB8F7A4572BE}">
      <dgm:prSet/>
      <dgm:spPr/>
      <dgm:t>
        <a:bodyPr/>
        <a:lstStyle/>
        <a:p>
          <a:endParaRPr lang="en-US" sz="1400" b="0"/>
        </a:p>
      </dgm:t>
    </dgm:pt>
    <dgm:pt modelId="{03570386-4604-4B40-84F0-E9CB1E7DA604}" type="sibTrans" cxnId="{6FA06DDC-0F38-DE42-863F-EB8F7A4572BE}">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Assure</a:t>
          </a:r>
          <a:endParaRPr lang="en-US" sz="2000" b="1" dirty="0">
            <a:solidFill>
              <a:srgbClr val="186072"/>
            </a:solidFill>
          </a:endParaRPr>
        </a:p>
      </dgm:t>
    </dgm:pt>
    <dgm:pt modelId="{C02256F6-1491-DF41-85E7-7AB4145834E4}" type="parTrans" cxnId="{669CCB14-E5B8-CC48-BF1D-459F50D6BB21}">
      <dgm:prSet/>
      <dgm:spPr/>
      <dgm:t>
        <a:bodyPr/>
        <a:lstStyle/>
        <a:p>
          <a:endParaRPr lang="en-US" sz="1400" b="0"/>
        </a:p>
      </dgm:t>
    </dgm:pt>
    <dgm:pt modelId="{99C07F7C-24F7-F44B-8AEB-A4EC5174B3B9}" type="sibTrans" cxnId="{669CCB14-E5B8-CC48-BF1D-459F50D6BB21}">
      <dgm:prSet/>
      <dgm:spPr>
        <a:ln w="28575" cap="flat" cmpd="sng" algn="ctr">
          <a:solidFill>
            <a:srgbClr val="186072"/>
          </a:solidFill>
          <a:prstDash val="solid"/>
          <a:round/>
          <a:headEnd type="none" w="med" len="med"/>
          <a:tailEnd type="arrow" w="med" len="med"/>
        </a:ln>
      </dgm:spPr>
      <dgm:t>
        <a:bodyPr/>
        <a:lstStyle/>
        <a:p>
          <a:endParaRPr lang="en-US" sz="1400" b="0"/>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Describe</a:t>
          </a:r>
          <a:endParaRPr lang="en-US" sz="2000" dirty="0">
            <a:solidFill>
              <a:srgbClr val="186072"/>
            </a:solidFill>
          </a:endParaRPr>
        </a:p>
      </dgm:t>
    </dgm:pt>
    <dgm:pt modelId="{4BF50C62-AD1D-DE4C-A4C3-1381E584AB9B}" type="parTrans" cxnId="{FB0A48C9-CACD-D64A-84A1-E2E068B30F09}">
      <dgm:prSet/>
      <dgm:spPr/>
      <dgm:t>
        <a:bodyPr/>
        <a:lstStyle/>
        <a:p>
          <a:endParaRPr lang="en-US"/>
        </a:p>
      </dgm:t>
    </dgm:pt>
    <dgm:pt modelId="{1C10E232-1094-2848-B981-7AF384410EC9}" type="sibTrans" cxnId="{FB0A48C9-CACD-D64A-84A1-E2E068B30F09}">
      <dgm:prSet/>
      <dgm:spPr>
        <a:ln w="28575">
          <a:solidFill>
            <a:srgbClr val="186072"/>
          </a:solidFill>
        </a:ln>
      </dgm:spPr>
      <dgm:t>
        <a:bodyPr/>
        <a:lstStyle/>
        <a:p>
          <a:endParaRPr lang="en-US"/>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F21E2F18-F043-2846-95DB-CBAA147D529B}" type="pres">
      <dgm:prSet presAssocID="{4AD66445-1D35-5E4B-97CB-F1868A81F976}" presName="node" presStyleLbl="node1" presStyleIdx="0" presStyleCnt="8" custScaleX="127875" custScaleY="74911" custRadScaleRad="103882" custRadScaleInc="19178">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0" presStyleCnt="8"/>
      <dgm:spPr/>
      <dgm:t>
        <a:bodyPr/>
        <a:lstStyle/>
        <a:p>
          <a:endParaRPr lang="en-US"/>
        </a:p>
      </dgm:t>
    </dgm:pt>
    <dgm:pt modelId="{F0A86B52-E2FF-4D63-93A1-E61D8377C34A}" type="pres">
      <dgm:prSet presAssocID="{97D4A84A-FD53-4C89-8766-B5C0A5025285}" presName="node" presStyleLbl="node1" presStyleIdx="1" presStyleCnt="8" custScaleX="127875" custScaleY="74911" custRadScaleRad="108959" custRadScaleInc="68232">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1" presStyleCnt="8"/>
      <dgm:spPr/>
      <dgm:t>
        <a:bodyPr/>
        <a:lstStyle/>
        <a:p>
          <a:endParaRPr lang="en-US"/>
        </a:p>
      </dgm:t>
    </dgm:pt>
    <dgm:pt modelId="{4BA36C64-20B8-A14E-8759-154A58F6D6C3}" type="pres">
      <dgm:prSet presAssocID="{CA9A9111-DB94-5549-9608-EEE6A3A2D980}" presName="node" presStyleLbl="node1" presStyleIdx="2" presStyleCnt="8" custScaleX="163543" custScaleY="74911" custRadScaleRad="104335" custRadScaleInc="-32852">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2" presStyleCnt="8"/>
      <dgm:spPr/>
      <dgm:t>
        <a:bodyPr/>
        <a:lstStyle/>
        <a:p>
          <a:endParaRPr lang="en-US"/>
        </a:p>
      </dgm:t>
    </dgm:pt>
    <dgm:pt modelId="{A691E03B-C59E-9A41-9D57-2D4EBEE14039}" type="pres">
      <dgm:prSet presAssocID="{4E9C4D69-ADFB-FA46-BE5A-A338E69769FC}" presName="node" presStyleLbl="node1" presStyleIdx="3" presStyleCnt="8" custScaleX="145707" custScaleY="117113" custRadScaleRad="94268" custRadScaleInc="-121886">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3" presStyleCnt="8"/>
      <dgm:spPr/>
      <dgm:t>
        <a:bodyPr/>
        <a:lstStyle/>
        <a:p>
          <a:endParaRPr lang="en-US"/>
        </a:p>
      </dgm:t>
    </dgm:pt>
    <dgm:pt modelId="{1E7C3E94-8CB6-456F-B0D4-B3FA407A51A6}" type="pres">
      <dgm:prSet presAssocID="{D826B2FE-5AC9-47EE-AEB3-142395FBDE71}" presName="node" presStyleLbl="node1" presStyleIdx="4" presStyleCnt="8" custScaleX="162808" custScaleY="74911" custRadScaleRad="93944" custRadScaleInc="-26073">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77696" custScaleY="74911" custRadScaleRad="102185" custRadScaleInc="13664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50674" custScaleY="74911" custRadScaleRad="106985" custRadScaleInc="17904">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49689" custScaleY="74911" custRadScaleRad="107194" custRadScaleInc="1549">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37BF8AAE-F2D1-47FD-80C7-85A2611AA334}" srcId="{65053B36-E459-4699-9118-038C8F52F23D}" destId="{97D4A84A-FD53-4C89-8766-B5C0A5025285}" srcOrd="1" destOrd="0" parTransId="{83CF93A1-5BFE-4327-89FC-F3B074DB56BE}" sibTransId="{5FD615BE-97D0-4C69-8037-060D7CF45582}"/>
    <dgm:cxn modelId="{4ED01EEE-26E1-4F32-A608-4FB37BC196AD}" type="presOf" srcId="{8ED530B9-2AE0-4731-B182-B27C1D10B60C}" destId="{049616A8-A793-4C77-8E33-8F4622C118F7}" srcOrd="0" destOrd="0" presId="urn:microsoft.com/office/officeart/2005/8/layout/cycle5"/>
    <dgm:cxn modelId="{A3453395-7B9A-476F-8FA3-DD641E2154B6}" type="presOf" srcId="{CA9A9111-DB94-5549-9608-EEE6A3A2D980}" destId="{4BA36C64-20B8-A14E-8759-154A58F6D6C3}" srcOrd="0" destOrd="0" presId="urn:microsoft.com/office/officeart/2005/8/layout/cycle5"/>
    <dgm:cxn modelId="{B7788352-A477-4766-B698-82EE24D97533}" type="presOf" srcId="{DA16D8F2-7AA0-43B2-99A1-9E110743886E}" destId="{19FF4228-BCF6-4DBF-AEE0-CF82A986A726}" srcOrd="0" destOrd="0" presId="urn:microsoft.com/office/officeart/2005/8/layout/cycle5"/>
    <dgm:cxn modelId="{FA0EECEB-9536-4960-9493-EC0F3BE5577B}" type="presOf" srcId="{5FD615BE-97D0-4C69-8037-060D7CF45582}" destId="{A9CD118D-5A7B-4B7B-BEB0-016F1E217120}" srcOrd="0" destOrd="0" presId="urn:microsoft.com/office/officeart/2005/8/layout/cycle5"/>
    <dgm:cxn modelId="{669CCB14-E5B8-CC48-BF1D-459F50D6BB21}" srcId="{65053B36-E459-4699-9118-038C8F52F23D}" destId="{CA9A9111-DB94-5549-9608-EEE6A3A2D980}" srcOrd="2" destOrd="0" parTransId="{C02256F6-1491-DF41-85E7-7AB4145834E4}" sibTransId="{99C07F7C-24F7-F44B-8AEB-A4EC5174B3B9}"/>
    <dgm:cxn modelId="{BCD343DC-1B85-4FCF-817B-24887D1B3E23}" srcId="{65053B36-E459-4699-9118-038C8F52F23D}" destId="{D826B2FE-5AC9-47EE-AEB3-142395FBDE71}" srcOrd="4" destOrd="0" parTransId="{CB1A36D4-FDE9-48F2-98C9-29576A48DEAF}" sibTransId="{E81A7496-7C34-4DBF-9C3D-D0A2A73191C8}"/>
    <dgm:cxn modelId="{CEC941DA-0C70-42B3-88F7-DE6BF3CD0DDF}" type="presOf" srcId="{99C07F7C-24F7-F44B-8AEB-A4EC5174B3B9}" destId="{6A2CC0A6-BC38-5041-A60B-0DABCA6762C7}" srcOrd="0" destOrd="0" presId="urn:microsoft.com/office/officeart/2005/8/layout/cycle5"/>
    <dgm:cxn modelId="{0393A7FA-5A25-4168-A496-6004A8FC3424}" type="presOf" srcId="{03570386-4604-4B40-84F0-E9CB1E7DA604}" destId="{8864FD29-B527-0A45-AF38-136A7CA3EA73}"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DE8938D-9B46-4EEC-9D74-69D38C6AE27D}" srcId="{65053B36-E459-4699-9118-038C8F52F23D}" destId="{78A95A28-5B18-4CAB-A8F7-FCAAA6066699}" srcOrd="7" destOrd="0" parTransId="{6BE8ECF0-24C5-40B1-9F35-926034AD3A7E}" sibTransId="{DA16D8F2-7AA0-43B2-99A1-9E110743886E}"/>
    <dgm:cxn modelId="{3986CFC9-47B4-44BB-A68F-DF36F67CB9B7}" type="presOf" srcId="{E81A7496-7C34-4DBF-9C3D-D0A2A73191C8}" destId="{0FD4A519-10D4-4EE7-AC3E-EBD7D85740E2}" srcOrd="0" destOrd="0" presId="urn:microsoft.com/office/officeart/2005/8/layout/cycle5"/>
    <dgm:cxn modelId="{574682BF-0E14-4C22-ABD5-57B8CF3CFB16}" type="presOf" srcId="{97D4A84A-FD53-4C89-8766-B5C0A5025285}" destId="{F0A86B52-E2FF-4D63-93A1-E61D8377C34A}" srcOrd="0" destOrd="0" presId="urn:microsoft.com/office/officeart/2005/8/layout/cycle5"/>
    <dgm:cxn modelId="{6FA06DDC-0F38-DE42-863F-EB8F7A4572BE}" srcId="{65053B36-E459-4699-9118-038C8F52F23D}" destId="{4AD66445-1D35-5E4B-97CB-F1868A81F976}" srcOrd="0" destOrd="0" parTransId="{D6E6296C-8865-CD45-8B84-2CE77AEEFEAD}" sibTransId="{03570386-4604-4B40-84F0-E9CB1E7DA604}"/>
    <dgm:cxn modelId="{FBBC77B1-2273-4369-B756-3E550596D32B}" type="presOf" srcId="{4AD66445-1D35-5E4B-97CB-F1868A81F976}" destId="{F21E2F18-F043-2846-95DB-CBAA147D529B}" srcOrd="0" destOrd="0" presId="urn:microsoft.com/office/officeart/2005/8/layout/cycle5"/>
    <dgm:cxn modelId="{AF394757-C5C4-498F-887B-6545B370C604}" type="presOf" srcId="{78A95A28-5B18-4CAB-A8F7-FCAAA6066699}" destId="{3204064E-86B9-4A1D-AC40-6B3607D41628}" srcOrd="0" destOrd="0" presId="urn:microsoft.com/office/officeart/2005/8/layout/cycle5"/>
    <dgm:cxn modelId="{0B94E2B1-C2A3-4BD0-83BA-7B6282E11ED7}" type="presOf" srcId="{661A4A79-0AAA-4C36-BEAB-A61C849008FA}" destId="{25E735C8-6CA7-48F9-B4AF-4D9B92978769}" srcOrd="0" destOrd="0" presId="urn:microsoft.com/office/officeart/2005/8/layout/cycle5"/>
    <dgm:cxn modelId="{F4B7CF5B-11DA-4662-BF7A-93967301345F}" type="presOf" srcId="{4E9C4D69-ADFB-FA46-BE5A-A338E69769FC}" destId="{A691E03B-C59E-9A41-9D57-2D4EBEE14039}" srcOrd="0" destOrd="0" presId="urn:microsoft.com/office/officeart/2005/8/layout/cycle5"/>
    <dgm:cxn modelId="{632F088E-91C9-4A0A-B0FA-87584258EEBC}" type="presOf" srcId="{F97789DC-0FAD-4C2E-AB9D-457E85023924}" destId="{7DFDE678-6B1C-4BBC-A38E-46FB50420688}" srcOrd="0" destOrd="0" presId="urn:microsoft.com/office/officeart/2005/8/layout/cycle5"/>
    <dgm:cxn modelId="{F9DA0362-FF86-4B86-9AEA-06EA87D40D6E}" type="presOf" srcId="{D826B2FE-5AC9-47EE-AEB3-142395FBDE71}" destId="{1E7C3E94-8CB6-456F-B0D4-B3FA407A51A6}" srcOrd="0" destOrd="0" presId="urn:microsoft.com/office/officeart/2005/8/layout/cycle5"/>
    <dgm:cxn modelId="{8FDFD52C-B2D2-4B5D-8417-A2EB8AF25F07}" type="presOf" srcId="{65053B36-E459-4699-9118-038C8F52F23D}" destId="{6A20FEC1-C6EF-4469-886F-1FB4E4E06963}" srcOrd="0" destOrd="0" presId="urn:microsoft.com/office/officeart/2005/8/layout/cycle5"/>
    <dgm:cxn modelId="{3A7DF8D5-6246-4AED-8B09-0615EB660692}" type="presOf" srcId="{A8FAAA24-3DB7-4AFE-8D6E-1FF127F6A8FE}" destId="{E2536CDD-7DBF-4C6B-85BF-882FE6A71FDF}" srcOrd="0" destOrd="0" presId="urn:microsoft.com/office/officeart/2005/8/layout/cycle5"/>
    <dgm:cxn modelId="{6C6D0C39-16F5-4C23-93FF-663C03421B62}" srcId="{65053B36-E459-4699-9118-038C8F52F23D}" destId="{661A4A79-0AAA-4C36-BEAB-A61C849008FA}" srcOrd="5" destOrd="0" parTransId="{1B4B79AA-B091-4787-A5DB-5E75A9449EAF}" sibTransId="{F97789DC-0FAD-4C2E-AB9D-457E85023924}"/>
    <dgm:cxn modelId="{7B71769B-EFFB-40FC-94EC-D06324413C2A}" type="presOf" srcId="{1C10E232-1094-2848-B981-7AF384410EC9}" destId="{FDC707AD-A140-C945-86F6-51E693510697}" srcOrd="0" destOrd="0" presId="urn:microsoft.com/office/officeart/2005/8/layout/cycle5"/>
    <dgm:cxn modelId="{FB0A48C9-CACD-D64A-84A1-E2E068B30F09}" srcId="{65053B36-E459-4699-9118-038C8F52F23D}" destId="{4E9C4D69-ADFB-FA46-BE5A-A338E69769FC}" srcOrd="3" destOrd="0" parTransId="{4BF50C62-AD1D-DE4C-A4C3-1381E584AB9B}" sibTransId="{1C10E232-1094-2848-B981-7AF384410EC9}"/>
    <dgm:cxn modelId="{69F08742-4A1B-488E-A2F8-E19A6CC65AA8}" type="presParOf" srcId="{6A20FEC1-C6EF-4469-886F-1FB4E4E06963}" destId="{F21E2F18-F043-2846-95DB-CBAA147D529B}" srcOrd="0" destOrd="0" presId="urn:microsoft.com/office/officeart/2005/8/layout/cycle5"/>
    <dgm:cxn modelId="{594784E4-005C-4C0A-93BD-F06D9EACBE7D}" type="presParOf" srcId="{6A20FEC1-C6EF-4469-886F-1FB4E4E06963}" destId="{3DAA6B48-225A-4840-B4FD-B5777A24A577}" srcOrd="1" destOrd="0" presId="urn:microsoft.com/office/officeart/2005/8/layout/cycle5"/>
    <dgm:cxn modelId="{71E76397-6D7C-4B35-920B-6458C0CF1F3F}" type="presParOf" srcId="{6A20FEC1-C6EF-4469-886F-1FB4E4E06963}" destId="{8864FD29-B527-0A45-AF38-136A7CA3EA73}" srcOrd="2" destOrd="0" presId="urn:microsoft.com/office/officeart/2005/8/layout/cycle5"/>
    <dgm:cxn modelId="{77FDB49A-722D-4BA1-B9A2-E18373F00476}" type="presParOf" srcId="{6A20FEC1-C6EF-4469-886F-1FB4E4E06963}" destId="{F0A86B52-E2FF-4D63-93A1-E61D8377C34A}" srcOrd="3" destOrd="0" presId="urn:microsoft.com/office/officeart/2005/8/layout/cycle5"/>
    <dgm:cxn modelId="{EB8529F1-F8AE-4770-9985-0CB2B39661C6}" type="presParOf" srcId="{6A20FEC1-C6EF-4469-886F-1FB4E4E06963}" destId="{FDCC661F-5906-4C2E-95FD-42BD7C141BE9}" srcOrd="4" destOrd="0" presId="urn:microsoft.com/office/officeart/2005/8/layout/cycle5"/>
    <dgm:cxn modelId="{BF71BAAE-6443-4B3A-A12B-E9FA6CC02CFC}" type="presParOf" srcId="{6A20FEC1-C6EF-4469-886F-1FB4E4E06963}" destId="{A9CD118D-5A7B-4B7B-BEB0-016F1E217120}" srcOrd="5" destOrd="0" presId="urn:microsoft.com/office/officeart/2005/8/layout/cycle5"/>
    <dgm:cxn modelId="{C40FB5D0-DFF7-421D-94BD-B48946608471}" type="presParOf" srcId="{6A20FEC1-C6EF-4469-886F-1FB4E4E06963}" destId="{4BA36C64-20B8-A14E-8759-154A58F6D6C3}" srcOrd="6" destOrd="0" presId="urn:microsoft.com/office/officeart/2005/8/layout/cycle5"/>
    <dgm:cxn modelId="{4C683044-E3CF-41C4-9FAD-3983BED21F0A}" type="presParOf" srcId="{6A20FEC1-C6EF-4469-886F-1FB4E4E06963}" destId="{6C64C368-C8AD-DC46-9E87-FF501AEF864A}" srcOrd="7" destOrd="0" presId="urn:microsoft.com/office/officeart/2005/8/layout/cycle5"/>
    <dgm:cxn modelId="{B6A76DA6-D693-4508-82FC-F2FB8F8260D8}" type="presParOf" srcId="{6A20FEC1-C6EF-4469-886F-1FB4E4E06963}" destId="{6A2CC0A6-BC38-5041-A60B-0DABCA6762C7}" srcOrd="8" destOrd="0" presId="urn:microsoft.com/office/officeart/2005/8/layout/cycle5"/>
    <dgm:cxn modelId="{A27AC151-9FB5-4A17-965B-13B5039AD828}" type="presParOf" srcId="{6A20FEC1-C6EF-4469-886F-1FB4E4E06963}" destId="{A691E03B-C59E-9A41-9D57-2D4EBEE14039}" srcOrd="9" destOrd="0" presId="urn:microsoft.com/office/officeart/2005/8/layout/cycle5"/>
    <dgm:cxn modelId="{A097F0DE-47E8-4F93-A51B-2CD4B4F28D26}" type="presParOf" srcId="{6A20FEC1-C6EF-4469-886F-1FB4E4E06963}" destId="{74DF1ABC-1CC7-714C-A055-1C41C2DE0346}" srcOrd="10" destOrd="0" presId="urn:microsoft.com/office/officeart/2005/8/layout/cycle5"/>
    <dgm:cxn modelId="{AFCAC780-FAA4-438D-91F6-1DFD86DE4762}" type="presParOf" srcId="{6A20FEC1-C6EF-4469-886F-1FB4E4E06963}" destId="{FDC707AD-A140-C945-86F6-51E693510697}" srcOrd="11" destOrd="0" presId="urn:microsoft.com/office/officeart/2005/8/layout/cycle5"/>
    <dgm:cxn modelId="{0F7F1694-26AD-4FCD-8CBF-59F07B5D36B5}" type="presParOf" srcId="{6A20FEC1-C6EF-4469-886F-1FB4E4E06963}" destId="{1E7C3E94-8CB6-456F-B0D4-B3FA407A51A6}" srcOrd="12" destOrd="0" presId="urn:microsoft.com/office/officeart/2005/8/layout/cycle5"/>
    <dgm:cxn modelId="{47AE3383-C5C1-46AD-82C5-E37EBF57711A}" type="presParOf" srcId="{6A20FEC1-C6EF-4469-886F-1FB4E4E06963}" destId="{E838B6B8-75DF-4528-9C2A-BB7A7D07CE89}" srcOrd="13" destOrd="0" presId="urn:microsoft.com/office/officeart/2005/8/layout/cycle5"/>
    <dgm:cxn modelId="{5EB575FF-A5A3-4CF7-8CD3-60A860D09B70}" type="presParOf" srcId="{6A20FEC1-C6EF-4469-886F-1FB4E4E06963}" destId="{0FD4A519-10D4-4EE7-AC3E-EBD7D85740E2}" srcOrd="14" destOrd="0" presId="urn:microsoft.com/office/officeart/2005/8/layout/cycle5"/>
    <dgm:cxn modelId="{64B83C61-ADD5-4FB3-BF58-6854B4F6CA85}" type="presParOf" srcId="{6A20FEC1-C6EF-4469-886F-1FB4E4E06963}" destId="{25E735C8-6CA7-48F9-B4AF-4D9B92978769}" srcOrd="15" destOrd="0" presId="urn:microsoft.com/office/officeart/2005/8/layout/cycle5"/>
    <dgm:cxn modelId="{5F25E0E2-E57D-4E8B-ADAF-41507EDB28B3}" type="presParOf" srcId="{6A20FEC1-C6EF-4469-886F-1FB4E4E06963}" destId="{EC522338-C25D-4866-ABF3-7A3BB86AF8C6}" srcOrd="16" destOrd="0" presId="urn:microsoft.com/office/officeart/2005/8/layout/cycle5"/>
    <dgm:cxn modelId="{4E0B3FF5-759D-497E-AE74-3D19E8B0EBC3}" type="presParOf" srcId="{6A20FEC1-C6EF-4469-886F-1FB4E4E06963}" destId="{7DFDE678-6B1C-4BBC-A38E-46FB50420688}" srcOrd="17" destOrd="0" presId="urn:microsoft.com/office/officeart/2005/8/layout/cycle5"/>
    <dgm:cxn modelId="{1E1E80B7-76BA-46CD-B65B-509457D4E2F2}" type="presParOf" srcId="{6A20FEC1-C6EF-4469-886F-1FB4E4E06963}" destId="{E2536CDD-7DBF-4C6B-85BF-882FE6A71FDF}" srcOrd="18" destOrd="0" presId="urn:microsoft.com/office/officeart/2005/8/layout/cycle5"/>
    <dgm:cxn modelId="{EB9FC9D7-52A2-4C70-9A70-E6366A201CDD}" type="presParOf" srcId="{6A20FEC1-C6EF-4469-886F-1FB4E4E06963}" destId="{6D500B74-16A3-4CA0-A0E3-C2CBAAB4F994}" srcOrd="19" destOrd="0" presId="urn:microsoft.com/office/officeart/2005/8/layout/cycle5"/>
    <dgm:cxn modelId="{9F52E426-462E-4F10-AF12-55282E835C82}" type="presParOf" srcId="{6A20FEC1-C6EF-4469-886F-1FB4E4E06963}" destId="{049616A8-A793-4C77-8E33-8F4622C118F7}" srcOrd="20" destOrd="0" presId="urn:microsoft.com/office/officeart/2005/8/layout/cycle5"/>
    <dgm:cxn modelId="{ED81A1FE-BE6A-4762-97A0-CA6C4E968D3F}" type="presParOf" srcId="{6A20FEC1-C6EF-4469-886F-1FB4E4E06963}" destId="{3204064E-86B9-4A1D-AC40-6B3607D41628}" srcOrd="21" destOrd="0" presId="urn:microsoft.com/office/officeart/2005/8/layout/cycle5"/>
    <dgm:cxn modelId="{B3699768-428A-41D4-B02E-8BBE0A08B2F6}" type="presParOf" srcId="{6A20FEC1-C6EF-4469-886F-1FB4E4E06963}" destId="{285E9CCE-C7D2-4139-86F0-64E7E1C35BC1}" srcOrd="22" destOrd="0" presId="urn:microsoft.com/office/officeart/2005/8/layout/cycle5"/>
    <dgm:cxn modelId="{FD63EB95-427B-42AE-8697-DF90320D7D5C}"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C3E94-8CB6-456F-B0D4-B3FA407A51A6}">
      <dsp:nvSpPr>
        <dsp:cNvPr id="0" name=""/>
        <dsp:cNvSpPr/>
      </dsp:nvSpPr>
      <dsp:spPr>
        <a:xfrm>
          <a:off x="891384" y="26486"/>
          <a:ext cx="405030" cy="154227"/>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Plan</a:t>
          </a:r>
        </a:p>
      </dsp:txBody>
      <dsp:txXfrm>
        <a:off x="898913" y="34015"/>
        <a:ext cx="389972" cy="139169"/>
      </dsp:txXfrm>
    </dsp:sp>
    <dsp:sp modelId="{0FD4A519-10D4-4EE7-AC3E-EBD7D85740E2}">
      <dsp:nvSpPr>
        <dsp:cNvPr id="0" name=""/>
        <dsp:cNvSpPr/>
      </dsp:nvSpPr>
      <dsp:spPr>
        <a:xfrm>
          <a:off x="379835" y="103600"/>
          <a:ext cx="1428128" cy="1428128"/>
        </a:xfrm>
        <a:custGeom>
          <a:avLst/>
          <a:gdLst/>
          <a:ahLst/>
          <a:cxnLst/>
          <a:rect l="0" t="0" r="0" b="0"/>
          <a:pathLst>
            <a:path>
              <a:moveTo>
                <a:pt x="961143" y="44109"/>
              </a:moveTo>
              <a:arcTo wR="714064" hR="714064" stAng="17414638" swAng="683437"/>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 modelId="{F21E2F18-F043-2846-95DB-CBAA147D529B}">
      <dsp:nvSpPr>
        <dsp:cNvPr id="0" name=""/>
        <dsp:cNvSpPr/>
      </dsp:nvSpPr>
      <dsp:spPr>
        <a:xfrm>
          <a:off x="1396304" y="235631"/>
          <a:ext cx="405030" cy="154227"/>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Collect</a:t>
          </a:r>
          <a:endParaRPr lang="en-US" sz="700" kern="1200" dirty="0">
            <a:solidFill>
              <a:srgbClr val="186072"/>
            </a:solidFill>
            <a:latin typeface="Calibri"/>
            <a:cs typeface="Calibri"/>
          </a:endParaRPr>
        </a:p>
      </dsp:txBody>
      <dsp:txXfrm>
        <a:off x="1403833" y="243160"/>
        <a:ext cx="389972" cy="139169"/>
      </dsp:txXfrm>
    </dsp:sp>
    <dsp:sp modelId="{8864FD29-B527-0A45-AF38-136A7CA3EA73}">
      <dsp:nvSpPr>
        <dsp:cNvPr id="0" name=""/>
        <dsp:cNvSpPr/>
      </dsp:nvSpPr>
      <dsp:spPr>
        <a:xfrm>
          <a:off x="379835" y="103600"/>
          <a:ext cx="1428128" cy="1428128"/>
        </a:xfrm>
        <a:custGeom>
          <a:avLst/>
          <a:gdLst/>
          <a:ahLst/>
          <a:cxnLst/>
          <a:rect l="0" t="0" r="0" b="0"/>
          <a:pathLst>
            <a:path>
              <a:moveTo>
                <a:pt x="1327687" y="348886"/>
              </a:moveTo>
              <a:arcTo wR="714064" hR="714064" stAng="19754542" swAng="1110550"/>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1605449" y="740551"/>
          <a:ext cx="405030" cy="154227"/>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Assure</a:t>
          </a:r>
        </a:p>
      </dsp:txBody>
      <dsp:txXfrm>
        <a:off x="1612978" y="748080"/>
        <a:ext cx="389972" cy="139169"/>
      </dsp:txXfrm>
    </dsp:sp>
    <dsp:sp modelId="{A9CD118D-5A7B-4B7B-BEB0-016F1E217120}">
      <dsp:nvSpPr>
        <dsp:cNvPr id="0" name=""/>
        <dsp:cNvSpPr/>
      </dsp:nvSpPr>
      <dsp:spPr>
        <a:xfrm>
          <a:off x="379835" y="103600"/>
          <a:ext cx="1428128" cy="1428128"/>
        </a:xfrm>
        <a:custGeom>
          <a:avLst/>
          <a:gdLst/>
          <a:ahLst/>
          <a:cxnLst/>
          <a:rect l="0" t="0" r="0" b="0"/>
          <a:pathLst>
            <a:path>
              <a:moveTo>
                <a:pt x="1411874" y="865554"/>
              </a:moveTo>
              <a:arcTo wR="714064" hR="714064" stAng="734908" swAng="1110550"/>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1396304" y="1245471"/>
          <a:ext cx="405030" cy="154227"/>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Describe</a:t>
          </a:r>
          <a:endParaRPr lang="en-US" sz="700" b="1" kern="1200" dirty="0">
            <a:solidFill>
              <a:srgbClr val="186072"/>
            </a:solidFill>
            <a:latin typeface="Calibri"/>
            <a:cs typeface="Calibri"/>
          </a:endParaRPr>
        </a:p>
      </dsp:txBody>
      <dsp:txXfrm>
        <a:off x="1403833" y="1253000"/>
        <a:ext cx="389972" cy="139169"/>
      </dsp:txXfrm>
    </dsp:sp>
    <dsp:sp modelId="{6A2CC0A6-BC38-5041-A60B-0DABCA6762C7}">
      <dsp:nvSpPr>
        <dsp:cNvPr id="0" name=""/>
        <dsp:cNvSpPr/>
      </dsp:nvSpPr>
      <dsp:spPr>
        <a:xfrm>
          <a:off x="379835" y="103600"/>
          <a:ext cx="1428128" cy="1428128"/>
        </a:xfrm>
        <a:custGeom>
          <a:avLst/>
          <a:gdLst/>
          <a:ahLst/>
          <a:cxnLst/>
          <a:rect l="0" t="0" r="0" b="0"/>
          <a:pathLst>
            <a:path>
              <a:moveTo>
                <a:pt x="1088591" y="1322026"/>
              </a:moveTo>
              <a:arcTo wR="714064" hR="714064" stAng="3501925" swAng="683437"/>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891384" y="1454615"/>
          <a:ext cx="405030" cy="154227"/>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Preserve</a:t>
          </a:r>
          <a:endParaRPr lang="en-US" sz="700" kern="1200" dirty="0">
            <a:solidFill>
              <a:srgbClr val="186072"/>
            </a:solidFill>
            <a:latin typeface="Calibri"/>
            <a:cs typeface="Calibri"/>
          </a:endParaRPr>
        </a:p>
      </dsp:txBody>
      <dsp:txXfrm>
        <a:off x="898913" y="1462144"/>
        <a:ext cx="389972" cy="139169"/>
      </dsp:txXfrm>
    </dsp:sp>
    <dsp:sp modelId="{FDC707AD-A140-C945-86F6-51E693510697}">
      <dsp:nvSpPr>
        <dsp:cNvPr id="0" name=""/>
        <dsp:cNvSpPr/>
      </dsp:nvSpPr>
      <dsp:spPr>
        <a:xfrm>
          <a:off x="379835" y="103600"/>
          <a:ext cx="1428128" cy="1428128"/>
        </a:xfrm>
        <a:custGeom>
          <a:avLst/>
          <a:gdLst/>
          <a:ahLst/>
          <a:cxnLst/>
          <a:rect l="0" t="0" r="0" b="0"/>
          <a:pathLst>
            <a:path>
              <a:moveTo>
                <a:pt x="466985" y="1384019"/>
              </a:moveTo>
              <a:arcTo wR="714064" hR="714064" stAng="6614638" swAng="683437"/>
            </a:path>
          </a:pathLst>
        </a:custGeom>
        <a:noFill/>
        <a:ln w="6350" cap="flat" cmpd="sng" algn="ctr">
          <a:solidFill>
            <a:srgbClr val="1F497D"/>
          </a:solidFill>
          <a:prstDash val="solid"/>
          <a:headEnd type="none"/>
          <a:tailEnd type="none"/>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386464" y="1245471"/>
          <a:ext cx="405030" cy="154227"/>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Discover</a:t>
          </a:r>
        </a:p>
      </dsp:txBody>
      <dsp:txXfrm>
        <a:off x="393993" y="1253000"/>
        <a:ext cx="389972" cy="139169"/>
      </dsp:txXfrm>
    </dsp:sp>
    <dsp:sp modelId="{7DFDE678-6B1C-4BBC-A38E-46FB50420688}">
      <dsp:nvSpPr>
        <dsp:cNvPr id="0" name=""/>
        <dsp:cNvSpPr/>
      </dsp:nvSpPr>
      <dsp:spPr>
        <a:xfrm>
          <a:off x="379835" y="103600"/>
          <a:ext cx="1428128" cy="1428128"/>
        </a:xfrm>
        <a:custGeom>
          <a:avLst/>
          <a:gdLst/>
          <a:ahLst/>
          <a:cxnLst/>
          <a:rect l="0" t="0" r="0" b="0"/>
          <a:pathLst>
            <a:path>
              <a:moveTo>
                <a:pt x="100441" y="1079242"/>
              </a:moveTo>
              <a:arcTo wR="714064" hR="714064" stAng="8954542" swAng="1110550"/>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177320" y="740551"/>
          <a:ext cx="405030" cy="154227"/>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Integrate</a:t>
          </a:r>
        </a:p>
      </dsp:txBody>
      <dsp:txXfrm>
        <a:off x="184849" y="748080"/>
        <a:ext cx="389972" cy="139169"/>
      </dsp:txXfrm>
    </dsp:sp>
    <dsp:sp modelId="{049616A8-A793-4C77-8E33-8F4622C118F7}">
      <dsp:nvSpPr>
        <dsp:cNvPr id="0" name=""/>
        <dsp:cNvSpPr/>
      </dsp:nvSpPr>
      <dsp:spPr>
        <a:xfrm>
          <a:off x="379835" y="103600"/>
          <a:ext cx="1428128" cy="1428128"/>
        </a:xfrm>
        <a:custGeom>
          <a:avLst/>
          <a:gdLst/>
          <a:ahLst/>
          <a:cxnLst/>
          <a:rect l="0" t="0" r="0" b="0"/>
          <a:pathLst>
            <a:path>
              <a:moveTo>
                <a:pt x="16254" y="562574"/>
              </a:moveTo>
              <a:arcTo wR="714064" hR="714064" stAng="11534908" swAng="1110550"/>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386464" y="235631"/>
          <a:ext cx="405030" cy="154227"/>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solidFill>
                <a:srgbClr val="186072"/>
              </a:solidFill>
              <a:latin typeface="Calibri"/>
              <a:cs typeface="Calibri"/>
            </a:rPr>
            <a:t>Analyze</a:t>
          </a:r>
        </a:p>
      </dsp:txBody>
      <dsp:txXfrm>
        <a:off x="393993" y="243160"/>
        <a:ext cx="389972" cy="139169"/>
      </dsp:txXfrm>
    </dsp:sp>
    <dsp:sp modelId="{19FF4228-BCF6-4DBF-AEE0-CF82A986A726}">
      <dsp:nvSpPr>
        <dsp:cNvPr id="0" name=""/>
        <dsp:cNvSpPr/>
      </dsp:nvSpPr>
      <dsp:spPr>
        <a:xfrm>
          <a:off x="379835" y="103600"/>
          <a:ext cx="1428128" cy="1428128"/>
        </a:xfrm>
        <a:custGeom>
          <a:avLst/>
          <a:gdLst/>
          <a:ahLst/>
          <a:cxnLst/>
          <a:rect l="0" t="0" r="0" b="0"/>
          <a:pathLst>
            <a:path>
              <a:moveTo>
                <a:pt x="339537" y="106102"/>
              </a:moveTo>
              <a:arcTo wR="714064" hR="714064" stAng="14301925" swAng="683437"/>
            </a:path>
          </a:pathLst>
        </a:custGeom>
        <a:noFill/>
        <a:ln w="6350" cap="flat" cmpd="sng" algn="ctr">
          <a:solidFill>
            <a:srgbClr val="1F497D"/>
          </a:solidFill>
          <a:prstDash val="solid"/>
          <a:round/>
          <a:headEnd type="none" w="med" len="med"/>
          <a:tailEnd type="none" w="med" len="me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E2F18-F043-2846-95DB-CBAA147D529B}">
      <dsp:nvSpPr>
        <dsp:cNvPr id="0" name=""/>
        <dsp:cNvSpPr/>
      </dsp:nvSpPr>
      <dsp:spPr>
        <a:xfrm>
          <a:off x="2923598" y="73061"/>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Plan</a:t>
          </a:r>
          <a:endParaRPr lang="en-US" sz="2000" kern="1200" dirty="0">
            <a:solidFill>
              <a:srgbClr val="186072"/>
            </a:solidFill>
          </a:endParaRPr>
        </a:p>
      </dsp:txBody>
      <dsp:txXfrm>
        <a:off x="2944273" y="93736"/>
        <a:ext cx="1070926" cy="382181"/>
      </dsp:txXfrm>
    </dsp:sp>
    <dsp:sp modelId="{8864FD29-B527-0A45-AF38-136A7CA3EA73}">
      <dsp:nvSpPr>
        <dsp:cNvPr id="0" name=""/>
        <dsp:cNvSpPr/>
      </dsp:nvSpPr>
      <dsp:spPr>
        <a:xfrm>
          <a:off x="1516663" y="284827"/>
          <a:ext cx="3926145" cy="3926145"/>
        </a:xfrm>
        <a:custGeom>
          <a:avLst/>
          <a:gdLst/>
          <a:ahLst/>
          <a:cxnLst/>
          <a:rect l="0" t="0" r="0" b="0"/>
          <a:pathLst>
            <a:path>
              <a:moveTo>
                <a:pt x="2641928" y="121114"/>
              </a:moveTo>
              <a:arcTo wR="1963072" hR="1963072" stAng="17413885" swAng="68453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4311700" y="648032"/>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Collect</a:t>
          </a:r>
        </a:p>
      </dsp:txBody>
      <dsp:txXfrm>
        <a:off x="4332375" y="668707"/>
        <a:ext cx="1070926" cy="382181"/>
      </dsp:txXfrm>
    </dsp:sp>
    <dsp:sp modelId="{A9CD118D-5A7B-4B7B-BEB0-016F1E217120}">
      <dsp:nvSpPr>
        <dsp:cNvPr id="0" name=""/>
        <dsp:cNvSpPr/>
      </dsp:nvSpPr>
      <dsp:spPr>
        <a:xfrm>
          <a:off x="1516663" y="284827"/>
          <a:ext cx="3926145" cy="3926145"/>
        </a:xfrm>
        <a:custGeom>
          <a:avLst/>
          <a:gdLst/>
          <a:ahLst/>
          <a:cxnLst/>
          <a:rect l="0" t="0" r="0" b="0"/>
          <a:pathLst>
            <a:path>
              <a:moveTo>
                <a:pt x="3649920" y="958980"/>
              </a:moveTo>
              <a:arcTo wR="1963072" hR="1963072" stAng="19754212"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4886670" y="2036134"/>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Assure</a:t>
          </a:r>
          <a:endParaRPr lang="en-US" sz="2000" b="1" kern="1200" dirty="0">
            <a:solidFill>
              <a:srgbClr val="186072"/>
            </a:solidFill>
          </a:endParaRPr>
        </a:p>
      </dsp:txBody>
      <dsp:txXfrm>
        <a:off x="4907345" y="2056809"/>
        <a:ext cx="1070926" cy="382181"/>
      </dsp:txXfrm>
    </dsp:sp>
    <dsp:sp modelId="{6A2CC0A6-BC38-5041-A60B-0DABCA6762C7}">
      <dsp:nvSpPr>
        <dsp:cNvPr id="0" name=""/>
        <dsp:cNvSpPr/>
      </dsp:nvSpPr>
      <dsp:spPr>
        <a:xfrm>
          <a:off x="1516663" y="284827"/>
          <a:ext cx="3926145" cy="3926145"/>
        </a:xfrm>
        <a:custGeom>
          <a:avLst/>
          <a:gdLst/>
          <a:ahLst/>
          <a:cxnLst/>
          <a:rect l="0" t="0" r="0" b="0"/>
          <a:pathLst>
            <a:path>
              <a:moveTo>
                <a:pt x="3881487" y="2379412"/>
              </a:moveTo>
              <a:arcTo wR="1963072" hR="1963072" stAng="734676"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4208500" y="3424236"/>
          <a:ext cx="1318675"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Describe</a:t>
          </a:r>
          <a:endParaRPr lang="en-US" sz="2000" kern="1200" dirty="0">
            <a:solidFill>
              <a:srgbClr val="186072"/>
            </a:solidFill>
          </a:endParaRPr>
        </a:p>
      </dsp:txBody>
      <dsp:txXfrm>
        <a:off x="4229175" y="3444911"/>
        <a:ext cx="1277325" cy="382181"/>
      </dsp:txXfrm>
    </dsp:sp>
    <dsp:sp modelId="{FDC707AD-A140-C945-86F6-51E693510697}">
      <dsp:nvSpPr>
        <dsp:cNvPr id="0" name=""/>
        <dsp:cNvSpPr/>
      </dsp:nvSpPr>
      <dsp:spPr>
        <a:xfrm>
          <a:off x="1516663" y="284827"/>
          <a:ext cx="3926145" cy="3926145"/>
        </a:xfrm>
        <a:custGeom>
          <a:avLst/>
          <a:gdLst/>
          <a:ahLst/>
          <a:cxnLst/>
          <a:rect l="0" t="0" r="0" b="0"/>
          <a:pathLst>
            <a:path>
              <a:moveTo>
                <a:pt x="3027696" y="3612384"/>
              </a:moveTo>
              <a:arcTo wR="1963072" hR="1963072" stAng="3429475" swAng="464660"/>
            </a:path>
          </a:pathLst>
        </a:custGeom>
        <a:noFill/>
        <a:ln w="28575" cap="flat" cmpd="sng" algn="ctr">
          <a:solidFill>
            <a:srgbClr val="186072"/>
          </a:solidFill>
          <a:prstDash val="solid"/>
          <a:tailEnd type="arrow"/>
        </a:ln>
        <a:effectLst/>
      </dsp:spPr>
      <dsp:style>
        <a:lnRef idx="1">
          <a:scrgbClr r="0" g="0" b="0"/>
        </a:lnRef>
        <a:fillRef idx="0">
          <a:scrgbClr r="0" g="0" b="0"/>
        </a:fillRef>
        <a:effectRef idx="0">
          <a:scrgbClr r="0" g="0" b="0"/>
        </a:effectRef>
        <a:fontRef idx="minor"/>
      </dsp:style>
    </dsp:sp>
    <dsp:sp modelId="{1E7C3E94-8CB6-456F-B0D4-B3FA407A51A6}">
      <dsp:nvSpPr>
        <dsp:cNvPr id="0" name=""/>
        <dsp:cNvSpPr/>
      </dsp:nvSpPr>
      <dsp:spPr>
        <a:xfrm>
          <a:off x="2727698" y="3999206"/>
          <a:ext cx="15040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Preserve</a:t>
          </a:r>
        </a:p>
      </dsp:txBody>
      <dsp:txXfrm>
        <a:off x="2748373" y="4019881"/>
        <a:ext cx="1462726" cy="382181"/>
      </dsp:txXfrm>
    </dsp:sp>
    <dsp:sp modelId="{0FD4A519-10D4-4EE7-AC3E-EBD7D85740E2}">
      <dsp:nvSpPr>
        <dsp:cNvPr id="0" name=""/>
        <dsp:cNvSpPr/>
      </dsp:nvSpPr>
      <dsp:spPr>
        <a:xfrm>
          <a:off x="1516663" y="284827"/>
          <a:ext cx="3926145" cy="3926145"/>
        </a:xfrm>
        <a:custGeom>
          <a:avLst/>
          <a:gdLst/>
          <a:ahLst/>
          <a:cxnLst/>
          <a:rect l="0" t="0" r="0" b="0"/>
          <a:pathLst>
            <a:path>
              <a:moveTo>
                <a:pt x="1130408" y="3740802"/>
              </a:moveTo>
              <a:arcTo wR="1963072" hR="1963072" stAng="6905865" swAng="464660"/>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1412373" y="3424236"/>
          <a:ext cx="1358521" cy="423531"/>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Discover</a:t>
          </a:r>
        </a:p>
      </dsp:txBody>
      <dsp:txXfrm>
        <a:off x="1433048" y="3444911"/>
        <a:ext cx="1317171" cy="382181"/>
      </dsp:txXfrm>
    </dsp:sp>
    <dsp:sp modelId="{7DFDE678-6B1C-4BBC-A38E-46FB50420688}">
      <dsp:nvSpPr>
        <dsp:cNvPr id="0" name=""/>
        <dsp:cNvSpPr/>
      </dsp:nvSpPr>
      <dsp:spPr>
        <a:xfrm>
          <a:off x="1516663" y="284827"/>
          <a:ext cx="3926145" cy="3926145"/>
        </a:xfrm>
        <a:custGeom>
          <a:avLst/>
          <a:gdLst/>
          <a:ahLst/>
          <a:cxnLst/>
          <a:rect l="0" t="0" r="0" b="0"/>
          <a:pathLst>
            <a:path>
              <a:moveTo>
                <a:pt x="276225" y="2967164"/>
              </a:moveTo>
              <a:arcTo wR="1963072" hR="1963072" stAng="8954212"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878975" y="2036134"/>
          <a:ext cx="1275375" cy="423531"/>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Integrate</a:t>
          </a:r>
        </a:p>
      </dsp:txBody>
      <dsp:txXfrm>
        <a:off x="899650" y="2056809"/>
        <a:ext cx="1234025" cy="382181"/>
      </dsp:txXfrm>
    </dsp:sp>
    <dsp:sp modelId="{049616A8-A793-4C77-8E33-8F4622C118F7}">
      <dsp:nvSpPr>
        <dsp:cNvPr id="0" name=""/>
        <dsp:cNvSpPr/>
      </dsp:nvSpPr>
      <dsp:spPr>
        <a:xfrm>
          <a:off x="1516663" y="284827"/>
          <a:ext cx="3926145" cy="3926145"/>
        </a:xfrm>
        <a:custGeom>
          <a:avLst/>
          <a:gdLst/>
          <a:ahLst/>
          <a:cxnLst/>
          <a:rect l="0" t="0" r="0" b="0"/>
          <a:pathLst>
            <a:path>
              <a:moveTo>
                <a:pt x="44657" y="1546733"/>
              </a:moveTo>
              <a:arcTo wR="1963072" hR="1963072" stAng="11534676"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1535495" y="648032"/>
          <a:ext cx="1112276" cy="423531"/>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Analyze</a:t>
          </a:r>
        </a:p>
      </dsp:txBody>
      <dsp:txXfrm>
        <a:off x="1556170" y="668707"/>
        <a:ext cx="1070926" cy="382181"/>
      </dsp:txXfrm>
    </dsp:sp>
    <dsp:sp modelId="{19FF4228-BCF6-4DBF-AEE0-CF82A986A726}">
      <dsp:nvSpPr>
        <dsp:cNvPr id="0" name=""/>
        <dsp:cNvSpPr/>
      </dsp:nvSpPr>
      <dsp:spPr>
        <a:xfrm>
          <a:off x="1516663" y="284827"/>
          <a:ext cx="3926145" cy="3926145"/>
        </a:xfrm>
        <a:custGeom>
          <a:avLst/>
          <a:gdLst/>
          <a:ahLst/>
          <a:cxnLst/>
          <a:rect l="0" t="0" r="0" b="0"/>
          <a:pathLst>
            <a:path>
              <a:moveTo>
                <a:pt x="933274" y="291794"/>
              </a:moveTo>
              <a:arcTo wR="1963072" hR="1963072" stAng="14301582" swAng="68453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E2F18-F043-2846-95DB-CBAA147D529B}">
      <dsp:nvSpPr>
        <dsp:cNvPr id="0" name=""/>
        <dsp:cNvSpPr/>
      </dsp:nvSpPr>
      <dsp:spPr>
        <a:xfrm>
          <a:off x="2965574" y="0"/>
          <a:ext cx="1092951"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Plan</a:t>
          </a:r>
          <a:endParaRPr lang="en-US" sz="2000" kern="1200" dirty="0">
            <a:solidFill>
              <a:srgbClr val="186072"/>
            </a:solidFill>
          </a:endParaRPr>
        </a:p>
      </dsp:txBody>
      <dsp:txXfrm>
        <a:off x="2985890" y="20316"/>
        <a:ext cx="1052319" cy="375541"/>
      </dsp:txXfrm>
    </dsp:sp>
    <dsp:sp modelId="{8864FD29-B527-0A45-AF38-136A7CA3EA73}">
      <dsp:nvSpPr>
        <dsp:cNvPr id="0" name=""/>
        <dsp:cNvSpPr/>
      </dsp:nvSpPr>
      <dsp:spPr>
        <a:xfrm>
          <a:off x="1709312" y="266644"/>
          <a:ext cx="3858685" cy="3858685"/>
        </a:xfrm>
        <a:custGeom>
          <a:avLst/>
          <a:gdLst/>
          <a:ahLst/>
          <a:cxnLst/>
          <a:rect l="0" t="0" r="0" b="0"/>
          <a:pathLst>
            <a:path>
              <a:moveTo>
                <a:pt x="2549025" y="102225"/>
              </a:moveTo>
              <a:arcTo wR="1929342" hR="1929342" stAng="17324088" swAng="1132827"/>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4591930" y="803012"/>
          <a:ext cx="1092951"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Collect</a:t>
          </a:r>
        </a:p>
      </dsp:txBody>
      <dsp:txXfrm>
        <a:off x="4612246" y="823328"/>
        <a:ext cx="1052319" cy="375541"/>
      </dsp:txXfrm>
    </dsp:sp>
    <dsp:sp modelId="{A9CD118D-5A7B-4B7B-BEB0-016F1E217120}">
      <dsp:nvSpPr>
        <dsp:cNvPr id="0" name=""/>
        <dsp:cNvSpPr/>
      </dsp:nvSpPr>
      <dsp:spPr>
        <a:xfrm>
          <a:off x="1530647" y="-30403"/>
          <a:ext cx="3858685" cy="3858685"/>
        </a:xfrm>
        <a:custGeom>
          <a:avLst/>
          <a:gdLst/>
          <a:ahLst/>
          <a:cxnLst/>
          <a:rect l="0" t="0" r="0" b="0"/>
          <a:pathLst>
            <a:path>
              <a:moveTo>
                <a:pt x="3775006" y="1367303"/>
              </a:moveTo>
              <a:arcTo wR="1929342" hR="1929342" stAng="20583811" swAng="66959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4718099" y="1828797"/>
          <a:ext cx="1397806"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Assure</a:t>
          </a:r>
          <a:endParaRPr lang="en-US" sz="2000" b="1" kern="1200" dirty="0">
            <a:solidFill>
              <a:srgbClr val="186072"/>
            </a:solidFill>
          </a:endParaRPr>
        </a:p>
      </dsp:txBody>
      <dsp:txXfrm>
        <a:off x="4738415" y="1849113"/>
        <a:ext cx="1357174" cy="375541"/>
      </dsp:txXfrm>
    </dsp:sp>
    <dsp:sp modelId="{6A2CC0A6-BC38-5041-A60B-0DABCA6762C7}">
      <dsp:nvSpPr>
        <dsp:cNvPr id="0" name=""/>
        <dsp:cNvSpPr/>
      </dsp:nvSpPr>
      <dsp:spPr>
        <a:xfrm>
          <a:off x="1705329" y="-405608"/>
          <a:ext cx="3858685" cy="3858685"/>
        </a:xfrm>
        <a:custGeom>
          <a:avLst/>
          <a:gdLst/>
          <a:ahLst/>
          <a:cxnLst/>
          <a:rect l="0" t="0" r="0" b="0"/>
          <a:pathLst>
            <a:path>
              <a:moveTo>
                <a:pt x="3676766" y="2747189"/>
              </a:moveTo>
              <a:arcTo wR="1929342" hR="1929342" stAng="1504860" swAng="56621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4413360" y="2702170"/>
          <a:ext cx="1245361" cy="650629"/>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Describe</a:t>
          </a:r>
          <a:endParaRPr lang="en-US" sz="2000" kern="1200" dirty="0">
            <a:solidFill>
              <a:srgbClr val="186072"/>
            </a:solidFill>
          </a:endParaRPr>
        </a:p>
      </dsp:txBody>
      <dsp:txXfrm>
        <a:off x="4445121" y="2733931"/>
        <a:ext cx="1181839" cy="587107"/>
      </dsp:txXfrm>
    </dsp:sp>
    <dsp:sp modelId="{FDC707AD-A140-C945-86F6-51E693510697}">
      <dsp:nvSpPr>
        <dsp:cNvPr id="0" name=""/>
        <dsp:cNvSpPr/>
      </dsp:nvSpPr>
      <dsp:spPr>
        <a:xfrm>
          <a:off x="1421441" y="180242"/>
          <a:ext cx="3858685" cy="3858685"/>
        </a:xfrm>
        <a:custGeom>
          <a:avLst/>
          <a:gdLst/>
          <a:ahLst/>
          <a:cxnLst/>
          <a:rect l="0" t="0" r="0" b="0"/>
          <a:pathLst>
            <a:path>
              <a:moveTo>
                <a:pt x="3302202" y="3284931"/>
              </a:moveTo>
              <a:arcTo wR="1929342" hR="1929342" stAng="2678240" swAng="822311"/>
            </a:path>
          </a:pathLst>
        </a:custGeom>
        <a:noFill/>
        <a:ln w="28575" cap="flat" cmpd="sng" algn="ctr">
          <a:solidFill>
            <a:srgbClr val="186072"/>
          </a:solidFill>
          <a:prstDash val="solid"/>
          <a:tailEnd type="arrow"/>
        </a:ln>
        <a:effectLst/>
      </dsp:spPr>
      <dsp:style>
        <a:lnRef idx="1">
          <a:scrgbClr r="0" g="0" b="0"/>
        </a:lnRef>
        <a:fillRef idx="0">
          <a:scrgbClr r="0" g="0" b="0"/>
        </a:fillRef>
        <a:effectRef idx="0">
          <a:scrgbClr r="0" g="0" b="0"/>
        </a:effectRef>
        <a:fontRef idx="minor"/>
      </dsp:style>
    </dsp:sp>
    <dsp:sp modelId="{1E7C3E94-8CB6-456F-B0D4-B3FA407A51A6}">
      <dsp:nvSpPr>
        <dsp:cNvPr id="0" name=""/>
        <dsp:cNvSpPr/>
      </dsp:nvSpPr>
      <dsp:spPr>
        <a:xfrm>
          <a:off x="2839324" y="3809994"/>
          <a:ext cx="1391524"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Preserve</a:t>
          </a:r>
        </a:p>
      </dsp:txBody>
      <dsp:txXfrm>
        <a:off x="2859640" y="3830310"/>
        <a:ext cx="1350892" cy="375541"/>
      </dsp:txXfrm>
    </dsp:sp>
    <dsp:sp modelId="{0FD4A519-10D4-4EE7-AC3E-EBD7D85740E2}">
      <dsp:nvSpPr>
        <dsp:cNvPr id="0" name=""/>
        <dsp:cNvSpPr/>
      </dsp:nvSpPr>
      <dsp:spPr>
        <a:xfrm>
          <a:off x="1315400" y="114022"/>
          <a:ext cx="3858685" cy="3858685"/>
        </a:xfrm>
        <a:custGeom>
          <a:avLst/>
          <a:gdLst/>
          <a:ahLst/>
          <a:cxnLst/>
          <a:rect l="0" t="0" r="0" b="0"/>
          <a:pathLst>
            <a:path>
              <a:moveTo>
                <a:pt x="1272220" y="3743331"/>
              </a:moveTo>
              <a:arcTo wR="1929342" hR="1929342" stAng="6594784" swAng="144830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858144" y="2819401"/>
          <a:ext cx="1518772" cy="416173"/>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Discover</a:t>
          </a:r>
        </a:p>
      </dsp:txBody>
      <dsp:txXfrm>
        <a:off x="878460" y="2839717"/>
        <a:ext cx="1478140" cy="375541"/>
      </dsp:txXfrm>
    </dsp:sp>
    <dsp:sp modelId="{7DFDE678-6B1C-4BBC-A38E-46FB50420688}">
      <dsp:nvSpPr>
        <dsp:cNvPr id="0" name=""/>
        <dsp:cNvSpPr/>
      </dsp:nvSpPr>
      <dsp:spPr>
        <a:xfrm>
          <a:off x="1304115" y="-28072"/>
          <a:ext cx="3858685" cy="3858685"/>
        </a:xfrm>
        <a:custGeom>
          <a:avLst/>
          <a:gdLst/>
          <a:ahLst/>
          <a:cxnLst/>
          <a:rect l="0" t="0" r="0" b="0"/>
          <a:pathLst>
            <a:path>
              <a:moveTo>
                <a:pt x="184444" y="2752564"/>
              </a:moveTo>
              <a:arcTo wR="1929342" hR="1929342" stAng="9284558" swAng="57166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705715" y="1904998"/>
          <a:ext cx="1287814" cy="416173"/>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Integrate</a:t>
          </a:r>
        </a:p>
      </dsp:txBody>
      <dsp:txXfrm>
        <a:off x="726031" y="1925314"/>
        <a:ext cx="1247182" cy="375541"/>
      </dsp:txXfrm>
    </dsp:sp>
    <dsp:sp modelId="{049616A8-A793-4C77-8E33-8F4622C118F7}">
      <dsp:nvSpPr>
        <dsp:cNvPr id="0" name=""/>
        <dsp:cNvSpPr/>
      </dsp:nvSpPr>
      <dsp:spPr>
        <a:xfrm>
          <a:off x="1354683" y="218163"/>
          <a:ext cx="3858685" cy="3858685"/>
        </a:xfrm>
        <a:custGeom>
          <a:avLst/>
          <a:gdLst/>
          <a:ahLst/>
          <a:cxnLst/>
          <a:rect l="0" t="0" r="0" b="0"/>
          <a:pathLst>
            <a:path>
              <a:moveTo>
                <a:pt x="52342" y="1482989"/>
              </a:moveTo>
              <a:arcTo wR="1929342" hR="1929342" stAng="11602594" swAng="1130987"/>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1315312" y="533399"/>
          <a:ext cx="1279396" cy="416173"/>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Analyze</a:t>
          </a:r>
        </a:p>
      </dsp:txBody>
      <dsp:txXfrm>
        <a:off x="1335628" y="553715"/>
        <a:ext cx="1238764" cy="375541"/>
      </dsp:txXfrm>
    </dsp:sp>
    <dsp:sp modelId="{19FF4228-BCF6-4DBF-AEE0-CF82A986A726}">
      <dsp:nvSpPr>
        <dsp:cNvPr id="0" name=""/>
        <dsp:cNvSpPr/>
      </dsp:nvSpPr>
      <dsp:spPr>
        <a:xfrm>
          <a:off x="1296736" y="238121"/>
          <a:ext cx="3858685" cy="3858685"/>
        </a:xfrm>
        <a:custGeom>
          <a:avLst/>
          <a:gdLst/>
          <a:ahLst/>
          <a:cxnLst/>
          <a:rect l="0" t="0" r="0" b="0"/>
          <a:pathLst>
            <a:path>
              <a:moveTo>
                <a:pt x="1044957" y="214633"/>
              </a:moveTo>
              <a:arcTo wR="1929342" hR="1929342" stAng="14563017" swAng="881285"/>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012B7E-7909-4FA7-926E-C51A5932CEAB}" type="datetimeFigureOut">
              <a:rPr lang="en-AU" smtClean="0"/>
              <a:t>20/06/2019</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2B24774-1189-46B0-8C96-A7C6887FFEDD}" type="slidenum">
              <a:rPr lang="en-AU" smtClean="0"/>
              <a:t>‹#›</a:t>
            </a:fld>
            <a:endParaRPr lang="en-AU"/>
          </a:p>
        </p:txBody>
      </p:sp>
    </p:spTree>
    <p:extLst>
      <p:ext uri="{BB962C8B-B14F-4D97-AF65-F5344CB8AC3E}">
        <p14:creationId xmlns:p14="http://schemas.microsoft.com/office/powerpoint/2010/main" val="1135488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5C047D-D929-4838-B079-E81A4459044A}" type="datetimeFigureOut">
              <a:rPr lang="en-US" smtClean="0"/>
              <a:pPr/>
              <a:t>6/20/2019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111CB4-F7F3-4A44-82E5-7DD80A152AA4}" type="slidenum">
              <a:rPr lang="en-US" smtClean="0"/>
              <a:pPr/>
              <a:t>‹#›</a:t>
            </a:fld>
            <a:endParaRPr lang="en-US"/>
          </a:p>
        </p:txBody>
      </p:sp>
    </p:spTree>
    <p:extLst>
      <p:ext uri="{BB962C8B-B14F-4D97-AF65-F5344CB8AC3E}">
        <p14:creationId xmlns:p14="http://schemas.microsoft.com/office/powerpoint/2010/main" val="3834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rl.org/rtl/eresearch/escien/nsf/leadershiproles.shtml"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40964" name="Slide Number Placeholder 3"/>
          <p:cNvSpPr txBox="1">
            <a:spLocks noGrp="1"/>
          </p:cNvSpPr>
          <p:nvPr/>
        </p:nvSpPr>
        <p:spPr bwMode="auto">
          <a:xfrm>
            <a:off x="3884960" y="8685396"/>
            <a:ext cx="2971490" cy="45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fontAlgn="base">
              <a:spcBef>
                <a:spcPct val="0"/>
              </a:spcBef>
              <a:spcAft>
                <a:spcPct val="0"/>
              </a:spcAft>
            </a:pPr>
            <a:fld id="{C9D59F70-35B4-430D-9B07-EB1817B60C2A}" type="slidenum">
              <a:rPr lang="en-US" sz="1200">
                <a:solidFill>
                  <a:prstClr val="black"/>
                </a:solidFill>
              </a:rPr>
              <a:pPr algn="r" fontAlgn="base">
                <a:spcBef>
                  <a:spcPct val="0"/>
                </a:spcBef>
                <a:spcAft>
                  <a:spcPct val="0"/>
                </a:spcAft>
              </a:pPr>
              <a:t>1</a:t>
            </a:fld>
            <a:endParaRPr lang="en-US" sz="1200"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Motivation for sharing</a:t>
            </a:r>
            <a:r>
              <a:rPr lang="en-US" baseline="0" dirty="0" smtClean="0"/>
              <a:t> and reusing data and the need for better data services comes from several drivers.</a:t>
            </a:r>
          </a:p>
          <a:p>
            <a:r>
              <a:rPr lang="en-US" baseline="0" dirty="0" smtClean="0"/>
              <a:t>The first of these is the growing open science movement, with government initiatives to make data publicly available. This is from the US, but there are initiatives in other countries as well. In the U.S., Data management and data sharing mandates have been established by the National Science Foundation, the National Endowment for the Humanities, the National Institutes of Health and others (University Libraries, University of Minnesota, 2011). </a:t>
            </a:r>
          </a:p>
          <a:p>
            <a:r>
              <a:rPr lang="en-US" baseline="0" dirty="0" smtClean="0"/>
              <a:t>Australian Research Council.</a:t>
            </a:r>
          </a:p>
          <a:p>
            <a:r>
              <a:rPr lang="en-US" baseline="0" dirty="0" smtClean="0"/>
              <a:t>Other drivers come from the nature of science itself; science is becoming more interdisciplinary and data driven (4</a:t>
            </a:r>
            <a:r>
              <a:rPr lang="en-US" baseline="30000" dirty="0" smtClean="0"/>
              <a:t>th</a:t>
            </a:r>
            <a:r>
              <a:rPr lang="en-US" baseline="0" dirty="0" smtClean="0"/>
              <a:t> paradigm)</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a:t>
            </a:fld>
            <a:endParaRPr lang="en-US"/>
          </a:p>
        </p:txBody>
      </p:sp>
    </p:spTree>
    <p:extLst>
      <p:ext uri="{BB962C8B-B14F-4D97-AF65-F5344CB8AC3E}">
        <p14:creationId xmlns:p14="http://schemas.microsoft.com/office/powerpoint/2010/main" val="1789700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Science is becoming more data intensive,</a:t>
            </a:r>
            <a:r>
              <a:rPr lang="en-US" baseline="0" dirty="0" smtClean="0"/>
              <a:t> computational, and collaborative</a:t>
            </a:r>
          </a:p>
          <a:p>
            <a:r>
              <a:rPr lang="en-US" dirty="0" smtClean="0"/>
              <a:t>Science has entered a “fourth paradigm” that is more collaborative, more computational, and more data intensive (Hey, </a:t>
            </a:r>
            <a:r>
              <a:rPr lang="en-US" dirty="0" err="1" smtClean="0"/>
              <a:t>Tansley</a:t>
            </a:r>
            <a:r>
              <a:rPr lang="en-US" dirty="0" smtClean="0"/>
              <a:t>, &amp; Tolle, 2009a) than the previous experimental, theoretical, and computational paradigms. This emerging scientific paradigm is often referred to as e-science or e-research (Hey, </a:t>
            </a:r>
            <a:r>
              <a:rPr lang="en-US" dirty="0" err="1" smtClean="0"/>
              <a:t>Tansley</a:t>
            </a:r>
            <a:r>
              <a:rPr lang="en-US" dirty="0" smtClean="0"/>
              <a:t>, &amp; Tolle, 2009b). Increased reliance on technology in all parts of scientific endeavor, or </a:t>
            </a:r>
            <a:r>
              <a:rPr lang="en-US" dirty="0" err="1" smtClean="0"/>
              <a:t>cyberinfrastructure</a:t>
            </a:r>
            <a:r>
              <a:rPr lang="en-US" dirty="0" smtClean="0"/>
              <a:t>, and the establishment of data management and data sharing mandates by many research funding bodies  have motivated academic libraries to respond to the changing needs of their faculty and student researchers and consider how best to engage in e-science through the development of library-based research data services (RDS). </a:t>
            </a:r>
          </a:p>
          <a:p>
            <a:endParaRPr lang="en-US" dirty="0" smtClean="0"/>
          </a:p>
          <a:p>
            <a:r>
              <a:rPr lang="en-US" dirty="0" smtClean="0"/>
              <a:t>And, there is a recognition that data is being lost.</a:t>
            </a:r>
            <a:endParaRPr lang="en-US" dirty="0"/>
          </a:p>
        </p:txBody>
      </p:sp>
      <p:sp>
        <p:nvSpPr>
          <p:cNvPr id="4" name="Slide Number Placeholder 3"/>
          <p:cNvSpPr>
            <a:spLocks noGrp="1"/>
          </p:cNvSpPr>
          <p:nvPr>
            <p:ph type="sldNum" sz="quarter" idx="10"/>
          </p:nvPr>
        </p:nvSpPr>
        <p:spPr/>
        <p:txBody>
          <a:bodyPr/>
          <a:lstStyle/>
          <a:p>
            <a:pPr>
              <a:defRPr/>
            </a:pPr>
            <a:fld id="{FD5B5A2B-FD53-4C24-9A72-72FC3F915CED}" type="slidenum">
              <a:rPr lang="en-US" smtClean="0"/>
              <a:pPr>
                <a:defRPr/>
              </a:pPr>
              <a:t>3</a:t>
            </a:fld>
            <a:endParaRPr lang="en-US" dirty="0"/>
          </a:p>
        </p:txBody>
      </p:sp>
    </p:spTree>
    <p:extLst>
      <p:ext uri="{BB962C8B-B14F-4D97-AF65-F5344CB8AC3E}">
        <p14:creationId xmlns:p14="http://schemas.microsoft.com/office/powerpoint/2010/main" val="13717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The project I am describing today is part of the National</a:t>
            </a:r>
            <a:r>
              <a:rPr lang="en-US" baseline="0" dirty="0" smtClean="0"/>
              <a:t> Science Foundation’s </a:t>
            </a:r>
            <a:r>
              <a:rPr lang="en-US" baseline="0" dirty="0" err="1" smtClean="0"/>
              <a:t>DataNet</a:t>
            </a:r>
            <a:r>
              <a:rPr lang="en-US" baseline="0" dirty="0" smtClean="0"/>
              <a:t> program, which was set up in NSF as a result of these pressures..</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err="1" smtClean="0"/>
              <a:t>Nsf</a:t>
            </a:r>
            <a:r>
              <a:rPr lang="en-US" b="1" baseline="0" dirty="0" smtClean="0"/>
              <a:t> says we need a new approach</a:t>
            </a:r>
            <a:endParaRPr lang="en-US" b="1"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DataONE</a:t>
            </a:r>
            <a:r>
              <a:rPr lang="en-US" dirty="0" smtClean="0"/>
              <a:t> was one of two originally funded </a:t>
            </a:r>
            <a:r>
              <a:rPr lang="en-US" dirty="0" err="1" smtClean="0"/>
              <a:t>DataNets</a:t>
            </a:r>
            <a:r>
              <a:rPr lang="en-US" dirty="0" smtClean="0"/>
              <a:t>, there are now 3 others. </a:t>
            </a:r>
            <a:r>
              <a:rPr lang="en-US" dirty="0" err="1" smtClean="0"/>
              <a:t>DataONE</a:t>
            </a:r>
            <a:r>
              <a:rPr lang="en-US" dirty="0" smtClean="0"/>
              <a:t> is a combination of people, hardware,</a:t>
            </a:r>
            <a:r>
              <a:rPr lang="en-US" baseline="0" dirty="0" smtClean="0"/>
              <a:t> and software.</a:t>
            </a:r>
            <a:endParaRPr lang="en-US" dirty="0"/>
          </a:p>
        </p:txBody>
      </p:sp>
      <p:sp>
        <p:nvSpPr>
          <p:cNvPr id="4" name="Slide Number Placeholder 3"/>
          <p:cNvSpPr>
            <a:spLocks noGrp="1"/>
          </p:cNvSpPr>
          <p:nvPr>
            <p:ph type="sldNum" sz="quarter" idx="10"/>
          </p:nvPr>
        </p:nvSpPr>
        <p:spPr/>
        <p:txBody>
          <a:bodyPr/>
          <a:lstStyle/>
          <a:p>
            <a:fld id="{9E644986-AE8F-1341-A5BE-1A685DBFBDA7}"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582538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smtClean="0"/>
          </a:p>
          <a:p>
            <a:r>
              <a:rPr lang="en-US" dirty="0" smtClean="0"/>
              <a:t>Observing</a:t>
            </a:r>
            <a:r>
              <a:rPr lang="en-US" baseline="0" dirty="0" smtClean="0"/>
              <a:t> also allowed us to distill the </a:t>
            </a:r>
            <a:r>
              <a:rPr lang="en-US" dirty="0" smtClean="0"/>
              <a:t>complexity of the </a:t>
            </a:r>
            <a:r>
              <a:rPr lang="en-US" dirty="0" err="1" smtClean="0"/>
              <a:t>enviroment</a:t>
            </a:r>
            <a:r>
              <a:rPr lang="en-US" dirty="0" smtClean="0"/>
              <a:t> to four key principles</a:t>
            </a:r>
            <a:r>
              <a:rPr lang="en-US" baseline="0" dirty="0" smtClean="0"/>
              <a:t>. These provide clarity in understanding the environment and in understanding the approach of </a:t>
            </a:r>
            <a:r>
              <a:rPr lang="en-US" baseline="0" dirty="0" err="1" smtClean="0"/>
              <a:t>DataONE</a:t>
            </a:r>
            <a:r>
              <a:rPr lang="en-US" baseline="0" dirty="0" smtClean="0"/>
              <a:t>. </a:t>
            </a:r>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9E644986-AE8F-1341-A5BE-1A685DBFBDA7}"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719433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dirty="0" smtClean="0">
                <a:latin typeface="Arial" charset="0"/>
                <a:ea typeface="ＭＳ Ｐゴシック" pitchFamily="34" charset="-128"/>
              </a:rPr>
              <a:t>I am vice-chairperson of the Usability &amp; Assessment Working Group. One of our tasks is to identify and assess data sharing by various stakeholder groups.</a:t>
            </a:r>
            <a:r>
              <a:rPr lang="en-US" baseline="0" dirty="0" smtClean="0">
                <a:latin typeface="Arial" charset="0"/>
                <a:ea typeface="ＭＳ Ｐゴシック" pitchFamily="34" charset="-128"/>
              </a:rPr>
              <a:t> We have completed the first round of assessments (scientists, libraries, librarians, educators) and now are working on a second round, plus some policy makers</a:t>
            </a:r>
            <a:endParaRPr lang="en-US" dirty="0" smtClean="0">
              <a:latin typeface="Arial" charset="0"/>
              <a:ea typeface="ＭＳ Ｐゴシック" pitchFamily="34" charset="-128"/>
            </a:endParaRPr>
          </a:p>
        </p:txBody>
      </p:sp>
      <p:sp>
        <p:nvSpPr>
          <p:cNvPr id="44036" name="Slide Number Placeholder 3"/>
          <p:cNvSpPr>
            <a:spLocks noGrp="1"/>
          </p:cNvSpPr>
          <p:nvPr>
            <p:ph type="sldNum" sz="quarter" idx="5"/>
          </p:nvPr>
        </p:nvSpPr>
        <p:spPr>
          <a:noFill/>
        </p:spPr>
        <p:txBody>
          <a:bodyPr/>
          <a:lstStyle/>
          <a:p>
            <a:fld id="{A3AAFFE5-8144-402B-A2F5-6C2973569EDF}"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Put this into context with the Data Lifecycle.</a:t>
            </a:r>
            <a:r>
              <a:rPr lang="en-US" baseline="0" dirty="0" smtClean="0"/>
              <a:t> All of these steps are needed.</a:t>
            </a:r>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But stakeholders don’t always follow all. Researchers,</a:t>
            </a:r>
            <a:r>
              <a:rPr lang="en-US" sz="1100" kern="1200" baseline="0" dirty="0" smtClean="0">
                <a:solidFill>
                  <a:schemeClr val="tx1"/>
                </a:solidFill>
                <a:effectLst/>
                <a:latin typeface="+mn-lt"/>
                <a:ea typeface="+mn-ea"/>
                <a:cs typeface="+mn-cs"/>
              </a:rPr>
              <a:t> for example, may be focused on collecting and analyzing; so this is a key stakeholder group and I’ll give just a few highlights of the original survey of scientists.</a:t>
            </a:r>
          </a:p>
          <a:p>
            <a:pPr marL="990600" lvl="1" indent="0" rtl="0">
              <a:buClr>
                <a:schemeClr val="dk1"/>
              </a:buClr>
              <a:buSzPct val="80000"/>
              <a:buFont typeface="Courier New"/>
              <a:buNone/>
            </a:pP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Personas are a representation of the objectives and behavior of a real group of users; </a:t>
            </a:r>
            <a:r>
              <a:rPr lang="en-US" sz="1100" kern="1200" dirty="0" err="1" smtClean="0">
                <a:solidFill>
                  <a:schemeClr val="tx1"/>
                </a:solidFill>
                <a:effectLst/>
                <a:latin typeface="+mn-lt"/>
                <a:ea typeface="+mn-ea"/>
                <a:cs typeface="+mn-cs"/>
              </a:rPr>
              <a:t>DataONE</a:t>
            </a:r>
            <a:r>
              <a:rPr lang="en-US" sz="1100" kern="1200" baseline="0" dirty="0" smtClean="0">
                <a:solidFill>
                  <a:schemeClr val="tx1"/>
                </a:solidFill>
                <a:effectLst/>
                <a:latin typeface="+mn-lt"/>
                <a:ea typeface="+mn-ea"/>
                <a:cs typeface="+mn-cs"/>
              </a:rPr>
              <a:t> working group members created these fictional </a:t>
            </a:r>
            <a:r>
              <a:rPr lang="en-US" sz="1100" kern="1200" dirty="0" smtClean="0">
                <a:solidFill>
                  <a:schemeClr val="tx1"/>
                </a:solidFill>
                <a:effectLst/>
                <a:latin typeface="+mn-lt"/>
                <a:ea typeface="+mn-ea"/>
                <a:cs typeface="+mn-cs"/>
              </a:rPr>
              <a:t>representations by synthesizing data collected from users,</a:t>
            </a:r>
            <a:r>
              <a:rPr lang="en-US" sz="1100" kern="1200" baseline="0" dirty="0" smtClean="0">
                <a:solidFill>
                  <a:schemeClr val="tx1"/>
                </a:solidFill>
                <a:effectLst/>
                <a:latin typeface="+mn-lt"/>
                <a:ea typeface="+mn-ea"/>
                <a:cs typeface="+mn-cs"/>
              </a:rPr>
              <a:t> particularly from </a:t>
            </a:r>
            <a:r>
              <a:rPr lang="en-US" sz="1100" kern="1200" dirty="0" smtClean="0">
                <a:solidFill>
                  <a:schemeClr val="tx1"/>
                </a:solidFill>
                <a:effectLst/>
                <a:latin typeface="+mn-lt"/>
                <a:ea typeface="+mn-ea"/>
                <a:cs typeface="+mn-cs"/>
              </a:rPr>
              <a:t>surveys.</a:t>
            </a:r>
            <a:r>
              <a:rPr lang="en-US" sz="1100" kern="1200" baseline="0" dirty="0" smtClean="0">
                <a:solidFill>
                  <a:schemeClr val="tx1"/>
                </a:solidFill>
                <a:effectLst/>
                <a:latin typeface="+mn-lt"/>
                <a:ea typeface="+mn-ea"/>
                <a:cs typeface="+mn-cs"/>
              </a:rPr>
              <a:t>  </a:t>
            </a:r>
            <a:r>
              <a:rPr lang="en-US" sz="1100" kern="1200" baseline="0" dirty="0" err="1" smtClean="0">
                <a:solidFill>
                  <a:schemeClr val="tx1"/>
                </a:solidFill>
                <a:effectLst/>
                <a:latin typeface="+mn-lt"/>
                <a:ea typeface="+mn-ea"/>
                <a:cs typeface="+mn-cs"/>
              </a:rPr>
              <a:t>DataONE</a:t>
            </a:r>
            <a:r>
              <a:rPr lang="en-US" sz="1100" kern="1200" baseline="0" dirty="0" smtClean="0">
                <a:solidFill>
                  <a:schemeClr val="tx1"/>
                </a:solidFill>
                <a:effectLst/>
                <a:latin typeface="+mn-lt"/>
                <a:ea typeface="+mn-ea"/>
                <a:cs typeface="+mn-cs"/>
              </a:rPr>
              <a:t> WG members also used </a:t>
            </a:r>
            <a:r>
              <a:rPr lang="en-US" sz="1100" kern="1200" dirty="0" err="1" smtClean="0">
                <a:solidFill>
                  <a:schemeClr val="tx1"/>
                </a:solidFill>
                <a:effectLst/>
                <a:latin typeface="+mn-lt"/>
                <a:ea typeface="+mn-ea"/>
                <a:cs typeface="+mn-cs"/>
              </a:rPr>
              <a:t>nterviews</a:t>
            </a:r>
            <a:r>
              <a:rPr lang="en-US" sz="1100" kern="1200" dirty="0" smtClean="0">
                <a:solidFill>
                  <a:schemeClr val="tx1"/>
                </a:solidFill>
                <a:effectLst/>
                <a:latin typeface="+mn-lt"/>
                <a:ea typeface="+mn-ea"/>
                <a:cs typeface="+mn-cs"/>
              </a:rPr>
              <a:t> collected by researchers</a:t>
            </a:r>
            <a:r>
              <a:rPr lang="en-US" sz="1100" kern="1200" baseline="0" dirty="0" smtClean="0">
                <a:solidFill>
                  <a:schemeClr val="tx1"/>
                </a:solidFill>
                <a:effectLst/>
                <a:latin typeface="+mn-lt"/>
                <a:ea typeface="+mn-ea"/>
                <a:cs typeface="+mn-cs"/>
              </a:rPr>
              <a:t> in the Digital </a:t>
            </a:r>
            <a:r>
              <a:rPr lang="en-US" sz="1100" kern="1200" baseline="0" dirty="0" err="1" smtClean="0">
                <a:solidFill>
                  <a:schemeClr val="tx1"/>
                </a:solidFill>
                <a:effectLst/>
                <a:latin typeface="+mn-lt"/>
                <a:ea typeface="+mn-ea"/>
                <a:cs typeface="+mn-cs"/>
              </a:rPr>
              <a:t>Curaiton</a:t>
            </a:r>
            <a:r>
              <a:rPr lang="en-US" sz="1100" kern="1200" baseline="0" dirty="0" smtClean="0">
                <a:solidFill>
                  <a:schemeClr val="tx1"/>
                </a:solidFill>
                <a:effectLst/>
                <a:latin typeface="+mn-lt"/>
                <a:ea typeface="+mn-ea"/>
                <a:cs typeface="+mn-cs"/>
              </a:rPr>
              <a:t> Profiles project at Purdue and UIUC.  Creating these personas was actually a means of engagement &amp; collaboration.</a:t>
            </a: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Scenarios differ from personas because they are focused on the context and process of an activity rather than on the individual engaged in the activity. We create these narratives to  describe the expected flow of an activity based on the characteristics of the researcher</a:t>
            </a:r>
            <a:r>
              <a:rPr lang="en-US" sz="1100" kern="1200" baseline="0" dirty="0" smtClean="0">
                <a:solidFill>
                  <a:schemeClr val="tx1"/>
                </a:solidFill>
                <a:effectLst/>
                <a:latin typeface="+mn-lt"/>
                <a:ea typeface="+mn-ea"/>
                <a:cs typeface="+mn-cs"/>
              </a:rPr>
              <a:t> when it was aligned with the information lifecycle</a:t>
            </a:r>
            <a:r>
              <a:rPr lang="en-US" sz="1100" kern="1200" dirty="0" smtClean="0">
                <a:solidFill>
                  <a:schemeClr val="tx1"/>
                </a:solidFill>
                <a:effectLst/>
                <a:latin typeface="+mn-lt"/>
                <a:ea typeface="+mn-ea"/>
                <a:cs typeface="+mn-cs"/>
              </a:rPr>
              <a:t>. Scenarios are projections of expected behaviors to portray user behavior with respect to the system interface and represent the workflow indicating usage of a product by the users in a real life situation. </a:t>
            </a:r>
          </a:p>
          <a:p>
            <a:pPr marL="990600" lvl="1" indent="0" rtl="0">
              <a:buClr>
                <a:schemeClr val="dk1"/>
              </a:buClr>
              <a:buSzPct val="80000"/>
              <a:buFont typeface="Courier New"/>
              <a:buNone/>
            </a:pP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Here is an example</a:t>
            </a:r>
            <a:r>
              <a:rPr lang="en-US" sz="1100" kern="1200" baseline="0" dirty="0" smtClean="0">
                <a:solidFill>
                  <a:schemeClr val="tx1"/>
                </a:solidFill>
                <a:effectLst/>
                <a:latin typeface="+mn-lt"/>
                <a:ea typeface="+mn-ea"/>
                <a:cs typeface="+mn-cs"/>
              </a:rPr>
              <a:t> of an early career field scientist where the current data practices are in blue and pink represents the places in the data lifecycle that can be augmented by tools or infrastructure from </a:t>
            </a:r>
            <a:r>
              <a:rPr lang="en-US" sz="1100" kern="1200" baseline="0" dirty="0" err="1" smtClean="0">
                <a:solidFill>
                  <a:schemeClr val="tx1"/>
                </a:solidFill>
                <a:effectLst/>
                <a:latin typeface="+mn-lt"/>
                <a:ea typeface="+mn-ea"/>
                <a:cs typeface="+mn-cs"/>
              </a:rPr>
              <a:t>DataONE</a:t>
            </a:r>
            <a:r>
              <a:rPr lang="en-US" sz="1100" kern="1200" baseline="0" dirty="0" smtClean="0">
                <a:solidFill>
                  <a:schemeClr val="tx1"/>
                </a:solidFill>
                <a:effectLst/>
                <a:latin typeface="+mn-lt"/>
                <a:ea typeface="+mn-ea"/>
                <a:cs typeface="+mn-cs"/>
              </a:rPr>
              <a:t>.</a:t>
            </a:r>
            <a:endParaRPr lang="en"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sz="1200" dirty="0" smtClean="0">
                <a:latin typeface="Arial" pitchFamily="34" charset="0"/>
                <a:cs typeface="Arial" pitchFamily="34" charset="0"/>
              </a:rPr>
              <a:t>Libraries, particularly academic and research institute libraries, are often talked about as the  most logical place to build data</a:t>
            </a:r>
            <a:r>
              <a:rPr lang="en-US" sz="1200" baseline="0" dirty="0" smtClean="0">
                <a:latin typeface="Arial" pitchFamily="34" charset="0"/>
                <a:cs typeface="Arial" pitchFamily="34" charset="0"/>
              </a:rPr>
              <a:t> sharing infrastructure. But </a:t>
            </a:r>
            <a:r>
              <a:rPr lang="en-US" sz="1200" dirty="0" smtClean="0">
                <a:latin typeface="Arial" pitchFamily="34" charset="0"/>
                <a:cs typeface="Arial" pitchFamily="34" charset="0"/>
              </a:rPr>
              <a:t>Librarians</a:t>
            </a:r>
            <a:r>
              <a:rPr lang="en-US" sz="1200" baseline="0" dirty="0" smtClean="0">
                <a:latin typeface="Arial" pitchFamily="34" charset="0"/>
                <a:cs typeface="Arial" pitchFamily="34" charset="0"/>
              </a:rPr>
              <a:t> also have questions about their role. We wanted to find out, through </a:t>
            </a:r>
            <a:r>
              <a:rPr lang="en-US" sz="1200" dirty="0" smtClean="0">
                <a:latin typeface="Arial" pitchFamily="34" charset="0"/>
                <a:cs typeface="Arial" pitchFamily="34" charset="0"/>
              </a:rPr>
              <a:t>Academic university librarian survey</a:t>
            </a:r>
          </a:p>
          <a:p>
            <a:pPr marL="457200" indent="-457200">
              <a:buFont typeface="Arial" pitchFamily="34" charset="0"/>
              <a:buChar char="•"/>
            </a:pPr>
            <a:endParaRPr lang="en-US" sz="1200" dirty="0" smtClean="0">
              <a:latin typeface="Arial" pitchFamily="34" charset="0"/>
              <a:cs typeface="Arial" pitchFamily="34" charset="0"/>
            </a:endParaRPr>
          </a:p>
          <a:p>
            <a:pPr marL="457200" indent="-457200">
              <a:buFont typeface="Arial" pitchFamily="34" charset="0"/>
              <a:buChar char="•"/>
            </a:pPr>
            <a:r>
              <a:rPr lang="en-US" sz="1200" dirty="0" smtClean="0">
                <a:latin typeface="Arial" pitchFamily="34" charset="0"/>
                <a:cs typeface="Arial" pitchFamily="34" charset="0"/>
              </a:rPr>
              <a:t>Do academic librarians have the background, skills and education to provide RDS?</a:t>
            </a:r>
          </a:p>
          <a:p>
            <a:pPr marL="457200" indent="-457200">
              <a:buFont typeface="Arial" pitchFamily="34" charset="0"/>
              <a:buChar char="•"/>
            </a:pPr>
            <a:r>
              <a:rPr lang="en-US" sz="1200" dirty="0" smtClean="0">
                <a:latin typeface="Arial" pitchFamily="34" charset="0"/>
                <a:cs typeface="Arial" pitchFamily="34" charset="0"/>
              </a:rPr>
              <a:t>What are librarian attitudes regarding the importance of RDS?</a:t>
            </a:r>
          </a:p>
          <a:p>
            <a:pPr marL="457200" indent="-457200">
              <a:buFont typeface="Arial" pitchFamily="34" charset="0"/>
              <a:buChar char="•"/>
            </a:pPr>
            <a:r>
              <a:rPr lang="en-US" sz="1200" dirty="0" smtClean="0">
                <a:latin typeface="Arial" pitchFamily="34" charset="0"/>
                <a:cs typeface="Arial" pitchFamily="34" charset="0"/>
              </a:rPr>
              <a:t>What factors contribute to or inhibit engagement of librarians in RDS?</a:t>
            </a:r>
          </a:p>
          <a:p>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1300 international respondents. Originally</a:t>
            </a:r>
            <a:r>
              <a:rPr lang="en-US" baseline="0" dirty="0" smtClean="0"/>
              <a:t> used champions to distribute to their institutions (labs and universities); although got away from us, so we didn’t bother this time. Also publisher distributed to their author list. Got about the same number this time; close to 1400.</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12</a:t>
            </a:fld>
            <a:endParaRPr lang="en-US"/>
          </a:p>
        </p:txBody>
      </p:sp>
    </p:spTree>
    <p:extLst>
      <p:ext uri="{BB962C8B-B14F-4D97-AF65-F5344CB8AC3E}">
        <p14:creationId xmlns:p14="http://schemas.microsoft.com/office/powerpoint/2010/main" val="923000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r>
              <a:rPr lang="en-US" smtClean="0">
                <a:latin typeface="Arial" charset="0"/>
                <a:ea typeface="ＭＳ Ｐゴシック" pitchFamily="34" charset="-128"/>
              </a:rPr>
              <a:t>A variety of metadata schemes are used to describe data, but not surprisingly, the most common answer is “none”.</a:t>
            </a:r>
          </a:p>
          <a:p>
            <a:r>
              <a:rPr lang="en-US" smtClean="0">
                <a:latin typeface="Arial" charset="0"/>
                <a:ea typeface="ＭＳ Ｐゴシック" pitchFamily="34" charset="-128"/>
              </a:rPr>
              <a:t>12) What metadata do you currently use to describe your data, if any (check all that apply)?</a:t>
            </a:r>
          </a:p>
          <a:p>
            <a:r>
              <a:rPr lang="en-US" smtClean="0">
                <a:latin typeface="Arial" charset="0"/>
                <a:ea typeface="ＭＳ Ｐゴシック" pitchFamily="34" charset="-128"/>
              </a:rPr>
              <a:t>DC (Dublin Core)  2.2%</a:t>
            </a:r>
            <a:br>
              <a:rPr lang="en-US" smtClean="0">
                <a:latin typeface="Arial" charset="0"/>
                <a:ea typeface="ＭＳ Ｐゴシック" pitchFamily="34" charset="-128"/>
              </a:rPr>
            </a:br>
            <a:r>
              <a:rPr lang="en-US" smtClean="0">
                <a:latin typeface="Arial" charset="0"/>
                <a:ea typeface="ＭＳ Ｐゴシック" pitchFamily="34" charset="-128"/>
              </a:rPr>
              <a:t>DwC (Darwin Core)  1.7%</a:t>
            </a:r>
            <a:br>
              <a:rPr lang="en-US" smtClean="0">
                <a:latin typeface="Arial" charset="0"/>
                <a:ea typeface="ＭＳ Ｐゴシック" pitchFamily="34" charset="-128"/>
              </a:rPr>
            </a:br>
            <a:r>
              <a:rPr lang="en-US" smtClean="0">
                <a:latin typeface="Arial" charset="0"/>
                <a:ea typeface="ＭＳ Ｐゴシック" pitchFamily="34" charset="-128"/>
              </a:rPr>
              <a:t>DIF (Directory Interchange Format)  1.0%</a:t>
            </a:r>
            <a:br>
              <a:rPr lang="en-US" smtClean="0">
                <a:latin typeface="Arial" charset="0"/>
                <a:ea typeface="ＭＳ Ｐゴシック" pitchFamily="34" charset="-128"/>
              </a:rPr>
            </a:br>
            <a:r>
              <a:rPr lang="en-US" smtClean="0">
                <a:latin typeface="Arial" charset="0"/>
                <a:ea typeface="ＭＳ Ｐゴシック" pitchFamily="34" charset="-128"/>
              </a:rPr>
              <a:t>EML (Ecological Metadata Language)  7.9%</a:t>
            </a:r>
            <a:br>
              <a:rPr lang="en-US" smtClean="0">
                <a:latin typeface="Arial" charset="0"/>
                <a:ea typeface="ＭＳ Ｐゴシック" pitchFamily="34" charset="-128"/>
              </a:rPr>
            </a:br>
            <a:r>
              <a:rPr lang="en-US" smtClean="0">
                <a:latin typeface="Arial" charset="0"/>
                <a:ea typeface="ＭＳ Ｐゴシック" pitchFamily="34" charset="-128"/>
              </a:rPr>
              <a:t>FGDC (Federal Geographic Data Committee)  7.9%</a:t>
            </a:r>
            <a:br>
              <a:rPr lang="en-US" smtClean="0">
                <a:latin typeface="Arial" charset="0"/>
                <a:ea typeface="ＭＳ Ｐゴシック" pitchFamily="34" charset="-128"/>
              </a:rPr>
            </a:br>
            <a:r>
              <a:rPr lang="en-US" smtClean="0">
                <a:latin typeface="Arial" charset="0"/>
                <a:ea typeface="ＭＳ Ｐゴシック" pitchFamily="34" charset="-128"/>
              </a:rPr>
              <a:t>ISO (International Standards Organization)  8.0%</a:t>
            </a:r>
            <a:br>
              <a:rPr lang="en-US" smtClean="0">
                <a:latin typeface="Arial" charset="0"/>
                <a:ea typeface="ＭＳ Ｐゴシック" pitchFamily="34" charset="-128"/>
              </a:rPr>
            </a:br>
            <a:r>
              <a:rPr lang="en-US" smtClean="0">
                <a:latin typeface="Arial" charset="0"/>
                <a:ea typeface="ＭＳ Ｐゴシック" pitchFamily="34" charset="-128"/>
              </a:rPr>
              <a:t>OGIS (Open GIS)  8%</a:t>
            </a:r>
            <a:br>
              <a:rPr lang="en-US" smtClean="0">
                <a:latin typeface="Arial" charset="0"/>
                <a:ea typeface="ＭＳ Ｐゴシック" pitchFamily="34" charset="-128"/>
              </a:rPr>
            </a:br>
            <a:r>
              <a:rPr lang="en-US" b="1" smtClean="0">
                <a:latin typeface="Arial" charset="0"/>
                <a:ea typeface="ＭＳ Ｐゴシック" pitchFamily="34" charset="-128"/>
              </a:rPr>
              <a:t>metadata standardized within my lab  22.1%</a:t>
            </a:r>
            <a:br>
              <a:rPr lang="en-US" b="1" smtClean="0">
                <a:latin typeface="Arial" charset="0"/>
                <a:ea typeface="ＭＳ Ｐゴシック" pitchFamily="34" charset="-128"/>
              </a:rPr>
            </a:br>
            <a:r>
              <a:rPr lang="en-US" b="1" smtClean="0">
                <a:latin typeface="Arial" charset="0"/>
                <a:ea typeface="ＭＳ Ｐゴシック" pitchFamily="34" charset="-128"/>
              </a:rPr>
              <a:t>none  56.1%</a:t>
            </a:r>
            <a:r>
              <a:rPr lang="en-US" smtClean="0">
                <a:latin typeface="Arial" charset="0"/>
                <a:ea typeface="ＭＳ Ｐゴシック" pitchFamily="34" charset="-128"/>
              </a:rPr>
              <a:t/>
            </a:r>
            <a:br>
              <a:rPr lang="en-US" smtClean="0">
                <a:latin typeface="Arial" charset="0"/>
                <a:ea typeface="ＭＳ Ｐゴシック" pitchFamily="34" charset="-128"/>
              </a:rPr>
            </a:br>
            <a:r>
              <a:rPr lang="en-US" smtClean="0">
                <a:latin typeface="Arial" charset="0"/>
                <a:ea typeface="ＭＳ Ｐゴシック" pitchFamily="34" charset="-128"/>
              </a:rPr>
              <a:t>Other (please specify)  6.8%</a:t>
            </a:r>
          </a:p>
          <a:p>
            <a:endParaRPr lang="en-US" smtClean="0">
              <a:latin typeface="Arial" charset="0"/>
              <a:ea typeface="ＭＳ Ｐゴシック" pitchFamily="34" charset="-128"/>
            </a:endParaRPr>
          </a:p>
          <a:p>
            <a:endParaRPr lang="en-US" smtClean="0">
              <a:latin typeface="Arial" charset="0"/>
              <a:ea typeface="ＭＳ Ｐゴシック" pitchFamily="34" charset="-128"/>
            </a:endParaRPr>
          </a:p>
        </p:txBody>
      </p:sp>
      <p:sp>
        <p:nvSpPr>
          <p:cNvPr id="24580" name="Slide Number Placeholder 3"/>
          <p:cNvSpPr>
            <a:spLocks noGrp="1"/>
          </p:cNvSpPr>
          <p:nvPr>
            <p:ph type="sldNum" sz="quarter" idx="5"/>
          </p:nvPr>
        </p:nvSpPr>
        <p:spPr>
          <a:noFill/>
        </p:spPr>
        <p:txBody>
          <a:bodyPr/>
          <a:lstStyle/>
          <a:p>
            <a:fld id="{0BA62229-A763-4B92-99D6-DAC155D87D29}"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Arial" pitchFamily="34" charset="0"/>
              <a:buChar char="•"/>
            </a:pPr>
            <a:r>
              <a:rPr lang="en-US" sz="2800" dirty="0" smtClean="0">
                <a:latin typeface="Arial" pitchFamily="34" charset="0"/>
                <a:cs typeface="Arial" pitchFamily="34" charset="0"/>
              </a:rPr>
              <a:t>Unit of analysis = library</a:t>
            </a:r>
          </a:p>
          <a:p>
            <a:pPr lvl="1">
              <a:buFont typeface="Arial" pitchFamily="34" charset="0"/>
              <a:buChar char="•"/>
            </a:pPr>
            <a:r>
              <a:rPr lang="en-US" sz="2800" dirty="0" smtClean="0">
                <a:latin typeface="Arial" pitchFamily="34" charset="0"/>
                <a:cs typeface="Arial" pitchFamily="34" charset="0"/>
              </a:rPr>
              <a:t>223 ACRL libraries </a:t>
            </a:r>
          </a:p>
          <a:p>
            <a:pPr lvl="1">
              <a:buFont typeface="Arial" pitchFamily="34" charset="0"/>
              <a:buChar char="•"/>
            </a:pPr>
            <a:r>
              <a:rPr lang="en-US" sz="2800" dirty="0" smtClean="0">
                <a:latin typeface="Arial" pitchFamily="34" charset="0"/>
                <a:cs typeface="Arial" pitchFamily="34" charset="0"/>
              </a:rPr>
              <a:t>From stratified panel of directors from all types of academic libraries so a bit more systematic. This time fewer responses because they are no longer being paid.</a:t>
            </a:r>
          </a:p>
          <a:p>
            <a:pPr lvl="1">
              <a:buFont typeface="Arial" pitchFamily="34" charset="0"/>
              <a:buChar char="•"/>
            </a:pPr>
            <a:r>
              <a:rPr lang="en-US" sz="2800" dirty="0" smtClean="0">
                <a:latin typeface="Arial" pitchFamily="34" charset="0"/>
                <a:cs typeface="Arial" pitchFamily="34" charset="0"/>
              </a:rPr>
              <a:t>Current RDS and educational offerings</a:t>
            </a:r>
          </a:p>
          <a:p>
            <a:pPr lvl="1">
              <a:buFont typeface="Arial" pitchFamily="34" charset="0"/>
              <a:buChar char="•"/>
            </a:pPr>
            <a:r>
              <a:rPr lang="en-US" sz="2800" dirty="0" smtClean="0">
                <a:latin typeface="Arial" pitchFamily="34" charset="0"/>
                <a:cs typeface="Arial" pitchFamily="34" charset="0"/>
              </a:rPr>
              <a:t>Plans for next 24 months</a:t>
            </a:r>
          </a:p>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16</a:t>
            </a:fld>
            <a:endParaRPr lang="en-US"/>
          </a:p>
        </p:txBody>
      </p:sp>
    </p:spTree>
    <p:extLst>
      <p:ext uri="{BB962C8B-B14F-4D97-AF65-F5344CB8AC3E}">
        <p14:creationId xmlns:p14="http://schemas.microsoft.com/office/powerpoint/2010/main" val="858972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18">
              <a:defRPr/>
            </a:pPr>
            <a:r>
              <a:rPr lang="en-US" dirty="0"/>
              <a:t>Currently, a minority of US and Canadian academic libraries are offering research data services, with more planning to begin in the next year to two years. More libraries are offering or planning to offer informational/consultative-type services, rather than technical assistance services. Overall, more libraries are planning to offer research data services in the future than are offering them now, with reference-type services the most popular. </a:t>
            </a:r>
            <a:endParaRPr lang="en-US" dirty="0" smtClean="0"/>
          </a:p>
          <a:p>
            <a:r>
              <a:rPr lang="en-US" dirty="0" smtClean="0"/>
              <a:t>RDS 1 – Consulting with faculty or students on data management plans</a:t>
            </a:r>
          </a:p>
          <a:p>
            <a:r>
              <a:rPr lang="en-US" dirty="0" smtClean="0"/>
              <a:t>RDS 2 – Consulting with faculty or students on metadata standards</a:t>
            </a:r>
          </a:p>
          <a:p>
            <a:r>
              <a:rPr lang="en-US" dirty="0" smtClean="0"/>
              <a:t>RDS 3 – Collaboration with other RDS providers</a:t>
            </a:r>
          </a:p>
          <a:p>
            <a:r>
              <a:rPr lang="en-US" dirty="0" smtClean="0"/>
              <a:t>RDS 4 – Reference support for finding and citing datasets </a:t>
            </a:r>
          </a:p>
          <a:p>
            <a:pPr defTabSz="914318">
              <a:defRPr/>
            </a:pPr>
            <a:endParaRPr lang="en-US" dirty="0"/>
          </a:p>
        </p:txBody>
      </p:sp>
      <p:sp>
        <p:nvSpPr>
          <p:cNvPr id="4" name="Slide Number Placeholder 3"/>
          <p:cNvSpPr>
            <a:spLocks noGrp="1"/>
          </p:cNvSpPr>
          <p:nvPr>
            <p:ph type="sldNum" sz="quarter" idx="10"/>
          </p:nvPr>
        </p:nvSpPr>
        <p:spPr/>
        <p:txBody>
          <a:bodyPr/>
          <a:lstStyle/>
          <a:p>
            <a:fld id="{9E644986-AE8F-1341-A5BE-1A685DBFBDA7}"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RDS 5 – Creating Web guides and finding aids for datasets / data repositories</a:t>
            </a:r>
          </a:p>
          <a:p>
            <a:r>
              <a:rPr lang="en-US" dirty="0" smtClean="0"/>
              <a:t>RDS 6 – Directly participating on a project (as a team member) </a:t>
            </a:r>
          </a:p>
          <a:p>
            <a:r>
              <a:rPr lang="en-US" dirty="0" smtClean="0"/>
              <a:t>RDS 7 – Discussing RDS with others on a semi-regular basis </a:t>
            </a:r>
          </a:p>
          <a:p>
            <a:r>
              <a:rPr lang="en-US" dirty="0" smtClean="0"/>
              <a:t>RDS 8 – Training co-workers in your library, or across campus, on RDS   </a:t>
            </a:r>
          </a:p>
          <a:p>
            <a:pPr defTabSz="914318">
              <a:defRPr/>
            </a:pPr>
            <a:endParaRPr lang="en-US" dirty="0"/>
          </a:p>
        </p:txBody>
      </p:sp>
      <p:sp>
        <p:nvSpPr>
          <p:cNvPr id="4" name="Slide Number Placeholder 3"/>
          <p:cNvSpPr>
            <a:spLocks noGrp="1"/>
          </p:cNvSpPr>
          <p:nvPr>
            <p:ph type="sldNum" sz="quarter" idx="10"/>
          </p:nvPr>
        </p:nvSpPr>
        <p:spPr/>
        <p:txBody>
          <a:bodyPr/>
          <a:lstStyle/>
          <a:p>
            <a:fld id="{9E644986-AE8F-1341-A5BE-1A685DBFBDA7}"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RDS 1 – Providing technical support for RDS systems (e.g. a repository) </a:t>
            </a:r>
          </a:p>
          <a:p>
            <a:r>
              <a:rPr lang="en-US" dirty="0" smtClean="0"/>
              <a:t>RDS 2 – </a:t>
            </a:r>
            <a:r>
              <a:rPr lang="en-US" dirty="0" err="1" smtClean="0"/>
              <a:t>Deaccessioning</a:t>
            </a:r>
            <a:r>
              <a:rPr lang="en-US" dirty="0" smtClean="0"/>
              <a:t> /</a:t>
            </a:r>
            <a:r>
              <a:rPr lang="en-US" dirty="0" err="1" smtClean="0"/>
              <a:t>deselection</a:t>
            </a:r>
            <a:r>
              <a:rPr lang="en-US" dirty="0" smtClean="0"/>
              <a:t> of datasets for removal from a repository  </a:t>
            </a:r>
          </a:p>
          <a:p>
            <a:r>
              <a:rPr lang="en-US" dirty="0" smtClean="0"/>
              <a:t>RDS 3 – Preparing datasets for deposit into a repository  </a:t>
            </a:r>
          </a:p>
          <a:p>
            <a:r>
              <a:rPr lang="en-US" dirty="0" smtClean="0"/>
              <a:t>RDS 4 – Creating or transforming metadata for datasets  </a:t>
            </a:r>
          </a:p>
          <a:p>
            <a:r>
              <a:rPr lang="en-US" dirty="0" smtClean="0"/>
              <a:t>RDS 5 – Identifying datasets that could be candidates for repositories </a:t>
            </a:r>
          </a:p>
          <a:p>
            <a:pPr defTabSz="914318">
              <a:defRPr/>
            </a:pPr>
            <a:endParaRPr lang="en-US" dirty="0"/>
          </a:p>
        </p:txBody>
      </p:sp>
      <p:sp>
        <p:nvSpPr>
          <p:cNvPr id="4" name="Slide Number Placeholder 3"/>
          <p:cNvSpPr>
            <a:spLocks noGrp="1"/>
          </p:cNvSpPr>
          <p:nvPr>
            <p:ph type="sldNum" sz="quarter" idx="10"/>
          </p:nvPr>
        </p:nvSpPr>
        <p:spPr/>
        <p:txBody>
          <a:bodyPr/>
          <a:lstStyle/>
          <a:p>
            <a:fld id="{9E644986-AE8F-1341-A5BE-1A685DBFBDA7}"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Survey Question: Has your library provided opportunities for staff to develop skills related to </a:t>
            </a:r>
            <a:r>
              <a:rPr lang="en-US" altLang="ko-KR" baseline="0" dirty="0" smtClean="0">
                <a:ea typeface="굴림" pitchFamily="50" charset="-127"/>
              </a:rPr>
              <a:t>research data services (RDS)? </a:t>
            </a:r>
          </a:p>
          <a:p>
            <a:endParaRPr lang="en-US" baseline="0" dirty="0" smtClean="0">
              <a:ea typeface="굴림" pitchFamily="50" charset="-127"/>
            </a:endParaRPr>
          </a:p>
          <a:p>
            <a:r>
              <a:rPr lang="en-US" baseline="0" dirty="0" smtClean="0">
                <a:ea typeface="굴림" pitchFamily="50" charset="-127"/>
              </a:rPr>
              <a:t>Answer Choices: </a:t>
            </a:r>
          </a:p>
          <a:p>
            <a:pPr>
              <a:buFont typeface="Arial" pitchFamily="34" charset="0"/>
              <a:buChar char="•"/>
            </a:pPr>
            <a:r>
              <a:rPr lang="en-US" baseline="0" dirty="0" smtClean="0">
                <a:ea typeface="굴림" pitchFamily="50" charset="-127"/>
              </a:rPr>
              <a:t> Yes</a:t>
            </a:r>
          </a:p>
          <a:p>
            <a:pPr>
              <a:buFont typeface="Arial" pitchFamily="34" charset="0"/>
              <a:buChar char="•"/>
            </a:pPr>
            <a:r>
              <a:rPr lang="en-US" baseline="0" dirty="0" smtClean="0">
                <a:ea typeface="굴림" pitchFamily="50" charset="-127"/>
              </a:rPr>
              <a:t> No </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smtClean="0"/>
              <a:t>This is next-generation librarianship.</a:t>
            </a:r>
            <a:r>
              <a:rPr lang="en-US" sz="1200" dirty="0" smtClean="0"/>
              <a:t> The curation of research data is an activity that has gained traction in the wake of library and information science programs offering concentrations in data curation and institutes in digital curation, promising a cohort of librarians qualified to meet the challenges of managing data.</a:t>
            </a:r>
          </a:p>
          <a:p>
            <a:endParaRPr lang="en-US" dirty="0" smtClean="0"/>
          </a:p>
          <a:p>
            <a:r>
              <a:rPr lang="en-US" dirty="0" smtClean="0">
                <a:hlinkClick r:id="rId3"/>
              </a:rPr>
              <a:t>http://www.arl.org/rtl/eresearch/escien/nsf/leadershiproles.shtml</a:t>
            </a:r>
            <a:r>
              <a:rPr lang="en-US" dirty="0" smtClean="0"/>
              <a:t> </a:t>
            </a:r>
          </a:p>
          <a:p>
            <a:r>
              <a:rPr lang="en-US" dirty="0" smtClean="0"/>
              <a:t>Authors: Patricia </a:t>
            </a:r>
            <a:r>
              <a:rPr lang="en-US" dirty="0" err="1" smtClean="0"/>
              <a:t>Hswe</a:t>
            </a:r>
            <a:r>
              <a:rPr lang="en-US" dirty="0" smtClean="0"/>
              <a:t> and Ann Holt. Part of ARL’s transforming research libraries series.</a:t>
            </a:r>
          </a:p>
          <a:p>
            <a:r>
              <a:rPr lang="en-US" dirty="0" smtClean="0"/>
              <a:t>Libraries are at an early point in transition to RDS—requiring resetting of priorities, realignment of responsibilities, and opportunities to develop skills</a:t>
            </a:r>
          </a:p>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111CB4-F7F3-4A44-82E5-7DD80A152AA4}" type="slidenum">
              <a:rPr lang="en-US" smtClean="0"/>
              <a:pPr/>
              <a:t>22</a:t>
            </a:fld>
            <a:endParaRPr lang="en-US"/>
          </a:p>
        </p:txBody>
      </p:sp>
    </p:spTree>
    <p:extLst>
      <p:ext uri="{BB962C8B-B14F-4D97-AF65-F5344CB8AC3E}">
        <p14:creationId xmlns:p14="http://schemas.microsoft.com/office/powerpoint/2010/main" val="2230831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969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8"/>
          <p:cNvGrpSpPr>
            <a:grpSpLocks/>
          </p:cNvGrpSpPr>
          <p:nvPr/>
        </p:nvGrpSpPr>
        <p:grpSpPr bwMode="auto">
          <a:xfrm>
            <a:off x="4648200" y="6096000"/>
            <a:ext cx="3810000" cy="547688"/>
            <a:chOff x="4648200" y="6267450"/>
            <a:chExt cx="3810000" cy="547360"/>
          </a:xfrm>
        </p:grpSpPr>
        <p:pic>
          <p:nvPicPr>
            <p:cNvPr id="5"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6"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A7A5879D-0847-40C2-92AE-61FA06F5F670}"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3033125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5" name="Group 8"/>
          <p:cNvGrpSpPr>
            <a:grpSpLocks/>
          </p:cNvGrpSpPr>
          <p:nvPr/>
        </p:nvGrpSpPr>
        <p:grpSpPr bwMode="auto">
          <a:xfrm>
            <a:off x="4648200" y="6096000"/>
            <a:ext cx="3810000" cy="547688"/>
            <a:chOff x="4648200" y="6267450"/>
            <a:chExt cx="3810000" cy="547360"/>
          </a:xfrm>
        </p:grpSpPr>
        <p:pic>
          <p:nvPicPr>
            <p:cNvPr id="6"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7"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9" name="Footer Placeholder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0"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80B8D68A-7386-453A-B678-DBEED76719F3}"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3243883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pSp>
        <p:nvGrpSpPr>
          <p:cNvPr id="7" name="Group 8"/>
          <p:cNvGrpSpPr>
            <a:grpSpLocks/>
          </p:cNvGrpSpPr>
          <p:nvPr/>
        </p:nvGrpSpPr>
        <p:grpSpPr bwMode="auto">
          <a:xfrm>
            <a:off x="4648200" y="6096000"/>
            <a:ext cx="3810000" cy="547688"/>
            <a:chOff x="4648200" y="6267450"/>
            <a:chExt cx="3810000" cy="547360"/>
          </a:xfrm>
        </p:grpSpPr>
        <p:pic>
          <p:nvPicPr>
            <p:cNvPr id="8"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9"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11"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2"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FCD53765-BE9E-49C8-8D09-994C272E2F63}"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2973941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664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8"/>
          <p:cNvGrpSpPr>
            <a:grpSpLocks/>
          </p:cNvGrpSpPr>
          <p:nvPr/>
        </p:nvGrpSpPr>
        <p:grpSpPr bwMode="auto">
          <a:xfrm>
            <a:off x="4648200" y="6096000"/>
            <a:ext cx="3810000" cy="547688"/>
            <a:chOff x="4648200" y="6267450"/>
            <a:chExt cx="3810000" cy="547360"/>
          </a:xfrm>
        </p:grpSpPr>
        <p:pic>
          <p:nvPicPr>
            <p:cNvPr id="6"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7"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9" name="Footer Placeholder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0"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44576CDB-BDEC-4B2C-A8AC-E4041DEBF89F}"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3539982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8"/>
          <p:cNvGrpSpPr>
            <a:grpSpLocks/>
          </p:cNvGrpSpPr>
          <p:nvPr/>
        </p:nvGrpSpPr>
        <p:grpSpPr bwMode="auto">
          <a:xfrm>
            <a:off x="4648200" y="6096000"/>
            <a:ext cx="3810000" cy="547688"/>
            <a:chOff x="4648200" y="6267450"/>
            <a:chExt cx="3810000" cy="547360"/>
          </a:xfrm>
        </p:grpSpPr>
        <p:pic>
          <p:nvPicPr>
            <p:cNvPr id="6"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7"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9" name="Footer Placeholder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0"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430925BD-0EF4-44CA-8531-230760F653E7}"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1871602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4" name="Group 8"/>
          <p:cNvGrpSpPr>
            <a:grpSpLocks/>
          </p:cNvGrpSpPr>
          <p:nvPr/>
        </p:nvGrpSpPr>
        <p:grpSpPr bwMode="auto">
          <a:xfrm>
            <a:off x="4648200" y="6096000"/>
            <a:ext cx="3810000" cy="547688"/>
            <a:chOff x="4648200" y="6267450"/>
            <a:chExt cx="3810000" cy="547360"/>
          </a:xfrm>
        </p:grpSpPr>
        <p:pic>
          <p:nvPicPr>
            <p:cNvPr id="5"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6"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C0B9EDE2-23AB-4C99-9B8A-70DB4674F5E2}"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21051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8"/>
          <p:cNvGrpSpPr>
            <a:grpSpLocks/>
          </p:cNvGrpSpPr>
          <p:nvPr/>
        </p:nvGrpSpPr>
        <p:grpSpPr bwMode="auto">
          <a:xfrm>
            <a:off x="4648200" y="6096000"/>
            <a:ext cx="3810000" cy="547688"/>
            <a:chOff x="4648200" y="6267450"/>
            <a:chExt cx="3810000" cy="547360"/>
          </a:xfrm>
        </p:grpSpPr>
        <p:pic>
          <p:nvPicPr>
            <p:cNvPr id="5"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6"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719CC90A-CBE9-4626-9F00-3134D967279D}"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907257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7442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cs typeface="Arial" pitchFamily="34" charset="0"/>
              </a:defRPr>
            </a:lvl1pPr>
          </a:lstStyle>
          <a:p>
            <a:pPr fontAlgn="base">
              <a:spcBef>
                <a:spcPct val="0"/>
              </a:spcBef>
              <a:spcAft>
                <a:spcPct val="0"/>
              </a:spcAft>
              <a:defRPr/>
            </a:pPr>
            <a:endParaRPr lang="en-US" sz="2400">
              <a:solidFill>
                <a:prstClr val="black"/>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cs typeface="Arial" pitchFamily="34" charset="0"/>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p:spPr>
        <p:txBody>
          <a:bodyPr/>
          <a:lstStyle>
            <a:lvl1pPr>
              <a:defRPr>
                <a:latin typeface="Arial" pitchFamily="34" charset="0"/>
                <a:cs typeface="Arial" pitchFamily="34" charset="0"/>
              </a:defRPr>
            </a:lvl1pPr>
          </a:lstStyle>
          <a:p>
            <a:pPr fontAlgn="base">
              <a:spcBef>
                <a:spcPct val="0"/>
              </a:spcBef>
              <a:spcAft>
                <a:spcPct val="0"/>
              </a:spcAft>
              <a:defRPr/>
            </a:pPr>
            <a:fld id="{1A5E99D2-8F95-47FC-B4A5-C15F33F20BFF}" type="slidenum">
              <a:rPr lang="en-US" sz="2400">
                <a:solidFill>
                  <a:prstClr val="black"/>
                </a:solidFill>
              </a:rPr>
              <a:pPr fontAlgn="base">
                <a:spcBef>
                  <a:spcPct val="0"/>
                </a:spcBef>
                <a:spcAft>
                  <a:spcPct val="0"/>
                </a:spcAft>
                <a:defRPr/>
              </a:pPr>
              <a:t>‹#›</a:t>
            </a:fld>
            <a:endParaRPr lang="en-US" sz="2400">
              <a:solidFill>
                <a:prstClr val="black"/>
              </a:solidFill>
            </a:endParaRPr>
          </a:p>
        </p:txBody>
      </p:sp>
    </p:spTree>
    <p:extLst>
      <p:ext uri="{BB962C8B-B14F-4D97-AF65-F5344CB8AC3E}">
        <p14:creationId xmlns:p14="http://schemas.microsoft.com/office/powerpoint/2010/main" val="248963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6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7311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a:xfrm>
            <a:off x="6727032" y="6407944"/>
            <a:ext cx="1920240" cy="365760"/>
          </a:xfrm>
          <a:prstGeom prst="rect">
            <a:avLst/>
          </a:prstGeom>
        </p:spPr>
        <p:txBody>
          <a:bodyPr/>
          <a:lstStyle>
            <a:lvl1pPr>
              <a:defRPr>
                <a:solidFill>
                  <a:srgbClr val="FFFFFF"/>
                </a:solidFill>
              </a:defRPr>
            </a:lvl1pPr>
            <a:extLst/>
          </a:lstStyle>
          <a:p>
            <a:fld id="{094C6871-5259-40C1-93E2-5236E1735DFF}" type="datetimeFigureOut">
              <a:rPr lang="en-US" smtClean="0"/>
              <a:t>6/20/2019</a:t>
            </a:fld>
            <a:endParaRPr lang="en-US"/>
          </a:p>
        </p:txBody>
      </p:sp>
      <p:sp>
        <p:nvSpPr>
          <p:cNvPr id="19" name="Footer Placeholder 18"/>
          <p:cNvSpPr>
            <a:spLocks noGrp="1"/>
          </p:cNvSpPr>
          <p:nvPr>
            <p:ph type="ftr" sz="quarter" idx="11"/>
          </p:nvPr>
        </p:nvSpPr>
        <p:spPr>
          <a:xfrm>
            <a:off x="4380072" y="6407944"/>
            <a:ext cx="2350681" cy="365125"/>
          </a:xfrm>
          <a:prstGeom prst="rect">
            <a:avLst/>
          </a:prstGeom>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a:xfrm>
            <a:off x="8647272" y="6407944"/>
            <a:ext cx="365760" cy="365125"/>
          </a:xfrm>
          <a:prstGeom prst="rect">
            <a:avLst/>
          </a:prstGeom>
        </p:spPr>
        <p:txBody>
          <a:bodyPr/>
          <a:lstStyle>
            <a:lvl1pPr>
              <a:defRPr>
                <a:solidFill>
                  <a:srgbClr val="FFFFFF"/>
                </a:solidFill>
              </a:defRPr>
            </a:lvl1pPr>
            <a:extLst/>
          </a:lstStyle>
          <a:p>
            <a:fld id="{19EEDB42-F1E9-4DE1-A782-20E39019AFC6}" type="slidenum">
              <a:rPr lang="en-US" smtClean="0"/>
              <a:t>‹#›</a:t>
            </a:fld>
            <a:endParaRPr lang="en-US"/>
          </a:p>
        </p:txBody>
      </p:sp>
    </p:spTree>
    <p:extLst>
      <p:ext uri="{BB962C8B-B14F-4D97-AF65-F5344CB8AC3E}">
        <p14:creationId xmlns:p14="http://schemas.microsoft.com/office/powerpoint/2010/main" val="3635890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0708"/>
            <a:ext cx="7772400" cy="1470025"/>
          </a:xfrm>
        </p:spPr>
        <p:txBody>
          <a:bodyPr/>
          <a:lstStyle>
            <a:lvl1pPr algn="l">
              <a:defRPr b="1">
                <a:solidFill>
                  <a:srgbClr val="1A435D"/>
                </a:solidFill>
                <a:latin typeface="+mj-lt"/>
                <a:cs typeface="Candara"/>
              </a:defRPr>
            </a:lvl1pPr>
          </a:lstStyle>
          <a:p>
            <a:r>
              <a:rPr lang="en-US" smtClean="0"/>
              <a:t>Click to edit Master title style</a:t>
            </a:r>
            <a:endParaRPr lang="en-US" dirty="0"/>
          </a:p>
        </p:txBody>
      </p:sp>
      <p:sp>
        <p:nvSpPr>
          <p:cNvPr id="3" name="Subtitle 2"/>
          <p:cNvSpPr>
            <a:spLocks noGrp="1"/>
          </p:cNvSpPr>
          <p:nvPr>
            <p:ph type="subTitle" idx="1"/>
          </p:nvPr>
        </p:nvSpPr>
        <p:spPr>
          <a:xfrm>
            <a:off x="683670" y="2348705"/>
            <a:ext cx="4881059"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pic>
        <p:nvPicPr>
          <p:cNvPr id="9" name="Picture 8" descr="globepiece.tif"/>
          <p:cNvPicPr>
            <a:picLocks noChangeAspect="1"/>
          </p:cNvPicPr>
          <p:nvPr/>
        </p:nvPicPr>
        <p:blipFill>
          <a:blip r:embed="rId2" cstate="print"/>
          <a:stretch>
            <a:fillRect/>
          </a:stretch>
        </p:blipFill>
        <p:spPr>
          <a:xfrm>
            <a:off x="5398099" y="1994638"/>
            <a:ext cx="3758730" cy="4876190"/>
          </a:xfrm>
          <a:prstGeom prst="rect">
            <a:avLst/>
          </a:prstGeom>
        </p:spPr>
      </p:pic>
      <p:pic>
        <p:nvPicPr>
          <p:cNvPr id="11" name="Picture 10" descr="DataONE_South America LOGO.ti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800" y="5869284"/>
            <a:ext cx="1905000" cy="454523"/>
          </a:xfrm>
          <a:prstGeom prst="rect">
            <a:avLst/>
          </a:prstGeom>
        </p:spPr>
      </p:pic>
      <p:pic>
        <p:nvPicPr>
          <p:cNvPr id="10" name="Picture 9" descr="globepiece.tif"/>
          <p:cNvPicPr>
            <a:picLocks noChangeAspect="1"/>
          </p:cNvPicPr>
          <p:nvPr userDrawn="1"/>
        </p:nvPicPr>
        <p:blipFill>
          <a:blip r:embed="rId2" cstate="print"/>
          <a:stretch>
            <a:fillRect/>
          </a:stretch>
        </p:blipFill>
        <p:spPr>
          <a:xfrm>
            <a:off x="5398099" y="1994638"/>
            <a:ext cx="3758730" cy="4876190"/>
          </a:xfrm>
          <a:prstGeom prst="rect">
            <a:avLst/>
          </a:prstGeom>
        </p:spPr>
      </p:pic>
      <p:pic>
        <p:nvPicPr>
          <p:cNvPr id="12" name="Picture 11" descr="DataONE_South America LOGO.tif"/>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5800" y="5869284"/>
            <a:ext cx="1905000" cy="454523"/>
          </a:xfrm>
          <a:prstGeom prst="rect">
            <a:avLst/>
          </a:prstGeom>
        </p:spPr>
      </p:pic>
    </p:spTree>
    <p:extLst>
      <p:ext uri="{BB962C8B-B14F-4D97-AF65-F5344CB8AC3E}">
        <p14:creationId xmlns:p14="http://schemas.microsoft.com/office/powerpoint/2010/main" val="4142304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1" name="Title 1"/>
          <p:cNvSpPr>
            <a:spLocks noGrp="1"/>
          </p:cNvSpPr>
          <p:nvPr>
            <p:ph type="title"/>
          </p:nvPr>
        </p:nvSpPr>
        <p:spPr>
          <a:xfrm>
            <a:off x="457200" y="274638"/>
            <a:ext cx="8229600" cy="892681"/>
          </a:xfrm>
        </p:spPr>
        <p:txBody>
          <a:bodyPr/>
          <a:lstStyle>
            <a:lvl1pPr>
              <a:defRPr/>
            </a:lvl1pPr>
          </a:lstStyle>
          <a:p>
            <a:r>
              <a:rPr lang="en-US" smtClean="0"/>
              <a:t>Click to edit Master title style</a:t>
            </a:r>
            <a:endParaRPr lang="en-US"/>
          </a:p>
        </p:txBody>
      </p:sp>
      <p:cxnSp>
        <p:nvCxnSpPr>
          <p:cNvPr id="12" name="Straight Connector 11"/>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881864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50034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119902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8" name="Straight Connector 7"/>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0"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650577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Date Placeholder 6"/>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10" name="Straight Connector 9"/>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2"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596792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6" name="Straight Connector 5"/>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8"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4752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6"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4167904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 name="Title 1"/>
          <p:cNvSpPr>
            <a:spLocks noGrp="1"/>
          </p:cNvSpPr>
          <p:nvPr>
            <p:ph type="title"/>
          </p:nvPr>
        </p:nvSpPr>
        <p:spPr>
          <a:xfrm>
            <a:off x="457200" y="274638"/>
            <a:ext cx="8229600" cy="892681"/>
          </a:xfrm>
        </p:spPr>
        <p:txBody>
          <a:bodyPr/>
          <a:lstStyle/>
          <a:p>
            <a:r>
              <a:rPr lang="en-US" smtClean="0"/>
              <a:t>Click to edit Master title style</a:t>
            </a:r>
            <a:endParaRPr lang="en-US"/>
          </a:p>
        </p:txBody>
      </p:sp>
      <p:cxnSp>
        <p:nvCxnSpPr>
          <p:cNvPr id="7" name="Straight Connector 6"/>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9286409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366050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237242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5pPr>
              <a:defRPr i="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cxnSp>
        <p:nvCxnSpPr>
          <p:cNvPr id="7" name="Straight Connector 6"/>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cxnSp>
        <p:nvCxnSpPr>
          <p:cNvPr id="9" name="Straight Connector 8"/>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10"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6208914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8"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6618249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0" name="Title 1"/>
          <p:cNvSpPr>
            <a:spLocks noGrp="1"/>
          </p:cNvSpPr>
          <p:nvPr>
            <p:ph type="title"/>
          </p:nvPr>
        </p:nvSpPr>
        <p:spPr>
          <a:xfrm>
            <a:off x="457200" y="274638"/>
            <a:ext cx="8229600" cy="892681"/>
          </a:xfrm>
        </p:spPr>
        <p:txBody>
          <a:bodyPr/>
          <a:lstStyle/>
          <a:p>
            <a:r>
              <a:rPr lang="en-US" smtClean="0"/>
              <a:t>Click to edit Master title style</a:t>
            </a:r>
            <a:endParaRPr lang="en-US"/>
          </a:p>
        </p:txBody>
      </p:sp>
      <p:cxnSp>
        <p:nvCxnSpPr>
          <p:cNvPr id="11" name="Straight Connector 10"/>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2871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ColTx" userDrawn="1">
  <p:cSld name="twoColTx">
    <p:spTree>
      <p:nvGrpSpPr>
        <p:cNvPr id="1" name="Shape 13"/>
        <p:cNvGrpSpPr/>
        <p:nvPr/>
      </p:nvGrpSpPr>
      <p:grpSpPr>
        <a:xfrm>
          <a:off x="0" y="0"/>
          <a:ext cx="0" cy="0"/>
          <a:chOff x="0" y="0"/>
          <a:chExt cx="0" cy="0"/>
        </a:xfrm>
      </p:grpSpPr>
      <p:sp>
        <p:nvSpPr>
          <p:cNvPr id="2"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8424331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slide with white background">
    <p:spTree>
      <p:nvGrpSpPr>
        <p:cNvPr id="1" name=""/>
        <p:cNvGrpSpPr/>
        <p:nvPr/>
      </p:nvGrpSpPr>
      <p:grpSpPr>
        <a:xfrm>
          <a:off x="0" y="0"/>
          <a:ext cx="0" cy="0"/>
          <a:chOff x="0" y="0"/>
          <a:chExt cx="0" cy="0"/>
        </a:xfrm>
      </p:grpSpPr>
      <p:sp>
        <p:nvSpPr>
          <p:cNvPr id="5" name="Rectangle 4"/>
          <p:cNvSpPr/>
          <p:nvPr userDrawn="1"/>
        </p:nvSpPr>
        <p:spPr>
          <a:xfrm>
            <a:off x="0" y="0"/>
            <a:ext cx="9146208" cy="685657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 name="Title 1"/>
          <p:cNvSpPr>
            <a:spLocks noGrp="1"/>
          </p:cNvSpPr>
          <p:nvPr>
            <p:ph type="title"/>
          </p:nvPr>
        </p:nvSpPr>
        <p:spPr>
          <a:xfrm>
            <a:off x="457200" y="274638"/>
            <a:ext cx="8229600" cy="892681"/>
          </a:xfrm>
        </p:spPr>
        <p:txBody>
          <a:bodyPr/>
          <a:lstStyle/>
          <a:p>
            <a:r>
              <a:rPr lang="en-US" dirty="0" smtClean="0"/>
              <a:t>Click to edit Master title style</a:t>
            </a:r>
            <a:endParaRPr lang="en-US" dirty="0"/>
          </a:p>
        </p:txBody>
      </p:sp>
      <p:sp>
        <p:nvSpPr>
          <p:cNvPr id="7" name="Content Placeholder 2"/>
          <p:cNvSpPr>
            <a:spLocks noGrp="1"/>
          </p:cNvSpPr>
          <p:nvPr>
            <p:ph idx="1"/>
          </p:nvPr>
        </p:nvSpPr>
        <p:spPr>
          <a:xfrm>
            <a:off x="457200" y="1346908"/>
            <a:ext cx="8229600" cy="497321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cxnSp>
        <p:nvCxnSpPr>
          <p:cNvPr id="8" name="Straight Connector 7"/>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621800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0708"/>
            <a:ext cx="7772400" cy="1470025"/>
          </a:xfrm>
        </p:spPr>
        <p:txBody>
          <a:bodyPr/>
          <a:lstStyle>
            <a:lvl1pPr algn="l">
              <a:defRPr b="1">
                <a:solidFill>
                  <a:srgbClr val="1A435D"/>
                </a:solidFill>
                <a:latin typeface="+mj-lt"/>
                <a:cs typeface="Candara"/>
              </a:defRPr>
            </a:lvl1pPr>
          </a:lstStyle>
          <a:p>
            <a:r>
              <a:rPr lang="en-US" smtClean="0"/>
              <a:t>Click to edit Master title style</a:t>
            </a:r>
            <a:endParaRPr lang="en-US" dirty="0"/>
          </a:p>
        </p:txBody>
      </p:sp>
      <p:sp>
        <p:nvSpPr>
          <p:cNvPr id="3" name="Subtitle 2"/>
          <p:cNvSpPr>
            <a:spLocks noGrp="1"/>
          </p:cNvSpPr>
          <p:nvPr>
            <p:ph type="subTitle" idx="1"/>
          </p:nvPr>
        </p:nvSpPr>
        <p:spPr>
          <a:xfrm>
            <a:off x="683670" y="2348705"/>
            <a:ext cx="4881059"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pic>
        <p:nvPicPr>
          <p:cNvPr id="9" name="Picture 8" descr="globepiece.tif"/>
          <p:cNvPicPr>
            <a:picLocks noChangeAspect="1"/>
          </p:cNvPicPr>
          <p:nvPr/>
        </p:nvPicPr>
        <p:blipFill>
          <a:blip r:embed="rId2" cstate="print"/>
          <a:stretch>
            <a:fillRect/>
          </a:stretch>
        </p:blipFill>
        <p:spPr>
          <a:xfrm>
            <a:off x="5398099" y="1994638"/>
            <a:ext cx="3758730" cy="4876190"/>
          </a:xfrm>
          <a:prstGeom prst="rect">
            <a:avLst/>
          </a:prstGeom>
        </p:spPr>
      </p:pic>
      <p:pic>
        <p:nvPicPr>
          <p:cNvPr id="11" name="Picture 10" descr="DataONE_South America LOGO.ti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800" y="5869284"/>
            <a:ext cx="1905000" cy="454523"/>
          </a:xfrm>
          <a:prstGeom prst="rect">
            <a:avLst/>
          </a:prstGeom>
        </p:spPr>
      </p:pic>
      <p:pic>
        <p:nvPicPr>
          <p:cNvPr id="10" name="Picture 9" descr="globepiece.tif"/>
          <p:cNvPicPr>
            <a:picLocks noChangeAspect="1"/>
          </p:cNvPicPr>
          <p:nvPr userDrawn="1"/>
        </p:nvPicPr>
        <p:blipFill>
          <a:blip r:embed="rId2" cstate="print"/>
          <a:stretch>
            <a:fillRect/>
          </a:stretch>
        </p:blipFill>
        <p:spPr>
          <a:xfrm>
            <a:off x="5398099" y="1994638"/>
            <a:ext cx="3758730" cy="4876190"/>
          </a:xfrm>
          <a:prstGeom prst="rect">
            <a:avLst/>
          </a:prstGeom>
        </p:spPr>
      </p:pic>
      <p:pic>
        <p:nvPicPr>
          <p:cNvPr id="12" name="Picture 11" descr="DataONE_South America LOGO.tif"/>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5800" y="5869284"/>
            <a:ext cx="1905000" cy="454523"/>
          </a:xfrm>
          <a:prstGeom prst="rect">
            <a:avLst/>
          </a:prstGeom>
        </p:spPr>
      </p:pic>
    </p:spTree>
    <p:extLst>
      <p:ext uri="{BB962C8B-B14F-4D97-AF65-F5344CB8AC3E}">
        <p14:creationId xmlns:p14="http://schemas.microsoft.com/office/powerpoint/2010/main" val="16121557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1" name="Title 1"/>
          <p:cNvSpPr>
            <a:spLocks noGrp="1"/>
          </p:cNvSpPr>
          <p:nvPr>
            <p:ph type="title"/>
          </p:nvPr>
        </p:nvSpPr>
        <p:spPr>
          <a:xfrm>
            <a:off x="457200" y="274638"/>
            <a:ext cx="8229600" cy="892681"/>
          </a:xfrm>
        </p:spPr>
        <p:txBody>
          <a:bodyPr/>
          <a:lstStyle>
            <a:lvl1pPr>
              <a:defRPr/>
            </a:lvl1pPr>
          </a:lstStyle>
          <a:p>
            <a:r>
              <a:rPr lang="en-US" smtClean="0"/>
              <a:t>Click to edit Master title style</a:t>
            </a:r>
            <a:endParaRPr lang="en-US"/>
          </a:p>
        </p:txBody>
      </p:sp>
      <p:cxnSp>
        <p:nvCxnSpPr>
          <p:cNvPr id="12" name="Straight Connector 11"/>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6185384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50034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831762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8" name="Straight Connector 7"/>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0"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5225392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Date Placeholder 6"/>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10" name="Straight Connector 9"/>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2"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5264426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6" name="Straight Connector 5"/>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8"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4098027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6"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785977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 name="Title 1"/>
          <p:cNvSpPr>
            <a:spLocks noGrp="1"/>
          </p:cNvSpPr>
          <p:nvPr>
            <p:ph type="title"/>
          </p:nvPr>
        </p:nvSpPr>
        <p:spPr>
          <a:xfrm>
            <a:off x="457200" y="274638"/>
            <a:ext cx="8229600" cy="892681"/>
          </a:xfrm>
        </p:spPr>
        <p:txBody>
          <a:bodyPr/>
          <a:lstStyle/>
          <a:p>
            <a:r>
              <a:rPr lang="en-US" smtClean="0"/>
              <a:t>Click to edit Master title style</a:t>
            </a:r>
            <a:endParaRPr lang="en-US"/>
          </a:p>
        </p:txBody>
      </p:sp>
      <p:cxnSp>
        <p:nvCxnSpPr>
          <p:cNvPr id="7" name="Straight Connector 6"/>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6831244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8025040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587445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5pPr>
              <a:defRPr i="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cxnSp>
        <p:nvCxnSpPr>
          <p:cNvPr id="7" name="Straight Connector 6"/>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cxnSp>
        <p:nvCxnSpPr>
          <p:cNvPr id="9" name="Straight Connector 8"/>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10"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42839637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8"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710499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0" name="Title 1"/>
          <p:cNvSpPr>
            <a:spLocks noGrp="1"/>
          </p:cNvSpPr>
          <p:nvPr>
            <p:ph type="title"/>
          </p:nvPr>
        </p:nvSpPr>
        <p:spPr>
          <a:xfrm>
            <a:off x="457200" y="274638"/>
            <a:ext cx="8229600" cy="892681"/>
          </a:xfrm>
        </p:spPr>
        <p:txBody>
          <a:bodyPr/>
          <a:lstStyle/>
          <a:p>
            <a:r>
              <a:rPr lang="en-US" smtClean="0"/>
              <a:t>Click to edit Master title style</a:t>
            </a:r>
            <a:endParaRPr lang="en-US"/>
          </a:p>
        </p:txBody>
      </p:sp>
      <p:cxnSp>
        <p:nvCxnSpPr>
          <p:cNvPr id="11" name="Straight Connector 10"/>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47922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woColTx" userDrawn="1">
  <p:cSld name="twoColTx">
    <p:spTree>
      <p:nvGrpSpPr>
        <p:cNvPr id="1" name="Shape 13"/>
        <p:cNvGrpSpPr/>
        <p:nvPr/>
      </p:nvGrpSpPr>
      <p:grpSpPr>
        <a:xfrm>
          <a:off x="0" y="0"/>
          <a:ext cx="0" cy="0"/>
          <a:chOff x="0" y="0"/>
          <a:chExt cx="0" cy="0"/>
        </a:xfrm>
      </p:grpSpPr>
      <p:sp>
        <p:nvSpPr>
          <p:cNvPr id="2"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9553427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 slide with white background">
    <p:spTree>
      <p:nvGrpSpPr>
        <p:cNvPr id="1" name=""/>
        <p:cNvGrpSpPr/>
        <p:nvPr/>
      </p:nvGrpSpPr>
      <p:grpSpPr>
        <a:xfrm>
          <a:off x="0" y="0"/>
          <a:ext cx="0" cy="0"/>
          <a:chOff x="0" y="0"/>
          <a:chExt cx="0" cy="0"/>
        </a:xfrm>
      </p:grpSpPr>
      <p:sp>
        <p:nvSpPr>
          <p:cNvPr id="5" name="Rectangle 4"/>
          <p:cNvSpPr/>
          <p:nvPr userDrawn="1"/>
        </p:nvSpPr>
        <p:spPr>
          <a:xfrm>
            <a:off x="0" y="0"/>
            <a:ext cx="9146208" cy="685657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 name="Title 1"/>
          <p:cNvSpPr>
            <a:spLocks noGrp="1"/>
          </p:cNvSpPr>
          <p:nvPr>
            <p:ph type="title"/>
          </p:nvPr>
        </p:nvSpPr>
        <p:spPr>
          <a:xfrm>
            <a:off x="457200" y="274638"/>
            <a:ext cx="8229600" cy="892681"/>
          </a:xfrm>
        </p:spPr>
        <p:txBody>
          <a:bodyPr/>
          <a:lstStyle/>
          <a:p>
            <a:r>
              <a:rPr lang="en-US" dirty="0" smtClean="0"/>
              <a:t>Click to edit Master title style</a:t>
            </a:r>
            <a:endParaRPr lang="en-US" dirty="0"/>
          </a:p>
        </p:txBody>
      </p:sp>
      <p:sp>
        <p:nvSpPr>
          <p:cNvPr id="7" name="Content Placeholder 2"/>
          <p:cNvSpPr>
            <a:spLocks noGrp="1"/>
          </p:cNvSpPr>
          <p:nvPr>
            <p:ph idx="1"/>
          </p:nvPr>
        </p:nvSpPr>
        <p:spPr>
          <a:xfrm>
            <a:off x="457200" y="1346908"/>
            <a:ext cx="8229600" cy="497321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cxnSp>
        <p:nvCxnSpPr>
          <p:cNvPr id="8" name="Straight Connector 7"/>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78562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4.tiff"/><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image" Target="../media/image4.tiff"/><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28" name="Group 8"/>
          <p:cNvGrpSpPr>
            <a:grpSpLocks/>
          </p:cNvGrpSpPr>
          <p:nvPr/>
        </p:nvGrpSpPr>
        <p:grpSpPr bwMode="auto">
          <a:xfrm>
            <a:off x="4648200" y="6096000"/>
            <a:ext cx="3810000" cy="546100"/>
            <a:chOff x="4648200" y="6267450"/>
            <a:chExt cx="3810000" cy="545773"/>
          </a:xfrm>
        </p:grpSpPr>
        <p:pic>
          <p:nvPicPr>
            <p:cNvPr id="1029" name="Picture 1" descr="UT Signature Horizontal"/>
            <p:cNvPicPr>
              <a:picLocks noChangeAspect="1" noChangeArrowheads="1"/>
            </p:cNvPicPr>
            <p:nvPr userDrawn="1"/>
          </p:nvPicPr>
          <p:blipFill>
            <a:blip r:embed="rId17" cstate="print"/>
            <a:srcRect/>
            <a:stretch>
              <a:fillRect/>
            </a:stretch>
          </p:blipFill>
          <p:spPr bwMode="auto">
            <a:xfrm>
              <a:off x="4648200" y="6267450"/>
              <a:ext cx="3810000" cy="285750"/>
            </a:xfrm>
            <a:prstGeom prst="rect">
              <a:avLst/>
            </a:prstGeom>
            <a:noFill/>
            <a:ln w="9525">
              <a:noFill/>
              <a:miter lim="800000"/>
              <a:headEnd/>
              <a:tailEnd/>
            </a:ln>
          </p:spPr>
        </p:pic>
        <p:sp>
          <p:nvSpPr>
            <p:cNvPr id="1030" name="TextBox 7"/>
            <p:cNvSpPr txBox="1">
              <a:spLocks noChangeArrowheads="1"/>
            </p:cNvSpPr>
            <p:nvPr userDrawn="1"/>
          </p:nvSpPr>
          <p:spPr bwMode="auto">
            <a:xfrm>
              <a:off x="5078413" y="6553029"/>
              <a:ext cx="3294062" cy="260194"/>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Tree>
    <p:extLst>
      <p:ext uri="{BB962C8B-B14F-4D97-AF65-F5344CB8AC3E}">
        <p14:creationId xmlns:p14="http://schemas.microsoft.com/office/powerpoint/2010/main" val="30929632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73" r:id="rId12"/>
    <p:sldLayoutId id="2147483661" r:id="rId13"/>
    <p:sldLayoutId id="2147483761" r:id="rId14"/>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ＭＳ Ｐゴシック"/>
        </a:defRPr>
      </a:lvl1pPr>
      <a:lvl2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2pPr>
      <a:lvl3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3pPr>
      <a:lvl4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4pPr>
      <a:lvl5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5pPr>
      <a:lvl6pPr marL="457200" algn="ctr" rtl="0" eaLnBrk="1" fontAlgn="base" hangingPunct="1">
        <a:spcBef>
          <a:spcPct val="0"/>
        </a:spcBef>
        <a:spcAft>
          <a:spcPct val="0"/>
        </a:spcAft>
        <a:defRPr sz="4400">
          <a:solidFill>
            <a:schemeClr val="tx2"/>
          </a:solidFill>
          <a:latin typeface="Arial" charset="0"/>
          <a:ea typeface="ＭＳ Ｐゴシック" pitchFamily="-16"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6"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6"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6" charset="-128"/>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mn-ea"/>
          <a:cs typeface="Times New Roman" pitchFamily="18" charset="0"/>
        </a:defRPr>
      </a:lvl1pPr>
      <a:lvl2pPr marL="742950" indent="-285750" algn="l" rtl="0" eaLnBrk="0" fontAlgn="base" hangingPunct="0">
        <a:spcBef>
          <a:spcPct val="20000"/>
        </a:spcBef>
        <a:spcAft>
          <a:spcPct val="0"/>
        </a:spcAft>
        <a:buChar char="–"/>
        <a:defRPr>
          <a:solidFill>
            <a:schemeClr val="tx1"/>
          </a:solidFill>
          <a:latin typeface="Times New Roman" pitchFamily="18" charset="0"/>
          <a:ea typeface="+mn-ea"/>
          <a:cs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6000">
              <a:schemeClr val="bg1"/>
            </a:gs>
            <a:gs pos="100000">
              <a:srgbClr val="DCEBEE"/>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9268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46908"/>
            <a:ext cx="8229600" cy="477925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EB16AB14-B601-5148-B233-4062AA705253}" type="datetimeFigureOut">
              <a:rPr lang="en-US" smtClean="0">
                <a:solidFill>
                  <a:prstClr val="black">
                    <a:tint val="75000"/>
                  </a:prstClr>
                </a:solidFill>
              </a:rPr>
              <a:pPr defTabSz="457200"/>
              <a:t>6/20/2019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7EF2230-5450-D547-A1D3-5726BEA55F5C}" type="slidenum">
              <a:rPr lang="en-US" smtClean="0">
                <a:solidFill>
                  <a:prstClr val="black">
                    <a:tint val="75000"/>
                  </a:prstClr>
                </a:solidFill>
              </a:rPr>
              <a:pPr defTabSz="457200"/>
              <a:t>‹#›</a:t>
            </a:fld>
            <a:endParaRPr lang="en-US">
              <a:solidFill>
                <a:prstClr val="black">
                  <a:tint val="75000"/>
                </a:prstClr>
              </a:solidFill>
            </a:endParaRPr>
          </a:p>
        </p:txBody>
      </p:sp>
      <p:pic>
        <p:nvPicPr>
          <p:cNvPr id="9" name="Picture 8" descr="globepiece.tif"/>
          <p:cNvPicPr>
            <a:picLocks noChangeAspect="1"/>
          </p:cNvPicPr>
          <p:nvPr/>
        </p:nvPicPr>
        <p:blipFill>
          <a:blip r:embed="rId17" cstate="print">
            <a:alphaModFix amt="10000"/>
          </a:blip>
          <a:stretch>
            <a:fillRect/>
          </a:stretch>
        </p:blipFill>
        <p:spPr>
          <a:xfrm>
            <a:off x="5385270" y="1981810"/>
            <a:ext cx="3758730" cy="4876190"/>
          </a:xfrm>
          <a:prstGeom prst="rect">
            <a:avLst/>
          </a:prstGeom>
        </p:spPr>
      </p:pic>
      <p:pic>
        <p:nvPicPr>
          <p:cNvPr id="8" name="Picture 7" descr="globepiece.tif"/>
          <p:cNvPicPr>
            <a:picLocks noChangeAspect="1"/>
          </p:cNvPicPr>
          <p:nvPr userDrawn="1"/>
        </p:nvPicPr>
        <p:blipFill>
          <a:blip r:embed="rId17" cstate="print">
            <a:alphaModFix amt="10000"/>
          </a:blip>
          <a:stretch>
            <a:fillRect/>
          </a:stretch>
        </p:blipFill>
        <p:spPr>
          <a:xfrm>
            <a:off x="5385270" y="1981810"/>
            <a:ext cx="3758730" cy="4876190"/>
          </a:xfrm>
          <a:prstGeom prst="rect">
            <a:avLst/>
          </a:prstGeom>
        </p:spPr>
      </p:pic>
    </p:spTree>
    <p:extLst>
      <p:ext uri="{BB962C8B-B14F-4D97-AF65-F5344CB8AC3E}">
        <p14:creationId xmlns:p14="http://schemas.microsoft.com/office/powerpoint/2010/main" val="274576260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Lst>
  <p:txStyles>
    <p:titleStyle>
      <a:lvl1pPr algn="l" defTabSz="457200" rtl="0" eaLnBrk="1" latinLnBrk="0" hangingPunct="1">
        <a:spcBef>
          <a:spcPct val="0"/>
        </a:spcBef>
        <a:buNone/>
        <a:defRPr sz="4000" kern="1200">
          <a:solidFill>
            <a:srgbClr val="186072"/>
          </a:solidFill>
          <a:latin typeface="+mj-lt"/>
          <a:ea typeface="+mj-ea"/>
          <a:cs typeface="+mj-cs"/>
        </a:defRPr>
      </a:lvl1pPr>
    </p:titleStyle>
    <p:bodyStyle>
      <a:lvl1pPr marL="0" indent="0" algn="l" defTabSz="457200" rtl="0" eaLnBrk="1" latinLnBrk="0" hangingPunct="1">
        <a:spcBef>
          <a:spcPct val="20000"/>
        </a:spcBef>
        <a:buFont typeface="Arial"/>
        <a:buNone/>
        <a:defRPr sz="2800" kern="1200">
          <a:solidFill>
            <a:srgbClr val="1A435D"/>
          </a:solidFill>
          <a:latin typeface="+mn-lt"/>
          <a:ea typeface="+mn-ea"/>
          <a:cs typeface="Cambria"/>
        </a:defRPr>
      </a:lvl1pPr>
      <a:lvl2pPr marL="577850" indent="-231775" algn="l" defTabSz="457200" rtl="0" eaLnBrk="1" latinLnBrk="0" hangingPunct="1">
        <a:spcBef>
          <a:spcPct val="20000"/>
        </a:spcBef>
        <a:buFont typeface="Arial"/>
        <a:buChar char="•"/>
        <a:defRPr sz="2400" kern="1200">
          <a:solidFill>
            <a:srgbClr val="1A435D"/>
          </a:solidFill>
          <a:latin typeface="+mn-lt"/>
          <a:ea typeface="+mn-ea"/>
          <a:cs typeface="Cambria"/>
        </a:defRPr>
      </a:lvl2pPr>
      <a:lvl3pPr marL="795338" indent="-217488" algn="l" defTabSz="457200" rtl="0" eaLnBrk="1" latinLnBrk="0" hangingPunct="1">
        <a:spcBef>
          <a:spcPct val="20000"/>
        </a:spcBef>
        <a:buFont typeface="Arial"/>
        <a:buChar char="•"/>
        <a:defRPr sz="2200" kern="1200">
          <a:solidFill>
            <a:srgbClr val="1A435D"/>
          </a:solidFill>
          <a:latin typeface="+mn-lt"/>
          <a:ea typeface="+mn-ea"/>
          <a:cs typeface="Cambria"/>
        </a:defRPr>
      </a:lvl3pPr>
      <a:lvl4pPr marL="1257300" indent="-231775" algn="l" defTabSz="457200" rtl="0" eaLnBrk="1" latinLnBrk="0" hangingPunct="1">
        <a:spcBef>
          <a:spcPct val="20000"/>
        </a:spcBef>
        <a:buFontTx/>
        <a:buNone/>
        <a:defRPr sz="2000" i="1" kern="1200">
          <a:solidFill>
            <a:srgbClr val="1A435D"/>
          </a:solidFill>
          <a:latin typeface="+mn-lt"/>
          <a:ea typeface="+mn-ea"/>
          <a:cs typeface="Cambria"/>
        </a:defRPr>
      </a:lvl4pPr>
      <a:lvl5pPr marL="2057400" indent="-228600" algn="l" defTabSz="457200" rtl="0" eaLnBrk="1" latinLnBrk="0" hangingPunct="1">
        <a:spcBef>
          <a:spcPct val="20000"/>
        </a:spcBef>
        <a:buFontTx/>
        <a:buNone/>
        <a:defRPr sz="2000" i="1" kern="1200">
          <a:solidFill>
            <a:srgbClr val="1A435D"/>
          </a:solidFill>
          <a:latin typeface="+mn-lt"/>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6000">
              <a:schemeClr val="bg1"/>
            </a:gs>
            <a:gs pos="100000">
              <a:srgbClr val="DCEBEE"/>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9268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46908"/>
            <a:ext cx="8229600" cy="477925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EB16AB14-B601-5148-B233-4062AA705253}" type="datetimeFigureOut">
              <a:rPr lang="en-US" smtClean="0">
                <a:solidFill>
                  <a:prstClr val="black">
                    <a:tint val="75000"/>
                  </a:prstClr>
                </a:solidFill>
              </a:rPr>
              <a:pPr defTabSz="457200"/>
              <a:t>6/20/2019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7EF2230-5450-D547-A1D3-5726BEA55F5C}" type="slidenum">
              <a:rPr lang="en-US" smtClean="0">
                <a:solidFill>
                  <a:prstClr val="black">
                    <a:tint val="75000"/>
                  </a:prstClr>
                </a:solidFill>
              </a:rPr>
              <a:pPr defTabSz="457200"/>
              <a:t>‹#›</a:t>
            </a:fld>
            <a:endParaRPr lang="en-US">
              <a:solidFill>
                <a:prstClr val="black">
                  <a:tint val="75000"/>
                </a:prstClr>
              </a:solidFill>
            </a:endParaRPr>
          </a:p>
        </p:txBody>
      </p:sp>
      <p:pic>
        <p:nvPicPr>
          <p:cNvPr id="9" name="Picture 8" descr="globepiece.tif"/>
          <p:cNvPicPr>
            <a:picLocks noChangeAspect="1"/>
          </p:cNvPicPr>
          <p:nvPr/>
        </p:nvPicPr>
        <p:blipFill>
          <a:blip r:embed="rId17" cstate="print">
            <a:alphaModFix amt="10000"/>
          </a:blip>
          <a:stretch>
            <a:fillRect/>
          </a:stretch>
        </p:blipFill>
        <p:spPr>
          <a:xfrm>
            <a:off x="5385270" y="1981810"/>
            <a:ext cx="3758730" cy="4876190"/>
          </a:xfrm>
          <a:prstGeom prst="rect">
            <a:avLst/>
          </a:prstGeom>
        </p:spPr>
      </p:pic>
      <p:pic>
        <p:nvPicPr>
          <p:cNvPr id="8" name="Picture 7" descr="globepiece.tif"/>
          <p:cNvPicPr>
            <a:picLocks noChangeAspect="1"/>
          </p:cNvPicPr>
          <p:nvPr userDrawn="1"/>
        </p:nvPicPr>
        <p:blipFill>
          <a:blip r:embed="rId17" cstate="print">
            <a:alphaModFix amt="10000"/>
          </a:blip>
          <a:stretch>
            <a:fillRect/>
          </a:stretch>
        </p:blipFill>
        <p:spPr>
          <a:xfrm>
            <a:off x="5385270" y="1981810"/>
            <a:ext cx="3758730" cy="4876190"/>
          </a:xfrm>
          <a:prstGeom prst="rect">
            <a:avLst/>
          </a:prstGeom>
        </p:spPr>
      </p:pic>
    </p:spTree>
    <p:extLst>
      <p:ext uri="{BB962C8B-B14F-4D97-AF65-F5344CB8AC3E}">
        <p14:creationId xmlns:p14="http://schemas.microsoft.com/office/powerpoint/2010/main" val="237776339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Lst>
  <p:txStyles>
    <p:titleStyle>
      <a:lvl1pPr algn="l" defTabSz="457200" rtl="0" eaLnBrk="1" latinLnBrk="0" hangingPunct="1">
        <a:spcBef>
          <a:spcPct val="0"/>
        </a:spcBef>
        <a:buNone/>
        <a:defRPr sz="4000" kern="1200">
          <a:solidFill>
            <a:srgbClr val="186072"/>
          </a:solidFill>
          <a:latin typeface="+mj-lt"/>
          <a:ea typeface="+mj-ea"/>
          <a:cs typeface="+mj-cs"/>
        </a:defRPr>
      </a:lvl1pPr>
    </p:titleStyle>
    <p:bodyStyle>
      <a:lvl1pPr marL="0" indent="0" algn="l" defTabSz="457200" rtl="0" eaLnBrk="1" latinLnBrk="0" hangingPunct="1">
        <a:spcBef>
          <a:spcPct val="20000"/>
        </a:spcBef>
        <a:buFont typeface="Arial"/>
        <a:buNone/>
        <a:defRPr sz="2800" kern="1200">
          <a:solidFill>
            <a:srgbClr val="1A435D"/>
          </a:solidFill>
          <a:latin typeface="+mn-lt"/>
          <a:ea typeface="+mn-ea"/>
          <a:cs typeface="Cambria"/>
        </a:defRPr>
      </a:lvl1pPr>
      <a:lvl2pPr marL="577850" indent="-231775" algn="l" defTabSz="457200" rtl="0" eaLnBrk="1" latinLnBrk="0" hangingPunct="1">
        <a:spcBef>
          <a:spcPct val="20000"/>
        </a:spcBef>
        <a:buFont typeface="Arial"/>
        <a:buChar char="•"/>
        <a:defRPr sz="2400" kern="1200">
          <a:solidFill>
            <a:srgbClr val="1A435D"/>
          </a:solidFill>
          <a:latin typeface="+mn-lt"/>
          <a:ea typeface="+mn-ea"/>
          <a:cs typeface="Cambria"/>
        </a:defRPr>
      </a:lvl2pPr>
      <a:lvl3pPr marL="795338" indent="-217488" algn="l" defTabSz="457200" rtl="0" eaLnBrk="1" latinLnBrk="0" hangingPunct="1">
        <a:spcBef>
          <a:spcPct val="20000"/>
        </a:spcBef>
        <a:buFont typeface="Arial"/>
        <a:buChar char="•"/>
        <a:defRPr sz="2200" kern="1200">
          <a:solidFill>
            <a:srgbClr val="1A435D"/>
          </a:solidFill>
          <a:latin typeface="+mn-lt"/>
          <a:ea typeface="+mn-ea"/>
          <a:cs typeface="Cambria"/>
        </a:defRPr>
      </a:lvl3pPr>
      <a:lvl4pPr marL="1257300" indent="-231775" algn="l" defTabSz="457200" rtl="0" eaLnBrk="1" latinLnBrk="0" hangingPunct="1">
        <a:spcBef>
          <a:spcPct val="20000"/>
        </a:spcBef>
        <a:buFontTx/>
        <a:buNone/>
        <a:defRPr sz="2000" i="1" kern="1200">
          <a:solidFill>
            <a:srgbClr val="1A435D"/>
          </a:solidFill>
          <a:latin typeface="+mn-lt"/>
          <a:ea typeface="+mn-ea"/>
          <a:cs typeface="Cambria"/>
        </a:defRPr>
      </a:lvl4pPr>
      <a:lvl5pPr marL="2057400" indent="-228600" algn="l" defTabSz="457200" rtl="0" eaLnBrk="1" latinLnBrk="0" hangingPunct="1">
        <a:spcBef>
          <a:spcPct val="20000"/>
        </a:spcBef>
        <a:buFontTx/>
        <a:buNone/>
        <a:defRPr sz="2000" i="1" kern="1200">
          <a:solidFill>
            <a:srgbClr val="1A435D"/>
          </a:solidFill>
          <a:latin typeface="+mn-lt"/>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tenopir@utk.edu"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14.jpeg"/><Relationship Id="rId21" Type="http://schemas.openxmlformats.org/officeDocument/2006/relationships/image" Target="../media/image27.tiff"/><Relationship Id="rId7" Type="http://schemas.openxmlformats.org/officeDocument/2006/relationships/diagramLayout" Target="../diagrams/layout1.xml"/><Relationship Id="rId12" Type="http://schemas.openxmlformats.org/officeDocument/2006/relationships/image" Target="../media/image18.tiff"/><Relationship Id="rId17" Type="http://schemas.openxmlformats.org/officeDocument/2006/relationships/image" Target="../media/image23.tiff"/><Relationship Id="rId2" Type="http://schemas.openxmlformats.org/officeDocument/2006/relationships/notesSlide" Target="../notesSlides/notesSlide6.xml"/><Relationship Id="rId16" Type="http://schemas.openxmlformats.org/officeDocument/2006/relationships/image" Target="../media/image22.jpeg"/><Relationship Id="rId20" Type="http://schemas.openxmlformats.org/officeDocument/2006/relationships/image" Target="../media/image26.tiff"/><Relationship Id="rId1" Type="http://schemas.openxmlformats.org/officeDocument/2006/relationships/slideLayout" Target="../slideLayouts/slideLayout16.xml"/><Relationship Id="rId6" Type="http://schemas.openxmlformats.org/officeDocument/2006/relationships/diagramData" Target="../diagrams/data1.xml"/><Relationship Id="rId11" Type="http://schemas.openxmlformats.org/officeDocument/2006/relationships/image" Target="../media/image17.tiff"/><Relationship Id="rId5" Type="http://schemas.openxmlformats.org/officeDocument/2006/relationships/image" Target="../media/image16.tiff"/><Relationship Id="rId15" Type="http://schemas.openxmlformats.org/officeDocument/2006/relationships/image" Target="../media/image21.tiff"/><Relationship Id="rId10" Type="http://schemas.microsoft.com/office/2007/relationships/diagramDrawing" Target="../diagrams/drawing1.xml"/><Relationship Id="rId19" Type="http://schemas.openxmlformats.org/officeDocument/2006/relationships/image" Target="../media/image25.tiff"/><Relationship Id="rId4" Type="http://schemas.openxmlformats.org/officeDocument/2006/relationships/image" Target="../media/image15.png"/><Relationship Id="rId9" Type="http://schemas.openxmlformats.org/officeDocument/2006/relationships/diagramColors" Target="../diagrams/colors1.xml"/><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5.tiff"/></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7.jpe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chart" Target="../charts/chart8.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295400" y="60960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fontAlgn="base">
              <a:spcBef>
                <a:spcPct val="50000"/>
              </a:spcBef>
              <a:spcAft>
                <a:spcPct val="0"/>
              </a:spcAft>
            </a:pPr>
            <a:endParaRPr lang="en-US">
              <a:solidFill>
                <a:srgbClr val="000000"/>
              </a:solidFill>
              <a:latin typeface="Garamond" pitchFamily="18" charset="0"/>
            </a:endParaRPr>
          </a:p>
        </p:txBody>
      </p:sp>
      <p:sp>
        <p:nvSpPr>
          <p:cNvPr id="11267" name="Text Box 7"/>
          <p:cNvSpPr txBox="1">
            <a:spLocks noChangeArrowheads="1"/>
          </p:cNvSpPr>
          <p:nvPr/>
        </p:nvSpPr>
        <p:spPr bwMode="auto">
          <a:xfrm>
            <a:off x="838200" y="52578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fontAlgn="base">
              <a:spcBef>
                <a:spcPct val="50000"/>
              </a:spcBef>
              <a:spcAft>
                <a:spcPct val="0"/>
              </a:spcAft>
            </a:pPr>
            <a:endParaRPr lang="en-US">
              <a:solidFill>
                <a:srgbClr val="000000"/>
              </a:solidFill>
              <a:latin typeface="Garamond" pitchFamily="18" charset="0"/>
            </a:endParaRPr>
          </a:p>
        </p:txBody>
      </p:sp>
      <p:sp>
        <p:nvSpPr>
          <p:cNvPr id="11269" name="Rectangle 10"/>
          <p:cNvSpPr>
            <a:spLocks noGrp="1" noChangeArrowheads="1"/>
          </p:cNvSpPr>
          <p:nvPr>
            <p:ph type="ctrTitle" idx="4294967295"/>
          </p:nvPr>
        </p:nvSpPr>
        <p:spPr>
          <a:xfrm>
            <a:off x="304800" y="762000"/>
            <a:ext cx="8534400" cy="1136837"/>
          </a:xfrm>
          <a:ln>
            <a:noFill/>
          </a:ln>
        </p:spPr>
        <p:txBody>
          <a:bodyPr>
            <a:noAutofit/>
          </a:bodyPr>
          <a:lstStyle/>
          <a:p>
            <a:r>
              <a:rPr lang="en-US" sz="3600" dirty="0" smtClean="0"/>
              <a:t>Assessing Data Practices for </a:t>
            </a:r>
            <a:r>
              <a:rPr lang="en-US" sz="3600" dirty="0" err="1" smtClean="0"/>
              <a:t>DataONE</a:t>
            </a:r>
            <a:endParaRPr lang="en-US" sz="3600" dirty="0">
              <a:solidFill>
                <a:srgbClr val="006666"/>
              </a:solidFill>
            </a:endParaRPr>
          </a:p>
        </p:txBody>
      </p:sp>
      <p:sp>
        <p:nvSpPr>
          <p:cNvPr id="11270" name="Text Box 11"/>
          <p:cNvSpPr txBox="1">
            <a:spLocks noChangeArrowheads="1"/>
          </p:cNvSpPr>
          <p:nvPr/>
        </p:nvSpPr>
        <p:spPr bwMode="auto">
          <a:xfrm>
            <a:off x="3505200" y="2286000"/>
            <a:ext cx="4511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fontAlgn="base" hangingPunct="1">
              <a:spcBef>
                <a:spcPct val="0"/>
              </a:spcBef>
              <a:spcAft>
                <a:spcPct val="0"/>
              </a:spcAft>
            </a:pPr>
            <a:endParaRPr lang="en-US">
              <a:solidFill>
                <a:srgbClr val="000000"/>
              </a:solidFill>
            </a:endParaRPr>
          </a:p>
        </p:txBody>
      </p:sp>
      <p:sp>
        <p:nvSpPr>
          <p:cNvPr id="11271" name="Text Box 12"/>
          <p:cNvSpPr txBox="1">
            <a:spLocks noChangeArrowheads="1"/>
          </p:cNvSpPr>
          <p:nvPr/>
        </p:nvSpPr>
        <p:spPr bwMode="auto">
          <a:xfrm>
            <a:off x="1524000" y="2286000"/>
            <a:ext cx="6172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fontAlgn="base" hangingPunct="1">
              <a:spcBef>
                <a:spcPct val="0"/>
              </a:spcBef>
              <a:spcAft>
                <a:spcPct val="0"/>
              </a:spcAft>
            </a:pPr>
            <a:r>
              <a:rPr lang="en-US" b="1" dirty="0">
                <a:solidFill>
                  <a:srgbClr val="000000"/>
                </a:solidFill>
              </a:rPr>
              <a:t>Carol </a:t>
            </a:r>
            <a:r>
              <a:rPr lang="en-US" b="1" dirty="0" err="1">
                <a:solidFill>
                  <a:srgbClr val="000000"/>
                </a:solidFill>
              </a:rPr>
              <a:t>Tenopir</a:t>
            </a:r>
            <a:r>
              <a:rPr lang="en-US" dirty="0">
                <a:solidFill>
                  <a:srgbClr val="000000"/>
                </a:solidFill>
              </a:rPr>
              <a:t/>
            </a:r>
            <a:br>
              <a:rPr lang="en-US" dirty="0">
                <a:solidFill>
                  <a:srgbClr val="000000"/>
                </a:solidFill>
              </a:rPr>
            </a:br>
            <a:r>
              <a:rPr lang="en-US" dirty="0">
                <a:solidFill>
                  <a:srgbClr val="000000"/>
                </a:solidFill>
              </a:rPr>
              <a:t>University of Tennessee</a:t>
            </a:r>
            <a:br>
              <a:rPr lang="en-US" dirty="0">
                <a:solidFill>
                  <a:srgbClr val="000000"/>
                </a:solidFill>
              </a:rPr>
            </a:br>
            <a:r>
              <a:rPr lang="en-US" dirty="0" smtClean="0">
                <a:solidFill>
                  <a:srgbClr val="000000"/>
                </a:solidFill>
                <a:hlinkClick r:id="rId3"/>
              </a:rPr>
              <a:t>ctenopir@utk.edu</a:t>
            </a:r>
            <a:endParaRPr lang="en-US" dirty="0" smtClean="0">
              <a:solidFill>
                <a:srgbClr val="000000"/>
              </a:solidFill>
            </a:endParaRPr>
          </a:p>
        </p:txBody>
      </p:sp>
      <p:cxnSp>
        <p:nvCxnSpPr>
          <p:cNvPr id="13" name="Straight Connector 12"/>
          <p:cNvCxnSpPr/>
          <p:nvPr/>
        </p:nvCxnSpPr>
        <p:spPr>
          <a:xfrm>
            <a:off x="495301" y="1981200"/>
            <a:ext cx="8248649" cy="0"/>
          </a:xfrm>
          <a:prstGeom prst="line">
            <a:avLst/>
          </a:prstGeom>
          <a:ln>
            <a:solidFill>
              <a:srgbClr val="186072"/>
            </a:solidFill>
          </a:ln>
        </p:spPr>
        <p:style>
          <a:lnRef idx="2">
            <a:schemeClr val="accent1"/>
          </a:lnRef>
          <a:fillRef idx="0">
            <a:schemeClr val="accent1"/>
          </a:fillRef>
          <a:effectRef idx="1">
            <a:schemeClr val="accent1"/>
          </a:effectRef>
          <a:fontRef idx="minor">
            <a:schemeClr val="tx1"/>
          </a:fontRef>
        </p:style>
      </p:cxnSp>
      <p:pic>
        <p:nvPicPr>
          <p:cNvPr id="1026" name="Picture 2" descr="C:\Users\wbirch\Desktop\nsf1.jpg"/>
          <p:cNvPicPr>
            <a:picLocks noChangeAspect="1" noChangeArrowheads="1"/>
          </p:cNvPicPr>
          <p:nvPr/>
        </p:nvPicPr>
        <p:blipFill>
          <a:blip r:embed="rId4" cstate="print"/>
          <a:srcRect/>
          <a:stretch>
            <a:fillRect/>
          </a:stretch>
        </p:blipFill>
        <p:spPr bwMode="auto">
          <a:xfrm>
            <a:off x="1009650" y="4429125"/>
            <a:ext cx="1581150" cy="1590675"/>
          </a:xfrm>
          <a:prstGeom prst="rect">
            <a:avLst/>
          </a:prstGeom>
          <a:noFill/>
        </p:spPr>
      </p:pic>
      <p:pic>
        <p:nvPicPr>
          <p:cNvPr id="12" name="Picture 11"/>
          <p:cNvPicPr/>
          <p:nvPr/>
        </p:nvPicPr>
        <p:blipFill>
          <a:blip r:embed="rId5" cstate="print"/>
          <a:srcRect/>
          <a:stretch>
            <a:fillRect/>
          </a:stretch>
        </p:blipFill>
        <p:spPr bwMode="auto">
          <a:xfrm>
            <a:off x="458725" y="6019800"/>
            <a:ext cx="3157220" cy="668655"/>
          </a:xfrm>
          <a:prstGeom prst="rect">
            <a:avLst/>
          </a:prstGeom>
          <a:noFill/>
          <a:ln w="9525">
            <a:noFill/>
            <a:miter lim="800000"/>
            <a:headEnd/>
            <a:tailEnd/>
          </a:ln>
        </p:spPr>
      </p:pic>
    </p:spTree>
    <p:extLst>
      <p:ext uri="{BB962C8B-B14F-4D97-AF65-F5344CB8AC3E}">
        <p14:creationId xmlns:p14="http://schemas.microsoft.com/office/powerpoint/2010/main" val="341946032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969" y="838200"/>
            <a:ext cx="8435915" cy="1143000"/>
          </a:xfrm>
        </p:spPr>
        <p:txBody>
          <a:bodyPr/>
          <a:lstStyle/>
          <a:p>
            <a:pPr algn="l"/>
            <a:r>
              <a:rPr lang="en-US" dirty="0" smtClean="0">
                <a:solidFill>
                  <a:schemeClr val="tx1"/>
                </a:solidFill>
              </a:rPr>
              <a:t>Open Science Movement…</a:t>
            </a:r>
            <a:r>
              <a:rPr lang="en-US" sz="3200" dirty="0" smtClean="0">
                <a:solidFill>
                  <a:schemeClr val="tx1"/>
                </a:solidFill>
              </a:rPr>
              <a:t/>
            </a:r>
            <a:br>
              <a:rPr lang="en-US" sz="3200" dirty="0" smtClean="0">
                <a:solidFill>
                  <a:schemeClr val="tx1"/>
                </a:solidFill>
              </a:rPr>
            </a:br>
            <a:r>
              <a:rPr lang="en-US" sz="3200" dirty="0" smtClean="0">
                <a:solidFill>
                  <a:schemeClr val="tx1"/>
                </a:solidFill>
              </a:rPr>
              <a:t> …governments and funding agencies are requiring data management</a:t>
            </a:r>
            <a:endParaRPr lang="en-US" sz="3200" dirty="0">
              <a:solidFill>
                <a:schemeClr val="tx1"/>
              </a:solidFill>
            </a:endParaRPr>
          </a:p>
        </p:txBody>
      </p:sp>
      <p:pic>
        <p:nvPicPr>
          <p:cNvPr id="4" name="Picture 3" descr="screen-capture-1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264" y="2498380"/>
            <a:ext cx="8337430" cy="2699035"/>
          </a:xfrm>
          <a:prstGeom prst="rect">
            <a:avLst/>
          </a:prstGeom>
        </p:spPr>
      </p:pic>
      <p:sp>
        <p:nvSpPr>
          <p:cNvPr id="9" name="Rectangle 8"/>
          <p:cNvSpPr/>
          <p:nvPr/>
        </p:nvSpPr>
        <p:spPr>
          <a:xfrm>
            <a:off x="-23004" y="5210844"/>
            <a:ext cx="6400800" cy="1384995"/>
          </a:xfrm>
          <a:prstGeom prst="rect">
            <a:avLst/>
          </a:prstGeom>
        </p:spPr>
        <p:txBody>
          <a:bodyPr wrap="square">
            <a:spAutoFit/>
          </a:bodyPr>
          <a:lstStyle/>
          <a:p>
            <a:r>
              <a:rPr lang="en-US" sz="2800" dirty="0" smtClean="0"/>
              <a:t>U.K. Freedom </a:t>
            </a:r>
            <a:r>
              <a:rPr lang="en-US" sz="2800" dirty="0"/>
              <a:t>of Information Act 2000, and the Freedom of Information (Scotland) Act 2002</a:t>
            </a:r>
          </a:p>
        </p:txBody>
      </p:sp>
      <p:sp>
        <p:nvSpPr>
          <p:cNvPr id="10" name="Rectangle 9"/>
          <p:cNvSpPr/>
          <p:nvPr/>
        </p:nvSpPr>
        <p:spPr>
          <a:xfrm>
            <a:off x="467264" y="2258675"/>
            <a:ext cx="4572000" cy="369332"/>
          </a:xfrm>
          <a:prstGeom prst="rect">
            <a:avLst/>
          </a:prstGeom>
        </p:spPr>
        <p:txBody>
          <a:bodyPr>
            <a:spAutoFit/>
          </a:bodyPr>
          <a:lstStyle/>
          <a:p>
            <a:r>
              <a:rPr lang="en-US" dirty="0" smtClean="0"/>
              <a:t>U.S. Office of the the President</a:t>
            </a:r>
            <a:endParaRPr lang="en-US" dirty="0"/>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4419" y="5648865"/>
            <a:ext cx="2022894" cy="1178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545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457200" y="6324600"/>
            <a:ext cx="2133600" cy="365125"/>
          </a:xfrm>
          <a:prstGeom prst="rect">
            <a:avLst/>
          </a:prstGeom>
        </p:spPr>
        <p:txBody>
          <a:bodyPr/>
          <a:lstStyle/>
          <a:p>
            <a:pPr algn="l">
              <a:defRPr/>
            </a:pPr>
            <a:endParaRPr lang="en-US" dirty="0"/>
          </a:p>
        </p:txBody>
      </p:sp>
      <p:pic>
        <p:nvPicPr>
          <p:cNvPr id="1026" name="Picture 2" descr="http://research.microsoft.com/en-us/collaboration/fourthparadigm/fpcover-fu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998963"/>
            <a:ext cx="3283113" cy="480508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Kayce\AppData\Local\Microsoft\Windows\Temporary Internet Files\Content.IE5\5LM5DSG9\MP90043726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8113" y="4114800"/>
            <a:ext cx="3346287" cy="252779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ayce\AppData\Local\Microsoft\Windows\Temporary Internet Files\Content.IE5\Q8FI8WN5\MP90032110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53200" y="1752600"/>
            <a:ext cx="1828800" cy="25637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0424" y="727392"/>
            <a:ext cx="8828058" cy="1077218"/>
          </a:xfrm>
          <a:prstGeom prst="rect">
            <a:avLst/>
          </a:prstGeom>
        </p:spPr>
        <p:txBody>
          <a:bodyPr wrap="none">
            <a:spAutoFit/>
          </a:bodyPr>
          <a:lstStyle/>
          <a:p>
            <a:r>
              <a:rPr lang="en-US" dirty="0"/>
              <a:t> </a:t>
            </a:r>
            <a:r>
              <a:rPr lang="en-US" sz="3200" dirty="0" smtClean="0"/>
              <a:t>Science is more collaborative, interdisciplinary, </a:t>
            </a:r>
          </a:p>
          <a:p>
            <a:r>
              <a:rPr lang="en-US" sz="3200" dirty="0" smtClean="0"/>
              <a:t>computational, and data-intensive</a:t>
            </a:r>
            <a:endParaRPr lang="en-US" sz="3200" dirty="0"/>
          </a:p>
        </p:txBody>
      </p:sp>
    </p:spTree>
    <p:extLst>
      <p:ext uri="{BB962C8B-B14F-4D97-AF65-F5344CB8AC3E}">
        <p14:creationId xmlns:p14="http://schemas.microsoft.com/office/powerpoint/2010/main" val="1619569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457200"/>
            <a:ext cx="8686800" cy="1295400"/>
          </a:xfrm>
        </p:spPr>
        <p:txBody>
          <a:bodyPr/>
          <a:lstStyle/>
          <a:p>
            <a:r>
              <a:rPr lang="en-US" sz="3200" dirty="0" smtClean="0">
                <a:solidFill>
                  <a:schemeClr val="tx1"/>
                </a:solidFill>
              </a:rPr>
              <a:t>NSF Sustainable Digital Data Preservation and Access Network Partners (</a:t>
            </a:r>
            <a:r>
              <a:rPr lang="en-US" sz="3200" dirty="0" err="1" smtClean="0">
                <a:solidFill>
                  <a:schemeClr val="tx1"/>
                </a:solidFill>
              </a:rPr>
              <a:t>DataNet</a:t>
            </a:r>
            <a:r>
              <a:rPr lang="en-US" sz="3200" dirty="0" smtClean="0">
                <a:solidFill>
                  <a:schemeClr val="tx1"/>
                </a:solidFill>
              </a:rPr>
              <a:t>)</a:t>
            </a:r>
          </a:p>
        </p:txBody>
      </p:sp>
      <p:sp>
        <p:nvSpPr>
          <p:cNvPr id="29699" name="Content Placeholder 2"/>
          <p:cNvSpPr>
            <a:spLocks noGrp="1"/>
          </p:cNvSpPr>
          <p:nvPr>
            <p:ph idx="1"/>
          </p:nvPr>
        </p:nvSpPr>
        <p:spPr>
          <a:xfrm>
            <a:off x="838200" y="1828800"/>
            <a:ext cx="7772400" cy="4114800"/>
          </a:xfrm>
        </p:spPr>
        <p:txBody>
          <a:bodyPr/>
          <a:lstStyle/>
          <a:p>
            <a:pPr>
              <a:buNone/>
            </a:pPr>
            <a:r>
              <a:rPr lang="en-US" dirty="0" smtClean="0"/>
              <a:t>Will create exemplar partners to address “…one of the major challenges of this scientific generation: how to develop the new methods, management structures and technologies to manage the diversity, size, and complexity of current and future data sets and data streams”.</a:t>
            </a:r>
          </a:p>
        </p:txBody>
      </p:sp>
    </p:spTree>
    <p:extLst>
      <p:ext uri="{BB962C8B-B14F-4D97-AF65-F5344CB8AC3E}">
        <p14:creationId xmlns:p14="http://schemas.microsoft.com/office/powerpoint/2010/main" val="2490737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533400" y="-228600"/>
            <a:ext cx="7543800" cy="2286000"/>
          </a:xfrm>
        </p:spPr>
        <p:txBody>
          <a:bodyPr/>
          <a:lstStyle/>
          <a:p>
            <a:r>
              <a:rPr lang="en-US" dirty="0" smtClean="0"/>
              <a:t/>
            </a:r>
            <a:br>
              <a:rPr lang="en-US" dirty="0" smtClean="0"/>
            </a:br>
            <a:r>
              <a:rPr lang="en-US" sz="4000" dirty="0" smtClean="0"/>
              <a:t> Need new types of organizations  that will…</a:t>
            </a:r>
          </a:p>
        </p:txBody>
      </p:sp>
      <p:sp>
        <p:nvSpPr>
          <p:cNvPr id="30723" name="Content Placeholder 2"/>
          <p:cNvSpPr>
            <a:spLocks noGrp="1"/>
          </p:cNvSpPr>
          <p:nvPr>
            <p:ph idx="1"/>
          </p:nvPr>
        </p:nvSpPr>
        <p:spPr/>
        <p:txBody>
          <a:bodyPr/>
          <a:lstStyle/>
          <a:p>
            <a:r>
              <a:rPr lang="en-US" sz="3200" dirty="0" smtClean="0"/>
              <a:t>integrate library and archival sciences, </a:t>
            </a:r>
            <a:r>
              <a:rPr lang="en-US" sz="3200" dirty="0" err="1" smtClean="0"/>
              <a:t>cyberinfrastructure</a:t>
            </a:r>
            <a:r>
              <a:rPr lang="en-US" sz="3200" dirty="0" smtClean="0"/>
              <a:t>, computer &amp;  information sciences, and domain science expertise to:</a:t>
            </a:r>
          </a:p>
          <a:p>
            <a:pPr lvl="1"/>
            <a:r>
              <a:rPr lang="en-US" sz="2800" dirty="0" smtClean="0"/>
              <a:t>provide reliable digital preservation, access, integration, and analysis capabilities for science and/or engineering data over a decades-long timeline</a:t>
            </a:r>
          </a:p>
          <a:p>
            <a:pPr lvl="1"/>
            <a:endParaRPr lang="en-US" dirty="0" smtClean="0"/>
          </a:p>
        </p:txBody>
      </p:sp>
    </p:spTree>
    <p:extLst>
      <p:ext uri="{BB962C8B-B14F-4D97-AF65-F5344CB8AC3E}">
        <p14:creationId xmlns:p14="http://schemas.microsoft.com/office/powerpoint/2010/main" val="2217974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DataONE Vision and Approach:</a:t>
            </a:r>
            <a:endParaRPr lang="en-US" dirty="0"/>
          </a:p>
        </p:txBody>
      </p:sp>
      <p:sp>
        <p:nvSpPr>
          <p:cNvPr id="5" name="TextBox 4"/>
          <p:cNvSpPr txBox="1"/>
          <p:nvPr/>
        </p:nvSpPr>
        <p:spPr>
          <a:xfrm>
            <a:off x="457200" y="1350744"/>
            <a:ext cx="8229600" cy="754053"/>
          </a:xfrm>
          <a:prstGeom prst="rect">
            <a:avLst/>
          </a:prstGeom>
          <a:gradFill>
            <a:gsLst>
              <a:gs pos="0">
                <a:srgbClr val="8CB8B6"/>
              </a:gs>
              <a:gs pos="100000">
                <a:srgbClr val="DCE6EC"/>
              </a:gs>
            </a:gsLst>
            <a:lin ang="54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lgn="ctr" defTabSz="457200">
              <a:defRPr/>
            </a:pPr>
            <a:r>
              <a:rPr lang="en-US" sz="2150" i="1" dirty="0" smtClean="0">
                <a:solidFill>
                  <a:srgbClr val="1A435D"/>
                </a:solidFill>
              </a:rPr>
              <a:t>Providing universal </a:t>
            </a:r>
            <a:r>
              <a:rPr lang="en-US" sz="2150" i="1" dirty="0">
                <a:solidFill>
                  <a:srgbClr val="1A435D"/>
                </a:solidFill>
              </a:rPr>
              <a:t>access to data about life on earth and the environment that sustains </a:t>
            </a:r>
            <a:r>
              <a:rPr lang="en-US" sz="2150" i="1" dirty="0" smtClean="0">
                <a:solidFill>
                  <a:srgbClr val="1A435D"/>
                </a:solidFill>
              </a:rPr>
              <a:t>it, as well as the tools needed by researchers</a:t>
            </a:r>
            <a:endParaRPr lang="en-US" sz="2150" dirty="0">
              <a:solidFill>
                <a:srgbClr val="1A435D"/>
              </a:solidFill>
            </a:endParaRPr>
          </a:p>
        </p:txBody>
      </p:sp>
      <p:sp>
        <p:nvSpPr>
          <p:cNvPr id="6" name="Rectangle 5"/>
          <p:cNvSpPr>
            <a:spLocks noChangeAspect="1"/>
          </p:cNvSpPr>
          <p:nvPr/>
        </p:nvSpPr>
        <p:spPr>
          <a:xfrm>
            <a:off x="464332" y="2296500"/>
            <a:ext cx="2642616" cy="338554"/>
          </a:xfrm>
          <a:prstGeom prst="rect">
            <a:avLst/>
          </a:prstGeom>
          <a:gradFill flip="none" rotWithShape="1">
            <a:gsLst>
              <a:gs pos="0">
                <a:srgbClr val="7FA6A4"/>
              </a:gs>
              <a:gs pos="100000">
                <a:srgbClr val="DCE6EC"/>
              </a:gs>
            </a:gsLst>
            <a:path path="circle">
              <a:fillToRect l="100000" t="100000"/>
            </a:path>
            <a:tileRect r="-100000" b="-100000"/>
          </a:gradFill>
          <a:ln w="9525">
            <a:solidFill>
              <a:srgbClr val="1A435D"/>
            </a:solidFill>
          </a:ln>
        </p:spPr>
        <p:txBody>
          <a:bodyPr>
            <a:spAutoFit/>
          </a:bodyPr>
          <a:lstStyle/>
          <a:p>
            <a:pPr defTabSz="457200">
              <a:defRPr/>
            </a:pPr>
            <a:r>
              <a:rPr lang="en-GB" sz="1600" dirty="0" smtClean="0">
                <a:solidFill>
                  <a:srgbClr val="1F497D"/>
                </a:solidFill>
              </a:rPr>
              <a:t>1.  Building community</a:t>
            </a:r>
            <a:endParaRPr lang="en-GB" sz="1600" dirty="0">
              <a:solidFill>
                <a:srgbClr val="1F497D"/>
              </a:solidFill>
            </a:endParaRPr>
          </a:p>
        </p:txBody>
      </p:sp>
      <p:sp>
        <p:nvSpPr>
          <p:cNvPr id="15" name="Rectangle 14"/>
          <p:cNvSpPr>
            <a:spLocks noChangeAspect="1"/>
          </p:cNvSpPr>
          <p:nvPr/>
        </p:nvSpPr>
        <p:spPr>
          <a:xfrm>
            <a:off x="3253400" y="2542757"/>
            <a:ext cx="2642616" cy="830997"/>
          </a:xfrm>
          <a:prstGeom prst="rect">
            <a:avLst/>
          </a:prstGeom>
          <a:gradFill flip="none" rotWithShape="1">
            <a:gsLst>
              <a:gs pos="0">
                <a:srgbClr val="7FA6A4"/>
              </a:gs>
              <a:gs pos="100000">
                <a:srgbClr val="DCE6EC"/>
              </a:gs>
            </a:gsLst>
            <a:lin ang="2700000" scaled="1"/>
            <a:tileRect/>
          </a:gradFill>
          <a:ln w="12700">
            <a:solidFill>
              <a:srgbClr val="1A435D"/>
            </a:solidFill>
          </a:ln>
        </p:spPr>
        <p:txBody>
          <a:bodyPr wrap="square">
            <a:spAutoFit/>
          </a:bodyPr>
          <a:lstStyle/>
          <a:p>
            <a:pPr defTabSz="457200">
              <a:defRPr/>
            </a:pPr>
            <a:r>
              <a:rPr lang="en-GB" sz="1600" dirty="0" smtClean="0">
                <a:solidFill>
                  <a:srgbClr val="1F497D"/>
                </a:solidFill>
              </a:rPr>
              <a:t>2.  Developing sustainable data discovery and interoperability solutions</a:t>
            </a:r>
          </a:p>
        </p:txBody>
      </p:sp>
      <p:sp>
        <p:nvSpPr>
          <p:cNvPr id="16" name="Rectangle 15"/>
          <p:cNvSpPr>
            <a:spLocks noChangeAspect="1"/>
          </p:cNvSpPr>
          <p:nvPr/>
        </p:nvSpPr>
        <p:spPr>
          <a:xfrm>
            <a:off x="6035040" y="3560878"/>
            <a:ext cx="2642616" cy="584776"/>
          </a:xfrm>
          <a:prstGeom prst="rect">
            <a:avLst/>
          </a:prstGeom>
          <a:gradFill flip="none" rotWithShape="1">
            <a:gsLst>
              <a:gs pos="0">
                <a:srgbClr val="7FA6A4"/>
              </a:gs>
              <a:gs pos="100000">
                <a:srgbClr val="DCE6EC"/>
              </a:gs>
            </a:gsLst>
            <a:path path="circle">
              <a:fillToRect l="100000" t="100000"/>
            </a:path>
            <a:tileRect r="-100000" b="-100000"/>
          </a:gradFill>
          <a:ln>
            <a:solidFill>
              <a:srgbClr val="1A435D"/>
            </a:solidFill>
          </a:ln>
        </p:spPr>
        <p:txBody>
          <a:bodyPr wrap="square">
            <a:prstTxWarp prst="textNoShape">
              <a:avLst/>
            </a:prstTxWarp>
            <a:spAutoFit/>
          </a:bodyPr>
          <a:lstStyle/>
          <a:p>
            <a:pPr defTabSz="457200">
              <a:defRPr/>
            </a:pPr>
            <a:r>
              <a:rPr lang="en-GB" sz="1600" dirty="0" smtClean="0">
                <a:solidFill>
                  <a:srgbClr val="1A435D"/>
                </a:solidFill>
              </a:rPr>
              <a:t>3. </a:t>
            </a:r>
            <a:r>
              <a:rPr lang="en-GB" sz="1600" dirty="0" smtClean="0">
                <a:solidFill>
                  <a:srgbClr val="1F497D"/>
                </a:solidFill>
              </a:rPr>
              <a:t>Enabling science through</a:t>
            </a:r>
            <a:r>
              <a:rPr lang="en-GB" sz="1600" dirty="0" smtClean="0">
                <a:solidFill>
                  <a:srgbClr val="1A435D"/>
                </a:solidFill>
              </a:rPr>
              <a:t> tools and services</a:t>
            </a:r>
            <a:endParaRPr lang="en-GB" sz="1600" dirty="0">
              <a:solidFill>
                <a:srgbClr val="1A435D"/>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2745273"/>
            <a:ext cx="2649747" cy="2463800"/>
          </a:xfrm>
          <a:prstGeom prst="rect">
            <a:avLst/>
          </a:prstGeom>
          <a:ln>
            <a:solidFill>
              <a:schemeClr val="tx2"/>
            </a:solidFill>
          </a:ln>
        </p:spPr>
      </p:pic>
      <p:pic>
        <p:nvPicPr>
          <p:cNvPr id="20" name="Picture 19"/>
          <p:cNvPicPr>
            <a:picLocks noChangeAspect="1"/>
          </p:cNvPicPr>
          <p:nvPr/>
        </p:nvPicPr>
        <p:blipFill rotWithShape="1">
          <a:blip r:embed="rId4" cstate="print">
            <a:extLst>
              <a:ext uri="{28A0092B-C50C-407E-A947-70E740481C1C}">
                <a14:useLocalDpi xmlns:a14="http://schemas.microsoft.com/office/drawing/2010/main"/>
              </a:ext>
            </a:extLst>
          </a:blip>
          <a:srcRect b="7933"/>
          <a:stretch/>
        </p:blipFill>
        <p:spPr>
          <a:xfrm>
            <a:off x="3253400" y="3492973"/>
            <a:ext cx="2651760" cy="2465620"/>
          </a:xfrm>
          <a:prstGeom prst="rect">
            <a:avLst/>
          </a:prstGeom>
          <a:ln>
            <a:solidFill>
              <a:srgbClr val="1F497D"/>
            </a:solidFill>
          </a:ln>
        </p:spPr>
      </p:pic>
      <p:grpSp>
        <p:nvGrpSpPr>
          <p:cNvPr id="4" name="Group 3"/>
          <p:cNvGrpSpPr/>
          <p:nvPr/>
        </p:nvGrpSpPr>
        <p:grpSpPr>
          <a:xfrm>
            <a:off x="5936016" y="4242493"/>
            <a:ext cx="2750784" cy="2468880"/>
            <a:chOff x="6021360" y="3510029"/>
            <a:chExt cx="2750784" cy="2468880"/>
          </a:xfrm>
        </p:grpSpPr>
        <p:sp>
          <p:nvSpPr>
            <p:cNvPr id="3" name="Rectangle 2"/>
            <p:cNvSpPr/>
            <p:nvPr/>
          </p:nvSpPr>
          <p:spPr>
            <a:xfrm>
              <a:off x="6120384" y="3510029"/>
              <a:ext cx="2651760" cy="2468880"/>
            </a:xfrm>
            <a:prstGeom prst="rect">
              <a:avLst/>
            </a:prstGeom>
            <a:solidFill>
              <a:srgbClr val="FFFFFF"/>
            </a:solidFill>
            <a:ln>
              <a:solidFill>
                <a:srgbClr val="1F49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ln>
                  <a:solidFill>
                    <a:srgbClr val="1F497D"/>
                  </a:solidFill>
                </a:ln>
                <a:noFill/>
              </a:endParaRPr>
            </a:p>
          </p:txBody>
        </p:sp>
        <p:pic>
          <p:nvPicPr>
            <p:cNvPr id="48" name="Picture 47" descr="toolkit.tif"/>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50439" y="4119171"/>
              <a:ext cx="545411" cy="545411"/>
            </a:xfrm>
            <a:prstGeom prst="rect">
              <a:avLst/>
            </a:prstGeom>
          </p:spPr>
        </p:pic>
        <p:graphicFrame>
          <p:nvGraphicFramePr>
            <p:cNvPr id="49" name="Content Placeholder 8"/>
            <p:cNvGraphicFramePr>
              <a:graphicFrameLocks noChangeAspect="1"/>
            </p:cNvGraphicFramePr>
            <p:nvPr>
              <p:extLst>
                <p:ext uri="{D42A27DB-BD31-4B8C-83A1-F6EECF244321}">
                  <p14:modId xmlns:p14="http://schemas.microsoft.com/office/powerpoint/2010/main" val="1339674793"/>
                </p:ext>
              </p:extLst>
            </p:nvPr>
          </p:nvGraphicFramePr>
          <p:xfrm>
            <a:off x="6021360" y="3555421"/>
            <a:ext cx="2187800" cy="163533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1" name="Picture 50" descr="ONEShareLogoTRANS.tif"/>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320781" y="5345898"/>
              <a:ext cx="1012352" cy="274320"/>
            </a:xfrm>
            <a:prstGeom prst="rect">
              <a:avLst/>
            </a:prstGeom>
          </p:spPr>
        </p:pic>
        <p:pic>
          <p:nvPicPr>
            <p:cNvPr id="52" name="Picture 51" descr="DataUpLogo.tif"/>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625418" y="5047812"/>
              <a:ext cx="1110502" cy="274320"/>
            </a:xfrm>
            <a:prstGeom prst="rect">
              <a:avLst/>
            </a:prstGeom>
          </p:spPr>
        </p:pic>
        <p:pic>
          <p:nvPicPr>
            <p:cNvPr id="53" name="Picture 52" descr="kepler_trans.png"/>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149484" y="4451640"/>
              <a:ext cx="586436" cy="274320"/>
            </a:xfrm>
            <a:prstGeom prst="rect">
              <a:avLst/>
            </a:prstGeom>
          </p:spPr>
        </p:pic>
        <p:pic>
          <p:nvPicPr>
            <p:cNvPr id="54" name="Picture 53" descr="zotero_trans.png"/>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206180" y="5643984"/>
              <a:ext cx="1175310" cy="274320"/>
            </a:xfrm>
            <a:prstGeom prst="rect">
              <a:avLst/>
            </a:prstGeom>
          </p:spPr>
        </p:pic>
        <p:pic>
          <p:nvPicPr>
            <p:cNvPr id="55" name="Picture 54" descr="morpho.tif"/>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434691" y="3855468"/>
              <a:ext cx="301229" cy="274320"/>
            </a:xfrm>
            <a:prstGeom prst="rect">
              <a:avLst/>
            </a:prstGeom>
          </p:spPr>
        </p:pic>
        <p:pic>
          <p:nvPicPr>
            <p:cNvPr id="56" name="Picture 55" descr="vistrails.jpg"/>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455972" y="3557382"/>
              <a:ext cx="279948" cy="274320"/>
            </a:xfrm>
            <a:prstGeom prst="rect">
              <a:avLst/>
            </a:prstGeom>
          </p:spPr>
        </p:pic>
        <p:pic>
          <p:nvPicPr>
            <p:cNvPr id="57" name="Picture 56" descr="mendeley2.tif"/>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389666" y="4153554"/>
              <a:ext cx="346254" cy="274320"/>
            </a:xfrm>
            <a:prstGeom prst="rect">
              <a:avLst/>
            </a:prstGeom>
          </p:spPr>
        </p:pic>
        <p:grpSp>
          <p:nvGrpSpPr>
            <p:cNvPr id="59" name="Group 58"/>
            <p:cNvGrpSpPr/>
            <p:nvPr/>
          </p:nvGrpSpPr>
          <p:grpSpPr>
            <a:xfrm>
              <a:off x="8004400" y="4749726"/>
              <a:ext cx="731520" cy="274320"/>
              <a:chOff x="1377950" y="2846570"/>
              <a:chExt cx="971215" cy="374166"/>
            </a:xfrm>
          </p:grpSpPr>
          <p:pic>
            <p:nvPicPr>
              <p:cNvPr id="65" name="Picture 64" descr="rlogo_trans.png"/>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926712" y="2846570"/>
                <a:ext cx="422453" cy="320040"/>
              </a:xfrm>
              <a:prstGeom prst="rect">
                <a:avLst/>
              </a:prstGeom>
            </p:spPr>
          </p:pic>
          <p:pic>
            <p:nvPicPr>
              <p:cNvPr id="66" name="Picture 65" descr="ONEShareLogoTRANS.tif"/>
              <p:cNvPicPr>
                <a:picLocks noChangeAspect="1"/>
              </p:cNvPicPr>
              <p:nvPr/>
            </p:nvPicPr>
            <p:blipFill rotWithShape="1">
              <a:blip r:embed="rId19" cstate="print">
                <a:extLst>
                  <a:ext uri="{28A0092B-C50C-407E-A947-70E740481C1C}">
                    <a14:useLocalDpi xmlns:a14="http://schemas.microsoft.com/office/drawing/2010/main"/>
                  </a:ext>
                </a:extLst>
              </a:blip>
              <a:srcRect/>
              <a:stretch/>
            </p:blipFill>
            <p:spPr>
              <a:xfrm>
                <a:off x="1377950" y="2850164"/>
                <a:ext cx="556341" cy="370572"/>
              </a:xfrm>
              <a:prstGeom prst="rect">
                <a:avLst/>
              </a:prstGeom>
            </p:spPr>
          </p:pic>
        </p:grpSp>
        <p:pic>
          <p:nvPicPr>
            <p:cNvPr id="61" name="Picture 60" descr="ONEMercuryLogo.tif"/>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414427" y="5345898"/>
              <a:ext cx="1321493" cy="274320"/>
            </a:xfrm>
            <a:prstGeom prst="rect">
              <a:avLst/>
            </a:prstGeom>
          </p:spPr>
        </p:pic>
        <p:pic>
          <p:nvPicPr>
            <p:cNvPr id="62" name="Picture 61" descr="DMP_Tool_noTagline.tif"/>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395850" y="5643984"/>
              <a:ext cx="1340070" cy="274320"/>
            </a:xfrm>
            <a:prstGeom prst="rect">
              <a:avLst/>
            </a:prstGeom>
          </p:spPr>
        </p:pic>
      </p:grpSp>
    </p:spTree>
    <p:extLst>
      <p:ext uri="{BB962C8B-B14F-4D97-AF65-F5344CB8AC3E}">
        <p14:creationId xmlns:p14="http://schemas.microsoft.com/office/powerpoint/2010/main" val="906301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DataONE</a:t>
            </a:r>
            <a:r>
              <a:rPr lang="en-US" dirty="0" smtClean="0"/>
              <a:t> Principles</a:t>
            </a:r>
            <a:endParaRPr lang="en-US" dirty="0"/>
          </a:p>
        </p:txBody>
      </p:sp>
      <p:sp>
        <p:nvSpPr>
          <p:cNvPr id="2" name="Content Placeholder 1"/>
          <p:cNvSpPr>
            <a:spLocks noGrp="1"/>
          </p:cNvSpPr>
          <p:nvPr>
            <p:ph idx="1"/>
          </p:nvPr>
        </p:nvSpPr>
        <p:spPr/>
        <p:txBody>
          <a:bodyPr>
            <a:normAutofit lnSpcReduction="10000"/>
          </a:bodyPr>
          <a:lstStyle/>
          <a:p>
            <a:pPr marL="342900" indent="-342900">
              <a:buNone/>
            </a:pPr>
            <a:r>
              <a:rPr lang="en-US" sz="2600" dirty="0" smtClean="0"/>
              <a:t>1. Data </a:t>
            </a:r>
            <a:r>
              <a:rPr lang="en-US" sz="2600" dirty="0"/>
              <a:t>should be part of the permanent scholarly record and requires long-term stewardship.</a:t>
            </a:r>
          </a:p>
          <a:p>
            <a:pPr marL="0" indent="0">
              <a:buNone/>
            </a:pPr>
            <a:endParaRPr lang="en-US" sz="2600" dirty="0"/>
          </a:p>
          <a:p>
            <a:pPr marL="342900" indent="-342900">
              <a:buNone/>
            </a:pPr>
            <a:r>
              <a:rPr lang="en-US" sz="2600" dirty="0"/>
              <a:t>2</a:t>
            </a:r>
            <a:r>
              <a:rPr lang="en-US" sz="2600" dirty="0" smtClean="0"/>
              <a:t>. </a:t>
            </a:r>
            <a:r>
              <a:rPr lang="en-US" sz="2600" dirty="0"/>
              <a:t>Sharing and reuse maximize the value of data to environmental science. </a:t>
            </a:r>
          </a:p>
          <a:p>
            <a:pPr marL="342900" indent="-342900">
              <a:buNone/>
            </a:pPr>
            <a:endParaRPr lang="en-US" sz="2600" dirty="0"/>
          </a:p>
          <a:p>
            <a:pPr marL="342900" indent="-342900">
              <a:buNone/>
            </a:pPr>
            <a:r>
              <a:rPr lang="en-US" sz="2600" dirty="0"/>
              <a:t>3</a:t>
            </a:r>
            <a:r>
              <a:rPr lang="en-US" sz="2600" dirty="0" smtClean="0"/>
              <a:t>. Science </a:t>
            </a:r>
            <a:r>
              <a:rPr lang="en-US" sz="2600" dirty="0"/>
              <a:t>is best served by an open and inclusive global community.</a:t>
            </a:r>
          </a:p>
          <a:p>
            <a:pPr marL="342900" indent="-342900">
              <a:buNone/>
            </a:pPr>
            <a:endParaRPr lang="en-US" sz="2600" dirty="0"/>
          </a:p>
          <a:p>
            <a:pPr marL="342900" indent="-342900">
              <a:buNone/>
            </a:pPr>
            <a:r>
              <a:rPr lang="en-US" sz="2600" dirty="0"/>
              <a:t>4</a:t>
            </a:r>
            <a:r>
              <a:rPr lang="en-US" sz="2600" dirty="0" smtClean="0"/>
              <a:t>. </a:t>
            </a:r>
            <a:r>
              <a:rPr lang="en-US" sz="2600" dirty="0"/>
              <a:t>The data environment is dynamic and requires evidence-based decision-making about practice and governance. </a:t>
            </a:r>
          </a:p>
        </p:txBody>
      </p:sp>
    </p:spTree>
    <p:extLst>
      <p:ext uri="{BB962C8B-B14F-4D97-AF65-F5344CB8AC3E}">
        <p14:creationId xmlns:p14="http://schemas.microsoft.com/office/powerpoint/2010/main" val="1165841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04800" y="457200"/>
            <a:ext cx="8382000" cy="1143000"/>
          </a:xfrm>
        </p:spPr>
        <p:txBody>
          <a:bodyPr>
            <a:normAutofit/>
          </a:bodyPr>
          <a:lstStyle/>
          <a:p>
            <a:r>
              <a:rPr lang="en-US" sz="2800" dirty="0" smtClean="0">
                <a:solidFill>
                  <a:srgbClr val="006666"/>
                </a:solidFill>
              </a:rPr>
              <a:t>Assessment of Stakeholders</a:t>
            </a:r>
            <a:endParaRPr lang="en-US" sz="2800" dirty="0">
              <a:solidFill>
                <a:srgbClr val="006666"/>
              </a:solidFill>
            </a:endParaRPr>
          </a:p>
        </p:txBody>
      </p:sp>
      <p:pic>
        <p:nvPicPr>
          <p:cNvPr id="2253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7200" y="4286342"/>
            <a:ext cx="1829385" cy="1234345"/>
          </a:xfrm>
          <a:prstGeom prst="rect">
            <a:avLst/>
          </a:prstGeom>
          <a:noFill/>
          <a:ln w="31750" cmpd="sng">
            <a:solidFill>
              <a:srgbClr val="FF0000"/>
            </a:solidFill>
            <a:miter lim="800000"/>
            <a:headEnd/>
            <a:tailEnd/>
          </a:ln>
        </p:spPr>
      </p:pic>
      <p:grpSp>
        <p:nvGrpSpPr>
          <p:cNvPr id="2" name="Group 19"/>
          <p:cNvGrpSpPr/>
          <p:nvPr/>
        </p:nvGrpSpPr>
        <p:grpSpPr>
          <a:xfrm>
            <a:off x="457200" y="1600200"/>
            <a:ext cx="8305800" cy="4509498"/>
            <a:chOff x="457200" y="1828800"/>
            <a:chExt cx="8305800" cy="4509498"/>
          </a:xfrm>
        </p:grpSpPr>
        <p:pic>
          <p:nvPicPr>
            <p:cNvPr id="1029" name="Picture 5" descr="C:\Users\Kayce\AppData\Local\Microsoft\Windows\Temporary Internet Files\Content.IE5\Q8FI8WN5\MP90043952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2251" y="3953258"/>
              <a:ext cx="2050834" cy="1764866"/>
            </a:xfrm>
            <a:prstGeom prst="rect">
              <a:avLst/>
            </a:prstGeom>
            <a:noFill/>
            <a:ln w="12700" cmpd="sng">
              <a:solidFill>
                <a:srgbClr val="186072"/>
              </a:solidFill>
            </a:ln>
            <a:extLst>
              <a:ext uri="{909E8E84-426E-40DD-AFC4-6F175D3DCCD1}">
                <a14:hiddenFill xmlns:a14="http://schemas.microsoft.com/office/drawing/2010/main">
                  <a:solidFill>
                    <a:srgbClr val="FFFFFF"/>
                  </a:solidFill>
                </a14:hiddenFill>
              </a:ext>
            </a:extLst>
          </p:spPr>
        </p:pic>
        <p:pic>
          <p:nvPicPr>
            <p:cNvPr id="22531" name="Picture 3"/>
            <p:cNvPicPr>
              <a:picLocks noChangeAspect="1" noChangeArrowheads="1"/>
            </p:cNvPicPr>
            <p:nvPr/>
          </p:nvPicPr>
          <p:blipFill>
            <a:blip r:embed="rId5" cstate="print"/>
            <a:srcRect/>
            <a:stretch>
              <a:fillRect/>
            </a:stretch>
          </p:blipFill>
          <p:spPr bwMode="auto">
            <a:xfrm>
              <a:off x="4664912" y="3953258"/>
              <a:ext cx="1821406" cy="1567429"/>
            </a:xfrm>
            <a:prstGeom prst="rect">
              <a:avLst/>
            </a:prstGeom>
            <a:noFill/>
            <a:ln w="12700" cmpd="sng">
              <a:solidFill>
                <a:srgbClr val="186072"/>
              </a:solidFill>
              <a:miter lim="800000"/>
              <a:headEnd/>
              <a:tailEnd/>
            </a:ln>
          </p:spPr>
        </p:pic>
        <p:sp>
          <p:nvSpPr>
            <p:cNvPr id="22533" name="TextBox 13"/>
            <p:cNvSpPr txBox="1">
              <a:spLocks noChangeArrowheads="1"/>
            </p:cNvSpPr>
            <p:nvPr/>
          </p:nvSpPr>
          <p:spPr bwMode="auto">
            <a:xfrm>
              <a:off x="457200" y="5786735"/>
              <a:ext cx="1752600" cy="461665"/>
            </a:xfrm>
            <a:prstGeom prst="rect">
              <a:avLst/>
            </a:prstGeom>
            <a:noFill/>
            <a:ln w="9525">
              <a:noFill/>
              <a:miter lim="800000"/>
              <a:headEnd/>
              <a:tailEnd/>
            </a:ln>
          </p:spPr>
          <p:txBody>
            <a:bodyPr wrap="square">
              <a:spAutoFit/>
            </a:bodyPr>
            <a:lstStyle/>
            <a:p>
              <a:pPr algn="ctr"/>
              <a:r>
                <a:rPr lang="en-US" b="1" dirty="0">
                  <a:solidFill>
                    <a:srgbClr val="186072"/>
                  </a:solidFill>
                </a:rPr>
                <a:t>Scientists</a:t>
              </a:r>
            </a:p>
          </p:txBody>
        </p:sp>
        <p:pic>
          <p:nvPicPr>
            <p:cNvPr id="22534" name="Picture 20"/>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63982" y="4181348"/>
              <a:ext cx="2099018" cy="1197676"/>
            </a:xfrm>
            <a:prstGeom prst="rect">
              <a:avLst/>
            </a:prstGeom>
            <a:solidFill>
              <a:srgbClr val="FF0000"/>
            </a:solidFill>
            <a:ln w="28575" cmpd="sng">
              <a:solidFill>
                <a:srgbClr val="FF0000"/>
              </a:solidFill>
              <a:miter lim="800000"/>
              <a:headEnd/>
              <a:tailEnd/>
            </a:ln>
          </p:spPr>
        </p:pic>
        <p:sp>
          <p:nvSpPr>
            <p:cNvPr id="22536" name="TextBox 18"/>
            <p:cNvSpPr txBox="1">
              <a:spLocks noChangeArrowheads="1"/>
            </p:cNvSpPr>
            <p:nvPr/>
          </p:nvSpPr>
          <p:spPr bwMode="auto">
            <a:xfrm>
              <a:off x="838200" y="2217003"/>
              <a:ext cx="1975405" cy="830997"/>
            </a:xfrm>
            <a:prstGeom prst="rect">
              <a:avLst/>
            </a:prstGeom>
            <a:noFill/>
            <a:ln w="9525">
              <a:noFill/>
              <a:miter lim="800000"/>
              <a:headEnd/>
              <a:tailEnd/>
            </a:ln>
          </p:spPr>
          <p:txBody>
            <a:bodyPr wrap="square">
              <a:spAutoFit/>
            </a:bodyPr>
            <a:lstStyle/>
            <a:p>
              <a:pPr algn="ctr"/>
              <a:r>
                <a:rPr lang="en-US" b="1" dirty="0" smtClean="0">
                  <a:solidFill>
                    <a:srgbClr val="186072"/>
                  </a:solidFill>
                </a:rPr>
                <a:t>Data Managers</a:t>
              </a:r>
              <a:endParaRPr lang="en-US" b="1" dirty="0">
                <a:solidFill>
                  <a:srgbClr val="186072"/>
                </a:solidFill>
              </a:endParaRPr>
            </a:p>
          </p:txBody>
        </p:sp>
        <p:sp>
          <p:nvSpPr>
            <p:cNvPr id="22537" name="TextBox 19"/>
            <p:cNvSpPr txBox="1">
              <a:spLocks noChangeArrowheads="1"/>
            </p:cNvSpPr>
            <p:nvPr/>
          </p:nvSpPr>
          <p:spPr bwMode="auto">
            <a:xfrm>
              <a:off x="3032926" y="1828800"/>
              <a:ext cx="2732994" cy="354385"/>
            </a:xfrm>
            <a:prstGeom prst="rect">
              <a:avLst/>
            </a:prstGeom>
            <a:noFill/>
            <a:ln w="9525">
              <a:noFill/>
              <a:miter lim="800000"/>
              <a:headEnd/>
              <a:tailEnd/>
            </a:ln>
          </p:spPr>
          <p:txBody>
            <a:bodyPr>
              <a:spAutoFit/>
            </a:bodyPr>
            <a:lstStyle/>
            <a:p>
              <a:pPr algn="ctr"/>
              <a:r>
                <a:rPr lang="en-US" b="1" dirty="0">
                  <a:solidFill>
                    <a:srgbClr val="186072"/>
                  </a:solidFill>
                </a:rPr>
                <a:t>Public Officials</a:t>
              </a:r>
            </a:p>
          </p:txBody>
        </p:sp>
        <p:sp>
          <p:nvSpPr>
            <p:cNvPr id="22538" name="TextBox 20"/>
            <p:cNvSpPr txBox="1">
              <a:spLocks noChangeArrowheads="1"/>
            </p:cNvSpPr>
            <p:nvPr/>
          </p:nvSpPr>
          <p:spPr bwMode="auto">
            <a:xfrm>
              <a:off x="4664912" y="5486400"/>
              <a:ext cx="1821406" cy="620174"/>
            </a:xfrm>
            <a:prstGeom prst="rect">
              <a:avLst/>
            </a:prstGeom>
            <a:noFill/>
            <a:ln w="9525">
              <a:noFill/>
              <a:miter lim="800000"/>
              <a:headEnd/>
              <a:tailEnd/>
            </a:ln>
          </p:spPr>
          <p:txBody>
            <a:bodyPr wrap="square">
              <a:spAutoFit/>
            </a:bodyPr>
            <a:lstStyle/>
            <a:p>
              <a:pPr algn="ctr"/>
              <a:r>
                <a:rPr lang="en-US" b="1" dirty="0" smtClean="0">
                  <a:solidFill>
                    <a:srgbClr val="186072"/>
                  </a:solidFill>
                </a:rPr>
                <a:t>Citizen-scientists</a:t>
              </a:r>
              <a:endParaRPr lang="en-US" b="1" dirty="0">
                <a:solidFill>
                  <a:srgbClr val="186072"/>
                </a:solidFill>
              </a:endParaRPr>
            </a:p>
          </p:txBody>
        </p:sp>
        <p:sp>
          <p:nvSpPr>
            <p:cNvPr id="22539" name="TextBox 21"/>
            <p:cNvSpPr txBox="1">
              <a:spLocks noChangeArrowheads="1"/>
            </p:cNvSpPr>
            <p:nvPr/>
          </p:nvSpPr>
          <p:spPr bwMode="auto">
            <a:xfrm>
              <a:off x="6674171" y="5379024"/>
              <a:ext cx="2088829" cy="646331"/>
            </a:xfrm>
            <a:prstGeom prst="rect">
              <a:avLst/>
            </a:prstGeom>
            <a:noFill/>
            <a:ln w="9525">
              <a:noFill/>
              <a:miter lim="800000"/>
              <a:headEnd/>
              <a:tailEnd/>
            </a:ln>
          </p:spPr>
          <p:txBody>
            <a:bodyPr wrap="square">
              <a:spAutoFit/>
            </a:bodyPr>
            <a:lstStyle/>
            <a:p>
              <a:pPr algn="ctr"/>
              <a:r>
                <a:rPr lang="en-US" b="1" dirty="0" smtClean="0">
                  <a:solidFill>
                    <a:srgbClr val="186072"/>
                  </a:solidFill>
                </a:rPr>
                <a:t>Libraries </a:t>
              </a:r>
              <a:br>
                <a:rPr lang="en-US" b="1" dirty="0" smtClean="0">
                  <a:solidFill>
                    <a:srgbClr val="186072"/>
                  </a:solidFill>
                </a:rPr>
              </a:br>
              <a:r>
                <a:rPr lang="en-US" b="1" dirty="0" smtClean="0">
                  <a:solidFill>
                    <a:srgbClr val="186072"/>
                  </a:solidFill>
                </a:rPr>
                <a:t>&amp; </a:t>
              </a:r>
              <a:r>
                <a:rPr lang="en-US" b="1" dirty="0">
                  <a:solidFill>
                    <a:srgbClr val="186072"/>
                  </a:solidFill>
                </a:rPr>
                <a:t>Librarians</a:t>
              </a:r>
            </a:p>
          </p:txBody>
        </p:sp>
        <p:pic>
          <p:nvPicPr>
            <p:cNvPr id="6157" name="Picture 1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06035" y="2637424"/>
              <a:ext cx="1975403" cy="1113468"/>
            </a:xfrm>
            <a:prstGeom prst="rect">
              <a:avLst/>
            </a:prstGeom>
            <a:noFill/>
            <a:ln w="28575" cmpd="sng" algn="ctr">
              <a:solidFill>
                <a:srgbClr val="FF0000"/>
              </a:solidFill>
              <a:miter lim="800000"/>
              <a:headEnd/>
              <a:tailEnd/>
            </a:ln>
          </p:spPr>
        </p:pic>
        <p:sp>
          <p:nvSpPr>
            <p:cNvPr id="3" name="TextBox 2"/>
            <p:cNvSpPr txBox="1"/>
            <p:nvPr/>
          </p:nvSpPr>
          <p:spPr>
            <a:xfrm>
              <a:off x="2462438" y="5718124"/>
              <a:ext cx="2050835" cy="620174"/>
            </a:xfrm>
            <a:prstGeom prst="rect">
              <a:avLst/>
            </a:prstGeom>
            <a:noFill/>
          </p:spPr>
          <p:txBody>
            <a:bodyPr wrap="square" rtlCol="0">
              <a:spAutoFit/>
            </a:bodyPr>
            <a:lstStyle/>
            <a:p>
              <a:pPr algn="ctr"/>
              <a:r>
                <a:rPr lang="en-US" b="1" dirty="0">
                  <a:solidFill>
                    <a:srgbClr val="186072"/>
                  </a:solidFill>
                </a:rPr>
                <a:t>Students</a:t>
              </a:r>
              <a:r>
                <a:rPr lang="en-US" b="1" dirty="0" smtClean="0">
                  <a:solidFill>
                    <a:srgbClr val="186072"/>
                  </a:solidFill>
                </a:rPr>
                <a:t> </a:t>
              </a:r>
              <a:br>
                <a:rPr lang="en-US" b="1" dirty="0" smtClean="0">
                  <a:solidFill>
                    <a:srgbClr val="186072"/>
                  </a:solidFill>
                </a:rPr>
              </a:br>
              <a:r>
                <a:rPr lang="en-US" b="1" dirty="0" smtClean="0">
                  <a:solidFill>
                    <a:srgbClr val="186072"/>
                  </a:solidFill>
                </a:rPr>
                <a:t>&amp; </a:t>
              </a:r>
              <a:r>
                <a:rPr lang="en-US" b="1" dirty="0">
                  <a:solidFill>
                    <a:srgbClr val="186072"/>
                  </a:solidFill>
                </a:rPr>
                <a:t>Teachers</a:t>
              </a:r>
            </a:p>
          </p:txBody>
        </p: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3026358" y="2148937"/>
              <a:ext cx="2750695" cy="1589364"/>
            </a:xfrm>
            <a:prstGeom prst="rect">
              <a:avLst/>
            </a:prstGeom>
            <a:noFill/>
            <a:ln w="12700" cmpd="sng">
              <a:solidFill>
                <a:srgbClr val="186072"/>
              </a:solidFill>
            </a:ln>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9" cstate="print"/>
            <a:stretch>
              <a:fillRect/>
            </a:stretch>
          </p:blipFill>
          <p:spPr>
            <a:xfrm>
              <a:off x="5922792" y="2427190"/>
              <a:ext cx="2302671" cy="1402963"/>
            </a:xfrm>
            <a:prstGeom prst="rect">
              <a:avLst/>
            </a:prstGeom>
            <a:ln>
              <a:solidFill>
                <a:srgbClr val="1A435D"/>
              </a:solidFill>
            </a:ln>
          </p:spPr>
        </p:pic>
        <p:sp>
          <p:nvSpPr>
            <p:cNvPr id="18" name="TextBox 21"/>
            <p:cNvSpPr txBox="1">
              <a:spLocks noChangeArrowheads="1"/>
            </p:cNvSpPr>
            <p:nvPr/>
          </p:nvSpPr>
          <p:spPr bwMode="auto">
            <a:xfrm>
              <a:off x="6222761" y="2060371"/>
              <a:ext cx="1930639" cy="461665"/>
            </a:xfrm>
            <a:prstGeom prst="rect">
              <a:avLst/>
            </a:prstGeom>
            <a:noFill/>
            <a:ln w="9525">
              <a:noFill/>
              <a:miter lim="800000"/>
              <a:headEnd/>
              <a:tailEnd/>
            </a:ln>
          </p:spPr>
          <p:txBody>
            <a:bodyPr wrap="square">
              <a:spAutoFit/>
            </a:bodyPr>
            <a:lstStyle/>
            <a:p>
              <a:pPr algn="ctr"/>
              <a:r>
                <a:rPr lang="en-US" b="1" dirty="0" smtClean="0">
                  <a:solidFill>
                    <a:srgbClr val="186072"/>
                  </a:solidFill>
                </a:rPr>
                <a:t>Publishers</a:t>
              </a:r>
              <a:endParaRPr lang="en-US" b="1" dirty="0">
                <a:solidFill>
                  <a:srgbClr val="186072"/>
                </a:solidFill>
              </a:endParaRPr>
            </a:p>
          </p:txBody>
        </p:sp>
      </p:grpSp>
      <p:cxnSp>
        <p:nvCxnSpPr>
          <p:cNvPr id="20" name="Straight Connector 19"/>
          <p:cNvCxnSpPr/>
          <p:nvPr/>
        </p:nvCxnSpPr>
        <p:spPr bwMode="auto">
          <a:xfrm>
            <a:off x="304800" y="1524000"/>
            <a:ext cx="84582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749741764"/>
      </p:ext>
    </p:extLst>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noChangeAspect="1"/>
          </p:cNvGraphicFramePr>
          <p:nvPr>
            <p:ph idx="1"/>
            <p:extLst>
              <p:ext uri="{D42A27DB-BD31-4B8C-83A1-F6EECF244321}">
                <p14:modId xmlns:p14="http://schemas.microsoft.com/office/powerpoint/2010/main" val="3262579087"/>
              </p:ext>
            </p:extLst>
          </p:nvPr>
        </p:nvGraphicFramePr>
        <p:xfrm>
          <a:off x="1123077" y="1447800"/>
          <a:ext cx="6877923"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533400" y="609600"/>
            <a:ext cx="8229600" cy="762000"/>
          </a:xfrm>
        </p:spPr>
        <p:txBody>
          <a:bodyPr>
            <a:normAutofit/>
          </a:bodyPr>
          <a:lstStyle/>
          <a:p>
            <a:pPr algn="l"/>
            <a:r>
              <a:rPr lang="en-US" sz="4000" dirty="0" smtClean="0">
                <a:solidFill>
                  <a:srgbClr val="006666"/>
                </a:solidFill>
              </a:rPr>
              <a:t>                          Data Lifecycle</a:t>
            </a:r>
            <a:endParaRPr lang="en-US" sz="4000" dirty="0">
              <a:solidFill>
                <a:srgbClr val="006666"/>
              </a:solidFill>
            </a:endParaRPr>
          </a:p>
        </p:txBody>
      </p:sp>
      <p:cxnSp>
        <p:nvCxnSpPr>
          <p:cNvPr id="6" name="Straight Connector 5"/>
          <p:cNvCxnSpPr/>
          <p:nvPr/>
        </p:nvCxnSpPr>
        <p:spPr bwMode="auto">
          <a:xfrm>
            <a:off x="304800" y="1371600"/>
            <a:ext cx="8458200" cy="0"/>
          </a:xfrm>
          <a:prstGeom prst="line">
            <a:avLst/>
          </a:prstGeom>
          <a:solidFill>
            <a:schemeClr val="accent1"/>
          </a:solidFill>
          <a:ln w="25400" cap="flat" cmpd="sng" algn="ctr">
            <a:solidFill>
              <a:srgbClr val="006666"/>
            </a:solidFill>
            <a:prstDash val="solid"/>
            <a:round/>
            <a:headEnd type="none" w="med" len="med"/>
            <a:tailEnd type="none" w="med" len="med"/>
          </a:ln>
          <a:effectLst/>
        </p:spPr>
      </p:cxnSp>
      <p:pic>
        <p:nvPicPr>
          <p:cNvPr id="7" name="Picture 6"/>
          <p:cNvPicPr/>
          <p:nvPr/>
        </p:nvPicPr>
        <p:blipFill>
          <a:blip r:embed="rId8" cstate="print"/>
          <a:srcRect/>
          <a:stretch>
            <a:fillRect/>
          </a:stretch>
        </p:blipFill>
        <p:spPr bwMode="auto">
          <a:xfrm>
            <a:off x="852932" y="702945"/>
            <a:ext cx="3157220" cy="668655"/>
          </a:xfrm>
          <a:prstGeom prst="rect">
            <a:avLst/>
          </a:prstGeom>
          <a:noFill/>
          <a:ln w="9525">
            <a:noFill/>
            <a:miter lim="800000"/>
            <a:headEnd/>
            <a:tailEnd/>
          </a:ln>
        </p:spPr>
      </p:pic>
      <p:pic>
        <p:nvPicPr>
          <p:cNvPr id="8" name="Picture 7" descr="scientist trans color.tif"/>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568997" y="2286000"/>
            <a:ext cx="2069803" cy="2484775"/>
          </a:xfrm>
          <a:prstGeom prst="rect">
            <a:avLst/>
          </a:prstGeom>
        </p:spPr>
      </p:pic>
    </p:spTree>
    <p:extLst>
      <p:ext uri="{BB962C8B-B14F-4D97-AF65-F5344CB8AC3E}">
        <p14:creationId xmlns:p14="http://schemas.microsoft.com/office/powerpoint/2010/main" val="527974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6" name="Shape 46"/>
          <p:cNvSpPr txBox="1">
            <a:spLocks noGrp="1"/>
          </p:cNvSpPr>
          <p:nvPr>
            <p:ph idx="1"/>
          </p:nvPr>
        </p:nvSpPr>
        <p:spPr>
          <a:prstGeom prst="rect">
            <a:avLst/>
          </a:prstGeom>
        </p:spPr>
        <p:txBody>
          <a:bodyPr lIns="91425" tIns="91425" rIns="91425" bIns="91425" anchor="t" anchorCtr="0">
            <a:noAutofit/>
          </a:bodyPr>
          <a:lstStyle/>
          <a:p>
            <a:pPr marL="0" indent="0">
              <a:buNone/>
            </a:pPr>
            <a:endParaRPr lang="en" dirty="0"/>
          </a:p>
          <a:p>
            <a:endParaRPr lang="en" dirty="0"/>
          </a:p>
        </p:txBody>
      </p:sp>
      <p:grpSp>
        <p:nvGrpSpPr>
          <p:cNvPr id="2" name="Group 1"/>
          <p:cNvGrpSpPr/>
          <p:nvPr/>
        </p:nvGrpSpPr>
        <p:grpSpPr>
          <a:xfrm>
            <a:off x="1499222" y="1993260"/>
            <a:ext cx="6412485" cy="4575869"/>
            <a:chOff x="152400" y="838200"/>
            <a:chExt cx="8839200" cy="5791200"/>
          </a:xfrm>
        </p:grpSpPr>
        <p:sp>
          <p:nvSpPr>
            <p:cNvPr id="9" name="Arc 5"/>
            <p:cNvSpPr>
              <a:spLocks/>
            </p:cNvSpPr>
            <p:nvPr/>
          </p:nvSpPr>
          <p:spPr bwMode="auto">
            <a:xfrm rot="9030303">
              <a:off x="2871788" y="1255713"/>
              <a:ext cx="4310062" cy="4194175"/>
            </a:xfrm>
            <a:custGeom>
              <a:avLst/>
              <a:gdLst>
                <a:gd name="G0" fmla="+- 792 0 0"/>
                <a:gd name="G1" fmla="+- 21600 0 0"/>
                <a:gd name="G2" fmla="+- 21600 0 0"/>
                <a:gd name="T0" fmla="*/ 0 w 22392"/>
                <a:gd name="T1" fmla="*/ 15 h 23330"/>
                <a:gd name="T2" fmla="*/ 22323 w 22392"/>
                <a:gd name="T3" fmla="*/ 23330 h 23330"/>
                <a:gd name="T4" fmla="*/ 792 w 22392"/>
                <a:gd name="T5" fmla="*/ 21600 h 23330"/>
              </a:gdLst>
              <a:ahLst/>
              <a:cxnLst>
                <a:cxn ang="0">
                  <a:pos x="T0" y="T1"/>
                </a:cxn>
                <a:cxn ang="0">
                  <a:pos x="T2" y="T3"/>
                </a:cxn>
                <a:cxn ang="0">
                  <a:pos x="T4" y="T5"/>
                </a:cxn>
              </a:cxnLst>
              <a:rect l="0" t="0" r="r" b="b"/>
              <a:pathLst>
                <a:path w="22392" h="23330" fill="none" extrusionOk="0">
                  <a:moveTo>
                    <a:pt x="-1" y="14"/>
                  </a:moveTo>
                  <a:cubicBezTo>
                    <a:pt x="263" y="4"/>
                    <a:pt x="527" y="-1"/>
                    <a:pt x="792" y="-1"/>
                  </a:cubicBezTo>
                  <a:cubicBezTo>
                    <a:pt x="12721" y="0"/>
                    <a:pt x="22392" y="9670"/>
                    <a:pt x="22392" y="21600"/>
                  </a:cubicBezTo>
                  <a:cubicBezTo>
                    <a:pt x="22392" y="22177"/>
                    <a:pt x="22368" y="22754"/>
                    <a:pt x="22322" y="23329"/>
                  </a:cubicBezTo>
                </a:path>
                <a:path w="22392" h="23330" stroke="0" extrusionOk="0">
                  <a:moveTo>
                    <a:pt x="-1" y="14"/>
                  </a:moveTo>
                  <a:cubicBezTo>
                    <a:pt x="263" y="4"/>
                    <a:pt x="527" y="-1"/>
                    <a:pt x="792" y="-1"/>
                  </a:cubicBezTo>
                  <a:cubicBezTo>
                    <a:pt x="12721" y="0"/>
                    <a:pt x="22392" y="9670"/>
                    <a:pt x="22392" y="21600"/>
                  </a:cubicBezTo>
                  <a:cubicBezTo>
                    <a:pt x="22392" y="22177"/>
                    <a:pt x="22368" y="22754"/>
                    <a:pt x="22322" y="23329"/>
                  </a:cubicBezTo>
                  <a:lnTo>
                    <a:pt x="792"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0" name="Arc 6"/>
            <p:cNvSpPr>
              <a:spLocks/>
            </p:cNvSpPr>
            <p:nvPr/>
          </p:nvSpPr>
          <p:spPr bwMode="auto">
            <a:xfrm rot="200973">
              <a:off x="5127625" y="1328738"/>
              <a:ext cx="1674813"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1" name="AutoShape 7"/>
            <p:cNvSpPr>
              <a:spLocks noChangeArrowheads="1"/>
            </p:cNvSpPr>
            <p:nvPr/>
          </p:nvSpPr>
          <p:spPr bwMode="auto">
            <a:xfrm>
              <a:off x="3505200" y="8382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rgbClr val="1F497D"/>
                  </a:solidFill>
                </a:rPr>
                <a:t>Collect</a:t>
              </a:r>
            </a:p>
          </p:txBody>
        </p:sp>
        <p:sp>
          <p:nvSpPr>
            <p:cNvPr id="12" name="Arc 8"/>
            <p:cNvSpPr>
              <a:spLocks/>
            </p:cNvSpPr>
            <p:nvPr/>
          </p:nvSpPr>
          <p:spPr bwMode="auto">
            <a:xfrm rot="2945493">
              <a:off x="6707982" y="2472531"/>
              <a:ext cx="1022350" cy="2173287"/>
            </a:xfrm>
            <a:custGeom>
              <a:avLst/>
              <a:gdLst>
                <a:gd name="G0" fmla="+- 0 0 0"/>
                <a:gd name="G1" fmla="+- 21600 0 0"/>
                <a:gd name="G2" fmla="+- 21600 0 0"/>
                <a:gd name="T0" fmla="*/ 0 w 10422"/>
                <a:gd name="T1" fmla="*/ 0 h 21600"/>
                <a:gd name="T2" fmla="*/ 10422 w 10422"/>
                <a:gd name="T3" fmla="*/ 2680 h 21600"/>
                <a:gd name="T4" fmla="*/ 0 w 10422"/>
                <a:gd name="T5" fmla="*/ 21600 h 21600"/>
              </a:gdLst>
              <a:ahLst/>
              <a:cxnLst>
                <a:cxn ang="0">
                  <a:pos x="T0" y="T1"/>
                </a:cxn>
                <a:cxn ang="0">
                  <a:pos x="T2" y="T3"/>
                </a:cxn>
                <a:cxn ang="0">
                  <a:pos x="T4" y="T5"/>
                </a:cxn>
              </a:cxnLst>
              <a:rect l="0" t="0" r="r" b="b"/>
              <a:pathLst>
                <a:path w="10422" h="21600" fill="none" extrusionOk="0">
                  <a:moveTo>
                    <a:pt x="0" y="-1"/>
                  </a:moveTo>
                  <a:cubicBezTo>
                    <a:pt x="3644" y="-1"/>
                    <a:pt x="7229" y="922"/>
                    <a:pt x="10421" y="2680"/>
                  </a:cubicBezTo>
                </a:path>
                <a:path w="10422" h="21600" stroke="0" extrusionOk="0">
                  <a:moveTo>
                    <a:pt x="0" y="-1"/>
                  </a:moveTo>
                  <a:cubicBezTo>
                    <a:pt x="3644" y="-1"/>
                    <a:pt x="7229" y="922"/>
                    <a:pt x="10421" y="2680"/>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3" name="AutoShape 9"/>
            <p:cNvSpPr>
              <a:spLocks noChangeArrowheads="1"/>
            </p:cNvSpPr>
            <p:nvPr/>
          </p:nvSpPr>
          <p:spPr bwMode="auto">
            <a:xfrm>
              <a:off x="6248399" y="1828799"/>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chemeClr val="tx2"/>
                  </a:solidFill>
                </a:rPr>
                <a:t>Assure</a:t>
              </a:r>
            </a:p>
          </p:txBody>
        </p:sp>
        <p:sp>
          <p:nvSpPr>
            <p:cNvPr id="14" name="Arc 10"/>
            <p:cNvSpPr>
              <a:spLocks/>
            </p:cNvSpPr>
            <p:nvPr/>
          </p:nvSpPr>
          <p:spPr bwMode="auto">
            <a:xfrm rot="19557026">
              <a:off x="1981200" y="1316038"/>
              <a:ext cx="2057400"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5" name="Arc 11"/>
            <p:cNvSpPr>
              <a:spLocks/>
            </p:cNvSpPr>
            <p:nvPr/>
          </p:nvSpPr>
          <p:spPr bwMode="auto">
            <a:xfrm rot="6391628">
              <a:off x="6346032" y="3263106"/>
              <a:ext cx="1219200" cy="2173287"/>
            </a:xfrm>
            <a:custGeom>
              <a:avLst/>
              <a:gdLst>
                <a:gd name="G0" fmla="+- 2074 0 0"/>
                <a:gd name="G1" fmla="+- 21600 0 0"/>
                <a:gd name="G2" fmla="+- 21600 0 0"/>
                <a:gd name="T0" fmla="*/ 0 w 12496"/>
                <a:gd name="T1" fmla="*/ 100 h 21600"/>
                <a:gd name="T2" fmla="*/ 12496 w 12496"/>
                <a:gd name="T3" fmla="*/ 2680 h 21600"/>
                <a:gd name="T4" fmla="*/ 2074 w 12496"/>
                <a:gd name="T5" fmla="*/ 21600 h 21600"/>
              </a:gdLst>
              <a:ahLst/>
              <a:cxnLst>
                <a:cxn ang="0">
                  <a:pos x="T0" y="T1"/>
                </a:cxn>
                <a:cxn ang="0">
                  <a:pos x="T2" y="T3"/>
                </a:cxn>
                <a:cxn ang="0">
                  <a:pos x="T4" y="T5"/>
                </a:cxn>
              </a:cxnLst>
              <a:rect l="0" t="0" r="r" b="b"/>
              <a:pathLst>
                <a:path w="12496" h="21600" fill="none" extrusionOk="0">
                  <a:moveTo>
                    <a:pt x="-1" y="99"/>
                  </a:moveTo>
                  <a:cubicBezTo>
                    <a:pt x="689" y="33"/>
                    <a:pt x="1381" y="-1"/>
                    <a:pt x="2074" y="-1"/>
                  </a:cubicBezTo>
                  <a:cubicBezTo>
                    <a:pt x="5718" y="-1"/>
                    <a:pt x="9303" y="922"/>
                    <a:pt x="12495" y="2680"/>
                  </a:cubicBezTo>
                </a:path>
                <a:path w="12496" h="21600" stroke="0" extrusionOk="0">
                  <a:moveTo>
                    <a:pt x="-1" y="99"/>
                  </a:moveTo>
                  <a:cubicBezTo>
                    <a:pt x="689" y="33"/>
                    <a:pt x="1381" y="-1"/>
                    <a:pt x="2074" y="-1"/>
                  </a:cubicBezTo>
                  <a:cubicBezTo>
                    <a:pt x="5718" y="-1"/>
                    <a:pt x="9303" y="922"/>
                    <a:pt x="12495" y="2680"/>
                  </a:cubicBezTo>
                  <a:lnTo>
                    <a:pt x="2074"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6" name="Arc 12"/>
            <p:cNvSpPr>
              <a:spLocks/>
            </p:cNvSpPr>
            <p:nvPr/>
          </p:nvSpPr>
          <p:spPr bwMode="auto">
            <a:xfrm rot="21198054" flipV="1">
              <a:off x="5334000" y="3938588"/>
              <a:ext cx="1674813"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17" name="AutoShape 13"/>
            <p:cNvSpPr>
              <a:spLocks noChangeArrowheads="1"/>
            </p:cNvSpPr>
            <p:nvPr/>
          </p:nvSpPr>
          <p:spPr bwMode="auto">
            <a:xfrm>
              <a:off x="6248399" y="51816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tx2"/>
                  </a:solidFill>
                </a:rPr>
                <a:t>Deposit</a:t>
              </a:r>
            </a:p>
          </p:txBody>
        </p:sp>
        <p:sp>
          <p:nvSpPr>
            <p:cNvPr id="18" name="Arc 14"/>
            <p:cNvSpPr>
              <a:spLocks/>
            </p:cNvSpPr>
            <p:nvPr/>
          </p:nvSpPr>
          <p:spPr bwMode="auto">
            <a:xfrm rot="1592456" flipV="1">
              <a:off x="2817813" y="4267200"/>
              <a:ext cx="1674812" cy="2189163"/>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prstDash val="sysDot"/>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19" name="AutoShape 15"/>
            <p:cNvSpPr>
              <a:spLocks noChangeArrowheads="1"/>
            </p:cNvSpPr>
            <p:nvPr/>
          </p:nvSpPr>
          <p:spPr bwMode="auto">
            <a:xfrm>
              <a:off x="3505200" y="58674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accent4"/>
                  </a:solidFill>
                </a:rPr>
                <a:t>Preserve</a:t>
              </a:r>
            </a:p>
          </p:txBody>
        </p:sp>
        <p:sp>
          <p:nvSpPr>
            <p:cNvPr id="20" name="Arc 16"/>
            <p:cNvSpPr>
              <a:spLocks/>
            </p:cNvSpPr>
            <p:nvPr/>
          </p:nvSpPr>
          <p:spPr bwMode="auto">
            <a:xfrm rot="4733351" flipV="1">
              <a:off x="1116013" y="3630613"/>
              <a:ext cx="1522412" cy="2189162"/>
            </a:xfrm>
            <a:custGeom>
              <a:avLst/>
              <a:gdLst>
                <a:gd name="G0" fmla="+- 0 0 0"/>
                <a:gd name="G1" fmla="+- 21600 0 0"/>
                <a:gd name="G2" fmla="+- 21600 0 0"/>
                <a:gd name="T0" fmla="*/ 0 w 17034"/>
                <a:gd name="T1" fmla="*/ 0 h 21600"/>
                <a:gd name="T2" fmla="*/ 17034 w 17034"/>
                <a:gd name="T3" fmla="*/ 8319 h 21600"/>
                <a:gd name="T4" fmla="*/ 0 w 17034"/>
                <a:gd name="T5" fmla="*/ 21600 h 21600"/>
              </a:gdLst>
              <a:ahLst/>
              <a:cxnLst>
                <a:cxn ang="0">
                  <a:pos x="T0" y="T1"/>
                </a:cxn>
                <a:cxn ang="0">
                  <a:pos x="T2" y="T3"/>
                </a:cxn>
                <a:cxn ang="0">
                  <a:pos x="T4" y="T5"/>
                </a:cxn>
              </a:cxnLst>
              <a:rect l="0" t="0" r="r" b="b"/>
              <a:pathLst>
                <a:path w="17034" h="21600" fill="none" extrusionOk="0">
                  <a:moveTo>
                    <a:pt x="0" y="-1"/>
                  </a:moveTo>
                  <a:cubicBezTo>
                    <a:pt x="6656" y="-1"/>
                    <a:pt x="12941" y="3069"/>
                    <a:pt x="17034" y="8318"/>
                  </a:cubicBezTo>
                </a:path>
                <a:path w="17034" h="21600" stroke="0" extrusionOk="0">
                  <a:moveTo>
                    <a:pt x="0" y="-1"/>
                  </a:moveTo>
                  <a:cubicBezTo>
                    <a:pt x="6656" y="-1"/>
                    <a:pt x="12941" y="3069"/>
                    <a:pt x="17034" y="8318"/>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1" name="AutoShape 17"/>
            <p:cNvSpPr>
              <a:spLocks noChangeArrowheads="1"/>
            </p:cNvSpPr>
            <p:nvPr/>
          </p:nvSpPr>
          <p:spPr bwMode="auto">
            <a:xfrm>
              <a:off x="762000" y="51816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accent4"/>
                  </a:solidFill>
                </a:rPr>
                <a:t>Discover</a:t>
              </a:r>
            </a:p>
          </p:txBody>
        </p:sp>
        <p:sp>
          <p:nvSpPr>
            <p:cNvPr id="22" name="Arc 18"/>
            <p:cNvSpPr>
              <a:spLocks/>
            </p:cNvSpPr>
            <p:nvPr/>
          </p:nvSpPr>
          <p:spPr bwMode="auto">
            <a:xfrm rot="7697483" flipV="1">
              <a:off x="1018381" y="2593182"/>
              <a:ext cx="1082675" cy="2189162"/>
            </a:xfrm>
            <a:custGeom>
              <a:avLst/>
              <a:gdLst>
                <a:gd name="G0" fmla="+- 0 0 0"/>
                <a:gd name="G1" fmla="+- 21600 0 0"/>
                <a:gd name="G2" fmla="+- 21600 0 0"/>
                <a:gd name="T0" fmla="*/ 0 w 12114"/>
                <a:gd name="T1" fmla="*/ 0 h 21600"/>
                <a:gd name="T2" fmla="*/ 12114 w 12114"/>
                <a:gd name="T3" fmla="*/ 3716 h 21600"/>
                <a:gd name="T4" fmla="*/ 0 w 12114"/>
                <a:gd name="T5" fmla="*/ 21600 h 21600"/>
              </a:gdLst>
              <a:ahLst/>
              <a:cxnLst>
                <a:cxn ang="0">
                  <a:pos x="T0" y="T1"/>
                </a:cxn>
                <a:cxn ang="0">
                  <a:pos x="T2" y="T3"/>
                </a:cxn>
                <a:cxn ang="0">
                  <a:pos x="T4" y="T5"/>
                </a:cxn>
              </a:cxnLst>
              <a:rect l="0" t="0" r="r" b="b"/>
              <a:pathLst>
                <a:path w="12114" h="21600" fill="none" extrusionOk="0">
                  <a:moveTo>
                    <a:pt x="0" y="-1"/>
                  </a:moveTo>
                  <a:cubicBezTo>
                    <a:pt x="4318" y="-1"/>
                    <a:pt x="8538" y="1294"/>
                    <a:pt x="12113" y="3716"/>
                  </a:cubicBezTo>
                </a:path>
                <a:path w="12114" h="21600" stroke="0" extrusionOk="0">
                  <a:moveTo>
                    <a:pt x="0" y="-1"/>
                  </a:moveTo>
                  <a:cubicBezTo>
                    <a:pt x="4318" y="-1"/>
                    <a:pt x="8538" y="1294"/>
                    <a:pt x="12113" y="3716"/>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3" name="AutoShape 19"/>
            <p:cNvSpPr>
              <a:spLocks noChangeArrowheads="1"/>
            </p:cNvSpPr>
            <p:nvPr/>
          </p:nvSpPr>
          <p:spPr bwMode="auto">
            <a:xfrm>
              <a:off x="152400" y="34290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chemeClr val="accent4"/>
                  </a:solidFill>
                </a:rPr>
                <a:t>Integrate</a:t>
              </a:r>
            </a:p>
          </p:txBody>
        </p:sp>
        <p:sp>
          <p:nvSpPr>
            <p:cNvPr id="24" name="AutoShape 21"/>
            <p:cNvSpPr>
              <a:spLocks noChangeArrowheads="1"/>
            </p:cNvSpPr>
            <p:nvPr/>
          </p:nvSpPr>
          <p:spPr bwMode="auto">
            <a:xfrm>
              <a:off x="7010400" y="34290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tx2"/>
                  </a:solidFill>
                </a:rPr>
                <a:t>Describe</a:t>
              </a:r>
            </a:p>
          </p:txBody>
        </p:sp>
        <p:sp>
          <p:nvSpPr>
            <p:cNvPr id="25" name="Arc 22"/>
            <p:cNvSpPr>
              <a:spLocks/>
            </p:cNvSpPr>
            <p:nvPr/>
          </p:nvSpPr>
          <p:spPr bwMode="auto">
            <a:xfrm rot="19557026">
              <a:off x="1981200" y="1143000"/>
              <a:ext cx="2057400" cy="2189163"/>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6" name="AutoShape 23"/>
            <p:cNvSpPr>
              <a:spLocks noChangeArrowheads="1"/>
            </p:cNvSpPr>
            <p:nvPr/>
          </p:nvSpPr>
          <p:spPr bwMode="auto">
            <a:xfrm>
              <a:off x="762000" y="1828799"/>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rgbClr val="1F497D"/>
                  </a:solidFill>
                </a:rPr>
                <a:t>Analyze</a:t>
              </a:r>
            </a:p>
          </p:txBody>
        </p:sp>
      </p:grpSp>
      <p:pic>
        <p:nvPicPr>
          <p:cNvPr id="28"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06208" y="3321734"/>
            <a:ext cx="1351806" cy="20140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solidFill>
                  <a:schemeClr val="tx1"/>
                </a:solidFill>
              </a:rPr>
              <a:t>Researchers might…</a:t>
            </a:r>
            <a:endParaRPr lang="en-US" dirty="0">
              <a:solidFill>
                <a:schemeClr val="tx1"/>
              </a:solidFill>
            </a:endParaRPr>
          </a:p>
        </p:txBody>
      </p:sp>
    </p:spTree>
    <p:extLst>
      <p:ext uri="{BB962C8B-B14F-4D97-AF65-F5344CB8AC3E}">
        <p14:creationId xmlns:p14="http://schemas.microsoft.com/office/powerpoint/2010/main" val="238911886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loud Callout 20"/>
          <p:cNvSpPr/>
          <p:nvPr/>
        </p:nvSpPr>
        <p:spPr>
          <a:xfrm>
            <a:off x="5867400" y="5029200"/>
            <a:ext cx="2255520" cy="914400"/>
          </a:xfrm>
          <a:prstGeom prst="cloudCallout">
            <a:avLst>
              <a:gd name="adj1" fmla="val -78196"/>
              <a:gd name="adj2" fmla="val -936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Stewardship role (select &amp; deselect)?</a:t>
            </a:r>
            <a:endParaRPr lang="en-US" sz="1500" dirty="0">
              <a:solidFill>
                <a:srgbClr val="186072"/>
              </a:solidFill>
            </a:endParaRPr>
          </a:p>
        </p:txBody>
      </p:sp>
      <p:pic>
        <p:nvPicPr>
          <p:cNvPr id="20" name="Picture 19" descr="librarian.jpg"/>
          <p:cNvPicPr>
            <a:picLocks noChangeAspect="1"/>
          </p:cNvPicPr>
          <p:nvPr/>
        </p:nvPicPr>
        <p:blipFill>
          <a:blip r:embed="rId3" cstate="print"/>
          <a:stretch>
            <a:fillRect/>
          </a:stretch>
        </p:blipFill>
        <p:spPr>
          <a:xfrm>
            <a:off x="3352800" y="2552700"/>
            <a:ext cx="2381250" cy="2781300"/>
          </a:xfrm>
          <a:prstGeom prst="rect">
            <a:avLst/>
          </a:prstGeom>
        </p:spPr>
      </p:pic>
      <p:sp>
        <p:nvSpPr>
          <p:cNvPr id="2" name="Title 1"/>
          <p:cNvSpPr>
            <a:spLocks noGrp="1"/>
          </p:cNvSpPr>
          <p:nvPr>
            <p:ph type="title"/>
          </p:nvPr>
        </p:nvSpPr>
        <p:spPr>
          <a:xfrm>
            <a:off x="609600" y="457200"/>
            <a:ext cx="8382000" cy="762000"/>
          </a:xfrm>
        </p:spPr>
        <p:txBody>
          <a:bodyPr>
            <a:normAutofit/>
          </a:bodyPr>
          <a:lstStyle/>
          <a:p>
            <a:pPr algn="l"/>
            <a:r>
              <a:rPr lang="en-US" sz="3200" dirty="0" smtClean="0">
                <a:solidFill>
                  <a:srgbClr val="006666"/>
                </a:solidFill>
              </a:rPr>
              <a:t>Librarian &amp; Libraries</a:t>
            </a:r>
            <a:endParaRPr lang="en-US" sz="3200" dirty="0">
              <a:solidFill>
                <a:srgbClr val="006666"/>
              </a:solidFill>
            </a:endParaRPr>
          </a:p>
        </p:txBody>
      </p:sp>
      <p:graphicFrame>
        <p:nvGraphicFramePr>
          <p:cNvPr id="9" name="Content Placeholder 8"/>
          <p:cNvGraphicFramePr>
            <a:graphicFrameLocks noGrp="1" noChangeAspect="1"/>
          </p:cNvGraphicFramePr>
          <p:nvPr>
            <p:ph idx="1"/>
            <p:extLst>
              <p:ext uri="{D42A27DB-BD31-4B8C-83A1-F6EECF244321}">
                <p14:modId xmlns:p14="http://schemas.microsoft.com/office/powerpoint/2010/main" val="1417485631"/>
              </p:ext>
            </p:extLst>
          </p:nvPr>
        </p:nvGraphicFramePr>
        <p:xfrm>
          <a:off x="1199277" y="1600200"/>
          <a:ext cx="6877923"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Cloud Callout 9"/>
          <p:cNvSpPr/>
          <p:nvPr/>
        </p:nvSpPr>
        <p:spPr>
          <a:xfrm>
            <a:off x="5486400" y="1226629"/>
            <a:ext cx="1676400" cy="906971"/>
          </a:xfrm>
          <a:prstGeom prst="cloudCallout">
            <a:avLst>
              <a:gd name="adj1" fmla="val -66815"/>
              <a:gd name="adj2" fmla="val 2978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Are RDS priority?</a:t>
            </a:r>
            <a:endParaRPr lang="en-US" sz="1500" dirty="0">
              <a:solidFill>
                <a:srgbClr val="186072"/>
              </a:solidFill>
            </a:endParaRPr>
          </a:p>
        </p:txBody>
      </p:sp>
      <p:sp>
        <p:nvSpPr>
          <p:cNvPr id="13" name="Cloud Callout 12"/>
          <p:cNvSpPr/>
          <p:nvPr/>
        </p:nvSpPr>
        <p:spPr>
          <a:xfrm>
            <a:off x="76200" y="2644435"/>
            <a:ext cx="2331720" cy="914400"/>
          </a:xfrm>
          <a:prstGeom prst="cloudCallout">
            <a:avLst>
              <a:gd name="adj1" fmla="val 60346"/>
              <a:gd name="adj2" fmla="val 3858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Role in partnering with researcher?</a:t>
            </a:r>
            <a:endParaRPr lang="en-US" sz="1500" dirty="0">
              <a:solidFill>
                <a:srgbClr val="186072"/>
              </a:solidFill>
            </a:endParaRPr>
          </a:p>
        </p:txBody>
      </p:sp>
      <p:sp>
        <p:nvSpPr>
          <p:cNvPr id="14" name="Cloud Callout 13"/>
          <p:cNvSpPr/>
          <p:nvPr/>
        </p:nvSpPr>
        <p:spPr>
          <a:xfrm>
            <a:off x="152400" y="1295400"/>
            <a:ext cx="2103120" cy="914400"/>
          </a:xfrm>
          <a:prstGeom prst="cloudCallout">
            <a:avLst>
              <a:gd name="adj1" fmla="val 60845"/>
              <a:gd name="adj2" fmla="val 5849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Level of my knowledge &amp; skills ?</a:t>
            </a:r>
            <a:endParaRPr lang="en-US" sz="1500" dirty="0">
              <a:solidFill>
                <a:srgbClr val="186072"/>
              </a:solidFill>
            </a:endParaRPr>
          </a:p>
        </p:txBody>
      </p:sp>
      <p:sp>
        <p:nvSpPr>
          <p:cNvPr id="15" name="Cloud Callout 14"/>
          <p:cNvSpPr/>
          <p:nvPr/>
        </p:nvSpPr>
        <p:spPr>
          <a:xfrm>
            <a:off x="6858000" y="3886200"/>
            <a:ext cx="2209800" cy="1066800"/>
          </a:xfrm>
          <a:prstGeom prst="cloudCallout">
            <a:avLst>
              <a:gd name="adj1" fmla="val -68095"/>
              <a:gd name="adj2" fmla="val -4728"/>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Is there an agency repository that accepts data?</a:t>
            </a:r>
            <a:endParaRPr lang="en-US" sz="1500" dirty="0">
              <a:solidFill>
                <a:srgbClr val="186072"/>
              </a:solidFill>
            </a:endParaRPr>
          </a:p>
        </p:txBody>
      </p:sp>
      <p:sp>
        <p:nvSpPr>
          <p:cNvPr id="16" name="Cloud Callout 15"/>
          <p:cNvSpPr/>
          <p:nvPr/>
        </p:nvSpPr>
        <p:spPr>
          <a:xfrm>
            <a:off x="6964680" y="1676400"/>
            <a:ext cx="2103120" cy="914400"/>
          </a:xfrm>
          <a:prstGeom prst="cloudCallout">
            <a:avLst>
              <a:gd name="adj1" fmla="val -68532"/>
              <a:gd name="adj2" fmla="val 2636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Level of participation with data?</a:t>
            </a:r>
            <a:endParaRPr lang="en-US" sz="1500" dirty="0">
              <a:solidFill>
                <a:srgbClr val="186072"/>
              </a:solidFill>
            </a:endParaRPr>
          </a:p>
        </p:txBody>
      </p:sp>
      <p:sp>
        <p:nvSpPr>
          <p:cNvPr id="17" name="Cloud Callout 16"/>
          <p:cNvSpPr/>
          <p:nvPr/>
        </p:nvSpPr>
        <p:spPr>
          <a:xfrm>
            <a:off x="0" y="4648200"/>
            <a:ext cx="1828800" cy="1219200"/>
          </a:xfrm>
          <a:prstGeom prst="cloudCallout">
            <a:avLst>
              <a:gd name="adj1" fmla="val 66830"/>
              <a:gd name="adj2" fmla="val -5137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Role of librarian discovering data?</a:t>
            </a:r>
            <a:endParaRPr lang="en-US" sz="1500" dirty="0">
              <a:solidFill>
                <a:srgbClr val="186072"/>
              </a:solidFill>
            </a:endParaRPr>
          </a:p>
        </p:txBody>
      </p:sp>
      <p:sp>
        <p:nvSpPr>
          <p:cNvPr id="18" name="Cloud Callout 17"/>
          <p:cNvSpPr/>
          <p:nvPr/>
        </p:nvSpPr>
        <p:spPr>
          <a:xfrm>
            <a:off x="7193280" y="2590800"/>
            <a:ext cx="1874520" cy="1066800"/>
          </a:xfrm>
          <a:prstGeom prst="cloudCallout">
            <a:avLst>
              <a:gd name="adj1" fmla="val -68858"/>
              <a:gd name="adj2" fmla="val 3372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Level of involvement with metadata?</a:t>
            </a:r>
            <a:endParaRPr lang="en-US" sz="1500" dirty="0">
              <a:solidFill>
                <a:srgbClr val="186072"/>
              </a:solidFill>
            </a:endParaRPr>
          </a:p>
        </p:txBody>
      </p:sp>
      <p:sp>
        <p:nvSpPr>
          <p:cNvPr id="12" name="Cloud Callout 11"/>
          <p:cNvSpPr/>
          <p:nvPr/>
        </p:nvSpPr>
        <p:spPr>
          <a:xfrm>
            <a:off x="1450084" y="5715000"/>
            <a:ext cx="2512316" cy="906971"/>
          </a:xfrm>
          <a:prstGeom prst="cloudCallout">
            <a:avLst>
              <a:gd name="adj1" fmla="val 69413"/>
              <a:gd name="adj2" fmla="val -4302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Role of the librarian to help preservation?</a:t>
            </a:r>
            <a:endParaRPr lang="en-US" sz="1500" dirty="0">
              <a:solidFill>
                <a:srgbClr val="186072"/>
              </a:solidFill>
            </a:endParaRPr>
          </a:p>
        </p:txBody>
      </p:sp>
      <p:cxnSp>
        <p:nvCxnSpPr>
          <p:cNvPr id="22" name="Straight Connector 21"/>
          <p:cNvCxnSpPr/>
          <p:nvPr/>
        </p:nvCxnSpPr>
        <p:spPr bwMode="auto">
          <a:xfrm>
            <a:off x="381000" y="1143000"/>
            <a:ext cx="83820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3613810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 few results of </a:t>
            </a:r>
            <a:r>
              <a:rPr lang="en-US" i="1" dirty="0" smtClean="0"/>
              <a:t>scientists </a:t>
            </a:r>
            <a:r>
              <a:rPr lang="en-US" dirty="0" smtClean="0"/>
              <a:t>baseline survey …</a:t>
            </a:r>
            <a:endParaRPr lang="en-US" i="1" dirty="0"/>
          </a:p>
        </p:txBody>
      </p:sp>
    </p:spTree>
    <p:extLst>
      <p:ext uri="{BB962C8B-B14F-4D97-AF65-F5344CB8AC3E}">
        <p14:creationId xmlns:p14="http://schemas.microsoft.com/office/powerpoint/2010/main" val="20505271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316038" y="5321300"/>
            <a:ext cx="596900" cy="152400"/>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7" name="Rectangle 6"/>
          <p:cNvSpPr/>
          <p:nvPr/>
        </p:nvSpPr>
        <p:spPr bwMode="auto">
          <a:xfrm>
            <a:off x="2266950" y="5308600"/>
            <a:ext cx="596900" cy="165100"/>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8" name="Rectangle 7"/>
          <p:cNvSpPr/>
          <p:nvPr/>
        </p:nvSpPr>
        <p:spPr bwMode="auto">
          <a:xfrm>
            <a:off x="3233738" y="4872038"/>
            <a:ext cx="596900" cy="601662"/>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9" name="Rectangle 8"/>
          <p:cNvSpPr/>
          <p:nvPr/>
        </p:nvSpPr>
        <p:spPr bwMode="auto">
          <a:xfrm>
            <a:off x="4291013" y="4851400"/>
            <a:ext cx="596900" cy="622300"/>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10" name="Rectangle 9"/>
          <p:cNvSpPr/>
          <p:nvPr/>
        </p:nvSpPr>
        <p:spPr bwMode="auto">
          <a:xfrm>
            <a:off x="5324475" y="4775200"/>
            <a:ext cx="596900" cy="698500"/>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11" name="Rectangle 10"/>
          <p:cNvSpPr/>
          <p:nvPr/>
        </p:nvSpPr>
        <p:spPr bwMode="auto">
          <a:xfrm>
            <a:off x="6311900" y="4724400"/>
            <a:ext cx="596900" cy="749300"/>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12" name="Rectangle 11"/>
          <p:cNvSpPr>
            <a:spLocks noChangeArrowheads="1"/>
          </p:cNvSpPr>
          <p:nvPr/>
        </p:nvSpPr>
        <p:spPr bwMode="auto">
          <a:xfrm>
            <a:off x="7285038" y="3848100"/>
            <a:ext cx="596900" cy="1625600"/>
          </a:xfrm>
          <a:prstGeom prst="rect">
            <a:avLst/>
          </a:prstGeom>
          <a:solidFill>
            <a:srgbClr val="4C2600"/>
          </a:solidFill>
          <a:ln w="9525" algn="ctr">
            <a:solidFill>
              <a:schemeClr val="tx1"/>
            </a:solidFill>
            <a:round/>
            <a:headEnd/>
            <a:tailEnd/>
          </a:ln>
        </p:spPr>
        <p:txBody>
          <a:bodyPr wrap="none" anchor="ctr"/>
          <a:lstStyle/>
          <a:p>
            <a:endParaRPr lang="en-US"/>
          </a:p>
        </p:txBody>
      </p:sp>
      <p:sp>
        <p:nvSpPr>
          <p:cNvPr id="13" name="Rectangle 12"/>
          <p:cNvSpPr>
            <a:spLocks noChangeArrowheads="1"/>
          </p:cNvSpPr>
          <p:nvPr/>
        </p:nvSpPr>
        <p:spPr bwMode="auto">
          <a:xfrm>
            <a:off x="8172450" y="1879600"/>
            <a:ext cx="596900" cy="3594100"/>
          </a:xfrm>
          <a:prstGeom prst="rect">
            <a:avLst/>
          </a:prstGeom>
          <a:solidFill>
            <a:srgbClr val="B42626"/>
          </a:solidFill>
          <a:ln w="9525" algn="ctr">
            <a:solidFill>
              <a:schemeClr val="tx1"/>
            </a:solidFill>
            <a:round/>
            <a:headEnd/>
            <a:tailEnd/>
          </a:ln>
        </p:spPr>
        <p:txBody>
          <a:bodyPr wrap="none" anchor="ctr"/>
          <a:lstStyle/>
          <a:p>
            <a:endParaRPr lang="en-US"/>
          </a:p>
        </p:txBody>
      </p:sp>
      <p:cxnSp>
        <p:nvCxnSpPr>
          <p:cNvPr id="10250" name="Straight Connector 16"/>
          <p:cNvCxnSpPr>
            <a:cxnSpLocks noChangeShapeType="1"/>
          </p:cNvCxnSpPr>
          <p:nvPr/>
        </p:nvCxnSpPr>
        <p:spPr bwMode="auto">
          <a:xfrm>
            <a:off x="0" y="5473700"/>
            <a:ext cx="9144000" cy="0"/>
          </a:xfrm>
          <a:prstGeom prst="line">
            <a:avLst/>
          </a:prstGeom>
          <a:noFill/>
          <a:ln w="12700" algn="ctr">
            <a:solidFill>
              <a:schemeClr val="tx1"/>
            </a:solidFill>
            <a:round/>
            <a:headEnd/>
            <a:tailEnd/>
          </a:ln>
        </p:spPr>
      </p:cxnSp>
      <p:sp>
        <p:nvSpPr>
          <p:cNvPr id="10251" name="Rectangle 3"/>
          <p:cNvSpPr>
            <a:spLocks noGrp="1" noChangeArrowheads="1"/>
          </p:cNvSpPr>
          <p:nvPr>
            <p:ph type="title"/>
          </p:nvPr>
        </p:nvSpPr>
        <p:spPr>
          <a:xfrm>
            <a:off x="0" y="914400"/>
            <a:ext cx="9144000" cy="461665"/>
          </a:xfrm>
          <a:noFill/>
        </p:spPr>
        <p:txBody>
          <a:bodyPr wrap="square">
            <a:spAutoFit/>
          </a:bodyPr>
          <a:lstStyle/>
          <a:p>
            <a:pPr algn="l"/>
            <a:r>
              <a:rPr lang="en-US" sz="2400" dirty="0" smtClean="0">
                <a:ea typeface="ＭＳ Ｐゴシック" pitchFamily="34" charset="-128"/>
              </a:rPr>
              <a:t>What metadata do you currently use to describe your data?</a:t>
            </a:r>
          </a:p>
        </p:txBody>
      </p:sp>
      <p:sp>
        <p:nvSpPr>
          <p:cNvPr id="10252" name="TextBox 21"/>
          <p:cNvSpPr txBox="1">
            <a:spLocks noChangeArrowheads="1"/>
          </p:cNvSpPr>
          <p:nvPr/>
        </p:nvSpPr>
        <p:spPr bwMode="auto">
          <a:xfrm>
            <a:off x="1246188" y="5473700"/>
            <a:ext cx="819150" cy="374650"/>
          </a:xfrm>
          <a:prstGeom prst="rect">
            <a:avLst/>
          </a:prstGeom>
          <a:noFill/>
          <a:ln w="9525">
            <a:noFill/>
            <a:miter lim="800000"/>
            <a:headEnd/>
            <a:tailEnd/>
          </a:ln>
        </p:spPr>
        <p:txBody>
          <a:bodyPr>
            <a:spAutoFit/>
          </a:bodyPr>
          <a:lstStyle/>
          <a:p>
            <a:r>
              <a:rPr lang="en-US" sz="1800"/>
              <a:t>DwC</a:t>
            </a:r>
          </a:p>
        </p:txBody>
      </p:sp>
      <p:sp>
        <p:nvSpPr>
          <p:cNvPr id="10253" name="TextBox 22"/>
          <p:cNvSpPr txBox="1">
            <a:spLocks noChangeArrowheads="1"/>
          </p:cNvSpPr>
          <p:nvPr/>
        </p:nvSpPr>
        <p:spPr bwMode="auto">
          <a:xfrm>
            <a:off x="2281238" y="5473700"/>
            <a:ext cx="635000" cy="369888"/>
          </a:xfrm>
          <a:prstGeom prst="rect">
            <a:avLst/>
          </a:prstGeom>
          <a:noFill/>
          <a:ln w="9525">
            <a:noFill/>
            <a:miter lim="800000"/>
            <a:headEnd/>
            <a:tailEnd/>
          </a:ln>
        </p:spPr>
        <p:txBody>
          <a:bodyPr>
            <a:spAutoFit/>
          </a:bodyPr>
          <a:lstStyle/>
          <a:p>
            <a:r>
              <a:rPr lang="en-US" sz="1800"/>
              <a:t>DC</a:t>
            </a:r>
          </a:p>
        </p:txBody>
      </p:sp>
      <p:sp>
        <p:nvSpPr>
          <p:cNvPr id="10254" name="TextBox 24"/>
          <p:cNvSpPr txBox="1">
            <a:spLocks noChangeArrowheads="1"/>
          </p:cNvSpPr>
          <p:nvPr/>
        </p:nvSpPr>
        <p:spPr bwMode="auto">
          <a:xfrm>
            <a:off x="4964113" y="5473700"/>
            <a:ext cx="1333500" cy="369888"/>
          </a:xfrm>
          <a:prstGeom prst="rect">
            <a:avLst/>
          </a:prstGeom>
          <a:noFill/>
          <a:ln w="9525">
            <a:noFill/>
            <a:miter lim="800000"/>
            <a:headEnd/>
            <a:tailEnd/>
          </a:ln>
        </p:spPr>
        <p:txBody>
          <a:bodyPr>
            <a:spAutoFit/>
          </a:bodyPr>
          <a:lstStyle/>
          <a:p>
            <a:r>
              <a:rPr lang="en-US" sz="1800"/>
              <a:t>Open GIS</a:t>
            </a:r>
          </a:p>
        </p:txBody>
      </p:sp>
      <p:sp>
        <p:nvSpPr>
          <p:cNvPr id="10255" name="TextBox 26"/>
          <p:cNvSpPr txBox="1">
            <a:spLocks noChangeArrowheads="1"/>
          </p:cNvSpPr>
          <p:nvPr/>
        </p:nvSpPr>
        <p:spPr bwMode="auto">
          <a:xfrm>
            <a:off x="4181475" y="5473700"/>
            <a:ext cx="1041400" cy="369888"/>
          </a:xfrm>
          <a:prstGeom prst="rect">
            <a:avLst/>
          </a:prstGeom>
          <a:noFill/>
          <a:ln w="9525">
            <a:noFill/>
            <a:miter lim="800000"/>
            <a:headEnd/>
            <a:tailEnd/>
          </a:ln>
        </p:spPr>
        <p:txBody>
          <a:bodyPr>
            <a:spAutoFit/>
          </a:bodyPr>
          <a:lstStyle/>
          <a:p>
            <a:r>
              <a:rPr lang="en-US" sz="1800"/>
              <a:t>FGDC</a:t>
            </a:r>
          </a:p>
        </p:txBody>
      </p:sp>
      <p:sp>
        <p:nvSpPr>
          <p:cNvPr id="10256" name="TextBox 27"/>
          <p:cNvSpPr txBox="1">
            <a:spLocks noChangeArrowheads="1"/>
          </p:cNvSpPr>
          <p:nvPr/>
        </p:nvSpPr>
        <p:spPr bwMode="auto">
          <a:xfrm>
            <a:off x="6300788" y="5461000"/>
            <a:ext cx="714375" cy="371475"/>
          </a:xfrm>
          <a:prstGeom prst="rect">
            <a:avLst/>
          </a:prstGeom>
          <a:noFill/>
          <a:ln w="9525">
            <a:noFill/>
            <a:miter lim="800000"/>
            <a:headEnd/>
            <a:tailEnd/>
          </a:ln>
        </p:spPr>
        <p:txBody>
          <a:bodyPr>
            <a:spAutoFit/>
          </a:bodyPr>
          <a:lstStyle/>
          <a:p>
            <a:r>
              <a:rPr lang="en-US" sz="1800"/>
              <a:t>ISO</a:t>
            </a:r>
          </a:p>
        </p:txBody>
      </p:sp>
      <p:sp>
        <p:nvSpPr>
          <p:cNvPr id="30" name="TextBox 29"/>
          <p:cNvSpPr txBox="1">
            <a:spLocks noChangeArrowheads="1"/>
          </p:cNvSpPr>
          <p:nvPr/>
        </p:nvSpPr>
        <p:spPr bwMode="auto">
          <a:xfrm>
            <a:off x="7165975" y="5461000"/>
            <a:ext cx="1041400" cy="369888"/>
          </a:xfrm>
          <a:prstGeom prst="rect">
            <a:avLst/>
          </a:prstGeom>
          <a:noFill/>
          <a:ln w="9525">
            <a:noFill/>
            <a:miter lim="800000"/>
            <a:headEnd/>
            <a:tailEnd/>
          </a:ln>
        </p:spPr>
        <p:txBody>
          <a:bodyPr>
            <a:spAutoFit/>
          </a:bodyPr>
          <a:lstStyle/>
          <a:p>
            <a:r>
              <a:rPr lang="en-US" sz="1800"/>
              <a:t>My Lab</a:t>
            </a:r>
          </a:p>
        </p:txBody>
      </p:sp>
      <p:sp>
        <p:nvSpPr>
          <p:cNvPr id="31" name="TextBox 30"/>
          <p:cNvSpPr txBox="1">
            <a:spLocks noChangeArrowheads="1"/>
          </p:cNvSpPr>
          <p:nvPr/>
        </p:nvSpPr>
        <p:spPr bwMode="auto">
          <a:xfrm>
            <a:off x="8029575" y="5486400"/>
            <a:ext cx="1041400" cy="369888"/>
          </a:xfrm>
          <a:prstGeom prst="rect">
            <a:avLst/>
          </a:prstGeom>
          <a:noFill/>
          <a:ln w="9525">
            <a:noFill/>
            <a:miter lim="800000"/>
            <a:headEnd/>
            <a:tailEnd/>
          </a:ln>
        </p:spPr>
        <p:txBody>
          <a:bodyPr>
            <a:spAutoFit/>
          </a:bodyPr>
          <a:lstStyle/>
          <a:p>
            <a:r>
              <a:rPr lang="en-US" sz="1800"/>
              <a:t>NONE</a:t>
            </a:r>
          </a:p>
        </p:txBody>
      </p:sp>
      <p:sp>
        <p:nvSpPr>
          <p:cNvPr id="10259" name="TextBox 31"/>
          <p:cNvSpPr txBox="1">
            <a:spLocks noChangeArrowheads="1"/>
          </p:cNvSpPr>
          <p:nvPr/>
        </p:nvSpPr>
        <p:spPr bwMode="auto">
          <a:xfrm>
            <a:off x="1387475" y="4978400"/>
            <a:ext cx="646113" cy="338138"/>
          </a:xfrm>
          <a:prstGeom prst="rect">
            <a:avLst/>
          </a:prstGeom>
          <a:noFill/>
          <a:ln w="9525">
            <a:noFill/>
            <a:miter lim="800000"/>
            <a:headEnd/>
            <a:tailEnd/>
          </a:ln>
        </p:spPr>
        <p:txBody>
          <a:bodyPr>
            <a:spAutoFit/>
          </a:bodyPr>
          <a:lstStyle/>
          <a:p>
            <a:r>
              <a:rPr lang="en-US" sz="1600"/>
              <a:t>21</a:t>
            </a:r>
          </a:p>
        </p:txBody>
      </p:sp>
      <p:sp>
        <p:nvSpPr>
          <p:cNvPr id="10260" name="TextBox 32"/>
          <p:cNvSpPr txBox="1">
            <a:spLocks noChangeArrowheads="1"/>
          </p:cNvSpPr>
          <p:nvPr/>
        </p:nvSpPr>
        <p:spPr bwMode="auto">
          <a:xfrm>
            <a:off x="2322513" y="4965700"/>
            <a:ext cx="593725" cy="338138"/>
          </a:xfrm>
          <a:prstGeom prst="rect">
            <a:avLst/>
          </a:prstGeom>
          <a:noFill/>
          <a:ln w="9525">
            <a:noFill/>
            <a:miter lim="800000"/>
            <a:headEnd/>
            <a:tailEnd/>
          </a:ln>
        </p:spPr>
        <p:txBody>
          <a:bodyPr>
            <a:spAutoFit/>
          </a:bodyPr>
          <a:lstStyle/>
          <a:p>
            <a:r>
              <a:rPr lang="en-US" sz="1600"/>
              <a:t>26</a:t>
            </a:r>
          </a:p>
        </p:txBody>
      </p:sp>
      <p:sp>
        <p:nvSpPr>
          <p:cNvPr id="10261" name="TextBox 33"/>
          <p:cNvSpPr txBox="1">
            <a:spLocks noChangeArrowheads="1"/>
          </p:cNvSpPr>
          <p:nvPr/>
        </p:nvSpPr>
        <p:spPr bwMode="auto">
          <a:xfrm>
            <a:off x="3303588" y="4524375"/>
            <a:ext cx="495300" cy="338138"/>
          </a:xfrm>
          <a:prstGeom prst="rect">
            <a:avLst/>
          </a:prstGeom>
          <a:noFill/>
          <a:ln w="9525">
            <a:noFill/>
            <a:miter lim="800000"/>
            <a:headEnd/>
            <a:tailEnd/>
          </a:ln>
        </p:spPr>
        <p:txBody>
          <a:bodyPr>
            <a:spAutoFit/>
          </a:bodyPr>
          <a:lstStyle/>
          <a:p>
            <a:r>
              <a:rPr lang="en-US" sz="1600"/>
              <a:t>95</a:t>
            </a:r>
          </a:p>
        </p:txBody>
      </p:sp>
      <p:sp>
        <p:nvSpPr>
          <p:cNvPr id="10262" name="TextBox 34"/>
          <p:cNvSpPr txBox="1">
            <a:spLocks noChangeArrowheads="1"/>
          </p:cNvSpPr>
          <p:nvPr/>
        </p:nvSpPr>
        <p:spPr bwMode="auto">
          <a:xfrm>
            <a:off x="4362450" y="4508500"/>
            <a:ext cx="525463" cy="338138"/>
          </a:xfrm>
          <a:prstGeom prst="rect">
            <a:avLst/>
          </a:prstGeom>
          <a:noFill/>
          <a:ln w="9525">
            <a:noFill/>
            <a:miter lim="800000"/>
            <a:headEnd/>
            <a:tailEnd/>
          </a:ln>
        </p:spPr>
        <p:txBody>
          <a:bodyPr>
            <a:spAutoFit/>
          </a:bodyPr>
          <a:lstStyle/>
          <a:p>
            <a:r>
              <a:rPr lang="en-US" sz="1600"/>
              <a:t>95</a:t>
            </a:r>
          </a:p>
        </p:txBody>
      </p:sp>
      <p:sp>
        <p:nvSpPr>
          <p:cNvPr id="10263" name="TextBox 35"/>
          <p:cNvSpPr txBox="1">
            <a:spLocks noChangeArrowheads="1"/>
          </p:cNvSpPr>
          <p:nvPr/>
        </p:nvSpPr>
        <p:spPr bwMode="auto">
          <a:xfrm>
            <a:off x="5407025" y="4416425"/>
            <a:ext cx="488950" cy="338138"/>
          </a:xfrm>
          <a:prstGeom prst="rect">
            <a:avLst/>
          </a:prstGeom>
          <a:noFill/>
          <a:ln w="9525">
            <a:noFill/>
            <a:miter lim="800000"/>
            <a:headEnd/>
            <a:tailEnd/>
          </a:ln>
        </p:spPr>
        <p:txBody>
          <a:bodyPr>
            <a:spAutoFit/>
          </a:bodyPr>
          <a:lstStyle/>
          <a:p>
            <a:r>
              <a:rPr lang="en-US" sz="1600"/>
              <a:t>96</a:t>
            </a:r>
          </a:p>
        </p:txBody>
      </p:sp>
      <p:sp>
        <p:nvSpPr>
          <p:cNvPr id="10264" name="TextBox 36"/>
          <p:cNvSpPr txBox="1">
            <a:spLocks noChangeArrowheads="1"/>
          </p:cNvSpPr>
          <p:nvPr/>
        </p:nvSpPr>
        <p:spPr bwMode="auto">
          <a:xfrm>
            <a:off x="6386513" y="4368800"/>
            <a:ext cx="566737" cy="338138"/>
          </a:xfrm>
          <a:prstGeom prst="rect">
            <a:avLst/>
          </a:prstGeom>
          <a:noFill/>
          <a:ln w="9525">
            <a:noFill/>
            <a:miter lim="800000"/>
            <a:headEnd/>
            <a:tailEnd/>
          </a:ln>
        </p:spPr>
        <p:txBody>
          <a:bodyPr>
            <a:spAutoFit/>
          </a:bodyPr>
          <a:lstStyle/>
          <a:p>
            <a:r>
              <a:rPr lang="en-US" sz="1600"/>
              <a:t>97</a:t>
            </a:r>
          </a:p>
        </p:txBody>
      </p:sp>
      <p:sp>
        <p:nvSpPr>
          <p:cNvPr id="38" name="TextBox 37"/>
          <p:cNvSpPr txBox="1">
            <a:spLocks noChangeArrowheads="1"/>
          </p:cNvSpPr>
          <p:nvPr/>
        </p:nvSpPr>
        <p:spPr bwMode="auto">
          <a:xfrm>
            <a:off x="7264400" y="3505200"/>
            <a:ext cx="633413" cy="338138"/>
          </a:xfrm>
          <a:prstGeom prst="rect">
            <a:avLst/>
          </a:prstGeom>
          <a:noFill/>
          <a:ln w="9525">
            <a:noFill/>
            <a:miter lim="800000"/>
            <a:headEnd/>
            <a:tailEnd/>
          </a:ln>
        </p:spPr>
        <p:txBody>
          <a:bodyPr>
            <a:spAutoFit/>
          </a:bodyPr>
          <a:lstStyle/>
          <a:p>
            <a:r>
              <a:rPr lang="en-US" sz="1600"/>
              <a:t>266</a:t>
            </a:r>
          </a:p>
        </p:txBody>
      </p:sp>
      <p:sp>
        <p:nvSpPr>
          <p:cNvPr id="39" name="TextBox 38"/>
          <p:cNvSpPr txBox="1">
            <a:spLocks noChangeArrowheads="1"/>
          </p:cNvSpPr>
          <p:nvPr/>
        </p:nvSpPr>
        <p:spPr bwMode="auto">
          <a:xfrm>
            <a:off x="8205788" y="1555750"/>
            <a:ext cx="638175" cy="338138"/>
          </a:xfrm>
          <a:prstGeom prst="rect">
            <a:avLst/>
          </a:prstGeom>
          <a:noFill/>
          <a:ln w="9525">
            <a:noFill/>
            <a:miter lim="800000"/>
            <a:headEnd/>
            <a:tailEnd/>
          </a:ln>
        </p:spPr>
        <p:txBody>
          <a:bodyPr>
            <a:spAutoFit/>
          </a:bodyPr>
          <a:lstStyle/>
          <a:p>
            <a:r>
              <a:rPr lang="en-US" sz="1600"/>
              <a:t>676</a:t>
            </a:r>
          </a:p>
        </p:txBody>
      </p:sp>
      <p:sp>
        <p:nvSpPr>
          <p:cNvPr id="10267" name="TextBox 22"/>
          <p:cNvSpPr txBox="1">
            <a:spLocks noChangeArrowheads="1"/>
          </p:cNvSpPr>
          <p:nvPr/>
        </p:nvSpPr>
        <p:spPr bwMode="auto">
          <a:xfrm>
            <a:off x="3206750" y="5484813"/>
            <a:ext cx="766763" cy="368300"/>
          </a:xfrm>
          <a:prstGeom prst="rect">
            <a:avLst/>
          </a:prstGeom>
          <a:noFill/>
          <a:ln w="9525">
            <a:noFill/>
            <a:miter lim="800000"/>
            <a:headEnd/>
            <a:tailEnd/>
          </a:ln>
        </p:spPr>
        <p:txBody>
          <a:bodyPr>
            <a:spAutoFit/>
          </a:bodyPr>
          <a:lstStyle/>
          <a:p>
            <a:r>
              <a:rPr lang="en-US" sz="1800"/>
              <a:t>EML</a:t>
            </a:r>
          </a:p>
        </p:txBody>
      </p:sp>
      <p:sp>
        <p:nvSpPr>
          <p:cNvPr id="29" name="Rectangle 28"/>
          <p:cNvSpPr/>
          <p:nvPr/>
        </p:nvSpPr>
        <p:spPr bwMode="auto">
          <a:xfrm>
            <a:off x="401638" y="5360988"/>
            <a:ext cx="596900" cy="92075"/>
          </a:xfrm>
          <a:prstGeom prst="rect">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wrap="none" anchor="ctr"/>
          <a:lstStyle/>
          <a:p>
            <a:pPr>
              <a:defRPr/>
            </a:pPr>
            <a:endParaRPr lang="en-US"/>
          </a:p>
        </p:txBody>
      </p:sp>
      <p:sp>
        <p:nvSpPr>
          <p:cNvPr id="10269" name="TextBox 32"/>
          <p:cNvSpPr txBox="1">
            <a:spLocks noChangeArrowheads="1"/>
          </p:cNvSpPr>
          <p:nvPr/>
        </p:nvSpPr>
        <p:spPr bwMode="auto">
          <a:xfrm>
            <a:off x="425450" y="4992688"/>
            <a:ext cx="593725" cy="338137"/>
          </a:xfrm>
          <a:prstGeom prst="rect">
            <a:avLst/>
          </a:prstGeom>
          <a:noFill/>
          <a:ln w="9525">
            <a:noFill/>
            <a:miter lim="800000"/>
            <a:headEnd/>
            <a:tailEnd/>
          </a:ln>
        </p:spPr>
        <p:txBody>
          <a:bodyPr>
            <a:spAutoFit/>
          </a:bodyPr>
          <a:lstStyle/>
          <a:p>
            <a:r>
              <a:rPr lang="en-US" sz="1600"/>
              <a:t>12</a:t>
            </a:r>
          </a:p>
        </p:txBody>
      </p:sp>
      <p:sp>
        <p:nvSpPr>
          <p:cNvPr id="10270" name="TextBox 22"/>
          <p:cNvSpPr txBox="1">
            <a:spLocks noChangeArrowheads="1"/>
          </p:cNvSpPr>
          <p:nvPr/>
        </p:nvSpPr>
        <p:spPr bwMode="auto">
          <a:xfrm>
            <a:off x="400050" y="5468938"/>
            <a:ext cx="635000" cy="368300"/>
          </a:xfrm>
          <a:prstGeom prst="rect">
            <a:avLst/>
          </a:prstGeom>
          <a:noFill/>
          <a:ln w="9525">
            <a:noFill/>
            <a:miter lim="800000"/>
            <a:headEnd/>
            <a:tailEnd/>
          </a:ln>
        </p:spPr>
        <p:txBody>
          <a:bodyPr>
            <a:spAutoFit/>
          </a:bodyPr>
          <a:lstStyle/>
          <a:p>
            <a:r>
              <a:rPr lang="en-US" sz="1800"/>
              <a:t>DIF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p:bldP spid="31" grpId="0"/>
      <p:bldP spid="38" grpId="0"/>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57200" y="6324600"/>
            <a:ext cx="2133600" cy="365125"/>
          </a:xfrm>
          <a:prstGeom prst="rect">
            <a:avLst/>
          </a:prstGeom>
        </p:spPr>
        <p:txBody>
          <a:bodyPr/>
          <a:lstStyle/>
          <a:p>
            <a:pPr>
              <a:defRPr/>
            </a:pPr>
            <a:fld id="{B4CA7F18-1105-4CF2-9FE7-2C2885506874}" type="slidenum">
              <a:rPr lang="en-US" smtClean="0">
                <a:solidFill>
                  <a:prstClr val="black">
                    <a:tint val="75000"/>
                  </a:prstClr>
                </a:solidFill>
              </a:rPr>
              <a:pPr>
                <a:defRPr/>
              </a:pPr>
              <a:t>14</a:t>
            </a:fld>
            <a:endParaRPr lang="en-US" dirty="0">
              <a:solidFill>
                <a:prstClr val="black">
                  <a:tint val="75000"/>
                </a:prstClr>
              </a:solidFill>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4113941693"/>
              </p:ext>
            </p:extLst>
          </p:nvPr>
        </p:nvGraphicFramePr>
        <p:xfrm>
          <a:off x="457200" y="1371601"/>
          <a:ext cx="84582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1087040" y="914400"/>
            <a:ext cx="7655750" cy="523220"/>
          </a:xfrm>
          <a:prstGeom prst="rect">
            <a:avLst/>
          </a:prstGeom>
        </p:spPr>
        <p:txBody>
          <a:bodyPr wrap="none">
            <a:spAutoFit/>
          </a:bodyPr>
          <a:lstStyle/>
          <a:p>
            <a:r>
              <a:rPr lang="en-US" sz="2800" dirty="0" smtClean="0">
                <a:solidFill>
                  <a:prstClr val="black"/>
                </a:solidFill>
                <a:latin typeface="Calibri"/>
              </a:rPr>
              <a:t>Gap Between Willingness to Share and Accessibility</a:t>
            </a:r>
            <a:endParaRPr lang="en-US" sz="2800" dirty="0">
              <a:solidFill>
                <a:prstClr val="black"/>
              </a:solidFill>
              <a:latin typeface="Calibri"/>
            </a:endParaRPr>
          </a:p>
        </p:txBody>
      </p:sp>
    </p:spTree>
    <p:extLst>
      <p:ext uri="{BB962C8B-B14F-4D97-AF65-F5344CB8AC3E}">
        <p14:creationId xmlns:p14="http://schemas.microsoft.com/office/powerpoint/2010/main" val="38191170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457200" y="6324600"/>
            <a:ext cx="2133600" cy="365125"/>
          </a:xfrm>
          <a:prstGeom prst="rect">
            <a:avLst/>
          </a:prstGeom>
        </p:spPr>
        <p:txBody>
          <a:bodyPr/>
          <a:lstStyle/>
          <a:p>
            <a:pPr>
              <a:defRPr/>
            </a:pPr>
            <a:fld id="{B4CA7F18-1105-4CF2-9FE7-2C2885506874}" type="slidenum">
              <a:rPr lang="en-US" smtClean="0">
                <a:solidFill>
                  <a:prstClr val="black">
                    <a:tint val="75000"/>
                  </a:prstClr>
                </a:solidFill>
              </a:rPr>
              <a:pPr>
                <a:defRPr/>
              </a:pPr>
              <a:t>15</a:t>
            </a:fld>
            <a:endParaRPr lang="en-US" dirty="0">
              <a:solidFill>
                <a:prstClr val="black">
                  <a:tint val="75000"/>
                </a:prstClr>
              </a:solidFill>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101831446"/>
              </p:ext>
            </p:extLst>
          </p:nvPr>
        </p:nvGraphicFramePr>
        <p:xfrm>
          <a:off x="457200" y="1600200"/>
          <a:ext cx="84582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2667000" y="609600"/>
            <a:ext cx="5036379" cy="1077218"/>
          </a:xfrm>
          <a:prstGeom prst="rect">
            <a:avLst/>
          </a:prstGeom>
        </p:spPr>
        <p:txBody>
          <a:bodyPr wrap="none">
            <a:spAutoFit/>
          </a:bodyPr>
          <a:lstStyle/>
          <a:p>
            <a:pPr algn="ctr"/>
            <a:r>
              <a:rPr lang="en-US" sz="3200" dirty="0" smtClean="0">
                <a:solidFill>
                  <a:prstClr val="black"/>
                </a:solidFill>
                <a:latin typeface="Calibri"/>
              </a:rPr>
              <a:t>Reasons for Not Making Data</a:t>
            </a:r>
          </a:p>
          <a:p>
            <a:pPr algn="ctr"/>
            <a:r>
              <a:rPr lang="en-US" sz="3200" dirty="0" smtClean="0">
                <a:solidFill>
                  <a:prstClr val="black"/>
                </a:solidFill>
                <a:latin typeface="Calibri"/>
              </a:rPr>
              <a:t> Electronically Available</a:t>
            </a:r>
            <a:endParaRPr lang="en-US" sz="3200" dirty="0">
              <a:solidFill>
                <a:prstClr val="black"/>
              </a:solidFill>
              <a:latin typeface="Calibri"/>
            </a:endParaRPr>
          </a:p>
        </p:txBody>
      </p:sp>
    </p:spTree>
    <p:extLst>
      <p:ext uri="{BB962C8B-B14F-4D97-AF65-F5344CB8AC3E}">
        <p14:creationId xmlns:p14="http://schemas.microsoft.com/office/powerpoint/2010/main" val="3969909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Next </a:t>
            </a:r>
            <a:r>
              <a:rPr lang="en-US" i="1" dirty="0" smtClean="0"/>
              <a:t>libraries </a:t>
            </a:r>
            <a:r>
              <a:rPr lang="en-US" dirty="0" smtClean="0"/>
              <a:t>(in all types of academic libraries)…</a:t>
            </a:r>
            <a:endParaRPr lang="en-US" dirty="0"/>
          </a:p>
        </p:txBody>
      </p:sp>
    </p:spTree>
    <p:extLst>
      <p:ext uri="{BB962C8B-B14F-4D97-AF65-F5344CB8AC3E}">
        <p14:creationId xmlns:p14="http://schemas.microsoft.com/office/powerpoint/2010/main" val="1104440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90600"/>
            <a:ext cx="8229600" cy="892681"/>
          </a:xfrm>
        </p:spPr>
        <p:txBody>
          <a:bodyPr>
            <a:noAutofit/>
          </a:bodyPr>
          <a:lstStyle/>
          <a:p>
            <a:pPr algn="ctr"/>
            <a:r>
              <a:rPr lang="en-US" sz="2800" dirty="0" smtClean="0">
                <a:solidFill>
                  <a:srgbClr val="006666"/>
                </a:solidFill>
              </a:rPr>
              <a:t>Informational / Consulting RDS Currently Offered or Planned</a:t>
            </a:r>
            <a:endParaRPr lang="en-US" sz="2800" dirty="0">
              <a:solidFill>
                <a:srgbClr val="006666"/>
              </a:solidFill>
            </a:endParaRPr>
          </a:p>
        </p:txBody>
      </p:sp>
      <p:graphicFrame>
        <p:nvGraphicFramePr>
          <p:cNvPr id="7" name="Chart 6"/>
          <p:cNvGraphicFramePr/>
          <p:nvPr>
            <p:extLst>
              <p:ext uri="{D42A27DB-BD31-4B8C-83A1-F6EECF244321}">
                <p14:modId xmlns:p14="http://schemas.microsoft.com/office/powerpoint/2010/main" val="2136935798"/>
              </p:ext>
            </p:extLst>
          </p:nvPr>
        </p:nvGraphicFramePr>
        <p:xfrm>
          <a:off x="381000" y="2286000"/>
          <a:ext cx="83820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17895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38200"/>
            <a:ext cx="8229600" cy="892681"/>
          </a:xfrm>
        </p:spPr>
        <p:txBody>
          <a:bodyPr>
            <a:noAutofit/>
          </a:bodyPr>
          <a:lstStyle/>
          <a:p>
            <a:pPr algn="ctr"/>
            <a:r>
              <a:rPr lang="en-US" sz="2800" dirty="0" smtClean="0">
                <a:solidFill>
                  <a:srgbClr val="006666"/>
                </a:solidFill>
              </a:rPr>
              <a:t>Informational / Consulting RDS Currently Offered or Planned</a:t>
            </a:r>
            <a:endParaRPr lang="en-US" sz="2800" dirty="0">
              <a:solidFill>
                <a:srgbClr val="006666"/>
              </a:solidFill>
            </a:endParaRPr>
          </a:p>
        </p:txBody>
      </p:sp>
      <p:graphicFrame>
        <p:nvGraphicFramePr>
          <p:cNvPr id="7" name="Chart 6"/>
          <p:cNvGraphicFramePr/>
          <p:nvPr>
            <p:extLst>
              <p:ext uri="{D42A27DB-BD31-4B8C-83A1-F6EECF244321}">
                <p14:modId xmlns:p14="http://schemas.microsoft.com/office/powerpoint/2010/main" val="4022108632"/>
              </p:ext>
            </p:extLst>
          </p:nvPr>
        </p:nvGraphicFramePr>
        <p:xfrm>
          <a:off x="381000" y="1600200"/>
          <a:ext cx="8458200"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947795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8855" y="685800"/>
            <a:ext cx="8229600" cy="892681"/>
          </a:xfrm>
        </p:spPr>
        <p:txBody>
          <a:bodyPr>
            <a:noAutofit/>
          </a:bodyPr>
          <a:lstStyle/>
          <a:p>
            <a:pPr algn="ctr"/>
            <a:r>
              <a:rPr lang="en-US" sz="2800" dirty="0" smtClean="0">
                <a:solidFill>
                  <a:srgbClr val="006666"/>
                </a:solidFill>
              </a:rPr>
              <a:t>Technical / Hands-On RDS Currently Offered or Planned</a:t>
            </a:r>
            <a:endParaRPr lang="en-US" sz="2800" dirty="0">
              <a:solidFill>
                <a:srgbClr val="006666"/>
              </a:solidFill>
            </a:endParaRPr>
          </a:p>
        </p:txBody>
      </p:sp>
      <p:graphicFrame>
        <p:nvGraphicFramePr>
          <p:cNvPr id="7" name="Chart 6"/>
          <p:cNvGraphicFramePr/>
          <p:nvPr>
            <p:extLst>
              <p:ext uri="{D42A27DB-BD31-4B8C-83A1-F6EECF244321}">
                <p14:modId xmlns:p14="http://schemas.microsoft.com/office/powerpoint/2010/main" val="1797948548"/>
              </p:ext>
            </p:extLst>
          </p:nvPr>
        </p:nvGraphicFramePr>
        <p:xfrm>
          <a:off x="416455" y="1600200"/>
          <a:ext cx="8534400" cy="5029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917010" y="4338150"/>
            <a:ext cx="753329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049800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1"/>
            <a:ext cx="8229600" cy="533400"/>
          </a:xfrm>
        </p:spPr>
        <p:txBody>
          <a:bodyPr>
            <a:normAutofit fontScale="90000"/>
          </a:bodyPr>
          <a:lstStyle/>
          <a:p>
            <a:pPr algn="ctr"/>
            <a:r>
              <a:rPr lang="en-US" sz="3100" dirty="0" smtClean="0">
                <a:solidFill>
                  <a:srgbClr val="006666"/>
                </a:solidFill>
              </a:rPr>
              <a:t>RDS varies by type of institution</a:t>
            </a:r>
            <a:r>
              <a:rPr lang="en-US" dirty="0" smtClean="0"/>
              <a:t>…….</a:t>
            </a:r>
            <a:endParaRPr lang="en-US" sz="2700" dirty="0">
              <a:solidFill>
                <a:srgbClr val="FF0000"/>
              </a:solidFill>
            </a:endParaRPr>
          </a:p>
        </p:txBody>
      </p:sp>
      <p:graphicFrame>
        <p:nvGraphicFramePr>
          <p:cNvPr id="5" name="Chart 4"/>
          <p:cNvGraphicFramePr/>
          <p:nvPr/>
        </p:nvGraphicFramePr>
        <p:xfrm>
          <a:off x="609600" y="1828800"/>
          <a:ext cx="3548230" cy="20995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nvGraphicFramePr>
        <p:xfrm>
          <a:off x="4953000" y="1828800"/>
          <a:ext cx="3505200" cy="20672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p:nvPr/>
        </p:nvGraphicFramePr>
        <p:xfrm>
          <a:off x="609600" y="4267200"/>
          <a:ext cx="3548230" cy="2282414"/>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4724400" y="4267200"/>
            <a:ext cx="3937298" cy="1569660"/>
          </a:xfrm>
          <a:prstGeom prst="rect">
            <a:avLst/>
          </a:prstGeom>
          <a:noFill/>
        </p:spPr>
        <p:txBody>
          <a:bodyPr wrap="square" rtlCol="0">
            <a:spAutoFit/>
          </a:bodyPr>
          <a:lstStyle/>
          <a:p>
            <a:pPr algn="ctr"/>
            <a:r>
              <a:rPr lang="en-US" sz="2400" b="1" dirty="0" smtClean="0"/>
              <a:t>Has your library provided opportunities for staff to develop skills related to RDS? (n = 215)</a:t>
            </a:r>
            <a:endParaRPr lang="en-US" sz="2400" b="1" dirty="0"/>
          </a:p>
        </p:txBody>
      </p:sp>
      <p:cxnSp>
        <p:nvCxnSpPr>
          <p:cNvPr id="9" name="Straight Connector 8"/>
          <p:cNvCxnSpPr/>
          <p:nvPr/>
        </p:nvCxnSpPr>
        <p:spPr bwMode="auto">
          <a:xfrm>
            <a:off x="457200" y="1600200"/>
            <a:ext cx="82296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2764350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914400"/>
          </a:xfrm>
        </p:spPr>
        <p:txBody>
          <a:bodyPr/>
          <a:lstStyle/>
          <a:p>
            <a:r>
              <a:rPr lang="en-US" dirty="0" smtClean="0">
                <a:solidFill>
                  <a:srgbClr val="006666"/>
                </a:solidFill>
              </a:rPr>
              <a:t>Conclusions</a:t>
            </a:r>
            <a:endParaRPr lang="en-US" dirty="0">
              <a:solidFill>
                <a:srgbClr val="006666"/>
              </a:solidFill>
            </a:endParaRPr>
          </a:p>
        </p:txBody>
      </p:sp>
      <p:sp>
        <p:nvSpPr>
          <p:cNvPr id="3" name="Content Placeholder 2"/>
          <p:cNvSpPr>
            <a:spLocks noGrp="1"/>
          </p:cNvSpPr>
          <p:nvPr>
            <p:ph idx="1"/>
          </p:nvPr>
        </p:nvSpPr>
        <p:spPr>
          <a:xfrm>
            <a:off x="685800" y="1600200"/>
            <a:ext cx="7772400" cy="4691743"/>
          </a:xfrm>
        </p:spPr>
        <p:txBody>
          <a:bodyPr>
            <a:normAutofit lnSpcReduction="10000"/>
          </a:bodyPr>
          <a:lstStyle/>
          <a:p>
            <a:pPr marL="457200" indent="-457200">
              <a:buFont typeface="Arial" pitchFamily="34" charset="0"/>
              <a:buChar char="•"/>
            </a:pPr>
            <a:r>
              <a:rPr lang="en-US" sz="2800" dirty="0" smtClean="0">
                <a:latin typeface="Arial" pitchFamily="34" charset="0"/>
                <a:cs typeface="Arial" pitchFamily="34" charset="0"/>
              </a:rPr>
              <a:t>A majority of scientists are willing to share some data </a:t>
            </a:r>
            <a:r>
              <a:rPr lang="en-US" sz="2800" b="1" dirty="0" smtClean="0">
                <a:latin typeface="Arial" pitchFamily="34" charset="0"/>
                <a:cs typeface="Arial" pitchFamily="34" charset="0"/>
              </a:rPr>
              <a:t>under certain circumstances</a:t>
            </a:r>
          </a:p>
          <a:p>
            <a:pPr marL="457200" indent="-457200">
              <a:buFont typeface="Arial" pitchFamily="34" charset="0"/>
              <a:buChar char="•"/>
            </a:pPr>
            <a:r>
              <a:rPr lang="en-US" sz="2800" dirty="0" smtClean="0">
                <a:latin typeface="Arial" pitchFamily="34" charset="0"/>
                <a:cs typeface="Arial" pitchFamily="34" charset="0"/>
              </a:rPr>
              <a:t>Most scientists </a:t>
            </a:r>
            <a:r>
              <a:rPr lang="en-US" sz="2800" b="1" dirty="0" smtClean="0">
                <a:latin typeface="Arial" pitchFamily="34" charset="0"/>
                <a:cs typeface="Arial" pitchFamily="34" charset="0"/>
              </a:rPr>
              <a:t>do not use </a:t>
            </a:r>
            <a:r>
              <a:rPr lang="en-US" sz="2800" dirty="0" smtClean="0">
                <a:latin typeface="Arial" pitchFamily="34" charset="0"/>
                <a:cs typeface="Arial" pitchFamily="34" charset="0"/>
              </a:rPr>
              <a:t>(or know about?) </a:t>
            </a:r>
            <a:r>
              <a:rPr lang="en-US" sz="2800" b="1" dirty="0" smtClean="0">
                <a:latin typeface="Arial" pitchFamily="34" charset="0"/>
                <a:cs typeface="Arial" pitchFamily="34" charset="0"/>
              </a:rPr>
              <a:t>metadata standards</a:t>
            </a:r>
          </a:p>
          <a:p>
            <a:pPr marL="457200" indent="-457200">
              <a:buFont typeface="Arial" pitchFamily="34" charset="0"/>
              <a:buChar char="•"/>
            </a:pPr>
            <a:r>
              <a:rPr lang="en-US" sz="2800" b="1" dirty="0" smtClean="0">
                <a:latin typeface="Arial" pitchFamily="34" charset="0"/>
                <a:cs typeface="Arial" pitchFamily="34" charset="0"/>
              </a:rPr>
              <a:t>Lack of time and money </a:t>
            </a:r>
            <a:r>
              <a:rPr lang="en-US" sz="2800" dirty="0" smtClean="0">
                <a:latin typeface="Arial" pitchFamily="34" charset="0"/>
                <a:cs typeface="Arial" pitchFamily="34" charset="0"/>
              </a:rPr>
              <a:t>are major challenges for anything new</a:t>
            </a:r>
            <a:endParaRPr lang="en-US" sz="2800" dirty="0">
              <a:latin typeface="Arial" pitchFamily="34" charset="0"/>
              <a:cs typeface="Arial" pitchFamily="34" charset="0"/>
            </a:endParaRPr>
          </a:p>
          <a:p>
            <a:pPr marL="457200" indent="-457200">
              <a:buFont typeface="Arial" pitchFamily="34" charset="0"/>
              <a:buChar char="•"/>
            </a:pPr>
            <a:r>
              <a:rPr lang="en-US" sz="2800" dirty="0" smtClean="0">
                <a:latin typeface="Arial" pitchFamily="34" charset="0"/>
                <a:cs typeface="Arial" pitchFamily="34" charset="0"/>
              </a:rPr>
              <a:t>Most academic libraries do not yet offer RDS, but </a:t>
            </a:r>
            <a:r>
              <a:rPr lang="en-US" sz="2800" b="1" dirty="0" smtClean="0">
                <a:latin typeface="Arial" pitchFamily="34" charset="0"/>
                <a:cs typeface="Arial" pitchFamily="34" charset="0"/>
              </a:rPr>
              <a:t>many are planning to</a:t>
            </a:r>
          </a:p>
          <a:p>
            <a:pPr marL="457200" indent="-457200">
              <a:buFont typeface="Arial" pitchFamily="34" charset="0"/>
              <a:buChar char="•"/>
            </a:pPr>
            <a:r>
              <a:rPr lang="en-US" sz="2800" dirty="0" smtClean="0">
                <a:latin typeface="Arial" pitchFamily="34" charset="0"/>
                <a:cs typeface="Arial" pitchFamily="34" charset="0"/>
              </a:rPr>
              <a:t>Librarians believe RDS are important and </a:t>
            </a:r>
            <a:r>
              <a:rPr lang="en-US" sz="2800" b="1" dirty="0" smtClean="0">
                <a:latin typeface="Arial" pitchFamily="34" charset="0"/>
                <a:cs typeface="Arial" pitchFamily="34" charset="0"/>
              </a:rPr>
              <a:t>consistent with library mission and role</a:t>
            </a:r>
          </a:p>
          <a:p>
            <a:endParaRPr lang="en-US" sz="2800" dirty="0" smtClean="0">
              <a:latin typeface="Arial" pitchFamily="34" charset="0"/>
              <a:cs typeface="Arial" pitchFamily="34" charset="0"/>
            </a:endParaRPr>
          </a:p>
        </p:txBody>
      </p:sp>
      <p:cxnSp>
        <p:nvCxnSpPr>
          <p:cNvPr id="4" name="Straight Connector 3"/>
          <p:cNvCxnSpPr/>
          <p:nvPr/>
        </p:nvCxnSpPr>
        <p:spPr bwMode="auto">
          <a:xfrm>
            <a:off x="457200" y="1447800"/>
            <a:ext cx="82296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407150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5575" y="1350264"/>
            <a:ext cx="5486400" cy="4114800"/>
          </a:xfrm>
        </p:spPr>
        <p:txBody>
          <a:bodyPr/>
          <a:lstStyle/>
          <a:p>
            <a:pPr marL="0" indent="0">
              <a:buNone/>
            </a:pPr>
            <a:endParaRPr lang="en-US" sz="2400" dirty="0" smtClean="0"/>
          </a:p>
          <a:p>
            <a:r>
              <a:rPr lang="en-US" sz="2400" dirty="0" smtClean="0"/>
              <a:t>Academic Libraries And Research Data Services: Current Practices and Plans for the Future, </a:t>
            </a:r>
            <a:r>
              <a:rPr lang="en-US" sz="2400" dirty="0" err="1" smtClean="0"/>
              <a:t>ACRLWhite</a:t>
            </a:r>
            <a:r>
              <a:rPr lang="en-US" sz="2400" dirty="0" smtClean="0"/>
              <a:t> Paper, 2012.</a:t>
            </a:r>
          </a:p>
          <a:p>
            <a:r>
              <a:rPr lang="en-US" sz="2400" dirty="0" smtClean="0"/>
              <a:t>Academic Librarians and Research Data Services: Preparation and Attitudes, IFLA Journal, v39, n1, 2013</a:t>
            </a:r>
          </a:p>
          <a:p>
            <a:r>
              <a:rPr lang="en-US" sz="2400" dirty="0" smtClean="0"/>
              <a:t>Data Sharing by Scientists: Practices and Perceptions, </a:t>
            </a:r>
            <a:r>
              <a:rPr lang="en-US" sz="2400" dirty="0" err="1" smtClean="0"/>
              <a:t>PlosONE</a:t>
            </a:r>
            <a:r>
              <a:rPr lang="en-US" sz="2400" dirty="0" smtClean="0"/>
              <a:t>, 2011. </a:t>
            </a:r>
          </a:p>
          <a:p>
            <a:r>
              <a:rPr lang="en-US" sz="2400" dirty="0" smtClean="0"/>
              <a:t>2014 analysis underway</a:t>
            </a:r>
          </a:p>
          <a:p>
            <a:pPr>
              <a:buNone/>
            </a:pPr>
            <a:endParaRPr lang="en-US" sz="2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533400"/>
            <a:ext cx="289560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PLOS 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182563"/>
            <a:ext cx="1819275" cy="3905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800600"/>
            <a:ext cx="28956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5137" y="3429000"/>
            <a:ext cx="1185863"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9207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Scientists Follow-up Survey </a:t>
            </a:r>
            <a:endParaRPr lang="en-US" dirty="0"/>
          </a:p>
        </p:txBody>
      </p:sp>
      <p:sp>
        <p:nvSpPr>
          <p:cNvPr id="3" name="Subtitle 2"/>
          <p:cNvSpPr>
            <a:spLocks noGrp="1"/>
          </p:cNvSpPr>
          <p:nvPr>
            <p:ph type="subTitle" idx="1"/>
          </p:nvPr>
        </p:nvSpPr>
        <p:spPr/>
        <p:txBody>
          <a:bodyPr/>
          <a:lstStyle/>
          <a:p>
            <a:r>
              <a:rPr lang="en-US" dirty="0" smtClean="0"/>
              <a:t>2014</a:t>
            </a:r>
            <a:endParaRPr lang="en-US" dirty="0"/>
          </a:p>
        </p:txBody>
      </p:sp>
    </p:spTree>
    <p:extLst>
      <p:ext uri="{BB962C8B-B14F-4D97-AF65-F5344CB8AC3E}">
        <p14:creationId xmlns:p14="http://schemas.microsoft.com/office/powerpoint/2010/main" val="4090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Web surveying (</a:t>
            </a:r>
            <a:r>
              <a:rPr lang="en-US" dirty="0" err="1" smtClean="0"/>
              <a:t>Qualtrix</a:t>
            </a:r>
            <a:r>
              <a:rPr lang="en-US" dirty="0" smtClean="0"/>
              <a:t>) </a:t>
            </a:r>
          </a:p>
          <a:p>
            <a:r>
              <a:rPr lang="en-US" dirty="0" smtClean="0"/>
              <a:t>Sampling (snowball – volunteer sample)</a:t>
            </a:r>
          </a:p>
          <a:p>
            <a:r>
              <a:rPr lang="en-US" dirty="0"/>
              <a:t>Total number of respondents: </a:t>
            </a:r>
            <a:r>
              <a:rPr lang="en-US" i="1" dirty="0"/>
              <a:t>N</a:t>
            </a:r>
            <a:r>
              <a:rPr lang="en-US" dirty="0"/>
              <a:t>= </a:t>
            </a:r>
            <a:r>
              <a:rPr lang="en-US" dirty="0" smtClean="0"/>
              <a:t>1346</a:t>
            </a:r>
          </a:p>
          <a:p>
            <a:r>
              <a:rPr lang="en-US" dirty="0" smtClean="0"/>
              <a:t>Data collection: Oct. 17, 2013- March 19, 2014</a:t>
            </a:r>
          </a:p>
        </p:txBody>
      </p:sp>
      <p:sp>
        <p:nvSpPr>
          <p:cNvPr id="2" name="Title 1"/>
          <p:cNvSpPr>
            <a:spLocks noGrp="1"/>
          </p:cNvSpPr>
          <p:nvPr>
            <p:ph type="title"/>
          </p:nvPr>
        </p:nvSpPr>
        <p:spPr/>
        <p:txBody>
          <a:bodyPr/>
          <a:lstStyle/>
          <a:p>
            <a:r>
              <a:rPr lang="en-US" dirty="0" smtClean="0"/>
              <a:t>Method</a:t>
            </a:r>
            <a:endParaRPr lang="en-US" dirty="0"/>
          </a:p>
        </p:txBody>
      </p:sp>
    </p:spTree>
    <p:extLst>
      <p:ext uri="{BB962C8B-B14F-4D97-AF65-F5344CB8AC3E}">
        <p14:creationId xmlns:p14="http://schemas.microsoft.com/office/powerpoint/2010/main" val="2282414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76313"/>
            <a:ext cx="6096000"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9937" y="762000"/>
            <a:ext cx="4572000" cy="923330"/>
          </a:xfrm>
          <a:prstGeom prst="rect">
            <a:avLst/>
          </a:prstGeom>
        </p:spPr>
        <p:txBody>
          <a:bodyPr>
            <a:spAutoFit/>
          </a:bodyPr>
          <a:lstStyle/>
          <a:p>
            <a:r>
              <a:rPr lang="en-US" b="1" dirty="0" smtClean="0"/>
              <a:t>Number and Percentage of Respondents per Continent (</a:t>
            </a:r>
            <a:r>
              <a:rPr lang="en-US" b="1" i="1" dirty="0" smtClean="0"/>
              <a:t>N</a:t>
            </a:r>
            <a:r>
              <a:rPr lang="en-US" b="1" dirty="0" smtClean="0"/>
              <a:t>=1346)</a:t>
            </a:r>
            <a:endParaRPr lang="en-US" b="1" dirty="0"/>
          </a:p>
          <a:p>
            <a:r>
              <a:rPr lang="en-US" dirty="0" smtClean="0"/>
              <a:t> </a:t>
            </a:r>
            <a:endParaRPr lang="en-US" dirty="0"/>
          </a:p>
        </p:txBody>
      </p:sp>
      <p:sp>
        <p:nvSpPr>
          <p:cNvPr id="6" name="Rectangle 5"/>
          <p:cNvSpPr/>
          <p:nvPr/>
        </p:nvSpPr>
        <p:spPr>
          <a:xfrm>
            <a:off x="4256849" y="3244334"/>
            <a:ext cx="630301" cy="369332"/>
          </a:xfrm>
          <a:prstGeom prst="rect">
            <a:avLst/>
          </a:prstGeom>
        </p:spPr>
        <p:txBody>
          <a:bodyPr wrap="none">
            <a:spAutoFit/>
          </a:bodyPr>
          <a:lstStyle/>
          <a:p>
            <a:r>
              <a:rPr lang="en-US" dirty="0" smtClean="0"/>
              <a:t>44%</a:t>
            </a:r>
            <a:endParaRPr lang="en-US" dirty="0"/>
          </a:p>
        </p:txBody>
      </p:sp>
      <p:sp>
        <p:nvSpPr>
          <p:cNvPr id="7" name="Rectangle 6"/>
          <p:cNvSpPr/>
          <p:nvPr/>
        </p:nvSpPr>
        <p:spPr>
          <a:xfrm>
            <a:off x="3784833" y="4876800"/>
            <a:ext cx="704039" cy="369332"/>
          </a:xfrm>
          <a:prstGeom prst="rect">
            <a:avLst/>
          </a:prstGeom>
        </p:spPr>
        <p:txBody>
          <a:bodyPr wrap="none">
            <a:spAutoFit/>
          </a:bodyPr>
          <a:lstStyle/>
          <a:p>
            <a:r>
              <a:rPr lang="en-US" dirty="0" smtClean="0"/>
              <a:t>6.5%</a:t>
            </a:r>
            <a:endParaRPr lang="en-US" dirty="0"/>
          </a:p>
        </p:txBody>
      </p:sp>
      <p:sp>
        <p:nvSpPr>
          <p:cNvPr id="8" name="Rectangle 7"/>
          <p:cNvSpPr/>
          <p:nvPr/>
        </p:nvSpPr>
        <p:spPr>
          <a:xfrm>
            <a:off x="2667000" y="4680650"/>
            <a:ext cx="849913" cy="369332"/>
          </a:xfrm>
          <a:prstGeom prst="rect">
            <a:avLst/>
          </a:prstGeom>
        </p:spPr>
        <p:txBody>
          <a:bodyPr wrap="none">
            <a:spAutoFit/>
          </a:bodyPr>
          <a:lstStyle/>
          <a:p>
            <a:r>
              <a:rPr lang="en-US" dirty="0" smtClean="0"/>
              <a:t>13.9%</a:t>
            </a:r>
            <a:endParaRPr lang="en-US" dirty="0"/>
          </a:p>
        </p:txBody>
      </p:sp>
      <p:sp>
        <p:nvSpPr>
          <p:cNvPr id="9" name="Rectangle 8"/>
          <p:cNvSpPr/>
          <p:nvPr/>
        </p:nvSpPr>
        <p:spPr>
          <a:xfrm>
            <a:off x="2209800" y="4285979"/>
            <a:ext cx="530915" cy="276999"/>
          </a:xfrm>
          <a:prstGeom prst="rect">
            <a:avLst/>
          </a:prstGeom>
        </p:spPr>
        <p:txBody>
          <a:bodyPr wrap="none">
            <a:spAutoFit/>
          </a:bodyPr>
          <a:lstStyle/>
          <a:p>
            <a:r>
              <a:rPr lang="en-US" sz="1200" dirty="0" smtClean="0"/>
              <a:t>2.2%</a:t>
            </a:r>
            <a:endParaRPr lang="en-US" sz="1200" dirty="0"/>
          </a:p>
        </p:txBody>
      </p:sp>
      <p:sp>
        <p:nvSpPr>
          <p:cNvPr id="10" name="Rectangle 9"/>
          <p:cNvSpPr/>
          <p:nvPr/>
        </p:nvSpPr>
        <p:spPr>
          <a:xfrm>
            <a:off x="1933980" y="3916647"/>
            <a:ext cx="704039" cy="369332"/>
          </a:xfrm>
          <a:prstGeom prst="rect">
            <a:avLst/>
          </a:prstGeom>
        </p:spPr>
        <p:txBody>
          <a:bodyPr wrap="none">
            <a:spAutoFit/>
          </a:bodyPr>
          <a:lstStyle/>
          <a:p>
            <a:r>
              <a:rPr lang="en-US" dirty="0" smtClean="0"/>
              <a:t>4.1%</a:t>
            </a:r>
            <a:endParaRPr lang="en-US" dirty="0"/>
          </a:p>
        </p:txBody>
      </p:sp>
      <p:sp>
        <p:nvSpPr>
          <p:cNvPr id="11" name="Rectangle 10"/>
          <p:cNvSpPr/>
          <p:nvPr/>
        </p:nvSpPr>
        <p:spPr>
          <a:xfrm>
            <a:off x="1927053" y="3778147"/>
            <a:ext cx="530915" cy="276999"/>
          </a:xfrm>
          <a:prstGeom prst="rect">
            <a:avLst/>
          </a:prstGeom>
        </p:spPr>
        <p:txBody>
          <a:bodyPr wrap="none">
            <a:spAutoFit/>
          </a:bodyPr>
          <a:lstStyle/>
          <a:p>
            <a:r>
              <a:rPr lang="en-US" sz="1200" dirty="0" smtClean="0"/>
              <a:t>1.5%</a:t>
            </a:r>
          </a:p>
        </p:txBody>
      </p:sp>
      <p:sp>
        <p:nvSpPr>
          <p:cNvPr id="12" name="Rectangle 11"/>
          <p:cNvSpPr/>
          <p:nvPr/>
        </p:nvSpPr>
        <p:spPr>
          <a:xfrm>
            <a:off x="2192510" y="2667000"/>
            <a:ext cx="849913" cy="369332"/>
          </a:xfrm>
          <a:prstGeom prst="rect">
            <a:avLst/>
          </a:prstGeom>
        </p:spPr>
        <p:txBody>
          <a:bodyPr wrap="none">
            <a:spAutoFit/>
          </a:bodyPr>
          <a:lstStyle/>
          <a:p>
            <a:r>
              <a:rPr lang="en-US" dirty="0" smtClean="0"/>
              <a:t>27.9%</a:t>
            </a:r>
            <a:endParaRPr lang="en-US" dirty="0"/>
          </a:p>
        </p:txBody>
      </p:sp>
    </p:spTree>
    <p:extLst>
      <p:ext uri="{BB962C8B-B14F-4D97-AF65-F5344CB8AC3E}">
        <p14:creationId xmlns:p14="http://schemas.microsoft.com/office/powerpoint/2010/main" val="3455221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569775344"/>
              </p:ext>
            </p:extLst>
          </p:nvPr>
        </p:nvGraphicFramePr>
        <p:xfrm>
          <a:off x="1524000" y="719667"/>
          <a:ext cx="6096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77648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626962746"/>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2590800" y="762000"/>
            <a:ext cx="4572000" cy="665439"/>
          </a:xfrm>
          <a:prstGeom prst="rect">
            <a:avLst/>
          </a:prstGeom>
        </p:spPr>
        <p:txBody>
          <a:bodyPr>
            <a:spAutoFit/>
          </a:bodyPr>
          <a:lstStyle/>
          <a:p>
            <a:pPr algn="ctr">
              <a:defRPr sz="1862" b="0" i="0" u="none" strike="noStrike" kern="1200" spc="0" baseline="0">
                <a:solidFill>
                  <a:prstClr val="black">
                    <a:lumMod val="65000"/>
                    <a:lumOff val="35000"/>
                  </a:prstClr>
                </a:solidFill>
                <a:latin typeface="+mn-lt"/>
                <a:ea typeface="+mn-ea"/>
                <a:cs typeface="+mn-cs"/>
              </a:defRPr>
            </a:pPr>
            <a:r>
              <a:rPr lang="en-US" b="1" dirty="0"/>
              <a:t>Making Data Available to Others (</a:t>
            </a:r>
            <a:r>
              <a:rPr lang="en-US" b="1" i="1" dirty="0"/>
              <a:t>N</a:t>
            </a:r>
            <a:r>
              <a:rPr lang="en-US" b="1" dirty="0"/>
              <a:t> = 1,346</a:t>
            </a:r>
            <a:r>
              <a:rPr lang="en-US" dirty="0"/>
              <a:t>)</a:t>
            </a:r>
          </a:p>
        </p:txBody>
      </p:sp>
    </p:spTree>
    <p:extLst>
      <p:ext uri="{BB962C8B-B14F-4D97-AF65-F5344CB8AC3E}">
        <p14:creationId xmlns:p14="http://schemas.microsoft.com/office/powerpoint/2010/main" val="263234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794266"/>
            <a:ext cx="6477000" cy="5835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7708" y="228600"/>
            <a:ext cx="3629891" cy="369332"/>
          </a:xfrm>
          <a:prstGeom prst="rect">
            <a:avLst/>
          </a:prstGeom>
        </p:spPr>
        <p:txBody>
          <a:bodyPr wrap="square">
            <a:spAutoFit/>
          </a:bodyPr>
          <a:lstStyle/>
          <a:p>
            <a:r>
              <a:rPr lang="en-US" b="1" dirty="0" smtClean="0"/>
              <a:t>Data Sharing Practices</a:t>
            </a:r>
            <a:endParaRPr lang="en-US" b="1" dirty="0"/>
          </a:p>
        </p:txBody>
      </p:sp>
    </p:spTree>
    <p:extLst>
      <p:ext uri="{BB962C8B-B14F-4D97-AF65-F5344CB8AC3E}">
        <p14:creationId xmlns:p14="http://schemas.microsoft.com/office/powerpoint/2010/main" val="4213828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438" y="923924"/>
            <a:ext cx="6481762"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152400"/>
            <a:ext cx="3358612" cy="369332"/>
          </a:xfrm>
          <a:prstGeom prst="rect">
            <a:avLst/>
          </a:prstGeom>
        </p:spPr>
        <p:txBody>
          <a:bodyPr wrap="none">
            <a:spAutoFit/>
          </a:bodyPr>
          <a:lstStyle/>
          <a:p>
            <a:r>
              <a:rPr lang="en-US" b="1" dirty="0" smtClean="0"/>
              <a:t>Data Sharing Practices Cont.</a:t>
            </a:r>
            <a:endParaRPr lang="en-US" b="1" dirty="0"/>
          </a:p>
        </p:txBody>
      </p:sp>
    </p:spTree>
    <p:extLst>
      <p:ext uri="{BB962C8B-B14F-4D97-AF65-F5344CB8AC3E}">
        <p14:creationId xmlns:p14="http://schemas.microsoft.com/office/powerpoint/2010/main" val="102172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438" y="923924"/>
            <a:ext cx="6176962"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152400"/>
            <a:ext cx="3358612" cy="369332"/>
          </a:xfrm>
          <a:prstGeom prst="rect">
            <a:avLst/>
          </a:prstGeom>
        </p:spPr>
        <p:txBody>
          <a:bodyPr wrap="none">
            <a:spAutoFit/>
          </a:bodyPr>
          <a:lstStyle/>
          <a:p>
            <a:r>
              <a:rPr lang="en-US" b="1" dirty="0" smtClean="0"/>
              <a:t>Data Sharing Practices Cont.</a:t>
            </a:r>
            <a:endParaRPr lang="en-US" b="1" dirty="0"/>
          </a:p>
        </p:txBody>
      </p:sp>
    </p:spTree>
    <p:extLst>
      <p:ext uri="{BB962C8B-B14F-4D97-AF65-F5344CB8AC3E}">
        <p14:creationId xmlns:p14="http://schemas.microsoft.com/office/powerpoint/2010/main" val="3888167632"/>
      </p:ext>
    </p:extLst>
  </p:cSld>
  <p:clrMapOvr>
    <a:masterClrMapping/>
  </p:clrMapOvr>
</p:sld>
</file>

<file path=ppt/theme/theme1.xml><?xml version="1.0" encoding="utf-8"?>
<a:theme xmlns:a="http://schemas.openxmlformats.org/drawingml/2006/main" name="2_Template for pie charts">
  <a:themeElements>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ataO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DataO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8037</TotalTime>
  <Words>1942</Words>
  <Application>Microsoft Office PowerPoint</Application>
  <PresentationFormat>On-screen Show (4:3)</PresentationFormat>
  <Paragraphs>220</Paragraphs>
  <Slides>30</Slides>
  <Notes>20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30</vt:i4>
      </vt:variant>
    </vt:vector>
  </HeadingPairs>
  <TitlesOfParts>
    <vt:vector size="42" baseType="lpstr">
      <vt:lpstr>ＭＳ Ｐゴシック</vt:lpstr>
      <vt:lpstr>Arial</vt:lpstr>
      <vt:lpstr>Calibri</vt:lpstr>
      <vt:lpstr>Cambria</vt:lpstr>
      <vt:lpstr>Candara</vt:lpstr>
      <vt:lpstr>Courier New</vt:lpstr>
      <vt:lpstr>Garamond</vt:lpstr>
      <vt:lpstr>굴림</vt:lpstr>
      <vt:lpstr>Times New Roman</vt:lpstr>
      <vt:lpstr>2_Template for pie charts</vt:lpstr>
      <vt:lpstr>1_DataONE</vt:lpstr>
      <vt:lpstr>3_DataONE</vt:lpstr>
      <vt:lpstr>Assessing Data Practices for DataONE</vt:lpstr>
      <vt:lpstr>Open Science Movement…  …governments and funding agencies are requiring data management</vt:lpstr>
      <vt:lpstr>PowerPoint Presentation</vt:lpstr>
      <vt:lpstr>NSF Sustainable Digital Data Preservation and Access Network Partners (DataNet)</vt:lpstr>
      <vt:lpstr>  Need new types of organizations  that will…</vt:lpstr>
      <vt:lpstr>The DataONE Vision and Approach:</vt:lpstr>
      <vt:lpstr>DataONE Principles</vt:lpstr>
      <vt:lpstr>Assessment of Stakeholders</vt:lpstr>
      <vt:lpstr>                          Data Lifecycle</vt:lpstr>
      <vt:lpstr>Researchers might…</vt:lpstr>
      <vt:lpstr>Librarian &amp; Libraries</vt:lpstr>
      <vt:lpstr>PowerPoint Presentation</vt:lpstr>
      <vt:lpstr>What metadata do you currently use to describe your data?</vt:lpstr>
      <vt:lpstr>PowerPoint Presentation</vt:lpstr>
      <vt:lpstr>PowerPoint Presentation</vt:lpstr>
      <vt:lpstr>PowerPoint Presentation</vt:lpstr>
      <vt:lpstr>Informational / Consulting RDS Currently Offered or Planned</vt:lpstr>
      <vt:lpstr>Informational / Consulting RDS Currently Offered or Planned</vt:lpstr>
      <vt:lpstr>Technical / Hands-On RDS Currently Offered or Planned</vt:lpstr>
      <vt:lpstr>RDS varies by type of institution…….</vt:lpstr>
      <vt:lpstr>Conclusions</vt:lpstr>
      <vt:lpstr>PowerPoint Presentation</vt:lpstr>
      <vt:lpstr>Scientists Follow-up Survey </vt:lpstr>
      <vt:lpstr>Method</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Usage: Measuring Library Outcomes and Value</dc:title>
  <dc:creator>Kayce</dc:creator>
  <cp:lastModifiedBy>Tenopir, Carol</cp:lastModifiedBy>
  <cp:revision>246</cp:revision>
  <dcterms:created xsi:type="dcterms:W3CDTF">2011-11-11T21:52:18Z</dcterms:created>
  <dcterms:modified xsi:type="dcterms:W3CDTF">2019-06-20T12:57:10Z</dcterms:modified>
</cp:coreProperties>
</file>