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rels" ContentType="application/vnd.openxmlformats-package.relationships+xml"/>
  <Default Extension="wdp" ContentType="image/vnd.ms-photo"/>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
  </p:notesMasterIdLst>
  <p:sldIdLst>
    <p:sldId id="258" r:id="rId2"/>
  </p:sldIdLst>
  <p:sldSz cx="38404800" cy="32918400"/>
  <p:notesSz cx="6858000" cy="9144000"/>
  <p:defaultTextStyle>
    <a:defPPr>
      <a:defRPr lang="en-US"/>
    </a:defPPr>
    <a:lvl1pPr algn="l" defTabSz="2193925" rtl="0" fontAlgn="base">
      <a:spcBef>
        <a:spcPct val="0"/>
      </a:spcBef>
      <a:spcAft>
        <a:spcPct val="0"/>
      </a:spcAft>
      <a:defRPr sz="8600" kern="1200">
        <a:solidFill>
          <a:schemeClr val="tx1"/>
        </a:solidFill>
        <a:latin typeface="Arial" charset="0"/>
        <a:ea typeface="ＭＳ Ｐゴシック" charset="0"/>
        <a:cs typeface="ＭＳ Ｐゴシック" charset="0"/>
      </a:defRPr>
    </a:lvl1pPr>
    <a:lvl2pPr marL="2193925" indent="-1736725" algn="l" defTabSz="2193925" rtl="0" fontAlgn="base">
      <a:spcBef>
        <a:spcPct val="0"/>
      </a:spcBef>
      <a:spcAft>
        <a:spcPct val="0"/>
      </a:spcAft>
      <a:defRPr sz="8600" kern="1200">
        <a:solidFill>
          <a:schemeClr val="tx1"/>
        </a:solidFill>
        <a:latin typeface="Arial" charset="0"/>
        <a:ea typeface="ＭＳ Ｐゴシック" charset="0"/>
        <a:cs typeface="ＭＳ Ｐゴシック" charset="0"/>
      </a:defRPr>
    </a:lvl2pPr>
    <a:lvl3pPr marL="4387850" indent="-3473450" algn="l" defTabSz="2193925" rtl="0" fontAlgn="base">
      <a:spcBef>
        <a:spcPct val="0"/>
      </a:spcBef>
      <a:spcAft>
        <a:spcPct val="0"/>
      </a:spcAft>
      <a:defRPr sz="8600" kern="1200">
        <a:solidFill>
          <a:schemeClr val="tx1"/>
        </a:solidFill>
        <a:latin typeface="Arial" charset="0"/>
        <a:ea typeface="ＭＳ Ｐゴシック" charset="0"/>
        <a:cs typeface="ＭＳ Ｐゴシック" charset="0"/>
      </a:defRPr>
    </a:lvl3pPr>
    <a:lvl4pPr marL="6583363" indent="-5211763" algn="l" defTabSz="2193925" rtl="0" fontAlgn="base">
      <a:spcBef>
        <a:spcPct val="0"/>
      </a:spcBef>
      <a:spcAft>
        <a:spcPct val="0"/>
      </a:spcAft>
      <a:defRPr sz="8600" kern="1200">
        <a:solidFill>
          <a:schemeClr val="tx1"/>
        </a:solidFill>
        <a:latin typeface="Arial" charset="0"/>
        <a:ea typeface="ＭＳ Ｐゴシック" charset="0"/>
        <a:cs typeface="ＭＳ Ｐゴシック" charset="0"/>
      </a:defRPr>
    </a:lvl4pPr>
    <a:lvl5pPr marL="8777288" indent="-6948488" algn="l" defTabSz="2193925" rtl="0" fontAlgn="base">
      <a:spcBef>
        <a:spcPct val="0"/>
      </a:spcBef>
      <a:spcAft>
        <a:spcPct val="0"/>
      </a:spcAft>
      <a:defRPr sz="8600" kern="1200">
        <a:solidFill>
          <a:schemeClr val="tx1"/>
        </a:solidFill>
        <a:latin typeface="Arial" charset="0"/>
        <a:ea typeface="ＭＳ Ｐゴシック" charset="0"/>
        <a:cs typeface="ＭＳ Ｐゴシック" charset="0"/>
      </a:defRPr>
    </a:lvl5pPr>
    <a:lvl6pPr marL="2286000" algn="l" defTabSz="457200" rtl="0" eaLnBrk="1" latinLnBrk="0" hangingPunct="1">
      <a:defRPr sz="8600" kern="1200">
        <a:solidFill>
          <a:schemeClr val="tx1"/>
        </a:solidFill>
        <a:latin typeface="Arial" charset="0"/>
        <a:ea typeface="ＭＳ Ｐゴシック" charset="0"/>
        <a:cs typeface="ＭＳ Ｐゴシック" charset="0"/>
      </a:defRPr>
    </a:lvl6pPr>
    <a:lvl7pPr marL="2743200" algn="l" defTabSz="457200" rtl="0" eaLnBrk="1" latinLnBrk="0" hangingPunct="1">
      <a:defRPr sz="8600" kern="1200">
        <a:solidFill>
          <a:schemeClr val="tx1"/>
        </a:solidFill>
        <a:latin typeface="Arial" charset="0"/>
        <a:ea typeface="ＭＳ Ｐゴシック" charset="0"/>
        <a:cs typeface="ＭＳ Ｐゴシック" charset="0"/>
      </a:defRPr>
    </a:lvl7pPr>
    <a:lvl8pPr marL="3200400" algn="l" defTabSz="457200" rtl="0" eaLnBrk="1" latinLnBrk="0" hangingPunct="1">
      <a:defRPr sz="8600" kern="1200">
        <a:solidFill>
          <a:schemeClr val="tx1"/>
        </a:solidFill>
        <a:latin typeface="Arial" charset="0"/>
        <a:ea typeface="ＭＳ Ｐゴシック" charset="0"/>
        <a:cs typeface="ＭＳ Ｐゴシック" charset="0"/>
      </a:defRPr>
    </a:lvl8pPr>
    <a:lvl9pPr marL="3657600" algn="l" defTabSz="457200" rtl="0" eaLnBrk="1" latinLnBrk="0" hangingPunct="1">
      <a:defRPr sz="8600" kern="1200">
        <a:solidFill>
          <a:schemeClr val="tx1"/>
        </a:solidFill>
        <a:latin typeface="Arial" charset="0"/>
        <a:ea typeface="ＭＳ Ｐゴシック" charset="0"/>
        <a:cs typeface="ＭＳ Ｐゴシック" charset="0"/>
      </a:defRPr>
    </a:lvl9pPr>
  </p:defaultTextStyle>
  <p:extLst>
    <p:ext uri="{EFAFB233-063F-42B5-8137-9DF3F51BA10A}">
      <p15:sldGuideLst xmlns="" xmlns:p15="http://schemas.microsoft.com/office/powerpoint/2012/main">
        <p15:guide id="1" orient="horz" pos="9277" userDrawn="1">
          <p15:clr>
            <a:srgbClr val="A4A3A4"/>
          </p15:clr>
        </p15:guide>
        <p15:guide id="2" pos="1202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59F8F"/>
    <a:srgbClr val="BDE36F"/>
    <a:srgbClr val="5F379C"/>
    <a:srgbClr val="77DEE7"/>
    <a:srgbClr val="4074E7"/>
    <a:srgbClr val="ABCFE7"/>
    <a:srgbClr val="E75D87"/>
    <a:srgbClr val="E7AADD"/>
    <a:srgbClr val="DE4876"/>
    <a:srgbClr val="DE505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inimized" horzBarState="maximized">
    <p:restoredLeft sz="7277" autoAdjust="0"/>
    <p:restoredTop sz="99309" autoAdjust="0"/>
  </p:normalViewPr>
  <p:slideViewPr>
    <p:cSldViewPr snapToGrid="0" snapToObjects="1">
      <p:cViewPr varScale="1">
        <p:scale>
          <a:sx n="19" d="100"/>
          <a:sy n="19" d="100"/>
        </p:scale>
        <p:origin x="-2152" y="-184"/>
      </p:cViewPr>
      <p:guideLst>
        <p:guide orient="horz" pos="9277"/>
        <p:guide pos="12026"/>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4" Type="http://schemas.openxmlformats.org/officeDocument/2006/relationships/printerSettings" Target="printerSettings/printerSettings1.bin"/><Relationship Id="rId5" Type="http://schemas.openxmlformats.org/officeDocument/2006/relationships/presProps" Target="presProps.xml"/><Relationship Id="rId6" Type="http://schemas.openxmlformats.org/officeDocument/2006/relationships/viewProps" Target="viewProps.xml"/><Relationship Id="rId7" Type="http://schemas.openxmlformats.org/officeDocument/2006/relationships/theme" Target="theme/theme1.xml"/><Relationship Id="rId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defTabSz="2194560"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defTabSz="2194560" fontAlgn="auto">
              <a:spcBef>
                <a:spcPts val="0"/>
              </a:spcBef>
              <a:spcAft>
                <a:spcPts val="0"/>
              </a:spcAft>
              <a:defRPr sz="1200">
                <a:latin typeface="+mn-lt"/>
                <a:ea typeface="+mn-ea"/>
                <a:cs typeface="+mn-cs"/>
              </a:defRPr>
            </a:lvl1pPr>
          </a:lstStyle>
          <a:p>
            <a:pPr>
              <a:defRPr/>
            </a:pPr>
            <a:fld id="{98C52B5E-AC83-4347-AB31-5B7A472D160B}" type="datetimeFigureOut">
              <a:rPr lang="en-US"/>
              <a:pPr>
                <a:defRPr/>
              </a:pPr>
              <a:t>4/18/17</a:t>
            </a:fld>
            <a:endParaRPr lang="en-US"/>
          </a:p>
        </p:txBody>
      </p:sp>
      <p:sp>
        <p:nvSpPr>
          <p:cNvPr id="4" name="Slide Image Placeholder 3"/>
          <p:cNvSpPr>
            <a:spLocks noGrp="1" noRot="1" noChangeAspect="1"/>
          </p:cNvSpPr>
          <p:nvPr>
            <p:ph type="sldImg" idx="2"/>
          </p:nvPr>
        </p:nvSpPr>
        <p:spPr>
          <a:xfrm>
            <a:off x="1428750" y="685800"/>
            <a:ext cx="40005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defTabSz="2194560"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defTabSz="2194560" fontAlgn="auto">
              <a:spcBef>
                <a:spcPts val="0"/>
              </a:spcBef>
              <a:spcAft>
                <a:spcPts val="0"/>
              </a:spcAft>
              <a:defRPr sz="1200">
                <a:latin typeface="+mn-lt"/>
                <a:ea typeface="+mn-ea"/>
                <a:cs typeface="+mn-cs"/>
              </a:defRPr>
            </a:lvl1pPr>
          </a:lstStyle>
          <a:p>
            <a:pPr>
              <a:defRPr/>
            </a:pPr>
            <a:fld id="{06B74C58-45E8-2944-AF07-867413CAB93D}" type="slidenum">
              <a:rPr lang="en-US"/>
              <a:pPr>
                <a:defRPr/>
              </a:pPr>
              <a:t>‹#›</a:t>
            </a:fld>
            <a:endParaRPr lang="en-US"/>
          </a:p>
        </p:txBody>
      </p:sp>
    </p:spTree>
    <p:extLst>
      <p:ext uri="{BB962C8B-B14F-4D97-AF65-F5344CB8AC3E}">
        <p14:creationId xmlns:p14="http://schemas.microsoft.com/office/powerpoint/2010/main" val="3406188495"/>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emf"/></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emf"/></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2"/>
          <p:cNvPicPr>
            <a:picLocks noChangeAspect="1"/>
          </p:cNvPicPr>
          <p:nvPr userDrawn="1"/>
        </p:nvPicPr>
        <p:blipFill>
          <a:blip r:embed="rId2">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 y="-57289"/>
            <a:ext cx="38828465"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1562145" y="356157"/>
            <a:ext cx="35152243" cy="3261356"/>
          </a:xfrm>
        </p:spPr>
        <p:txBody>
          <a:bodyPr lIns="0" tIns="0" rIns="0" bIns="0" anchor="t">
            <a:normAutofit/>
          </a:bodyPr>
          <a:lstStyle>
            <a:lvl1pPr algn="l">
              <a:defRPr lang="en-US" sz="11375" b="1" kern="1200" dirty="0">
                <a:solidFill>
                  <a:schemeClr val="bg1"/>
                </a:solidFill>
                <a:latin typeface="Arial"/>
                <a:ea typeface="+mn-ea"/>
                <a:cs typeface="Arial"/>
              </a:defRPr>
            </a:lvl1pPr>
          </a:lstStyle>
          <a:p>
            <a:pPr lvl="0"/>
            <a:r>
              <a:rPr lang="en-US"/>
              <a:t>Click to edit Master title style</a:t>
            </a:r>
            <a:endParaRPr lang="en-US" dirty="0"/>
          </a:p>
        </p:txBody>
      </p:sp>
      <p:sp>
        <p:nvSpPr>
          <p:cNvPr id="13" name="Content Placeholder 13"/>
          <p:cNvSpPr>
            <a:spLocks noGrp="1"/>
          </p:cNvSpPr>
          <p:nvPr>
            <p:ph sz="quarter" idx="10"/>
          </p:nvPr>
        </p:nvSpPr>
        <p:spPr>
          <a:xfrm>
            <a:off x="1564769" y="2691801"/>
            <a:ext cx="35149619" cy="2346325"/>
          </a:xfrm>
          <a:prstGeom prst="rect">
            <a:avLst/>
          </a:prstGeom>
        </p:spPr>
        <p:txBody>
          <a:bodyPr lIns="0" tIns="0" rIns="0" bIns="0">
            <a:normAutofit/>
          </a:bodyPr>
          <a:lstStyle>
            <a:lvl1pPr marL="0" indent="0">
              <a:buFontTx/>
              <a:buNone/>
              <a:defRPr lang="en-US" sz="6300" b="0" kern="1200" baseline="0" dirty="0">
                <a:solidFill>
                  <a:schemeClr val="bg1"/>
                </a:solidFill>
                <a:latin typeface="Arial"/>
                <a:ea typeface="+mn-ea"/>
                <a:cs typeface="Arial"/>
              </a:defRPr>
            </a:lvl1pPr>
          </a:lstStyle>
          <a:p>
            <a:pPr lvl="0"/>
            <a:r>
              <a:rPr lang="en-US"/>
              <a:t>Click to edit Master text styles</a:t>
            </a:r>
          </a:p>
        </p:txBody>
      </p:sp>
      <p:sp>
        <p:nvSpPr>
          <p:cNvPr id="14" name="Content Placeholder 2"/>
          <p:cNvSpPr>
            <a:spLocks noGrp="1"/>
          </p:cNvSpPr>
          <p:nvPr>
            <p:ph sz="half" idx="14"/>
          </p:nvPr>
        </p:nvSpPr>
        <p:spPr>
          <a:xfrm>
            <a:off x="1570338" y="5964297"/>
            <a:ext cx="16962120" cy="22251474"/>
          </a:xfrm>
          <a:prstGeom prst="rect">
            <a:avLst/>
          </a:prstGeom>
        </p:spPr>
        <p:txBody>
          <a:bodyPr lIns="0" tIns="0" rIns="0" bIns="0"/>
          <a:lstStyle>
            <a:lvl1pPr marL="0" indent="0">
              <a:lnSpc>
                <a:spcPct val="90000"/>
              </a:lnSpc>
              <a:spcBef>
                <a:spcPts val="0"/>
              </a:spcBef>
              <a:buNone/>
              <a:defRPr lang="en-US" sz="5075" b="1" kern="1200" dirty="0" smtClean="0">
                <a:solidFill>
                  <a:schemeClr val="accent3"/>
                </a:solidFill>
                <a:latin typeface="+mn-lt"/>
                <a:ea typeface="+mn-ea"/>
                <a:cs typeface="+mn-cs"/>
              </a:defRPr>
            </a:lvl1pPr>
            <a:lvl2pPr marL="0" indent="0">
              <a:spcBef>
                <a:spcPts val="0"/>
              </a:spcBef>
              <a:buNone/>
              <a:defRPr lang="en-US" sz="4200" kern="1200" dirty="0" smtClean="0">
                <a:solidFill>
                  <a:schemeClr val="tx1">
                    <a:lumMod val="75000"/>
                    <a:lumOff val="25000"/>
                  </a:schemeClr>
                </a:solidFill>
                <a:latin typeface="+mn-lt"/>
                <a:ea typeface="+mn-ea"/>
                <a:cs typeface="+mn-cs"/>
              </a:defRPr>
            </a:lvl2pPr>
            <a:lvl3pPr marL="400065" indent="-160026">
              <a:spcBef>
                <a:spcPts val="0"/>
              </a:spcBef>
              <a:defRPr lang="en-US" sz="3850" kern="1200" dirty="0" smtClean="0">
                <a:solidFill>
                  <a:schemeClr val="tx1">
                    <a:lumMod val="75000"/>
                    <a:lumOff val="25000"/>
                  </a:schemeClr>
                </a:solidFill>
                <a:latin typeface="+mn-lt"/>
                <a:ea typeface="+mn-ea"/>
                <a:cs typeface="+mn-cs"/>
              </a:defRPr>
            </a:lvl3pPr>
            <a:lvl4pPr marL="880143" indent="-360058">
              <a:spcBef>
                <a:spcPts val="0"/>
              </a:spcBef>
              <a:defRPr lang="en-US" sz="3675" kern="1200" dirty="0" smtClean="0">
                <a:solidFill>
                  <a:schemeClr val="tx1">
                    <a:lumMod val="75000"/>
                    <a:lumOff val="25000"/>
                  </a:schemeClr>
                </a:solidFill>
                <a:latin typeface="+mn-lt"/>
                <a:ea typeface="+mn-ea"/>
                <a:cs typeface="+mn-cs"/>
              </a:defRPr>
            </a:lvl4pPr>
            <a:lvl5pPr marL="1120182" indent="-320052">
              <a:spcBef>
                <a:spcPts val="0"/>
              </a:spcBef>
              <a:defRPr lang="en-US" sz="3500" b="1" kern="1200" dirty="0">
                <a:solidFill>
                  <a:schemeClr val="tx1">
                    <a:lumMod val="75000"/>
                    <a:lumOff val="25000"/>
                  </a:schemeClr>
                </a:solidFill>
                <a:latin typeface="+mn-lt"/>
                <a:ea typeface="+mn-ea"/>
                <a:cs typeface="+mn-cs"/>
              </a:defRPr>
            </a:lvl5pPr>
            <a:lvl6pPr>
              <a:defRPr sz="7525"/>
            </a:lvl6pPr>
            <a:lvl7pPr>
              <a:defRPr sz="7525"/>
            </a:lvl7pPr>
            <a:lvl8pPr>
              <a:defRPr sz="7525"/>
            </a:lvl8pPr>
            <a:lvl9pPr>
              <a:defRPr sz="752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Content Placeholder 2"/>
          <p:cNvSpPr>
            <a:spLocks noGrp="1"/>
          </p:cNvSpPr>
          <p:nvPr>
            <p:ph sz="half" idx="15"/>
          </p:nvPr>
        </p:nvSpPr>
        <p:spPr>
          <a:xfrm>
            <a:off x="19752268" y="5979393"/>
            <a:ext cx="16962120" cy="22251474"/>
          </a:xfrm>
          <a:prstGeom prst="rect">
            <a:avLst/>
          </a:prstGeom>
        </p:spPr>
        <p:txBody>
          <a:bodyPr lIns="0" tIns="0" rIns="0" bIns="0"/>
          <a:lstStyle>
            <a:lvl1pPr marL="0" indent="0">
              <a:lnSpc>
                <a:spcPct val="90000"/>
              </a:lnSpc>
              <a:spcBef>
                <a:spcPts val="0"/>
              </a:spcBef>
              <a:buNone/>
              <a:defRPr lang="en-US" sz="5075" b="1" kern="1200" dirty="0" smtClean="0">
                <a:solidFill>
                  <a:schemeClr val="accent3"/>
                </a:solidFill>
                <a:latin typeface="+mn-lt"/>
                <a:ea typeface="+mn-ea"/>
                <a:cs typeface="+mn-cs"/>
              </a:defRPr>
            </a:lvl1pPr>
            <a:lvl2pPr marL="0" indent="0">
              <a:spcBef>
                <a:spcPts val="0"/>
              </a:spcBef>
              <a:buNone/>
              <a:defRPr lang="en-US" sz="4200" kern="1200" dirty="0" smtClean="0">
                <a:solidFill>
                  <a:schemeClr val="tx1">
                    <a:lumMod val="75000"/>
                    <a:lumOff val="25000"/>
                  </a:schemeClr>
                </a:solidFill>
                <a:latin typeface="+mn-lt"/>
                <a:ea typeface="+mn-ea"/>
                <a:cs typeface="+mn-cs"/>
              </a:defRPr>
            </a:lvl2pPr>
            <a:lvl3pPr marL="400065" indent="-160026">
              <a:spcBef>
                <a:spcPts val="0"/>
              </a:spcBef>
              <a:defRPr lang="en-US" sz="3850" kern="1200" dirty="0" smtClean="0">
                <a:solidFill>
                  <a:schemeClr val="tx1">
                    <a:lumMod val="75000"/>
                    <a:lumOff val="25000"/>
                  </a:schemeClr>
                </a:solidFill>
                <a:latin typeface="+mn-lt"/>
                <a:ea typeface="+mn-ea"/>
                <a:cs typeface="+mn-cs"/>
              </a:defRPr>
            </a:lvl3pPr>
            <a:lvl4pPr marL="880143" indent="-360058">
              <a:spcBef>
                <a:spcPts val="0"/>
              </a:spcBef>
              <a:defRPr lang="en-US" sz="3675" kern="1200" dirty="0" smtClean="0">
                <a:solidFill>
                  <a:schemeClr val="tx1">
                    <a:lumMod val="75000"/>
                    <a:lumOff val="25000"/>
                  </a:schemeClr>
                </a:solidFill>
                <a:latin typeface="+mn-lt"/>
                <a:ea typeface="+mn-ea"/>
                <a:cs typeface="+mn-cs"/>
              </a:defRPr>
            </a:lvl4pPr>
            <a:lvl5pPr marL="1120182" indent="-320052">
              <a:spcBef>
                <a:spcPts val="0"/>
              </a:spcBef>
              <a:defRPr lang="en-US" sz="3500" b="1" kern="1200" dirty="0">
                <a:solidFill>
                  <a:schemeClr val="tx1">
                    <a:lumMod val="75000"/>
                    <a:lumOff val="25000"/>
                  </a:schemeClr>
                </a:solidFill>
                <a:latin typeface="+mn-lt"/>
                <a:ea typeface="+mn-ea"/>
                <a:cs typeface="+mn-cs"/>
              </a:defRPr>
            </a:lvl5pPr>
            <a:lvl6pPr>
              <a:defRPr sz="7525"/>
            </a:lvl6pPr>
            <a:lvl7pPr>
              <a:defRPr sz="7525"/>
            </a:lvl7pPr>
            <a:lvl8pPr>
              <a:defRPr sz="7525"/>
            </a:lvl8pPr>
            <a:lvl9pPr>
              <a:defRPr sz="7525"/>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323615260"/>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pic>
        <p:nvPicPr>
          <p:cNvPr id="8" name="Picture 2"/>
          <p:cNvPicPr>
            <a:picLocks noChangeAspect="1"/>
          </p:cNvPicPr>
          <p:nvPr userDrawn="1"/>
        </p:nvPicPr>
        <p:blipFill>
          <a:blip r:embed="rId2">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0" y="0"/>
            <a:ext cx="384048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itle 1"/>
          <p:cNvSpPr>
            <a:spLocks noGrp="1"/>
          </p:cNvSpPr>
          <p:nvPr>
            <p:ph type="title"/>
          </p:nvPr>
        </p:nvSpPr>
        <p:spPr>
          <a:xfrm>
            <a:off x="1321876" y="356157"/>
            <a:ext cx="35722880" cy="3261356"/>
          </a:xfrm>
        </p:spPr>
        <p:txBody>
          <a:bodyPr lIns="0" tIns="0" rIns="0" bIns="0" anchor="t">
            <a:normAutofit/>
          </a:bodyPr>
          <a:lstStyle>
            <a:lvl1pPr algn="l">
              <a:defRPr lang="en-US" sz="11375" b="1" kern="1200" dirty="0">
                <a:solidFill>
                  <a:schemeClr val="bg1"/>
                </a:solidFill>
                <a:latin typeface="Arial"/>
                <a:ea typeface="+mn-ea"/>
                <a:cs typeface="Arial"/>
              </a:defRPr>
            </a:lvl1pPr>
          </a:lstStyle>
          <a:p>
            <a:pPr lvl="0"/>
            <a:r>
              <a:rPr lang="en-US"/>
              <a:t>Click to edit Master title style</a:t>
            </a:r>
            <a:endParaRPr lang="en-US" dirty="0"/>
          </a:p>
        </p:txBody>
      </p:sp>
      <p:sp>
        <p:nvSpPr>
          <p:cNvPr id="17" name="Content Placeholder 13"/>
          <p:cNvSpPr>
            <a:spLocks noGrp="1"/>
          </p:cNvSpPr>
          <p:nvPr>
            <p:ph sz="quarter" idx="10"/>
          </p:nvPr>
        </p:nvSpPr>
        <p:spPr>
          <a:xfrm>
            <a:off x="1324501" y="2691799"/>
            <a:ext cx="35720255" cy="1880202"/>
          </a:xfrm>
          <a:prstGeom prst="rect">
            <a:avLst/>
          </a:prstGeom>
        </p:spPr>
        <p:txBody>
          <a:bodyPr lIns="0" tIns="0" rIns="0" bIns="0">
            <a:normAutofit/>
          </a:bodyPr>
          <a:lstStyle>
            <a:lvl1pPr marL="0" indent="0">
              <a:buFontTx/>
              <a:buNone/>
              <a:defRPr lang="en-US" sz="6300" b="0" kern="1200" baseline="0" dirty="0">
                <a:solidFill>
                  <a:schemeClr val="bg1"/>
                </a:solidFill>
                <a:latin typeface="Arial"/>
                <a:ea typeface="+mn-ea"/>
                <a:cs typeface="Arial"/>
              </a:defRPr>
            </a:lvl1pPr>
          </a:lstStyle>
          <a:p>
            <a:pPr lvl="0"/>
            <a:r>
              <a:rPr lang="en-US"/>
              <a:t>Click to edit Master text styles</a:t>
            </a:r>
          </a:p>
        </p:txBody>
      </p:sp>
      <p:sp>
        <p:nvSpPr>
          <p:cNvPr id="19" name="Content Placeholder 2"/>
          <p:cNvSpPr>
            <a:spLocks noGrp="1"/>
          </p:cNvSpPr>
          <p:nvPr>
            <p:ph sz="half" idx="14"/>
          </p:nvPr>
        </p:nvSpPr>
        <p:spPr>
          <a:xfrm>
            <a:off x="1321878" y="5934105"/>
            <a:ext cx="11325868" cy="22259897"/>
          </a:xfrm>
          <a:prstGeom prst="rect">
            <a:avLst/>
          </a:prstGeom>
        </p:spPr>
        <p:txBody>
          <a:bodyPr lIns="0" tIns="0" rIns="0" bIns="0"/>
          <a:lstStyle>
            <a:lvl1pPr marL="0" indent="0">
              <a:lnSpc>
                <a:spcPct val="90000"/>
              </a:lnSpc>
              <a:spcBef>
                <a:spcPts val="0"/>
              </a:spcBef>
              <a:buNone/>
              <a:defRPr lang="en-US" sz="5075" b="1" kern="1200" dirty="0" smtClean="0">
                <a:solidFill>
                  <a:schemeClr val="accent3"/>
                </a:solidFill>
                <a:latin typeface="+mn-lt"/>
                <a:ea typeface="+mn-ea"/>
                <a:cs typeface="+mn-cs"/>
              </a:defRPr>
            </a:lvl1pPr>
            <a:lvl2pPr marL="0" indent="0">
              <a:spcBef>
                <a:spcPts val="0"/>
              </a:spcBef>
              <a:buNone/>
              <a:defRPr lang="en-US" sz="4200" kern="1200" dirty="0" smtClean="0">
                <a:solidFill>
                  <a:schemeClr val="tx1">
                    <a:lumMod val="75000"/>
                    <a:lumOff val="25000"/>
                  </a:schemeClr>
                </a:solidFill>
                <a:latin typeface="+mn-lt"/>
                <a:ea typeface="+mn-ea"/>
                <a:cs typeface="+mn-cs"/>
              </a:defRPr>
            </a:lvl2pPr>
            <a:lvl3pPr marL="400065" indent="-160026">
              <a:spcBef>
                <a:spcPts val="0"/>
              </a:spcBef>
              <a:defRPr lang="en-US" sz="3850" kern="1200" dirty="0" smtClean="0">
                <a:solidFill>
                  <a:schemeClr val="tx1">
                    <a:lumMod val="75000"/>
                    <a:lumOff val="25000"/>
                  </a:schemeClr>
                </a:solidFill>
                <a:latin typeface="+mn-lt"/>
                <a:ea typeface="+mn-ea"/>
                <a:cs typeface="+mn-cs"/>
              </a:defRPr>
            </a:lvl3pPr>
            <a:lvl4pPr marL="880143" indent="-360058">
              <a:spcBef>
                <a:spcPts val="0"/>
              </a:spcBef>
              <a:defRPr lang="en-US" sz="3675" kern="1200" dirty="0" smtClean="0">
                <a:solidFill>
                  <a:schemeClr val="tx1">
                    <a:lumMod val="75000"/>
                    <a:lumOff val="25000"/>
                  </a:schemeClr>
                </a:solidFill>
                <a:latin typeface="+mn-lt"/>
                <a:ea typeface="+mn-ea"/>
                <a:cs typeface="+mn-cs"/>
              </a:defRPr>
            </a:lvl4pPr>
            <a:lvl5pPr marL="1120182" indent="-320052">
              <a:spcBef>
                <a:spcPts val="0"/>
              </a:spcBef>
              <a:defRPr lang="en-US" sz="3500" b="1" kern="1200" dirty="0">
                <a:solidFill>
                  <a:schemeClr val="tx1">
                    <a:lumMod val="75000"/>
                    <a:lumOff val="25000"/>
                  </a:schemeClr>
                </a:solidFill>
                <a:latin typeface="+mn-lt"/>
                <a:ea typeface="+mn-ea"/>
                <a:cs typeface="+mn-cs"/>
              </a:defRPr>
            </a:lvl5pPr>
            <a:lvl6pPr>
              <a:defRPr sz="7525"/>
            </a:lvl6pPr>
            <a:lvl7pPr>
              <a:defRPr sz="7525"/>
            </a:lvl7pPr>
            <a:lvl8pPr>
              <a:defRPr sz="7525"/>
            </a:lvl8pPr>
            <a:lvl9pPr>
              <a:defRPr sz="752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0" name="Content Placeholder 2"/>
          <p:cNvSpPr>
            <a:spLocks noGrp="1"/>
          </p:cNvSpPr>
          <p:nvPr>
            <p:ph sz="half" idx="15"/>
          </p:nvPr>
        </p:nvSpPr>
        <p:spPr>
          <a:xfrm>
            <a:off x="13588591" y="5983525"/>
            <a:ext cx="11325868" cy="22210474"/>
          </a:xfrm>
          <a:prstGeom prst="rect">
            <a:avLst/>
          </a:prstGeom>
        </p:spPr>
        <p:txBody>
          <a:bodyPr lIns="0" tIns="0" rIns="0" bIns="0"/>
          <a:lstStyle>
            <a:lvl1pPr marL="0" indent="0">
              <a:lnSpc>
                <a:spcPct val="90000"/>
              </a:lnSpc>
              <a:spcBef>
                <a:spcPts val="0"/>
              </a:spcBef>
              <a:buNone/>
              <a:defRPr lang="en-US" sz="5075" b="1" kern="1200" dirty="0" smtClean="0">
                <a:solidFill>
                  <a:schemeClr val="accent3"/>
                </a:solidFill>
                <a:latin typeface="+mn-lt"/>
                <a:ea typeface="+mn-ea"/>
                <a:cs typeface="+mn-cs"/>
              </a:defRPr>
            </a:lvl1pPr>
            <a:lvl2pPr marL="0" indent="0">
              <a:spcBef>
                <a:spcPts val="0"/>
              </a:spcBef>
              <a:buNone/>
              <a:defRPr lang="en-US" sz="4200" kern="1200" dirty="0" smtClean="0">
                <a:solidFill>
                  <a:schemeClr val="tx1">
                    <a:lumMod val="75000"/>
                    <a:lumOff val="25000"/>
                  </a:schemeClr>
                </a:solidFill>
                <a:latin typeface="+mn-lt"/>
                <a:ea typeface="+mn-ea"/>
                <a:cs typeface="+mn-cs"/>
              </a:defRPr>
            </a:lvl2pPr>
            <a:lvl3pPr marL="400065" indent="-160026">
              <a:spcBef>
                <a:spcPts val="0"/>
              </a:spcBef>
              <a:defRPr lang="en-US" sz="3850" kern="1200" dirty="0" smtClean="0">
                <a:solidFill>
                  <a:schemeClr val="tx1">
                    <a:lumMod val="75000"/>
                    <a:lumOff val="25000"/>
                  </a:schemeClr>
                </a:solidFill>
                <a:latin typeface="+mn-lt"/>
                <a:ea typeface="+mn-ea"/>
                <a:cs typeface="+mn-cs"/>
              </a:defRPr>
            </a:lvl3pPr>
            <a:lvl4pPr marL="880143" indent="-360058">
              <a:spcBef>
                <a:spcPts val="0"/>
              </a:spcBef>
              <a:defRPr lang="en-US" sz="3675" kern="1200" dirty="0" smtClean="0">
                <a:solidFill>
                  <a:schemeClr val="tx1">
                    <a:lumMod val="75000"/>
                    <a:lumOff val="25000"/>
                  </a:schemeClr>
                </a:solidFill>
                <a:latin typeface="+mn-lt"/>
                <a:ea typeface="+mn-ea"/>
                <a:cs typeface="+mn-cs"/>
              </a:defRPr>
            </a:lvl4pPr>
            <a:lvl5pPr marL="1120182" indent="-320052">
              <a:spcBef>
                <a:spcPts val="0"/>
              </a:spcBef>
              <a:defRPr lang="en-US" sz="3500" b="1" kern="1200" dirty="0">
                <a:solidFill>
                  <a:schemeClr val="tx1">
                    <a:lumMod val="75000"/>
                    <a:lumOff val="25000"/>
                  </a:schemeClr>
                </a:solidFill>
                <a:latin typeface="+mn-lt"/>
                <a:ea typeface="+mn-ea"/>
                <a:cs typeface="+mn-cs"/>
              </a:defRPr>
            </a:lvl5pPr>
            <a:lvl6pPr>
              <a:defRPr sz="7525"/>
            </a:lvl6pPr>
            <a:lvl7pPr>
              <a:defRPr sz="7525"/>
            </a:lvl7pPr>
            <a:lvl8pPr>
              <a:defRPr sz="7525"/>
            </a:lvl8pPr>
            <a:lvl9pPr>
              <a:defRPr sz="752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Content Placeholder 2"/>
          <p:cNvSpPr>
            <a:spLocks noGrp="1"/>
          </p:cNvSpPr>
          <p:nvPr>
            <p:ph sz="half" idx="16"/>
          </p:nvPr>
        </p:nvSpPr>
        <p:spPr>
          <a:xfrm>
            <a:off x="25718889" y="5929969"/>
            <a:ext cx="11325868" cy="22264030"/>
          </a:xfrm>
          <a:prstGeom prst="rect">
            <a:avLst/>
          </a:prstGeom>
        </p:spPr>
        <p:txBody>
          <a:bodyPr lIns="0" tIns="0" rIns="0" bIns="0"/>
          <a:lstStyle>
            <a:lvl1pPr marL="0" indent="0">
              <a:lnSpc>
                <a:spcPct val="90000"/>
              </a:lnSpc>
              <a:spcBef>
                <a:spcPts val="0"/>
              </a:spcBef>
              <a:buNone/>
              <a:defRPr lang="en-US" sz="5075" b="1" kern="1200" dirty="0" smtClean="0">
                <a:solidFill>
                  <a:schemeClr val="accent3"/>
                </a:solidFill>
                <a:latin typeface="+mn-lt"/>
                <a:ea typeface="+mn-ea"/>
                <a:cs typeface="+mn-cs"/>
              </a:defRPr>
            </a:lvl1pPr>
            <a:lvl2pPr marL="0" indent="0">
              <a:spcBef>
                <a:spcPts val="0"/>
              </a:spcBef>
              <a:buNone/>
              <a:defRPr lang="en-US" sz="4200" kern="1200" dirty="0" smtClean="0">
                <a:solidFill>
                  <a:schemeClr val="tx1">
                    <a:lumMod val="75000"/>
                    <a:lumOff val="25000"/>
                  </a:schemeClr>
                </a:solidFill>
                <a:latin typeface="+mn-lt"/>
                <a:ea typeface="+mn-ea"/>
                <a:cs typeface="+mn-cs"/>
              </a:defRPr>
            </a:lvl2pPr>
            <a:lvl3pPr marL="400065" indent="-160026">
              <a:spcBef>
                <a:spcPts val="0"/>
              </a:spcBef>
              <a:defRPr lang="en-US" sz="3850" kern="1200" dirty="0" smtClean="0">
                <a:solidFill>
                  <a:schemeClr val="tx1">
                    <a:lumMod val="75000"/>
                    <a:lumOff val="25000"/>
                  </a:schemeClr>
                </a:solidFill>
                <a:latin typeface="+mn-lt"/>
                <a:ea typeface="+mn-ea"/>
                <a:cs typeface="+mn-cs"/>
              </a:defRPr>
            </a:lvl3pPr>
            <a:lvl4pPr marL="880143" indent="-360058">
              <a:spcBef>
                <a:spcPts val="0"/>
              </a:spcBef>
              <a:defRPr lang="en-US" sz="3675" kern="1200" dirty="0" smtClean="0">
                <a:solidFill>
                  <a:schemeClr val="tx1">
                    <a:lumMod val="75000"/>
                    <a:lumOff val="25000"/>
                  </a:schemeClr>
                </a:solidFill>
                <a:latin typeface="+mn-lt"/>
                <a:ea typeface="+mn-ea"/>
                <a:cs typeface="+mn-cs"/>
              </a:defRPr>
            </a:lvl4pPr>
            <a:lvl5pPr marL="1120182" indent="-320052">
              <a:spcBef>
                <a:spcPts val="0"/>
              </a:spcBef>
              <a:defRPr lang="en-US" sz="3500" b="1" kern="1200" dirty="0">
                <a:solidFill>
                  <a:schemeClr val="tx1">
                    <a:lumMod val="75000"/>
                    <a:lumOff val="25000"/>
                  </a:schemeClr>
                </a:solidFill>
                <a:latin typeface="+mn-lt"/>
                <a:ea typeface="+mn-ea"/>
                <a:cs typeface="+mn-cs"/>
              </a:defRPr>
            </a:lvl5pPr>
            <a:lvl6pPr>
              <a:defRPr sz="7525"/>
            </a:lvl6pPr>
            <a:lvl7pPr>
              <a:defRPr sz="7525"/>
            </a:lvl7pPr>
            <a:lvl8pPr>
              <a:defRPr sz="7525"/>
            </a:lvl8pPr>
            <a:lvl9pPr>
              <a:defRPr sz="752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639012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pic>
        <p:nvPicPr>
          <p:cNvPr id="9" name="Picture 2"/>
          <p:cNvPicPr>
            <a:picLocks noChangeAspect="1"/>
          </p:cNvPicPr>
          <p:nvPr userDrawn="1"/>
        </p:nvPicPr>
        <p:blipFill>
          <a:blip r:embed="rId2">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02803" y="0"/>
            <a:ext cx="38828465"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ontent Placeholder 2"/>
          <p:cNvSpPr>
            <a:spLocks noGrp="1"/>
          </p:cNvSpPr>
          <p:nvPr>
            <p:ph sz="half" idx="14"/>
          </p:nvPr>
        </p:nvSpPr>
        <p:spPr>
          <a:xfrm>
            <a:off x="1197927" y="5959546"/>
            <a:ext cx="8030417" cy="22539254"/>
          </a:xfrm>
          <a:prstGeom prst="rect">
            <a:avLst/>
          </a:prstGeom>
        </p:spPr>
        <p:txBody>
          <a:bodyPr lIns="0" tIns="0" rIns="0" bIns="0"/>
          <a:lstStyle>
            <a:lvl1pPr marL="0" indent="0">
              <a:lnSpc>
                <a:spcPct val="90000"/>
              </a:lnSpc>
              <a:spcBef>
                <a:spcPts val="0"/>
              </a:spcBef>
              <a:buNone/>
              <a:defRPr lang="en-US" sz="5075" b="1" kern="1200" dirty="0" smtClean="0">
                <a:solidFill>
                  <a:schemeClr val="accent3"/>
                </a:solidFill>
                <a:latin typeface="+mn-lt"/>
                <a:ea typeface="+mn-ea"/>
                <a:cs typeface="+mn-cs"/>
              </a:defRPr>
            </a:lvl1pPr>
            <a:lvl2pPr marL="0" indent="0">
              <a:spcBef>
                <a:spcPts val="0"/>
              </a:spcBef>
              <a:buNone/>
              <a:defRPr lang="en-US" sz="4200" kern="1200" dirty="0" smtClean="0">
                <a:solidFill>
                  <a:schemeClr val="tx1">
                    <a:lumMod val="75000"/>
                    <a:lumOff val="25000"/>
                  </a:schemeClr>
                </a:solidFill>
                <a:latin typeface="+mn-lt"/>
                <a:ea typeface="+mn-ea"/>
                <a:cs typeface="+mn-cs"/>
              </a:defRPr>
            </a:lvl2pPr>
            <a:lvl3pPr marL="400065" indent="-160026">
              <a:spcBef>
                <a:spcPts val="0"/>
              </a:spcBef>
              <a:defRPr lang="en-US" sz="3850" kern="1200" dirty="0" smtClean="0">
                <a:solidFill>
                  <a:schemeClr val="tx1">
                    <a:lumMod val="75000"/>
                    <a:lumOff val="25000"/>
                  </a:schemeClr>
                </a:solidFill>
                <a:latin typeface="+mn-lt"/>
                <a:ea typeface="+mn-ea"/>
                <a:cs typeface="+mn-cs"/>
              </a:defRPr>
            </a:lvl3pPr>
            <a:lvl4pPr marL="880143" indent="-360058">
              <a:spcBef>
                <a:spcPts val="0"/>
              </a:spcBef>
              <a:defRPr lang="en-US" sz="3675" kern="1200" dirty="0" smtClean="0">
                <a:solidFill>
                  <a:schemeClr val="tx1">
                    <a:lumMod val="75000"/>
                    <a:lumOff val="25000"/>
                  </a:schemeClr>
                </a:solidFill>
                <a:latin typeface="+mn-lt"/>
                <a:ea typeface="+mn-ea"/>
                <a:cs typeface="+mn-cs"/>
              </a:defRPr>
            </a:lvl4pPr>
            <a:lvl5pPr marL="1120182" indent="-320052">
              <a:spcBef>
                <a:spcPts val="0"/>
              </a:spcBef>
              <a:defRPr lang="en-US" sz="3500" b="1" kern="1200" dirty="0">
                <a:solidFill>
                  <a:schemeClr val="tx1">
                    <a:lumMod val="75000"/>
                    <a:lumOff val="25000"/>
                  </a:schemeClr>
                </a:solidFill>
                <a:latin typeface="+mn-lt"/>
                <a:ea typeface="+mn-ea"/>
                <a:cs typeface="+mn-cs"/>
              </a:defRPr>
            </a:lvl5pPr>
            <a:lvl6pPr>
              <a:defRPr sz="7525"/>
            </a:lvl6pPr>
            <a:lvl7pPr>
              <a:defRPr sz="7525"/>
            </a:lvl7pPr>
            <a:lvl8pPr>
              <a:defRPr sz="7525"/>
            </a:lvl8pPr>
            <a:lvl9pPr>
              <a:defRPr sz="752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Title 1"/>
          <p:cNvSpPr>
            <a:spLocks noGrp="1"/>
          </p:cNvSpPr>
          <p:nvPr>
            <p:ph type="title"/>
          </p:nvPr>
        </p:nvSpPr>
        <p:spPr>
          <a:xfrm>
            <a:off x="1141676" y="356157"/>
            <a:ext cx="35983805" cy="3261356"/>
          </a:xfrm>
        </p:spPr>
        <p:txBody>
          <a:bodyPr lIns="0" tIns="0" rIns="0" bIns="0" anchor="t">
            <a:normAutofit/>
          </a:bodyPr>
          <a:lstStyle>
            <a:lvl1pPr algn="l">
              <a:defRPr lang="en-US" sz="11375" b="1" kern="1200" dirty="0">
                <a:solidFill>
                  <a:schemeClr val="bg1"/>
                </a:solidFill>
                <a:latin typeface="Arial"/>
                <a:ea typeface="+mn-ea"/>
                <a:cs typeface="Arial"/>
              </a:defRPr>
            </a:lvl1pPr>
          </a:lstStyle>
          <a:p>
            <a:pPr lvl="0"/>
            <a:r>
              <a:rPr lang="en-US"/>
              <a:t>Click to edit Master title style</a:t>
            </a:r>
            <a:endParaRPr lang="en-US" dirty="0"/>
          </a:p>
        </p:txBody>
      </p:sp>
      <p:sp>
        <p:nvSpPr>
          <p:cNvPr id="22" name="Content Placeholder 13"/>
          <p:cNvSpPr>
            <a:spLocks noGrp="1"/>
          </p:cNvSpPr>
          <p:nvPr>
            <p:ph sz="quarter" idx="10"/>
          </p:nvPr>
        </p:nvSpPr>
        <p:spPr>
          <a:xfrm>
            <a:off x="1144299" y="2691799"/>
            <a:ext cx="36031412" cy="1880202"/>
          </a:xfrm>
          <a:prstGeom prst="rect">
            <a:avLst/>
          </a:prstGeom>
        </p:spPr>
        <p:txBody>
          <a:bodyPr lIns="0" tIns="0" rIns="0" bIns="0">
            <a:normAutofit/>
          </a:bodyPr>
          <a:lstStyle>
            <a:lvl1pPr marL="0" indent="0">
              <a:buFontTx/>
              <a:buNone/>
              <a:defRPr lang="en-US" sz="6300" b="0" kern="1200" baseline="0" dirty="0">
                <a:solidFill>
                  <a:schemeClr val="bg1"/>
                </a:solidFill>
                <a:latin typeface="Arial"/>
                <a:ea typeface="+mn-ea"/>
                <a:cs typeface="Arial"/>
              </a:defRPr>
            </a:lvl1pPr>
          </a:lstStyle>
          <a:p>
            <a:pPr lvl="0"/>
            <a:r>
              <a:rPr lang="en-US" dirty="0"/>
              <a:t>Click to edit Master text styles</a:t>
            </a:r>
          </a:p>
        </p:txBody>
      </p:sp>
      <p:sp>
        <p:nvSpPr>
          <p:cNvPr id="23" name="Content Placeholder 2"/>
          <p:cNvSpPr>
            <a:spLocks noGrp="1"/>
          </p:cNvSpPr>
          <p:nvPr>
            <p:ph sz="half" idx="22"/>
          </p:nvPr>
        </p:nvSpPr>
        <p:spPr>
          <a:xfrm>
            <a:off x="10521405" y="6008968"/>
            <a:ext cx="8030417" cy="22489832"/>
          </a:xfrm>
          <a:prstGeom prst="rect">
            <a:avLst/>
          </a:prstGeom>
        </p:spPr>
        <p:txBody>
          <a:bodyPr lIns="0" tIns="0" rIns="0" bIns="0"/>
          <a:lstStyle>
            <a:lvl1pPr marL="0" indent="0">
              <a:lnSpc>
                <a:spcPct val="90000"/>
              </a:lnSpc>
              <a:spcBef>
                <a:spcPts val="0"/>
              </a:spcBef>
              <a:buNone/>
              <a:defRPr lang="en-US" sz="5075" b="1" kern="1200" dirty="0" smtClean="0">
                <a:solidFill>
                  <a:schemeClr val="accent3"/>
                </a:solidFill>
                <a:latin typeface="+mn-lt"/>
                <a:ea typeface="+mn-ea"/>
                <a:cs typeface="+mn-cs"/>
              </a:defRPr>
            </a:lvl1pPr>
            <a:lvl2pPr marL="0" indent="0">
              <a:spcBef>
                <a:spcPts val="0"/>
              </a:spcBef>
              <a:buNone/>
              <a:defRPr lang="en-US" sz="4200" kern="1200" dirty="0" smtClean="0">
                <a:solidFill>
                  <a:schemeClr val="tx1">
                    <a:lumMod val="75000"/>
                    <a:lumOff val="25000"/>
                  </a:schemeClr>
                </a:solidFill>
                <a:latin typeface="+mn-lt"/>
                <a:ea typeface="+mn-ea"/>
                <a:cs typeface="+mn-cs"/>
              </a:defRPr>
            </a:lvl2pPr>
            <a:lvl3pPr marL="400065" indent="-160026">
              <a:spcBef>
                <a:spcPts val="0"/>
              </a:spcBef>
              <a:defRPr lang="en-US" sz="3850" kern="1200" dirty="0" smtClean="0">
                <a:solidFill>
                  <a:schemeClr val="tx1">
                    <a:lumMod val="75000"/>
                    <a:lumOff val="25000"/>
                  </a:schemeClr>
                </a:solidFill>
                <a:latin typeface="+mn-lt"/>
                <a:ea typeface="+mn-ea"/>
                <a:cs typeface="+mn-cs"/>
              </a:defRPr>
            </a:lvl3pPr>
            <a:lvl4pPr marL="880143" indent="-360058">
              <a:spcBef>
                <a:spcPts val="0"/>
              </a:spcBef>
              <a:defRPr lang="en-US" sz="3675" kern="1200" dirty="0" smtClean="0">
                <a:solidFill>
                  <a:schemeClr val="tx1">
                    <a:lumMod val="75000"/>
                    <a:lumOff val="25000"/>
                  </a:schemeClr>
                </a:solidFill>
                <a:latin typeface="+mn-lt"/>
                <a:ea typeface="+mn-ea"/>
                <a:cs typeface="+mn-cs"/>
              </a:defRPr>
            </a:lvl4pPr>
            <a:lvl5pPr marL="1120182" indent="-320052">
              <a:spcBef>
                <a:spcPts val="0"/>
              </a:spcBef>
              <a:defRPr lang="en-US" sz="3500" b="1" kern="1200" dirty="0">
                <a:solidFill>
                  <a:schemeClr val="tx1">
                    <a:lumMod val="75000"/>
                    <a:lumOff val="25000"/>
                  </a:schemeClr>
                </a:solidFill>
                <a:latin typeface="+mn-lt"/>
                <a:ea typeface="+mn-ea"/>
                <a:cs typeface="+mn-cs"/>
              </a:defRPr>
            </a:lvl5pPr>
            <a:lvl6pPr>
              <a:defRPr sz="7525"/>
            </a:lvl6pPr>
            <a:lvl7pPr>
              <a:defRPr sz="7525"/>
            </a:lvl7pPr>
            <a:lvl8pPr>
              <a:defRPr sz="7525"/>
            </a:lvl8pPr>
            <a:lvl9pPr>
              <a:defRPr sz="752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4" name="Content Placeholder 2"/>
          <p:cNvSpPr>
            <a:spLocks noGrp="1"/>
          </p:cNvSpPr>
          <p:nvPr>
            <p:ph sz="half" idx="23"/>
          </p:nvPr>
        </p:nvSpPr>
        <p:spPr>
          <a:xfrm>
            <a:off x="19861688" y="6008968"/>
            <a:ext cx="8030417" cy="22489832"/>
          </a:xfrm>
          <a:prstGeom prst="rect">
            <a:avLst/>
          </a:prstGeom>
        </p:spPr>
        <p:txBody>
          <a:bodyPr lIns="0" tIns="0" rIns="0" bIns="0"/>
          <a:lstStyle>
            <a:lvl1pPr marL="0" indent="0">
              <a:lnSpc>
                <a:spcPct val="90000"/>
              </a:lnSpc>
              <a:spcBef>
                <a:spcPts val="0"/>
              </a:spcBef>
              <a:buNone/>
              <a:defRPr lang="en-US" sz="5075" b="1" kern="1200" dirty="0" smtClean="0">
                <a:solidFill>
                  <a:schemeClr val="accent3"/>
                </a:solidFill>
                <a:latin typeface="+mn-lt"/>
                <a:ea typeface="+mn-ea"/>
                <a:cs typeface="+mn-cs"/>
              </a:defRPr>
            </a:lvl1pPr>
            <a:lvl2pPr marL="0" indent="0">
              <a:spcBef>
                <a:spcPts val="0"/>
              </a:spcBef>
              <a:buNone/>
              <a:defRPr lang="en-US" sz="4200" kern="1200" dirty="0" smtClean="0">
                <a:solidFill>
                  <a:schemeClr val="tx1">
                    <a:lumMod val="75000"/>
                    <a:lumOff val="25000"/>
                  </a:schemeClr>
                </a:solidFill>
                <a:latin typeface="+mn-lt"/>
                <a:ea typeface="+mn-ea"/>
                <a:cs typeface="+mn-cs"/>
              </a:defRPr>
            </a:lvl2pPr>
            <a:lvl3pPr marL="400065" indent="-160026">
              <a:spcBef>
                <a:spcPts val="0"/>
              </a:spcBef>
              <a:defRPr lang="en-US" sz="3850" kern="1200" dirty="0" smtClean="0">
                <a:solidFill>
                  <a:schemeClr val="tx1">
                    <a:lumMod val="75000"/>
                    <a:lumOff val="25000"/>
                  </a:schemeClr>
                </a:solidFill>
                <a:latin typeface="+mn-lt"/>
                <a:ea typeface="+mn-ea"/>
                <a:cs typeface="+mn-cs"/>
              </a:defRPr>
            </a:lvl3pPr>
            <a:lvl4pPr marL="880143" indent="-360058">
              <a:spcBef>
                <a:spcPts val="0"/>
              </a:spcBef>
              <a:defRPr lang="en-US" sz="3675" kern="1200" dirty="0" smtClean="0">
                <a:solidFill>
                  <a:schemeClr val="tx1">
                    <a:lumMod val="75000"/>
                    <a:lumOff val="25000"/>
                  </a:schemeClr>
                </a:solidFill>
                <a:latin typeface="+mn-lt"/>
                <a:ea typeface="+mn-ea"/>
                <a:cs typeface="+mn-cs"/>
              </a:defRPr>
            </a:lvl4pPr>
            <a:lvl5pPr marL="1120182" indent="-320052">
              <a:spcBef>
                <a:spcPts val="0"/>
              </a:spcBef>
              <a:defRPr lang="en-US" sz="3500" b="1" kern="1200" dirty="0">
                <a:solidFill>
                  <a:schemeClr val="tx1">
                    <a:lumMod val="75000"/>
                    <a:lumOff val="25000"/>
                  </a:schemeClr>
                </a:solidFill>
                <a:latin typeface="+mn-lt"/>
                <a:ea typeface="+mn-ea"/>
                <a:cs typeface="+mn-cs"/>
              </a:defRPr>
            </a:lvl5pPr>
            <a:lvl6pPr>
              <a:defRPr sz="7525"/>
            </a:lvl6pPr>
            <a:lvl7pPr>
              <a:defRPr sz="7525"/>
            </a:lvl7pPr>
            <a:lvl8pPr>
              <a:defRPr sz="7525"/>
            </a:lvl8pPr>
            <a:lvl9pPr>
              <a:defRPr sz="752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5" name="Content Placeholder 2"/>
          <p:cNvSpPr>
            <a:spLocks noGrp="1"/>
          </p:cNvSpPr>
          <p:nvPr>
            <p:ph sz="half" idx="24"/>
          </p:nvPr>
        </p:nvSpPr>
        <p:spPr>
          <a:xfrm>
            <a:off x="29095066" y="6024064"/>
            <a:ext cx="8030417" cy="22474736"/>
          </a:xfrm>
          <a:prstGeom prst="rect">
            <a:avLst/>
          </a:prstGeom>
        </p:spPr>
        <p:txBody>
          <a:bodyPr lIns="0" tIns="0" rIns="0" bIns="0"/>
          <a:lstStyle>
            <a:lvl1pPr marL="0" indent="0">
              <a:lnSpc>
                <a:spcPct val="90000"/>
              </a:lnSpc>
              <a:spcBef>
                <a:spcPts val="0"/>
              </a:spcBef>
              <a:buNone/>
              <a:defRPr lang="en-US" sz="5075" b="1" kern="1200" dirty="0" smtClean="0">
                <a:solidFill>
                  <a:schemeClr val="accent3"/>
                </a:solidFill>
                <a:latin typeface="+mn-lt"/>
                <a:ea typeface="+mn-ea"/>
                <a:cs typeface="+mn-cs"/>
              </a:defRPr>
            </a:lvl1pPr>
            <a:lvl2pPr marL="0" indent="0">
              <a:spcBef>
                <a:spcPts val="0"/>
              </a:spcBef>
              <a:buNone/>
              <a:defRPr lang="en-US" sz="4200" kern="1200" dirty="0" smtClean="0">
                <a:solidFill>
                  <a:schemeClr val="tx1">
                    <a:lumMod val="75000"/>
                    <a:lumOff val="25000"/>
                  </a:schemeClr>
                </a:solidFill>
                <a:latin typeface="+mn-lt"/>
                <a:ea typeface="+mn-ea"/>
                <a:cs typeface="+mn-cs"/>
              </a:defRPr>
            </a:lvl2pPr>
            <a:lvl3pPr marL="400065" indent="-160026">
              <a:spcBef>
                <a:spcPts val="0"/>
              </a:spcBef>
              <a:defRPr lang="en-US" sz="3850" kern="1200" dirty="0" smtClean="0">
                <a:solidFill>
                  <a:schemeClr val="tx1">
                    <a:lumMod val="75000"/>
                    <a:lumOff val="25000"/>
                  </a:schemeClr>
                </a:solidFill>
                <a:latin typeface="+mn-lt"/>
                <a:ea typeface="+mn-ea"/>
                <a:cs typeface="+mn-cs"/>
              </a:defRPr>
            </a:lvl3pPr>
            <a:lvl4pPr marL="880143" indent="-360058">
              <a:spcBef>
                <a:spcPts val="0"/>
              </a:spcBef>
              <a:defRPr lang="en-US" sz="3675" kern="1200" dirty="0" smtClean="0">
                <a:solidFill>
                  <a:schemeClr val="tx1">
                    <a:lumMod val="75000"/>
                    <a:lumOff val="25000"/>
                  </a:schemeClr>
                </a:solidFill>
                <a:latin typeface="+mn-lt"/>
                <a:ea typeface="+mn-ea"/>
                <a:cs typeface="+mn-cs"/>
              </a:defRPr>
            </a:lvl4pPr>
            <a:lvl5pPr marL="1120182" indent="-320052">
              <a:spcBef>
                <a:spcPts val="0"/>
              </a:spcBef>
              <a:defRPr lang="en-US" sz="3500" b="1" kern="1200" dirty="0">
                <a:solidFill>
                  <a:schemeClr val="tx1">
                    <a:lumMod val="75000"/>
                    <a:lumOff val="25000"/>
                  </a:schemeClr>
                </a:solidFill>
                <a:latin typeface="+mn-lt"/>
                <a:ea typeface="+mn-ea"/>
                <a:cs typeface="+mn-cs"/>
              </a:defRPr>
            </a:lvl5pPr>
            <a:lvl6pPr>
              <a:defRPr sz="7525"/>
            </a:lvl6pPr>
            <a:lvl7pPr>
              <a:defRPr sz="7525"/>
            </a:lvl7pPr>
            <a:lvl8pPr>
              <a:defRPr sz="7525"/>
            </a:lvl8pPr>
            <a:lvl9pPr>
              <a:defRPr sz="752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2525585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39999"/>
          </a:schemeClr>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1919685" y="1317628"/>
            <a:ext cx="34565431" cy="2991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438912" tIns="219456" rIns="438912" bIns="219456" numCol="1" anchor="ctr" anchorCtr="0" compatLnSpc="1">
            <a:prstTxWarp prst="textNoShape">
              <a:avLst/>
            </a:prstTxWarp>
          </a:bodyPr>
          <a:lstStyle/>
          <a:p>
            <a:pPr lvl="0"/>
            <a:r>
              <a:rPr lang="en-US"/>
              <a:t>Choose  2, 3, or 4 column master </a:t>
            </a:r>
            <a:br>
              <a:rPr lang="en-US"/>
            </a:br>
            <a:r>
              <a:rPr lang="en-US"/>
              <a:t>from “Slide Master” list</a:t>
            </a:r>
          </a:p>
        </p:txBody>
      </p:sp>
    </p:spTree>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Lst>
  <p:txStyles>
    <p:titleStyle>
      <a:lvl1pPr algn="ctr" defTabSz="1919756" rtl="0" eaLnBrk="0" fontAlgn="base" hangingPunct="0">
        <a:spcBef>
          <a:spcPct val="0"/>
        </a:spcBef>
        <a:spcAft>
          <a:spcPct val="0"/>
        </a:spcAft>
        <a:defRPr sz="15401" kern="1200">
          <a:solidFill>
            <a:schemeClr val="tx1"/>
          </a:solidFill>
          <a:latin typeface="+mj-lt"/>
          <a:ea typeface="ＭＳ Ｐゴシック" charset="0"/>
          <a:cs typeface="ＭＳ Ｐゴシック" charset="0"/>
        </a:defRPr>
      </a:lvl1pPr>
      <a:lvl2pPr algn="ctr" defTabSz="1919756" rtl="0" eaLnBrk="0" fontAlgn="base" hangingPunct="0">
        <a:spcBef>
          <a:spcPct val="0"/>
        </a:spcBef>
        <a:spcAft>
          <a:spcPct val="0"/>
        </a:spcAft>
        <a:defRPr sz="15401">
          <a:solidFill>
            <a:schemeClr val="tx1"/>
          </a:solidFill>
          <a:latin typeface="Arial" charset="0"/>
          <a:ea typeface="ＭＳ Ｐゴシック" charset="0"/>
          <a:cs typeface="ＭＳ Ｐゴシック" charset="0"/>
        </a:defRPr>
      </a:lvl2pPr>
      <a:lvl3pPr algn="ctr" defTabSz="1919756" rtl="0" eaLnBrk="0" fontAlgn="base" hangingPunct="0">
        <a:spcBef>
          <a:spcPct val="0"/>
        </a:spcBef>
        <a:spcAft>
          <a:spcPct val="0"/>
        </a:spcAft>
        <a:defRPr sz="15401">
          <a:solidFill>
            <a:schemeClr val="tx1"/>
          </a:solidFill>
          <a:latin typeface="Arial" charset="0"/>
          <a:ea typeface="ＭＳ Ｐゴシック" charset="0"/>
          <a:cs typeface="ＭＳ Ｐゴシック" charset="0"/>
        </a:defRPr>
      </a:lvl3pPr>
      <a:lvl4pPr algn="ctr" defTabSz="1919756" rtl="0" eaLnBrk="0" fontAlgn="base" hangingPunct="0">
        <a:spcBef>
          <a:spcPct val="0"/>
        </a:spcBef>
        <a:spcAft>
          <a:spcPct val="0"/>
        </a:spcAft>
        <a:defRPr sz="15401">
          <a:solidFill>
            <a:schemeClr val="tx1"/>
          </a:solidFill>
          <a:latin typeface="Arial" charset="0"/>
          <a:ea typeface="ＭＳ Ｐゴシック" charset="0"/>
          <a:cs typeface="ＭＳ Ｐゴシック" charset="0"/>
        </a:defRPr>
      </a:lvl4pPr>
      <a:lvl5pPr algn="ctr" defTabSz="1919756" rtl="0" eaLnBrk="0" fontAlgn="base" hangingPunct="0">
        <a:spcBef>
          <a:spcPct val="0"/>
        </a:spcBef>
        <a:spcAft>
          <a:spcPct val="0"/>
        </a:spcAft>
        <a:defRPr sz="15401">
          <a:solidFill>
            <a:schemeClr val="tx1"/>
          </a:solidFill>
          <a:latin typeface="Arial" charset="0"/>
          <a:ea typeface="ＭＳ Ｐゴシック" charset="0"/>
          <a:cs typeface="ＭＳ Ｐゴシック" charset="0"/>
        </a:defRPr>
      </a:lvl5pPr>
      <a:lvl6pPr marL="400065" algn="ctr" defTabSz="1919756" rtl="0" fontAlgn="base">
        <a:spcBef>
          <a:spcPct val="0"/>
        </a:spcBef>
        <a:spcAft>
          <a:spcPct val="0"/>
        </a:spcAft>
        <a:defRPr sz="18463">
          <a:solidFill>
            <a:schemeClr val="tx1"/>
          </a:solidFill>
          <a:latin typeface="Arial" charset="0"/>
          <a:ea typeface="ＭＳ Ｐゴシック" charset="0"/>
          <a:cs typeface="ＭＳ Ｐゴシック" charset="0"/>
        </a:defRPr>
      </a:lvl6pPr>
      <a:lvl7pPr marL="800130" algn="ctr" defTabSz="1919756" rtl="0" fontAlgn="base">
        <a:spcBef>
          <a:spcPct val="0"/>
        </a:spcBef>
        <a:spcAft>
          <a:spcPct val="0"/>
        </a:spcAft>
        <a:defRPr sz="18463">
          <a:solidFill>
            <a:schemeClr val="tx1"/>
          </a:solidFill>
          <a:latin typeface="Arial" charset="0"/>
          <a:ea typeface="ＭＳ Ｐゴシック" charset="0"/>
          <a:cs typeface="ＭＳ Ｐゴシック" charset="0"/>
        </a:defRPr>
      </a:lvl7pPr>
      <a:lvl8pPr marL="1200195" algn="ctr" defTabSz="1919756" rtl="0" fontAlgn="base">
        <a:spcBef>
          <a:spcPct val="0"/>
        </a:spcBef>
        <a:spcAft>
          <a:spcPct val="0"/>
        </a:spcAft>
        <a:defRPr sz="18463">
          <a:solidFill>
            <a:schemeClr val="tx1"/>
          </a:solidFill>
          <a:latin typeface="Arial" charset="0"/>
          <a:ea typeface="ＭＳ Ｐゴシック" charset="0"/>
          <a:cs typeface="ＭＳ Ｐゴシック" charset="0"/>
        </a:defRPr>
      </a:lvl8pPr>
      <a:lvl9pPr marL="1600260" algn="ctr" defTabSz="1919756" rtl="0" fontAlgn="base">
        <a:spcBef>
          <a:spcPct val="0"/>
        </a:spcBef>
        <a:spcAft>
          <a:spcPct val="0"/>
        </a:spcAft>
        <a:defRPr sz="18463">
          <a:solidFill>
            <a:schemeClr val="tx1"/>
          </a:solidFill>
          <a:latin typeface="Arial" charset="0"/>
          <a:ea typeface="ＭＳ Ｐゴシック" charset="0"/>
          <a:cs typeface="ＭＳ Ｐゴシック" charset="0"/>
        </a:defRPr>
      </a:lvl9pPr>
    </p:titleStyle>
    <p:bodyStyle>
      <a:lvl1pPr marL="1439123" indent="-1439123" algn="l" defTabSz="1919756" rtl="0" eaLnBrk="0" fontAlgn="base" hangingPunct="0">
        <a:spcBef>
          <a:spcPct val="20000"/>
        </a:spcBef>
        <a:spcAft>
          <a:spcPct val="0"/>
        </a:spcAft>
        <a:buFont typeface="Arial" charset="0"/>
        <a:buChar char="•"/>
        <a:defRPr sz="13476" kern="1200">
          <a:solidFill>
            <a:schemeClr val="tx1"/>
          </a:solidFill>
          <a:latin typeface="+mn-lt"/>
          <a:ea typeface="ＭＳ Ｐゴシック" charset="0"/>
          <a:cs typeface="ＭＳ Ｐゴシック" charset="0"/>
        </a:defRPr>
      </a:lvl1pPr>
      <a:lvl2pPr marL="3119951" indent="-1200195" algn="l" defTabSz="1919756" rtl="0" eaLnBrk="0" fontAlgn="base" hangingPunct="0">
        <a:spcBef>
          <a:spcPct val="20000"/>
        </a:spcBef>
        <a:spcAft>
          <a:spcPct val="0"/>
        </a:spcAft>
        <a:buFont typeface="Arial" charset="0"/>
        <a:buChar char="–"/>
        <a:defRPr sz="11726" kern="1200">
          <a:solidFill>
            <a:schemeClr val="tx1"/>
          </a:solidFill>
          <a:latin typeface="+mn-lt"/>
          <a:ea typeface="ＭＳ Ｐゴシック" charset="0"/>
          <a:cs typeface="+mn-cs"/>
        </a:defRPr>
      </a:lvl2pPr>
      <a:lvl3pPr marL="4800780" indent="-959879" algn="l" defTabSz="1919756" rtl="0" eaLnBrk="0" fontAlgn="base" hangingPunct="0">
        <a:spcBef>
          <a:spcPct val="20000"/>
        </a:spcBef>
        <a:spcAft>
          <a:spcPct val="0"/>
        </a:spcAft>
        <a:buFont typeface="Arial" charset="0"/>
        <a:buChar char="•"/>
        <a:defRPr sz="10063" kern="1200">
          <a:solidFill>
            <a:schemeClr val="tx1"/>
          </a:solidFill>
          <a:latin typeface="+mn-lt"/>
          <a:ea typeface="ＭＳ Ｐゴシック" charset="0"/>
          <a:cs typeface="+mn-cs"/>
        </a:defRPr>
      </a:lvl3pPr>
      <a:lvl4pPr marL="6720536" indent="-959879" algn="l" defTabSz="1919756" rtl="0" eaLnBrk="0" fontAlgn="base" hangingPunct="0">
        <a:spcBef>
          <a:spcPct val="20000"/>
        </a:spcBef>
        <a:spcAft>
          <a:spcPct val="0"/>
        </a:spcAft>
        <a:buFont typeface="Arial" charset="0"/>
        <a:buChar char="–"/>
        <a:defRPr sz="8400" kern="1200">
          <a:solidFill>
            <a:schemeClr val="tx1"/>
          </a:solidFill>
          <a:latin typeface="+mn-lt"/>
          <a:ea typeface="ＭＳ Ｐゴシック" charset="0"/>
          <a:cs typeface="+mn-cs"/>
        </a:defRPr>
      </a:lvl4pPr>
      <a:lvl5pPr marL="8640293" indent="-959879" algn="l" defTabSz="1919756" rtl="0" eaLnBrk="0" fontAlgn="base" hangingPunct="0">
        <a:spcBef>
          <a:spcPct val="20000"/>
        </a:spcBef>
        <a:spcAft>
          <a:spcPct val="0"/>
        </a:spcAft>
        <a:buFont typeface="Arial" charset="0"/>
        <a:buChar char="»"/>
        <a:defRPr sz="8400" kern="1200">
          <a:solidFill>
            <a:schemeClr val="tx1"/>
          </a:solidFill>
          <a:latin typeface="+mn-lt"/>
          <a:ea typeface="ＭＳ Ｐゴシック" charset="0"/>
          <a:cs typeface="+mn-cs"/>
        </a:defRPr>
      </a:lvl5pPr>
      <a:lvl6pPr marL="10561716" indent="-960156" algn="l" defTabSz="1920312" rtl="0" eaLnBrk="1" latinLnBrk="0" hangingPunct="1">
        <a:spcBef>
          <a:spcPct val="20000"/>
        </a:spcBef>
        <a:buFont typeface="Arial"/>
        <a:buChar char="•"/>
        <a:defRPr sz="8400" kern="1200">
          <a:solidFill>
            <a:schemeClr val="tx1"/>
          </a:solidFill>
          <a:latin typeface="+mn-lt"/>
          <a:ea typeface="+mn-ea"/>
          <a:cs typeface="+mn-cs"/>
        </a:defRPr>
      </a:lvl6pPr>
      <a:lvl7pPr marL="12482028" indent="-960156" algn="l" defTabSz="1920312" rtl="0" eaLnBrk="1" latinLnBrk="0" hangingPunct="1">
        <a:spcBef>
          <a:spcPct val="20000"/>
        </a:spcBef>
        <a:buFont typeface="Arial"/>
        <a:buChar char="•"/>
        <a:defRPr sz="8400" kern="1200">
          <a:solidFill>
            <a:schemeClr val="tx1"/>
          </a:solidFill>
          <a:latin typeface="+mn-lt"/>
          <a:ea typeface="+mn-ea"/>
          <a:cs typeface="+mn-cs"/>
        </a:defRPr>
      </a:lvl7pPr>
      <a:lvl8pPr marL="14402340" indent="-960156" algn="l" defTabSz="1920312" rtl="0" eaLnBrk="1" latinLnBrk="0" hangingPunct="1">
        <a:spcBef>
          <a:spcPct val="20000"/>
        </a:spcBef>
        <a:buFont typeface="Arial"/>
        <a:buChar char="•"/>
        <a:defRPr sz="8400" kern="1200">
          <a:solidFill>
            <a:schemeClr val="tx1"/>
          </a:solidFill>
          <a:latin typeface="+mn-lt"/>
          <a:ea typeface="+mn-ea"/>
          <a:cs typeface="+mn-cs"/>
        </a:defRPr>
      </a:lvl8pPr>
      <a:lvl9pPr marL="16322653" indent="-960156" algn="l" defTabSz="1920312" rtl="0" eaLnBrk="1" latinLnBrk="0" hangingPunct="1">
        <a:spcBef>
          <a:spcPct val="20000"/>
        </a:spcBef>
        <a:buFont typeface="Arial"/>
        <a:buChar char="•"/>
        <a:defRPr sz="8400" kern="1200">
          <a:solidFill>
            <a:schemeClr val="tx1"/>
          </a:solidFill>
          <a:latin typeface="+mn-lt"/>
          <a:ea typeface="+mn-ea"/>
          <a:cs typeface="+mn-cs"/>
        </a:defRPr>
      </a:lvl9pPr>
    </p:bodyStyle>
    <p:otherStyle>
      <a:defPPr>
        <a:defRPr lang="en-US"/>
      </a:defPPr>
      <a:lvl1pPr marL="0" algn="l" defTabSz="1920312" rtl="0" eaLnBrk="1" latinLnBrk="0" hangingPunct="1">
        <a:defRPr sz="7525" kern="1200">
          <a:solidFill>
            <a:schemeClr val="tx1"/>
          </a:solidFill>
          <a:latin typeface="+mn-lt"/>
          <a:ea typeface="+mn-ea"/>
          <a:cs typeface="+mn-cs"/>
        </a:defRPr>
      </a:lvl1pPr>
      <a:lvl2pPr marL="1920312" algn="l" defTabSz="1920312" rtl="0" eaLnBrk="1" latinLnBrk="0" hangingPunct="1">
        <a:defRPr sz="7525" kern="1200">
          <a:solidFill>
            <a:schemeClr val="tx1"/>
          </a:solidFill>
          <a:latin typeface="+mn-lt"/>
          <a:ea typeface="+mn-ea"/>
          <a:cs typeface="+mn-cs"/>
        </a:defRPr>
      </a:lvl2pPr>
      <a:lvl3pPr marL="3840624" algn="l" defTabSz="1920312" rtl="0" eaLnBrk="1" latinLnBrk="0" hangingPunct="1">
        <a:defRPr sz="7525" kern="1200">
          <a:solidFill>
            <a:schemeClr val="tx1"/>
          </a:solidFill>
          <a:latin typeface="+mn-lt"/>
          <a:ea typeface="+mn-ea"/>
          <a:cs typeface="+mn-cs"/>
        </a:defRPr>
      </a:lvl3pPr>
      <a:lvl4pPr marL="5760936" algn="l" defTabSz="1920312" rtl="0" eaLnBrk="1" latinLnBrk="0" hangingPunct="1">
        <a:defRPr sz="7525" kern="1200">
          <a:solidFill>
            <a:schemeClr val="tx1"/>
          </a:solidFill>
          <a:latin typeface="+mn-lt"/>
          <a:ea typeface="+mn-ea"/>
          <a:cs typeface="+mn-cs"/>
        </a:defRPr>
      </a:lvl4pPr>
      <a:lvl5pPr marL="7681248" algn="l" defTabSz="1920312" rtl="0" eaLnBrk="1" latinLnBrk="0" hangingPunct="1">
        <a:defRPr sz="7525" kern="1200">
          <a:solidFill>
            <a:schemeClr val="tx1"/>
          </a:solidFill>
          <a:latin typeface="+mn-lt"/>
          <a:ea typeface="+mn-ea"/>
          <a:cs typeface="+mn-cs"/>
        </a:defRPr>
      </a:lvl5pPr>
      <a:lvl6pPr marL="9601560" algn="l" defTabSz="1920312" rtl="0" eaLnBrk="1" latinLnBrk="0" hangingPunct="1">
        <a:defRPr sz="7525" kern="1200">
          <a:solidFill>
            <a:schemeClr val="tx1"/>
          </a:solidFill>
          <a:latin typeface="+mn-lt"/>
          <a:ea typeface="+mn-ea"/>
          <a:cs typeface="+mn-cs"/>
        </a:defRPr>
      </a:lvl6pPr>
      <a:lvl7pPr marL="11521872" algn="l" defTabSz="1920312" rtl="0" eaLnBrk="1" latinLnBrk="0" hangingPunct="1">
        <a:defRPr sz="7525" kern="1200">
          <a:solidFill>
            <a:schemeClr val="tx1"/>
          </a:solidFill>
          <a:latin typeface="+mn-lt"/>
          <a:ea typeface="+mn-ea"/>
          <a:cs typeface="+mn-cs"/>
        </a:defRPr>
      </a:lvl7pPr>
      <a:lvl8pPr marL="13442184" algn="l" defTabSz="1920312" rtl="0" eaLnBrk="1" latinLnBrk="0" hangingPunct="1">
        <a:defRPr sz="7525" kern="1200">
          <a:solidFill>
            <a:schemeClr val="tx1"/>
          </a:solidFill>
          <a:latin typeface="+mn-lt"/>
          <a:ea typeface="+mn-ea"/>
          <a:cs typeface="+mn-cs"/>
        </a:defRPr>
      </a:lvl8pPr>
      <a:lvl9pPr marL="15362496" algn="l" defTabSz="1920312" rtl="0" eaLnBrk="1" latinLnBrk="0" hangingPunct="1">
        <a:defRPr sz="752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image" Target="../media/image7.png"/><Relationship Id="rId20" Type="http://schemas.openxmlformats.org/officeDocument/2006/relationships/image" Target="../media/image18.png"/><Relationship Id="rId21" Type="http://schemas.openxmlformats.org/officeDocument/2006/relationships/image" Target="../media/image19.png"/><Relationship Id="rId10" Type="http://schemas.openxmlformats.org/officeDocument/2006/relationships/image" Target="../media/image8.png"/><Relationship Id="rId11" Type="http://schemas.openxmlformats.org/officeDocument/2006/relationships/image" Target="../media/image9.png"/><Relationship Id="rId12" Type="http://schemas.openxmlformats.org/officeDocument/2006/relationships/image" Target="../media/image10.png"/><Relationship Id="rId13" Type="http://schemas.openxmlformats.org/officeDocument/2006/relationships/image" Target="../media/image11.JPG"/><Relationship Id="rId14" Type="http://schemas.openxmlformats.org/officeDocument/2006/relationships/image" Target="../media/image12.png"/><Relationship Id="rId15" Type="http://schemas.openxmlformats.org/officeDocument/2006/relationships/image" Target="../media/image13.JPG"/><Relationship Id="rId16" Type="http://schemas.openxmlformats.org/officeDocument/2006/relationships/image" Target="../media/image14.png"/><Relationship Id="rId17" Type="http://schemas.openxmlformats.org/officeDocument/2006/relationships/image" Target="../media/image15.JPG"/><Relationship Id="rId18" Type="http://schemas.openxmlformats.org/officeDocument/2006/relationships/image" Target="../media/image16.png"/><Relationship Id="rId19" Type="http://schemas.openxmlformats.org/officeDocument/2006/relationships/image" Target="../media/image17.JPG"/><Relationship Id="rId1" Type="http://schemas.openxmlformats.org/officeDocument/2006/relationships/slideLayout" Target="../slideLayouts/slideLayout3.xml"/><Relationship Id="rId2" Type="http://schemas.openxmlformats.org/officeDocument/2006/relationships/image" Target="../media/image2.jpeg"/><Relationship Id="rId3" Type="http://schemas.microsoft.com/office/2007/relationships/hdphoto" Target="../media/hdphoto1.wdp"/><Relationship Id="rId4" Type="http://schemas.openxmlformats.org/officeDocument/2006/relationships/image" Target="../media/image3.png"/><Relationship Id="rId5" Type="http://schemas.openxmlformats.org/officeDocument/2006/relationships/image" Target="../media/image4.emf"/><Relationship Id="rId6" Type="http://schemas.openxmlformats.org/officeDocument/2006/relationships/image" Target="../media/image5.jpeg"/><Relationship Id="rId7" Type="http://schemas.microsoft.com/office/2007/relationships/hdphoto" Target="../media/hdphoto2.wdp"/><Relationship Id="rId8"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4"/>
          </p:nvPr>
        </p:nvSpPr>
        <p:spPr>
          <a:xfrm>
            <a:off x="911576" y="5518645"/>
            <a:ext cx="8434982" cy="15365350"/>
          </a:xfrm>
          <a:ln>
            <a:noFill/>
          </a:ln>
        </p:spPr>
        <p:style>
          <a:lnRef idx="2">
            <a:schemeClr val="dk1"/>
          </a:lnRef>
          <a:fillRef idx="1">
            <a:schemeClr val="lt1"/>
          </a:fillRef>
          <a:effectRef idx="0">
            <a:schemeClr val="dk1"/>
          </a:effectRef>
          <a:fontRef idx="minor">
            <a:schemeClr val="dk1"/>
          </a:fontRef>
        </p:style>
        <p:txBody>
          <a:bodyPr/>
          <a:lstStyle/>
          <a:p>
            <a:pPr algn="ctr">
              <a:defRPr/>
            </a:pPr>
            <a:r>
              <a:rPr lang="en-US" u="sng" dirty="0"/>
              <a:t>Abstract </a:t>
            </a:r>
            <a:endParaRPr lang="en-US" dirty="0"/>
          </a:p>
          <a:p>
            <a:pPr algn="just">
              <a:defRPr/>
            </a:pPr>
            <a:r>
              <a:rPr lang="en-US" sz="3000" b="0" dirty="0">
                <a:solidFill>
                  <a:schemeClr val="tx1"/>
                </a:solidFill>
              </a:rPr>
              <a:t>Folate (vitamin B9) is an essential element in cellular metabolism. Folate is obtained from dietary intake, as the human body is unable to produce it, and it is required for the synthesis of many basic subunits used to compose both DNA and RNA. Previous studies have shown that folate interacts weakly with osmolytes, small molecular weight compounds produced by the cell when under stress, when the cell is crowded with them (Figure 1). Moreover, it has also been demonstrated that there is weaker binding between dihydrofolate reductase and dihydrofolate in the presence of these osmolytes and when the cell is under osmotic stress. This is an interesting finding when it comes to developing better anti-folate drug therapies that help eliminate unwanted cells from the body (i.e. bacterial and cancer). Because of these results, we are now interested in the mechanisms through which these enzyme-osmolyte interactions occur. This study uses vapor pressure osmometry to determine the type of interactions that occur between trehalose (a common cellular osmolyte) and various compounds that mimic functional groups found on folate. Through our studies, we have found positive preferential interaction coefficients for reactions between trehalose and various amino acids, amino acid salts, amides, carboxylic acids, and carboxylate salts, meaning that these compounds prefer to interact with water rather than trehalose. Using these results we will be able to understand how trehalose interacts with various atom types and how these atoms can contribute to cellular interactions and processes. </a:t>
            </a:r>
          </a:p>
          <a:p>
            <a:pPr algn="just">
              <a:defRPr/>
            </a:pPr>
            <a:endParaRPr lang="en-US" sz="2450" b="0" dirty="0">
              <a:solidFill>
                <a:schemeClr val="tx1"/>
              </a:solidFill>
            </a:endParaRPr>
          </a:p>
          <a:p>
            <a:pPr algn="just">
              <a:defRPr/>
            </a:pPr>
            <a:endParaRPr lang="en-US" u="sng" dirty="0"/>
          </a:p>
          <a:p>
            <a:pPr algn="just">
              <a:defRPr/>
            </a:pPr>
            <a:endParaRPr sz="2450" dirty="0"/>
          </a:p>
        </p:txBody>
      </p:sp>
      <p:sp>
        <p:nvSpPr>
          <p:cNvPr id="4" name="Title 3"/>
          <p:cNvSpPr>
            <a:spLocks noGrp="1"/>
          </p:cNvSpPr>
          <p:nvPr>
            <p:ph type="title"/>
          </p:nvPr>
        </p:nvSpPr>
        <p:spPr>
          <a:xfrm>
            <a:off x="1141810" y="539750"/>
            <a:ext cx="35983665" cy="2854524"/>
          </a:xfrm>
        </p:spPr>
        <p:txBody>
          <a:bodyPr/>
          <a:lstStyle/>
          <a:p>
            <a:pPr algn="ctr">
              <a:lnSpc>
                <a:spcPct val="150000"/>
              </a:lnSpc>
              <a:defRPr/>
            </a:pPr>
            <a:r>
              <a:rPr lang="en-US" sz="8400" dirty="0">
                <a:ln>
                  <a:solidFill>
                    <a:schemeClr val="tx1"/>
                  </a:solidFill>
                  <a:prstDash val="solid"/>
                </a:ln>
                <a:effectLst>
                  <a:outerShdw blurRad="50800" dist="38100" dir="2700000" algn="tl" rotWithShape="0">
                    <a:schemeClr val="tx1">
                      <a:alpha val="80000"/>
                    </a:schemeClr>
                  </a:outerShdw>
                </a:effectLst>
              </a:rPr>
              <a:t>Interactions of Trehalose with Model Folate Compounds</a:t>
            </a:r>
            <a:endParaRPr dirty="0">
              <a:ln>
                <a:solidFill>
                  <a:schemeClr val="tx1"/>
                </a:solidFill>
                <a:prstDash val="solid"/>
              </a:ln>
              <a:effectLst>
                <a:outerShdw blurRad="50800" dist="38100" dir="2700000" algn="tl" rotWithShape="0">
                  <a:schemeClr val="tx1">
                    <a:alpha val="80000"/>
                  </a:schemeClr>
                </a:outerShdw>
              </a:effectLst>
            </a:endParaRPr>
          </a:p>
        </p:txBody>
      </p:sp>
      <p:sp>
        <p:nvSpPr>
          <p:cNvPr id="5" name="Content Placeholder 4"/>
          <p:cNvSpPr>
            <a:spLocks noGrp="1"/>
          </p:cNvSpPr>
          <p:nvPr>
            <p:ph sz="quarter" idx="10"/>
          </p:nvPr>
        </p:nvSpPr>
        <p:spPr>
          <a:xfrm>
            <a:off x="1144589" y="2584450"/>
            <a:ext cx="36030893" cy="1644650"/>
          </a:xfrm>
        </p:spPr>
        <p:txBody>
          <a:bodyPr>
            <a:normAutofit fontScale="92500" lnSpcReduction="20000"/>
          </a:bodyPr>
          <a:lstStyle/>
          <a:p>
            <a:pPr algn="ctr">
              <a:defRPr/>
            </a:pPr>
            <a:r>
              <a:rPr lang="en-US" b="1" u="sng" dirty="0"/>
              <a:t>Carolyn R. Ware</a:t>
            </a:r>
            <a:r>
              <a:rPr lang="en-US" dirty="0"/>
              <a:t>, </a:t>
            </a:r>
            <a:r>
              <a:rPr lang="en-US" dirty="0" err="1"/>
              <a:t>Deepika</a:t>
            </a:r>
            <a:r>
              <a:rPr lang="en-US" dirty="0"/>
              <a:t> </a:t>
            </a:r>
            <a:r>
              <a:rPr lang="en-US" dirty="0" err="1"/>
              <a:t>Nambiar</a:t>
            </a:r>
            <a:r>
              <a:rPr lang="en-US" dirty="0"/>
              <a:t>, Carla </a:t>
            </a:r>
            <a:r>
              <a:rPr lang="en-US" dirty="0" err="1"/>
              <a:t>Arrieta</a:t>
            </a:r>
            <a:r>
              <a:rPr lang="en-US" dirty="0"/>
              <a:t>, Michael Duff Jr., Elizabeth Howell</a:t>
            </a:r>
          </a:p>
          <a:p>
            <a:pPr algn="ctr">
              <a:defRPr/>
            </a:pPr>
            <a:r>
              <a:rPr lang="en-US" dirty="0">
                <a:latin typeface="Eurostile"/>
                <a:cs typeface="Eurostile"/>
              </a:rPr>
              <a:t>Department of Biochemistry &amp; Cellular and Molecular Biology, University of Tennessee, Knoxville 37996</a:t>
            </a:r>
          </a:p>
          <a:p>
            <a:pPr algn="ctr">
              <a:defRPr/>
            </a:pPr>
            <a:endParaRPr dirty="0"/>
          </a:p>
        </p:txBody>
      </p:sp>
      <p:sp>
        <p:nvSpPr>
          <p:cNvPr id="7" name="Content Placeholder 6"/>
          <p:cNvSpPr>
            <a:spLocks noGrp="1"/>
          </p:cNvSpPr>
          <p:nvPr>
            <p:ph sz="half" idx="23"/>
          </p:nvPr>
        </p:nvSpPr>
        <p:spPr>
          <a:xfrm>
            <a:off x="22928638" y="5505457"/>
            <a:ext cx="14413407" cy="14128159"/>
          </a:xfrm>
          <a:ln>
            <a:noFill/>
          </a:ln>
        </p:spPr>
        <p:style>
          <a:lnRef idx="2">
            <a:schemeClr val="dk1"/>
          </a:lnRef>
          <a:fillRef idx="1">
            <a:schemeClr val="lt1"/>
          </a:fillRef>
          <a:effectRef idx="0">
            <a:schemeClr val="dk1"/>
          </a:effectRef>
          <a:fontRef idx="minor">
            <a:schemeClr val="dk1"/>
          </a:fontRef>
        </p:style>
        <p:txBody>
          <a:bodyPr/>
          <a:lstStyle/>
          <a:p>
            <a:pPr algn="ctr">
              <a:defRPr/>
            </a:pPr>
            <a:r>
              <a:rPr lang="en-US" u="sng" dirty="0"/>
              <a:t>Results</a:t>
            </a:r>
            <a:endParaRPr u="sng" dirty="0"/>
          </a:p>
        </p:txBody>
      </p:sp>
      <p:sp>
        <p:nvSpPr>
          <p:cNvPr id="8" name="Content Placeholder 7"/>
          <p:cNvSpPr>
            <a:spLocks noGrp="1"/>
          </p:cNvSpPr>
          <p:nvPr>
            <p:ph sz="half" idx="24"/>
          </p:nvPr>
        </p:nvSpPr>
        <p:spPr>
          <a:xfrm>
            <a:off x="23091925" y="23258585"/>
            <a:ext cx="14250120" cy="9006661"/>
          </a:xfrm>
          <a:ln>
            <a:noFill/>
          </a:ln>
        </p:spPr>
        <p:style>
          <a:lnRef idx="2">
            <a:schemeClr val="dk1"/>
          </a:lnRef>
          <a:fillRef idx="1">
            <a:schemeClr val="lt1"/>
          </a:fillRef>
          <a:effectRef idx="0">
            <a:schemeClr val="dk1"/>
          </a:effectRef>
          <a:fontRef idx="minor">
            <a:schemeClr val="dk1"/>
          </a:fontRef>
        </p:style>
        <p:txBody>
          <a:bodyPr/>
          <a:lstStyle/>
          <a:p>
            <a:pPr algn="ctr">
              <a:defRPr/>
            </a:pPr>
            <a:r>
              <a:rPr lang="en-US" u="sng" dirty="0"/>
              <a:t>Conclusions and Future Directions</a:t>
            </a:r>
          </a:p>
          <a:p>
            <a:pPr>
              <a:defRPr/>
            </a:pPr>
            <a:endParaRPr lang="en-US" u="sng" dirty="0"/>
          </a:p>
          <a:p>
            <a:pPr>
              <a:defRPr/>
            </a:pPr>
            <a:endParaRPr lang="en-US" u="sng" dirty="0"/>
          </a:p>
          <a:p>
            <a:pPr>
              <a:defRPr/>
            </a:pPr>
            <a:endParaRPr lang="en-US" u="sng" dirty="0"/>
          </a:p>
          <a:p>
            <a:pPr>
              <a:defRPr/>
            </a:pPr>
            <a:endParaRPr lang="en-US" u="sng" dirty="0"/>
          </a:p>
          <a:p>
            <a:pPr>
              <a:defRPr/>
            </a:pPr>
            <a:endParaRPr lang="en-US" u="sng" dirty="0"/>
          </a:p>
          <a:p>
            <a:pPr>
              <a:defRPr/>
            </a:pPr>
            <a:endParaRPr lang="en-US" sz="2625" u="sng" dirty="0"/>
          </a:p>
          <a:p>
            <a:pPr algn="ctr">
              <a:defRPr/>
            </a:pPr>
            <a:endParaRPr lang="en-US" sz="2625" b="0" dirty="0">
              <a:solidFill>
                <a:srgbClr val="000000"/>
              </a:solidFill>
            </a:endParaRPr>
          </a:p>
          <a:p>
            <a:pPr algn="just">
              <a:defRPr/>
            </a:pPr>
            <a:endParaRPr lang="en-US" sz="3000" b="0" dirty="0">
              <a:solidFill>
                <a:srgbClr val="000000"/>
              </a:solidFill>
            </a:endParaRPr>
          </a:p>
          <a:p>
            <a:pPr algn="just">
              <a:defRPr/>
            </a:pPr>
            <a:r>
              <a:rPr lang="en-US" sz="3000" b="0" dirty="0">
                <a:solidFill>
                  <a:srgbClr val="000000"/>
                </a:solidFill>
              </a:rPr>
              <a:t>All compounds tested thus far exhibit positive </a:t>
            </a:r>
            <a:r>
              <a:rPr lang="en-US" sz="3000" b="0" dirty="0">
                <a:solidFill>
                  <a:schemeClr val="tx1"/>
                </a:solidFill>
                <a:sym typeface="Symbol" panose="05050102010706020507" pitchFamily="18" charset="2"/>
              </a:rPr>
              <a:t></a:t>
            </a:r>
            <a:r>
              <a:rPr lang="en-US" sz="3000" b="0" baseline="-25000" dirty="0">
                <a:solidFill>
                  <a:schemeClr val="tx1"/>
                </a:solidFill>
              </a:rPr>
              <a:t>23 </a:t>
            </a:r>
            <a:r>
              <a:rPr lang="en-US" sz="3000" b="0" dirty="0">
                <a:solidFill>
                  <a:schemeClr val="tx1"/>
                </a:solidFill>
              </a:rPr>
              <a:t>/ RT values with the exception of sodium pyrophosphate and sodium phosphate dibasic. However, from our α-value and </a:t>
            </a:r>
            <a:r>
              <a:rPr lang="en-US" sz="3000" b="0" dirty="0" err="1">
                <a:solidFill>
                  <a:schemeClr val="tx1"/>
                </a:solidFill>
              </a:rPr>
              <a:t>Kp</a:t>
            </a:r>
            <a:r>
              <a:rPr lang="en-US" sz="3000" b="0" dirty="0">
                <a:solidFill>
                  <a:schemeClr val="tx1"/>
                </a:solidFill>
              </a:rPr>
              <a:t> calculations, though primarily excluding, we see that these groups exhibit varying degrees of contribution to the interactions between folate and trehalose (shown above). </a:t>
            </a:r>
            <a:r>
              <a:rPr lang="en-US" sz="3000" b="0" dirty="0">
                <a:solidFill>
                  <a:srgbClr val="000000"/>
                </a:solidFill>
              </a:rPr>
              <a:t>We are continuing experiments with a larger number of compounds that are </a:t>
            </a:r>
            <a:r>
              <a:rPr lang="en-US" sz="3000" dirty="0">
                <a:solidFill>
                  <a:schemeClr val="tx1"/>
                </a:solidFill>
              </a:rPr>
              <a:t>variants of the PABA ring </a:t>
            </a:r>
            <a:r>
              <a:rPr lang="en-US" sz="3000" b="0" dirty="0">
                <a:solidFill>
                  <a:srgbClr val="000000"/>
                </a:solidFill>
              </a:rPr>
              <a:t>as well as compounds that contain </a:t>
            </a:r>
            <a:r>
              <a:rPr lang="en-US" sz="3000" dirty="0">
                <a:solidFill>
                  <a:srgbClr val="000000"/>
                </a:solidFill>
              </a:rPr>
              <a:t>aromatic rings with nitrogen in the ring</a:t>
            </a:r>
            <a:r>
              <a:rPr lang="en-US" sz="3000" b="0" dirty="0">
                <a:solidFill>
                  <a:srgbClr val="000000"/>
                </a:solidFill>
              </a:rPr>
              <a:t>. Preliminary results show more negative </a:t>
            </a:r>
            <a:r>
              <a:rPr lang="en-US" sz="3000" b="0" dirty="0">
                <a:solidFill>
                  <a:srgbClr val="000000"/>
                </a:solidFill>
                <a:sym typeface="Symbol" panose="05050102010706020507" pitchFamily="18" charset="2"/>
              </a:rPr>
              <a:t></a:t>
            </a:r>
            <a:r>
              <a:rPr lang="en-US" sz="3000" b="0" baseline="-25000" dirty="0">
                <a:solidFill>
                  <a:srgbClr val="000000"/>
                </a:solidFill>
              </a:rPr>
              <a:t>23 </a:t>
            </a:r>
            <a:r>
              <a:rPr lang="en-US" sz="3000" b="0" dirty="0">
                <a:solidFill>
                  <a:srgbClr val="000000"/>
                </a:solidFill>
              </a:rPr>
              <a:t>/ RT values giving us an idea that we are beginning to see compounds that contribute more heavily to the interaction of trehalose and folate</a:t>
            </a:r>
            <a:r>
              <a:rPr lang="en-US" sz="2625" b="0" dirty="0">
                <a:solidFill>
                  <a:srgbClr val="000000"/>
                </a:solidFill>
              </a:rPr>
              <a:t>. </a:t>
            </a:r>
          </a:p>
        </p:txBody>
      </p:sp>
      <p:sp>
        <p:nvSpPr>
          <p:cNvPr id="12" name="TextBox 11"/>
          <p:cNvSpPr txBox="1"/>
          <p:nvPr/>
        </p:nvSpPr>
        <p:spPr>
          <a:xfrm>
            <a:off x="31204607" y="20659185"/>
            <a:ext cx="2349337" cy="1250342"/>
          </a:xfrm>
          <a:prstGeom prst="rect">
            <a:avLst/>
          </a:prstGeom>
          <a:noFill/>
        </p:spPr>
        <p:txBody>
          <a:bodyPr wrap="square" rtlCol="0">
            <a:spAutoFit/>
          </a:bodyPr>
          <a:lstStyle/>
          <a:p>
            <a:endParaRPr lang="en-US" sz="7525" dirty="0"/>
          </a:p>
        </p:txBody>
      </p:sp>
      <p:sp>
        <p:nvSpPr>
          <p:cNvPr id="15" name="TextBox 14"/>
          <p:cNvSpPr txBox="1"/>
          <p:nvPr/>
        </p:nvSpPr>
        <p:spPr>
          <a:xfrm>
            <a:off x="646000" y="29829964"/>
            <a:ext cx="8426641" cy="243528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defRPr/>
            </a:pPr>
            <a:r>
              <a:rPr lang="en-US" sz="4725" b="1" u="sng" dirty="0">
                <a:solidFill>
                  <a:srgbClr val="FF9933"/>
                </a:solidFill>
              </a:rPr>
              <a:t>Acknowledgements</a:t>
            </a:r>
          </a:p>
          <a:p>
            <a:pPr algn="ctr">
              <a:defRPr/>
            </a:pPr>
            <a:r>
              <a:rPr lang="en-US" sz="2625" dirty="0">
                <a:solidFill>
                  <a:srgbClr val="000000"/>
                </a:solidFill>
              </a:rPr>
              <a:t>I would like to acknowledge all of the members of the Howell Lab here at UT for their support in this project. I would also like to thank the BCMB department for funding. </a:t>
            </a:r>
          </a:p>
        </p:txBody>
      </p:sp>
      <p:sp>
        <p:nvSpPr>
          <p:cNvPr id="6" name="TextBox 5"/>
          <p:cNvSpPr txBox="1"/>
          <p:nvPr/>
        </p:nvSpPr>
        <p:spPr>
          <a:xfrm>
            <a:off x="-3888892" y="18216893"/>
            <a:ext cx="52784" cy="52322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endParaRPr lang="en-US" sz="2800" dirty="0"/>
          </a:p>
        </p:txBody>
      </p:sp>
      <p:pic>
        <p:nvPicPr>
          <p:cNvPr id="16" name="Picture 15" descr="Untitled.jpg"/>
          <p:cNvPicPr>
            <a:picLocks noChangeAspect="1"/>
          </p:cNvPicPr>
          <p:nvPr/>
        </p:nvPicPr>
        <p:blipFill>
          <a:blip r:embed="rId2">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833207" y="21536419"/>
            <a:ext cx="8434981" cy="5631739"/>
          </a:xfrm>
          <a:prstGeom prst="rect">
            <a:avLst/>
          </a:prstGeom>
        </p:spPr>
      </p:pic>
      <p:pic>
        <p:nvPicPr>
          <p:cNvPr id="18" name="Picture 17"/>
          <p:cNvPicPr>
            <a:picLocks noChangeAspect="1"/>
          </p:cNvPicPr>
          <p:nvPr/>
        </p:nvPicPr>
        <p:blipFill rotWithShape="1">
          <a:blip r:embed="rId4"/>
          <a:srcRect l="20708" t="18095" r="12438" b="8369"/>
          <a:stretch/>
        </p:blipFill>
        <p:spPr>
          <a:xfrm>
            <a:off x="10237611" y="11408880"/>
            <a:ext cx="5886899" cy="3642326"/>
          </a:xfrm>
          <a:prstGeom prst="rect">
            <a:avLst/>
          </a:prstGeom>
        </p:spPr>
      </p:pic>
      <p:sp>
        <p:nvSpPr>
          <p:cNvPr id="14" name="TextBox 13"/>
          <p:cNvSpPr txBox="1"/>
          <p:nvPr/>
        </p:nvSpPr>
        <p:spPr>
          <a:xfrm>
            <a:off x="912700" y="27513958"/>
            <a:ext cx="8243357" cy="1323439"/>
          </a:xfrm>
          <a:prstGeom prst="rect">
            <a:avLst/>
          </a:prstGeom>
          <a:noFill/>
        </p:spPr>
        <p:txBody>
          <a:bodyPr wrap="square" rtlCol="0">
            <a:spAutoFit/>
          </a:bodyPr>
          <a:lstStyle/>
          <a:p>
            <a:pPr algn="just"/>
            <a:r>
              <a:rPr lang="en-US" sz="2000" b="1" dirty="0">
                <a:solidFill>
                  <a:schemeClr val="bg1">
                    <a:lumMod val="50000"/>
                  </a:schemeClr>
                </a:solidFill>
              </a:rPr>
              <a:t>Figure 1. Figure showing the interactions of osmolytes with enzyme substrates and the resulting effect on the kinetics of the reaction. When osmolytes are present, the </a:t>
            </a:r>
            <a:r>
              <a:rPr lang="en-US" sz="2000" b="1" dirty="0" err="1">
                <a:solidFill>
                  <a:schemeClr val="bg1">
                    <a:lumMod val="50000"/>
                  </a:schemeClr>
                </a:solidFill>
              </a:rPr>
              <a:t>K</a:t>
            </a:r>
            <a:r>
              <a:rPr lang="en-US" sz="2000" b="1" baseline="-25000" dirty="0" err="1">
                <a:solidFill>
                  <a:schemeClr val="bg1">
                    <a:lumMod val="50000"/>
                  </a:schemeClr>
                </a:solidFill>
              </a:rPr>
              <a:t>a</a:t>
            </a:r>
            <a:r>
              <a:rPr lang="en-US" sz="2000" b="1" dirty="0">
                <a:solidFill>
                  <a:schemeClr val="bg1">
                    <a:lumMod val="50000"/>
                  </a:schemeClr>
                </a:solidFill>
              </a:rPr>
              <a:t> is lowered and the equilibrium is shifted left. </a:t>
            </a:r>
          </a:p>
        </p:txBody>
      </p:sp>
      <p:sp>
        <p:nvSpPr>
          <p:cNvPr id="19" name="TextBox 18"/>
          <p:cNvSpPr txBox="1"/>
          <p:nvPr/>
        </p:nvSpPr>
        <p:spPr>
          <a:xfrm>
            <a:off x="10138972" y="5638184"/>
            <a:ext cx="11696487" cy="5028300"/>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5075" b="1" u="sng" dirty="0">
                <a:solidFill>
                  <a:srgbClr val="FF9933"/>
                </a:solidFill>
              </a:rPr>
              <a:t>Methods</a:t>
            </a:r>
            <a:endParaRPr lang="en-US" sz="5075" b="1" dirty="0">
              <a:solidFill>
                <a:srgbClr val="FF9933"/>
              </a:solidFill>
            </a:endParaRPr>
          </a:p>
          <a:p>
            <a:pPr algn="just"/>
            <a:r>
              <a:rPr lang="en-US" sz="3000" dirty="0"/>
              <a:t>This study uses vapor pressure osmometry to determine whether or not interactions are present between trehalose and the model folate compounds. We use three types of test solutions: </a:t>
            </a:r>
            <a:r>
              <a:rPr lang="en-US" sz="3000" b="1" dirty="0"/>
              <a:t>1. </a:t>
            </a:r>
            <a:r>
              <a:rPr lang="en-US" sz="3000" b="1" dirty="0" err="1"/>
              <a:t>Trehalose+water</a:t>
            </a:r>
            <a:r>
              <a:rPr lang="en-US" sz="3000" b="1" dirty="0"/>
              <a:t>, 2. Test compound + water, 3. </a:t>
            </a:r>
            <a:r>
              <a:rPr lang="en-US" sz="3000" b="1" dirty="0" err="1"/>
              <a:t>Trehalose+test</a:t>
            </a:r>
            <a:r>
              <a:rPr lang="en-US" sz="3000" b="1" dirty="0"/>
              <a:t> </a:t>
            </a:r>
            <a:r>
              <a:rPr lang="en-US" sz="3000" b="1" dirty="0" err="1"/>
              <a:t>compound+water</a:t>
            </a:r>
            <a:r>
              <a:rPr lang="en-US" sz="3000" dirty="0"/>
              <a:t>. If the osmolality of the test compound, trehalose, and water solution is increased from the osmolality of the trehalose and water solution, then no interaction is said to occur and vice versa. From this we are able to obtain a preferential interaction coefficient</a:t>
            </a:r>
          </a:p>
        </p:txBody>
      </p:sp>
      <p:sp>
        <p:nvSpPr>
          <p:cNvPr id="20" name="TextBox 19"/>
          <p:cNvSpPr txBox="1"/>
          <p:nvPr/>
        </p:nvSpPr>
        <p:spPr>
          <a:xfrm>
            <a:off x="10434488" y="15307238"/>
            <a:ext cx="5690022" cy="1938992"/>
          </a:xfrm>
          <a:prstGeom prst="rect">
            <a:avLst/>
          </a:prstGeom>
          <a:noFill/>
        </p:spPr>
        <p:txBody>
          <a:bodyPr wrap="square" rtlCol="0">
            <a:spAutoFit/>
          </a:bodyPr>
          <a:lstStyle/>
          <a:p>
            <a:pPr algn="just"/>
            <a:r>
              <a:rPr lang="en-US" sz="2000" b="1" dirty="0">
                <a:solidFill>
                  <a:srgbClr val="7F7F7F"/>
                </a:solidFill>
              </a:rPr>
              <a:t>Figure 2. Model showing the theory behind vapor pressure osmometry. If trehalose and the test compound interact, then the osmolality of the overall solution is decreased. If no interaction is present, then the overall osmolality is increased</a:t>
            </a:r>
            <a:r>
              <a:rPr lang="en-US" sz="2000" b="1" dirty="0">
                <a:solidFill>
                  <a:srgbClr val="FF9933"/>
                </a:solidFill>
              </a:rPr>
              <a:t>. </a:t>
            </a:r>
          </a:p>
        </p:txBody>
      </p:sp>
      <p:pic>
        <p:nvPicPr>
          <p:cNvPr id="21" name="Picture 20"/>
          <p:cNvPicPr>
            <a:picLocks noChangeAspect="1"/>
          </p:cNvPicPr>
          <p:nvPr/>
        </p:nvPicPr>
        <p:blipFill rotWithShape="1">
          <a:blip r:embed="rId5"/>
          <a:srcRect l="1" t="8527" r="7374"/>
          <a:stretch/>
        </p:blipFill>
        <p:spPr>
          <a:xfrm>
            <a:off x="17113790" y="11374189"/>
            <a:ext cx="4191613" cy="4106783"/>
          </a:xfrm>
          <a:prstGeom prst="rect">
            <a:avLst/>
          </a:prstGeom>
        </p:spPr>
      </p:pic>
      <p:sp>
        <p:nvSpPr>
          <p:cNvPr id="22" name="TextBox 21"/>
          <p:cNvSpPr txBox="1"/>
          <p:nvPr/>
        </p:nvSpPr>
        <p:spPr>
          <a:xfrm>
            <a:off x="17118632" y="15661814"/>
            <a:ext cx="4129005" cy="1631216"/>
          </a:xfrm>
          <a:prstGeom prst="rect">
            <a:avLst/>
          </a:prstGeom>
          <a:noFill/>
        </p:spPr>
        <p:txBody>
          <a:bodyPr wrap="square" rtlCol="0">
            <a:spAutoFit/>
          </a:bodyPr>
          <a:lstStyle/>
          <a:p>
            <a:pPr algn="just"/>
            <a:r>
              <a:rPr lang="en-US" sz="2000" b="1" dirty="0">
                <a:solidFill>
                  <a:srgbClr val="7F7F7F"/>
                </a:solidFill>
              </a:rPr>
              <a:t>Figure 3. From the values obtained for each sample, we are able to graph the osmolality of each sample versus the molality of trehalose. </a:t>
            </a:r>
          </a:p>
        </p:txBody>
      </p:sp>
      <p:pic>
        <p:nvPicPr>
          <p:cNvPr id="24" name="Picture 23" descr="Screen Shot 2016-07-19 at 11.47.36 AM.png"/>
          <p:cNvPicPr>
            <a:picLocks noChangeAspect="1"/>
          </p:cNvPicPr>
          <p:nvPr/>
        </p:nvPicPr>
        <p:blipFill>
          <a:blip r:embed="rId6">
            <a:extLst>
              <a:ext uri="{BEBA8EAE-BF5A-486C-A8C5-ECC9F3942E4B}">
                <a14:imgProps xmlns:a14="http://schemas.microsoft.com/office/drawing/2010/main">
                  <a14:imgLayer r:embed="rId7">
                    <a14:imgEffect>
                      <a14:colorTemperature colorTemp="11200"/>
                    </a14:imgEffect>
                  </a14:imgLayer>
                </a14:imgProps>
              </a:ext>
              <a:ext uri="{28A0092B-C50C-407E-A947-70E740481C1C}">
                <a14:useLocalDpi xmlns:a14="http://schemas.microsoft.com/office/drawing/2010/main" val="0"/>
              </a:ext>
            </a:extLst>
          </a:blip>
          <a:stretch>
            <a:fillRect/>
          </a:stretch>
        </p:blipFill>
        <p:spPr>
          <a:xfrm>
            <a:off x="16700635" y="17514820"/>
            <a:ext cx="4600514" cy="1094395"/>
          </a:xfrm>
          <a:prstGeom prst="rect">
            <a:avLst/>
          </a:prstGeom>
        </p:spPr>
      </p:pic>
      <p:sp>
        <p:nvSpPr>
          <p:cNvPr id="25" name="TextBox 24"/>
          <p:cNvSpPr txBox="1"/>
          <p:nvPr/>
        </p:nvSpPr>
        <p:spPr>
          <a:xfrm>
            <a:off x="16230865" y="18843198"/>
            <a:ext cx="5070284" cy="4708981"/>
          </a:xfrm>
          <a:prstGeom prst="rect">
            <a:avLst/>
          </a:prstGeom>
          <a:noFill/>
        </p:spPr>
        <p:txBody>
          <a:bodyPr wrap="square" rtlCol="0">
            <a:spAutoFit/>
          </a:bodyPr>
          <a:lstStyle/>
          <a:p>
            <a:pPr algn="just"/>
            <a:r>
              <a:rPr lang="en-US" sz="2000" b="1" dirty="0">
                <a:solidFill>
                  <a:srgbClr val="7F7F7F"/>
                </a:solidFill>
              </a:rPr>
              <a:t>Figure 4. From the graph is figure 3, we then graph the change in osmolality (</a:t>
            </a:r>
            <a:r>
              <a:rPr lang="en-US" sz="2000" b="1" dirty="0" err="1">
                <a:solidFill>
                  <a:srgbClr val="7F7F7F"/>
                </a:solidFill>
              </a:rPr>
              <a:t>Δosmolality</a:t>
            </a:r>
            <a:r>
              <a:rPr lang="en-US" sz="2000" b="1" dirty="0">
                <a:solidFill>
                  <a:srgbClr val="7F7F7F"/>
                </a:solidFill>
              </a:rPr>
              <a:t>) between the solution containing trehalose, water, and test compound and the solution containing only trehalose and water versus the product of the molality of the test compound and trehalose. A line is then plotted and the slope of this line gives us the preferential interaction coefficient (μ23/RT). If this slope is </a:t>
            </a:r>
            <a:r>
              <a:rPr lang="en-US" sz="2000" b="1" dirty="0">
                <a:solidFill>
                  <a:srgbClr val="000000"/>
                </a:solidFill>
              </a:rPr>
              <a:t>negative</a:t>
            </a:r>
            <a:r>
              <a:rPr lang="en-US" sz="2000" b="1" dirty="0">
                <a:solidFill>
                  <a:srgbClr val="7F7F7F"/>
                </a:solidFill>
              </a:rPr>
              <a:t>, then the test compound and trehalose are </a:t>
            </a:r>
            <a:r>
              <a:rPr lang="en-US" sz="2000" b="1" dirty="0"/>
              <a:t>interacting</a:t>
            </a:r>
            <a:r>
              <a:rPr lang="en-US" sz="2000" b="1" dirty="0">
                <a:solidFill>
                  <a:srgbClr val="7F7F7F"/>
                </a:solidFill>
              </a:rPr>
              <a:t>. If the slope is </a:t>
            </a:r>
            <a:r>
              <a:rPr lang="en-US" sz="2000" b="1" i="1" dirty="0">
                <a:solidFill>
                  <a:srgbClr val="000000"/>
                </a:solidFill>
              </a:rPr>
              <a:t>positive</a:t>
            </a:r>
            <a:r>
              <a:rPr lang="en-US" sz="2000" b="1" dirty="0">
                <a:solidFill>
                  <a:srgbClr val="7F7F7F"/>
                </a:solidFill>
              </a:rPr>
              <a:t>, then trehalose is </a:t>
            </a:r>
            <a:r>
              <a:rPr lang="en-US" sz="2000" b="1" i="1" dirty="0">
                <a:solidFill>
                  <a:srgbClr val="000000"/>
                </a:solidFill>
              </a:rPr>
              <a:t>excluding </a:t>
            </a:r>
            <a:r>
              <a:rPr lang="en-US" sz="2000" b="1" dirty="0">
                <a:solidFill>
                  <a:srgbClr val="7F7F7F"/>
                </a:solidFill>
              </a:rPr>
              <a:t>the test compound. </a:t>
            </a:r>
          </a:p>
        </p:txBody>
      </p:sp>
      <p:sp>
        <p:nvSpPr>
          <p:cNvPr id="27" name="TextBox 26"/>
          <p:cNvSpPr txBox="1"/>
          <p:nvPr/>
        </p:nvSpPr>
        <p:spPr>
          <a:xfrm>
            <a:off x="10253275" y="23258585"/>
            <a:ext cx="5516026" cy="9140964"/>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just"/>
            <a:r>
              <a:rPr lang="en-US" sz="2800" dirty="0"/>
              <a:t>This preferential interaction graph in Figure 4 is that of folate and trehalose. The </a:t>
            </a:r>
            <a:r>
              <a:rPr lang="en-US" sz="2800" dirty="0">
                <a:sym typeface="Symbol" panose="05050102010706020507" pitchFamily="18" charset="2"/>
              </a:rPr>
              <a:t></a:t>
            </a:r>
            <a:r>
              <a:rPr lang="en-US" sz="2800" baseline="-25000" dirty="0"/>
              <a:t>23 </a:t>
            </a:r>
            <a:r>
              <a:rPr lang="en-US" sz="2800" dirty="0"/>
              <a:t>/ RT = -0.165 </a:t>
            </a:r>
            <a:r>
              <a:rPr lang="en-US" sz="2800" dirty="0">
                <a:sym typeface="Symbol" panose="05050102010706020507" pitchFamily="18" charset="2"/>
              </a:rPr>
              <a:t> 0.044 </a:t>
            </a:r>
            <a:r>
              <a:rPr lang="en-US" sz="2800" i="1" dirty="0">
                <a:sym typeface="Symbol" panose="05050102010706020507" pitchFamily="18" charset="2"/>
              </a:rPr>
              <a:t>m</a:t>
            </a:r>
            <a:r>
              <a:rPr lang="en-US" sz="2800" baseline="30000" dirty="0">
                <a:sym typeface="Symbol" panose="05050102010706020507" pitchFamily="18" charset="2"/>
              </a:rPr>
              <a:t>-1 </a:t>
            </a:r>
            <a:r>
              <a:rPr lang="en-US" sz="2800" dirty="0">
                <a:sym typeface="Symbol" panose="05050102010706020507" pitchFamily="18" charset="2"/>
              </a:rPr>
              <a:t>thus folate interacts with trehalose. We chose to test trehalose with folate (our lab’s primary interest) because trehalose is a highly prevalent osmolyte within </a:t>
            </a:r>
            <a:r>
              <a:rPr lang="en-US" sz="2800" i="1" dirty="0">
                <a:sym typeface="Symbol" panose="05050102010706020507" pitchFamily="18" charset="2"/>
              </a:rPr>
              <a:t>E. coli</a:t>
            </a:r>
            <a:r>
              <a:rPr lang="en-US" sz="2800" dirty="0">
                <a:sym typeface="Symbol" panose="05050102010706020507" pitchFamily="18" charset="2"/>
              </a:rPr>
              <a:t>. We are now interested in which functional groups contribute most to this interaction. Because of this,</a:t>
            </a:r>
            <a:r>
              <a:rPr lang="en-US" sz="2800" i="1" dirty="0">
                <a:sym typeface="Symbol" panose="05050102010706020507" pitchFamily="18" charset="2"/>
              </a:rPr>
              <a:t> </a:t>
            </a:r>
            <a:r>
              <a:rPr lang="en-US" sz="2800" dirty="0">
                <a:sym typeface="Symbol" panose="05050102010706020507" pitchFamily="18" charset="2"/>
              </a:rPr>
              <a:t>test compounds used are those that have functional groups similar to those on folate (figure 6). Thus, through these experiments, we will be able to narrow down where exactly trehalose is binding on folate through its interaction patterns with these model compounds.</a:t>
            </a:r>
            <a:endParaRPr lang="en-US" sz="2800" dirty="0"/>
          </a:p>
        </p:txBody>
      </p:sp>
      <p:sp>
        <p:nvSpPr>
          <p:cNvPr id="28" name="TextBox 27"/>
          <p:cNvSpPr txBox="1"/>
          <p:nvPr/>
        </p:nvSpPr>
        <p:spPr>
          <a:xfrm>
            <a:off x="19107806" y="25235109"/>
            <a:ext cx="1486321" cy="361637"/>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r>
              <a:rPr lang="en-US" sz="1750" dirty="0"/>
              <a:t>Amino Acids </a:t>
            </a:r>
          </a:p>
        </p:txBody>
      </p:sp>
      <p:sp>
        <p:nvSpPr>
          <p:cNvPr id="31" name="TextBox 30"/>
          <p:cNvSpPr txBox="1"/>
          <p:nvPr/>
        </p:nvSpPr>
        <p:spPr>
          <a:xfrm>
            <a:off x="16672597" y="28541780"/>
            <a:ext cx="1958133" cy="361637"/>
          </a:xfrm>
          <a:prstGeom prst="rect">
            <a:avLst/>
          </a:prstGeom>
        </p:spPr>
        <p:style>
          <a:lnRef idx="1">
            <a:schemeClr val="accent5"/>
          </a:lnRef>
          <a:fillRef idx="3">
            <a:schemeClr val="accent5"/>
          </a:fillRef>
          <a:effectRef idx="2">
            <a:schemeClr val="accent5"/>
          </a:effectRef>
          <a:fontRef idx="minor">
            <a:schemeClr val="lt1"/>
          </a:fontRef>
        </p:style>
        <p:txBody>
          <a:bodyPr wrap="square" rtlCol="0">
            <a:spAutoFit/>
          </a:bodyPr>
          <a:lstStyle/>
          <a:p>
            <a:r>
              <a:rPr lang="en-US" sz="1750" dirty="0"/>
              <a:t>Inorganic salts</a:t>
            </a:r>
          </a:p>
        </p:txBody>
      </p:sp>
      <p:pic>
        <p:nvPicPr>
          <p:cNvPr id="32" name="Picture 31"/>
          <p:cNvPicPr>
            <a:picLocks noChangeAspect="1"/>
          </p:cNvPicPr>
          <p:nvPr/>
        </p:nvPicPr>
        <p:blipFill>
          <a:blip r:embed="rId8"/>
          <a:stretch>
            <a:fillRect/>
          </a:stretch>
        </p:blipFill>
        <p:spPr>
          <a:xfrm>
            <a:off x="16598025" y="25820357"/>
            <a:ext cx="5071234" cy="2046934"/>
          </a:xfrm>
          <a:prstGeom prst="rect">
            <a:avLst/>
          </a:prstGeom>
        </p:spPr>
      </p:pic>
      <p:sp>
        <p:nvSpPr>
          <p:cNvPr id="33" name="Rectangle 32"/>
          <p:cNvSpPr/>
          <p:nvPr/>
        </p:nvSpPr>
        <p:spPr>
          <a:xfrm>
            <a:off x="20544743" y="26371375"/>
            <a:ext cx="1077493" cy="784193"/>
          </a:xfrm>
          <a:prstGeom prst="rect">
            <a:avLst/>
          </a:prstGeom>
          <a:gradFill flip="none" rotWithShape="1">
            <a:gsLst>
              <a:gs pos="0">
                <a:schemeClr val="accent4">
                  <a:tint val="100000"/>
                  <a:shade val="100000"/>
                  <a:satMod val="130000"/>
                  <a:alpha val="49000"/>
                </a:schemeClr>
              </a:gs>
              <a:gs pos="100000">
                <a:schemeClr val="accent4">
                  <a:tint val="50000"/>
                  <a:shade val="100000"/>
                  <a:satMod val="350000"/>
                  <a:alpha val="49000"/>
                </a:schemeClr>
              </a:gs>
            </a:gsLst>
            <a:lin ang="16200000" scaled="0"/>
            <a:tileRect/>
          </a:gradFill>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sz="1750" dirty="0"/>
          </a:p>
        </p:txBody>
      </p:sp>
      <p:sp>
        <p:nvSpPr>
          <p:cNvPr id="34" name="Rectangle 33"/>
          <p:cNvSpPr/>
          <p:nvPr/>
        </p:nvSpPr>
        <p:spPr>
          <a:xfrm>
            <a:off x="17790539" y="26941186"/>
            <a:ext cx="673894" cy="618695"/>
          </a:xfrm>
          <a:prstGeom prst="rect">
            <a:avLst/>
          </a:prstGeom>
          <a:gradFill flip="none" rotWithShape="1">
            <a:gsLst>
              <a:gs pos="0">
                <a:schemeClr val="accent6">
                  <a:tint val="100000"/>
                  <a:shade val="100000"/>
                  <a:satMod val="130000"/>
                  <a:alpha val="34000"/>
                </a:schemeClr>
              </a:gs>
              <a:gs pos="100000">
                <a:schemeClr val="accent6">
                  <a:tint val="50000"/>
                  <a:shade val="100000"/>
                  <a:satMod val="350000"/>
                  <a:alpha val="34000"/>
                </a:schemeClr>
              </a:gs>
            </a:gsLst>
            <a:lin ang="16200000" scaled="0"/>
            <a:tileRect/>
          </a:gradFill>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sz="1750" dirty="0"/>
          </a:p>
        </p:txBody>
      </p:sp>
      <p:sp>
        <p:nvSpPr>
          <p:cNvPr id="35" name="Rectangle 34"/>
          <p:cNvSpPr/>
          <p:nvPr/>
        </p:nvSpPr>
        <p:spPr>
          <a:xfrm>
            <a:off x="16696771" y="27323458"/>
            <a:ext cx="995026" cy="472849"/>
          </a:xfrm>
          <a:prstGeom prst="rect">
            <a:avLst/>
          </a:prstGeom>
          <a:gradFill flip="none" rotWithShape="1">
            <a:gsLst>
              <a:gs pos="0">
                <a:schemeClr val="accent5">
                  <a:tint val="100000"/>
                  <a:shade val="100000"/>
                  <a:satMod val="130000"/>
                  <a:alpha val="19000"/>
                </a:schemeClr>
              </a:gs>
              <a:gs pos="100000">
                <a:schemeClr val="accent5">
                  <a:tint val="50000"/>
                  <a:shade val="100000"/>
                  <a:satMod val="350000"/>
                  <a:alpha val="19000"/>
                </a:schemeClr>
              </a:gs>
            </a:gsLst>
            <a:lin ang="16200000" scaled="0"/>
            <a:tileRect/>
          </a:gradFill>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sz="1750" dirty="0"/>
          </a:p>
        </p:txBody>
      </p:sp>
      <p:sp>
        <p:nvSpPr>
          <p:cNvPr id="36" name="Rectangle 35"/>
          <p:cNvSpPr/>
          <p:nvPr/>
        </p:nvSpPr>
        <p:spPr>
          <a:xfrm>
            <a:off x="19924459" y="25892614"/>
            <a:ext cx="602957" cy="957520"/>
          </a:xfrm>
          <a:prstGeom prst="rect">
            <a:avLst/>
          </a:prstGeom>
          <a:gradFill flip="none" rotWithShape="1">
            <a:gsLst>
              <a:gs pos="0">
                <a:schemeClr val="accent2">
                  <a:tint val="100000"/>
                  <a:shade val="100000"/>
                  <a:satMod val="130000"/>
                  <a:alpha val="30000"/>
                </a:schemeClr>
              </a:gs>
              <a:gs pos="100000">
                <a:schemeClr val="accent2">
                  <a:tint val="50000"/>
                  <a:shade val="100000"/>
                  <a:satMod val="350000"/>
                  <a:alpha val="30000"/>
                </a:schemeClr>
              </a:gs>
            </a:gsLst>
            <a:lin ang="16200000" scaled="0"/>
            <a:tileRect/>
          </a:gradFill>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sz="1750" dirty="0"/>
          </a:p>
        </p:txBody>
      </p:sp>
      <p:sp>
        <p:nvSpPr>
          <p:cNvPr id="29" name="TextBox 28"/>
          <p:cNvSpPr txBox="1"/>
          <p:nvPr/>
        </p:nvSpPr>
        <p:spPr>
          <a:xfrm>
            <a:off x="16664473" y="25235109"/>
            <a:ext cx="1052567" cy="361637"/>
          </a:xfrm>
          <a:prstGeom prst="rect">
            <a:avLst/>
          </a:prstGeom>
        </p:spPr>
        <p:style>
          <a:lnRef idx="1">
            <a:schemeClr val="accent6"/>
          </a:lnRef>
          <a:fillRef idx="3">
            <a:schemeClr val="accent6"/>
          </a:fillRef>
          <a:effectRef idx="2">
            <a:schemeClr val="accent6"/>
          </a:effectRef>
          <a:fontRef idx="minor">
            <a:schemeClr val="lt1"/>
          </a:fontRef>
        </p:style>
        <p:txBody>
          <a:bodyPr wrap="square" rtlCol="0">
            <a:spAutoFit/>
          </a:bodyPr>
          <a:lstStyle/>
          <a:p>
            <a:r>
              <a:rPr lang="en-US" sz="1750" dirty="0"/>
              <a:t>Amides</a:t>
            </a:r>
          </a:p>
        </p:txBody>
      </p:sp>
      <p:sp>
        <p:nvSpPr>
          <p:cNvPr id="30" name="TextBox 29"/>
          <p:cNvSpPr txBox="1"/>
          <p:nvPr/>
        </p:nvSpPr>
        <p:spPr>
          <a:xfrm>
            <a:off x="19243301" y="24506836"/>
            <a:ext cx="2004336" cy="361637"/>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r>
              <a:rPr lang="en-US" sz="1750" dirty="0"/>
              <a:t>Amino acid salts</a:t>
            </a:r>
          </a:p>
        </p:txBody>
      </p:sp>
      <p:sp>
        <p:nvSpPr>
          <p:cNvPr id="38" name="TextBox 37"/>
          <p:cNvSpPr txBox="1"/>
          <p:nvPr/>
        </p:nvSpPr>
        <p:spPr>
          <a:xfrm>
            <a:off x="19887105" y="28371334"/>
            <a:ext cx="1737935" cy="1169551"/>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r>
              <a:rPr lang="en-US" sz="1750" dirty="0"/>
              <a:t>Carboxylate salts and carboxylic acids</a:t>
            </a:r>
          </a:p>
        </p:txBody>
      </p:sp>
      <p:pic>
        <p:nvPicPr>
          <p:cNvPr id="39" name="Picture 38"/>
          <p:cNvPicPr>
            <a:picLocks noChangeAspect="1"/>
          </p:cNvPicPr>
          <p:nvPr/>
        </p:nvPicPr>
        <p:blipFill>
          <a:blip r:embed="rId9"/>
          <a:stretch>
            <a:fillRect/>
          </a:stretch>
        </p:blipFill>
        <p:spPr>
          <a:xfrm>
            <a:off x="33516920" y="538420"/>
            <a:ext cx="4578270" cy="1668780"/>
          </a:xfrm>
          <a:prstGeom prst="rect">
            <a:avLst/>
          </a:prstGeom>
        </p:spPr>
      </p:pic>
      <p:pic>
        <p:nvPicPr>
          <p:cNvPr id="40" name="Picture 39"/>
          <p:cNvPicPr>
            <a:picLocks noChangeAspect="1"/>
          </p:cNvPicPr>
          <p:nvPr/>
        </p:nvPicPr>
        <p:blipFill>
          <a:blip r:embed="rId10"/>
          <a:stretch>
            <a:fillRect/>
          </a:stretch>
        </p:blipFill>
        <p:spPr>
          <a:xfrm>
            <a:off x="34945681" y="1941341"/>
            <a:ext cx="3135241" cy="1787088"/>
          </a:xfrm>
          <a:prstGeom prst="rect">
            <a:avLst/>
          </a:prstGeom>
        </p:spPr>
      </p:pic>
      <p:cxnSp>
        <p:nvCxnSpPr>
          <p:cNvPr id="48" name="Straight Connector 47"/>
          <p:cNvCxnSpPr/>
          <p:nvPr/>
        </p:nvCxnSpPr>
        <p:spPr>
          <a:xfrm>
            <a:off x="430975" y="4758229"/>
            <a:ext cx="37295799" cy="0"/>
          </a:xfrm>
          <a:prstGeom prst="line">
            <a:avLst/>
          </a:prstGeom>
        </p:spPr>
        <p:style>
          <a:lnRef idx="2">
            <a:schemeClr val="accent3"/>
          </a:lnRef>
          <a:fillRef idx="0">
            <a:schemeClr val="accent3"/>
          </a:fillRef>
          <a:effectRef idx="1">
            <a:schemeClr val="accent3"/>
          </a:effectRef>
          <a:fontRef idx="minor">
            <a:schemeClr val="tx1"/>
          </a:fontRef>
        </p:style>
      </p:cxnSp>
      <p:pic>
        <p:nvPicPr>
          <p:cNvPr id="1026" name="Picture 2" descr="Image result for utk symbol"/>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54375" y="539751"/>
            <a:ext cx="4056855" cy="2710115"/>
          </a:xfrm>
          <a:prstGeom prst="rect">
            <a:avLst/>
          </a:prstGeom>
          <a:noFill/>
          <a:extLst>
            <a:ext uri="{909E8E84-426E-40dd-AFC4-6F175D3DCCD1}">
              <a14:hiddenFill xmlns:a14="http://schemas.microsoft.com/office/drawing/2010/main">
                <a:solidFill>
                  <a:srgbClr val="FFFFFF"/>
                </a:solidFill>
              </a14:hiddenFill>
            </a:ext>
          </a:extLst>
        </p:spPr>
      </p:pic>
      <p:sp>
        <p:nvSpPr>
          <p:cNvPr id="41" name="TextBox 40"/>
          <p:cNvSpPr txBox="1"/>
          <p:nvPr/>
        </p:nvSpPr>
        <p:spPr>
          <a:xfrm>
            <a:off x="22795916" y="20044403"/>
            <a:ext cx="14571502" cy="2554545"/>
          </a:xfrm>
          <a:prstGeom prst="rect">
            <a:avLst/>
          </a:prstGeom>
          <a:noFill/>
        </p:spPr>
        <p:txBody>
          <a:bodyPr wrap="square" rtlCol="0">
            <a:spAutoFit/>
          </a:bodyPr>
          <a:lstStyle/>
          <a:p>
            <a:pPr algn="just"/>
            <a:r>
              <a:rPr lang="en-US" sz="2000" b="1" dirty="0">
                <a:solidFill>
                  <a:schemeClr val="tx1">
                    <a:lumMod val="50000"/>
                    <a:lumOff val="50000"/>
                  </a:schemeClr>
                </a:solidFill>
              </a:rPr>
              <a:t>Figure 5. A) Graph of </a:t>
            </a:r>
            <a:r>
              <a:rPr lang="en-US" sz="2000" b="1" dirty="0" err="1">
                <a:solidFill>
                  <a:schemeClr val="tx1">
                    <a:lumMod val="50000"/>
                    <a:lumOff val="50000"/>
                  </a:schemeClr>
                </a:solidFill>
              </a:rPr>
              <a:t>Δosm</a:t>
            </a:r>
            <a:r>
              <a:rPr lang="en-US" sz="2000" b="1" dirty="0">
                <a:solidFill>
                  <a:schemeClr val="tx1">
                    <a:lumMod val="50000"/>
                    <a:lumOff val="50000"/>
                  </a:schemeClr>
                </a:solidFill>
              </a:rPr>
              <a:t> versus m2*m3 for amino acids and amino acid salts and their corresponding linear fit. B) Graph of </a:t>
            </a:r>
            <a:r>
              <a:rPr lang="en-US" sz="2000" b="1" dirty="0" err="1">
                <a:solidFill>
                  <a:schemeClr val="tx1">
                    <a:lumMod val="50000"/>
                    <a:lumOff val="50000"/>
                  </a:schemeClr>
                </a:solidFill>
              </a:rPr>
              <a:t>Δosm</a:t>
            </a:r>
            <a:r>
              <a:rPr lang="en-US" sz="2000" b="1" dirty="0">
                <a:solidFill>
                  <a:schemeClr val="tx1">
                    <a:lumMod val="50000"/>
                    <a:lumOff val="50000"/>
                  </a:schemeClr>
                </a:solidFill>
              </a:rPr>
              <a:t> versus m2*m3 for carboxylic acids, inorganic salts, and other compounds and their corresponding linear fit. C) Graph of of </a:t>
            </a:r>
            <a:r>
              <a:rPr lang="en-US" sz="2000" b="1" dirty="0" err="1">
                <a:solidFill>
                  <a:schemeClr val="tx1">
                    <a:lumMod val="50000"/>
                    <a:lumOff val="50000"/>
                  </a:schemeClr>
                </a:solidFill>
              </a:rPr>
              <a:t>Δosm</a:t>
            </a:r>
            <a:r>
              <a:rPr lang="en-US" sz="2000" b="1" dirty="0">
                <a:solidFill>
                  <a:schemeClr val="tx1">
                    <a:lumMod val="50000"/>
                    <a:lumOff val="50000"/>
                  </a:schemeClr>
                </a:solidFill>
              </a:rPr>
              <a:t> versus m2*m3 for </a:t>
            </a:r>
            <a:r>
              <a:rPr lang="en-US" sz="2000" b="1" dirty="0" err="1">
                <a:solidFill>
                  <a:schemeClr val="tx1">
                    <a:lumMod val="50000"/>
                    <a:lumOff val="50000"/>
                  </a:schemeClr>
                </a:solidFill>
              </a:rPr>
              <a:t>pABA</a:t>
            </a:r>
            <a:r>
              <a:rPr lang="en-US" sz="2000" b="1" dirty="0">
                <a:solidFill>
                  <a:schemeClr val="tx1">
                    <a:lumMod val="50000"/>
                    <a:lumOff val="50000"/>
                  </a:schemeClr>
                </a:solidFill>
              </a:rPr>
              <a:t> variants and their corresponding linear fit D) of </a:t>
            </a:r>
            <a:r>
              <a:rPr lang="en-US" sz="2000" b="1" dirty="0" err="1">
                <a:solidFill>
                  <a:schemeClr val="tx1">
                    <a:lumMod val="50000"/>
                    <a:lumOff val="50000"/>
                  </a:schemeClr>
                </a:solidFill>
              </a:rPr>
              <a:t>Δosm</a:t>
            </a:r>
            <a:r>
              <a:rPr lang="en-US" sz="2000" b="1" dirty="0">
                <a:solidFill>
                  <a:schemeClr val="tx1">
                    <a:lumMod val="50000"/>
                    <a:lumOff val="50000"/>
                  </a:schemeClr>
                </a:solidFill>
              </a:rPr>
              <a:t> versus m2*m3 for aromatic compounds with N in the ring and their corresponding linear fit</a:t>
            </a:r>
          </a:p>
          <a:p>
            <a:pPr algn="just"/>
            <a:endParaRPr lang="en-US" sz="2000" b="1" dirty="0">
              <a:solidFill>
                <a:schemeClr val="tx1">
                  <a:lumMod val="50000"/>
                  <a:lumOff val="50000"/>
                </a:schemeClr>
              </a:solidFill>
            </a:endParaRPr>
          </a:p>
          <a:p>
            <a:pPr algn="just"/>
            <a:r>
              <a:rPr lang="en-US" sz="2000" b="1" dirty="0">
                <a:solidFill>
                  <a:schemeClr val="tx1">
                    <a:lumMod val="50000"/>
                    <a:lumOff val="50000"/>
                  </a:schemeClr>
                </a:solidFill>
              </a:rPr>
              <a:t>Table 1. A) Table of each type of functional group with their corresponding α-value. The more negative the value, the more this group is contributing to the overall interaction between folate and trehalose. B) Table of each type of functional group and their corresponding </a:t>
            </a:r>
            <a:r>
              <a:rPr lang="en-US" sz="2000" b="1" dirty="0" err="1">
                <a:solidFill>
                  <a:schemeClr val="tx1">
                    <a:lumMod val="50000"/>
                    <a:lumOff val="50000"/>
                  </a:schemeClr>
                </a:solidFill>
              </a:rPr>
              <a:t>Kp</a:t>
            </a:r>
            <a:r>
              <a:rPr lang="en-US" sz="2000" b="1" dirty="0">
                <a:solidFill>
                  <a:schemeClr val="tx1">
                    <a:lumMod val="50000"/>
                    <a:lumOff val="50000"/>
                  </a:schemeClr>
                </a:solidFill>
              </a:rPr>
              <a:t> value. </a:t>
            </a:r>
          </a:p>
        </p:txBody>
      </p:sp>
      <p:sp>
        <p:nvSpPr>
          <p:cNvPr id="47" name="TextBox 46"/>
          <p:cNvSpPr txBox="1"/>
          <p:nvPr/>
        </p:nvSpPr>
        <p:spPr>
          <a:xfrm>
            <a:off x="23902224" y="27973353"/>
            <a:ext cx="1837707" cy="321306"/>
          </a:xfrm>
          <a:prstGeom prst="rect">
            <a:avLst/>
          </a:prstGeom>
          <a:noFill/>
        </p:spPr>
        <p:txBody>
          <a:bodyPr wrap="square" rtlCol="0">
            <a:spAutoFit/>
          </a:bodyPr>
          <a:lstStyle/>
          <a:p>
            <a:r>
              <a:rPr lang="en-US" sz="1488" b="1" dirty="0"/>
              <a:t>Solute Exclusion</a:t>
            </a:r>
          </a:p>
        </p:txBody>
      </p:sp>
      <p:sp>
        <p:nvSpPr>
          <p:cNvPr id="53" name="TextBox 52"/>
          <p:cNvSpPr txBox="1"/>
          <p:nvPr/>
        </p:nvSpPr>
        <p:spPr>
          <a:xfrm>
            <a:off x="23690394" y="24313938"/>
            <a:ext cx="3742285" cy="321306"/>
          </a:xfrm>
          <a:prstGeom prst="rect">
            <a:avLst/>
          </a:prstGeom>
          <a:noFill/>
        </p:spPr>
        <p:txBody>
          <a:bodyPr wrap="square" rtlCol="0">
            <a:spAutoFit/>
          </a:bodyPr>
          <a:lstStyle/>
          <a:p>
            <a:r>
              <a:rPr lang="en-US" sz="1488" b="1" dirty="0"/>
              <a:t>Solute Accumulation</a:t>
            </a:r>
          </a:p>
        </p:txBody>
      </p:sp>
      <p:sp>
        <p:nvSpPr>
          <p:cNvPr id="11" name="TextBox 10"/>
          <p:cNvSpPr txBox="1"/>
          <p:nvPr/>
        </p:nvSpPr>
        <p:spPr>
          <a:xfrm>
            <a:off x="16642758" y="29639464"/>
            <a:ext cx="5040858" cy="1015663"/>
          </a:xfrm>
          <a:prstGeom prst="rect">
            <a:avLst/>
          </a:prstGeom>
          <a:noFill/>
        </p:spPr>
        <p:txBody>
          <a:bodyPr wrap="square" rtlCol="0">
            <a:spAutoFit/>
          </a:bodyPr>
          <a:lstStyle/>
          <a:p>
            <a:pPr algn="just"/>
            <a:r>
              <a:rPr lang="en-US" sz="2000" b="1" dirty="0">
                <a:solidFill>
                  <a:schemeClr val="bg1">
                    <a:lumMod val="50000"/>
                  </a:schemeClr>
                </a:solidFill>
              </a:rPr>
              <a:t>Figure 6. Folate compound with the types of functional groups being tested highlighted. </a:t>
            </a:r>
          </a:p>
        </p:txBody>
      </p:sp>
      <p:pic>
        <p:nvPicPr>
          <p:cNvPr id="1039" name="Picture 1038" descr="Screen Shot 2017-04-12 at 2.24.22 PM.png"/>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777054" y="17467540"/>
            <a:ext cx="6347456" cy="4564766"/>
          </a:xfrm>
          <a:prstGeom prst="rect">
            <a:avLst/>
          </a:prstGeom>
        </p:spPr>
      </p:pic>
      <p:sp>
        <p:nvSpPr>
          <p:cNvPr id="78" name="Rectangle 77"/>
          <p:cNvSpPr/>
          <p:nvPr/>
        </p:nvSpPr>
        <p:spPr>
          <a:xfrm>
            <a:off x="18883256" y="26426532"/>
            <a:ext cx="720090" cy="720090"/>
          </a:xfrm>
          <a:prstGeom prst="rect">
            <a:avLst/>
          </a:prstGeom>
          <a:gradFill flip="none" rotWithShape="1">
            <a:gsLst>
              <a:gs pos="0">
                <a:schemeClr val="accent1">
                  <a:tint val="100000"/>
                  <a:shade val="100000"/>
                  <a:satMod val="130000"/>
                  <a:alpha val="24000"/>
                </a:schemeClr>
              </a:gs>
              <a:gs pos="100000">
                <a:schemeClr val="accent1">
                  <a:tint val="50000"/>
                  <a:shade val="100000"/>
                  <a:satMod val="350000"/>
                  <a:alpha val="24000"/>
                </a:schemeClr>
              </a:gs>
            </a:gsLst>
            <a:lin ang="16200000" scaled="0"/>
            <a:tileRect/>
          </a:gradFill>
          <a:ln/>
        </p:spPr>
        <p:style>
          <a:lnRef idx="1">
            <a:schemeClr val="accent1"/>
          </a:lnRef>
          <a:fillRef idx="3">
            <a:schemeClr val="accent1"/>
          </a:fillRef>
          <a:effectRef idx="2">
            <a:schemeClr val="accent1"/>
          </a:effectRef>
          <a:fontRef idx="minor">
            <a:schemeClr val="lt1"/>
          </a:fontRef>
        </p:style>
        <p:txBody>
          <a:bodyPr/>
          <a:lstStyle/>
          <a:p>
            <a:endParaRPr lang="en-US" sz="7525" dirty="0"/>
          </a:p>
        </p:txBody>
      </p:sp>
      <p:sp>
        <p:nvSpPr>
          <p:cNvPr id="66" name="TextBox 65"/>
          <p:cNvSpPr txBox="1"/>
          <p:nvPr/>
        </p:nvSpPr>
        <p:spPr>
          <a:xfrm>
            <a:off x="18696687" y="27692243"/>
            <a:ext cx="2109064" cy="361637"/>
          </a:xfrm>
          <a:prstGeom prst="rect">
            <a:avLst/>
          </a:prstGeom>
          <a:solidFill>
            <a:schemeClr val="accent1">
              <a:alpha val="20000"/>
            </a:schemeClr>
          </a:solidFill>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1750" dirty="0" err="1">
                <a:solidFill>
                  <a:schemeClr val="tx1"/>
                </a:solidFill>
              </a:rPr>
              <a:t>pABA</a:t>
            </a:r>
            <a:r>
              <a:rPr lang="en-US" sz="1750" dirty="0">
                <a:solidFill>
                  <a:schemeClr val="tx1"/>
                </a:solidFill>
              </a:rPr>
              <a:t> variants</a:t>
            </a:r>
          </a:p>
        </p:txBody>
      </p:sp>
      <p:sp>
        <p:nvSpPr>
          <p:cNvPr id="67" name="Rectangle 66"/>
          <p:cNvSpPr/>
          <p:nvPr/>
        </p:nvSpPr>
        <p:spPr>
          <a:xfrm>
            <a:off x="17177694" y="26806535"/>
            <a:ext cx="514103" cy="446613"/>
          </a:xfrm>
          <a:prstGeom prst="rect">
            <a:avLst/>
          </a:prstGeom>
          <a:gradFill flip="none" rotWithShape="1">
            <a:gsLst>
              <a:gs pos="0">
                <a:schemeClr val="dk1">
                  <a:tint val="100000"/>
                  <a:shade val="100000"/>
                  <a:satMod val="130000"/>
                  <a:alpha val="30000"/>
                </a:schemeClr>
              </a:gs>
              <a:gs pos="100000">
                <a:schemeClr val="dk1">
                  <a:tint val="50000"/>
                  <a:shade val="100000"/>
                  <a:satMod val="350000"/>
                  <a:alpha val="30000"/>
                </a:schemeClr>
              </a:gs>
            </a:gsLst>
            <a:lin ang="16200000" scaled="0"/>
            <a:tileRect/>
          </a:gradFill>
        </p:spPr>
        <p:style>
          <a:lnRef idx="1">
            <a:schemeClr val="dk1"/>
          </a:lnRef>
          <a:fillRef idx="3">
            <a:schemeClr val="dk1"/>
          </a:fillRef>
          <a:effectRef idx="2">
            <a:schemeClr val="dk1"/>
          </a:effectRef>
          <a:fontRef idx="minor">
            <a:schemeClr val="lt1"/>
          </a:fontRef>
        </p:style>
        <p:txBody>
          <a:bodyPr rtlCol="0" anchor="ctr"/>
          <a:lstStyle/>
          <a:p>
            <a:pPr algn="ctr"/>
            <a:endParaRPr lang="en-US" sz="7525"/>
          </a:p>
        </p:txBody>
      </p:sp>
      <p:sp>
        <p:nvSpPr>
          <p:cNvPr id="68" name="TextBox 67"/>
          <p:cNvSpPr txBox="1"/>
          <p:nvPr/>
        </p:nvSpPr>
        <p:spPr>
          <a:xfrm>
            <a:off x="16283797" y="26021279"/>
            <a:ext cx="2412891" cy="361637"/>
          </a:xfrm>
          <a:prstGeom prst="rect">
            <a:avLst/>
          </a:prstGeom>
          <a:gradFill flip="none" rotWithShape="1">
            <a:gsLst>
              <a:gs pos="0">
                <a:schemeClr val="dk1">
                  <a:tint val="100000"/>
                  <a:shade val="100000"/>
                  <a:satMod val="130000"/>
                  <a:alpha val="33000"/>
                </a:schemeClr>
              </a:gs>
              <a:gs pos="100000">
                <a:schemeClr val="dk1">
                  <a:tint val="50000"/>
                  <a:shade val="100000"/>
                  <a:satMod val="350000"/>
                  <a:alpha val="33000"/>
                </a:schemeClr>
              </a:gs>
            </a:gsLst>
            <a:lin ang="16200000" scaled="0"/>
            <a:tileRect/>
          </a:gradFill>
        </p:spPr>
        <p:style>
          <a:lnRef idx="1">
            <a:schemeClr val="dk1"/>
          </a:lnRef>
          <a:fillRef idx="3">
            <a:schemeClr val="dk1"/>
          </a:fillRef>
          <a:effectRef idx="2">
            <a:schemeClr val="dk1"/>
          </a:effectRef>
          <a:fontRef idx="minor">
            <a:schemeClr val="lt1"/>
          </a:fontRef>
        </p:style>
        <p:txBody>
          <a:bodyPr wrap="square" rtlCol="0">
            <a:spAutoFit/>
          </a:bodyPr>
          <a:lstStyle/>
          <a:p>
            <a:r>
              <a:rPr lang="en-US" sz="1750" dirty="0"/>
              <a:t>Aromatic w/ N in ring</a:t>
            </a:r>
          </a:p>
        </p:txBody>
      </p:sp>
      <p:sp>
        <p:nvSpPr>
          <p:cNvPr id="96" name="Rectangle 95"/>
          <p:cNvSpPr/>
          <p:nvPr/>
        </p:nvSpPr>
        <p:spPr>
          <a:xfrm>
            <a:off x="23488165" y="24608373"/>
            <a:ext cx="788635" cy="284498"/>
          </a:xfrm>
          <a:prstGeom prst="rect">
            <a:avLst/>
          </a:prstGeom>
          <a:solidFill>
            <a:schemeClr val="accent3"/>
          </a:solidFill>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sz="7525" dirty="0"/>
          </a:p>
        </p:txBody>
      </p:sp>
      <p:sp>
        <p:nvSpPr>
          <p:cNvPr id="97" name="Rectangle 96"/>
          <p:cNvSpPr/>
          <p:nvPr/>
        </p:nvSpPr>
        <p:spPr>
          <a:xfrm>
            <a:off x="23488163" y="25074744"/>
            <a:ext cx="788636" cy="346066"/>
          </a:xfrm>
          <a:prstGeom prst="rect">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7525" dirty="0"/>
          </a:p>
        </p:txBody>
      </p:sp>
      <p:sp>
        <p:nvSpPr>
          <p:cNvPr id="98" name="Rectangle 97"/>
          <p:cNvSpPr/>
          <p:nvPr/>
        </p:nvSpPr>
        <p:spPr>
          <a:xfrm>
            <a:off x="23488164" y="26935254"/>
            <a:ext cx="828120" cy="276754"/>
          </a:xfrm>
          <a:prstGeom prst="rect">
            <a:avLst/>
          </a:prstGeom>
          <a:solidFill>
            <a:srgbClr val="ABCFE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7525" dirty="0"/>
          </a:p>
        </p:txBody>
      </p:sp>
      <p:sp>
        <p:nvSpPr>
          <p:cNvPr id="99" name="Rectangle 98"/>
          <p:cNvSpPr/>
          <p:nvPr/>
        </p:nvSpPr>
        <p:spPr>
          <a:xfrm>
            <a:off x="23488164" y="26312201"/>
            <a:ext cx="828119" cy="339350"/>
          </a:xfrm>
          <a:prstGeom prst="rect">
            <a:avLst/>
          </a:prstGeom>
          <a:solidFill>
            <a:srgbClr val="BDE36F"/>
          </a:solidFill>
          <a:ln>
            <a:solidFill>
              <a:srgbClr val="BDE36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7525" dirty="0"/>
          </a:p>
        </p:txBody>
      </p:sp>
      <p:sp>
        <p:nvSpPr>
          <p:cNvPr id="100" name="Rectangle 99"/>
          <p:cNvSpPr/>
          <p:nvPr/>
        </p:nvSpPr>
        <p:spPr>
          <a:xfrm>
            <a:off x="23488163" y="25672766"/>
            <a:ext cx="788636" cy="342669"/>
          </a:xfrm>
          <a:prstGeom prst="rect">
            <a:avLst/>
          </a:prstGeom>
          <a:solidFill>
            <a:schemeClr val="tx2">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7525" dirty="0"/>
          </a:p>
        </p:txBody>
      </p:sp>
      <p:sp>
        <p:nvSpPr>
          <p:cNvPr id="101" name="TextBox 100"/>
          <p:cNvSpPr txBox="1"/>
          <p:nvPr/>
        </p:nvSpPr>
        <p:spPr>
          <a:xfrm>
            <a:off x="24626708" y="25662750"/>
            <a:ext cx="1524598" cy="321306"/>
          </a:xfrm>
          <a:prstGeom prst="rect">
            <a:avLst/>
          </a:prstGeom>
          <a:noFill/>
        </p:spPr>
        <p:txBody>
          <a:bodyPr wrap="square" rtlCol="0">
            <a:spAutoFit/>
          </a:bodyPr>
          <a:lstStyle/>
          <a:p>
            <a:r>
              <a:rPr lang="en-US" sz="1488" dirty="0"/>
              <a:t>Bulk (</a:t>
            </a:r>
            <a:r>
              <a:rPr lang="en-US" sz="1488" dirty="0" err="1"/>
              <a:t>Kp</a:t>
            </a:r>
            <a:r>
              <a:rPr lang="en-US" sz="1488" dirty="0"/>
              <a:t> = 1.0)</a:t>
            </a:r>
          </a:p>
        </p:txBody>
      </p:sp>
      <p:sp>
        <p:nvSpPr>
          <p:cNvPr id="102" name="TextBox 101"/>
          <p:cNvSpPr txBox="1"/>
          <p:nvPr/>
        </p:nvSpPr>
        <p:spPr>
          <a:xfrm>
            <a:off x="24627685" y="24573870"/>
            <a:ext cx="1228221" cy="321306"/>
          </a:xfrm>
          <a:prstGeom prst="rect">
            <a:avLst/>
          </a:prstGeom>
          <a:noFill/>
        </p:spPr>
        <p:txBody>
          <a:bodyPr wrap="none" rtlCol="0">
            <a:spAutoFit/>
          </a:bodyPr>
          <a:lstStyle/>
          <a:p>
            <a:r>
              <a:rPr lang="en-US" sz="1488" dirty="0" err="1"/>
              <a:t>Kp</a:t>
            </a:r>
            <a:r>
              <a:rPr lang="en-US" sz="1488" dirty="0"/>
              <a:t> = 1.1-1.5</a:t>
            </a:r>
          </a:p>
        </p:txBody>
      </p:sp>
      <p:sp>
        <p:nvSpPr>
          <p:cNvPr id="103" name="TextBox 102"/>
          <p:cNvSpPr txBox="1"/>
          <p:nvPr/>
        </p:nvSpPr>
        <p:spPr>
          <a:xfrm>
            <a:off x="24627683" y="26321071"/>
            <a:ext cx="1334020" cy="321306"/>
          </a:xfrm>
          <a:prstGeom prst="rect">
            <a:avLst/>
          </a:prstGeom>
          <a:noFill/>
        </p:spPr>
        <p:txBody>
          <a:bodyPr wrap="none" rtlCol="0">
            <a:spAutoFit/>
          </a:bodyPr>
          <a:lstStyle/>
          <a:p>
            <a:r>
              <a:rPr lang="en-US" sz="1488" dirty="0" err="1"/>
              <a:t>Kp</a:t>
            </a:r>
            <a:r>
              <a:rPr lang="en-US" sz="1488" dirty="0"/>
              <a:t> = 0.85-1.0</a:t>
            </a:r>
          </a:p>
        </p:txBody>
      </p:sp>
      <p:sp>
        <p:nvSpPr>
          <p:cNvPr id="104" name="TextBox 103"/>
          <p:cNvSpPr txBox="1"/>
          <p:nvPr/>
        </p:nvSpPr>
        <p:spPr>
          <a:xfrm>
            <a:off x="24644981" y="26902309"/>
            <a:ext cx="1439818" cy="321306"/>
          </a:xfrm>
          <a:prstGeom prst="rect">
            <a:avLst/>
          </a:prstGeom>
          <a:noFill/>
        </p:spPr>
        <p:txBody>
          <a:bodyPr wrap="none" rtlCol="0">
            <a:spAutoFit/>
          </a:bodyPr>
          <a:lstStyle/>
          <a:p>
            <a:r>
              <a:rPr lang="en-US" sz="1488" dirty="0" err="1"/>
              <a:t>Kp</a:t>
            </a:r>
            <a:r>
              <a:rPr lang="en-US" sz="1488" dirty="0"/>
              <a:t> = 0.7 - 0.85</a:t>
            </a:r>
          </a:p>
        </p:txBody>
      </p:sp>
      <p:sp>
        <p:nvSpPr>
          <p:cNvPr id="105" name="TextBox 104"/>
          <p:cNvSpPr txBox="1"/>
          <p:nvPr/>
        </p:nvSpPr>
        <p:spPr>
          <a:xfrm>
            <a:off x="24627685" y="25074744"/>
            <a:ext cx="1228221" cy="321306"/>
          </a:xfrm>
          <a:prstGeom prst="rect">
            <a:avLst/>
          </a:prstGeom>
          <a:noFill/>
        </p:spPr>
        <p:txBody>
          <a:bodyPr wrap="none" rtlCol="0">
            <a:spAutoFit/>
          </a:bodyPr>
          <a:lstStyle/>
          <a:p>
            <a:r>
              <a:rPr lang="en-US" sz="1488" dirty="0" err="1"/>
              <a:t>Kp</a:t>
            </a:r>
            <a:r>
              <a:rPr lang="en-US" sz="1488" dirty="0"/>
              <a:t> = 1.0-1.1</a:t>
            </a:r>
          </a:p>
        </p:txBody>
      </p:sp>
      <p:sp>
        <p:nvSpPr>
          <p:cNvPr id="106" name="Rectangle 105"/>
          <p:cNvSpPr/>
          <p:nvPr/>
        </p:nvSpPr>
        <p:spPr>
          <a:xfrm>
            <a:off x="23488164" y="27465576"/>
            <a:ext cx="828120" cy="347463"/>
          </a:xfrm>
          <a:prstGeom prst="rect">
            <a:avLst/>
          </a:prstGeom>
          <a:solidFill>
            <a:srgbClr val="5F379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7525" dirty="0"/>
          </a:p>
        </p:txBody>
      </p:sp>
      <p:sp>
        <p:nvSpPr>
          <p:cNvPr id="107" name="TextBox 106"/>
          <p:cNvSpPr txBox="1"/>
          <p:nvPr/>
        </p:nvSpPr>
        <p:spPr>
          <a:xfrm>
            <a:off x="24673834" y="27505066"/>
            <a:ext cx="1430348" cy="321306"/>
          </a:xfrm>
          <a:prstGeom prst="rect">
            <a:avLst/>
          </a:prstGeom>
          <a:noFill/>
        </p:spPr>
        <p:txBody>
          <a:bodyPr wrap="square" rtlCol="0">
            <a:spAutoFit/>
          </a:bodyPr>
          <a:lstStyle/>
          <a:p>
            <a:r>
              <a:rPr lang="en-US" sz="1488" dirty="0" err="1"/>
              <a:t>Kp</a:t>
            </a:r>
            <a:r>
              <a:rPr lang="en-US" sz="1488" dirty="0"/>
              <a:t>= 0.6-0.7</a:t>
            </a:r>
          </a:p>
        </p:txBody>
      </p:sp>
      <p:graphicFrame>
        <p:nvGraphicFramePr>
          <p:cNvPr id="166" name="Content Placeholder 9"/>
          <p:cNvGraphicFramePr>
            <a:graphicFrameLocks/>
          </p:cNvGraphicFramePr>
          <p:nvPr>
            <p:extLst>
              <p:ext uri="{D42A27DB-BD31-4B8C-83A1-F6EECF244321}">
                <p14:modId xmlns:p14="http://schemas.microsoft.com/office/powerpoint/2010/main" val="2055754717"/>
              </p:ext>
            </p:extLst>
          </p:nvPr>
        </p:nvGraphicFramePr>
        <p:xfrm>
          <a:off x="24007014" y="15891461"/>
          <a:ext cx="5595026" cy="3421066"/>
        </p:xfrm>
        <a:graphic>
          <a:graphicData uri="http://schemas.openxmlformats.org/drawingml/2006/table">
            <a:tbl>
              <a:tblPr>
                <a:tableStyleId>{5C22544A-7EE6-4342-B048-85BDC9FD1C3A}</a:tableStyleId>
              </a:tblPr>
              <a:tblGrid>
                <a:gridCol w="3136672">
                  <a:extLst>
                    <a:ext uri="{9D8B030D-6E8A-4147-A177-3AD203B41FA5}">
                      <a16:colId xmlns="" xmlns:a16="http://schemas.microsoft.com/office/drawing/2014/main" val="2422385739"/>
                    </a:ext>
                  </a:extLst>
                </a:gridCol>
                <a:gridCol w="2458354">
                  <a:extLst>
                    <a:ext uri="{9D8B030D-6E8A-4147-A177-3AD203B41FA5}">
                      <a16:colId xmlns="" xmlns:a16="http://schemas.microsoft.com/office/drawing/2014/main" val="2858864563"/>
                    </a:ext>
                  </a:extLst>
                </a:gridCol>
              </a:tblGrid>
              <a:tr h="234806">
                <a:tc>
                  <a:txBody>
                    <a:bodyPr/>
                    <a:lstStyle/>
                    <a:p>
                      <a:pPr algn="ctr" fontAlgn="b"/>
                      <a:r>
                        <a:rPr lang="en-US" sz="2000" b="1" u="none" strike="noStrike" dirty="0">
                          <a:effectLst/>
                        </a:rPr>
                        <a:t>Atom Type</a:t>
                      </a:r>
                      <a:endParaRPr lang="en-US" sz="2000" b="1" i="0" u="none" strike="noStrike" dirty="0">
                        <a:solidFill>
                          <a:srgbClr val="000000"/>
                        </a:solidFill>
                        <a:effectLst/>
                        <a:latin typeface="Calibri" panose="020F0502020204030204" pitchFamily="34" charset="0"/>
                      </a:endParaRPr>
                    </a:p>
                  </a:txBody>
                  <a:tcPr marL="6206" marR="6206" marT="6206" marB="0" anchor="b"/>
                </a:tc>
                <a:tc>
                  <a:txBody>
                    <a:bodyPr/>
                    <a:lstStyle/>
                    <a:p>
                      <a:pPr algn="ctr" fontAlgn="b"/>
                      <a:r>
                        <a:rPr lang="en-US" sz="2000" b="1" u="none" strike="noStrike" dirty="0">
                          <a:effectLst/>
                        </a:rPr>
                        <a:t>α-value</a:t>
                      </a:r>
                      <a:endParaRPr lang="en-US" sz="2000" b="1" i="0" u="none" strike="noStrike" dirty="0">
                        <a:solidFill>
                          <a:srgbClr val="000000"/>
                        </a:solidFill>
                        <a:effectLst/>
                        <a:latin typeface="Calibri" panose="020F0502020204030204" pitchFamily="34" charset="0"/>
                      </a:endParaRPr>
                    </a:p>
                  </a:txBody>
                  <a:tcPr marL="6206" marR="6206" marT="6206" marB="0" anchor="b"/>
                </a:tc>
                <a:extLst>
                  <a:ext uri="{0D108BD9-81ED-4DB2-BD59-A6C34878D82A}">
                    <a16:rowId xmlns="" xmlns:a16="http://schemas.microsoft.com/office/drawing/2014/main" val="3113590261"/>
                  </a:ext>
                </a:extLst>
              </a:tr>
              <a:tr h="234806">
                <a:tc>
                  <a:txBody>
                    <a:bodyPr/>
                    <a:lstStyle/>
                    <a:p>
                      <a:pPr algn="ctr" fontAlgn="b"/>
                      <a:r>
                        <a:rPr lang="en-US" sz="2000" b="0" i="0" u="none" strike="noStrike" dirty="0">
                          <a:solidFill>
                            <a:schemeClr val="dk1"/>
                          </a:solidFill>
                          <a:effectLst/>
                          <a:latin typeface="+mn-lt"/>
                        </a:rPr>
                        <a:t>Aliphatic</a:t>
                      </a:r>
                      <a:r>
                        <a:rPr lang="en-US" sz="2000" b="0" i="0" u="none" strike="noStrike" baseline="0" dirty="0">
                          <a:solidFill>
                            <a:schemeClr val="dk1"/>
                          </a:solidFill>
                          <a:effectLst/>
                          <a:latin typeface="+mn-lt"/>
                        </a:rPr>
                        <a:t> Carbon</a:t>
                      </a:r>
                      <a:endParaRPr lang="en-US" sz="2000" b="0" i="0" u="none" strike="noStrike" dirty="0">
                        <a:solidFill>
                          <a:srgbClr val="000000"/>
                        </a:solidFill>
                        <a:effectLst/>
                        <a:latin typeface="Calibri" panose="020F0502020204030204" pitchFamily="34" charset="0"/>
                      </a:endParaRPr>
                    </a:p>
                  </a:txBody>
                  <a:tcPr marL="6206" marR="6206" marT="6206" marB="0" anchor="b"/>
                </a:tc>
                <a:tc>
                  <a:txBody>
                    <a:bodyPr/>
                    <a:lstStyle/>
                    <a:p>
                      <a:pPr algn="ctr" fontAlgn="b"/>
                      <a:r>
                        <a:rPr lang="en-US" sz="2000" u="none" strike="noStrike" dirty="0">
                          <a:effectLst/>
                        </a:rPr>
                        <a:t>0.001311</a:t>
                      </a:r>
                      <a:endParaRPr lang="en-US" sz="2000" b="0" i="0" u="none" strike="noStrike" dirty="0">
                        <a:solidFill>
                          <a:srgbClr val="000000"/>
                        </a:solidFill>
                        <a:effectLst/>
                        <a:latin typeface="Calibri" panose="020F0502020204030204" pitchFamily="34" charset="0"/>
                      </a:endParaRPr>
                    </a:p>
                  </a:txBody>
                  <a:tcPr marL="6206" marR="6206" marT="6206" marB="0" anchor="b"/>
                </a:tc>
                <a:extLst>
                  <a:ext uri="{0D108BD9-81ED-4DB2-BD59-A6C34878D82A}">
                    <a16:rowId xmlns="" xmlns:a16="http://schemas.microsoft.com/office/drawing/2014/main" val="1694890861"/>
                  </a:ext>
                </a:extLst>
              </a:tr>
              <a:tr h="234806">
                <a:tc>
                  <a:txBody>
                    <a:bodyPr/>
                    <a:lstStyle/>
                    <a:p>
                      <a:pPr algn="ctr" fontAlgn="b"/>
                      <a:r>
                        <a:rPr lang="en-US" sz="2000" u="none" strike="noStrike" dirty="0">
                          <a:effectLst/>
                        </a:rPr>
                        <a:t>Aromatic Carbon</a:t>
                      </a:r>
                      <a:endParaRPr lang="en-US" sz="2000" b="0" i="0" u="none" strike="noStrike" dirty="0">
                        <a:solidFill>
                          <a:srgbClr val="000000"/>
                        </a:solidFill>
                        <a:effectLst/>
                        <a:latin typeface="Calibri" panose="020F0502020204030204" pitchFamily="34" charset="0"/>
                      </a:endParaRPr>
                    </a:p>
                  </a:txBody>
                  <a:tcPr marL="6206" marR="6206" marT="6206" marB="0" anchor="b"/>
                </a:tc>
                <a:tc>
                  <a:txBody>
                    <a:bodyPr/>
                    <a:lstStyle/>
                    <a:p>
                      <a:pPr algn="ctr" fontAlgn="b"/>
                      <a:r>
                        <a:rPr lang="en-US" sz="2000" u="none" strike="noStrike" dirty="0">
                          <a:effectLst/>
                        </a:rPr>
                        <a:t>-0.00019</a:t>
                      </a:r>
                      <a:endParaRPr lang="en-US" sz="2000" b="0" i="0" u="none" strike="noStrike" dirty="0">
                        <a:solidFill>
                          <a:srgbClr val="000000"/>
                        </a:solidFill>
                        <a:effectLst/>
                        <a:latin typeface="Calibri" panose="020F0502020204030204" pitchFamily="34" charset="0"/>
                      </a:endParaRPr>
                    </a:p>
                  </a:txBody>
                  <a:tcPr marL="6206" marR="6206" marT="6206" marB="0" anchor="b"/>
                </a:tc>
                <a:extLst>
                  <a:ext uri="{0D108BD9-81ED-4DB2-BD59-A6C34878D82A}">
                    <a16:rowId xmlns="" xmlns:a16="http://schemas.microsoft.com/office/drawing/2014/main" val="3472167201"/>
                  </a:ext>
                </a:extLst>
              </a:tr>
              <a:tr h="234806">
                <a:tc>
                  <a:txBody>
                    <a:bodyPr/>
                    <a:lstStyle/>
                    <a:p>
                      <a:pPr algn="ctr" fontAlgn="b"/>
                      <a:r>
                        <a:rPr lang="en-US" sz="2000" u="none" strike="noStrike">
                          <a:effectLst/>
                        </a:rPr>
                        <a:t>OH</a:t>
                      </a:r>
                      <a:endParaRPr lang="en-US" sz="2000" b="0" i="0" u="none" strike="noStrike">
                        <a:solidFill>
                          <a:srgbClr val="000000"/>
                        </a:solidFill>
                        <a:effectLst/>
                        <a:latin typeface="Calibri" panose="020F0502020204030204" pitchFamily="34" charset="0"/>
                      </a:endParaRPr>
                    </a:p>
                  </a:txBody>
                  <a:tcPr marL="6206" marR="6206" marT="6206" marB="0" anchor="b"/>
                </a:tc>
                <a:tc>
                  <a:txBody>
                    <a:bodyPr/>
                    <a:lstStyle/>
                    <a:p>
                      <a:pPr algn="ctr" fontAlgn="b"/>
                      <a:r>
                        <a:rPr lang="en-US" sz="2000" u="none" strike="noStrike" dirty="0">
                          <a:effectLst/>
                        </a:rPr>
                        <a:t>0.000469</a:t>
                      </a:r>
                      <a:endParaRPr lang="en-US" sz="2000" b="0" i="0" u="none" strike="noStrike" dirty="0">
                        <a:solidFill>
                          <a:srgbClr val="000000"/>
                        </a:solidFill>
                        <a:effectLst/>
                        <a:latin typeface="Calibri" panose="020F0502020204030204" pitchFamily="34" charset="0"/>
                      </a:endParaRPr>
                    </a:p>
                  </a:txBody>
                  <a:tcPr marL="6206" marR="6206" marT="6206" marB="0" anchor="b"/>
                </a:tc>
                <a:extLst>
                  <a:ext uri="{0D108BD9-81ED-4DB2-BD59-A6C34878D82A}">
                    <a16:rowId xmlns="" xmlns:a16="http://schemas.microsoft.com/office/drawing/2014/main" val="1689689279"/>
                  </a:ext>
                </a:extLst>
              </a:tr>
              <a:tr h="234806">
                <a:tc>
                  <a:txBody>
                    <a:bodyPr/>
                    <a:lstStyle/>
                    <a:p>
                      <a:pPr algn="ctr" fontAlgn="b"/>
                      <a:r>
                        <a:rPr lang="en-US" sz="2000" u="none" strike="noStrike" dirty="0">
                          <a:effectLst/>
                        </a:rPr>
                        <a:t>Amide Oxygen</a:t>
                      </a:r>
                      <a:endParaRPr lang="en-US" sz="2000" b="0" i="0" u="none" strike="noStrike" dirty="0">
                        <a:solidFill>
                          <a:srgbClr val="000000"/>
                        </a:solidFill>
                        <a:effectLst/>
                        <a:latin typeface="Calibri" panose="020F0502020204030204" pitchFamily="34" charset="0"/>
                      </a:endParaRPr>
                    </a:p>
                  </a:txBody>
                  <a:tcPr marL="6206" marR="6206" marT="6206" marB="0" anchor="b"/>
                </a:tc>
                <a:tc>
                  <a:txBody>
                    <a:bodyPr/>
                    <a:lstStyle/>
                    <a:p>
                      <a:pPr algn="ctr" fontAlgn="b"/>
                      <a:r>
                        <a:rPr lang="en-US" sz="2000" u="none" strike="noStrike" dirty="0">
                          <a:effectLst/>
                        </a:rPr>
                        <a:t>0.00094</a:t>
                      </a:r>
                      <a:endParaRPr lang="en-US" sz="2000" b="0" i="0" u="none" strike="noStrike" dirty="0">
                        <a:solidFill>
                          <a:srgbClr val="000000"/>
                        </a:solidFill>
                        <a:effectLst/>
                        <a:latin typeface="Calibri" panose="020F0502020204030204" pitchFamily="34" charset="0"/>
                      </a:endParaRPr>
                    </a:p>
                  </a:txBody>
                  <a:tcPr marL="6206" marR="6206" marT="6206" marB="0" anchor="b"/>
                </a:tc>
                <a:extLst>
                  <a:ext uri="{0D108BD9-81ED-4DB2-BD59-A6C34878D82A}">
                    <a16:rowId xmlns="" xmlns:a16="http://schemas.microsoft.com/office/drawing/2014/main" val="3756859446"/>
                  </a:ext>
                </a:extLst>
              </a:tr>
              <a:tr h="234806">
                <a:tc>
                  <a:txBody>
                    <a:bodyPr/>
                    <a:lstStyle/>
                    <a:p>
                      <a:pPr algn="ctr" fontAlgn="b"/>
                      <a:r>
                        <a:rPr lang="en-US" sz="2000" u="none" strike="noStrike" dirty="0">
                          <a:effectLst/>
                        </a:rPr>
                        <a:t>Amide Nitrogen</a:t>
                      </a:r>
                      <a:endParaRPr lang="en-US" sz="2000" b="0" i="0" u="none" strike="noStrike" dirty="0">
                        <a:solidFill>
                          <a:srgbClr val="000000"/>
                        </a:solidFill>
                        <a:effectLst/>
                        <a:latin typeface="Calibri" panose="020F0502020204030204" pitchFamily="34" charset="0"/>
                      </a:endParaRPr>
                    </a:p>
                  </a:txBody>
                  <a:tcPr marL="6206" marR="6206" marT="6206" marB="0" anchor="b"/>
                </a:tc>
                <a:tc>
                  <a:txBody>
                    <a:bodyPr/>
                    <a:lstStyle/>
                    <a:p>
                      <a:pPr algn="ctr" fontAlgn="b"/>
                      <a:r>
                        <a:rPr lang="en-US" sz="2000" u="none" strike="noStrike" dirty="0">
                          <a:effectLst/>
                        </a:rPr>
                        <a:t>0.000278</a:t>
                      </a:r>
                      <a:endParaRPr lang="en-US" sz="2000" b="0" i="0" u="none" strike="noStrike" dirty="0">
                        <a:solidFill>
                          <a:srgbClr val="000000"/>
                        </a:solidFill>
                        <a:effectLst/>
                        <a:latin typeface="Calibri" panose="020F0502020204030204" pitchFamily="34" charset="0"/>
                      </a:endParaRPr>
                    </a:p>
                  </a:txBody>
                  <a:tcPr marL="6206" marR="6206" marT="6206" marB="0" anchor="b"/>
                </a:tc>
                <a:extLst>
                  <a:ext uri="{0D108BD9-81ED-4DB2-BD59-A6C34878D82A}">
                    <a16:rowId xmlns="" xmlns:a16="http://schemas.microsoft.com/office/drawing/2014/main" val="43933116"/>
                  </a:ext>
                </a:extLst>
              </a:tr>
              <a:tr h="234806">
                <a:tc>
                  <a:txBody>
                    <a:bodyPr/>
                    <a:lstStyle/>
                    <a:p>
                      <a:pPr algn="ctr" fontAlgn="b"/>
                      <a:r>
                        <a:rPr lang="en-US" sz="2000" u="none" strike="noStrike" dirty="0">
                          <a:effectLst/>
                        </a:rPr>
                        <a:t>Cationic Nitrogen</a:t>
                      </a:r>
                      <a:endParaRPr lang="en-US" sz="2000" b="0" i="0" u="none" strike="noStrike" dirty="0">
                        <a:solidFill>
                          <a:srgbClr val="000000"/>
                        </a:solidFill>
                        <a:effectLst/>
                        <a:latin typeface="Calibri" panose="020F0502020204030204" pitchFamily="34" charset="0"/>
                      </a:endParaRPr>
                    </a:p>
                  </a:txBody>
                  <a:tcPr marL="6206" marR="6206" marT="6206" marB="0" anchor="b"/>
                </a:tc>
                <a:tc>
                  <a:txBody>
                    <a:bodyPr/>
                    <a:lstStyle/>
                    <a:p>
                      <a:pPr algn="ctr" fontAlgn="b"/>
                      <a:r>
                        <a:rPr lang="en-US" sz="2000" u="none" strike="noStrike" dirty="0">
                          <a:effectLst/>
                        </a:rPr>
                        <a:t>-0.0005</a:t>
                      </a:r>
                      <a:endParaRPr lang="en-US" sz="2000" b="0" i="0" u="none" strike="noStrike" dirty="0">
                        <a:solidFill>
                          <a:srgbClr val="000000"/>
                        </a:solidFill>
                        <a:effectLst/>
                        <a:latin typeface="Calibri" panose="020F0502020204030204" pitchFamily="34" charset="0"/>
                      </a:endParaRPr>
                    </a:p>
                  </a:txBody>
                  <a:tcPr marL="6206" marR="6206" marT="6206" marB="0" anchor="b"/>
                </a:tc>
                <a:extLst>
                  <a:ext uri="{0D108BD9-81ED-4DB2-BD59-A6C34878D82A}">
                    <a16:rowId xmlns="" xmlns:a16="http://schemas.microsoft.com/office/drawing/2014/main" val="3089714297"/>
                  </a:ext>
                </a:extLst>
              </a:tr>
              <a:tr h="234806">
                <a:tc>
                  <a:txBody>
                    <a:bodyPr/>
                    <a:lstStyle/>
                    <a:p>
                      <a:pPr algn="ctr" fontAlgn="b"/>
                      <a:r>
                        <a:rPr lang="en-US" sz="2000" u="none" strike="noStrike" dirty="0">
                          <a:effectLst/>
                        </a:rPr>
                        <a:t>Carbonyl Oxygen</a:t>
                      </a:r>
                      <a:endParaRPr lang="en-US" sz="2000" b="0" i="0" u="none" strike="noStrike" dirty="0">
                        <a:solidFill>
                          <a:srgbClr val="000000"/>
                        </a:solidFill>
                        <a:effectLst/>
                        <a:latin typeface="Calibri" panose="020F0502020204030204" pitchFamily="34" charset="0"/>
                      </a:endParaRPr>
                    </a:p>
                  </a:txBody>
                  <a:tcPr marL="6206" marR="6206" marT="6206" marB="0" anchor="b"/>
                </a:tc>
                <a:tc>
                  <a:txBody>
                    <a:bodyPr/>
                    <a:lstStyle/>
                    <a:p>
                      <a:pPr algn="ctr" fontAlgn="b"/>
                      <a:r>
                        <a:rPr lang="en-US" sz="2000" u="none" strike="noStrike" dirty="0">
                          <a:effectLst/>
                        </a:rPr>
                        <a:t>0.000816</a:t>
                      </a:r>
                      <a:endParaRPr lang="en-US" sz="2000" b="0" i="0" u="none" strike="noStrike" dirty="0">
                        <a:solidFill>
                          <a:srgbClr val="000000"/>
                        </a:solidFill>
                        <a:effectLst/>
                        <a:latin typeface="Calibri" panose="020F0502020204030204" pitchFamily="34" charset="0"/>
                      </a:endParaRPr>
                    </a:p>
                  </a:txBody>
                  <a:tcPr marL="6206" marR="6206" marT="6206" marB="0" anchor="b"/>
                </a:tc>
                <a:extLst>
                  <a:ext uri="{0D108BD9-81ED-4DB2-BD59-A6C34878D82A}">
                    <a16:rowId xmlns="" xmlns:a16="http://schemas.microsoft.com/office/drawing/2014/main" val="3280295793"/>
                  </a:ext>
                </a:extLst>
              </a:tr>
              <a:tr h="234806">
                <a:tc>
                  <a:txBody>
                    <a:bodyPr/>
                    <a:lstStyle/>
                    <a:p>
                      <a:pPr algn="ctr" fontAlgn="b"/>
                      <a:r>
                        <a:rPr lang="en-US" sz="2000" u="none" strike="noStrike" dirty="0">
                          <a:effectLst/>
                        </a:rPr>
                        <a:t>Phosphate Oxygen</a:t>
                      </a:r>
                      <a:endParaRPr lang="en-US" sz="2000" b="0" i="0" u="none" strike="noStrike" dirty="0">
                        <a:solidFill>
                          <a:srgbClr val="000000"/>
                        </a:solidFill>
                        <a:effectLst/>
                        <a:latin typeface="Calibri" panose="020F0502020204030204" pitchFamily="34" charset="0"/>
                      </a:endParaRPr>
                    </a:p>
                  </a:txBody>
                  <a:tcPr marL="6206" marR="6206" marT="6206" marB="0" anchor="b"/>
                </a:tc>
                <a:tc>
                  <a:txBody>
                    <a:bodyPr/>
                    <a:lstStyle/>
                    <a:p>
                      <a:pPr algn="ctr" fontAlgn="b"/>
                      <a:r>
                        <a:rPr lang="en-US" sz="2000" u="none" strike="noStrike" dirty="0">
                          <a:effectLst/>
                        </a:rPr>
                        <a:t>-0.00121</a:t>
                      </a:r>
                      <a:endParaRPr lang="en-US" sz="2000" b="0" i="0" u="none" strike="noStrike" dirty="0">
                        <a:solidFill>
                          <a:srgbClr val="000000"/>
                        </a:solidFill>
                        <a:effectLst/>
                        <a:latin typeface="Calibri" panose="020F0502020204030204" pitchFamily="34" charset="0"/>
                      </a:endParaRPr>
                    </a:p>
                  </a:txBody>
                  <a:tcPr marL="6206" marR="6206" marT="6206" marB="0" anchor="b"/>
                </a:tc>
                <a:extLst>
                  <a:ext uri="{0D108BD9-81ED-4DB2-BD59-A6C34878D82A}">
                    <a16:rowId xmlns="" xmlns:a16="http://schemas.microsoft.com/office/drawing/2014/main" val="4267103537"/>
                  </a:ext>
                </a:extLst>
              </a:tr>
              <a:tr h="234806">
                <a:tc>
                  <a:txBody>
                    <a:bodyPr/>
                    <a:lstStyle/>
                    <a:p>
                      <a:pPr algn="ctr" fontAlgn="b"/>
                      <a:r>
                        <a:rPr lang="en-US" sz="2000" u="none" strike="noStrike" dirty="0">
                          <a:effectLst/>
                        </a:rPr>
                        <a:t>Aromatic Nitrogen</a:t>
                      </a:r>
                      <a:endParaRPr lang="en-US" sz="2000" b="0" i="0" u="none" strike="noStrike" dirty="0">
                        <a:solidFill>
                          <a:srgbClr val="000000"/>
                        </a:solidFill>
                        <a:effectLst/>
                        <a:latin typeface="Calibri" panose="020F0502020204030204" pitchFamily="34" charset="0"/>
                      </a:endParaRPr>
                    </a:p>
                  </a:txBody>
                  <a:tcPr marL="6206" marR="6206" marT="6206" marB="0" anchor="b"/>
                </a:tc>
                <a:tc>
                  <a:txBody>
                    <a:bodyPr/>
                    <a:lstStyle/>
                    <a:p>
                      <a:pPr algn="ctr" fontAlgn="b"/>
                      <a:r>
                        <a:rPr lang="en-US" sz="2000" u="none" strike="noStrike" dirty="0">
                          <a:effectLst/>
                        </a:rPr>
                        <a:t>0.000384</a:t>
                      </a:r>
                      <a:endParaRPr lang="en-US" sz="2000" b="0" i="0" u="none" strike="noStrike" dirty="0">
                        <a:solidFill>
                          <a:srgbClr val="000000"/>
                        </a:solidFill>
                        <a:effectLst/>
                        <a:latin typeface="Calibri" panose="020F0502020204030204" pitchFamily="34" charset="0"/>
                      </a:endParaRPr>
                    </a:p>
                  </a:txBody>
                  <a:tcPr marL="6206" marR="6206" marT="6206" marB="0" anchor="b"/>
                </a:tc>
                <a:extLst>
                  <a:ext uri="{0D108BD9-81ED-4DB2-BD59-A6C34878D82A}">
                    <a16:rowId xmlns="" xmlns:a16="http://schemas.microsoft.com/office/drawing/2014/main" val="1779698645"/>
                  </a:ext>
                </a:extLst>
              </a:tr>
              <a:tr h="234806">
                <a:tc>
                  <a:txBody>
                    <a:bodyPr/>
                    <a:lstStyle/>
                    <a:p>
                      <a:pPr algn="ctr" fontAlgn="b"/>
                      <a:r>
                        <a:rPr lang="en-US" sz="2000" u="none" strike="noStrike" dirty="0">
                          <a:effectLst/>
                        </a:rPr>
                        <a:t>Amine Nitrogen</a:t>
                      </a:r>
                      <a:endParaRPr lang="en-US" sz="2000" b="0" i="0" u="none" strike="noStrike" dirty="0">
                        <a:solidFill>
                          <a:srgbClr val="000000"/>
                        </a:solidFill>
                        <a:effectLst/>
                        <a:latin typeface="Calibri" panose="020F0502020204030204" pitchFamily="34" charset="0"/>
                      </a:endParaRPr>
                    </a:p>
                  </a:txBody>
                  <a:tcPr marL="6206" marR="6206" marT="6206" marB="0" anchor="b"/>
                </a:tc>
                <a:tc>
                  <a:txBody>
                    <a:bodyPr/>
                    <a:lstStyle/>
                    <a:p>
                      <a:pPr algn="ctr" fontAlgn="b"/>
                      <a:r>
                        <a:rPr lang="en-US" sz="2000" u="none" strike="noStrike" dirty="0">
                          <a:effectLst/>
                        </a:rPr>
                        <a:t>0.000351</a:t>
                      </a:r>
                      <a:endParaRPr lang="en-US" sz="2000" b="0" i="0" u="none" strike="noStrike" dirty="0">
                        <a:solidFill>
                          <a:srgbClr val="000000"/>
                        </a:solidFill>
                        <a:effectLst/>
                        <a:latin typeface="Calibri" panose="020F0502020204030204" pitchFamily="34" charset="0"/>
                      </a:endParaRPr>
                    </a:p>
                  </a:txBody>
                  <a:tcPr marL="6206" marR="6206" marT="6206" marB="0" anchor="b"/>
                </a:tc>
                <a:extLst>
                  <a:ext uri="{0D108BD9-81ED-4DB2-BD59-A6C34878D82A}">
                    <a16:rowId xmlns="" xmlns:a16="http://schemas.microsoft.com/office/drawing/2014/main" val="72385918"/>
                  </a:ext>
                </a:extLst>
              </a:tr>
            </a:tbl>
          </a:graphicData>
        </a:graphic>
      </p:graphicFrame>
      <p:graphicFrame>
        <p:nvGraphicFramePr>
          <p:cNvPr id="167" name="Content Placeholder 9"/>
          <p:cNvGraphicFramePr>
            <a:graphicFrameLocks/>
          </p:cNvGraphicFramePr>
          <p:nvPr>
            <p:extLst>
              <p:ext uri="{D42A27DB-BD31-4B8C-83A1-F6EECF244321}">
                <p14:modId xmlns:p14="http://schemas.microsoft.com/office/powerpoint/2010/main" val="2206154404"/>
              </p:ext>
            </p:extLst>
          </p:nvPr>
        </p:nvGraphicFramePr>
        <p:xfrm>
          <a:off x="31204606" y="15975093"/>
          <a:ext cx="5615012" cy="3421066"/>
        </p:xfrm>
        <a:graphic>
          <a:graphicData uri="http://schemas.openxmlformats.org/drawingml/2006/table">
            <a:tbl>
              <a:tblPr>
                <a:tableStyleId>{5C22544A-7EE6-4342-B048-85BDC9FD1C3A}</a:tableStyleId>
              </a:tblPr>
              <a:tblGrid>
                <a:gridCol w="3204365">
                  <a:extLst>
                    <a:ext uri="{9D8B030D-6E8A-4147-A177-3AD203B41FA5}">
                      <a16:colId xmlns="" xmlns:a16="http://schemas.microsoft.com/office/drawing/2014/main" val="2422385739"/>
                    </a:ext>
                  </a:extLst>
                </a:gridCol>
                <a:gridCol w="2410647">
                  <a:extLst>
                    <a:ext uri="{9D8B030D-6E8A-4147-A177-3AD203B41FA5}">
                      <a16:colId xmlns="" xmlns:a16="http://schemas.microsoft.com/office/drawing/2014/main" val="1729668679"/>
                    </a:ext>
                  </a:extLst>
                </a:gridCol>
              </a:tblGrid>
              <a:tr h="234806">
                <a:tc>
                  <a:txBody>
                    <a:bodyPr/>
                    <a:lstStyle/>
                    <a:p>
                      <a:pPr algn="ctr" fontAlgn="b"/>
                      <a:r>
                        <a:rPr lang="en-US" sz="2000" b="1" u="none" strike="noStrike" dirty="0">
                          <a:effectLst/>
                        </a:rPr>
                        <a:t>Atom Type</a:t>
                      </a:r>
                      <a:endParaRPr lang="en-US" sz="2000" b="1" i="0" u="none" strike="noStrike" dirty="0">
                        <a:solidFill>
                          <a:srgbClr val="000000"/>
                        </a:solidFill>
                        <a:effectLst/>
                        <a:latin typeface="Calibri" panose="020F0502020204030204" pitchFamily="34" charset="0"/>
                      </a:endParaRPr>
                    </a:p>
                  </a:txBody>
                  <a:tcPr marL="6206" marR="6206" marT="6206" marB="0" anchor="b"/>
                </a:tc>
                <a:tc>
                  <a:txBody>
                    <a:bodyPr/>
                    <a:lstStyle/>
                    <a:p>
                      <a:pPr algn="ctr" fontAlgn="b"/>
                      <a:r>
                        <a:rPr lang="en-US" sz="2000" b="1" u="none" strike="noStrike" dirty="0" err="1">
                          <a:effectLst/>
                        </a:rPr>
                        <a:t>Kp</a:t>
                      </a:r>
                      <a:endParaRPr lang="en-US" sz="2000" b="1" i="0" u="none" strike="noStrike" dirty="0">
                        <a:solidFill>
                          <a:srgbClr val="000000"/>
                        </a:solidFill>
                        <a:effectLst/>
                        <a:latin typeface="Calibri" panose="020F0502020204030204" pitchFamily="34" charset="0"/>
                      </a:endParaRPr>
                    </a:p>
                  </a:txBody>
                  <a:tcPr marL="6206" marR="6206" marT="6206" marB="0" anchor="b"/>
                </a:tc>
                <a:extLst>
                  <a:ext uri="{0D108BD9-81ED-4DB2-BD59-A6C34878D82A}">
                    <a16:rowId xmlns="" xmlns:a16="http://schemas.microsoft.com/office/drawing/2014/main" val="3113590261"/>
                  </a:ext>
                </a:extLst>
              </a:tr>
              <a:tr h="234806">
                <a:tc>
                  <a:txBody>
                    <a:bodyPr/>
                    <a:lstStyle/>
                    <a:p>
                      <a:pPr algn="ctr" fontAlgn="b"/>
                      <a:r>
                        <a:rPr lang="en-US" sz="2000" b="0" i="0" u="none" strike="noStrike" dirty="0">
                          <a:solidFill>
                            <a:schemeClr val="dk1"/>
                          </a:solidFill>
                          <a:effectLst/>
                          <a:latin typeface="+mn-lt"/>
                        </a:rPr>
                        <a:t>Aliphatic</a:t>
                      </a:r>
                      <a:r>
                        <a:rPr lang="en-US" sz="2000" b="0" i="0" u="none" strike="noStrike" baseline="0" dirty="0">
                          <a:solidFill>
                            <a:schemeClr val="dk1"/>
                          </a:solidFill>
                          <a:effectLst/>
                          <a:latin typeface="+mn-lt"/>
                        </a:rPr>
                        <a:t> Carbon</a:t>
                      </a:r>
                      <a:endParaRPr lang="en-US" sz="2000" b="0" i="0" u="none" strike="noStrike" dirty="0">
                        <a:solidFill>
                          <a:srgbClr val="000000"/>
                        </a:solidFill>
                        <a:effectLst/>
                        <a:latin typeface="Calibri" panose="020F0502020204030204" pitchFamily="34" charset="0"/>
                      </a:endParaRPr>
                    </a:p>
                  </a:txBody>
                  <a:tcPr marL="6206" marR="6206" marT="6206" marB="0" anchor="b"/>
                </a:tc>
                <a:tc>
                  <a:txBody>
                    <a:bodyPr/>
                    <a:lstStyle/>
                    <a:p>
                      <a:pPr algn="ctr" fontAlgn="b"/>
                      <a:r>
                        <a:rPr lang="en-US" sz="2000" u="none" strike="noStrike">
                          <a:effectLst/>
                        </a:rPr>
                        <a:t>0.645444</a:t>
                      </a:r>
                      <a:endParaRPr lang="en-US" sz="2000" b="0" i="0" u="none" strike="noStrike">
                        <a:solidFill>
                          <a:srgbClr val="000000"/>
                        </a:solidFill>
                        <a:effectLst/>
                        <a:latin typeface="Calibri" panose="020F0502020204030204" pitchFamily="34" charset="0"/>
                      </a:endParaRPr>
                    </a:p>
                  </a:txBody>
                  <a:tcPr marL="6206" marR="6206" marT="6206" marB="0" anchor="b"/>
                </a:tc>
                <a:extLst>
                  <a:ext uri="{0D108BD9-81ED-4DB2-BD59-A6C34878D82A}">
                    <a16:rowId xmlns="" xmlns:a16="http://schemas.microsoft.com/office/drawing/2014/main" val="1694890861"/>
                  </a:ext>
                </a:extLst>
              </a:tr>
              <a:tr h="234806">
                <a:tc>
                  <a:txBody>
                    <a:bodyPr/>
                    <a:lstStyle/>
                    <a:p>
                      <a:pPr algn="ctr" fontAlgn="b"/>
                      <a:r>
                        <a:rPr lang="en-US" sz="2000" u="none" strike="noStrike" dirty="0">
                          <a:effectLst/>
                        </a:rPr>
                        <a:t>Aromatic</a:t>
                      </a:r>
                      <a:r>
                        <a:rPr lang="en-US" sz="2000" u="none" strike="noStrike" baseline="0" dirty="0">
                          <a:effectLst/>
                        </a:rPr>
                        <a:t> Carbon</a:t>
                      </a:r>
                      <a:endParaRPr lang="en-US" sz="2000" b="0" i="0" u="none" strike="noStrike" dirty="0">
                        <a:solidFill>
                          <a:srgbClr val="000000"/>
                        </a:solidFill>
                        <a:effectLst/>
                        <a:latin typeface="Calibri" panose="020F0502020204030204" pitchFamily="34" charset="0"/>
                      </a:endParaRPr>
                    </a:p>
                  </a:txBody>
                  <a:tcPr marL="6206" marR="6206" marT="6206" marB="0" anchor="b"/>
                </a:tc>
                <a:tc>
                  <a:txBody>
                    <a:bodyPr/>
                    <a:lstStyle/>
                    <a:p>
                      <a:pPr algn="ctr" fontAlgn="b"/>
                      <a:r>
                        <a:rPr lang="en-US" sz="2000" u="none" strike="noStrike" dirty="0">
                          <a:effectLst/>
                        </a:rPr>
                        <a:t>1.052528</a:t>
                      </a:r>
                      <a:endParaRPr lang="en-US" sz="2000" b="0" i="0" u="none" strike="noStrike" dirty="0">
                        <a:solidFill>
                          <a:srgbClr val="000000"/>
                        </a:solidFill>
                        <a:effectLst/>
                        <a:latin typeface="Calibri" panose="020F0502020204030204" pitchFamily="34" charset="0"/>
                      </a:endParaRPr>
                    </a:p>
                  </a:txBody>
                  <a:tcPr marL="6206" marR="6206" marT="6206" marB="0" anchor="b"/>
                </a:tc>
                <a:extLst>
                  <a:ext uri="{0D108BD9-81ED-4DB2-BD59-A6C34878D82A}">
                    <a16:rowId xmlns="" xmlns:a16="http://schemas.microsoft.com/office/drawing/2014/main" val="3472167201"/>
                  </a:ext>
                </a:extLst>
              </a:tr>
              <a:tr h="234806">
                <a:tc>
                  <a:txBody>
                    <a:bodyPr/>
                    <a:lstStyle/>
                    <a:p>
                      <a:pPr algn="ctr" fontAlgn="b"/>
                      <a:r>
                        <a:rPr lang="en-US" sz="2000" u="none" strike="noStrike" dirty="0">
                          <a:effectLst/>
                        </a:rPr>
                        <a:t>OH</a:t>
                      </a:r>
                      <a:endParaRPr lang="en-US" sz="2000" b="0" i="0" u="none" strike="noStrike" dirty="0">
                        <a:solidFill>
                          <a:srgbClr val="000000"/>
                        </a:solidFill>
                        <a:effectLst/>
                        <a:latin typeface="Calibri" panose="020F0502020204030204" pitchFamily="34" charset="0"/>
                      </a:endParaRPr>
                    </a:p>
                  </a:txBody>
                  <a:tcPr marL="6206" marR="6206" marT="6206" marB="0" anchor="b"/>
                </a:tc>
                <a:tc>
                  <a:txBody>
                    <a:bodyPr/>
                    <a:lstStyle/>
                    <a:p>
                      <a:pPr algn="ctr" fontAlgn="b"/>
                      <a:r>
                        <a:rPr lang="en-US" sz="2000" u="none" strike="noStrike" dirty="0">
                          <a:effectLst/>
                        </a:rPr>
                        <a:t>0.873067</a:t>
                      </a:r>
                      <a:endParaRPr lang="en-US" sz="2000" b="0" i="0" u="none" strike="noStrike" dirty="0">
                        <a:solidFill>
                          <a:srgbClr val="000000"/>
                        </a:solidFill>
                        <a:effectLst/>
                        <a:latin typeface="Calibri" panose="020F0502020204030204" pitchFamily="34" charset="0"/>
                      </a:endParaRPr>
                    </a:p>
                  </a:txBody>
                  <a:tcPr marL="6206" marR="6206" marT="6206" marB="0" anchor="b"/>
                </a:tc>
                <a:extLst>
                  <a:ext uri="{0D108BD9-81ED-4DB2-BD59-A6C34878D82A}">
                    <a16:rowId xmlns="" xmlns:a16="http://schemas.microsoft.com/office/drawing/2014/main" val="1689689279"/>
                  </a:ext>
                </a:extLst>
              </a:tr>
              <a:tr h="234806">
                <a:tc>
                  <a:txBody>
                    <a:bodyPr/>
                    <a:lstStyle/>
                    <a:p>
                      <a:pPr algn="ctr" fontAlgn="b"/>
                      <a:r>
                        <a:rPr lang="en-US" sz="2000" u="none" strike="noStrike" dirty="0">
                          <a:effectLst/>
                        </a:rPr>
                        <a:t>Amide Oxygen</a:t>
                      </a:r>
                      <a:endParaRPr lang="en-US" sz="2000" b="0" i="0" u="none" strike="noStrike" dirty="0">
                        <a:solidFill>
                          <a:srgbClr val="000000"/>
                        </a:solidFill>
                        <a:effectLst/>
                        <a:latin typeface="Calibri" panose="020F0502020204030204" pitchFamily="34" charset="0"/>
                      </a:endParaRPr>
                    </a:p>
                  </a:txBody>
                  <a:tcPr marL="6206" marR="6206" marT="6206" marB="0" anchor="b"/>
                </a:tc>
                <a:tc>
                  <a:txBody>
                    <a:bodyPr/>
                    <a:lstStyle/>
                    <a:p>
                      <a:pPr algn="ctr" fontAlgn="b"/>
                      <a:r>
                        <a:rPr lang="en-US" sz="2000" u="none" strike="noStrike" dirty="0">
                          <a:effectLst/>
                        </a:rPr>
                        <a:t>0.830462</a:t>
                      </a:r>
                      <a:endParaRPr lang="en-US" sz="2000" b="0" i="0" u="none" strike="noStrike" dirty="0">
                        <a:solidFill>
                          <a:srgbClr val="000000"/>
                        </a:solidFill>
                        <a:effectLst/>
                        <a:latin typeface="Calibri" panose="020F0502020204030204" pitchFamily="34" charset="0"/>
                      </a:endParaRPr>
                    </a:p>
                  </a:txBody>
                  <a:tcPr marL="6206" marR="6206" marT="6206" marB="0" anchor="b"/>
                </a:tc>
                <a:extLst>
                  <a:ext uri="{0D108BD9-81ED-4DB2-BD59-A6C34878D82A}">
                    <a16:rowId xmlns="" xmlns:a16="http://schemas.microsoft.com/office/drawing/2014/main" val="3756859446"/>
                  </a:ext>
                </a:extLst>
              </a:tr>
              <a:tr h="234806">
                <a:tc>
                  <a:txBody>
                    <a:bodyPr/>
                    <a:lstStyle/>
                    <a:p>
                      <a:pPr algn="ctr" fontAlgn="b"/>
                      <a:r>
                        <a:rPr lang="en-US" sz="2000" u="none" strike="noStrike" dirty="0">
                          <a:effectLst/>
                        </a:rPr>
                        <a:t>Amide</a:t>
                      </a:r>
                      <a:r>
                        <a:rPr lang="en-US" sz="2000" u="none" strike="noStrike" baseline="0" dirty="0">
                          <a:effectLst/>
                        </a:rPr>
                        <a:t> Nitrogen</a:t>
                      </a:r>
                      <a:endParaRPr lang="en-US" sz="2000" b="0" i="0" u="none" strike="noStrike" dirty="0">
                        <a:solidFill>
                          <a:srgbClr val="000000"/>
                        </a:solidFill>
                        <a:effectLst/>
                        <a:latin typeface="Calibri" panose="020F0502020204030204" pitchFamily="34" charset="0"/>
                      </a:endParaRPr>
                    </a:p>
                  </a:txBody>
                  <a:tcPr marL="6206" marR="6206" marT="6206" marB="0" anchor="b"/>
                </a:tc>
                <a:tc>
                  <a:txBody>
                    <a:bodyPr/>
                    <a:lstStyle/>
                    <a:p>
                      <a:pPr algn="ctr" fontAlgn="b"/>
                      <a:r>
                        <a:rPr lang="en-US" sz="2000" u="none" strike="noStrike" dirty="0">
                          <a:effectLst/>
                        </a:rPr>
                        <a:t>0.924815</a:t>
                      </a:r>
                      <a:endParaRPr lang="en-US" sz="2000" b="0" i="0" u="none" strike="noStrike" dirty="0">
                        <a:solidFill>
                          <a:srgbClr val="000000"/>
                        </a:solidFill>
                        <a:effectLst/>
                        <a:latin typeface="Calibri" panose="020F0502020204030204" pitchFamily="34" charset="0"/>
                      </a:endParaRPr>
                    </a:p>
                  </a:txBody>
                  <a:tcPr marL="6206" marR="6206" marT="6206" marB="0" anchor="b"/>
                </a:tc>
                <a:extLst>
                  <a:ext uri="{0D108BD9-81ED-4DB2-BD59-A6C34878D82A}">
                    <a16:rowId xmlns="" xmlns:a16="http://schemas.microsoft.com/office/drawing/2014/main" val="43933116"/>
                  </a:ext>
                </a:extLst>
              </a:tr>
              <a:tr h="234806">
                <a:tc>
                  <a:txBody>
                    <a:bodyPr/>
                    <a:lstStyle/>
                    <a:p>
                      <a:pPr algn="ctr" fontAlgn="b"/>
                      <a:r>
                        <a:rPr lang="en-US" sz="2000" u="none" strike="noStrike" dirty="0">
                          <a:effectLst/>
                        </a:rPr>
                        <a:t>Cationic Nitrogen</a:t>
                      </a:r>
                      <a:endParaRPr lang="en-US" sz="2000" b="0" i="0" u="none" strike="noStrike" dirty="0">
                        <a:solidFill>
                          <a:srgbClr val="000000"/>
                        </a:solidFill>
                        <a:effectLst/>
                        <a:latin typeface="Calibri" panose="020F0502020204030204" pitchFamily="34" charset="0"/>
                      </a:endParaRPr>
                    </a:p>
                  </a:txBody>
                  <a:tcPr marL="6206" marR="6206" marT="6206" marB="0" anchor="b"/>
                </a:tc>
                <a:tc>
                  <a:txBody>
                    <a:bodyPr/>
                    <a:lstStyle/>
                    <a:p>
                      <a:pPr algn="ctr" fontAlgn="b"/>
                      <a:r>
                        <a:rPr lang="en-US" sz="2000" u="none" strike="noStrike" dirty="0">
                          <a:effectLst/>
                        </a:rPr>
                        <a:t>1.135715</a:t>
                      </a:r>
                      <a:endParaRPr lang="en-US" sz="2000" b="0" i="0" u="none" strike="noStrike" dirty="0">
                        <a:solidFill>
                          <a:srgbClr val="000000"/>
                        </a:solidFill>
                        <a:effectLst/>
                        <a:latin typeface="Calibri" panose="020F0502020204030204" pitchFamily="34" charset="0"/>
                      </a:endParaRPr>
                    </a:p>
                  </a:txBody>
                  <a:tcPr marL="6206" marR="6206" marT="6206" marB="0" anchor="b"/>
                </a:tc>
                <a:extLst>
                  <a:ext uri="{0D108BD9-81ED-4DB2-BD59-A6C34878D82A}">
                    <a16:rowId xmlns="" xmlns:a16="http://schemas.microsoft.com/office/drawing/2014/main" val="3089714297"/>
                  </a:ext>
                </a:extLst>
              </a:tr>
              <a:tr h="234806">
                <a:tc>
                  <a:txBody>
                    <a:bodyPr/>
                    <a:lstStyle/>
                    <a:p>
                      <a:pPr algn="ctr" fontAlgn="b"/>
                      <a:r>
                        <a:rPr lang="en-US" sz="2000" u="none" strike="noStrike" dirty="0">
                          <a:effectLst/>
                        </a:rPr>
                        <a:t>Carbonyl Oxygen</a:t>
                      </a:r>
                      <a:endParaRPr lang="en-US" sz="2000" b="0" i="0" u="none" strike="noStrike" dirty="0">
                        <a:solidFill>
                          <a:srgbClr val="000000"/>
                        </a:solidFill>
                        <a:effectLst/>
                        <a:latin typeface="Calibri" panose="020F0502020204030204" pitchFamily="34" charset="0"/>
                      </a:endParaRPr>
                    </a:p>
                  </a:txBody>
                  <a:tcPr marL="6206" marR="6206" marT="6206" marB="0" anchor="b"/>
                </a:tc>
                <a:tc>
                  <a:txBody>
                    <a:bodyPr/>
                    <a:lstStyle/>
                    <a:p>
                      <a:pPr algn="ctr" fontAlgn="b"/>
                      <a:r>
                        <a:rPr lang="en-US" sz="2000" u="none" strike="noStrike" dirty="0">
                          <a:effectLst/>
                        </a:rPr>
                        <a:t>0.779244</a:t>
                      </a:r>
                      <a:endParaRPr lang="en-US" sz="2000" b="0" i="0" u="none" strike="noStrike" dirty="0">
                        <a:solidFill>
                          <a:srgbClr val="000000"/>
                        </a:solidFill>
                        <a:effectLst/>
                        <a:latin typeface="Calibri" panose="020F0502020204030204" pitchFamily="34" charset="0"/>
                      </a:endParaRPr>
                    </a:p>
                  </a:txBody>
                  <a:tcPr marL="6206" marR="6206" marT="6206" marB="0" anchor="b"/>
                </a:tc>
                <a:extLst>
                  <a:ext uri="{0D108BD9-81ED-4DB2-BD59-A6C34878D82A}">
                    <a16:rowId xmlns="" xmlns:a16="http://schemas.microsoft.com/office/drawing/2014/main" val="3280295793"/>
                  </a:ext>
                </a:extLst>
              </a:tr>
              <a:tr h="234806">
                <a:tc>
                  <a:txBody>
                    <a:bodyPr/>
                    <a:lstStyle/>
                    <a:p>
                      <a:pPr algn="ctr" fontAlgn="b"/>
                      <a:r>
                        <a:rPr lang="en-US" sz="2000" u="none" strike="noStrike" dirty="0">
                          <a:effectLst/>
                        </a:rPr>
                        <a:t>Phosphate Oxygen</a:t>
                      </a:r>
                      <a:endParaRPr lang="en-US" sz="2000" b="0" i="0" u="none" strike="noStrike" dirty="0">
                        <a:solidFill>
                          <a:srgbClr val="000000"/>
                        </a:solidFill>
                        <a:effectLst/>
                        <a:latin typeface="Calibri" panose="020F0502020204030204" pitchFamily="34" charset="0"/>
                      </a:endParaRPr>
                    </a:p>
                  </a:txBody>
                  <a:tcPr marL="6206" marR="6206" marT="6206" marB="0" anchor="b"/>
                </a:tc>
                <a:tc>
                  <a:txBody>
                    <a:bodyPr/>
                    <a:lstStyle/>
                    <a:p>
                      <a:pPr algn="ctr" fontAlgn="b"/>
                      <a:r>
                        <a:rPr lang="en-US" sz="2000" u="none" strike="noStrike" dirty="0">
                          <a:effectLst/>
                        </a:rPr>
                        <a:t>1.219007</a:t>
                      </a:r>
                      <a:endParaRPr lang="en-US" sz="2000" b="0" i="0" u="none" strike="noStrike" dirty="0">
                        <a:solidFill>
                          <a:srgbClr val="000000"/>
                        </a:solidFill>
                        <a:effectLst/>
                        <a:latin typeface="Calibri" panose="020F0502020204030204" pitchFamily="34" charset="0"/>
                      </a:endParaRPr>
                    </a:p>
                  </a:txBody>
                  <a:tcPr marL="6206" marR="6206" marT="6206" marB="0" anchor="b"/>
                </a:tc>
                <a:extLst>
                  <a:ext uri="{0D108BD9-81ED-4DB2-BD59-A6C34878D82A}">
                    <a16:rowId xmlns="" xmlns:a16="http://schemas.microsoft.com/office/drawing/2014/main" val="4267103537"/>
                  </a:ext>
                </a:extLst>
              </a:tr>
              <a:tr h="234806">
                <a:tc>
                  <a:txBody>
                    <a:bodyPr/>
                    <a:lstStyle/>
                    <a:p>
                      <a:pPr algn="ctr" fontAlgn="b"/>
                      <a:r>
                        <a:rPr lang="en-US" sz="2000" u="none" strike="noStrike" dirty="0">
                          <a:effectLst/>
                        </a:rPr>
                        <a:t>Aromatic Nitrogen</a:t>
                      </a:r>
                      <a:endParaRPr lang="en-US" sz="2000" b="0" i="0" u="none" strike="noStrike" dirty="0">
                        <a:solidFill>
                          <a:srgbClr val="000000"/>
                        </a:solidFill>
                        <a:effectLst/>
                        <a:latin typeface="Calibri" panose="020F0502020204030204" pitchFamily="34" charset="0"/>
                      </a:endParaRPr>
                    </a:p>
                  </a:txBody>
                  <a:tcPr marL="6206" marR="6206" marT="6206" marB="0" anchor="b"/>
                </a:tc>
                <a:tc>
                  <a:txBody>
                    <a:bodyPr/>
                    <a:lstStyle/>
                    <a:p>
                      <a:pPr algn="ctr" fontAlgn="b"/>
                      <a:r>
                        <a:rPr lang="en-US" sz="2000" u="none" strike="noStrike" dirty="0">
                          <a:effectLst/>
                        </a:rPr>
                        <a:t>0.896173</a:t>
                      </a:r>
                      <a:endParaRPr lang="en-US" sz="2000" b="0" i="0" u="none" strike="noStrike" dirty="0">
                        <a:solidFill>
                          <a:srgbClr val="000000"/>
                        </a:solidFill>
                        <a:effectLst/>
                        <a:latin typeface="Calibri" panose="020F0502020204030204" pitchFamily="34" charset="0"/>
                      </a:endParaRPr>
                    </a:p>
                  </a:txBody>
                  <a:tcPr marL="6206" marR="6206" marT="6206" marB="0" anchor="b"/>
                </a:tc>
                <a:extLst>
                  <a:ext uri="{0D108BD9-81ED-4DB2-BD59-A6C34878D82A}">
                    <a16:rowId xmlns="" xmlns:a16="http://schemas.microsoft.com/office/drawing/2014/main" val="1779698645"/>
                  </a:ext>
                </a:extLst>
              </a:tr>
              <a:tr h="234806">
                <a:tc>
                  <a:txBody>
                    <a:bodyPr/>
                    <a:lstStyle/>
                    <a:p>
                      <a:pPr algn="ctr" fontAlgn="b"/>
                      <a:r>
                        <a:rPr lang="en-US" sz="2000" u="none" strike="noStrike" dirty="0">
                          <a:effectLst/>
                        </a:rPr>
                        <a:t>Amine Nitrogen</a:t>
                      </a:r>
                      <a:endParaRPr lang="en-US" sz="2000" b="0" i="0" u="none" strike="noStrike" dirty="0">
                        <a:solidFill>
                          <a:srgbClr val="000000"/>
                        </a:solidFill>
                        <a:effectLst/>
                        <a:latin typeface="Calibri" panose="020F0502020204030204" pitchFamily="34" charset="0"/>
                      </a:endParaRPr>
                    </a:p>
                  </a:txBody>
                  <a:tcPr marL="6206" marR="6206" marT="6206" marB="0" anchor="b"/>
                </a:tc>
                <a:tc>
                  <a:txBody>
                    <a:bodyPr/>
                    <a:lstStyle/>
                    <a:p>
                      <a:pPr algn="ctr" fontAlgn="b"/>
                      <a:r>
                        <a:rPr lang="en-US" sz="2000" u="none" strike="noStrike" dirty="0">
                          <a:effectLst/>
                        </a:rPr>
                        <a:t>0.905074</a:t>
                      </a:r>
                      <a:endParaRPr lang="en-US" sz="2000" b="0" i="0" u="none" strike="noStrike" dirty="0">
                        <a:solidFill>
                          <a:srgbClr val="000000"/>
                        </a:solidFill>
                        <a:effectLst/>
                        <a:latin typeface="Calibri" panose="020F0502020204030204" pitchFamily="34" charset="0"/>
                      </a:endParaRPr>
                    </a:p>
                  </a:txBody>
                  <a:tcPr marL="6206" marR="6206" marT="6206" marB="0" anchor="b"/>
                </a:tc>
                <a:extLst>
                  <a:ext uri="{0D108BD9-81ED-4DB2-BD59-A6C34878D82A}">
                    <a16:rowId xmlns="" xmlns:a16="http://schemas.microsoft.com/office/drawing/2014/main" val="72385918"/>
                  </a:ext>
                </a:extLst>
              </a:tr>
            </a:tbl>
          </a:graphicData>
        </a:graphic>
      </p:graphicFrame>
      <p:sp>
        <p:nvSpPr>
          <p:cNvPr id="64" name="TextBox 63"/>
          <p:cNvSpPr txBox="1"/>
          <p:nvPr/>
        </p:nvSpPr>
        <p:spPr>
          <a:xfrm>
            <a:off x="34566615" y="746679"/>
            <a:ext cx="1440864" cy="294376"/>
          </a:xfrm>
          <a:prstGeom prst="rect">
            <a:avLst/>
          </a:prstGeom>
          <a:noFill/>
        </p:spPr>
        <p:txBody>
          <a:bodyPr wrap="square" rtlCol="0">
            <a:spAutoFit/>
          </a:bodyPr>
          <a:lstStyle/>
          <a:p>
            <a:r>
              <a:rPr lang="en-US" sz="1313" dirty="0"/>
              <a:t>Folate</a:t>
            </a:r>
          </a:p>
        </p:txBody>
      </p:sp>
      <p:sp>
        <p:nvSpPr>
          <p:cNvPr id="70" name="TextBox 69"/>
          <p:cNvSpPr txBox="1"/>
          <p:nvPr/>
        </p:nvSpPr>
        <p:spPr>
          <a:xfrm>
            <a:off x="36224081" y="3764821"/>
            <a:ext cx="1856840" cy="321306"/>
          </a:xfrm>
          <a:prstGeom prst="rect">
            <a:avLst/>
          </a:prstGeom>
          <a:noFill/>
        </p:spPr>
        <p:txBody>
          <a:bodyPr wrap="square" rtlCol="0">
            <a:spAutoFit/>
          </a:bodyPr>
          <a:lstStyle/>
          <a:p>
            <a:r>
              <a:rPr lang="en-US" sz="1488" dirty="0" err="1"/>
              <a:t>Trehalose</a:t>
            </a:r>
            <a:endParaRPr lang="en-US" sz="1488" dirty="0"/>
          </a:p>
        </p:txBody>
      </p:sp>
      <p:sp>
        <p:nvSpPr>
          <p:cNvPr id="9" name="TextBox 8"/>
          <p:cNvSpPr txBox="1"/>
          <p:nvPr/>
        </p:nvSpPr>
        <p:spPr>
          <a:xfrm>
            <a:off x="24039255" y="15935894"/>
            <a:ext cx="541772" cy="429028"/>
          </a:xfrm>
          <a:prstGeom prst="rect">
            <a:avLst/>
          </a:prstGeom>
          <a:noFill/>
        </p:spPr>
        <p:txBody>
          <a:bodyPr wrap="square" rtlCol="0">
            <a:spAutoFit/>
          </a:bodyPr>
          <a:lstStyle/>
          <a:p>
            <a:r>
              <a:rPr lang="en-US" sz="2188" dirty="0">
                <a:solidFill>
                  <a:schemeClr val="accent3"/>
                </a:solidFill>
              </a:rPr>
              <a:t>A</a:t>
            </a:r>
          </a:p>
        </p:txBody>
      </p:sp>
      <p:sp>
        <p:nvSpPr>
          <p:cNvPr id="10" name="TextBox 9"/>
          <p:cNvSpPr txBox="1"/>
          <p:nvPr/>
        </p:nvSpPr>
        <p:spPr>
          <a:xfrm>
            <a:off x="31341258" y="16013277"/>
            <a:ext cx="751713" cy="429028"/>
          </a:xfrm>
          <a:prstGeom prst="rect">
            <a:avLst/>
          </a:prstGeom>
          <a:noFill/>
        </p:spPr>
        <p:txBody>
          <a:bodyPr wrap="square" rtlCol="0">
            <a:spAutoFit/>
          </a:bodyPr>
          <a:lstStyle/>
          <a:p>
            <a:r>
              <a:rPr lang="en-US" sz="2188" dirty="0">
                <a:solidFill>
                  <a:srgbClr val="FF9933"/>
                </a:solidFill>
              </a:rPr>
              <a:t>B</a:t>
            </a:r>
          </a:p>
        </p:txBody>
      </p:sp>
      <p:pic>
        <p:nvPicPr>
          <p:cNvPr id="37" name="Picture 36" descr="amino acids.JPG"/>
          <p:cNvPicPr>
            <a:picLocks noChangeAspect="1"/>
          </p:cNvPicPr>
          <p:nvPr/>
        </p:nvPicPr>
        <p:blipFill rotWithShape="1">
          <a:blip r:embed="rId13">
            <a:extLst>
              <a:ext uri="{28A0092B-C50C-407E-A947-70E740481C1C}">
                <a14:useLocalDpi xmlns:a14="http://schemas.microsoft.com/office/drawing/2010/main" val="0"/>
              </a:ext>
            </a:extLst>
          </a:blip>
          <a:srcRect l="14054" t="30785" r="6703" b="28168"/>
          <a:stretch/>
        </p:blipFill>
        <p:spPr>
          <a:xfrm>
            <a:off x="23091925" y="6930858"/>
            <a:ext cx="6977850" cy="4215049"/>
          </a:xfrm>
          <a:prstGeom prst="rect">
            <a:avLst/>
          </a:prstGeom>
        </p:spPr>
      </p:pic>
      <p:pic>
        <p:nvPicPr>
          <p:cNvPr id="65" name="Picture 64" descr="Screen Shot 2017-04-12 at 11.06.55 PM.png"/>
          <p:cNvPicPr>
            <a:picLocks noChangeAspect="1"/>
          </p:cNvPicPr>
          <p:nvPr/>
        </p:nvPicPr>
        <p:blipFill rotWithShape="1">
          <a:blip r:embed="rId14">
            <a:extLst>
              <a:ext uri="{28A0092B-C50C-407E-A947-70E740481C1C}">
                <a14:useLocalDpi xmlns:a14="http://schemas.microsoft.com/office/drawing/2010/main" val="0"/>
              </a:ext>
            </a:extLst>
          </a:blip>
          <a:srcRect l="5829" t="5283" r="7136"/>
          <a:stretch/>
        </p:blipFill>
        <p:spPr>
          <a:xfrm>
            <a:off x="24524114" y="7224622"/>
            <a:ext cx="1142900" cy="1345317"/>
          </a:xfrm>
          <a:prstGeom prst="rect">
            <a:avLst/>
          </a:prstGeom>
        </p:spPr>
      </p:pic>
      <p:sp>
        <p:nvSpPr>
          <p:cNvPr id="3" name="TextBox 2"/>
          <p:cNvSpPr txBox="1"/>
          <p:nvPr/>
        </p:nvSpPr>
        <p:spPr>
          <a:xfrm>
            <a:off x="28716151" y="9502059"/>
            <a:ext cx="645488" cy="698333"/>
          </a:xfrm>
          <a:prstGeom prst="rect">
            <a:avLst/>
          </a:prstGeom>
          <a:noFill/>
        </p:spPr>
        <p:txBody>
          <a:bodyPr wrap="square" rtlCol="0">
            <a:spAutoFit/>
          </a:bodyPr>
          <a:lstStyle/>
          <a:p>
            <a:r>
              <a:rPr lang="en-US" sz="3938" dirty="0">
                <a:solidFill>
                  <a:schemeClr val="accent3"/>
                </a:solidFill>
              </a:rPr>
              <a:t>A</a:t>
            </a:r>
          </a:p>
        </p:txBody>
      </p:sp>
      <p:pic>
        <p:nvPicPr>
          <p:cNvPr id="42" name="Picture 41" descr="carboxylic acids.JPG"/>
          <p:cNvPicPr>
            <a:picLocks noChangeAspect="1"/>
          </p:cNvPicPr>
          <p:nvPr/>
        </p:nvPicPr>
        <p:blipFill rotWithShape="1">
          <a:blip r:embed="rId15">
            <a:extLst>
              <a:ext uri="{28A0092B-C50C-407E-A947-70E740481C1C}">
                <a14:useLocalDpi xmlns:a14="http://schemas.microsoft.com/office/drawing/2010/main" val="0"/>
              </a:ext>
            </a:extLst>
          </a:blip>
          <a:srcRect l="9763" t="29206" r="13659" b="28168"/>
          <a:stretch/>
        </p:blipFill>
        <p:spPr>
          <a:xfrm>
            <a:off x="30330852" y="6750052"/>
            <a:ext cx="7036567" cy="4236523"/>
          </a:xfrm>
          <a:prstGeom prst="rect">
            <a:avLst/>
          </a:prstGeom>
        </p:spPr>
      </p:pic>
      <p:pic>
        <p:nvPicPr>
          <p:cNvPr id="49" name="Picture 48" descr="Screen Shot 2017-04-12 at 11.07.08 PM.png"/>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31326240" y="7275423"/>
            <a:ext cx="1268124" cy="1540503"/>
          </a:xfrm>
          <a:prstGeom prst="rect">
            <a:avLst/>
          </a:prstGeom>
        </p:spPr>
      </p:pic>
      <p:sp>
        <p:nvSpPr>
          <p:cNvPr id="17" name="TextBox 16"/>
          <p:cNvSpPr txBox="1"/>
          <p:nvPr/>
        </p:nvSpPr>
        <p:spPr>
          <a:xfrm>
            <a:off x="35804318" y="9531239"/>
            <a:ext cx="1321156" cy="698333"/>
          </a:xfrm>
          <a:prstGeom prst="rect">
            <a:avLst/>
          </a:prstGeom>
          <a:noFill/>
        </p:spPr>
        <p:txBody>
          <a:bodyPr wrap="square" rtlCol="0">
            <a:spAutoFit/>
          </a:bodyPr>
          <a:lstStyle/>
          <a:p>
            <a:r>
              <a:rPr lang="en-US" sz="3938" dirty="0">
                <a:solidFill>
                  <a:srgbClr val="FF9933"/>
                </a:solidFill>
              </a:rPr>
              <a:t>B</a:t>
            </a:r>
          </a:p>
        </p:txBody>
      </p:sp>
      <p:pic>
        <p:nvPicPr>
          <p:cNvPr id="43" name="Picture 42" descr="paba.JPG"/>
          <p:cNvPicPr>
            <a:picLocks noChangeAspect="1"/>
          </p:cNvPicPr>
          <p:nvPr/>
        </p:nvPicPr>
        <p:blipFill rotWithShape="1">
          <a:blip r:embed="rId17">
            <a:extLst>
              <a:ext uri="{28A0092B-C50C-407E-A947-70E740481C1C}">
                <a14:useLocalDpi xmlns:a14="http://schemas.microsoft.com/office/drawing/2010/main" val="0"/>
              </a:ext>
            </a:extLst>
          </a:blip>
          <a:srcRect l="7090" t="28021" r="14311" b="29531"/>
          <a:stretch/>
        </p:blipFill>
        <p:spPr>
          <a:xfrm>
            <a:off x="23365858" y="11245331"/>
            <a:ext cx="6693759" cy="4361848"/>
          </a:xfrm>
          <a:prstGeom prst="rect">
            <a:avLst/>
          </a:prstGeom>
        </p:spPr>
      </p:pic>
      <p:pic>
        <p:nvPicPr>
          <p:cNvPr id="52" name="Picture 51" descr="Screen Shot 2017-04-12 at 2.37.18 AM.png"/>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24946697" y="12097096"/>
            <a:ext cx="1677988" cy="1066800"/>
          </a:xfrm>
          <a:prstGeom prst="rect">
            <a:avLst/>
          </a:prstGeom>
        </p:spPr>
      </p:pic>
      <p:sp>
        <p:nvSpPr>
          <p:cNvPr id="13" name="TextBox 12"/>
          <p:cNvSpPr txBox="1"/>
          <p:nvPr/>
        </p:nvSpPr>
        <p:spPr>
          <a:xfrm>
            <a:off x="28834831" y="13978980"/>
            <a:ext cx="1353623" cy="698333"/>
          </a:xfrm>
          <a:prstGeom prst="rect">
            <a:avLst/>
          </a:prstGeom>
          <a:noFill/>
        </p:spPr>
        <p:txBody>
          <a:bodyPr wrap="square" rtlCol="0">
            <a:spAutoFit/>
          </a:bodyPr>
          <a:lstStyle/>
          <a:p>
            <a:r>
              <a:rPr lang="en-US" sz="3938" dirty="0">
                <a:solidFill>
                  <a:schemeClr val="accent3"/>
                </a:solidFill>
              </a:rPr>
              <a:t>C</a:t>
            </a:r>
          </a:p>
        </p:txBody>
      </p:sp>
      <p:pic>
        <p:nvPicPr>
          <p:cNvPr id="44" name="Picture 43" descr="aromatic with n.JPG"/>
          <p:cNvPicPr>
            <a:picLocks noChangeAspect="1"/>
          </p:cNvPicPr>
          <p:nvPr/>
        </p:nvPicPr>
        <p:blipFill rotWithShape="1">
          <a:blip r:embed="rId19">
            <a:extLst>
              <a:ext uri="{28A0092B-C50C-407E-A947-70E740481C1C}">
                <a14:useLocalDpi xmlns:a14="http://schemas.microsoft.com/office/drawing/2010/main" val="0"/>
              </a:ext>
            </a:extLst>
          </a:blip>
          <a:srcRect l="9763" t="29600" r="13659" b="30890"/>
          <a:stretch/>
        </p:blipFill>
        <p:spPr>
          <a:xfrm>
            <a:off x="30679296" y="11441295"/>
            <a:ext cx="6662749" cy="4165883"/>
          </a:xfrm>
          <a:prstGeom prst="rect">
            <a:avLst/>
          </a:prstGeom>
        </p:spPr>
      </p:pic>
      <p:pic>
        <p:nvPicPr>
          <p:cNvPr id="1038" name="Picture 1037" descr="Screen Shot 2017-04-12 at 1.59.47 PM.png"/>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33672622" y="11897073"/>
            <a:ext cx="1502051" cy="747009"/>
          </a:xfrm>
          <a:prstGeom prst="rect">
            <a:avLst/>
          </a:prstGeom>
        </p:spPr>
      </p:pic>
      <p:sp>
        <p:nvSpPr>
          <p:cNvPr id="1033" name="TextBox 1032"/>
          <p:cNvSpPr txBox="1"/>
          <p:nvPr/>
        </p:nvSpPr>
        <p:spPr>
          <a:xfrm>
            <a:off x="35747220" y="14079970"/>
            <a:ext cx="1191077" cy="698333"/>
          </a:xfrm>
          <a:prstGeom prst="rect">
            <a:avLst/>
          </a:prstGeom>
          <a:noFill/>
        </p:spPr>
        <p:txBody>
          <a:bodyPr wrap="square" rtlCol="0">
            <a:spAutoFit/>
          </a:bodyPr>
          <a:lstStyle/>
          <a:p>
            <a:r>
              <a:rPr lang="en-US" sz="3938" dirty="0">
                <a:solidFill>
                  <a:srgbClr val="FF9933"/>
                </a:solidFill>
              </a:rPr>
              <a:t>D</a:t>
            </a:r>
          </a:p>
        </p:txBody>
      </p:sp>
      <p:sp>
        <p:nvSpPr>
          <p:cNvPr id="23" name="TextBox 22"/>
          <p:cNvSpPr txBox="1"/>
          <p:nvPr/>
        </p:nvSpPr>
        <p:spPr>
          <a:xfrm>
            <a:off x="23315602" y="6483345"/>
            <a:ext cx="6977850" cy="496290"/>
          </a:xfrm>
          <a:prstGeom prst="rect">
            <a:avLst/>
          </a:prstGeom>
          <a:noFill/>
        </p:spPr>
        <p:txBody>
          <a:bodyPr wrap="square" rtlCol="0">
            <a:spAutoFit/>
          </a:bodyPr>
          <a:lstStyle/>
          <a:p>
            <a:pPr algn="ctr"/>
            <a:r>
              <a:rPr lang="en-US" sz="2625" b="1" dirty="0"/>
              <a:t>Amino Acids and Amino Acid Derivatives</a:t>
            </a:r>
          </a:p>
        </p:txBody>
      </p:sp>
      <p:sp>
        <p:nvSpPr>
          <p:cNvPr id="45" name="TextBox 44"/>
          <p:cNvSpPr txBox="1"/>
          <p:nvPr/>
        </p:nvSpPr>
        <p:spPr>
          <a:xfrm>
            <a:off x="30560620" y="6548432"/>
            <a:ext cx="6564856" cy="496290"/>
          </a:xfrm>
          <a:prstGeom prst="rect">
            <a:avLst/>
          </a:prstGeom>
          <a:noFill/>
        </p:spPr>
        <p:txBody>
          <a:bodyPr wrap="square" rtlCol="0">
            <a:spAutoFit/>
          </a:bodyPr>
          <a:lstStyle/>
          <a:p>
            <a:r>
              <a:rPr lang="en-US" sz="2625" b="1" dirty="0"/>
              <a:t>Carboxylic Acids and Carboxylate Salts</a:t>
            </a:r>
          </a:p>
        </p:txBody>
      </p:sp>
      <p:sp>
        <p:nvSpPr>
          <p:cNvPr id="46" name="TextBox 45"/>
          <p:cNvSpPr txBox="1"/>
          <p:nvPr/>
        </p:nvSpPr>
        <p:spPr>
          <a:xfrm>
            <a:off x="25656425" y="11093421"/>
            <a:ext cx="2521423" cy="496290"/>
          </a:xfrm>
          <a:prstGeom prst="rect">
            <a:avLst/>
          </a:prstGeom>
          <a:noFill/>
        </p:spPr>
        <p:txBody>
          <a:bodyPr wrap="square" rtlCol="0">
            <a:spAutoFit/>
          </a:bodyPr>
          <a:lstStyle/>
          <a:p>
            <a:r>
              <a:rPr lang="en-US" sz="2625" b="1" dirty="0" err="1"/>
              <a:t>pABA</a:t>
            </a:r>
            <a:r>
              <a:rPr lang="en-US" sz="2625" b="1" dirty="0"/>
              <a:t> Variants</a:t>
            </a:r>
          </a:p>
        </p:txBody>
      </p:sp>
      <p:sp>
        <p:nvSpPr>
          <p:cNvPr id="50" name="TextBox 49"/>
          <p:cNvSpPr txBox="1"/>
          <p:nvPr/>
        </p:nvSpPr>
        <p:spPr>
          <a:xfrm>
            <a:off x="31444918" y="11035196"/>
            <a:ext cx="5615012" cy="496290"/>
          </a:xfrm>
          <a:prstGeom prst="rect">
            <a:avLst/>
          </a:prstGeom>
          <a:noFill/>
        </p:spPr>
        <p:txBody>
          <a:bodyPr wrap="square" rtlCol="0">
            <a:spAutoFit/>
          </a:bodyPr>
          <a:lstStyle/>
          <a:p>
            <a:r>
              <a:rPr lang="en-US" sz="2625" b="1" dirty="0"/>
              <a:t>Aromatic Compounds w/ N in ring</a:t>
            </a:r>
          </a:p>
        </p:txBody>
      </p:sp>
      <p:sp>
        <p:nvSpPr>
          <p:cNvPr id="51" name="Rectangle 50"/>
          <p:cNvSpPr/>
          <p:nvPr/>
        </p:nvSpPr>
        <p:spPr>
          <a:xfrm>
            <a:off x="621475" y="5174558"/>
            <a:ext cx="8988148" cy="16085241"/>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a:t>
            </a:r>
          </a:p>
        </p:txBody>
      </p:sp>
      <p:sp>
        <p:nvSpPr>
          <p:cNvPr id="79" name="Rectangle 78"/>
          <p:cNvSpPr/>
          <p:nvPr/>
        </p:nvSpPr>
        <p:spPr>
          <a:xfrm>
            <a:off x="9954339" y="5174558"/>
            <a:ext cx="12149434" cy="5846162"/>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a:t>
            </a:r>
          </a:p>
        </p:txBody>
      </p:sp>
      <p:sp>
        <p:nvSpPr>
          <p:cNvPr id="80" name="Rectangle 79"/>
          <p:cNvSpPr/>
          <p:nvPr/>
        </p:nvSpPr>
        <p:spPr>
          <a:xfrm>
            <a:off x="9954339" y="22894983"/>
            <a:ext cx="6079174" cy="9789363"/>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a:t>
            </a:r>
          </a:p>
        </p:txBody>
      </p:sp>
      <p:sp>
        <p:nvSpPr>
          <p:cNvPr id="81" name="Rectangle 80"/>
          <p:cNvSpPr/>
          <p:nvPr/>
        </p:nvSpPr>
        <p:spPr>
          <a:xfrm>
            <a:off x="22622780" y="5197393"/>
            <a:ext cx="15103994" cy="14738116"/>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a:t>
            </a:r>
          </a:p>
        </p:txBody>
      </p:sp>
      <p:sp>
        <p:nvSpPr>
          <p:cNvPr id="82" name="Rectangle 81"/>
          <p:cNvSpPr/>
          <p:nvPr/>
        </p:nvSpPr>
        <p:spPr>
          <a:xfrm>
            <a:off x="22585886" y="22821662"/>
            <a:ext cx="15164288" cy="9862684"/>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a:t>
            </a:r>
          </a:p>
        </p:txBody>
      </p:sp>
      <p:pic>
        <p:nvPicPr>
          <p:cNvPr id="26" name="Picture 25" descr="Screen Shot 2017-04-17 at 10.04.00 AM.png"/>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26411396" y="24628005"/>
            <a:ext cx="8763277" cy="3115461"/>
          </a:xfrm>
          <a:prstGeom prst="rect">
            <a:avLst/>
          </a:prstGeom>
        </p:spPr>
      </p:pic>
    </p:spTree>
  </p:cSld>
  <p:clrMapOvr>
    <a:masterClrMapping/>
  </p:clrMapOvr>
</p:sld>
</file>

<file path=ppt/theme/theme1.xml><?xml version="1.0" encoding="utf-8"?>
<a:theme xmlns:a="http://schemas.openxmlformats.org/drawingml/2006/main" name="UT PresPosterformat">
  <a:themeElements>
    <a:clrScheme name="Custom 3">
      <a:dk1>
        <a:sysClr val="windowText" lastClr="000000"/>
      </a:dk1>
      <a:lt1>
        <a:sysClr val="window" lastClr="FFFFFF"/>
      </a:lt1>
      <a:dk2>
        <a:srgbClr val="4E5B6F"/>
      </a:dk2>
      <a:lt2>
        <a:srgbClr val="CCCC99"/>
      </a:lt2>
      <a:accent1>
        <a:srgbClr val="7FD13B"/>
      </a:accent1>
      <a:accent2>
        <a:srgbClr val="EA157A"/>
      </a:accent2>
      <a:accent3>
        <a:srgbClr val="FF9933"/>
      </a:accent3>
      <a:accent4>
        <a:srgbClr val="00ADDC"/>
      </a:accent4>
      <a:accent5>
        <a:srgbClr val="738AC8"/>
      </a:accent5>
      <a:accent6>
        <a:srgbClr val="1AB39F"/>
      </a:accent6>
      <a:hlink>
        <a:srgbClr val="EB8803"/>
      </a:hlink>
      <a:folHlink>
        <a:srgbClr val="5F7791"/>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UT PresPosterformat.potx</Template>
  <TotalTime>2005</TotalTime>
  <Words>1236</Words>
  <Application>Microsoft Macintosh PowerPoint</Application>
  <PresentationFormat>Custom</PresentationFormat>
  <Paragraphs>106</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UT PresPosterformat</vt:lpstr>
      <vt:lpstr>Interactions of Trehalose with Model Folate Compounds</vt:lpstr>
    </vt:vector>
  </TitlesOfParts>
  <Company>Creative Communications Group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Charles Thomas</dc:creator>
  <cp:lastModifiedBy>Cara Ware</cp:lastModifiedBy>
  <cp:revision>188</cp:revision>
  <dcterms:created xsi:type="dcterms:W3CDTF">2012-04-03T13:12:42Z</dcterms:created>
  <dcterms:modified xsi:type="dcterms:W3CDTF">2017-04-19T00:49:44Z</dcterms:modified>
</cp:coreProperties>
</file>