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/>
              <a:t>Question 4 (Chart 1 of 3)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Sheet1!$A$2:$B$12</c:f>
              <c:multiLvlStrCache>
                <c:ptCount val="11"/>
                <c:lvl>
                  <c:pt idx="0">
                    <c:v>Prospective MN n=13</c:v>
                  </c:pt>
                  <c:pt idx="1">
                    <c:v>Current MN n=14</c:v>
                  </c:pt>
                  <c:pt idx="3">
                    <c:v>Prospective MN n=13</c:v>
                  </c:pt>
                  <c:pt idx="4">
                    <c:v>Current MN n=14</c:v>
                  </c:pt>
                  <c:pt idx="6">
                    <c:v>Prospective MN n=13</c:v>
                  </c:pt>
                  <c:pt idx="7">
                    <c:v>Current MN n=14</c:v>
                  </c:pt>
                  <c:pt idx="9">
                    <c:v>Prospective MN n=13</c:v>
                  </c:pt>
                  <c:pt idx="10">
                    <c:v>Current MN n=14</c:v>
                  </c:pt>
                </c:lvl>
                <c:lvl>
                  <c:pt idx="0">
                    <c:v>Increased visibility of repository</c:v>
                  </c:pt>
                  <c:pt idx="3">
                    <c:v>Increased opportunities for collab. within discipline</c:v>
                  </c:pt>
                  <c:pt idx="6">
                    <c:v>Increased opportunities for collab beyond discipline </c:v>
                  </c:pt>
                  <c:pt idx="9">
                    <c:v>Increased volume of data access</c:v>
                  </c:pt>
                </c:lvl>
              </c:multiLvlStrCache>
            </c:multiLvlStrRef>
          </c:cat>
          <c:val>
            <c:numRef>
              <c:f>Sheet1!$C$2:$C$12</c:f>
              <c:numCache>
                <c:formatCode>General</c:formatCode>
                <c:ptCount val="11"/>
                <c:pt idx="4" formatCode="0.00%">
                  <c:v>7.0999999999999994E-2</c:v>
                </c:pt>
                <c:pt idx="7" formatCode="0.00%">
                  <c:v>7.0999999999999994E-2</c:v>
                </c:pt>
              </c:numCache>
            </c:numRef>
          </c:val>
        </c:ser>
        <c:ser>
          <c:idx val="1"/>
          <c:order val="1"/>
          <c:tx>
            <c:strRef>
              <c:f>Sheet1!$D$1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Sheet1!$A$2:$B$12</c:f>
              <c:multiLvlStrCache>
                <c:ptCount val="11"/>
                <c:lvl>
                  <c:pt idx="0">
                    <c:v>Prospective MN n=13</c:v>
                  </c:pt>
                  <c:pt idx="1">
                    <c:v>Current MN n=14</c:v>
                  </c:pt>
                  <c:pt idx="3">
                    <c:v>Prospective MN n=13</c:v>
                  </c:pt>
                  <c:pt idx="4">
                    <c:v>Current MN n=14</c:v>
                  </c:pt>
                  <c:pt idx="6">
                    <c:v>Prospective MN n=13</c:v>
                  </c:pt>
                  <c:pt idx="7">
                    <c:v>Current MN n=14</c:v>
                  </c:pt>
                  <c:pt idx="9">
                    <c:v>Prospective MN n=13</c:v>
                  </c:pt>
                  <c:pt idx="10">
                    <c:v>Current MN n=14</c:v>
                  </c:pt>
                </c:lvl>
                <c:lvl>
                  <c:pt idx="0">
                    <c:v>Increased visibility of repository</c:v>
                  </c:pt>
                  <c:pt idx="3">
                    <c:v>Increased opportunities for collab. within discipline</c:v>
                  </c:pt>
                  <c:pt idx="6">
                    <c:v>Increased opportunities for collab beyond discipline </c:v>
                  </c:pt>
                  <c:pt idx="9">
                    <c:v>Increased volume of data access</c:v>
                  </c:pt>
                </c:lvl>
              </c:multiLvlStrCache>
            </c:multiLvlStrRef>
          </c:cat>
          <c:val>
            <c:numRef>
              <c:f>Sheet1!$D$2:$D$12</c:f>
              <c:numCache>
                <c:formatCode>0%</c:formatCode>
                <c:ptCount val="11"/>
                <c:pt idx="1">
                  <c:v>0.214</c:v>
                </c:pt>
                <c:pt idx="4" formatCode="0.00%">
                  <c:v>7.0999999999999994E-2</c:v>
                </c:pt>
                <c:pt idx="7" formatCode="0.00%">
                  <c:v>7.0999999999999994E-2</c:v>
                </c:pt>
                <c:pt idx="10" formatCode="0.00%">
                  <c:v>7.0999999999999994E-2</c:v>
                </c:pt>
              </c:numCache>
            </c:numRef>
          </c:val>
        </c:ser>
        <c:ser>
          <c:idx val="2"/>
          <c:order val="2"/>
          <c:tx>
            <c:strRef>
              <c:f>Sheet1!$E$1</c:f>
              <c:strCache>
                <c:ptCount val="1"/>
                <c:pt idx="0">
                  <c:v>No Opinion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Sheet1!$A$2:$B$12</c:f>
              <c:multiLvlStrCache>
                <c:ptCount val="11"/>
                <c:lvl>
                  <c:pt idx="0">
                    <c:v>Prospective MN n=13</c:v>
                  </c:pt>
                  <c:pt idx="1">
                    <c:v>Current MN n=14</c:v>
                  </c:pt>
                  <c:pt idx="3">
                    <c:v>Prospective MN n=13</c:v>
                  </c:pt>
                  <c:pt idx="4">
                    <c:v>Current MN n=14</c:v>
                  </c:pt>
                  <c:pt idx="6">
                    <c:v>Prospective MN n=13</c:v>
                  </c:pt>
                  <c:pt idx="7">
                    <c:v>Current MN n=14</c:v>
                  </c:pt>
                  <c:pt idx="9">
                    <c:v>Prospective MN n=13</c:v>
                  </c:pt>
                  <c:pt idx="10">
                    <c:v>Current MN n=14</c:v>
                  </c:pt>
                </c:lvl>
                <c:lvl>
                  <c:pt idx="0">
                    <c:v>Increased visibility of repository</c:v>
                  </c:pt>
                  <c:pt idx="3">
                    <c:v>Increased opportunities for collab. within discipline</c:v>
                  </c:pt>
                  <c:pt idx="6">
                    <c:v>Increased opportunities for collab beyond discipline </c:v>
                  </c:pt>
                  <c:pt idx="9">
                    <c:v>Increased volume of data access</c:v>
                  </c:pt>
                </c:lvl>
              </c:multiLvlStrCache>
            </c:multiLvlStrRef>
          </c:cat>
          <c:val>
            <c:numRef>
              <c:f>Sheet1!$E$2:$E$12</c:f>
              <c:numCache>
                <c:formatCode>General</c:formatCode>
                <c:ptCount val="11"/>
                <c:pt idx="3" formatCode="0.00%">
                  <c:v>7.6999999999999999E-2</c:v>
                </c:pt>
                <c:pt idx="4" formatCode="0.00%">
                  <c:v>0.28599999999999998</c:v>
                </c:pt>
                <c:pt idx="6" formatCode="0.00%">
                  <c:v>7.6999999999999999E-2</c:v>
                </c:pt>
                <c:pt idx="7" formatCode="0%">
                  <c:v>0.214</c:v>
                </c:pt>
                <c:pt idx="9" formatCode="0.00%">
                  <c:v>7.6999999999999999E-2</c:v>
                </c:pt>
                <c:pt idx="10" formatCode="0.00%">
                  <c:v>0.35699999999999998</c:v>
                </c:pt>
              </c:numCache>
            </c:numRef>
          </c:val>
        </c:ser>
        <c:ser>
          <c:idx val="3"/>
          <c:order val="3"/>
          <c:tx>
            <c:strRef>
              <c:f>Sheet1!$F$1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Sheet1!$A$2:$B$12</c:f>
              <c:multiLvlStrCache>
                <c:ptCount val="11"/>
                <c:lvl>
                  <c:pt idx="0">
                    <c:v>Prospective MN n=13</c:v>
                  </c:pt>
                  <c:pt idx="1">
                    <c:v>Current MN n=14</c:v>
                  </c:pt>
                  <c:pt idx="3">
                    <c:v>Prospective MN n=13</c:v>
                  </c:pt>
                  <c:pt idx="4">
                    <c:v>Current MN n=14</c:v>
                  </c:pt>
                  <c:pt idx="6">
                    <c:v>Prospective MN n=13</c:v>
                  </c:pt>
                  <c:pt idx="7">
                    <c:v>Current MN n=14</c:v>
                  </c:pt>
                  <c:pt idx="9">
                    <c:v>Prospective MN n=13</c:v>
                  </c:pt>
                  <c:pt idx="10">
                    <c:v>Current MN n=14</c:v>
                  </c:pt>
                </c:lvl>
                <c:lvl>
                  <c:pt idx="0">
                    <c:v>Increased visibility of repository</c:v>
                  </c:pt>
                  <c:pt idx="3">
                    <c:v>Increased opportunities for collab. within discipline</c:v>
                  </c:pt>
                  <c:pt idx="6">
                    <c:v>Increased opportunities for collab beyond discipline </c:v>
                  </c:pt>
                  <c:pt idx="9">
                    <c:v>Increased volume of data access</c:v>
                  </c:pt>
                </c:lvl>
              </c:multiLvlStrCache>
            </c:multiLvlStrRef>
          </c:cat>
          <c:val>
            <c:numRef>
              <c:f>Sheet1!$F$2:$F$12</c:f>
              <c:numCache>
                <c:formatCode>0.00%</c:formatCode>
                <c:ptCount val="11"/>
                <c:pt idx="0">
                  <c:v>0.38500000000000001</c:v>
                </c:pt>
                <c:pt idx="1">
                  <c:v>0.64300000000000002</c:v>
                </c:pt>
                <c:pt idx="3" formatCode="0%">
                  <c:v>0.46200000000000002</c:v>
                </c:pt>
                <c:pt idx="4">
                  <c:v>0.35699999999999998</c:v>
                </c:pt>
                <c:pt idx="6">
                  <c:v>0.53800000000000003</c:v>
                </c:pt>
                <c:pt idx="7" formatCode="0%">
                  <c:v>0.5</c:v>
                </c:pt>
                <c:pt idx="9" formatCode="0%">
                  <c:v>0.46200000000000002</c:v>
                </c:pt>
                <c:pt idx="10">
                  <c:v>0.35699999999999998</c:v>
                </c:pt>
              </c:numCache>
            </c:numRef>
          </c:val>
        </c:ser>
        <c:ser>
          <c:idx val="4"/>
          <c:order val="4"/>
          <c:tx>
            <c:strRef>
              <c:f>Sheet1!$G$1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Sheet1!$A$2:$B$12</c:f>
              <c:multiLvlStrCache>
                <c:ptCount val="11"/>
                <c:lvl>
                  <c:pt idx="0">
                    <c:v>Prospective MN n=13</c:v>
                  </c:pt>
                  <c:pt idx="1">
                    <c:v>Current MN n=14</c:v>
                  </c:pt>
                  <c:pt idx="3">
                    <c:v>Prospective MN n=13</c:v>
                  </c:pt>
                  <c:pt idx="4">
                    <c:v>Current MN n=14</c:v>
                  </c:pt>
                  <c:pt idx="6">
                    <c:v>Prospective MN n=13</c:v>
                  </c:pt>
                  <c:pt idx="7">
                    <c:v>Current MN n=14</c:v>
                  </c:pt>
                  <c:pt idx="9">
                    <c:v>Prospective MN n=13</c:v>
                  </c:pt>
                  <c:pt idx="10">
                    <c:v>Current MN n=14</c:v>
                  </c:pt>
                </c:lvl>
                <c:lvl>
                  <c:pt idx="0">
                    <c:v>Increased visibility of repository</c:v>
                  </c:pt>
                  <c:pt idx="3">
                    <c:v>Increased opportunities for collab. within discipline</c:v>
                  </c:pt>
                  <c:pt idx="6">
                    <c:v>Increased opportunities for collab beyond discipline </c:v>
                  </c:pt>
                  <c:pt idx="9">
                    <c:v>Increased volume of data access</c:v>
                  </c:pt>
                </c:lvl>
              </c:multiLvlStrCache>
            </c:multiLvlStrRef>
          </c:cat>
          <c:val>
            <c:numRef>
              <c:f>Sheet1!$G$2:$G$12</c:f>
              <c:numCache>
                <c:formatCode>0.00%</c:formatCode>
                <c:ptCount val="11"/>
                <c:pt idx="0">
                  <c:v>0.53800000000000003</c:v>
                </c:pt>
                <c:pt idx="1">
                  <c:v>7.0999999999999994E-2</c:v>
                </c:pt>
                <c:pt idx="3">
                  <c:v>0.38500000000000001</c:v>
                </c:pt>
                <c:pt idx="4">
                  <c:v>0.14299999999999999</c:v>
                </c:pt>
                <c:pt idx="6">
                  <c:v>0.308</c:v>
                </c:pt>
                <c:pt idx="7">
                  <c:v>7.0999999999999994E-2</c:v>
                </c:pt>
                <c:pt idx="9">
                  <c:v>0.38500000000000001</c:v>
                </c:pt>
                <c:pt idx="10">
                  <c:v>7.0999999999999994E-2</c:v>
                </c:pt>
              </c:numCache>
            </c:numRef>
          </c:val>
        </c:ser>
        <c:ser>
          <c:idx val="5"/>
          <c:order val="5"/>
          <c:tx>
            <c:strRef>
              <c:f>Sheet1!$H$1</c:f>
              <c:strCache>
                <c:ptCount val="1"/>
                <c:pt idx="0">
                  <c:v>Does Not Apply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Sheet1!$A$2:$B$12</c:f>
              <c:multiLvlStrCache>
                <c:ptCount val="11"/>
                <c:lvl>
                  <c:pt idx="0">
                    <c:v>Prospective MN n=13</c:v>
                  </c:pt>
                  <c:pt idx="1">
                    <c:v>Current MN n=14</c:v>
                  </c:pt>
                  <c:pt idx="3">
                    <c:v>Prospective MN n=13</c:v>
                  </c:pt>
                  <c:pt idx="4">
                    <c:v>Current MN n=14</c:v>
                  </c:pt>
                  <c:pt idx="6">
                    <c:v>Prospective MN n=13</c:v>
                  </c:pt>
                  <c:pt idx="7">
                    <c:v>Current MN n=14</c:v>
                  </c:pt>
                  <c:pt idx="9">
                    <c:v>Prospective MN n=13</c:v>
                  </c:pt>
                  <c:pt idx="10">
                    <c:v>Current MN n=14</c:v>
                  </c:pt>
                </c:lvl>
                <c:lvl>
                  <c:pt idx="0">
                    <c:v>Increased visibility of repository</c:v>
                  </c:pt>
                  <c:pt idx="3">
                    <c:v>Increased opportunities for collab. within discipline</c:v>
                  </c:pt>
                  <c:pt idx="6">
                    <c:v>Increased opportunities for collab beyond discipline </c:v>
                  </c:pt>
                  <c:pt idx="9">
                    <c:v>Increased volume of data access</c:v>
                  </c:pt>
                </c:lvl>
              </c:multiLvlStrCache>
            </c:multiLvlStrRef>
          </c:cat>
          <c:val>
            <c:numRef>
              <c:f>Sheet1!$H$2:$H$12</c:f>
              <c:numCache>
                <c:formatCode>0.00%</c:formatCode>
                <c:ptCount val="11"/>
                <c:pt idx="0">
                  <c:v>7.6999999999999999E-2</c:v>
                </c:pt>
                <c:pt idx="1">
                  <c:v>7.0999999999999994E-2</c:v>
                </c:pt>
                <c:pt idx="3">
                  <c:v>7.6999999999999999E-2</c:v>
                </c:pt>
                <c:pt idx="4">
                  <c:v>7.0999999999999994E-2</c:v>
                </c:pt>
                <c:pt idx="6">
                  <c:v>7.6999999999999999E-2</c:v>
                </c:pt>
                <c:pt idx="7">
                  <c:v>7.0999999999999994E-2</c:v>
                </c:pt>
                <c:pt idx="9">
                  <c:v>7.6999999999999999E-2</c:v>
                </c:pt>
                <c:pt idx="10">
                  <c:v>0.14299999999999999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2714320"/>
        <c:axId val="171280608"/>
      </c:barChart>
      <c:catAx>
        <c:axId val="17271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80608"/>
        <c:crosses val="autoZero"/>
        <c:auto val="1"/>
        <c:lblAlgn val="ctr"/>
        <c:lblOffset val="100"/>
        <c:noMultiLvlLbl val="0"/>
      </c:catAx>
      <c:valAx>
        <c:axId val="17128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1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Question 4 (Chart 2 of 3)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Sheet2!$C$1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Sheet2!$A$2:$B$12</c:f>
              <c:multiLvlStrCache>
                <c:ptCount val="11"/>
                <c:lvl>
                  <c:pt idx="0">
                    <c:v>Prospective MN n=13</c:v>
                  </c:pt>
                  <c:pt idx="1">
                    <c:v>Current MN n=14</c:v>
                  </c:pt>
                  <c:pt idx="3">
                    <c:v>Prospective MN n=13 </c:v>
                  </c:pt>
                  <c:pt idx="4">
                    <c:v>Current MN n=14</c:v>
                  </c:pt>
                  <c:pt idx="6">
                    <c:v>Prospective MN n=13</c:v>
                  </c:pt>
                  <c:pt idx="7">
                    <c:v>Current MN n=14</c:v>
                  </c:pt>
                  <c:pt idx="9">
                    <c:v>Prospective MN n=13</c:v>
                  </c:pt>
                  <c:pt idx="10">
                    <c:v>Current MN n=15</c:v>
                  </c:pt>
                </c:lvl>
                <c:lvl>
                  <c:pt idx="0">
                    <c:v>Increased data citations</c:v>
                  </c:pt>
                  <c:pt idx="3">
                    <c:v>Increased reliability of access</c:v>
                  </c:pt>
                  <c:pt idx="6">
                    <c:v>Access to community tools</c:v>
                  </c:pt>
                  <c:pt idx="9">
                    <c:v>Attract new data contributors</c:v>
                  </c:pt>
                </c:lvl>
              </c:multiLvlStrCache>
            </c:multiLvlStrRef>
          </c:cat>
          <c:val>
            <c:numRef>
              <c:f>Sheet2!$C$2:$C$12</c:f>
              <c:numCache>
                <c:formatCode>General</c:formatCode>
                <c:ptCount val="11"/>
                <c:pt idx="3" formatCode="0.00%">
                  <c:v>7.6999999999999999E-2</c:v>
                </c:pt>
                <c:pt idx="7" formatCode="0.00%">
                  <c:v>7.0999999999999994E-2</c:v>
                </c:pt>
                <c:pt idx="10" formatCode="0.00%">
                  <c:v>6.7000000000000004E-2</c:v>
                </c:pt>
              </c:numCache>
            </c:numRef>
          </c:val>
        </c:ser>
        <c:ser>
          <c:idx val="1"/>
          <c:order val="1"/>
          <c:tx>
            <c:strRef>
              <c:f>Sheet2!$D$1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Sheet2!$A$2:$B$12</c:f>
              <c:multiLvlStrCache>
                <c:ptCount val="11"/>
                <c:lvl>
                  <c:pt idx="0">
                    <c:v>Prospective MN n=13</c:v>
                  </c:pt>
                  <c:pt idx="1">
                    <c:v>Current MN n=14</c:v>
                  </c:pt>
                  <c:pt idx="3">
                    <c:v>Prospective MN n=13 </c:v>
                  </c:pt>
                  <c:pt idx="4">
                    <c:v>Current MN n=14</c:v>
                  </c:pt>
                  <c:pt idx="6">
                    <c:v>Prospective MN n=13</c:v>
                  </c:pt>
                  <c:pt idx="7">
                    <c:v>Current MN n=14</c:v>
                  </c:pt>
                  <c:pt idx="9">
                    <c:v>Prospective MN n=13</c:v>
                  </c:pt>
                  <c:pt idx="10">
                    <c:v>Current MN n=15</c:v>
                  </c:pt>
                </c:lvl>
                <c:lvl>
                  <c:pt idx="0">
                    <c:v>Increased data citations</c:v>
                  </c:pt>
                  <c:pt idx="3">
                    <c:v>Increased reliability of access</c:v>
                  </c:pt>
                  <c:pt idx="6">
                    <c:v>Access to community tools</c:v>
                  </c:pt>
                  <c:pt idx="9">
                    <c:v>Attract new data contributors</c:v>
                  </c:pt>
                </c:lvl>
              </c:multiLvlStrCache>
            </c:multiLvlStrRef>
          </c:cat>
          <c:val>
            <c:numRef>
              <c:f>Sheet2!$D$2:$D$12</c:f>
              <c:numCache>
                <c:formatCode>0%</c:formatCode>
                <c:ptCount val="11"/>
                <c:pt idx="1">
                  <c:v>0.214</c:v>
                </c:pt>
                <c:pt idx="3" formatCode="0.00%">
                  <c:v>7.6999999999999999E-2</c:v>
                </c:pt>
                <c:pt idx="4">
                  <c:v>7.0999999999999994E-2</c:v>
                </c:pt>
                <c:pt idx="6" formatCode="0.00%">
                  <c:v>7.6999999999999999E-2</c:v>
                </c:pt>
                <c:pt idx="9" formatCode="0.00%">
                  <c:v>7.6999999999999999E-2</c:v>
                </c:pt>
                <c:pt idx="10" formatCode="0.00%">
                  <c:v>6.7000000000000004E-2</c:v>
                </c:pt>
              </c:numCache>
            </c:numRef>
          </c:val>
        </c:ser>
        <c:ser>
          <c:idx val="2"/>
          <c:order val="2"/>
          <c:tx>
            <c:strRef>
              <c:f>Sheet2!$E$1</c:f>
              <c:strCache>
                <c:ptCount val="1"/>
                <c:pt idx="0">
                  <c:v>No Opinion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Sheet2!$A$2:$B$12</c:f>
              <c:multiLvlStrCache>
                <c:ptCount val="11"/>
                <c:lvl>
                  <c:pt idx="0">
                    <c:v>Prospective MN n=13</c:v>
                  </c:pt>
                  <c:pt idx="1">
                    <c:v>Current MN n=14</c:v>
                  </c:pt>
                  <c:pt idx="3">
                    <c:v>Prospective MN n=13 </c:v>
                  </c:pt>
                  <c:pt idx="4">
                    <c:v>Current MN n=14</c:v>
                  </c:pt>
                  <c:pt idx="6">
                    <c:v>Prospective MN n=13</c:v>
                  </c:pt>
                  <c:pt idx="7">
                    <c:v>Current MN n=14</c:v>
                  </c:pt>
                  <c:pt idx="9">
                    <c:v>Prospective MN n=13</c:v>
                  </c:pt>
                  <c:pt idx="10">
                    <c:v>Current MN n=15</c:v>
                  </c:pt>
                </c:lvl>
                <c:lvl>
                  <c:pt idx="0">
                    <c:v>Increased data citations</c:v>
                  </c:pt>
                  <c:pt idx="3">
                    <c:v>Increased reliability of access</c:v>
                  </c:pt>
                  <c:pt idx="6">
                    <c:v>Access to community tools</c:v>
                  </c:pt>
                  <c:pt idx="9">
                    <c:v>Attract new data contributors</c:v>
                  </c:pt>
                </c:lvl>
              </c:multiLvlStrCache>
            </c:multiLvlStrRef>
          </c:cat>
          <c:val>
            <c:numRef>
              <c:f>Sheet2!$E$2:$E$12</c:f>
              <c:numCache>
                <c:formatCode>0.00%</c:formatCode>
                <c:ptCount val="11"/>
                <c:pt idx="1">
                  <c:v>0.64300000000000002</c:v>
                </c:pt>
                <c:pt idx="3" formatCode="0%">
                  <c:v>0.23100000000000001</c:v>
                </c:pt>
                <c:pt idx="4" formatCode="0%">
                  <c:v>0.214</c:v>
                </c:pt>
                <c:pt idx="6">
                  <c:v>0.154</c:v>
                </c:pt>
                <c:pt idx="7">
                  <c:v>0.28599999999999998</c:v>
                </c:pt>
                <c:pt idx="9">
                  <c:v>0.154</c:v>
                </c:pt>
                <c:pt idx="10">
                  <c:v>0.13300000000000001</c:v>
                </c:pt>
              </c:numCache>
            </c:numRef>
          </c:val>
        </c:ser>
        <c:ser>
          <c:idx val="3"/>
          <c:order val="3"/>
          <c:tx>
            <c:strRef>
              <c:f>Sheet2!$F$1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Sheet2!$A$2:$B$12</c:f>
              <c:multiLvlStrCache>
                <c:ptCount val="11"/>
                <c:lvl>
                  <c:pt idx="0">
                    <c:v>Prospective MN n=13</c:v>
                  </c:pt>
                  <c:pt idx="1">
                    <c:v>Current MN n=14</c:v>
                  </c:pt>
                  <c:pt idx="3">
                    <c:v>Prospective MN n=13 </c:v>
                  </c:pt>
                  <c:pt idx="4">
                    <c:v>Current MN n=14</c:v>
                  </c:pt>
                  <c:pt idx="6">
                    <c:v>Prospective MN n=13</c:v>
                  </c:pt>
                  <c:pt idx="7">
                    <c:v>Current MN n=14</c:v>
                  </c:pt>
                  <c:pt idx="9">
                    <c:v>Prospective MN n=13</c:v>
                  </c:pt>
                  <c:pt idx="10">
                    <c:v>Current MN n=15</c:v>
                  </c:pt>
                </c:lvl>
                <c:lvl>
                  <c:pt idx="0">
                    <c:v>Increased data citations</c:v>
                  </c:pt>
                  <c:pt idx="3">
                    <c:v>Increased reliability of access</c:v>
                  </c:pt>
                  <c:pt idx="6">
                    <c:v>Access to community tools</c:v>
                  </c:pt>
                  <c:pt idx="9">
                    <c:v>Attract new data contributors</c:v>
                  </c:pt>
                </c:lvl>
              </c:multiLvlStrCache>
            </c:multiLvlStrRef>
          </c:cat>
          <c:val>
            <c:numRef>
              <c:f>Sheet2!$F$2:$F$12</c:f>
              <c:numCache>
                <c:formatCode>0.00%</c:formatCode>
                <c:ptCount val="11"/>
                <c:pt idx="0">
                  <c:v>0.53800000000000003</c:v>
                </c:pt>
                <c:pt idx="1">
                  <c:v>7.0999999999999994E-2</c:v>
                </c:pt>
                <c:pt idx="3">
                  <c:v>0.154</c:v>
                </c:pt>
                <c:pt idx="4">
                  <c:v>0.214</c:v>
                </c:pt>
                <c:pt idx="6" formatCode="0%">
                  <c:v>0.53800000000000003</c:v>
                </c:pt>
                <c:pt idx="7" formatCode="0%">
                  <c:v>0.57099999999999995</c:v>
                </c:pt>
                <c:pt idx="9">
                  <c:v>0.308</c:v>
                </c:pt>
                <c:pt idx="10">
                  <c:v>0.4</c:v>
                </c:pt>
              </c:numCache>
            </c:numRef>
          </c:val>
        </c:ser>
        <c:ser>
          <c:idx val="4"/>
          <c:order val="4"/>
          <c:tx>
            <c:strRef>
              <c:f>Sheet2!$G$1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Sheet2!$A$2:$B$12</c:f>
              <c:multiLvlStrCache>
                <c:ptCount val="11"/>
                <c:lvl>
                  <c:pt idx="0">
                    <c:v>Prospective MN n=13</c:v>
                  </c:pt>
                  <c:pt idx="1">
                    <c:v>Current MN n=14</c:v>
                  </c:pt>
                  <c:pt idx="3">
                    <c:v>Prospective MN n=13 </c:v>
                  </c:pt>
                  <c:pt idx="4">
                    <c:v>Current MN n=14</c:v>
                  </c:pt>
                  <c:pt idx="6">
                    <c:v>Prospective MN n=13</c:v>
                  </c:pt>
                  <c:pt idx="7">
                    <c:v>Current MN n=14</c:v>
                  </c:pt>
                  <c:pt idx="9">
                    <c:v>Prospective MN n=13</c:v>
                  </c:pt>
                  <c:pt idx="10">
                    <c:v>Current MN n=15</c:v>
                  </c:pt>
                </c:lvl>
                <c:lvl>
                  <c:pt idx="0">
                    <c:v>Increased data citations</c:v>
                  </c:pt>
                  <c:pt idx="3">
                    <c:v>Increased reliability of access</c:v>
                  </c:pt>
                  <c:pt idx="6">
                    <c:v>Access to community tools</c:v>
                  </c:pt>
                  <c:pt idx="9">
                    <c:v>Attract new data contributors</c:v>
                  </c:pt>
                </c:lvl>
              </c:multiLvlStrCache>
            </c:multiLvlStrRef>
          </c:cat>
          <c:val>
            <c:numRef>
              <c:f>Sheet2!$G$2:$G$12</c:f>
              <c:numCache>
                <c:formatCode>General</c:formatCode>
                <c:ptCount val="11"/>
                <c:pt idx="0" formatCode="0.00%">
                  <c:v>0.38500000000000001</c:v>
                </c:pt>
                <c:pt idx="3" formatCode="0.00%">
                  <c:v>0.38500000000000001</c:v>
                </c:pt>
                <c:pt idx="4" formatCode="0.00%">
                  <c:v>0.35699999999999998</c:v>
                </c:pt>
                <c:pt idx="6" formatCode="0%">
                  <c:v>0.23100000000000001</c:v>
                </c:pt>
                <c:pt idx="7" formatCode="0.00%">
                  <c:v>7.0999999999999994E-2</c:v>
                </c:pt>
                <c:pt idx="9" formatCode="0.00%">
                  <c:v>0.38500000000000001</c:v>
                </c:pt>
                <c:pt idx="10" formatCode="0.00%">
                  <c:v>0.13300000000000001</c:v>
                </c:pt>
              </c:numCache>
            </c:numRef>
          </c:val>
        </c:ser>
        <c:ser>
          <c:idx val="5"/>
          <c:order val="5"/>
          <c:tx>
            <c:strRef>
              <c:f>Sheet2!$H$1</c:f>
              <c:strCache>
                <c:ptCount val="1"/>
                <c:pt idx="0">
                  <c:v>Does Not Apply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Sheet2!$A$2:$B$12</c:f>
              <c:multiLvlStrCache>
                <c:ptCount val="11"/>
                <c:lvl>
                  <c:pt idx="0">
                    <c:v>Prospective MN n=13</c:v>
                  </c:pt>
                  <c:pt idx="1">
                    <c:v>Current MN n=14</c:v>
                  </c:pt>
                  <c:pt idx="3">
                    <c:v>Prospective MN n=13 </c:v>
                  </c:pt>
                  <c:pt idx="4">
                    <c:v>Current MN n=14</c:v>
                  </c:pt>
                  <c:pt idx="6">
                    <c:v>Prospective MN n=13</c:v>
                  </c:pt>
                  <c:pt idx="7">
                    <c:v>Current MN n=14</c:v>
                  </c:pt>
                  <c:pt idx="9">
                    <c:v>Prospective MN n=13</c:v>
                  </c:pt>
                  <c:pt idx="10">
                    <c:v>Current MN n=15</c:v>
                  </c:pt>
                </c:lvl>
                <c:lvl>
                  <c:pt idx="0">
                    <c:v>Increased data citations</c:v>
                  </c:pt>
                  <c:pt idx="3">
                    <c:v>Increased reliability of access</c:v>
                  </c:pt>
                  <c:pt idx="6">
                    <c:v>Access to community tools</c:v>
                  </c:pt>
                  <c:pt idx="9">
                    <c:v>Attract new data contributors</c:v>
                  </c:pt>
                </c:lvl>
              </c:multiLvlStrCache>
            </c:multiLvlStrRef>
          </c:cat>
          <c:val>
            <c:numRef>
              <c:f>Sheet2!$H$2:$H$12</c:f>
              <c:numCache>
                <c:formatCode>0.00%</c:formatCode>
                <c:ptCount val="11"/>
                <c:pt idx="0">
                  <c:v>7.6999999999999999E-2</c:v>
                </c:pt>
                <c:pt idx="1">
                  <c:v>7.0999999999999994E-2</c:v>
                </c:pt>
                <c:pt idx="3">
                  <c:v>7.6999999999999999E-2</c:v>
                </c:pt>
                <c:pt idx="4">
                  <c:v>0.14299999999999999</c:v>
                </c:pt>
                <c:pt idx="9">
                  <c:v>7.6999999999999999E-2</c:v>
                </c:pt>
                <c:pt idx="10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2645392"/>
        <c:axId val="172645784"/>
      </c:barChart>
      <c:catAx>
        <c:axId val="17264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645784"/>
        <c:crosses val="autoZero"/>
        <c:auto val="1"/>
        <c:lblAlgn val="ctr"/>
        <c:lblOffset val="100"/>
        <c:noMultiLvlLbl val="0"/>
      </c:catAx>
      <c:valAx>
        <c:axId val="17264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64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Question</a:t>
            </a:r>
            <a:r>
              <a:rPr lang="en-US" baseline="0"/>
              <a:t> 4 (Chart 3 of 3)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Sheet3!$C$1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Sheet3!$A$2:$B$12</c:f>
              <c:multiLvlStrCache>
                <c:ptCount val="11"/>
                <c:lvl>
                  <c:pt idx="0">
                    <c:v>Prospective MN n=13</c:v>
                  </c:pt>
                  <c:pt idx="1">
                    <c:v>Current MN n=14</c:v>
                  </c:pt>
                  <c:pt idx="3">
                    <c:v>Prospective MN  n-13</c:v>
                  </c:pt>
                  <c:pt idx="4">
                    <c:v>Current MN n=14</c:v>
                  </c:pt>
                  <c:pt idx="6">
                    <c:v>Prospective MN n=13</c:v>
                  </c:pt>
                  <c:pt idx="7">
                    <c:v>Current MN n=14</c:v>
                  </c:pt>
                  <c:pt idx="9">
                    <c:v>Prospective MN n=13</c:v>
                  </c:pt>
                  <c:pt idx="10">
                    <c:v>Current MN n=15</c:v>
                  </c:pt>
                </c:lvl>
                <c:lvl>
                  <c:pt idx="0">
                    <c:v>Attract new users </c:v>
                  </c:pt>
                  <c:pt idx="3">
                    <c:v>Gain recognition in the sicentific community</c:v>
                  </c:pt>
                  <c:pt idx="6">
                    <c:v>Leverage interoperability of sci data</c:v>
                  </c:pt>
                  <c:pt idx="9">
                    <c:v>Cost effective solution for data mgt</c:v>
                  </c:pt>
                </c:lvl>
              </c:multiLvlStrCache>
            </c:multiLvlStrRef>
          </c:cat>
          <c:val>
            <c:numRef>
              <c:f>Sheet3!$C$2:$C$12</c:f>
              <c:numCache>
                <c:formatCode>General</c:formatCode>
                <c:ptCount val="11"/>
                <c:pt idx="9" formatCode="0.00%">
                  <c:v>7.6999999999999999E-2</c:v>
                </c:pt>
                <c:pt idx="10" formatCode="0.00%">
                  <c:v>6.7000000000000004E-2</c:v>
                </c:pt>
              </c:numCache>
            </c:numRef>
          </c:val>
        </c:ser>
        <c:ser>
          <c:idx val="1"/>
          <c:order val="1"/>
          <c:tx>
            <c:strRef>
              <c:f>Sheet3!$D$1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Sheet3!$A$2:$B$12</c:f>
              <c:multiLvlStrCache>
                <c:ptCount val="11"/>
                <c:lvl>
                  <c:pt idx="0">
                    <c:v>Prospective MN n=13</c:v>
                  </c:pt>
                  <c:pt idx="1">
                    <c:v>Current MN n=14</c:v>
                  </c:pt>
                  <c:pt idx="3">
                    <c:v>Prospective MN  n-13</c:v>
                  </c:pt>
                  <c:pt idx="4">
                    <c:v>Current MN n=14</c:v>
                  </c:pt>
                  <c:pt idx="6">
                    <c:v>Prospective MN n=13</c:v>
                  </c:pt>
                  <c:pt idx="7">
                    <c:v>Current MN n=14</c:v>
                  </c:pt>
                  <c:pt idx="9">
                    <c:v>Prospective MN n=13</c:v>
                  </c:pt>
                  <c:pt idx="10">
                    <c:v>Current MN n=15</c:v>
                  </c:pt>
                </c:lvl>
                <c:lvl>
                  <c:pt idx="0">
                    <c:v>Attract new users </c:v>
                  </c:pt>
                  <c:pt idx="3">
                    <c:v>Gain recognition in the sicentific community</c:v>
                  </c:pt>
                  <c:pt idx="6">
                    <c:v>Leverage interoperability of sci data</c:v>
                  </c:pt>
                  <c:pt idx="9">
                    <c:v>Cost effective solution for data mgt</c:v>
                  </c:pt>
                </c:lvl>
              </c:multiLvlStrCache>
            </c:multiLvlStrRef>
          </c:cat>
          <c:val>
            <c:numRef>
              <c:f>Sheet3!$D$2:$D$12</c:f>
              <c:numCache>
                <c:formatCode>General</c:formatCode>
                <c:ptCount val="11"/>
                <c:pt idx="4" formatCode="0.00%">
                  <c:v>0.14299999999999999</c:v>
                </c:pt>
                <c:pt idx="9" formatCode="0.00%">
                  <c:v>7.6999999999999999E-2</c:v>
                </c:pt>
                <c:pt idx="10" formatCode="0.00%">
                  <c:v>0.4</c:v>
                </c:pt>
              </c:numCache>
            </c:numRef>
          </c:val>
        </c:ser>
        <c:ser>
          <c:idx val="2"/>
          <c:order val="2"/>
          <c:tx>
            <c:strRef>
              <c:f>Sheet3!$E$1</c:f>
              <c:strCache>
                <c:ptCount val="1"/>
                <c:pt idx="0">
                  <c:v>No Opinion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Sheet3!$A$2:$B$12</c:f>
              <c:multiLvlStrCache>
                <c:ptCount val="11"/>
                <c:lvl>
                  <c:pt idx="0">
                    <c:v>Prospective MN n=13</c:v>
                  </c:pt>
                  <c:pt idx="1">
                    <c:v>Current MN n=14</c:v>
                  </c:pt>
                  <c:pt idx="3">
                    <c:v>Prospective MN  n-13</c:v>
                  </c:pt>
                  <c:pt idx="4">
                    <c:v>Current MN n=14</c:v>
                  </c:pt>
                  <c:pt idx="6">
                    <c:v>Prospective MN n=13</c:v>
                  </c:pt>
                  <c:pt idx="7">
                    <c:v>Current MN n=14</c:v>
                  </c:pt>
                  <c:pt idx="9">
                    <c:v>Prospective MN n=13</c:v>
                  </c:pt>
                  <c:pt idx="10">
                    <c:v>Current MN n=15</c:v>
                  </c:pt>
                </c:lvl>
                <c:lvl>
                  <c:pt idx="0">
                    <c:v>Attract new users </c:v>
                  </c:pt>
                  <c:pt idx="3">
                    <c:v>Gain recognition in the sicentific community</c:v>
                  </c:pt>
                  <c:pt idx="6">
                    <c:v>Leverage interoperability of sci data</c:v>
                  </c:pt>
                  <c:pt idx="9">
                    <c:v>Cost effective solution for data mgt</c:v>
                  </c:pt>
                </c:lvl>
              </c:multiLvlStrCache>
            </c:multiLvlStrRef>
          </c:cat>
          <c:val>
            <c:numRef>
              <c:f>Sheet3!$E$2:$E$12</c:f>
              <c:numCache>
                <c:formatCode>0.00%</c:formatCode>
                <c:ptCount val="11"/>
                <c:pt idx="0">
                  <c:v>7.6999999999999999E-2</c:v>
                </c:pt>
                <c:pt idx="1">
                  <c:v>7.0999999999999994E-2</c:v>
                </c:pt>
                <c:pt idx="3">
                  <c:v>0.154</c:v>
                </c:pt>
                <c:pt idx="4">
                  <c:v>0.14299999999999999</c:v>
                </c:pt>
                <c:pt idx="6">
                  <c:v>0.154</c:v>
                </c:pt>
                <c:pt idx="7">
                  <c:v>0.41699999999999998</c:v>
                </c:pt>
                <c:pt idx="9">
                  <c:v>0.308</c:v>
                </c:pt>
                <c:pt idx="10">
                  <c:v>0.26700000000000002</c:v>
                </c:pt>
              </c:numCache>
            </c:numRef>
          </c:val>
        </c:ser>
        <c:ser>
          <c:idx val="3"/>
          <c:order val="3"/>
          <c:tx>
            <c:strRef>
              <c:f>Sheet3!$F$1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Sheet3!$A$2:$B$12</c:f>
              <c:multiLvlStrCache>
                <c:ptCount val="11"/>
                <c:lvl>
                  <c:pt idx="0">
                    <c:v>Prospective MN n=13</c:v>
                  </c:pt>
                  <c:pt idx="1">
                    <c:v>Current MN n=14</c:v>
                  </c:pt>
                  <c:pt idx="3">
                    <c:v>Prospective MN  n-13</c:v>
                  </c:pt>
                  <c:pt idx="4">
                    <c:v>Current MN n=14</c:v>
                  </c:pt>
                  <c:pt idx="6">
                    <c:v>Prospective MN n=13</c:v>
                  </c:pt>
                  <c:pt idx="7">
                    <c:v>Current MN n=14</c:v>
                  </c:pt>
                  <c:pt idx="9">
                    <c:v>Prospective MN n=13</c:v>
                  </c:pt>
                  <c:pt idx="10">
                    <c:v>Current MN n=15</c:v>
                  </c:pt>
                </c:lvl>
                <c:lvl>
                  <c:pt idx="0">
                    <c:v>Attract new users </c:v>
                  </c:pt>
                  <c:pt idx="3">
                    <c:v>Gain recognition in the sicentific community</c:v>
                  </c:pt>
                  <c:pt idx="6">
                    <c:v>Leverage interoperability of sci data</c:v>
                  </c:pt>
                  <c:pt idx="9">
                    <c:v>Cost effective solution for data mgt</c:v>
                  </c:pt>
                </c:lvl>
              </c:multiLvlStrCache>
            </c:multiLvlStrRef>
          </c:cat>
          <c:val>
            <c:numRef>
              <c:f>Sheet3!$F$2:$F$12</c:f>
              <c:numCache>
                <c:formatCode>0.00%</c:formatCode>
                <c:ptCount val="11"/>
                <c:pt idx="0">
                  <c:v>0.38500000000000001</c:v>
                </c:pt>
                <c:pt idx="1">
                  <c:v>0.57099999999999995</c:v>
                </c:pt>
                <c:pt idx="3">
                  <c:v>0.308</c:v>
                </c:pt>
                <c:pt idx="4" formatCode="0%">
                  <c:v>0.5</c:v>
                </c:pt>
                <c:pt idx="6">
                  <c:v>0.308</c:v>
                </c:pt>
                <c:pt idx="7" formatCode="0%">
                  <c:v>0.5</c:v>
                </c:pt>
                <c:pt idx="9">
                  <c:v>0.46200000000000002</c:v>
                </c:pt>
              </c:numCache>
            </c:numRef>
          </c:val>
        </c:ser>
        <c:ser>
          <c:idx val="4"/>
          <c:order val="4"/>
          <c:tx>
            <c:strRef>
              <c:f>Sheet3!$G$1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Sheet3!$A$2:$B$12</c:f>
              <c:multiLvlStrCache>
                <c:ptCount val="11"/>
                <c:lvl>
                  <c:pt idx="0">
                    <c:v>Prospective MN n=13</c:v>
                  </c:pt>
                  <c:pt idx="1">
                    <c:v>Current MN n=14</c:v>
                  </c:pt>
                  <c:pt idx="3">
                    <c:v>Prospective MN  n-13</c:v>
                  </c:pt>
                  <c:pt idx="4">
                    <c:v>Current MN n=14</c:v>
                  </c:pt>
                  <c:pt idx="6">
                    <c:v>Prospective MN n=13</c:v>
                  </c:pt>
                  <c:pt idx="7">
                    <c:v>Current MN n=14</c:v>
                  </c:pt>
                  <c:pt idx="9">
                    <c:v>Prospective MN n=13</c:v>
                  </c:pt>
                  <c:pt idx="10">
                    <c:v>Current MN n=15</c:v>
                  </c:pt>
                </c:lvl>
                <c:lvl>
                  <c:pt idx="0">
                    <c:v>Attract new users </c:v>
                  </c:pt>
                  <c:pt idx="3">
                    <c:v>Gain recognition in the sicentific community</c:v>
                  </c:pt>
                  <c:pt idx="6">
                    <c:v>Leverage interoperability of sci data</c:v>
                  </c:pt>
                  <c:pt idx="9">
                    <c:v>Cost effective solution for data mgt</c:v>
                  </c:pt>
                </c:lvl>
              </c:multiLvlStrCache>
            </c:multiLvlStrRef>
          </c:cat>
          <c:val>
            <c:numRef>
              <c:f>Sheet3!$G$2:$G$12</c:f>
              <c:numCache>
                <c:formatCode>0.00%</c:formatCode>
                <c:ptCount val="11"/>
                <c:pt idx="0" formatCode="0%">
                  <c:v>0.53800000000000003</c:v>
                </c:pt>
                <c:pt idx="1">
                  <c:v>0.14299999999999999</c:v>
                </c:pt>
                <c:pt idx="3" formatCode="0%">
                  <c:v>0.53800000000000003</c:v>
                </c:pt>
                <c:pt idx="4">
                  <c:v>0.214</c:v>
                </c:pt>
                <c:pt idx="6" formatCode="0%">
                  <c:v>0.53800000000000003</c:v>
                </c:pt>
                <c:pt idx="7">
                  <c:v>8.3000000000000004E-2</c:v>
                </c:pt>
                <c:pt idx="10">
                  <c:v>0.13300000000000001</c:v>
                </c:pt>
              </c:numCache>
            </c:numRef>
          </c:val>
        </c:ser>
        <c:ser>
          <c:idx val="5"/>
          <c:order val="5"/>
          <c:tx>
            <c:strRef>
              <c:f>Sheet3!$H$1</c:f>
              <c:strCache>
                <c:ptCount val="1"/>
                <c:pt idx="0">
                  <c:v>Does Not Apply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Sheet3!$A$2:$B$12</c:f>
              <c:multiLvlStrCache>
                <c:ptCount val="11"/>
                <c:lvl>
                  <c:pt idx="0">
                    <c:v>Prospective MN n=13</c:v>
                  </c:pt>
                  <c:pt idx="1">
                    <c:v>Current MN n=14</c:v>
                  </c:pt>
                  <c:pt idx="3">
                    <c:v>Prospective MN  n-13</c:v>
                  </c:pt>
                  <c:pt idx="4">
                    <c:v>Current MN n=14</c:v>
                  </c:pt>
                  <c:pt idx="6">
                    <c:v>Prospective MN n=13</c:v>
                  </c:pt>
                  <c:pt idx="7">
                    <c:v>Current MN n=14</c:v>
                  </c:pt>
                  <c:pt idx="9">
                    <c:v>Prospective MN n=13</c:v>
                  </c:pt>
                  <c:pt idx="10">
                    <c:v>Current MN n=15</c:v>
                  </c:pt>
                </c:lvl>
                <c:lvl>
                  <c:pt idx="0">
                    <c:v>Attract new users </c:v>
                  </c:pt>
                  <c:pt idx="3">
                    <c:v>Gain recognition in the sicentific community</c:v>
                  </c:pt>
                  <c:pt idx="6">
                    <c:v>Leverage interoperability of sci data</c:v>
                  </c:pt>
                  <c:pt idx="9">
                    <c:v>Cost effective solution for data mgt</c:v>
                  </c:pt>
                </c:lvl>
              </c:multiLvlStrCache>
            </c:multiLvlStrRef>
          </c:cat>
          <c:val>
            <c:numRef>
              <c:f>Sheet3!$H$2:$H$12</c:f>
              <c:numCache>
                <c:formatCode>0.00%</c:formatCode>
                <c:ptCount val="11"/>
                <c:pt idx="1">
                  <c:v>0.214</c:v>
                </c:pt>
                <c:pt idx="9">
                  <c:v>7.6999999999999999E-2</c:v>
                </c:pt>
                <c:pt idx="10">
                  <c:v>0.13300000000000001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2646568"/>
        <c:axId val="172646960"/>
      </c:barChart>
      <c:catAx>
        <c:axId val="172646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646960"/>
        <c:crosses val="autoZero"/>
        <c:auto val="1"/>
        <c:lblAlgn val="ctr"/>
        <c:lblOffset val="100"/>
        <c:noMultiLvlLbl val="0"/>
      </c:catAx>
      <c:valAx>
        <c:axId val="17264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646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Question</a:t>
            </a:r>
            <a:r>
              <a:rPr lang="en-US" baseline="0" dirty="0"/>
              <a:t> </a:t>
            </a:r>
            <a:r>
              <a:rPr lang="en-US" baseline="0" dirty="0" smtClean="0"/>
              <a:t>5 </a:t>
            </a:r>
            <a:r>
              <a:rPr lang="en-US" baseline="0" dirty="0"/>
              <a:t>(Chart 1 of 2</a:t>
            </a:r>
            <a:r>
              <a:rPr lang="en-US" baseline="0" dirty="0" smtClean="0"/>
              <a:t>) n=13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Sheet4!$C$1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Sheet4!$A$2:$B$15</c:f>
              <c:multiLvlStrCache>
                <c:ptCount val="14"/>
                <c:lvl>
                  <c:pt idx="0">
                    <c:v>Prospective </c:v>
                  </c:pt>
                  <c:pt idx="1">
                    <c:v>Current MN </c:v>
                  </c:pt>
                  <c:pt idx="3">
                    <c:v>Prospective MN</c:v>
                  </c:pt>
                  <c:pt idx="4">
                    <c:v>Current MN </c:v>
                  </c:pt>
                  <c:pt idx="6">
                    <c:v>Prospective MN</c:v>
                  </c:pt>
                  <c:pt idx="7">
                    <c:v>Current MN</c:v>
                  </c:pt>
                  <c:pt idx="9">
                    <c:v>Prospective MN</c:v>
                  </c:pt>
                  <c:pt idx="10">
                    <c:v>Current MN</c:v>
                  </c:pt>
                  <c:pt idx="12">
                    <c:v>Prospective MN</c:v>
                  </c:pt>
                  <c:pt idx="13">
                    <c:v>Current MN</c:v>
                  </c:pt>
                </c:lvl>
                <c:lvl>
                  <c:pt idx="0">
                    <c:v>Data access/usage reporting-dashboard</c:v>
                  </c:pt>
                  <c:pt idx="3">
                    <c:v>Usability testing</c:v>
                  </c:pt>
                  <c:pt idx="6">
                    <c:v>Data replication</c:v>
                  </c:pt>
                  <c:pt idx="9">
                    <c:v>Metadata QA control</c:v>
                  </c:pt>
                  <c:pt idx="12">
                    <c:v>Data mgt training, etc</c:v>
                  </c:pt>
                </c:lvl>
              </c:multiLvlStrCache>
            </c:multiLvlStrRef>
          </c:cat>
          <c:val>
            <c:numRef>
              <c:f>Sheet4!$C$2:$C$15</c:f>
              <c:numCache>
                <c:formatCode>General</c:formatCode>
                <c:ptCount val="14"/>
                <c:pt idx="4" formatCode="0.00%">
                  <c:v>7.6999999999999999E-2</c:v>
                </c:pt>
                <c:pt idx="10" formatCode="0.00%">
                  <c:v>7.6999999999999999E-2</c:v>
                </c:pt>
              </c:numCache>
            </c:numRef>
          </c:val>
        </c:ser>
        <c:ser>
          <c:idx val="1"/>
          <c:order val="1"/>
          <c:tx>
            <c:strRef>
              <c:f>Sheet4!$D$1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Sheet4!$A$2:$B$15</c:f>
              <c:multiLvlStrCache>
                <c:ptCount val="14"/>
                <c:lvl>
                  <c:pt idx="0">
                    <c:v>Prospective </c:v>
                  </c:pt>
                  <c:pt idx="1">
                    <c:v>Current MN </c:v>
                  </c:pt>
                  <c:pt idx="3">
                    <c:v>Prospective MN</c:v>
                  </c:pt>
                  <c:pt idx="4">
                    <c:v>Current MN </c:v>
                  </c:pt>
                  <c:pt idx="6">
                    <c:v>Prospective MN</c:v>
                  </c:pt>
                  <c:pt idx="7">
                    <c:v>Current MN</c:v>
                  </c:pt>
                  <c:pt idx="9">
                    <c:v>Prospective MN</c:v>
                  </c:pt>
                  <c:pt idx="10">
                    <c:v>Current MN</c:v>
                  </c:pt>
                  <c:pt idx="12">
                    <c:v>Prospective MN</c:v>
                  </c:pt>
                  <c:pt idx="13">
                    <c:v>Current MN</c:v>
                  </c:pt>
                </c:lvl>
                <c:lvl>
                  <c:pt idx="0">
                    <c:v>Data access/usage reporting-dashboard</c:v>
                  </c:pt>
                  <c:pt idx="3">
                    <c:v>Usability testing</c:v>
                  </c:pt>
                  <c:pt idx="6">
                    <c:v>Data replication</c:v>
                  </c:pt>
                  <c:pt idx="9">
                    <c:v>Metadata QA control</c:v>
                  </c:pt>
                  <c:pt idx="12">
                    <c:v>Data mgt training, etc</c:v>
                  </c:pt>
                </c:lvl>
              </c:multiLvlStrCache>
            </c:multiLvlStrRef>
          </c:cat>
          <c:val>
            <c:numRef>
              <c:f>Sheet4!$D$2:$D$15</c:f>
              <c:numCache>
                <c:formatCode>0.00%</c:formatCode>
                <c:ptCount val="14"/>
                <c:pt idx="1">
                  <c:v>0.308</c:v>
                </c:pt>
                <c:pt idx="3">
                  <c:v>7.6999999999999999E-2</c:v>
                </c:pt>
                <c:pt idx="4">
                  <c:v>0.23100000000000001</c:v>
                </c:pt>
                <c:pt idx="6">
                  <c:v>7.6999999999999999E-2</c:v>
                </c:pt>
                <c:pt idx="9">
                  <c:v>7.6999999999999999E-2</c:v>
                </c:pt>
                <c:pt idx="10">
                  <c:v>0.154</c:v>
                </c:pt>
                <c:pt idx="12">
                  <c:v>8.3000000000000004E-2</c:v>
                </c:pt>
                <c:pt idx="13">
                  <c:v>0.27300000000000002</c:v>
                </c:pt>
              </c:numCache>
            </c:numRef>
          </c:val>
        </c:ser>
        <c:ser>
          <c:idx val="2"/>
          <c:order val="2"/>
          <c:tx>
            <c:strRef>
              <c:f>Sheet4!$E$1</c:f>
              <c:strCache>
                <c:ptCount val="1"/>
                <c:pt idx="0">
                  <c:v>No Opinion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Sheet4!$A$2:$B$15</c:f>
              <c:multiLvlStrCache>
                <c:ptCount val="14"/>
                <c:lvl>
                  <c:pt idx="0">
                    <c:v>Prospective </c:v>
                  </c:pt>
                  <c:pt idx="1">
                    <c:v>Current MN </c:v>
                  </c:pt>
                  <c:pt idx="3">
                    <c:v>Prospective MN</c:v>
                  </c:pt>
                  <c:pt idx="4">
                    <c:v>Current MN </c:v>
                  </c:pt>
                  <c:pt idx="6">
                    <c:v>Prospective MN</c:v>
                  </c:pt>
                  <c:pt idx="7">
                    <c:v>Current MN</c:v>
                  </c:pt>
                  <c:pt idx="9">
                    <c:v>Prospective MN</c:v>
                  </c:pt>
                  <c:pt idx="10">
                    <c:v>Current MN</c:v>
                  </c:pt>
                  <c:pt idx="12">
                    <c:v>Prospective MN</c:v>
                  </c:pt>
                  <c:pt idx="13">
                    <c:v>Current MN</c:v>
                  </c:pt>
                </c:lvl>
                <c:lvl>
                  <c:pt idx="0">
                    <c:v>Data access/usage reporting-dashboard</c:v>
                  </c:pt>
                  <c:pt idx="3">
                    <c:v>Usability testing</c:v>
                  </c:pt>
                  <c:pt idx="6">
                    <c:v>Data replication</c:v>
                  </c:pt>
                  <c:pt idx="9">
                    <c:v>Metadata QA control</c:v>
                  </c:pt>
                  <c:pt idx="12">
                    <c:v>Data mgt training, etc</c:v>
                  </c:pt>
                </c:lvl>
              </c:multiLvlStrCache>
            </c:multiLvlStrRef>
          </c:cat>
          <c:val>
            <c:numRef>
              <c:f>Sheet4!$E$2:$E$15</c:f>
              <c:numCache>
                <c:formatCode>0.00%</c:formatCode>
                <c:ptCount val="14"/>
                <c:pt idx="0">
                  <c:v>7.6999999999999999E-2</c:v>
                </c:pt>
                <c:pt idx="1">
                  <c:v>0.308</c:v>
                </c:pt>
                <c:pt idx="3">
                  <c:v>0.23100000000000001</c:v>
                </c:pt>
                <c:pt idx="4">
                  <c:v>0.38500000000000001</c:v>
                </c:pt>
                <c:pt idx="6" formatCode="0%">
                  <c:v>0.23100000000000001</c:v>
                </c:pt>
                <c:pt idx="7">
                  <c:v>7.6999999999999999E-2</c:v>
                </c:pt>
                <c:pt idx="9">
                  <c:v>0.184</c:v>
                </c:pt>
                <c:pt idx="10">
                  <c:v>0.308</c:v>
                </c:pt>
                <c:pt idx="12" formatCode="0%">
                  <c:v>0.25</c:v>
                </c:pt>
                <c:pt idx="13">
                  <c:v>0.27300000000000002</c:v>
                </c:pt>
              </c:numCache>
            </c:numRef>
          </c:val>
        </c:ser>
        <c:ser>
          <c:idx val="3"/>
          <c:order val="3"/>
          <c:tx>
            <c:strRef>
              <c:f>Sheet4!$F$1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Sheet4!$A$2:$B$15</c:f>
              <c:multiLvlStrCache>
                <c:ptCount val="14"/>
                <c:lvl>
                  <c:pt idx="0">
                    <c:v>Prospective </c:v>
                  </c:pt>
                  <c:pt idx="1">
                    <c:v>Current MN </c:v>
                  </c:pt>
                  <c:pt idx="3">
                    <c:v>Prospective MN</c:v>
                  </c:pt>
                  <c:pt idx="4">
                    <c:v>Current MN </c:v>
                  </c:pt>
                  <c:pt idx="6">
                    <c:v>Prospective MN</c:v>
                  </c:pt>
                  <c:pt idx="7">
                    <c:v>Current MN</c:v>
                  </c:pt>
                  <c:pt idx="9">
                    <c:v>Prospective MN</c:v>
                  </c:pt>
                  <c:pt idx="10">
                    <c:v>Current MN</c:v>
                  </c:pt>
                  <c:pt idx="12">
                    <c:v>Prospective MN</c:v>
                  </c:pt>
                  <c:pt idx="13">
                    <c:v>Current MN</c:v>
                  </c:pt>
                </c:lvl>
                <c:lvl>
                  <c:pt idx="0">
                    <c:v>Data access/usage reporting-dashboard</c:v>
                  </c:pt>
                  <c:pt idx="3">
                    <c:v>Usability testing</c:v>
                  </c:pt>
                  <c:pt idx="6">
                    <c:v>Data replication</c:v>
                  </c:pt>
                  <c:pt idx="9">
                    <c:v>Metadata QA control</c:v>
                  </c:pt>
                  <c:pt idx="12">
                    <c:v>Data mgt training, etc</c:v>
                  </c:pt>
                </c:lvl>
              </c:multiLvlStrCache>
            </c:multiLvlStrRef>
          </c:cat>
          <c:val>
            <c:numRef>
              <c:f>Sheet4!$F$2:$F$15</c:f>
              <c:numCache>
                <c:formatCode>0.00%</c:formatCode>
                <c:ptCount val="14"/>
                <c:pt idx="0">
                  <c:v>0.53800000000000003</c:v>
                </c:pt>
                <c:pt idx="1">
                  <c:v>0.154</c:v>
                </c:pt>
                <c:pt idx="3">
                  <c:v>0.23100000000000001</c:v>
                </c:pt>
                <c:pt idx="4">
                  <c:v>7.6999999999999999E-2</c:v>
                </c:pt>
                <c:pt idx="6" formatCode="0%">
                  <c:v>0.23100000000000001</c:v>
                </c:pt>
                <c:pt idx="7">
                  <c:v>0.53800000000000003</c:v>
                </c:pt>
                <c:pt idx="9" formatCode="0%">
                  <c:v>0.53800000000000003</c:v>
                </c:pt>
                <c:pt idx="10">
                  <c:v>0.154</c:v>
                </c:pt>
                <c:pt idx="12">
                  <c:v>0.41699999999999998</c:v>
                </c:pt>
                <c:pt idx="13">
                  <c:v>0.27300000000000002</c:v>
                </c:pt>
              </c:numCache>
            </c:numRef>
          </c:val>
        </c:ser>
        <c:ser>
          <c:idx val="4"/>
          <c:order val="4"/>
          <c:tx>
            <c:strRef>
              <c:f>Sheet4!$G$1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Sheet4!$A$2:$B$15</c:f>
              <c:multiLvlStrCache>
                <c:ptCount val="14"/>
                <c:lvl>
                  <c:pt idx="0">
                    <c:v>Prospective </c:v>
                  </c:pt>
                  <c:pt idx="1">
                    <c:v>Current MN </c:v>
                  </c:pt>
                  <c:pt idx="3">
                    <c:v>Prospective MN</c:v>
                  </c:pt>
                  <c:pt idx="4">
                    <c:v>Current MN </c:v>
                  </c:pt>
                  <c:pt idx="6">
                    <c:v>Prospective MN</c:v>
                  </c:pt>
                  <c:pt idx="7">
                    <c:v>Current MN</c:v>
                  </c:pt>
                  <c:pt idx="9">
                    <c:v>Prospective MN</c:v>
                  </c:pt>
                  <c:pt idx="10">
                    <c:v>Current MN</c:v>
                  </c:pt>
                  <c:pt idx="12">
                    <c:v>Prospective MN</c:v>
                  </c:pt>
                  <c:pt idx="13">
                    <c:v>Current MN</c:v>
                  </c:pt>
                </c:lvl>
                <c:lvl>
                  <c:pt idx="0">
                    <c:v>Data access/usage reporting-dashboard</c:v>
                  </c:pt>
                  <c:pt idx="3">
                    <c:v>Usability testing</c:v>
                  </c:pt>
                  <c:pt idx="6">
                    <c:v>Data replication</c:v>
                  </c:pt>
                  <c:pt idx="9">
                    <c:v>Metadata QA control</c:v>
                  </c:pt>
                  <c:pt idx="12">
                    <c:v>Data mgt training, etc</c:v>
                  </c:pt>
                </c:lvl>
              </c:multiLvlStrCache>
            </c:multiLvlStrRef>
          </c:cat>
          <c:val>
            <c:numRef>
              <c:f>Sheet4!$G$2:$G$15</c:f>
              <c:numCache>
                <c:formatCode>0.00%</c:formatCode>
                <c:ptCount val="14"/>
                <c:pt idx="0" formatCode="0%">
                  <c:v>0.308</c:v>
                </c:pt>
                <c:pt idx="1">
                  <c:v>0.154</c:v>
                </c:pt>
                <c:pt idx="3">
                  <c:v>0.154</c:v>
                </c:pt>
                <c:pt idx="4">
                  <c:v>0.23100000000000001</c:v>
                </c:pt>
                <c:pt idx="6" formatCode="0%">
                  <c:v>0.308</c:v>
                </c:pt>
                <c:pt idx="7">
                  <c:v>0.23100000000000001</c:v>
                </c:pt>
                <c:pt idx="9">
                  <c:v>7.6999999999999999E-2</c:v>
                </c:pt>
                <c:pt idx="10">
                  <c:v>0.23100000000000001</c:v>
                </c:pt>
                <c:pt idx="12">
                  <c:v>0.16700000000000001</c:v>
                </c:pt>
                <c:pt idx="13">
                  <c:v>0.182</c:v>
                </c:pt>
              </c:numCache>
            </c:numRef>
          </c:val>
        </c:ser>
        <c:ser>
          <c:idx val="5"/>
          <c:order val="5"/>
          <c:tx>
            <c:strRef>
              <c:f>Sheet4!$H$1</c:f>
              <c:strCache>
                <c:ptCount val="1"/>
                <c:pt idx="0">
                  <c:v>Does Not Apply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Sheet4!$A$2:$B$15</c:f>
              <c:multiLvlStrCache>
                <c:ptCount val="14"/>
                <c:lvl>
                  <c:pt idx="0">
                    <c:v>Prospective </c:v>
                  </c:pt>
                  <c:pt idx="1">
                    <c:v>Current MN </c:v>
                  </c:pt>
                  <c:pt idx="3">
                    <c:v>Prospective MN</c:v>
                  </c:pt>
                  <c:pt idx="4">
                    <c:v>Current MN </c:v>
                  </c:pt>
                  <c:pt idx="6">
                    <c:v>Prospective MN</c:v>
                  </c:pt>
                  <c:pt idx="7">
                    <c:v>Current MN</c:v>
                  </c:pt>
                  <c:pt idx="9">
                    <c:v>Prospective MN</c:v>
                  </c:pt>
                  <c:pt idx="10">
                    <c:v>Current MN</c:v>
                  </c:pt>
                  <c:pt idx="12">
                    <c:v>Prospective MN</c:v>
                  </c:pt>
                  <c:pt idx="13">
                    <c:v>Current MN</c:v>
                  </c:pt>
                </c:lvl>
                <c:lvl>
                  <c:pt idx="0">
                    <c:v>Data access/usage reporting-dashboard</c:v>
                  </c:pt>
                  <c:pt idx="3">
                    <c:v>Usability testing</c:v>
                  </c:pt>
                  <c:pt idx="6">
                    <c:v>Data replication</c:v>
                  </c:pt>
                  <c:pt idx="9">
                    <c:v>Metadata QA control</c:v>
                  </c:pt>
                  <c:pt idx="12">
                    <c:v>Data mgt training, etc</c:v>
                  </c:pt>
                </c:lvl>
              </c:multiLvlStrCache>
            </c:multiLvlStrRef>
          </c:cat>
          <c:val>
            <c:numRef>
              <c:f>Sheet4!$H$2:$H$15</c:f>
              <c:numCache>
                <c:formatCode>0.00%</c:formatCode>
                <c:ptCount val="14"/>
                <c:pt idx="0">
                  <c:v>7.6999999999999999E-2</c:v>
                </c:pt>
                <c:pt idx="1">
                  <c:v>7.6999999999999999E-2</c:v>
                </c:pt>
                <c:pt idx="3">
                  <c:v>7.6999999999999999E-2</c:v>
                </c:pt>
                <c:pt idx="6">
                  <c:v>0.154</c:v>
                </c:pt>
                <c:pt idx="7">
                  <c:v>0.184</c:v>
                </c:pt>
                <c:pt idx="9">
                  <c:v>0.154</c:v>
                </c:pt>
                <c:pt idx="10">
                  <c:v>7.6999999999999999E-2</c:v>
                </c:pt>
                <c:pt idx="12">
                  <c:v>8.3000000000000004E-2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2647744"/>
        <c:axId val="172648136"/>
      </c:barChart>
      <c:catAx>
        <c:axId val="17264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648136"/>
        <c:crosses val="autoZero"/>
        <c:auto val="1"/>
        <c:lblAlgn val="ctr"/>
        <c:lblOffset val="100"/>
        <c:noMultiLvlLbl val="0"/>
      </c:catAx>
      <c:valAx>
        <c:axId val="17264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647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Question</a:t>
            </a:r>
            <a:r>
              <a:rPr lang="en-US" baseline="0" dirty="0"/>
              <a:t> 5 (Chart 2 of 2</a:t>
            </a:r>
            <a:r>
              <a:rPr lang="en-US" baseline="0" dirty="0" smtClean="0"/>
              <a:t>) n=13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Sheet5!$C$1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Sheet5!$A$2:$B$15</c:f>
              <c:multiLvlStrCache>
                <c:ptCount val="14"/>
                <c:lvl>
                  <c:pt idx="0">
                    <c:v>Prospective MN</c:v>
                  </c:pt>
                  <c:pt idx="1">
                    <c:v>Current MN </c:v>
                  </c:pt>
                  <c:pt idx="3">
                    <c:v>Prospective MN</c:v>
                  </c:pt>
                  <c:pt idx="4">
                    <c:v>Current MN </c:v>
                  </c:pt>
                  <c:pt idx="6">
                    <c:v>Prospective MN </c:v>
                  </c:pt>
                  <c:pt idx="7">
                    <c:v>Current MN </c:v>
                  </c:pt>
                  <c:pt idx="9">
                    <c:v>Prospective MN</c:v>
                  </c:pt>
                  <c:pt idx="10">
                    <c:v>Current MN</c:v>
                  </c:pt>
                  <c:pt idx="12">
                    <c:v>Prospective MN </c:v>
                  </c:pt>
                  <c:pt idx="13">
                    <c:v>Current MN </c:v>
                  </c:pt>
                </c:lvl>
                <c:lvl>
                  <c:pt idx="0">
                    <c:v>Tools supporting data lifecycle</c:v>
                  </c:pt>
                  <c:pt idx="3">
                    <c:v>Data archival/preservation</c:v>
                  </c:pt>
                  <c:pt idx="6">
                    <c:v>Data owner control access</c:v>
                  </c:pt>
                  <c:pt idx="9">
                    <c:v>Embargo content</c:v>
                  </c:pt>
                  <c:pt idx="12">
                    <c:v>Ability to share with search engines</c:v>
                  </c:pt>
                </c:lvl>
              </c:multiLvlStrCache>
            </c:multiLvlStrRef>
          </c:cat>
          <c:val>
            <c:numRef>
              <c:f>Sheet5!$C$2:$C$15</c:f>
              <c:numCache>
                <c:formatCode>0.00%</c:formatCode>
                <c:ptCount val="14"/>
                <c:pt idx="1">
                  <c:v>7.6999999999999999E-2</c:v>
                </c:pt>
                <c:pt idx="10">
                  <c:v>7.6999999999999999E-2</c:v>
                </c:pt>
                <c:pt idx="13">
                  <c:v>7.6999999999999999E-2</c:v>
                </c:pt>
              </c:numCache>
            </c:numRef>
          </c:val>
        </c:ser>
        <c:ser>
          <c:idx val="1"/>
          <c:order val="1"/>
          <c:tx>
            <c:strRef>
              <c:f>Sheet5!$D$1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Sheet5!$A$2:$B$15</c:f>
              <c:multiLvlStrCache>
                <c:ptCount val="14"/>
                <c:lvl>
                  <c:pt idx="0">
                    <c:v>Prospective MN</c:v>
                  </c:pt>
                  <c:pt idx="1">
                    <c:v>Current MN </c:v>
                  </c:pt>
                  <c:pt idx="3">
                    <c:v>Prospective MN</c:v>
                  </c:pt>
                  <c:pt idx="4">
                    <c:v>Current MN </c:v>
                  </c:pt>
                  <c:pt idx="6">
                    <c:v>Prospective MN </c:v>
                  </c:pt>
                  <c:pt idx="7">
                    <c:v>Current MN </c:v>
                  </c:pt>
                  <c:pt idx="9">
                    <c:v>Prospective MN</c:v>
                  </c:pt>
                  <c:pt idx="10">
                    <c:v>Current MN</c:v>
                  </c:pt>
                  <c:pt idx="12">
                    <c:v>Prospective MN </c:v>
                  </c:pt>
                  <c:pt idx="13">
                    <c:v>Current MN </c:v>
                  </c:pt>
                </c:lvl>
                <c:lvl>
                  <c:pt idx="0">
                    <c:v>Tools supporting data lifecycle</c:v>
                  </c:pt>
                  <c:pt idx="3">
                    <c:v>Data archival/preservation</c:v>
                  </c:pt>
                  <c:pt idx="6">
                    <c:v>Data owner control access</c:v>
                  </c:pt>
                  <c:pt idx="9">
                    <c:v>Embargo content</c:v>
                  </c:pt>
                  <c:pt idx="12">
                    <c:v>Ability to share with search engines</c:v>
                  </c:pt>
                </c:lvl>
              </c:multiLvlStrCache>
            </c:multiLvlStrRef>
          </c:cat>
          <c:val>
            <c:numRef>
              <c:f>Sheet5!$D$2:$D$15</c:f>
              <c:numCache>
                <c:formatCode>0.00%</c:formatCode>
                <c:ptCount val="14"/>
                <c:pt idx="1">
                  <c:v>0.308</c:v>
                </c:pt>
                <c:pt idx="3">
                  <c:v>7.6999999999999999E-2</c:v>
                </c:pt>
                <c:pt idx="4">
                  <c:v>7.6999999999999999E-2</c:v>
                </c:pt>
                <c:pt idx="6" formatCode="0%">
                  <c:v>0.23100000000000001</c:v>
                </c:pt>
                <c:pt idx="7">
                  <c:v>0.23100000000000001</c:v>
                </c:pt>
                <c:pt idx="9">
                  <c:v>0.154</c:v>
                </c:pt>
                <c:pt idx="10">
                  <c:v>0.23100000000000001</c:v>
                </c:pt>
                <c:pt idx="13">
                  <c:v>0.308</c:v>
                </c:pt>
              </c:numCache>
            </c:numRef>
          </c:val>
        </c:ser>
        <c:ser>
          <c:idx val="2"/>
          <c:order val="2"/>
          <c:tx>
            <c:strRef>
              <c:f>Sheet5!$E$1</c:f>
              <c:strCache>
                <c:ptCount val="1"/>
                <c:pt idx="0">
                  <c:v>No Opinion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Sheet5!$A$2:$B$15</c:f>
              <c:multiLvlStrCache>
                <c:ptCount val="14"/>
                <c:lvl>
                  <c:pt idx="0">
                    <c:v>Prospective MN</c:v>
                  </c:pt>
                  <c:pt idx="1">
                    <c:v>Current MN </c:v>
                  </c:pt>
                  <c:pt idx="3">
                    <c:v>Prospective MN</c:v>
                  </c:pt>
                  <c:pt idx="4">
                    <c:v>Current MN </c:v>
                  </c:pt>
                  <c:pt idx="6">
                    <c:v>Prospective MN </c:v>
                  </c:pt>
                  <c:pt idx="7">
                    <c:v>Current MN </c:v>
                  </c:pt>
                  <c:pt idx="9">
                    <c:v>Prospective MN</c:v>
                  </c:pt>
                  <c:pt idx="10">
                    <c:v>Current MN</c:v>
                  </c:pt>
                  <c:pt idx="12">
                    <c:v>Prospective MN </c:v>
                  </c:pt>
                  <c:pt idx="13">
                    <c:v>Current MN </c:v>
                  </c:pt>
                </c:lvl>
                <c:lvl>
                  <c:pt idx="0">
                    <c:v>Tools supporting data lifecycle</c:v>
                  </c:pt>
                  <c:pt idx="3">
                    <c:v>Data archival/preservation</c:v>
                  </c:pt>
                  <c:pt idx="6">
                    <c:v>Data owner control access</c:v>
                  </c:pt>
                  <c:pt idx="9">
                    <c:v>Embargo content</c:v>
                  </c:pt>
                  <c:pt idx="12">
                    <c:v>Ability to share with search engines</c:v>
                  </c:pt>
                </c:lvl>
              </c:multiLvlStrCache>
            </c:multiLvlStrRef>
          </c:cat>
          <c:val>
            <c:numRef>
              <c:f>Sheet5!$E$2:$E$15</c:f>
              <c:numCache>
                <c:formatCode>0.00%</c:formatCode>
                <c:ptCount val="14"/>
                <c:pt idx="0" formatCode="0%">
                  <c:v>0.23100000000000001</c:v>
                </c:pt>
                <c:pt idx="1">
                  <c:v>0.154</c:v>
                </c:pt>
                <c:pt idx="3" formatCode="0%">
                  <c:v>0.23100000000000001</c:v>
                </c:pt>
                <c:pt idx="4">
                  <c:v>7.6999999999999999E-2</c:v>
                </c:pt>
                <c:pt idx="6" formatCode="0%">
                  <c:v>0.23100000000000001</c:v>
                </c:pt>
                <c:pt idx="7">
                  <c:v>0.308</c:v>
                </c:pt>
                <c:pt idx="9">
                  <c:v>0.308</c:v>
                </c:pt>
                <c:pt idx="10">
                  <c:v>0.38500000000000001</c:v>
                </c:pt>
                <c:pt idx="12">
                  <c:v>0.23100000000000001</c:v>
                </c:pt>
                <c:pt idx="13">
                  <c:v>0.154</c:v>
                </c:pt>
              </c:numCache>
            </c:numRef>
          </c:val>
        </c:ser>
        <c:ser>
          <c:idx val="3"/>
          <c:order val="3"/>
          <c:tx>
            <c:strRef>
              <c:f>Sheet5!$F$1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Sheet5!$A$2:$B$15</c:f>
              <c:multiLvlStrCache>
                <c:ptCount val="14"/>
                <c:lvl>
                  <c:pt idx="0">
                    <c:v>Prospective MN</c:v>
                  </c:pt>
                  <c:pt idx="1">
                    <c:v>Current MN </c:v>
                  </c:pt>
                  <c:pt idx="3">
                    <c:v>Prospective MN</c:v>
                  </c:pt>
                  <c:pt idx="4">
                    <c:v>Current MN </c:v>
                  </c:pt>
                  <c:pt idx="6">
                    <c:v>Prospective MN </c:v>
                  </c:pt>
                  <c:pt idx="7">
                    <c:v>Current MN </c:v>
                  </c:pt>
                  <c:pt idx="9">
                    <c:v>Prospective MN</c:v>
                  </c:pt>
                  <c:pt idx="10">
                    <c:v>Current MN</c:v>
                  </c:pt>
                  <c:pt idx="12">
                    <c:v>Prospective MN </c:v>
                  </c:pt>
                  <c:pt idx="13">
                    <c:v>Current MN </c:v>
                  </c:pt>
                </c:lvl>
                <c:lvl>
                  <c:pt idx="0">
                    <c:v>Tools supporting data lifecycle</c:v>
                  </c:pt>
                  <c:pt idx="3">
                    <c:v>Data archival/preservation</c:v>
                  </c:pt>
                  <c:pt idx="6">
                    <c:v>Data owner control access</c:v>
                  </c:pt>
                  <c:pt idx="9">
                    <c:v>Embargo content</c:v>
                  </c:pt>
                  <c:pt idx="12">
                    <c:v>Ability to share with search engines</c:v>
                  </c:pt>
                </c:lvl>
              </c:multiLvlStrCache>
            </c:multiLvlStrRef>
          </c:cat>
          <c:val>
            <c:numRef>
              <c:f>Sheet5!$F$2:$F$15</c:f>
              <c:numCache>
                <c:formatCode>0.00%</c:formatCode>
                <c:ptCount val="14"/>
                <c:pt idx="0">
                  <c:v>0.38500000000000001</c:v>
                </c:pt>
                <c:pt idx="1">
                  <c:v>0.23100000000000001</c:v>
                </c:pt>
                <c:pt idx="3" formatCode="0%">
                  <c:v>0.23100000000000001</c:v>
                </c:pt>
                <c:pt idx="4">
                  <c:v>0.38500000000000001</c:v>
                </c:pt>
                <c:pt idx="6">
                  <c:v>0.38500000000000001</c:v>
                </c:pt>
                <c:pt idx="7">
                  <c:v>0.23100000000000001</c:v>
                </c:pt>
                <c:pt idx="9" formatCode="0%">
                  <c:v>0.308</c:v>
                </c:pt>
                <c:pt idx="10">
                  <c:v>7.6999999999999999E-2</c:v>
                </c:pt>
                <c:pt idx="12" formatCode="0%">
                  <c:v>0.38500000000000001</c:v>
                </c:pt>
                <c:pt idx="13">
                  <c:v>0.23100000000000001</c:v>
                </c:pt>
              </c:numCache>
            </c:numRef>
          </c:val>
        </c:ser>
        <c:ser>
          <c:idx val="4"/>
          <c:order val="4"/>
          <c:tx>
            <c:strRef>
              <c:f>Sheet5!$G$1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Sheet5!$A$2:$B$15</c:f>
              <c:multiLvlStrCache>
                <c:ptCount val="14"/>
                <c:lvl>
                  <c:pt idx="0">
                    <c:v>Prospective MN</c:v>
                  </c:pt>
                  <c:pt idx="1">
                    <c:v>Current MN </c:v>
                  </c:pt>
                  <c:pt idx="3">
                    <c:v>Prospective MN</c:v>
                  </c:pt>
                  <c:pt idx="4">
                    <c:v>Current MN </c:v>
                  </c:pt>
                  <c:pt idx="6">
                    <c:v>Prospective MN </c:v>
                  </c:pt>
                  <c:pt idx="7">
                    <c:v>Current MN </c:v>
                  </c:pt>
                  <c:pt idx="9">
                    <c:v>Prospective MN</c:v>
                  </c:pt>
                  <c:pt idx="10">
                    <c:v>Current MN</c:v>
                  </c:pt>
                  <c:pt idx="12">
                    <c:v>Prospective MN </c:v>
                  </c:pt>
                  <c:pt idx="13">
                    <c:v>Current MN </c:v>
                  </c:pt>
                </c:lvl>
                <c:lvl>
                  <c:pt idx="0">
                    <c:v>Tools supporting data lifecycle</c:v>
                  </c:pt>
                  <c:pt idx="3">
                    <c:v>Data archival/preservation</c:v>
                  </c:pt>
                  <c:pt idx="6">
                    <c:v>Data owner control access</c:v>
                  </c:pt>
                  <c:pt idx="9">
                    <c:v>Embargo content</c:v>
                  </c:pt>
                  <c:pt idx="12">
                    <c:v>Ability to share with search engines</c:v>
                  </c:pt>
                </c:lvl>
              </c:multiLvlStrCache>
            </c:multiLvlStrRef>
          </c:cat>
          <c:val>
            <c:numRef>
              <c:f>Sheet5!$G$2:$G$15</c:f>
              <c:numCache>
                <c:formatCode>0.00%</c:formatCode>
                <c:ptCount val="14"/>
                <c:pt idx="0" formatCode="0%">
                  <c:v>0</c:v>
                </c:pt>
                <c:pt idx="1">
                  <c:v>0.154</c:v>
                </c:pt>
                <c:pt idx="3" formatCode="0%">
                  <c:v>0.308</c:v>
                </c:pt>
                <c:pt idx="4">
                  <c:v>0.308</c:v>
                </c:pt>
                <c:pt idx="6">
                  <c:v>7.6999999999999999E-2</c:v>
                </c:pt>
                <c:pt idx="7">
                  <c:v>7.6999999999999999E-2</c:v>
                </c:pt>
                <c:pt idx="9">
                  <c:v>0.154</c:v>
                </c:pt>
                <c:pt idx="12" formatCode="0%">
                  <c:v>0.308</c:v>
                </c:pt>
                <c:pt idx="13">
                  <c:v>0.154</c:v>
                </c:pt>
              </c:numCache>
            </c:numRef>
          </c:val>
        </c:ser>
        <c:ser>
          <c:idx val="5"/>
          <c:order val="5"/>
          <c:tx>
            <c:strRef>
              <c:f>Sheet5!$H$1</c:f>
              <c:strCache>
                <c:ptCount val="1"/>
                <c:pt idx="0">
                  <c:v>Does Not Apply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Sheet5!$A$2:$B$15</c:f>
              <c:multiLvlStrCache>
                <c:ptCount val="14"/>
                <c:lvl>
                  <c:pt idx="0">
                    <c:v>Prospective MN</c:v>
                  </c:pt>
                  <c:pt idx="1">
                    <c:v>Current MN </c:v>
                  </c:pt>
                  <c:pt idx="3">
                    <c:v>Prospective MN</c:v>
                  </c:pt>
                  <c:pt idx="4">
                    <c:v>Current MN </c:v>
                  </c:pt>
                  <c:pt idx="6">
                    <c:v>Prospective MN </c:v>
                  </c:pt>
                  <c:pt idx="7">
                    <c:v>Current MN </c:v>
                  </c:pt>
                  <c:pt idx="9">
                    <c:v>Prospective MN</c:v>
                  </c:pt>
                  <c:pt idx="10">
                    <c:v>Current MN</c:v>
                  </c:pt>
                  <c:pt idx="12">
                    <c:v>Prospective MN </c:v>
                  </c:pt>
                  <c:pt idx="13">
                    <c:v>Current MN </c:v>
                  </c:pt>
                </c:lvl>
                <c:lvl>
                  <c:pt idx="0">
                    <c:v>Tools supporting data lifecycle</c:v>
                  </c:pt>
                  <c:pt idx="3">
                    <c:v>Data archival/preservation</c:v>
                  </c:pt>
                  <c:pt idx="6">
                    <c:v>Data owner control access</c:v>
                  </c:pt>
                  <c:pt idx="9">
                    <c:v>Embargo content</c:v>
                  </c:pt>
                  <c:pt idx="12">
                    <c:v>Ability to share with search engines</c:v>
                  </c:pt>
                </c:lvl>
              </c:multiLvlStrCache>
            </c:multiLvlStrRef>
          </c:cat>
          <c:val>
            <c:numRef>
              <c:f>Sheet5!$H$2:$H$15</c:f>
              <c:numCache>
                <c:formatCode>0.00%</c:formatCode>
                <c:ptCount val="14"/>
                <c:pt idx="0">
                  <c:v>7.6999999999999999E-2</c:v>
                </c:pt>
                <c:pt idx="1">
                  <c:v>7.6999999999999999E-2</c:v>
                </c:pt>
                <c:pt idx="3">
                  <c:v>0.154</c:v>
                </c:pt>
                <c:pt idx="4">
                  <c:v>0.154</c:v>
                </c:pt>
                <c:pt idx="6">
                  <c:v>7.6999999999999999E-2</c:v>
                </c:pt>
                <c:pt idx="7">
                  <c:v>0.154</c:v>
                </c:pt>
                <c:pt idx="9">
                  <c:v>7.6999999999999999E-2</c:v>
                </c:pt>
                <c:pt idx="10">
                  <c:v>7.6999999999999999E-2</c:v>
                </c:pt>
                <c:pt idx="12">
                  <c:v>7.6999999999999999E-2</c:v>
                </c:pt>
                <c:pt idx="13">
                  <c:v>7.6999999999999999E-2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72648920"/>
        <c:axId val="236552368"/>
      </c:barChart>
      <c:catAx>
        <c:axId val="172648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552368"/>
        <c:crosses val="autoZero"/>
        <c:auto val="1"/>
        <c:lblAlgn val="ctr"/>
        <c:lblOffset val="100"/>
        <c:noMultiLvlLbl val="0"/>
      </c:catAx>
      <c:valAx>
        <c:axId val="236552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648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730713"/>
            <a:ext cx="10363200" cy="1470025"/>
          </a:xfrm>
        </p:spPr>
        <p:txBody>
          <a:bodyPr/>
          <a:lstStyle>
            <a:lvl1pPr algn="l">
              <a:defRPr b="1">
                <a:solidFill>
                  <a:srgbClr val="1A435D"/>
                </a:solidFill>
                <a:latin typeface="+mj-lt"/>
                <a:cs typeface="Candar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1563" y="2348705"/>
            <a:ext cx="6508079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 descr="globepiece.t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97465" y="1994638"/>
            <a:ext cx="5011640" cy="4876190"/>
          </a:xfrm>
          <a:prstGeom prst="rect">
            <a:avLst/>
          </a:prstGeom>
        </p:spPr>
      </p:pic>
      <p:pic>
        <p:nvPicPr>
          <p:cNvPr id="11" name="Picture 10" descr="DataONE_South America LOGO.tif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5869289"/>
            <a:ext cx="2540000" cy="454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57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33"/>
          <p:cNvSpPr txBox="1">
            <a:spLocks/>
          </p:cNvSpPr>
          <p:nvPr userDrawn="1"/>
        </p:nvSpPr>
        <p:spPr>
          <a:xfrm>
            <a:off x="9340661" y="648684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defTabSz="457189">
              <a:defRPr/>
            </a:pPr>
            <a:fld id="{87EF2230-5450-D547-A1D3-5726BEA55F5C}" type="slidenum">
              <a:rPr lang="en-US" sz="1200">
                <a:solidFill>
                  <a:srgbClr val="7FA6A4"/>
                </a:solidFill>
              </a:rPr>
              <a:pPr algn="r" defTabSz="457189">
                <a:defRPr/>
              </a:pPr>
              <a:t>‹#›</a:t>
            </a:fld>
            <a:endParaRPr lang="en-US" sz="1200" dirty="0">
              <a:solidFill>
                <a:srgbClr val="7FA6A4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09600" y="274643"/>
            <a:ext cx="10972800" cy="89268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9600" y="1167319"/>
            <a:ext cx="10972800" cy="1588"/>
          </a:xfrm>
          <a:prstGeom prst="line">
            <a:avLst/>
          </a:prstGeom>
          <a:ln>
            <a:solidFill>
              <a:srgbClr val="18607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088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33"/>
          <p:cNvSpPr txBox="1">
            <a:spLocks/>
          </p:cNvSpPr>
          <p:nvPr userDrawn="1"/>
        </p:nvSpPr>
        <p:spPr>
          <a:xfrm>
            <a:off x="9340661" y="648684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defTabSz="457189">
              <a:defRPr/>
            </a:pPr>
            <a:fld id="{87EF2230-5450-D547-A1D3-5726BEA55F5C}" type="slidenum">
              <a:rPr lang="en-US" sz="1200">
                <a:solidFill>
                  <a:srgbClr val="7FA6A4"/>
                </a:solidFill>
              </a:rPr>
              <a:pPr algn="r" defTabSz="457189">
                <a:defRPr/>
              </a:pPr>
              <a:t>‹#›</a:t>
            </a:fld>
            <a:endParaRPr lang="en-US" sz="1200" dirty="0">
              <a:solidFill>
                <a:srgbClr val="7FA6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928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09600" y="1167319"/>
            <a:ext cx="10972800" cy="1588"/>
          </a:xfrm>
          <a:prstGeom prst="line">
            <a:avLst/>
          </a:prstGeom>
          <a:ln>
            <a:solidFill>
              <a:srgbClr val="18607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133"/>
          <p:cNvSpPr txBox="1">
            <a:spLocks/>
          </p:cNvSpPr>
          <p:nvPr userDrawn="1"/>
        </p:nvSpPr>
        <p:spPr>
          <a:xfrm>
            <a:off x="9340661" y="648684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defTabSz="457189">
              <a:defRPr/>
            </a:pPr>
            <a:fld id="{87EF2230-5450-D547-A1D3-5726BEA55F5C}" type="slidenum">
              <a:rPr lang="en-US" sz="1200">
                <a:solidFill>
                  <a:srgbClr val="7FA6A4"/>
                </a:solidFill>
              </a:rPr>
              <a:pPr algn="r" defTabSz="457189">
                <a:defRPr/>
              </a:pPr>
              <a:t>‹#›</a:t>
            </a:fld>
            <a:endParaRPr lang="en-US" sz="1200" dirty="0">
              <a:solidFill>
                <a:srgbClr val="7FA6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120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09600" y="1167319"/>
            <a:ext cx="10972800" cy="1588"/>
          </a:xfrm>
          <a:prstGeom prst="line">
            <a:avLst/>
          </a:prstGeom>
          <a:ln>
            <a:solidFill>
              <a:srgbClr val="18607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33"/>
          <p:cNvSpPr txBox="1">
            <a:spLocks/>
          </p:cNvSpPr>
          <p:nvPr userDrawn="1"/>
        </p:nvSpPr>
        <p:spPr>
          <a:xfrm>
            <a:off x="9340661" y="648684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defTabSz="457189">
              <a:defRPr/>
            </a:pPr>
            <a:fld id="{87EF2230-5450-D547-A1D3-5726BEA55F5C}" type="slidenum">
              <a:rPr lang="en-US" sz="1200">
                <a:solidFill>
                  <a:srgbClr val="7FA6A4"/>
                </a:solidFill>
              </a:rPr>
              <a:pPr algn="r" defTabSz="457189">
                <a:defRPr/>
              </a:pPr>
              <a:t>‹#›</a:t>
            </a:fld>
            <a:endParaRPr lang="en-US" sz="1200" dirty="0">
              <a:solidFill>
                <a:srgbClr val="7FA6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973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609600" y="1167319"/>
            <a:ext cx="10972800" cy="1588"/>
          </a:xfrm>
          <a:prstGeom prst="line">
            <a:avLst/>
          </a:prstGeom>
          <a:ln>
            <a:solidFill>
              <a:srgbClr val="18607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33"/>
          <p:cNvSpPr txBox="1">
            <a:spLocks/>
          </p:cNvSpPr>
          <p:nvPr userDrawn="1"/>
        </p:nvSpPr>
        <p:spPr>
          <a:xfrm>
            <a:off x="9340661" y="648684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defTabSz="457189">
              <a:defRPr/>
            </a:pPr>
            <a:fld id="{87EF2230-5450-D547-A1D3-5726BEA55F5C}" type="slidenum">
              <a:rPr lang="en-US" sz="1200">
                <a:solidFill>
                  <a:srgbClr val="7FA6A4"/>
                </a:solidFill>
              </a:rPr>
              <a:pPr algn="r" defTabSz="457189">
                <a:defRPr/>
              </a:pPr>
              <a:t>‹#›</a:t>
            </a:fld>
            <a:endParaRPr lang="en-US" sz="1200" dirty="0">
              <a:solidFill>
                <a:srgbClr val="7FA6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894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133"/>
          <p:cNvSpPr txBox="1">
            <a:spLocks/>
          </p:cNvSpPr>
          <p:nvPr userDrawn="1"/>
        </p:nvSpPr>
        <p:spPr>
          <a:xfrm>
            <a:off x="9340661" y="648684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defTabSz="457189">
              <a:defRPr/>
            </a:pPr>
            <a:fld id="{87EF2230-5450-D547-A1D3-5726BEA55F5C}" type="slidenum">
              <a:rPr lang="en-US" sz="1200">
                <a:solidFill>
                  <a:srgbClr val="7FA6A4"/>
                </a:solidFill>
              </a:rPr>
              <a:pPr algn="r" defTabSz="457189">
                <a:defRPr/>
              </a:pPr>
              <a:t>‹#›</a:t>
            </a:fld>
            <a:endParaRPr lang="en-US" sz="1200" dirty="0">
              <a:solidFill>
                <a:srgbClr val="7FA6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2695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43"/>
            <a:ext cx="10972800" cy="8926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09600" y="1167319"/>
            <a:ext cx="10972800" cy="1588"/>
          </a:xfrm>
          <a:prstGeom prst="line">
            <a:avLst/>
          </a:prstGeom>
          <a:ln>
            <a:solidFill>
              <a:srgbClr val="18607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133"/>
          <p:cNvSpPr txBox="1">
            <a:spLocks/>
          </p:cNvSpPr>
          <p:nvPr userDrawn="1"/>
        </p:nvSpPr>
        <p:spPr>
          <a:xfrm>
            <a:off x="9340661" y="648684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defTabSz="457189">
              <a:defRPr/>
            </a:pPr>
            <a:fld id="{87EF2230-5450-D547-A1D3-5726BEA55F5C}" type="slidenum">
              <a:rPr lang="en-US" sz="1200">
                <a:solidFill>
                  <a:srgbClr val="7FA6A4"/>
                </a:solidFill>
              </a:rPr>
              <a:pPr algn="r" defTabSz="457189">
                <a:defRPr/>
              </a:pPr>
              <a:t>‹#›</a:t>
            </a:fld>
            <a:endParaRPr lang="en-US" sz="1200" dirty="0">
              <a:solidFill>
                <a:srgbClr val="7FA6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027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33"/>
          <p:cNvSpPr txBox="1">
            <a:spLocks/>
          </p:cNvSpPr>
          <p:nvPr userDrawn="1"/>
        </p:nvSpPr>
        <p:spPr>
          <a:xfrm>
            <a:off x="9340661" y="648684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defTabSz="457189">
              <a:defRPr/>
            </a:pPr>
            <a:fld id="{87EF2230-5450-D547-A1D3-5726BEA55F5C}" type="slidenum">
              <a:rPr lang="en-US" sz="1200">
                <a:solidFill>
                  <a:srgbClr val="7FA6A4"/>
                </a:solidFill>
              </a:rPr>
              <a:pPr algn="r" defTabSz="457189">
                <a:defRPr/>
              </a:pPr>
              <a:t>‹#›</a:t>
            </a:fld>
            <a:endParaRPr lang="en-US" sz="1200" dirty="0">
              <a:solidFill>
                <a:srgbClr val="7FA6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884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133"/>
          <p:cNvSpPr txBox="1">
            <a:spLocks/>
          </p:cNvSpPr>
          <p:nvPr userDrawn="1"/>
        </p:nvSpPr>
        <p:spPr>
          <a:xfrm>
            <a:off x="9340661" y="648684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defTabSz="457189">
              <a:defRPr/>
            </a:pPr>
            <a:fld id="{87EF2230-5450-D547-A1D3-5726BEA55F5C}" type="slidenum">
              <a:rPr lang="en-US" sz="1200">
                <a:solidFill>
                  <a:srgbClr val="7FA6A4"/>
                </a:solidFill>
              </a:rPr>
              <a:pPr algn="r" defTabSz="457189">
                <a:defRPr/>
              </a:pPr>
              <a:t>‹#›</a:t>
            </a:fld>
            <a:endParaRPr lang="en-US" sz="1200" dirty="0">
              <a:solidFill>
                <a:srgbClr val="7FA6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422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 i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09600" y="1167319"/>
            <a:ext cx="10972800" cy="1588"/>
          </a:xfrm>
          <a:prstGeom prst="line">
            <a:avLst/>
          </a:prstGeom>
          <a:ln>
            <a:solidFill>
              <a:srgbClr val="18607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33"/>
          <p:cNvSpPr txBox="1">
            <a:spLocks/>
          </p:cNvSpPr>
          <p:nvPr userDrawn="1"/>
        </p:nvSpPr>
        <p:spPr>
          <a:xfrm>
            <a:off x="9340661" y="648684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defTabSz="457189">
              <a:defRPr/>
            </a:pPr>
            <a:fld id="{87EF2230-5450-D547-A1D3-5726BEA55F5C}" type="slidenum">
              <a:rPr lang="en-US" sz="1200">
                <a:solidFill>
                  <a:srgbClr val="7FA6A4"/>
                </a:solidFill>
              </a:rPr>
              <a:pPr algn="r" defTabSz="457189">
                <a:defRPr/>
              </a:pPr>
              <a:t>‹#›</a:t>
            </a:fld>
            <a:endParaRPr lang="en-US" sz="1200" dirty="0">
              <a:solidFill>
                <a:srgbClr val="7FA6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20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133"/>
          <p:cNvSpPr txBox="1">
            <a:spLocks/>
          </p:cNvSpPr>
          <p:nvPr userDrawn="1"/>
        </p:nvSpPr>
        <p:spPr>
          <a:xfrm>
            <a:off x="9340661" y="648684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algn="r" defTabSz="457189">
              <a:defRPr/>
            </a:pPr>
            <a:fld id="{87EF2230-5450-D547-A1D3-5726BEA55F5C}" type="slidenum">
              <a:rPr lang="en-US" sz="1200">
                <a:solidFill>
                  <a:srgbClr val="7FA6A4"/>
                </a:solidFill>
              </a:rPr>
              <a:pPr algn="r" defTabSz="457189">
                <a:defRPr/>
              </a:pPr>
              <a:t>‹#›</a:t>
            </a:fld>
            <a:endParaRPr lang="en-US" sz="1200" dirty="0">
              <a:solidFill>
                <a:srgbClr val="7FA6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864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tif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bg1"/>
            </a:gs>
            <a:gs pos="100000">
              <a:srgbClr val="DCEBEE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43"/>
            <a:ext cx="10972800" cy="8926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46908"/>
            <a:ext cx="10972800" cy="4779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EB16AB14-B601-5148-B233-4062AA70525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189"/>
              <a:t>7/29/2015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87EF2230-5450-D547-A1D3-5726BEA55F5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189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 descr="globepiece.tif"/>
          <p:cNvPicPr>
            <a:picLocks noChangeAspect="1"/>
          </p:cNvPicPr>
          <p:nvPr userDrawn="1"/>
        </p:nvPicPr>
        <p:blipFill>
          <a:blip r:embed="rId14">
            <a:alphaModFix amt="10000"/>
          </a:blip>
          <a:stretch>
            <a:fillRect/>
          </a:stretch>
        </p:blipFill>
        <p:spPr>
          <a:xfrm>
            <a:off x="7180360" y="1981810"/>
            <a:ext cx="5011640" cy="48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578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457189" rtl="0" eaLnBrk="1" latinLnBrk="0" hangingPunct="1">
        <a:spcBef>
          <a:spcPct val="0"/>
        </a:spcBef>
        <a:buNone/>
        <a:defRPr sz="4000" kern="1200">
          <a:solidFill>
            <a:srgbClr val="186072"/>
          </a:solidFill>
          <a:latin typeface="+mj-lt"/>
          <a:ea typeface="+mj-ea"/>
          <a:cs typeface="+mj-cs"/>
        </a:defRPr>
      </a:lvl1pPr>
    </p:titleStyle>
    <p:bodyStyle>
      <a:lvl1pPr marL="0" indent="0" algn="l" defTabSz="457189" rtl="0" eaLnBrk="1" latinLnBrk="0" hangingPunct="1">
        <a:spcBef>
          <a:spcPct val="20000"/>
        </a:spcBef>
        <a:buFont typeface="Arial"/>
        <a:buNone/>
        <a:defRPr sz="2800" kern="1200">
          <a:solidFill>
            <a:srgbClr val="1A435D"/>
          </a:solidFill>
          <a:latin typeface="+mn-lt"/>
          <a:ea typeface="+mn-ea"/>
          <a:cs typeface="Cambria"/>
        </a:defRPr>
      </a:lvl1pPr>
      <a:lvl2pPr marL="577836" indent="-231769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1A435D"/>
          </a:solidFill>
          <a:latin typeface="+mn-lt"/>
          <a:ea typeface="+mn-ea"/>
          <a:cs typeface="Cambria"/>
        </a:defRPr>
      </a:lvl2pPr>
      <a:lvl3pPr marL="795319" indent="-217483" algn="l" defTabSz="457189" rtl="0" eaLnBrk="1" latinLnBrk="0" hangingPunct="1">
        <a:spcBef>
          <a:spcPct val="20000"/>
        </a:spcBef>
        <a:buFont typeface="Arial"/>
        <a:buChar char="•"/>
        <a:defRPr sz="2200" kern="1200">
          <a:solidFill>
            <a:srgbClr val="1A435D"/>
          </a:solidFill>
          <a:latin typeface="+mn-lt"/>
          <a:ea typeface="+mn-ea"/>
          <a:cs typeface="Cambria"/>
        </a:defRPr>
      </a:lvl3pPr>
      <a:lvl4pPr marL="1257269" indent="-231769" algn="l" defTabSz="457189" rtl="0" eaLnBrk="1" latinLnBrk="0" hangingPunct="1">
        <a:spcBef>
          <a:spcPct val="20000"/>
        </a:spcBef>
        <a:buFontTx/>
        <a:buNone/>
        <a:defRPr sz="2000" i="1" kern="1200">
          <a:solidFill>
            <a:srgbClr val="1A435D"/>
          </a:solidFill>
          <a:latin typeface="+mn-lt"/>
          <a:ea typeface="+mn-ea"/>
          <a:cs typeface="Cambria"/>
        </a:defRPr>
      </a:lvl4pPr>
      <a:lvl5pPr marL="2057349" indent="-228594" algn="l" defTabSz="457189" rtl="0" eaLnBrk="1" latinLnBrk="0" hangingPunct="1">
        <a:spcBef>
          <a:spcPct val="20000"/>
        </a:spcBef>
        <a:buFontTx/>
        <a:buNone/>
        <a:defRPr sz="2000" i="1" kern="1200">
          <a:solidFill>
            <a:srgbClr val="1A435D"/>
          </a:solidFill>
          <a:latin typeface="+mn-lt"/>
          <a:ea typeface="+mn-ea"/>
          <a:cs typeface="Cambria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2015 Member Node Survey Preliminary Frequencies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U&amp;A, DUG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79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-</a:t>
            </a:r>
            <a:r>
              <a:rPr lang="en-US" dirty="0" smtClean="0"/>
              <a:t>After cleaning, 30</a:t>
            </a:r>
            <a:r>
              <a:rPr lang="en-US" dirty="0" smtClean="0"/>
              <a:t> </a:t>
            </a:r>
            <a:r>
              <a:rPr lang="en-US" dirty="0" smtClean="0"/>
              <a:t>participated in the survey</a:t>
            </a:r>
          </a:p>
          <a:p>
            <a:endParaRPr lang="en-US" dirty="0"/>
          </a:p>
          <a:p>
            <a:r>
              <a:rPr lang="en-US" dirty="0" smtClean="0"/>
              <a:t>-13 Identified as prospective member nodes, and 17 as current member nodes</a:t>
            </a:r>
          </a:p>
          <a:p>
            <a:endParaRPr lang="en-US" dirty="0" smtClean="0"/>
          </a:p>
          <a:p>
            <a:r>
              <a:rPr lang="en-US" dirty="0" smtClean="0"/>
              <a:t>-Types of repositories represented: 14 from institutional/university research program, 5 from government/fed. funded, &amp; 10 from discipline/data specific repositories</a:t>
            </a:r>
          </a:p>
          <a:p>
            <a:endParaRPr lang="en-US" dirty="0"/>
          </a:p>
          <a:p>
            <a:r>
              <a:rPr lang="en-US" smtClean="0"/>
              <a:t>-</a:t>
            </a:r>
            <a:r>
              <a:rPr lang="en-US" smtClean="0"/>
              <a:t>29</a:t>
            </a:r>
            <a:r>
              <a:rPr lang="en-US" smtClean="0"/>
              <a:t> </a:t>
            </a:r>
            <a:r>
              <a:rPr lang="en-US" dirty="0" smtClean="0"/>
              <a:t>repositories voluntarily identified, such as: SAEON, TERN Australia, Taiwan Research Forestry Institute, ORNL DAAC, University of South Carolina, etc.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Sample Details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96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Participation with </a:t>
            </a:r>
            <a:r>
              <a:rPr lang="en-US" dirty="0" err="1" smtClean="0"/>
              <a:t>DataONE</a:t>
            </a:r>
            <a:r>
              <a:rPr lang="en-US" dirty="0" smtClean="0"/>
              <a:t> Outcomes: Expectations vs. Experience Frequencies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8054527"/>
              </p:ext>
            </p:extLst>
          </p:nvPr>
        </p:nvGraphicFramePr>
        <p:xfrm>
          <a:off x="609600" y="1346200"/>
          <a:ext cx="10972800" cy="4779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225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Participation with </a:t>
            </a:r>
            <a:r>
              <a:rPr lang="en-US" dirty="0" err="1"/>
              <a:t>DataONE</a:t>
            </a:r>
            <a:r>
              <a:rPr lang="en-US" dirty="0"/>
              <a:t> Outcomes: Expectations vs. Experience Frequencies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6121668"/>
              </p:ext>
            </p:extLst>
          </p:nvPr>
        </p:nvGraphicFramePr>
        <p:xfrm>
          <a:off x="609600" y="1346200"/>
          <a:ext cx="10972800" cy="4779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8115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Participation with </a:t>
            </a:r>
            <a:r>
              <a:rPr lang="en-US" dirty="0" err="1"/>
              <a:t>DataONE</a:t>
            </a:r>
            <a:r>
              <a:rPr lang="en-US" dirty="0"/>
              <a:t> Outcomes: Expectations vs. Experience Frequencies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3328720"/>
              </p:ext>
            </p:extLst>
          </p:nvPr>
        </p:nvGraphicFramePr>
        <p:xfrm>
          <a:off x="609600" y="1346200"/>
          <a:ext cx="10972800" cy="4779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477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Participation with </a:t>
            </a:r>
            <a:r>
              <a:rPr lang="en-US" dirty="0" err="1"/>
              <a:t>DataONE</a:t>
            </a:r>
            <a:r>
              <a:rPr lang="en-US" dirty="0"/>
              <a:t> </a:t>
            </a:r>
            <a:r>
              <a:rPr lang="en-US" dirty="0" smtClean="0"/>
              <a:t>Services: </a:t>
            </a:r>
            <a:r>
              <a:rPr lang="en-US" dirty="0"/>
              <a:t>Expectations vs. Experience Frequencies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6929873"/>
              </p:ext>
            </p:extLst>
          </p:nvPr>
        </p:nvGraphicFramePr>
        <p:xfrm>
          <a:off x="609600" y="1346200"/>
          <a:ext cx="10972800" cy="4779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4745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Participation with </a:t>
            </a:r>
            <a:r>
              <a:rPr lang="en-US" dirty="0" err="1"/>
              <a:t>DataONE</a:t>
            </a:r>
            <a:r>
              <a:rPr lang="en-US" dirty="0"/>
              <a:t> Services: Expectations vs. Experience Frequencies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709989"/>
              </p:ext>
            </p:extLst>
          </p:nvPr>
        </p:nvGraphicFramePr>
        <p:xfrm>
          <a:off x="609600" y="1346200"/>
          <a:ext cx="10972800" cy="4779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7072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3536601"/>
              </p:ext>
            </p:extLst>
          </p:nvPr>
        </p:nvGraphicFramePr>
        <p:xfrm>
          <a:off x="609600" y="1346200"/>
          <a:ext cx="109728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5486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Response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Frequency</a:t>
                      </a:r>
                      <a:r>
                        <a:rPr lang="en-US" baseline="0" dirty="0" smtClean="0"/>
                        <a:t> (Percentage)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 (81.5%)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 </a:t>
                      </a:r>
                      <a:r>
                        <a:rPr lang="en-US" dirty="0" smtClean="0"/>
                        <a:t>(18.5%)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Does your repository plan to allow replication of its’ data at another member node?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603961"/>
              </p:ext>
            </p:extLst>
          </p:nvPr>
        </p:nvGraphicFramePr>
        <p:xfrm>
          <a:off x="514928" y="2787457"/>
          <a:ext cx="4940300" cy="311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0150"/>
                <a:gridCol w="24701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Reasons you would allow replication </a:t>
                      </a:r>
                    </a:p>
                    <a:p>
                      <a:pPr algn="ctr"/>
                      <a:r>
                        <a:rPr lang="en-US" dirty="0" smtClean="0"/>
                        <a:t>(Check all)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marL="0" marR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Frequency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Current back up/replication policies need enhancement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Wish to </a:t>
                      </a:r>
                      <a:r>
                        <a:rPr lang="en-US" dirty="0" err="1" smtClean="0"/>
                        <a:t>collab</a:t>
                      </a:r>
                      <a:r>
                        <a:rPr lang="en-US" dirty="0" smtClean="0"/>
                        <a:t>. more fully with other repositories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Other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6141027"/>
            <a:ext cx="47521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*other responses include </a:t>
            </a:r>
            <a:r>
              <a:rPr lang="en-US" sz="1400" dirty="0" err="1" smtClean="0"/>
              <a:t>collab</a:t>
            </a:r>
            <a:r>
              <a:rPr lang="en-US" sz="1400" dirty="0" smtClean="0"/>
              <a:t>. In relation to caching data locally; back up, availability, and preservation; have our shape files used more widely</a:t>
            </a:r>
            <a:endParaRPr lang="en-US" sz="14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753311"/>
              </p:ext>
            </p:extLst>
          </p:nvPr>
        </p:nvGraphicFramePr>
        <p:xfrm>
          <a:off x="5829299" y="2808238"/>
          <a:ext cx="5753102" cy="256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6551"/>
                <a:gridCol w="287655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Reasons you would not allow replication </a:t>
                      </a:r>
                    </a:p>
                    <a:p>
                      <a:pPr algn="ctr"/>
                      <a:r>
                        <a:rPr lang="en-US" dirty="0" smtClean="0"/>
                        <a:t>(Check all)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marL="0" marR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Frequency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Operating/security policies do not allow replication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Current back/replication policies are sufficient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Other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74772" y="5481935"/>
            <a:ext cx="5465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*other responses include: cost prohibitive/resource constraints, no need to at present, proprietary/protected data sets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7608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/>
              <a:t>Does your repository plan </a:t>
            </a:r>
            <a:r>
              <a:rPr lang="en-US" sz="3600" dirty="0" smtClean="0"/>
              <a:t>to serve as a replication target for other member nodes’ data?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9561506"/>
              </p:ext>
            </p:extLst>
          </p:nvPr>
        </p:nvGraphicFramePr>
        <p:xfrm>
          <a:off x="609600" y="1346200"/>
          <a:ext cx="109728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5486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Response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Frequency (Percentage)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 </a:t>
                      </a:r>
                      <a:r>
                        <a:rPr lang="en-US" dirty="0" smtClean="0"/>
                        <a:t>(</a:t>
                      </a:r>
                      <a:r>
                        <a:rPr lang="en-US" dirty="0" smtClean="0"/>
                        <a:t>48.1%)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 (</a:t>
                      </a:r>
                      <a:r>
                        <a:rPr lang="en-US" dirty="0" smtClean="0"/>
                        <a:t>51.9%)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90369"/>
              </p:ext>
            </p:extLst>
          </p:nvPr>
        </p:nvGraphicFramePr>
        <p:xfrm>
          <a:off x="442191" y="2880975"/>
          <a:ext cx="5407892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946"/>
                <a:gridCol w="270394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Reasons you would wish to serve as a replication target (check all)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Frequency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Wish</a:t>
                      </a:r>
                      <a:r>
                        <a:rPr lang="en-US" sz="1400" baseline="0" dirty="0" smtClean="0"/>
                        <a:t> to </a:t>
                      </a:r>
                      <a:r>
                        <a:rPr lang="en-US" sz="1400" baseline="0" dirty="0" err="1" smtClean="0"/>
                        <a:t>collab</a:t>
                      </a:r>
                      <a:r>
                        <a:rPr lang="en-US" sz="1400" baseline="0" dirty="0" smtClean="0"/>
                        <a:t>. more fully with other repositories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Excess storage capacity we wish to make available</a:t>
                      </a:r>
                      <a:r>
                        <a:rPr lang="en-US" sz="1400" baseline="0" dirty="0" smtClean="0"/>
                        <a:t> for others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3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Wish to contribute to broader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baseline="0" dirty="0" err="1" smtClean="0"/>
                        <a:t>DataONE</a:t>
                      </a:r>
                      <a:r>
                        <a:rPr lang="en-US" sz="1400" baseline="0" dirty="0" smtClean="0"/>
                        <a:t> community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 smtClean="0"/>
                    </a:p>
                    <a:p>
                      <a:pPr algn="ctr"/>
                      <a:r>
                        <a:rPr lang="en-US" sz="1400" dirty="0" smtClean="0"/>
                        <a:t>15</a:t>
                      </a:r>
                      <a:endParaRPr lang="en-US" sz="1400" dirty="0" smtClean="0"/>
                    </a:p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Other</a:t>
                      </a:r>
                    </a:p>
                    <a:p>
                      <a:pPr marL="0" marR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(reciprocity with data replicated elsewhere)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19986"/>
              </p:ext>
            </p:extLst>
          </p:nvPr>
        </p:nvGraphicFramePr>
        <p:xfrm>
          <a:off x="6318827" y="2847109"/>
          <a:ext cx="5402118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1059"/>
                <a:gridCol w="2701059"/>
              </a:tblGrid>
              <a:tr h="425456">
                <a:tc>
                  <a:txBody>
                    <a:bodyPr/>
                    <a:lstStyle/>
                    <a:p>
                      <a:pPr marL="0" marR="0" indent="0" algn="ctr" defTabSz="45718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Reasons you would wish to serve as a replication target (check all)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Frequency</a:t>
                      </a:r>
                      <a:endParaRPr lang="en-US" dirty="0"/>
                    </a:p>
                  </a:txBody>
                  <a:tcPr/>
                </a:tc>
              </a:tr>
              <a:tr h="4313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We do not have</a:t>
                      </a:r>
                      <a:r>
                        <a:rPr lang="en-US" sz="1400" baseline="0" dirty="0" smtClean="0"/>
                        <a:t> the storage capacity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</a:t>
                      </a:r>
                      <a:endParaRPr lang="en-US" sz="1400" dirty="0"/>
                    </a:p>
                  </a:txBody>
                  <a:tcPr/>
                </a:tc>
              </a:tr>
              <a:tr h="4313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Our operating/security</a:t>
                      </a:r>
                      <a:r>
                        <a:rPr lang="en-US" sz="1400" baseline="0" dirty="0" smtClean="0"/>
                        <a:t> policies do not allow replication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</a:t>
                      </a:r>
                      <a:endParaRPr lang="en-US" sz="1400" dirty="0"/>
                    </a:p>
                  </a:txBody>
                  <a:tcPr/>
                </a:tc>
              </a:tr>
              <a:tr h="4313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It is cost prohibitive to serve as a replication target at this time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13</a:t>
                      </a:r>
                      <a:endParaRPr lang="en-US" sz="1400" dirty="0"/>
                    </a:p>
                  </a:txBody>
                  <a:tcPr/>
                </a:tc>
              </a:tr>
              <a:tr h="4313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Other</a:t>
                      </a:r>
                    </a:p>
                    <a:p>
                      <a:pPr algn="ctr"/>
                      <a:r>
                        <a:rPr lang="en-US" sz="1400" dirty="0" smtClean="0"/>
                        <a:t>(our storage/processing capacity could</a:t>
                      </a:r>
                      <a:r>
                        <a:rPr lang="en-US" sz="1400" baseline="0" dirty="0" smtClean="0"/>
                        <a:t> come under pressure in the future; we need to understand management policies associated with each collection)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766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-Collective negotiation of cloud-based storage services</a:t>
            </a:r>
          </a:p>
          <a:p>
            <a:r>
              <a:rPr lang="en-US" sz="1800" dirty="0" smtClean="0"/>
              <a:t>-interface to now casting/forecasting models</a:t>
            </a:r>
          </a:p>
          <a:p>
            <a:r>
              <a:rPr lang="en-US" sz="1800" dirty="0" smtClean="0"/>
              <a:t>-Metadata quality assessment and reporting to help MNs understand the </a:t>
            </a:r>
            <a:r>
              <a:rPr lang="en-US" sz="1800" dirty="0"/>
              <a:t>q</a:t>
            </a:r>
            <a:r>
              <a:rPr lang="en-US" sz="1800" dirty="0" smtClean="0"/>
              <a:t>uality of records</a:t>
            </a:r>
          </a:p>
          <a:p>
            <a:r>
              <a:rPr lang="en-US" sz="1800" dirty="0" smtClean="0"/>
              <a:t>-More in-depth searching at the variable and concept level</a:t>
            </a:r>
          </a:p>
          <a:p>
            <a:r>
              <a:rPr lang="en-US" sz="1800" dirty="0" smtClean="0"/>
              <a:t>-Please invest in a “solid” Java based member node framework. It is costly to implement, and requires too much knowledge about </a:t>
            </a:r>
            <a:r>
              <a:rPr lang="en-US" sz="1800" dirty="0" err="1" smtClean="0"/>
              <a:t>DataONE</a:t>
            </a:r>
            <a:r>
              <a:rPr lang="en-US" sz="1800" dirty="0" smtClean="0"/>
              <a:t> which should be hidden.</a:t>
            </a:r>
          </a:p>
          <a:p>
            <a:r>
              <a:rPr lang="en-US" sz="1800" dirty="0" smtClean="0"/>
              <a:t>-RIF-CS and ISO standards for metadata</a:t>
            </a:r>
          </a:p>
          <a:p>
            <a:r>
              <a:rPr lang="en-US" sz="1800" dirty="0" smtClean="0"/>
              <a:t>-Transportable services; </a:t>
            </a:r>
            <a:r>
              <a:rPr lang="en-US" sz="1800" dirty="0" err="1" smtClean="0"/>
              <a:t>DataONE</a:t>
            </a:r>
            <a:r>
              <a:rPr lang="en-US" sz="1800" dirty="0" smtClean="0"/>
              <a:t> services encapsulated in Docker images for application at non-</a:t>
            </a:r>
            <a:r>
              <a:rPr lang="en-US" sz="1800" dirty="0" err="1" smtClean="0"/>
              <a:t>DataONE</a:t>
            </a:r>
            <a:r>
              <a:rPr lang="en-US" sz="1800" dirty="0" smtClean="0"/>
              <a:t> sites</a:t>
            </a:r>
          </a:p>
          <a:p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Are there any services not previously mentioned you would like see made available?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38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572</Words>
  <Application>Microsoft Office PowerPoint</Application>
  <PresentationFormat>Widescreen</PresentationFormat>
  <Paragraphs>92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Cambria</vt:lpstr>
      <vt:lpstr>Candara</vt:lpstr>
      <vt:lpstr>1_Office Theme</vt:lpstr>
      <vt:lpstr>2015 Member Node Survey Preliminary Frequencies</vt:lpstr>
      <vt:lpstr>Sample Details</vt:lpstr>
      <vt:lpstr>Participation with DataONE Outcomes: Expectations vs. Experience Frequencies</vt:lpstr>
      <vt:lpstr>Participation with DataONE Outcomes: Expectations vs. Experience Frequencies</vt:lpstr>
      <vt:lpstr>Participation with DataONE Outcomes: Expectations vs. Experience Frequencies</vt:lpstr>
      <vt:lpstr>Participation with DataONE Services: Expectations vs. Experience Frequencies</vt:lpstr>
      <vt:lpstr>Participation with DataONE Services: Expectations vs. Experience Frequencies</vt:lpstr>
      <vt:lpstr>Does your repository plan to allow replication of its’ data at another member node?</vt:lpstr>
      <vt:lpstr>Does your repository plan to serve as a replication target for other member nodes’ data?</vt:lpstr>
      <vt:lpstr>Are there any services not previously mentioned you would like see made available?</vt:lpstr>
    </vt:vector>
  </TitlesOfParts>
  <Company>University of Tennessee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 Member Node Survey Preliminary Frequencies</dc:title>
  <dc:creator>Dane Hughes</dc:creator>
  <cp:lastModifiedBy>Dane Hughes</cp:lastModifiedBy>
  <cp:revision>58</cp:revision>
  <dcterms:created xsi:type="dcterms:W3CDTF">2015-06-25T17:31:37Z</dcterms:created>
  <dcterms:modified xsi:type="dcterms:W3CDTF">2015-07-29T19:31:58Z</dcterms:modified>
</cp:coreProperties>
</file>