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386" r:id="rId2"/>
    <p:sldId id="387" r:id="rId3"/>
    <p:sldId id="388" r:id="rId4"/>
    <p:sldId id="389" r:id="rId5"/>
    <p:sldId id="390" r:id="rId6"/>
    <p:sldId id="391" r:id="rId7"/>
    <p:sldId id="392" r:id="rId8"/>
    <p:sldId id="393" r:id="rId9"/>
    <p:sldId id="394" r:id="rId10"/>
    <p:sldId id="378" r:id="rId11"/>
    <p:sldId id="379" r:id="rId12"/>
    <p:sldId id="395" r:id="rId13"/>
    <p:sldId id="380" r:id="rId14"/>
    <p:sldId id="385" r:id="rId15"/>
    <p:sldId id="396" r:id="rId16"/>
    <p:sldId id="397" r:id="rId17"/>
    <p:sldId id="398" r:id="rId18"/>
    <p:sldId id="399" r:id="rId19"/>
    <p:sldId id="400" r:id="rId20"/>
    <p:sldId id="384" r:id="rId21"/>
    <p:sldId id="401" r:id="rId22"/>
    <p:sldId id="403" r:id="rId23"/>
    <p:sldId id="404" r:id="rId24"/>
    <p:sldId id="405" r:id="rId25"/>
    <p:sldId id="406" r:id="rId26"/>
    <p:sldId id="407" r:id="rId27"/>
    <p:sldId id="377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4448A453-409B-8B4E-A5EC-E7B9F31D5CA2}">
          <p14:sldIdLst>
            <p14:sldId id="386"/>
            <p14:sldId id="387"/>
            <p14:sldId id="388"/>
            <p14:sldId id="389"/>
            <p14:sldId id="390"/>
            <p14:sldId id="391"/>
            <p14:sldId id="392"/>
            <p14:sldId id="393"/>
            <p14:sldId id="394"/>
            <p14:sldId id="378"/>
            <p14:sldId id="379"/>
            <p14:sldId id="395"/>
            <p14:sldId id="380"/>
            <p14:sldId id="385"/>
            <p14:sldId id="396"/>
            <p14:sldId id="397"/>
            <p14:sldId id="398"/>
            <p14:sldId id="399"/>
            <p14:sldId id="400"/>
            <p14:sldId id="384"/>
            <p14:sldId id="401"/>
            <p14:sldId id="403"/>
            <p14:sldId id="404"/>
            <p14:sldId id="405"/>
            <p14:sldId id="406"/>
            <p14:sldId id="407"/>
          </p14:sldIdLst>
        </p14:section>
        <p14:section name="Suzie" id="{EF3D98FC-9A35-BE45-83B6-81C98A4C1CC9}">
          <p14:sldIdLst>
            <p14:sldId id="377"/>
          </p14:sldIdLst>
        </p14:section>
        <p14:section name="Supporting Information" id="{CE474D9C-C355-FB4F-AC3D-4F995C50C0FD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DDD8"/>
    <a:srgbClr val="87BDCD"/>
    <a:srgbClr val="7FA6A4"/>
    <a:srgbClr val="186072"/>
    <a:srgbClr val="1A435D"/>
    <a:srgbClr val="DCEBEE"/>
    <a:srgbClr val="C9E3E6"/>
    <a:srgbClr val="DCE6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64" autoAdjust="0"/>
    <p:restoredTop sz="90230" autoAdjust="0"/>
  </p:normalViewPr>
  <p:slideViewPr>
    <p:cSldViewPr snapToGrid="0" snapToObjects="1">
      <p:cViewPr varScale="1">
        <p:scale>
          <a:sx n="66" d="100"/>
          <a:sy n="66" d="100"/>
        </p:scale>
        <p:origin x="-156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182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E0436-3B66-6246-B76A-AB35D612D64B}" type="datetimeFigureOut">
              <a:rPr lang="en-US" smtClean="0"/>
              <a:t>5/2/2013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D9C3A4-BFCB-2C46-B15B-B65FE1043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9244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DC3619-E428-644C-8CDD-8EBD61BA8D5C}" type="datetimeFigureOut">
              <a:rPr lang="en-US" smtClean="0"/>
              <a:t>5/2/2013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6BABB0-2069-8B47-BFEE-DD8B5EB740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92676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Need to add Amber’s presentation</a:t>
            </a:r>
            <a:r>
              <a:rPr lang="en-US" baseline="0" dirty="0" smtClean="0"/>
              <a:t> and John’s </a:t>
            </a:r>
            <a:r>
              <a:rPr lang="en-US" baseline="0" dirty="0" err="1" smtClean="0"/>
              <a:t>prsetnations</a:t>
            </a:r>
            <a:r>
              <a:rPr lang="en-US" baseline="0" dirty="0" smtClean="0"/>
              <a:t>, this report, and supporting material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8291E7-7568-414B-9538-A06E40EF904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647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30708"/>
            <a:ext cx="7772400" cy="1470025"/>
          </a:xfrm>
        </p:spPr>
        <p:txBody>
          <a:bodyPr/>
          <a:lstStyle>
            <a:lvl1pPr algn="l">
              <a:defRPr b="1">
                <a:solidFill>
                  <a:srgbClr val="1A435D"/>
                </a:solidFill>
                <a:latin typeface="+mj-lt"/>
                <a:cs typeface="Candara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670" y="2348705"/>
            <a:ext cx="4881059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globepiece.tif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98099" y="1994638"/>
            <a:ext cx="3758730" cy="4876190"/>
          </a:xfrm>
          <a:prstGeom prst="rect">
            <a:avLst/>
          </a:prstGeom>
        </p:spPr>
      </p:pic>
      <p:pic>
        <p:nvPicPr>
          <p:cNvPr id="11" name="Picture 10" descr="DataONE_South America LOGO.tif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" y="5869284"/>
            <a:ext cx="1905000" cy="45452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1167319"/>
            <a:ext cx="8229600" cy="1588"/>
          </a:xfrm>
          <a:prstGeom prst="line">
            <a:avLst/>
          </a:prstGeom>
          <a:ln>
            <a:solidFill>
              <a:srgbClr val="18607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891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91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1167319"/>
            <a:ext cx="8229600" cy="1588"/>
          </a:xfrm>
          <a:prstGeom prst="line">
            <a:avLst/>
          </a:prstGeom>
          <a:ln>
            <a:solidFill>
              <a:srgbClr val="18607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457200" y="1167319"/>
            <a:ext cx="8229600" cy="1588"/>
          </a:xfrm>
          <a:prstGeom prst="line">
            <a:avLst/>
          </a:prstGeom>
          <a:ln>
            <a:solidFill>
              <a:srgbClr val="18607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glo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ck with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6208" cy="685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509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6208" cy="685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92681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346908"/>
            <a:ext cx="8229600" cy="497321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1167319"/>
            <a:ext cx="8229600" cy="1588"/>
          </a:xfrm>
          <a:prstGeom prst="line">
            <a:avLst/>
          </a:prstGeom>
          <a:ln>
            <a:solidFill>
              <a:srgbClr val="18607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2277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tif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6000">
              <a:schemeClr val="bg1"/>
            </a:gs>
            <a:gs pos="100000">
              <a:srgbClr val="DCEBEE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926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46908"/>
            <a:ext cx="8229600" cy="49732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2608" y="64914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186072"/>
                </a:solidFill>
              </a:defRPr>
            </a:lvl1pPr>
          </a:lstStyle>
          <a:p>
            <a:fld id="{87EF2230-5450-D547-A1D3-5726BEA55F5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globepiece.tif"/>
          <p:cNvPicPr>
            <a:picLocks noChangeAspect="1"/>
          </p:cNvPicPr>
          <p:nvPr userDrawn="1"/>
        </p:nvPicPr>
        <p:blipFill>
          <a:blip r:embed="rId9">
            <a:alphaModFix amt="10000"/>
          </a:blip>
          <a:stretch>
            <a:fillRect/>
          </a:stretch>
        </p:blipFill>
        <p:spPr>
          <a:xfrm>
            <a:off x="5385270" y="1981810"/>
            <a:ext cx="3758730" cy="487619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  <p:sldLayoutId id="2147483656" r:id="rId6"/>
    <p:sldLayoutId id="2147483657" r:id="rId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000" kern="1200">
          <a:solidFill>
            <a:srgbClr val="186072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rgbClr val="1A435D"/>
          </a:solidFill>
          <a:latin typeface="+mn-lt"/>
          <a:ea typeface="+mn-ea"/>
          <a:cs typeface="Cambria"/>
        </a:defRPr>
      </a:lvl1pPr>
      <a:lvl2pPr marL="577850" indent="-231775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1A435D"/>
          </a:solidFill>
          <a:latin typeface="+mn-lt"/>
          <a:ea typeface="+mn-ea"/>
          <a:cs typeface="Cambria"/>
        </a:defRPr>
      </a:lvl2pPr>
      <a:lvl3pPr marL="795338" indent="-217488" algn="l" defTabSz="457200" rtl="0" eaLnBrk="1" latinLnBrk="0" hangingPunct="1">
        <a:spcBef>
          <a:spcPct val="20000"/>
        </a:spcBef>
        <a:buFont typeface="Arial"/>
        <a:buChar char="•"/>
        <a:defRPr sz="2200" kern="1200">
          <a:solidFill>
            <a:srgbClr val="1A435D"/>
          </a:solidFill>
          <a:latin typeface="+mn-lt"/>
          <a:ea typeface="+mn-ea"/>
          <a:cs typeface="Cambria"/>
        </a:defRPr>
      </a:lvl3pPr>
      <a:lvl4pPr marL="1257300" indent="-231775" algn="l" defTabSz="457200" rtl="0" eaLnBrk="1" latinLnBrk="0" hangingPunct="1">
        <a:spcBef>
          <a:spcPct val="20000"/>
        </a:spcBef>
        <a:buFontTx/>
        <a:buNone/>
        <a:defRPr sz="2000" i="1" kern="1200">
          <a:solidFill>
            <a:srgbClr val="1A435D"/>
          </a:solidFill>
          <a:latin typeface="+mn-lt"/>
          <a:ea typeface="+mn-ea"/>
          <a:cs typeface="Cambria"/>
        </a:defRPr>
      </a:lvl4pPr>
      <a:lvl5pPr marL="2057400" indent="-228600" algn="l" defTabSz="457200" rtl="0" eaLnBrk="1" latinLnBrk="0" hangingPunct="1">
        <a:spcBef>
          <a:spcPct val="20000"/>
        </a:spcBef>
        <a:buFontTx/>
        <a:buNone/>
        <a:defRPr sz="2000" i="1" kern="1200">
          <a:solidFill>
            <a:srgbClr val="1A435D"/>
          </a:solidFill>
          <a:latin typeface="+mn-lt"/>
          <a:ea typeface="+mn-ea"/>
          <a:cs typeface="Cambri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epository.dataone.org/documents/Committees/MNcoord/Coordination_Work_Area/SC_UA_Joint_WG_mtg_30Apr_2May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epad.dataone.org/Sp13-SCUAwg-membernodes2" TargetMode="External"/><Relationship Id="rId2" Type="http://schemas.openxmlformats.org/officeDocument/2006/relationships/hyperlink" Target="http://epad.dataone.org/Sp13-SCUAwg-membernodes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dataone.org/member-area/working-groups/usability-and-assessment/meetings-usability-and-assessments-working-group/joint-u-a-sc-wg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SC&amp;UA DataONE WG</a:t>
            </a:r>
            <a:br>
              <a:rPr lang="en-US" dirty="0" smtClean="0"/>
            </a:br>
            <a:r>
              <a:rPr lang="en-US" dirty="0" err="1" smtClean="0"/>
              <a:t>MemberNode</a:t>
            </a:r>
            <a:r>
              <a:rPr lang="en-US" dirty="0" smtClean="0"/>
              <a:t> subgroup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R</a:t>
            </a:r>
            <a:r>
              <a:rPr lang="en-US" dirty="0" smtClean="0"/>
              <a:t>eport out</a:t>
            </a:r>
          </a:p>
          <a:p>
            <a:r>
              <a:rPr lang="en-US" dirty="0" smtClean="0"/>
              <a:t>20120502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809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DataONE Scaling in MN Dimension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4400" dirty="0" smtClean="0"/>
              <a:t>Q</a:t>
            </a:r>
            <a:r>
              <a:rPr lang="en-US" sz="4400" dirty="0"/>
              <a:t>: How many MN's can DataONE Support</a:t>
            </a:r>
          </a:p>
          <a:p>
            <a:pPr marL="0" indent="0">
              <a:buNone/>
            </a:pPr>
            <a:r>
              <a:rPr lang="en-US" sz="4400" dirty="0"/>
              <a:t>	</a:t>
            </a:r>
            <a:endParaRPr lang="en-US" sz="4400" dirty="0" smtClean="0"/>
          </a:p>
          <a:p>
            <a:pPr marL="0" indent="0">
              <a:buNone/>
            </a:pPr>
            <a:r>
              <a:rPr lang="en-US" sz="4400" dirty="0" smtClean="0"/>
              <a:t>( Qualifiers</a:t>
            </a:r>
            <a:r>
              <a:rPr lang="en-US" sz="4400" dirty="0"/>
              <a:t>:	Current DataONE </a:t>
            </a:r>
            <a:r>
              <a:rPr lang="en-US" sz="4400" dirty="0" smtClean="0"/>
              <a:t>org structure</a:t>
            </a:r>
            <a:r>
              <a:rPr lang="en-US" sz="4400" dirty="0"/>
              <a:t>, staff, collaborations, and other </a:t>
            </a:r>
            <a:r>
              <a:rPr lang="en-US" sz="4400" dirty="0" smtClean="0"/>
              <a:t>resources )</a:t>
            </a:r>
            <a:endParaRPr lang="en-US" sz="4400" dirty="0"/>
          </a:p>
          <a:p>
            <a:endParaRPr lang="en-US" sz="4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3995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Before 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600" dirty="0" smtClean="0"/>
              <a:t>Exercise</a:t>
            </a:r>
            <a:r>
              <a:rPr lang="en-US" sz="3600" dirty="0"/>
              <a:t>: Write your estimate of the limit of MN's that we can support without changes in DataONE</a:t>
            </a:r>
            <a:r>
              <a:rPr lang="en-US" sz="3600" dirty="0" smtClean="0"/>
              <a:t>?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(assume level funding etc. - even beyond yr5)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9207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Results: MN ceiling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&lt; 50 implementation activities</a:t>
            </a:r>
          </a:p>
          <a:p>
            <a:r>
              <a:rPr lang="en-US" dirty="0" smtClean="0"/>
              <a:t>&lt; 75 maintenance activity</a:t>
            </a:r>
          </a:p>
          <a:p>
            <a:r>
              <a:rPr lang="en-US" dirty="0" smtClean="0"/>
              <a:t>20</a:t>
            </a:r>
          </a:p>
          <a:p>
            <a:r>
              <a:rPr lang="en-US" dirty="0" smtClean="0"/>
              <a:t>426</a:t>
            </a:r>
          </a:p>
          <a:p>
            <a:r>
              <a:rPr lang="en-US" dirty="0" smtClean="0"/>
              <a:t>32 x 3 x 50 = 4800</a:t>
            </a:r>
          </a:p>
          <a:p>
            <a:r>
              <a:rPr lang="en-US" dirty="0" smtClean="0"/>
              <a:t>40-45</a:t>
            </a:r>
          </a:p>
          <a:p>
            <a:r>
              <a:rPr lang="en-US" dirty="0" smtClean="0"/>
              <a:t>50</a:t>
            </a:r>
          </a:p>
          <a:p>
            <a:r>
              <a:rPr lang="en-US" dirty="0" smtClean="0"/>
              <a:t>400 in 2020 (I have no idea)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8623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limits the Scalability of DataONE MN's?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/>
          </a:p>
          <a:p>
            <a:r>
              <a:rPr lang="en-US" dirty="0"/>
              <a:t>	Physical Cyberinfrastructure:</a:t>
            </a:r>
          </a:p>
          <a:p>
            <a:pPr lvl="1"/>
            <a:r>
              <a:rPr lang="en-US" dirty="0"/>
              <a:t>	</a:t>
            </a:r>
            <a:r>
              <a:rPr lang="en-US" dirty="0" smtClean="0"/>
              <a:t>Storage </a:t>
            </a:r>
            <a:r>
              <a:rPr lang="en-US" dirty="0"/>
              <a:t>( DataONE CI, MN's collective, replication targets, …)</a:t>
            </a:r>
          </a:p>
          <a:p>
            <a:pPr lvl="1"/>
            <a:r>
              <a:rPr lang="en-US" dirty="0"/>
              <a:t>	</a:t>
            </a:r>
            <a:r>
              <a:rPr lang="en-US" dirty="0" smtClean="0"/>
              <a:t>Network </a:t>
            </a:r>
            <a:r>
              <a:rPr lang="en-US" dirty="0"/>
              <a:t>latency and bandwidth (can I finish inventory of Metadata before its time to start the next one)</a:t>
            </a:r>
          </a:p>
          <a:p>
            <a:pPr lvl="1"/>
            <a:r>
              <a:rPr lang="en-US" dirty="0"/>
              <a:t>	</a:t>
            </a:r>
            <a:r>
              <a:rPr lang="en-US" dirty="0" smtClean="0"/>
              <a:t>…</a:t>
            </a:r>
            <a:endParaRPr lang="en-US" dirty="0"/>
          </a:p>
          <a:p>
            <a:r>
              <a:rPr lang="en-US" dirty="0"/>
              <a:t>	Human resources and organizational structure</a:t>
            </a:r>
          </a:p>
          <a:p>
            <a:pPr lvl="1"/>
            <a:r>
              <a:rPr lang="en-US" dirty="0"/>
              <a:t>	</a:t>
            </a:r>
            <a:r>
              <a:rPr lang="en-US" dirty="0" smtClean="0"/>
              <a:t>CI </a:t>
            </a:r>
            <a:r>
              <a:rPr lang="en-US" dirty="0"/>
              <a:t>staff to assist with deployment</a:t>
            </a:r>
          </a:p>
          <a:p>
            <a:pPr lvl="1"/>
            <a:r>
              <a:rPr lang="en-US" dirty="0"/>
              <a:t>	</a:t>
            </a:r>
            <a:r>
              <a:rPr lang="en-US" dirty="0" smtClean="0"/>
              <a:t>Outreach </a:t>
            </a:r>
            <a:r>
              <a:rPr lang="en-US" dirty="0"/>
              <a:t>activity to get the messages</a:t>
            </a:r>
          </a:p>
          <a:p>
            <a:pPr lvl="1"/>
            <a:r>
              <a:rPr lang="en-US" dirty="0"/>
              <a:t>	</a:t>
            </a:r>
            <a:r>
              <a:rPr lang="en-US" dirty="0" smtClean="0"/>
              <a:t>Ability </a:t>
            </a:r>
            <a:r>
              <a:rPr lang="en-US" dirty="0"/>
              <a:t>of DataONE to "Act" on MN requests - process/policy friction</a:t>
            </a:r>
          </a:p>
          <a:p>
            <a:r>
              <a:rPr lang="en-US" dirty="0"/>
              <a:t>	Target Market:</a:t>
            </a:r>
          </a:p>
          <a:p>
            <a:pPr lvl="1"/>
            <a:r>
              <a:rPr lang="en-US" dirty="0"/>
              <a:t>	</a:t>
            </a:r>
            <a:r>
              <a:rPr lang="en-US" dirty="0" smtClean="0"/>
              <a:t>Can </a:t>
            </a:r>
            <a:r>
              <a:rPr lang="en-US" dirty="0"/>
              <a:t>we exhaust the pool of potential MN's?</a:t>
            </a:r>
          </a:p>
          <a:p>
            <a:pPr lvl="1"/>
            <a:r>
              <a:rPr lang="en-US" dirty="0"/>
              <a:t>	</a:t>
            </a:r>
            <a:r>
              <a:rPr lang="en-US" dirty="0" smtClean="0"/>
              <a:t>Can </a:t>
            </a:r>
            <a:r>
              <a:rPr lang="en-US" dirty="0"/>
              <a:t>we exhaust MN pools in specific areas?</a:t>
            </a:r>
          </a:p>
          <a:p>
            <a:pPr lvl="1"/>
            <a:r>
              <a:rPr lang="en-US" dirty="0"/>
              <a:t>	</a:t>
            </a:r>
            <a:r>
              <a:rPr lang="en-US" dirty="0" smtClean="0"/>
              <a:t>discipline</a:t>
            </a:r>
            <a:r>
              <a:rPr lang="en-US" dirty="0"/>
              <a:t>/</a:t>
            </a:r>
            <a:r>
              <a:rPr lang="en-US" dirty="0" err="1"/>
              <a:t>subdiscipline</a:t>
            </a:r>
            <a:r>
              <a:rPr lang="en-US" dirty="0"/>
              <a:t> areas?</a:t>
            </a:r>
          </a:p>
          <a:p>
            <a:pPr lvl="1"/>
            <a:r>
              <a:rPr lang="en-US" dirty="0"/>
              <a:t>	</a:t>
            </a:r>
            <a:r>
              <a:rPr lang="en-US" dirty="0" smtClean="0"/>
              <a:t>"</a:t>
            </a:r>
            <a:r>
              <a:rPr lang="en-US" dirty="0"/>
              <a:t>Types" of MN's (observational, simulation, remote-sensing, …)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9747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Presentation: Question: What things can DataONE do to alleviate these limits?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	- Increased funding: Easy answer - but not necessarily "smartest" - push the frontier envelope</a:t>
            </a:r>
          </a:p>
          <a:p>
            <a:r>
              <a:rPr lang="en-US" dirty="0"/>
              <a:t>	- Increase efficiency - in what areas?</a:t>
            </a:r>
          </a:p>
          <a:p>
            <a:r>
              <a:rPr lang="en-US" dirty="0"/>
              <a:t>	- Changing how we do things: For example:</a:t>
            </a:r>
          </a:p>
          <a:p>
            <a:r>
              <a:rPr lang="en-US" dirty="0"/>
              <a:t>		Focusing on deploying software reference implementations: </a:t>
            </a:r>
            <a:r>
              <a:rPr lang="en-US" dirty="0" err="1"/>
              <a:t>Metacat</a:t>
            </a:r>
            <a:r>
              <a:rPr lang="en-US" dirty="0"/>
              <a:t>, </a:t>
            </a:r>
            <a:r>
              <a:rPr lang="en-US" dirty="0" err="1"/>
              <a:t>DSpace</a:t>
            </a:r>
            <a:r>
              <a:rPr lang="en-US" dirty="0"/>
              <a:t>, Fedora, IRODs, ...</a:t>
            </a:r>
          </a:p>
          <a:p>
            <a:r>
              <a:rPr lang="en-US" dirty="0"/>
              <a:t>		Adding/modifying interactions: Ex: MN-Lite</a:t>
            </a:r>
          </a:p>
          <a:p>
            <a:r>
              <a:rPr lang="en-US" dirty="0"/>
              <a:t>		Develop and promote deployment of "MN in a box" as a turnkey </a:t>
            </a:r>
            <a:r>
              <a:rPr lang="en-US" dirty="0" smtClean="0"/>
              <a:t>impleme</a:t>
            </a:r>
            <a:r>
              <a:rPr lang="en-US" dirty="0" smtClean="0"/>
              <a:t>ntation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		Develop MN-retreat - short workshop with goal of deploying MN in a week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8798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limits the Scalability of DataONE MN's</a:t>
            </a:r>
            <a:r>
              <a:rPr lang="en-US" dirty="0" smtClean="0"/>
              <a:t>? 1/5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/>
          </a:p>
          <a:p>
            <a:r>
              <a:rPr lang="en-US" dirty="0"/>
              <a:t>	Physical Cyberinfrastructure:</a:t>
            </a:r>
          </a:p>
          <a:p>
            <a:pPr lvl="1"/>
            <a:r>
              <a:rPr lang="en-US" dirty="0"/>
              <a:t>	</a:t>
            </a:r>
            <a:r>
              <a:rPr lang="en-US" dirty="0" smtClean="0"/>
              <a:t>Storage </a:t>
            </a:r>
            <a:r>
              <a:rPr lang="en-US" dirty="0"/>
              <a:t>( DataONE CI, MN's collective, replication targets, …)</a:t>
            </a:r>
          </a:p>
          <a:p>
            <a:pPr lvl="1"/>
            <a:r>
              <a:rPr lang="en-US" dirty="0"/>
              <a:t>	</a:t>
            </a:r>
            <a:r>
              <a:rPr lang="en-US" dirty="0" smtClean="0"/>
              <a:t>Network </a:t>
            </a:r>
            <a:r>
              <a:rPr lang="en-US" dirty="0"/>
              <a:t>latency and bandwidth (can I finish inventory of Metadata before its time to start the next one)</a:t>
            </a:r>
          </a:p>
          <a:p>
            <a:pPr lvl="1"/>
            <a:r>
              <a:rPr lang="en-US" dirty="0"/>
              <a:t>	</a:t>
            </a:r>
            <a:r>
              <a:rPr lang="en-US" dirty="0" smtClean="0"/>
              <a:t>…</a:t>
            </a:r>
            <a:endParaRPr lang="en-US" dirty="0"/>
          </a:p>
          <a:p>
            <a:r>
              <a:rPr lang="en-US" dirty="0"/>
              <a:t>	Human resources and organizational structure</a:t>
            </a:r>
          </a:p>
          <a:p>
            <a:pPr lvl="1"/>
            <a:r>
              <a:rPr lang="en-US" dirty="0"/>
              <a:t>	</a:t>
            </a:r>
            <a:r>
              <a:rPr lang="en-US" dirty="0" smtClean="0"/>
              <a:t>CI </a:t>
            </a:r>
            <a:r>
              <a:rPr lang="en-US" dirty="0"/>
              <a:t>staff to assist with deployment</a:t>
            </a:r>
          </a:p>
          <a:p>
            <a:pPr lvl="1"/>
            <a:r>
              <a:rPr lang="en-US" dirty="0"/>
              <a:t>	</a:t>
            </a:r>
            <a:r>
              <a:rPr lang="en-US" dirty="0" smtClean="0"/>
              <a:t>Outreach </a:t>
            </a:r>
            <a:r>
              <a:rPr lang="en-US" dirty="0"/>
              <a:t>activity to get the messages</a:t>
            </a:r>
          </a:p>
          <a:p>
            <a:pPr lvl="1"/>
            <a:r>
              <a:rPr lang="en-US" dirty="0"/>
              <a:t>	</a:t>
            </a:r>
            <a:r>
              <a:rPr lang="en-US" dirty="0" smtClean="0"/>
              <a:t>Ability </a:t>
            </a:r>
            <a:r>
              <a:rPr lang="en-US" dirty="0"/>
              <a:t>of DataONE to "Act" on MN requests - process/policy friction</a:t>
            </a:r>
          </a:p>
          <a:p>
            <a:r>
              <a:rPr lang="en-US" dirty="0"/>
              <a:t>	Target Market:</a:t>
            </a:r>
          </a:p>
          <a:p>
            <a:pPr lvl="1"/>
            <a:r>
              <a:rPr lang="en-US" dirty="0"/>
              <a:t>	</a:t>
            </a:r>
            <a:r>
              <a:rPr lang="en-US" dirty="0" smtClean="0"/>
              <a:t>Can </a:t>
            </a:r>
            <a:r>
              <a:rPr lang="en-US" dirty="0"/>
              <a:t>we exhaust the pool of potential MN's?</a:t>
            </a:r>
          </a:p>
          <a:p>
            <a:pPr lvl="1"/>
            <a:r>
              <a:rPr lang="en-US" dirty="0"/>
              <a:t>	</a:t>
            </a:r>
            <a:r>
              <a:rPr lang="en-US" dirty="0" smtClean="0"/>
              <a:t>Can </a:t>
            </a:r>
            <a:r>
              <a:rPr lang="en-US" dirty="0"/>
              <a:t>we exhaust MN pools in specific areas?</a:t>
            </a:r>
          </a:p>
          <a:p>
            <a:pPr lvl="1"/>
            <a:r>
              <a:rPr lang="en-US" dirty="0"/>
              <a:t>	</a:t>
            </a:r>
            <a:r>
              <a:rPr lang="en-US" dirty="0" smtClean="0"/>
              <a:t>discipline</a:t>
            </a:r>
            <a:r>
              <a:rPr lang="en-US" dirty="0"/>
              <a:t>/</a:t>
            </a:r>
            <a:r>
              <a:rPr lang="en-US" dirty="0" err="1"/>
              <a:t>subdiscipline</a:t>
            </a:r>
            <a:r>
              <a:rPr lang="en-US" dirty="0"/>
              <a:t> areas?</a:t>
            </a:r>
          </a:p>
          <a:p>
            <a:pPr lvl="1"/>
            <a:r>
              <a:rPr lang="en-US" dirty="0"/>
              <a:t>	</a:t>
            </a:r>
            <a:r>
              <a:rPr lang="en-US" dirty="0" smtClean="0"/>
              <a:t>"</a:t>
            </a:r>
            <a:r>
              <a:rPr lang="en-US" dirty="0"/>
              <a:t>Types" of MN's (observational, simulation, remote-sensing, …)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548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limits the Scalability of </a:t>
            </a:r>
            <a:r>
              <a:rPr lang="en-US" dirty="0" err="1"/>
              <a:t>DataONE</a:t>
            </a:r>
            <a:r>
              <a:rPr lang="en-US" dirty="0"/>
              <a:t> MN's? </a:t>
            </a:r>
            <a:r>
              <a:rPr lang="en-US" dirty="0" smtClean="0"/>
              <a:t>2/5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Lack of support from MN home organizations. Mission alignment</a:t>
            </a:r>
          </a:p>
          <a:p>
            <a:r>
              <a:rPr lang="en-US" dirty="0" smtClean="0"/>
              <a:t>Amount of peer MN support from things like DUG, etc. for deployment and operations</a:t>
            </a:r>
          </a:p>
          <a:p>
            <a:r>
              <a:rPr lang="en-US" dirty="0" smtClean="0"/>
              <a:t>Fail to make “why would you want to be a MN” case. Usage </a:t>
            </a:r>
          </a:p>
          <a:p>
            <a:r>
              <a:rPr lang="en-US" dirty="0" smtClean="0"/>
              <a:t>Outreach to MN ‘s </a:t>
            </a:r>
            <a:r>
              <a:rPr lang="en-US" dirty="0" err="1" smtClean="0"/>
              <a:t>userbase</a:t>
            </a:r>
            <a:r>
              <a:rPr lang="en-US" dirty="0" smtClean="0"/>
              <a:t>.</a:t>
            </a:r>
          </a:p>
          <a:p>
            <a:r>
              <a:rPr lang="en-US" dirty="0" smtClean="0"/>
              <a:t>What is the value-added for being a MN.</a:t>
            </a:r>
          </a:p>
          <a:p>
            <a:r>
              <a:rPr lang="en-US" dirty="0" smtClean="0"/>
              <a:t>ITK toolset size may limit the end-user base. If All we have is R than non-R users will be less interested.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435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limits the Scalability of </a:t>
            </a:r>
            <a:r>
              <a:rPr lang="en-US" dirty="0" err="1"/>
              <a:t>DataONE</a:t>
            </a:r>
            <a:r>
              <a:rPr lang="en-US" dirty="0"/>
              <a:t> MN's? </a:t>
            </a:r>
            <a:r>
              <a:rPr lang="en-US" dirty="0" smtClean="0"/>
              <a:t>3/5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“More Money – more problems” Complexity of organization and infrastructure will increase as </a:t>
            </a:r>
            <a:r>
              <a:rPr lang="en-US" dirty="0" err="1" smtClean="0"/>
              <a:t>DataONE</a:t>
            </a:r>
            <a:r>
              <a:rPr lang="en-US" dirty="0" smtClean="0"/>
              <a:t> grows. Situational awareness can suffer. What if one MN goes offline?</a:t>
            </a:r>
          </a:p>
          <a:p>
            <a:r>
              <a:rPr lang="en-US" dirty="0" smtClean="0"/>
              <a:t>Failure to broaden our base beyond bio/eco/</a:t>
            </a:r>
            <a:r>
              <a:rPr lang="en-US" dirty="0" err="1" smtClean="0"/>
              <a:t>enviro</a:t>
            </a:r>
            <a:r>
              <a:rPr lang="en-US" dirty="0" smtClean="0"/>
              <a:t> science base.</a:t>
            </a:r>
          </a:p>
          <a:p>
            <a:r>
              <a:rPr lang="en-US" dirty="0" smtClean="0"/>
              <a:t>Sustainability issues from the perspective of MN’s. I.E. might MN’s not join because of uncertainty </a:t>
            </a:r>
            <a:r>
              <a:rPr lang="en-US" dirty="0" err="1" smtClean="0"/>
              <a:t>DataONE</a:t>
            </a:r>
            <a:endParaRPr lang="en-US" dirty="0" smtClean="0"/>
          </a:p>
          <a:p>
            <a:r>
              <a:rPr lang="en-US" dirty="0" smtClean="0"/>
              <a:t>Systems engineering and complexity with growth leads to a innovation “crunch”</a:t>
            </a:r>
          </a:p>
          <a:p>
            <a:r>
              <a:rPr lang="en-US" dirty="0" smtClean="0"/>
              <a:t>Failure to deliver of raised expectations of MN’s – failing to deliver on the promise</a:t>
            </a:r>
          </a:p>
          <a:p>
            <a:r>
              <a:rPr lang="en-US" dirty="0" smtClean="0"/>
              <a:t>Evolving commercial/consumer ecosystem requiring added </a:t>
            </a:r>
            <a:r>
              <a:rPr lang="en-US" dirty="0" err="1" smtClean="0"/>
              <a:t>DataONE</a:t>
            </a:r>
            <a:r>
              <a:rPr lang="en-US" dirty="0" smtClean="0"/>
              <a:t> flexibility (cloud-enabled)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4512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limits the Scalability of </a:t>
            </a:r>
            <a:r>
              <a:rPr lang="en-US" dirty="0" err="1"/>
              <a:t>DataONE</a:t>
            </a:r>
            <a:r>
              <a:rPr lang="en-US" dirty="0"/>
              <a:t> MN's? </a:t>
            </a:r>
            <a:r>
              <a:rPr lang="en-US" dirty="0" smtClean="0"/>
              <a:t>4/5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Inability to provide governance for an expanding network.</a:t>
            </a:r>
          </a:p>
          <a:p>
            <a:r>
              <a:rPr lang="en-US" dirty="0" smtClean="0"/>
              <a:t>“Loss of oxygen” MN’s find a more compelling story with related similar projects. Do we collaborate or compete with other projects? Are they duplicative.</a:t>
            </a:r>
          </a:p>
          <a:p>
            <a:r>
              <a:rPr lang="en-US" dirty="0" smtClean="0"/>
              <a:t>Efficiency of the process of bringing on a MN.</a:t>
            </a:r>
          </a:p>
          <a:p>
            <a:r>
              <a:rPr lang="en-US" dirty="0" smtClean="0"/>
              <a:t>Could we end up as a repository rather tan a collection of repositories. If we “eat MN”s” we have fewer MN’s. Maybe RN’s become publicly writeable – a global shift in emphasis in response to trends.</a:t>
            </a:r>
          </a:p>
          <a:p>
            <a:r>
              <a:rPr lang="en-US" dirty="0" smtClean="0"/>
              <a:t>Physical infrastructure scaling costs ($, power, …) might lead to accretion or other dynamics of data storage/replication.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7157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limits the Scalability of </a:t>
            </a:r>
            <a:r>
              <a:rPr lang="en-US" dirty="0" err="1"/>
              <a:t>DataONE</a:t>
            </a:r>
            <a:r>
              <a:rPr lang="en-US" dirty="0"/>
              <a:t> MN's? </a:t>
            </a:r>
            <a:r>
              <a:rPr lang="en-US" dirty="0" smtClean="0"/>
              <a:t>5/5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Available and widespread SW stacks that implement the </a:t>
            </a:r>
            <a:r>
              <a:rPr lang="en-US" dirty="0" err="1" smtClean="0"/>
              <a:t>DataONE</a:t>
            </a:r>
            <a:r>
              <a:rPr lang="en-US" dirty="0" smtClean="0"/>
              <a:t> API (</a:t>
            </a:r>
            <a:r>
              <a:rPr lang="en-US" dirty="0" err="1" smtClean="0"/>
              <a:t>Dspace</a:t>
            </a:r>
            <a:r>
              <a:rPr lang="en-US" dirty="0" smtClean="0"/>
              <a:t>, </a:t>
            </a:r>
            <a:r>
              <a:rPr lang="en-US" dirty="0" err="1" smtClean="0"/>
              <a:t>iRODs</a:t>
            </a:r>
            <a:r>
              <a:rPr lang="en-US" dirty="0" smtClean="0"/>
              <a:t>)</a:t>
            </a:r>
          </a:p>
          <a:p>
            <a:r>
              <a:rPr lang="en-US" dirty="0" smtClean="0"/>
              <a:t>Popular Data technology for certain science areas may be locked on proprietary data silos (Ex. ESRI ARCGIS)</a:t>
            </a:r>
          </a:p>
          <a:p>
            <a:r>
              <a:rPr lang="en-US" dirty="0" smtClean="0"/>
              <a:t>Running out of funding in one year. Funding limit</a:t>
            </a:r>
          </a:p>
          <a:p>
            <a:r>
              <a:rPr lang="en-US" dirty="0" smtClean="0"/>
              <a:t>Failing to provide a compelling/persuasive reason to be a MN.</a:t>
            </a:r>
          </a:p>
          <a:p>
            <a:r>
              <a:rPr lang="en-US" dirty="0" smtClean="0"/>
              <a:t>Our expectations and limits of our vision may limit or limits (A failure of vision)</a:t>
            </a:r>
          </a:p>
          <a:p>
            <a:r>
              <a:rPr lang="en-US" dirty="0" smtClean="0"/>
              <a:t>Data Discovery: We can fail to have a compelling value proposition for MN’s because of difficulty with data discovery. (Do users come to MN or </a:t>
            </a:r>
            <a:r>
              <a:rPr lang="en-US" dirty="0" err="1" smtClean="0"/>
              <a:t>DataONE</a:t>
            </a:r>
            <a:r>
              <a:rPr lang="en-US" dirty="0" smtClean="0"/>
              <a:t> for discovery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136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Ack. And Thanks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003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588465"/>
          </a:xfrm>
        </p:spPr>
        <p:txBody>
          <a:bodyPr>
            <a:normAutofit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Exercise: </a:t>
            </a:r>
            <a:r>
              <a:rPr lang="en-US" dirty="0" smtClean="0"/>
              <a:t>Brainstorm </a:t>
            </a:r>
            <a:r>
              <a:rPr lang="en-US" dirty="0"/>
              <a:t>actions DataONE could take to "widen the MN growth bottleneck"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8530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Presentation: Question: What things can DataONE do to alleviate these limits?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	- Increased funding: Easy answer - but not necessarily "smartest" - push the frontier envelope</a:t>
            </a:r>
          </a:p>
          <a:p>
            <a:r>
              <a:rPr lang="en-US" dirty="0"/>
              <a:t>	- Increase efficiency - in what areas?</a:t>
            </a:r>
          </a:p>
          <a:p>
            <a:r>
              <a:rPr lang="en-US" dirty="0"/>
              <a:t>	- Changing how we do things: For example:</a:t>
            </a:r>
          </a:p>
          <a:p>
            <a:r>
              <a:rPr lang="en-US" dirty="0"/>
              <a:t>		Focusing on deploying software reference implementations: </a:t>
            </a:r>
            <a:r>
              <a:rPr lang="en-US" dirty="0" err="1"/>
              <a:t>Metacat</a:t>
            </a:r>
            <a:r>
              <a:rPr lang="en-US" dirty="0"/>
              <a:t>, </a:t>
            </a:r>
            <a:r>
              <a:rPr lang="en-US" dirty="0" err="1"/>
              <a:t>DSpace</a:t>
            </a:r>
            <a:r>
              <a:rPr lang="en-US" dirty="0"/>
              <a:t>, Fedora, IRODs, ...</a:t>
            </a:r>
          </a:p>
          <a:p>
            <a:r>
              <a:rPr lang="en-US" dirty="0"/>
              <a:t>		Adding/modifying interactions: Ex: MN-Lite</a:t>
            </a:r>
          </a:p>
          <a:p>
            <a:r>
              <a:rPr lang="en-US" dirty="0"/>
              <a:t>		Develop and promote deployment of "MN in a box" as a turnkey </a:t>
            </a:r>
            <a:r>
              <a:rPr lang="en-US" dirty="0" smtClean="0"/>
              <a:t>implementation.</a:t>
            </a:r>
            <a:endParaRPr lang="en-US" dirty="0"/>
          </a:p>
          <a:p>
            <a:r>
              <a:rPr lang="en-US" dirty="0"/>
              <a:t>		Develop MN-retreat - short workshop with goal of deploying MN in a week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653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widen the Bottlenecks 1/5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Develop the </a:t>
            </a:r>
            <a:r>
              <a:rPr lang="en-US" dirty="0" err="1" smtClean="0"/>
              <a:t>DataONE</a:t>
            </a:r>
            <a:r>
              <a:rPr lang="en-US" dirty="0" smtClean="0"/>
              <a:t> User Group further. Make contact with professional societies and their conferences. This will help make a compelling case to prospective MN’s</a:t>
            </a:r>
          </a:p>
          <a:p>
            <a:r>
              <a:rPr lang="en-US" dirty="0" smtClean="0"/>
              <a:t>We need a few compelling MN stories as exemplars. Show return on investment case stories.</a:t>
            </a:r>
          </a:p>
          <a:p>
            <a:r>
              <a:rPr lang="en-US" dirty="0" smtClean="0"/>
              <a:t>Use DUG to help MN peer assistance.</a:t>
            </a:r>
          </a:p>
          <a:p>
            <a:r>
              <a:rPr lang="en-US" dirty="0" smtClean="0"/>
              <a:t>Consistently emphasize communications, esp. between MN’s. This would help alleviate bottlenecks of unrecognized need. It might help with “large vision” issue.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5372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widen the Bottlenecks </a:t>
            </a:r>
            <a:r>
              <a:rPr lang="en-US" dirty="0" smtClean="0"/>
              <a:t>2/5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To help with sustainability, establish involvement with MN governing organization. (engage multiple levels of MN’s organization)</a:t>
            </a:r>
          </a:p>
          <a:p>
            <a:r>
              <a:rPr lang="en-US" dirty="0" smtClean="0"/>
              <a:t>Capture </a:t>
            </a:r>
            <a:r>
              <a:rPr lang="en-US" dirty="0" err="1" smtClean="0"/>
              <a:t>DataONE</a:t>
            </a:r>
            <a:r>
              <a:rPr lang="en-US" dirty="0" smtClean="0"/>
              <a:t> Metadata. Help expose MN data. This will help make “compelling case”</a:t>
            </a:r>
          </a:p>
          <a:p>
            <a:r>
              <a:rPr lang="en-US" dirty="0" smtClean="0"/>
              <a:t>Study and verify the importance of </a:t>
            </a:r>
            <a:r>
              <a:rPr lang="en-US" dirty="0" err="1" smtClean="0"/>
              <a:t>discoveraibility</a:t>
            </a:r>
            <a:r>
              <a:rPr lang="en-US" dirty="0" smtClean="0"/>
              <a:t>.</a:t>
            </a:r>
          </a:p>
          <a:p>
            <a:r>
              <a:rPr lang="en-US" dirty="0" smtClean="0"/>
              <a:t>Identify next “communities” to involve/target. Complementary discipline science; complementary government decision-making (bio and climate go together for land management) (eco and publish health go together) “Peas and Carrots”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1095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widen the Bottlenecks </a:t>
            </a:r>
            <a:r>
              <a:rPr lang="en-US" dirty="0" smtClean="0"/>
              <a:t>3/5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Survey and learn from our “Coopetition”, and deploy items that we be of benefit to MN’s.</a:t>
            </a:r>
          </a:p>
          <a:p>
            <a:r>
              <a:rPr lang="en-US" dirty="0" smtClean="0"/>
              <a:t>Co-develop tools with collaborators or similar projects. This would distribute resource demands.</a:t>
            </a:r>
          </a:p>
          <a:p>
            <a:r>
              <a:rPr lang="en-US" dirty="0" smtClean="0"/>
              <a:t>Reach out to identified communities who are not currently entrained, </a:t>
            </a:r>
            <a:r>
              <a:rPr lang="en-US" dirty="0" err="1" smtClean="0"/>
              <a:t>esp</a:t>
            </a:r>
            <a:r>
              <a:rPr lang="en-US" dirty="0" smtClean="0"/>
              <a:t> .GIS community.</a:t>
            </a:r>
          </a:p>
          <a:p>
            <a:r>
              <a:rPr lang="en-US" dirty="0" smtClean="0"/>
              <a:t>Reach out to existing web-published data to offer value add services. Be sure your infrastructure is compatible with existing infrastructures.</a:t>
            </a:r>
          </a:p>
          <a:p>
            <a:r>
              <a:rPr lang="en-US" dirty="0" smtClean="0"/>
              <a:t>Diversification (and augmentation) or revenue streams: selling our expertise as a service. (might require different </a:t>
            </a:r>
            <a:r>
              <a:rPr lang="en-US" dirty="0" err="1" smtClean="0"/>
              <a:t>DataONE</a:t>
            </a:r>
            <a:r>
              <a:rPr lang="en-US" dirty="0" smtClean="0"/>
              <a:t> governance and corporate structure)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2723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widen the Bottlenecks </a:t>
            </a:r>
            <a:r>
              <a:rPr lang="en-US" dirty="0" smtClean="0"/>
              <a:t>4/5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Modify overall </a:t>
            </a:r>
            <a:r>
              <a:rPr lang="en-US" dirty="0" err="1" smtClean="0"/>
              <a:t>DataONE</a:t>
            </a:r>
            <a:r>
              <a:rPr lang="en-US" dirty="0" smtClean="0"/>
              <a:t> organization to enable scaling.</a:t>
            </a:r>
          </a:p>
          <a:p>
            <a:r>
              <a:rPr lang="en-US" dirty="0" smtClean="0"/>
              <a:t>DataONE offer training programs (</a:t>
            </a:r>
            <a:r>
              <a:rPr lang="en-US" dirty="0" err="1" smtClean="0"/>
              <a:t>esp</a:t>
            </a:r>
            <a:r>
              <a:rPr lang="en-US" dirty="0" smtClean="0"/>
              <a:t> </a:t>
            </a:r>
            <a:r>
              <a:rPr lang="en-US" dirty="0" smtClean="0"/>
              <a:t>for revenue)</a:t>
            </a:r>
          </a:p>
          <a:p>
            <a:r>
              <a:rPr lang="en-US" dirty="0" smtClean="0"/>
              <a:t>Expand Ed. efforts and learning modules. This will increase interest and increase onboarding </a:t>
            </a:r>
            <a:r>
              <a:rPr lang="en-US" dirty="0" smtClean="0"/>
              <a:t>efficiently</a:t>
            </a:r>
            <a:r>
              <a:rPr lang="en-US" dirty="0" smtClean="0"/>
              <a:t>. (Help alleviate lack od metadata </a:t>
            </a:r>
            <a:r>
              <a:rPr lang="en-US" dirty="0" smtClean="0"/>
              <a:t>standards)</a:t>
            </a:r>
            <a:endParaRPr lang="en-US" dirty="0" smtClean="0"/>
          </a:p>
          <a:p>
            <a:r>
              <a:rPr lang="en-US" dirty="0" smtClean="0"/>
              <a:t>Strategic planning with a 3 year horizon. Helps alleviate concerns about over/under expectations. Use 3 year because 5 years is too long to predict with such mercurial technology substrate. “Our biggest threat is building a battleship that cannot maneuver in the harbor” – leviathan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126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to widen the Bottlenecks </a:t>
            </a:r>
            <a:r>
              <a:rPr lang="en-US" dirty="0" smtClean="0"/>
              <a:t>5/5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Further development through the user group</a:t>
            </a:r>
          </a:p>
          <a:p>
            <a:r>
              <a:rPr lang="en-US" dirty="0" smtClean="0"/>
              <a:t>Pursue more and varied funding</a:t>
            </a:r>
          </a:p>
          <a:p>
            <a:r>
              <a:rPr lang="en-US" dirty="0" smtClean="0"/>
              <a:t>----------------------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8365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F2230-5450-D547-A1D3-5726BEA55F5C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896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to Find our work?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https://repository.dataone.org/documents/Committees/MNcoord/Coordination_Work_Area/SC_UA_Joint_WG_mtg_30Apr_2May</a:t>
            </a:r>
            <a:r>
              <a:rPr lang="en-US" dirty="0" smtClean="0">
                <a:hlinkClick r:id="rId3"/>
              </a:rPr>
              <a:t>/</a:t>
            </a:r>
            <a:endParaRPr lang="en-US" dirty="0" smtClean="0"/>
          </a:p>
          <a:p>
            <a:r>
              <a:rPr lang="en-US" dirty="0" smtClean="0"/>
              <a:t>Stay tuned for more content here</a:t>
            </a:r>
          </a:p>
          <a:p>
            <a:r>
              <a:rPr lang="en-US" dirty="0" smtClean="0"/>
              <a:t>Will be appropriately cross-posted to </a:t>
            </a:r>
            <a:r>
              <a:rPr lang="en-US" dirty="0" err="1" smtClean="0"/>
              <a:t>docs.dataone.org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608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Persona 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A. Owens Presentation to sparked discussion:</a:t>
            </a:r>
          </a:p>
          <a:p>
            <a:r>
              <a:rPr lang="en-US" dirty="0" smtClean="0"/>
              <a:t>Discussion of</a:t>
            </a:r>
          </a:p>
          <a:p>
            <a:pPr lvl="1"/>
            <a:r>
              <a:rPr lang="en-US" dirty="0" smtClean="0"/>
              <a:t>Additional categories</a:t>
            </a:r>
          </a:p>
          <a:p>
            <a:pPr lvl="1"/>
            <a:r>
              <a:rPr lang="en-US" dirty="0" smtClean="0"/>
              <a:t>Additional qualities</a:t>
            </a:r>
          </a:p>
          <a:p>
            <a:pPr lvl="1"/>
            <a:r>
              <a:rPr lang="en-US" dirty="0" smtClean="0"/>
              <a:t>Suggestion: Make contact with  user personas</a:t>
            </a:r>
          </a:p>
          <a:p>
            <a:r>
              <a:rPr lang="en-US" dirty="0" smtClean="0"/>
              <a:t>Started drafting 4 more personae</a:t>
            </a:r>
          </a:p>
        </p:txBody>
      </p:sp>
    </p:spTree>
    <p:extLst>
      <p:ext uri="{BB962C8B-B14F-4D97-AF65-F5344CB8AC3E}">
        <p14:creationId xmlns:p14="http://schemas.microsoft.com/office/powerpoint/2010/main" val="3207276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Personas in Draft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PPSR repository (Amber Owens, Laura Moyers)</a:t>
            </a:r>
          </a:p>
          <a:p>
            <a:r>
              <a:rPr lang="en-US" dirty="0" smtClean="0"/>
              <a:t>GIS oriented large Government Repository (Tanner </a:t>
            </a:r>
            <a:r>
              <a:rPr lang="en-US" dirty="0" err="1" smtClean="0"/>
              <a:t>Jessel</a:t>
            </a:r>
            <a:r>
              <a:rPr lang="en-US" dirty="0" smtClean="0"/>
              <a:t>, Amber Owens, Chelsea Williamson-Barnwell</a:t>
            </a:r>
          </a:p>
          <a:p>
            <a:r>
              <a:rPr lang="en-US" dirty="0" smtClean="0"/>
              <a:t>Academic Institutional Repository (Suzie Allard, Holly Mercer, Miriam Davis)</a:t>
            </a:r>
          </a:p>
          <a:p>
            <a:r>
              <a:rPr lang="en-US" dirty="0" smtClean="0"/>
              <a:t>Replication and other Infrastructure oriented MN’s (Robert Waltz, John Cobb)</a:t>
            </a:r>
          </a:p>
          <a:p>
            <a:r>
              <a:rPr lang="en-US" dirty="0" smtClean="0"/>
              <a:t>Cultural Heritage data related MN (Todd </a:t>
            </a:r>
            <a:r>
              <a:rPr lang="en-US" dirty="0" err="1" smtClean="0"/>
              <a:t>Suomela</a:t>
            </a:r>
            <a:r>
              <a:rPr lang="en-US" dirty="0" smtClean="0"/>
              <a:t> and John Cobb)</a:t>
            </a:r>
          </a:p>
          <a:p>
            <a:r>
              <a:rPr lang="en-US" dirty="0" smtClean="0"/>
              <a:t>Group sync by May 22 and review drafts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432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Documentation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Ext web presence – </a:t>
            </a:r>
          </a:p>
          <a:p>
            <a:pPr lvl="1"/>
            <a:r>
              <a:rPr lang="en-US" dirty="0" smtClean="0"/>
              <a:t>what would a MN want to see?</a:t>
            </a:r>
          </a:p>
          <a:p>
            <a:pPr lvl="1"/>
            <a:r>
              <a:rPr lang="en-US" dirty="0" smtClean="0"/>
              <a:t>How do people find the Ext documentation</a:t>
            </a:r>
          </a:p>
          <a:p>
            <a:pPr lvl="1"/>
            <a:r>
              <a:rPr lang="en-US" dirty="0" smtClean="0"/>
              <a:t>How to structures (more individuals less text wall)</a:t>
            </a:r>
          </a:p>
          <a:p>
            <a:r>
              <a:rPr lang="en-US" dirty="0" smtClean="0"/>
              <a:t>Much, Much discussion </a:t>
            </a:r>
            <a:r>
              <a:rPr lang="en-US" dirty="0" smtClean="0"/>
              <a:t>captured </a:t>
            </a:r>
            <a:r>
              <a:rPr lang="en-US" dirty="0" smtClean="0"/>
              <a:t>at </a:t>
            </a:r>
          </a:p>
          <a:p>
            <a:pPr lvl="1"/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://epad.dataone.org/Sp13-SCUAwg-</a:t>
            </a:r>
            <a:r>
              <a:rPr lang="en-US" dirty="0" smtClean="0">
                <a:hlinkClick r:id="rId2"/>
              </a:rPr>
              <a:t>membernodes</a:t>
            </a:r>
            <a:r>
              <a:rPr lang="en-US" dirty="0"/>
              <a:t> </a:t>
            </a:r>
            <a:r>
              <a:rPr lang="en-US" dirty="0" smtClean="0"/>
              <a:t>and</a:t>
            </a:r>
            <a:endParaRPr lang="en-US" dirty="0" smtClean="0"/>
          </a:p>
          <a:p>
            <a:pPr lvl="1"/>
            <a:r>
              <a:rPr lang="en-US" dirty="0">
                <a:hlinkClick r:id="rId3"/>
              </a:rPr>
              <a:t>http://epad.dataone.org/Sp13-SCUAwg-</a:t>
            </a:r>
            <a:r>
              <a:rPr lang="en-US" dirty="0" smtClean="0">
                <a:hlinkClick r:id="rId3"/>
              </a:rPr>
              <a:t>membernodes2</a:t>
            </a:r>
            <a:endParaRPr lang="en-US" dirty="0" smtClean="0"/>
          </a:p>
          <a:p>
            <a:pPr marL="346075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553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MN activity assessment/metrics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Discussion of what metrics and activity tracking would provide indications of success of DataONE especially </a:t>
            </a:r>
            <a:r>
              <a:rPr lang="en-US" dirty="0" smtClean="0"/>
              <a:t>with regard </a:t>
            </a:r>
            <a:r>
              <a:rPr lang="en-US" dirty="0" smtClean="0"/>
              <a:t>to MN coordination activities</a:t>
            </a:r>
          </a:p>
          <a:p>
            <a:r>
              <a:rPr lang="en-US" dirty="0" smtClean="0"/>
              <a:t>Comments:</a:t>
            </a:r>
          </a:p>
          <a:p>
            <a:pPr lvl="1"/>
            <a:r>
              <a:rPr lang="en-US" dirty="0" smtClean="0"/>
              <a:t>Make Contact with 2012 UA WG Meeting which discussed this in detail. </a:t>
            </a:r>
            <a:r>
              <a:rPr lang="en-US" dirty="0" smtClean="0">
                <a:hlinkClick r:id="rId2"/>
              </a:rPr>
              <a:t>https://docs.dataone.org/member-area/working-groups/usability-and-assessment/meetings-usability-and-assessments-working-group/joint-u-a-sc-wg</a:t>
            </a:r>
            <a:endParaRPr lang="en-US" dirty="0" smtClean="0"/>
          </a:p>
          <a:p>
            <a:pPr lvl="1"/>
            <a:r>
              <a:rPr lang="en-US" dirty="0" smtClean="0"/>
              <a:t>Current PMP has some metrics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869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Suggested Metrics (and votes-votes)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3"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1400" b="1" dirty="0" smtClean="0"/>
              <a:t>Number of datasets downloaded 2,1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400" dirty="0" smtClean="0"/>
              <a:t>Number of dataset views (some of which may have been downloaded)</a:t>
            </a:r>
            <a:r>
              <a:rPr lang="en-US" sz="1400" dirty="0"/>
              <a:t> </a:t>
            </a:r>
            <a:r>
              <a:rPr lang="en-US" sz="1400" dirty="0" smtClean="0"/>
              <a:t>1,0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400" dirty="0" smtClean="0"/>
              <a:t>User Activity of the MN 0,0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400" dirty="0" smtClean="0"/>
              <a:t>How many objects have been replicated to Tier4 MN’s store??? 0,0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400" dirty="0" smtClean="0"/>
              <a:t>Duration of time between MN expression of interest and operational deployment Activation time (or more generally, documenting the flow along the deployment timeline) 0,0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400" dirty="0" smtClean="0"/>
              <a:t>Diversity of Member Nodes along many dimensions (list the dimensions) 0,0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400" dirty="0" smtClean="0"/>
              <a:t>Amount of data available for retrieval via DataONE 1,0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400" b="1" dirty="0" smtClean="0">
                <a:solidFill>
                  <a:srgbClr val="FF0000"/>
                </a:solidFill>
              </a:rPr>
              <a:t>Ratio on items #1 and #2 5,5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400" dirty="0" smtClean="0"/>
              <a:t>A measure of </a:t>
            </a:r>
            <a:r>
              <a:rPr lang="en-US" sz="1400" dirty="0" err="1" smtClean="0"/>
              <a:t>transdisciplinarity</a:t>
            </a:r>
            <a:r>
              <a:rPr lang="en-US" sz="1400" dirty="0" smtClean="0"/>
              <a:t>. This might be the number of studies that use more than one MN? 0,2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400" dirty="0" smtClean="0"/>
              <a:t>Survey of {potential, </a:t>
            </a:r>
            <a:r>
              <a:rPr lang="en-US" sz="1400" dirty="0" smtClean="0"/>
              <a:t>in development</a:t>
            </a:r>
            <a:r>
              <a:rPr lang="en-US" sz="1400" dirty="0" smtClean="0"/>
              <a:t>, operational} MN’s 2,0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400" dirty="0" smtClean="0"/>
              <a:t>Referrals (users sent to MN’s from DataONE, Users sent to DataONE from a MN, users sent to a MN from a different MN mediated by DataONE) 1,1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400" dirty="0" smtClean="0"/>
              <a:t>Incremental deposition above what would have occurred without DataONE 0,0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400" b="1" dirty="0" smtClean="0"/>
              <a:t>How many organizations want to me MN’s 3,0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400" dirty="0" smtClean="0"/>
              <a:t>Measure of replication multiplicity for data objects 0,0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400" dirty="0" smtClean="0"/>
              <a:t>Member Node engagement with DataONE 0,0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400" dirty="0" err="1" smtClean="0"/>
              <a:t>Curation</a:t>
            </a:r>
            <a:r>
              <a:rPr lang="en-US" sz="1400" dirty="0" smtClean="0"/>
              <a:t> level  0,0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400" b="1" dirty="0" smtClean="0">
                <a:solidFill>
                  <a:srgbClr val="FF6600"/>
                </a:solidFill>
              </a:rPr>
              <a:t>Persistent ID citation counts 2,4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400" dirty="0" smtClean="0"/>
              <a:t>Number of Member Nodes  (current metric) ,0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400" dirty="0" smtClean="0"/>
              <a:t>Number of datasets (current metric) 0,0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400" b="1" dirty="0" smtClean="0">
                <a:solidFill>
                  <a:srgbClr val="FF6600"/>
                </a:solidFill>
              </a:rPr>
              <a:t>End user satisfaction: measures: quantity, quality, documentation 2,3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400" dirty="0" smtClean="0"/>
              <a:t>Number of publications resulting form use of MN’s 1,1</a:t>
            </a:r>
          </a:p>
          <a:p>
            <a:pPr marL="0" indent="0">
              <a:buNone/>
            </a:pPr>
            <a:endParaRPr lang="en-US" sz="1400" dirty="0" smtClean="0"/>
          </a:p>
          <a:p>
            <a:pPr marL="514350" indent="-514350">
              <a:buFont typeface="+mj-lt"/>
              <a:buAutoNum type="arabicPeriod"/>
            </a:pPr>
            <a:endParaRPr lang="en-US" sz="1400" dirty="0" smtClean="0"/>
          </a:p>
          <a:p>
            <a:pPr marL="514350" indent="-514350">
              <a:buFont typeface="+mj-lt"/>
              <a:buAutoNum type="arabicPeriod"/>
            </a:pPr>
            <a:endParaRPr lang="en-US" sz="1400" dirty="0" smtClean="0"/>
          </a:p>
          <a:p>
            <a:pPr marL="514350" indent="-514350">
              <a:buFont typeface="+mj-lt"/>
              <a:buAutoNum type="arabicPeriod"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673853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MN Metrics and Assessments comments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Develop a standardize DataONE acknowledgement to include in the method part of papers. Better yet, published a paper describing DataONE that can act as a reference document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4250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6535</TotalTime>
  <Words>1474</Words>
  <Application>Microsoft Office PowerPoint</Application>
  <PresentationFormat>On-screen Show (4:3)</PresentationFormat>
  <Paragraphs>201</Paragraphs>
  <Slides>27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SC&amp;UA DataONE WG MemberNode subgroup</vt:lpstr>
      <vt:lpstr>Ack. And Thanks</vt:lpstr>
      <vt:lpstr>Where to Find our work?</vt:lpstr>
      <vt:lpstr>Persona Discussion</vt:lpstr>
      <vt:lpstr>Personas in Draft</vt:lpstr>
      <vt:lpstr>Documentation</vt:lpstr>
      <vt:lpstr>MN activity assessment/metrics</vt:lpstr>
      <vt:lpstr>Suggested Metrics (and votes-votes)</vt:lpstr>
      <vt:lpstr>MN Metrics and Assessments comments</vt:lpstr>
      <vt:lpstr>DataONE Scaling in MN Dimension:</vt:lpstr>
      <vt:lpstr>Before Discussion</vt:lpstr>
      <vt:lpstr>Results: MN ceiling</vt:lpstr>
      <vt:lpstr>What limits the Scalability of DataONE MN's? </vt:lpstr>
      <vt:lpstr>Presentation: Question: What things can DataONE do to alleviate these limits?</vt:lpstr>
      <vt:lpstr>What limits the Scalability of DataONE MN's? 1/5 </vt:lpstr>
      <vt:lpstr>What limits the Scalability of DataONE MN's? 2/5</vt:lpstr>
      <vt:lpstr>What limits the Scalability of DataONE MN's? 3/5</vt:lpstr>
      <vt:lpstr>What limits the Scalability of DataONE MN's? 4/5</vt:lpstr>
      <vt:lpstr>What limits the Scalability of DataONE MN's? 5/5</vt:lpstr>
      <vt:lpstr> Exercise: Brainstorm actions DataONE could take to "widen the MN growth bottleneck" </vt:lpstr>
      <vt:lpstr>Presentation: Question: What things can DataONE do to alleviate these limits?</vt:lpstr>
      <vt:lpstr>How to widen the Bottlenecks 1/5</vt:lpstr>
      <vt:lpstr>How to widen the Bottlenecks 2/5</vt:lpstr>
      <vt:lpstr>How to widen the Bottlenecks 3/5</vt:lpstr>
      <vt:lpstr>How to widen the Bottlenecks 4/5</vt:lpstr>
      <vt:lpstr>How to widen the Bottlenecks 5/5</vt:lpstr>
      <vt:lpstr>Questions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Amber Budden</dc:creator>
  <cp:lastModifiedBy>Laura Moyers</cp:lastModifiedBy>
  <cp:revision>186</cp:revision>
  <dcterms:created xsi:type="dcterms:W3CDTF">2010-12-07T16:16:33Z</dcterms:created>
  <dcterms:modified xsi:type="dcterms:W3CDTF">2013-05-02T19:17:20Z</dcterms:modified>
</cp:coreProperties>
</file>