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384048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368" userDrawn="1">
          <p15:clr>
            <a:srgbClr val="A4A3A4"/>
          </p15:clr>
        </p15:guide>
        <p15:guide id="2" pos="120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-1040" y="-184"/>
      </p:cViewPr>
      <p:guideLst>
        <p:guide orient="horz" pos="10368"/>
        <p:guide pos="12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5387342"/>
            <a:ext cx="32644080" cy="11460480"/>
          </a:xfrm>
        </p:spPr>
        <p:txBody>
          <a:bodyPr anchor="b"/>
          <a:lstStyle>
            <a:lvl1pPr algn="ctr"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7289782"/>
            <a:ext cx="28803600" cy="7947658"/>
          </a:xfrm>
        </p:spPr>
        <p:txBody>
          <a:bodyPr/>
          <a:lstStyle>
            <a:lvl1pPr marL="0" indent="0" algn="ctr">
              <a:buNone/>
              <a:defRPr sz="10080"/>
            </a:lvl1pPr>
            <a:lvl2pPr marL="1920240" indent="0" algn="ctr">
              <a:buNone/>
              <a:defRPr sz="8400"/>
            </a:lvl2pPr>
            <a:lvl3pPr marL="3840480" indent="0" algn="ctr">
              <a:buNone/>
              <a:defRPr sz="7560"/>
            </a:lvl3pPr>
            <a:lvl4pPr marL="5760720" indent="0" algn="ctr">
              <a:buNone/>
              <a:defRPr sz="6720"/>
            </a:lvl4pPr>
            <a:lvl5pPr marL="7680960" indent="0" algn="ctr">
              <a:buNone/>
              <a:defRPr sz="6720"/>
            </a:lvl5pPr>
            <a:lvl6pPr marL="9601200" indent="0" algn="ctr">
              <a:buNone/>
              <a:defRPr sz="6720"/>
            </a:lvl6pPr>
            <a:lvl7pPr marL="11521440" indent="0" algn="ctr">
              <a:buNone/>
              <a:defRPr sz="6720"/>
            </a:lvl7pPr>
            <a:lvl8pPr marL="13441680" indent="0" algn="ctr">
              <a:buNone/>
              <a:defRPr sz="6720"/>
            </a:lvl8pPr>
            <a:lvl9pPr marL="15361920" indent="0" algn="ctr">
              <a:buNone/>
              <a:defRPr sz="67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11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3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0330" y="8206749"/>
            <a:ext cx="33124140" cy="13693138"/>
          </a:xfrm>
        </p:spPr>
        <p:txBody>
          <a:bodyPr anchor="b"/>
          <a:lstStyle>
            <a:lvl1pPr>
              <a:defRPr sz="2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0330" y="22029429"/>
            <a:ext cx="33124140" cy="7200898"/>
          </a:xfrm>
        </p:spPr>
        <p:txBody>
          <a:bodyPr/>
          <a:lstStyle>
            <a:lvl1pPr marL="0" indent="0">
              <a:buNone/>
              <a:defRPr sz="10080">
                <a:solidFill>
                  <a:schemeClr val="tx1"/>
                </a:solidFill>
              </a:defRPr>
            </a:lvl1pPr>
            <a:lvl2pPr marL="1920240" indent="0">
              <a:buNone/>
              <a:defRPr sz="8400">
                <a:solidFill>
                  <a:schemeClr val="tx1">
                    <a:tint val="75000"/>
                  </a:schemeClr>
                </a:solidFill>
              </a:defRPr>
            </a:lvl2pPr>
            <a:lvl3pPr marL="38404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3pPr>
            <a:lvl4pPr marL="57607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76809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96012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15214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3441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21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42430" y="8763000"/>
            <a:ext cx="1632204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18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1752607"/>
            <a:ext cx="3312414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5336" y="8069582"/>
            <a:ext cx="16247028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5336" y="12024360"/>
            <a:ext cx="16247028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42432" y="8069582"/>
            <a:ext cx="16327042" cy="3954778"/>
          </a:xfrm>
        </p:spPr>
        <p:txBody>
          <a:bodyPr anchor="b"/>
          <a:lstStyle>
            <a:lvl1pPr marL="0" indent="0">
              <a:buNone/>
              <a:defRPr sz="10080" b="1"/>
            </a:lvl1pPr>
            <a:lvl2pPr marL="1920240" indent="0">
              <a:buNone/>
              <a:defRPr sz="8400" b="1"/>
            </a:lvl2pPr>
            <a:lvl3pPr marL="3840480" indent="0">
              <a:buNone/>
              <a:defRPr sz="7560" b="1"/>
            </a:lvl3pPr>
            <a:lvl4pPr marL="5760720" indent="0">
              <a:buNone/>
              <a:defRPr sz="6720" b="1"/>
            </a:lvl4pPr>
            <a:lvl5pPr marL="7680960" indent="0">
              <a:buNone/>
              <a:defRPr sz="6720" b="1"/>
            </a:lvl5pPr>
            <a:lvl6pPr marL="9601200" indent="0">
              <a:buNone/>
              <a:defRPr sz="6720" b="1"/>
            </a:lvl6pPr>
            <a:lvl7pPr marL="11521440" indent="0">
              <a:buNone/>
              <a:defRPr sz="6720" b="1"/>
            </a:lvl7pPr>
            <a:lvl8pPr marL="13441680" indent="0">
              <a:buNone/>
              <a:defRPr sz="6720" b="1"/>
            </a:lvl8pPr>
            <a:lvl9pPr marL="15361920" indent="0">
              <a:buNone/>
              <a:defRPr sz="67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42432" y="12024360"/>
            <a:ext cx="16327042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3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07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7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7042" y="4739647"/>
            <a:ext cx="19442430" cy="23393400"/>
          </a:xfrm>
        </p:spPr>
        <p:txBody>
          <a:bodyPr/>
          <a:lstStyle>
            <a:lvl1pPr>
              <a:defRPr sz="13440"/>
            </a:lvl1pPr>
            <a:lvl2pPr>
              <a:defRPr sz="11760"/>
            </a:lvl2pPr>
            <a:lvl3pPr>
              <a:defRPr sz="10080"/>
            </a:lvl3pPr>
            <a:lvl4pPr>
              <a:defRPr sz="8400"/>
            </a:lvl4pPr>
            <a:lvl5pPr>
              <a:defRPr sz="8400"/>
            </a:lvl5pPr>
            <a:lvl6pPr>
              <a:defRPr sz="8400"/>
            </a:lvl6pPr>
            <a:lvl7pPr>
              <a:defRPr sz="8400"/>
            </a:lvl7pPr>
            <a:lvl8pPr>
              <a:defRPr sz="8400"/>
            </a:lvl8pPr>
            <a:lvl9pPr>
              <a:defRPr sz="8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75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332" y="2194560"/>
            <a:ext cx="12386548" cy="7680960"/>
          </a:xfrm>
        </p:spPr>
        <p:txBody>
          <a:bodyPr anchor="b"/>
          <a:lstStyle>
            <a:lvl1pPr>
              <a:defRPr sz="134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7042" y="4739647"/>
            <a:ext cx="19442430" cy="23393400"/>
          </a:xfrm>
        </p:spPr>
        <p:txBody>
          <a:bodyPr anchor="t"/>
          <a:lstStyle>
            <a:lvl1pPr marL="0" indent="0">
              <a:buNone/>
              <a:defRPr sz="13440"/>
            </a:lvl1pPr>
            <a:lvl2pPr marL="1920240" indent="0">
              <a:buNone/>
              <a:defRPr sz="11760"/>
            </a:lvl2pPr>
            <a:lvl3pPr marL="3840480" indent="0">
              <a:buNone/>
              <a:defRPr sz="10080"/>
            </a:lvl3pPr>
            <a:lvl4pPr marL="5760720" indent="0">
              <a:buNone/>
              <a:defRPr sz="8400"/>
            </a:lvl4pPr>
            <a:lvl5pPr marL="7680960" indent="0">
              <a:buNone/>
              <a:defRPr sz="8400"/>
            </a:lvl5pPr>
            <a:lvl6pPr marL="9601200" indent="0">
              <a:buNone/>
              <a:defRPr sz="8400"/>
            </a:lvl6pPr>
            <a:lvl7pPr marL="11521440" indent="0">
              <a:buNone/>
              <a:defRPr sz="8400"/>
            </a:lvl7pPr>
            <a:lvl8pPr marL="13441680" indent="0">
              <a:buNone/>
              <a:defRPr sz="8400"/>
            </a:lvl8pPr>
            <a:lvl9pPr marL="15361920" indent="0">
              <a:buNone/>
              <a:defRPr sz="8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5332" y="9875520"/>
            <a:ext cx="12386548" cy="18295622"/>
          </a:xfrm>
        </p:spPr>
        <p:txBody>
          <a:bodyPr/>
          <a:lstStyle>
            <a:lvl1pPr marL="0" indent="0">
              <a:buNone/>
              <a:defRPr sz="6720"/>
            </a:lvl1pPr>
            <a:lvl2pPr marL="1920240" indent="0">
              <a:buNone/>
              <a:defRPr sz="5880"/>
            </a:lvl2pPr>
            <a:lvl3pPr marL="3840480" indent="0">
              <a:buNone/>
              <a:defRPr sz="5040"/>
            </a:lvl3pPr>
            <a:lvl4pPr marL="5760720" indent="0">
              <a:buNone/>
              <a:defRPr sz="4200"/>
            </a:lvl4pPr>
            <a:lvl5pPr marL="7680960" indent="0">
              <a:buNone/>
              <a:defRPr sz="4200"/>
            </a:lvl5pPr>
            <a:lvl6pPr marL="9601200" indent="0">
              <a:buNone/>
              <a:defRPr sz="4200"/>
            </a:lvl6pPr>
            <a:lvl7pPr marL="11521440" indent="0">
              <a:buNone/>
              <a:defRPr sz="4200"/>
            </a:lvl7pPr>
            <a:lvl8pPr marL="13441680" indent="0">
              <a:buNone/>
              <a:defRPr sz="4200"/>
            </a:lvl8pPr>
            <a:lvl9pPr marL="15361920" indent="0">
              <a:buNone/>
              <a:defRPr sz="4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86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6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83437" y="1752600"/>
            <a:ext cx="8281035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40332" y="1752600"/>
            <a:ext cx="24363045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3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0330" y="1752607"/>
            <a:ext cx="3312414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0330" y="8763000"/>
            <a:ext cx="3312414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4033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D7090-354A-4491-8A4C-D7E0827B8B55}" type="datetimeFigureOut">
              <a:rPr lang="en-US" smtClean="0"/>
              <a:t>3/2/17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21590" y="30510487"/>
            <a:ext cx="129616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23390" y="30510487"/>
            <a:ext cx="86410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150C0-5DB4-4089-BC68-EC1FA2577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28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840480" rtl="0" eaLnBrk="1" latinLnBrk="0" hangingPunct="1">
        <a:lnSpc>
          <a:spcPct val="90000"/>
        </a:lnSpc>
        <a:spcBef>
          <a:spcPct val="0"/>
        </a:spcBef>
        <a:buNone/>
        <a:defRPr sz="184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0120" indent="-960120" algn="l" defTabSz="3840480" rtl="0" eaLnBrk="1" latinLnBrk="0" hangingPunct="1">
        <a:lnSpc>
          <a:spcPct val="90000"/>
        </a:lnSpc>
        <a:spcBef>
          <a:spcPts val="4200"/>
        </a:spcBef>
        <a:buFont typeface="Arial" panose="020B0604020202020204" pitchFamily="34" charset="0"/>
        <a:buChar char="•"/>
        <a:defRPr sz="11760" kern="1200">
          <a:solidFill>
            <a:schemeClr val="tx1"/>
          </a:solidFill>
          <a:latin typeface="+mn-lt"/>
          <a:ea typeface="+mn-ea"/>
          <a:cs typeface="+mn-cs"/>
        </a:defRPr>
      </a:lvl1pPr>
      <a:lvl2pPr marL="28803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8400" kern="1200">
          <a:solidFill>
            <a:schemeClr val="tx1"/>
          </a:solidFill>
          <a:latin typeface="+mn-lt"/>
          <a:ea typeface="+mn-ea"/>
          <a:cs typeface="+mn-cs"/>
        </a:defRPr>
      </a:lvl3pPr>
      <a:lvl4pPr marL="67208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1056132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248156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6322040" indent="-960120" algn="l" defTabSz="3840480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1pPr>
      <a:lvl2pPr marL="19202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2pPr>
      <a:lvl3pPr marL="38404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4pPr>
      <a:lvl5pPr marL="768096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5pPr>
      <a:lvl6pPr marL="960120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6pPr>
      <a:lvl7pPr marL="1152144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7pPr>
      <a:lvl8pPr marL="1344168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8pPr>
      <a:lvl9pPr marL="15361920" algn="l" defTabSz="3840480" rtl="0" eaLnBrk="1" latinLnBrk="0" hangingPunct="1">
        <a:defRPr sz="7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36736" y="1027391"/>
            <a:ext cx="3433133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0" b="1" dirty="0">
                <a:latin typeface="Lucida Bright" panose="02040602050505020304" pitchFamily="18" charset="0"/>
              </a:rPr>
              <a:t>The Evaluation of Nonpharmacological Interventions</a:t>
            </a:r>
          </a:p>
          <a:p>
            <a:pPr algn="ctr"/>
            <a:r>
              <a:rPr lang="en-US" sz="7500" b="1" dirty="0">
                <a:latin typeface="Lucida Bright" panose="02040602050505020304" pitchFamily="18" charset="0"/>
              </a:rPr>
              <a:t>With Neonatal Abstinence </a:t>
            </a:r>
            <a:r>
              <a:rPr lang="en-US" sz="7500" b="1" dirty="0" smtClean="0">
                <a:latin typeface="Lucida Bright" panose="02040602050505020304" pitchFamily="18" charset="0"/>
              </a:rPr>
              <a:t>Syndrome (NAS)</a:t>
            </a:r>
            <a:endParaRPr lang="en-US" sz="7500" b="1" dirty="0">
              <a:latin typeface="Lucida Bright" panose="02040602050505020304" pitchFamily="18" charset="0"/>
            </a:endParaRPr>
          </a:p>
          <a:p>
            <a:pPr algn="ctr"/>
            <a:endParaRPr lang="en-US" sz="2000" dirty="0" smtClean="0">
              <a:latin typeface="Lucida Bright" panose="02040602050505020304" pitchFamily="18" charset="0"/>
            </a:endParaRPr>
          </a:p>
          <a:p>
            <a:pPr algn="ctr"/>
            <a:r>
              <a:rPr lang="en-US" sz="4000" dirty="0" smtClean="0">
                <a:latin typeface="Lucida Bright" panose="02040602050505020304" pitchFamily="18" charset="0"/>
              </a:rPr>
              <a:t>Sydney </a:t>
            </a:r>
            <a:r>
              <a:rPr lang="en-US" sz="4000" dirty="0">
                <a:latin typeface="Lucida Bright" panose="02040602050505020304" pitchFamily="18" charset="0"/>
              </a:rPr>
              <a:t>York, Chelsea Bales Hancock, Hannah Ledbetter, and Palmer Gleason</a:t>
            </a:r>
          </a:p>
          <a:p>
            <a:pPr algn="ctr"/>
            <a:r>
              <a:rPr lang="en-US" sz="4000" dirty="0">
                <a:latin typeface="Lucida Bright" panose="02040602050505020304" pitchFamily="18" charset="0"/>
              </a:rPr>
              <a:t>Faculty Advisors:  Kathleen Thompson PhD, RN, CNE &amp; Susan McLennon PhD, RN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6645" y="900386"/>
            <a:ext cx="5250494" cy="46387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42" y="582868"/>
            <a:ext cx="5202863" cy="4160189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315996"/>
              </p:ext>
            </p:extLst>
          </p:nvPr>
        </p:nvGraphicFramePr>
        <p:xfrm>
          <a:off x="1198966" y="5926937"/>
          <a:ext cx="10646229" cy="175056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46229">
                  <a:extLst>
                    <a:ext uri="{9D8B030D-6E8A-4147-A177-3AD203B41FA5}">
                      <a16:colId xmlns:a16="http://schemas.microsoft.com/office/drawing/2014/main" xmlns="" val="2636914593"/>
                    </a:ext>
                  </a:extLst>
                </a:gridCol>
              </a:tblGrid>
              <a:tr h="1206222">
                <a:tc>
                  <a:txBody>
                    <a:bodyPr/>
                    <a:lstStyle/>
                    <a:p>
                      <a:pPr algn="ctr"/>
                      <a:r>
                        <a:rPr lang="en-US" sz="7200" b="1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Introduction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D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507479"/>
                  </a:ext>
                </a:extLst>
              </a:tr>
              <a:tr h="16299471">
                <a:tc>
                  <a:txBody>
                    <a:bodyPr/>
                    <a:lstStyle/>
                    <a:p>
                      <a:pPr marL="914400" marR="0" indent="-857250" algn="l" defTabSz="384048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="1" dirty="0" smtClean="0">
                        <a:solidFill>
                          <a:schemeClr val="tx1"/>
                        </a:solidFill>
                        <a:latin typeface="Lucida Bright" panose="02040602050505020304" pitchFamily="18" charset="0"/>
                      </a:endParaRPr>
                    </a:p>
                    <a:p>
                      <a:pPr marL="914400" marR="0" indent="-857250" algn="l" defTabSz="384048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0" b="1" dirty="0" smtClean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Problem</a:t>
                      </a:r>
                      <a:r>
                        <a:rPr lang="en-US" sz="6000" dirty="0" smtClean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:</a:t>
                      </a:r>
                      <a:r>
                        <a:rPr lang="en-US" sz="6000" baseline="0" dirty="0" smtClean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  The prevalence of NAS is increasing along with the need for evidence-based practice (EBP) interventions to treat NAS.</a:t>
                      </a:r>
                    </a:p>
                    <a:p>
                      <a:pPr marL="822960" indent="-85725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6000" b="1" dirty="0" smtClean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NAS</a:t>
                      </a:r>
                      <a:r>
                        <a:rPr lang="en-US" sz="6000" b="1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:</a:t>
                      </a:r>
                      <a:r>
                        <a:rPr lang="en-US" sz="6000" b="0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  </a:t>
                      </a:r>
                      <a:r>
                        <a:rPr lang="en-US" sz="6000" b="0" kern="1200" dirty="0" smtClean="0">
                          <a:solidFill>
                            <a:schemeClr val="dk1"/>
                          </a:solidFill>
                          <a:effectLst/>
                          <a:latin typeface="Lucida Bright" panose="02040602050505020304" pitchFamily="18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6000" kern="1200" dirty="0" smtClean="0">
                          <a:solidFill>
                            <a:schemeClr val="dk1"/>
                          </a:solidFill>
                          <a:effectLst/>
                          <a:latin typeface="Lucida Bright" panose="02040602050505020304" pitchFamily="18" charset="0"/>
                          <a:ea typeface="+mn-ea"/>
                          <a:cs typeface="+mn-cs"/>
                        </a:rPr>
                        <a:t>nfants exposed </a:t>
                      </a:r>
                      <a:r>
                        <a:rPr lang="en-US" sz="6000" kern="1200" dirty="0">
                          <a:solidFill>
                            <a:schemeClr val="dk1"/>
                          </a:solidFill>
                          <a:effectLst/>
                          <a:latin typeface="Lucida Bright" panose="02040602050505020304" pitchFamily="18" charset="0"/>
                          <a:ea typeface="+mn-ea"/>
                          <a:cs typeface="+mn-cs"/>
                        </a:rPr>
                        <a:t>to opioids and other drugs in </a:t>
                      </a:r>
                      <a:r>
                        <a:rPr lang="en-US" sz="6000" kern="1200" dirty="0" smtClean="0">
                          <a:solidFill>
                            <a:schemeClr val="dk1"/>
                          </a:solidFill>
                          <a:effectLst/>
                          <a:latin typeface="Lucida Bright" panose="02040602050505020304" pitchFamily="18" charset="0"/>
                          <a:ea typeface="+mn-ea"/>
                          <a:cs typeface="+mn-cs"/>
                        </a:rPr>
                        <a:t>utero </a:t>
                      </a:r>
                      <a:r>
                        <a:rPr lang="en-US" sz="6000" kern="1200" dirty="0">
                          <a:solidFill>
                            <a:schemeClr val="dk1"/>
                          </a:solidFill>
                          <a:effectLst/>
                          <a:latin typeface="Lucida Bright" panose="02040602050505020304" pitchFamily="18" charset="0"/>
                          <a:ea typeface="+mn-ea"/>
                          <a:cs typeface="+mn-cs"/>
                        </a:rPr>
                        <a:t>and experiencing withdrawal symptoms shortly after </a:t>
                      </a:r>
                      <a:r>
                        <a:rPr lang="en-US" sz="6000" kern="1200" dirty="0" smtClean="0">
                          <a:solidFill>
                            <a:schemeClr val="dk1"/>
                          </a:solidFill>
                          <a:effectLst/>
                          <a:latin typeface="Lucida Bright" panose="02040602050505020304" pitchFamily="18" charset="0"/>
                          <a:ea typeface="+mn-ea"/>
                          <a:cs typeface="+mn-cs"/>
                        </a:rPr>
                        <a:t>birth. </a:t>
                      </a:r>
                      <a:endParaRPr lang="en-US" sz="6000" b="1" dirty="0">
                        <a:solidFill>
                          <a:schemeClr val="tx1"/>
                        </a:solidFill>
                        <a:latin typeface="Lucida Bright" panose="02040602050505020304" pitchFamily="18" charset="0"/>
                      </a:endParaRPr>
                    </a:p>
                    <a:p>
                      <a:pPr marL="857250" indent="-85725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6000" b="1" baseline="0" dirty="0" smtClean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Purpose</a:t>
                      </a:r>
                      <a:r>
                        <a:rPr lang="en-US" sz="6000" baseline="0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:  To determine if </a:t>
                      </a:r>
                      <a:r>
                        <a:rPr lang="en-US" sz="6000" baseline="0" dirty="0" smtClean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nonpharmacological </a:t>
                      </a:r>
                      <a:r>
                        <a:rPr lang="en-US" sz="6000" baseline="0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interventions included in UTMC’s NAS treatment policy reflect </a:t>
                      </a:r>
                      <a:r>
                        <a:rPr lang="en-US" sz="6000" baseline="0" dirty="0" smtClean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EBP.</a:t>
                      </a:r>
                    </a:p>
                    <a:p>
                      <a:pPr marL="857250" indent="-85725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n-US" sz="2000" baseline="0" dirty="0">
                        <a:solidFill>
                          <a:schemeClr val="tx1"/>
                        </a:solidFill>
                        <a:latin typeface="Lucida Bright" panose="020406020505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8619687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5240" y="24078643"/>
            <a:ext cx="10781702" cy="8103991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985564"/>
              </p:ext>
            </p:extLst>
          </p:nvPr>
        </p:nvGraphicFramePr>
        <p:xfrm>
          <a:off x="1162811" y="24056082"/>
          <a:ext cx="10712671" cy="8076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2671">
                  <a:extLst>
                    <a:ext uri="{9D8B030D-6E8A-4147-A177-3AD203B41FA5}">
                      <a16:colId xmlns:a16="http://schemas.microsoft.com/office/drawing/2014/main" xmlns="" val="2636914593"/>
                    </a:ext>
                  </a:extLst>
                </a:gridCol>
              </a:tblGrid>
              <a:tr h="1202222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7200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Current Policy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D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507479"/>
                  </a:ext>
                </a:extLst>
              </a:tr>
              <a:tr h="6874246">
                <a:tc>
                  <a:txBody>
                    <a:bodyPr/>
                    <a:lstStyle/>
                    <a:p>
                      <a:pPr marL="0" indent="0"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6000" dirty="0" smtClean="0">
                          <a:latin typeface="Lucida Bright" panose="02040602050505020304" pitchFamily="18" charset="0"/>
                        </a:rPr>
                        <a:t> Includes:</a:t>
                      </a:r>
                    </a:p>
                    <a:p>
                      <a:pPr marL="685800" indent="-685800"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 smtClean="0">
                          <a:latin typeface="Lucida Bright" panose="02040602050505020304" pitchFamily="18" charset="0"/>
                        </a:rPr>
                        <a:t>Swaddling</a:t>
                      </a:r>
                      <a:endParaRPr lang="en-US" sz="6000" dirty="0">
                        <a:latin typeface="Lucida Bright" panose="02040602050505020304" pitchFamily="18" charset="0"/>
                      </a:endParaRPr>
                    </a:p>
                    <a:p>
                      <a:pPr marL="685800" indent="-685800"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Decreased stimulation – noise level reduced, lights dimmed, speak softly</a:t>
                      </a:r>
                    </a:p>
                    <a:p>
                      <a:pPr marL="685800" indent="-685800"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Rooming-in</a:t>
                      </a:r>
                      <a:r>
                        <a:rPr lang="en-US" sz="6000" baseline="0" dirty="0">
                          <a:latin typeface="Lucida Bright" panose="02040602050505020304" pitchFamily="18" charset="0"/>
                        </a:rPr>
                        <a:t>  </a:t>
                      </a:r>
                      <a:endParaRPr lang="en-US" sz="6000" baseline="0" dirty="0" smtClean="0">
                        <a:latin typeface="Lucida Bright" panose="02040602050505020304" pitchFamily="18" charset="0"/>
                      </a:endParaRPr>
                    </a:p>
                    <a:p>
                      <a:pPr marL="685800" indent="-685800"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2000" baseline="0" dirty="0">
                        <a:latin typeface="Lucida Bright" panose="020406020505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8619687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554372"/>
              </p:ext>
            </p:extLst>
          </p:nvPr>
        </p:nvGraphicFramePr>
        <p:xfrm>
          <a:off x="24513026" y="24059314"/>
          <a:ext cx="13082081" cy="80876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82081">
                  <a:extLst>
                    <a:ext uri="{9D8B030D-6E8A-4147-A177-3AD203B41FA5}">
                      <a16:colId xmlns:a16="http://schemas.microsoft.com/office/drawing/2014/main" xmlns="" val="2636914593"/>
                    </a:ext>
                  </a:extLst>
                </a:gridCol>
              </a:tblGrid>
              <a:tr h="1180373">
                <a:tc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Recommendations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D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6507479"/>
                  </a:ext>
                </a:extLst>
              </a:tr>
              <a:tr h="6898969">
                <a:tc>
                  <a:txBody>
                    <a:bodyPr/>
                    <a:lstStyle/>
                    <a:p>
                      <a:pPr marL="685800" marR="0" indent="-685800" algn="l" defTabSz="384048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800" baseline="0" dirty="0" smtClean="0">
                        <a:latin typeface="Lucida Bright" panose="02040602050505020304" pitchFamily="18" charset="0"/>
                      </a:endParaRPr>
                    </a:p>
                    <a:p>
                      <a:pPr marL="685800" marR="0" indent="-685800" algn="l" defTabSz="384048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0" baseline="0" dirty="0" smtClean="0">
                          <a:latin typeface="Lucida Bright" panose="02040602050505020304" pitchFamily="18" charset="0"/>
                        </a:rPr>
                        <a:t>Continue to use swaddling &amp; rooming-in.</a:t>
                      </a:r>
                    </a:p>
                    <a:p>
                      <a:pPr marL="685800" indent="-685800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 smtClean="0">
                          <a:latin typeface="Lucida Bright" panose="02040602050505020304" pitchFamily="18" charset="0"/>
                        </a:rPr>
                        <a:t>Add</a:t>
                      </a:r>
                      <a:r>
                        <a:rPr lang="en-US" sz="6000" baseline="0" dirty="0" smtClean="0">
                          <a:latin typeface="Lucida Bright" panose="02040602050505020304" pitchFamily="18" charset="0"/>
                        </a:rPr>
                        <a:t> </a:t>
                      </a:r>
                      <a:r>
                        <a:rPr lang="en-US" sz="6000" baseline="0" dirty="0">
                          <a:latin typeface="Lucida Bright" panose="02040602050505020304" pitchFamily="18" charset="0"/>
                        </a:rPr>
                        <a:t>breastfeeding &amp; kangaroo care to </a:t>
                      </a:r>
                      <a:r>
                        <a:rPr lang="en-US" sz="6000" baseline="0" dirty="0" smtClean="0">
                          <a:latin typeface="Lucida Bright" panose="02040602050505020304" pitchFamily="18" charset="0"/>
                        </a:rPr>
                        <a:t>policy.</a:t>
                      </a:r>
                      <a:endParaRPr lang="en-US" sz="6000" baseline="0" dirty="0">
                        <a:latin typeface="Lucida Bright" panose="02040602050505020304" pitchFamily="18" charset="0"/>
                      </a:endParaRPr>
                    </a:p>
                    <a:p>
                      <a:pPr marL="685800" indent="-685800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baseline="0" dirty="0">
                          <a:latin typeface="Lucida Bright" panose="02040602050505020304" pitchFamily="18" charset="0"/>
                        </a:rPr>
                        <a:t>Conduct </a:t>
                      </a:r>
                      <a:r>
                        <a:rPr lang="en-US" sz="6000" baseline="0" dirty="0" smtClean="0">
                          <a:latin typeface="Lucida Bright" panose="02040602050505020304" pitchFamily="18" charset="0"/>
                        </a:rPr>
                        <a:t>studies to examine the effects of decreased stimulation.</a:t>
                      </a:r>
                      <a:endParaRPr lang="en-US" sz="6000" baseline="0" dirty="0">
                        <a:latin typeface="Lucida Bright" panose="020406020505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8619687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109780"/>
              </p:ext>
            </p:extLst>
          </p:nvPr>
        </p:nvGraphicFramePr>
        <p:xfrm>
          <a:off x="12697685" y="5975661"/>
          <a:ext cx="24881547" cy="17491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3835">
                  <a:extLst>
                    <a:ext uri="{9D8B030D-6E8A-4147-A177-3AD203B41FA5}">
                      <a16:colId xmlns:a16="http://schemas.microsoft.com/office/drawing/2014/main" xmlns="" val="2636914593"/>
                    </a:ext>
                  </a:extLst>
                </a:gridCol>
                <a:gridCol w="15817712">
                  <a:extLst>
                    <a:ext uri="{9D8B030D-6E8A-4147-A177-3AD203B41FA5}">
                      <a16:colId xmlns:a16="http://schemas.microsoft.com/office/drawing/2014/main" xmlns="" val="3759280540"/>
                    </a:ext>
                  </a:extLst>
                </a:gridCol>
              </a:tblGrid>
              <a:tr h="234945">
                <a:tc gridSpan="2">
                  <a:txBody>
                    <a:bodyPr/>
                    <a:lstStyle/>
                    <a:p>
                      <a:pPr algn="ctr"/>
                      <a:r>
                        <a:rPr lang="en-US" sz="7200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Review</a:t>
                      </a:r>
                      <a:r>
                        <a:rPr lang="en-US" sz="7200" baseline="0" dirty="0">
                          <a:solidFill>
                            <a:schemeClr val="tx1"/>
                          </a:solidFill>
                          <a:latin typeface="Lucida Bright" panose="02040602050505020304" pitchFamily="18" charset="0"/>
                        </a:rPr>
                        <a:t> of Literature</a:t>
                      </a:r>
                      <a:endParaRPr lang="en-US" sz="7200" dirty="0">
                        <a:solidFill>
                          <a:schemeClr val="tx1"/>
                        </a:solidFill>
                        <a:latin typeface="Lucida Bright" panose="02040602050505020304" pitchFamily="18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8D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6507479"/>
                  </a:ext>
                </a:extLst>
              </a:tr>
              <a:tr h="3023219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>
                          <a:latin typeface="Lucida Bright" panose="02040602050505020304" pitchFamily="18" charset="0"/>
                        </a:rPr>
                        <a:t>Swaddling</a:t>
                      </a:r>
                      <a:r>
                        <a:rPr lang="en-US" sz="6600" baseline="0" dirty="0">
                          <a:latin typeface="Lucida Bright" panose="02040602050505020304" pitchFamily="18" charset="0"/>
                        </a:rPr>
                        <a:t> /</a:t>
                      </a:r>
                    </a:p>
                    <a:p>
                      <a:pPr algn="ctr"/>
                      <a:r>
                        <a:rPr lang="en-US" sz="6600" baseline="0" dirty="0">
                          <a:latin typeface="Lucida Bright" panose="02040602050505020304" pitchFamily="18" charset="0"/>
                        </a:rPr>
                        <a:t>Kangaroo Care</a:t>
                      </a:r>
                      <a:endParaRPr lang="en-US" sz="6600" dirty="0">
                        <a:latin typeface="Lucida Bright" panose="020406020505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0" indent="-85725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Decreases pain</a:t>
                      </a:r>
                    </a:p>
                    <a:p>
                      <a:pPr marL="857250" indent="-85725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Decreases excessive crying</a:t>
                      </a:r>
                    </a:p>
                    <a:p>
                      <a:pPr marL="857250" indent="-85725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Increases sleep time </a:t>
                      </a:r>
                    </a:p>
                    <a:p>
                      <a:pPr marL="857250" indent="-857250" algn="l"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6000" baseline="0" dirty="0">
                          <a:latin typeface="Lucida Bright" panose="02040602050505020304" pitchFamily="18" charset="0"/>
                        </a:rPr>
                        <a:t>Promotes bonding between mother/baby </a:t>
                      </a:r>
                      <a:endParaRPr lang="en-US" sz="6000" baseline="0" dirty="0" smtClean="0">
                        <a:latin typeface="Lucida Bright" panose="02040602050505020304" pitchFamily="18" charset="0"/>
                      </a:endParaRPr>
                    </a:p>
                    <a:p>
                      <a:pPr marL="857250" indent="-857250" algn="l"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800" dirty="0">
                        <a:latin typeface="Lucida Bright" panose="020406020505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58619687"/>
                  </a:ext>
                </a:extLst>
              </a:tr>
              <a:tr h="3023219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>
                          <a:latin typeface="Lucida Bright" panose="02040602050505020304" pitchFamily="18" charset="0"/>
                        </a:rPr>
                        <a:t>Rooming-In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85800" marR="0" lvl="0" indent="-685800" algn="l" defTabSz="384048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Decreases length of stay </a:t>
                      </a:r>
                    </a:p>
                    <a:p>
                      <a:pPr marL="685800" marR="0" lvl="0" indent="-685800" algn="l" defTabSz="384048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Decreases pharmacological treatment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46981552"/>
                  </a:ext>
                </a:extLst>
              </a:tr>
              <a:tr h="3023219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>
                          <a:latin typeface="Lucida Bright" panose="02040602050505020304" pitchFamily="18" charset="0"/>
                        </a:rPr>
                        <a:t>Decreased </a:t>
                      </a:r>
                    </a:p>
                    <a:p>
                      <a:pPr algn="ctr"/>
                      <a:r>
                        <a:rPr lang="en-US" sz="6600" dirty="0">
                          <a:latin typeface="Lucida Bright" panose="02040602050505020304" pitchFamily="18" charset="0"/>
                        </a:rPr>
                        <a:t>Stimulation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85800" indent="-68580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No research</a:t>
                      </a:r>
                      <a:r>
                        <a:rPr lang="en-US" sz="6000" baseline="0" dirty="0">
                          <a:latin typeface="Lucida Bright" panose="02040602050505020304" pitchFamily="18" charset="0"/>
                        </a:rPr>
                        <a:t> </a:t>
                      </a:r>
                      <a:r>
                        <a:rPr lang="en-US" sz="6000" baseline="0" dirty="0" smtClean="0">
                          <a:latin typeface="Lucida Bright" panose="02040602050505020304" pitchFamily="18" charset="0"/>
                        </a:rPr>
                        <a:t>studies found</a:t>
                      </a:r>
                      <a:endParaRPr lang="en-US" sz="6000" dirty="0">
                        <a:latin typeface="Lucida Bright" panose="020406020505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8873589"/>
                  </a:ext>
                </a:extLst>
              </a:tr>
              <a:tr h="3023219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>
                          <a:latin typeface="Lucida Bright" panose="02040602050505020304" pitchFamily="18" charset="0"/>
                        </a:rPr>
                        <a:t>Breastfeeding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85800" indent="-68580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Decreases length of stay  </a:t>
                      </a:r>
                    </a:p>
                    <a:p>
                      <a:pPr marL="685800" indent="-68580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>
                          <a:latin typeface="Lucida Bright" panose="02040602050505020304" pitchFamily="18" charset="0"/>
                        </a:rPr>
                        <a:t>Decreases pharmacological </a:t>
                      </a:r>
                      <a:r>
                        <a:rPr lang="en-US" sz="6000" dirty="0" smtClean="0">
                          <a:latin typeface="Lucida Bright" panose="02040602050505020304" pitchFamily="18" charset="0"/>
                        </a:rPr>
                        <a:t>treatment</a:t>
                      </a:r>
                    </a:p>
                    <a:p>
                      <a:pPr marL="685800" indent="-68580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 smtClean="0">
                          <a:latin typeface="Lucida Bright" panose="02040602050505020304" pitchFamily="18" charset="0"/>
                        </a:rPr>
                        <a:t>Evidence shows drug exposure via breast</a:t>
                      </a:r>
                      <a:r>
                        <a:rPr lang="en-US" sz="6000" baseline="0" dirty="0" smtClean="0">
                          <a:latin typeface="Lucida Bright" panose="02040602050505020304" pitchFamily="18" charset="0"/>
                        </a:rPr>
                        <a:t> milk is too low to be harmful.</a:t>
                      </a:r>
                    </a:p>
                    <a:p>
                      <a:pPr marL="685800" indent="-685800" algn="l">
                        <a:spcBef>
                          <a:spcPts val="1800"/>
                        </a:spcBef>
                        <a:buFont typeface="Arial" panose="020B0604020202020204" pitchFamily="34" charset="0"/>
                        <a:buChar char="•"/>
                      </a:pPr>
                      <a:endParaRPr lang="en-US" sz="800" dirty="0">
                        <a:latin typeface="Lucida Bright" panose="02040602050505020304" pitchFamily="18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5057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576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210</Words>
  <Application>Microsoft Macintosh PowerPoint</Application>
  <PresentationFormat>Custom</PresentationFormat>
  <Paragraphs>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Sydney York</dc:creator>
  <cp:lastModifiedBy>Palmer Gleason</cp:lastModifiedBy>
  <cp:revision>32</cp:revision>
  <dcterms:created xsi:type="dcterms:W3CDTF">2016-11-15T13:16:51Z</dcterms:created>
  <dcterms:modified xsi:type="dcterms:W3CDTF">2017-03-02T19:13:58Z</dcterms:modified>
</cp:coreProperties>
</file>