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4" r:id="rId1"/>
  </p:sldMasterIdLst>
  <p:notesMasterIdLst>
    <p:notesMasterId r:id="rId44"/>
  </p:notesMasterIdLst>
  <p:sldIdLst>
    <p:sldId id="256" r:id="rId2"/>
    <p:sldId id="257" r:id="rId3"/>
    <p:sldId id="258" r:id="rId4"/>
    <p:sldId id="259" r:id="rId5"/>
    <p:sldId id="261" r:id="rId6"/>
    <p:sldId id="260" r:id="rId7"/>
    <p:sldId id="262" r:id="rId8"/>
    <p:sldId id="263" r:id="rId9"/>
    <p:sldId id="264" r:id="rId10"/>
    <p:sldId id="265" r:id="rId11"/>
    <p:sldId id="266" r:id="rId12"/>
    <p:sldId id="294" r:id="rId13"/>
    <p:sldId id="295" r:id="rId14"/>
    <p:sldId id="269" r:id="rId15"/>
    <p:sldId id="296" r:id="rId16"/>
    <p:sldId id="297" r:id="rId17"/>
    <p:sldId id="272" r:id="rId18"/>
    <p:sldId id="273" r:id="rId19"/>
    <p:sldId id="274" r:id="rId20"/>
    <p:sldId id="275" r:id="rId21"/>
    <p:sldId id="290" r:id="rId22"/>
    <p:sldId id="276" r:id="rId23"/>
    <p:sldId id="277" r:id="rId24"/>
    <p:sldId id="278" r:id="rId25"/>
    <p:sldId id="279" r:id="rId26"/>
    <p:sldId id="280" r:id="rId27"/>
    <p:sldId id="291" r:id="rId28"/>
    <p:sldId id="282" r:id="rId29"/>
    <p:sldId id="292" r:id="rId30"/>
    <p:sldId id="293" r:id="rId31"/>
    <p:sldId id="285" r:id="rId32"/>
    <p:sldId id="298" r:id="rId33"/>
    <p:sldId id="299" r:id="rId34"/>
    <p:sldId id="300" r:id="rId35"/>
    <p:sldId id="302" r:id="rId36"/>
    <p:sldId id="303" r:id="rId37"/>
    <p:sldId id="301" r:id="rId38"/>
    <p:sldId id="304" r:id="rId39"/>
    <p:sldId id="286" r:id="rId40"/>
    <p:sldId id="287" r:id="rId41"/>
    <p:sldId id="288" r:id="rId42"/>
    <p:sldId id="289"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4232" initials="1" lastIdx="2" clrIdx="0">
    <p:extLst>
      <p:ext uri="{19B8F6BF-5375-455C-9EA6-DF929625EA0E}">
        <p15:presenceInfo xmlns:p15="http://schemas.microsoft.com/office/powerpoint/2012/main" userId="14232"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962"/>
    <p:restoredTop sz="83793" autoAdjust="0"/>
  </p:normalViewPr>
  <p:slideViewPr>
    <p:cSldViewPr snapToGrid="0" snapToObjects="1">
      <p:cViewPr varScale="1">
        <p:scale>
          <a:sx n="56" d="100"/>
          <a:sy n="56" d="100"/>
        </p:scale>
        <p:origin x="208" y="8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2468FD5-A98C-4081-8A55-8E27A87C42ED}" type="doc">
      <dgm:prSet loTypeId="urn:microsoft.com/office/officeart/2005/8/layout/process4" loCatId="process" qsTypeId="urn:microsoft.com/office/officeart/2005/8/quickstyle/simple4" qsCatId="simple" csTypeId="urn:microsoft.com/office/officeart/2005/8/colors/colorful1" csCatId="colorful"/>
      <dgm:spPr/>
      <dgm:t>
        <a:bodyPr/>
        <a:lstStyle/>
        <a:p>
          <a:endParaRPr lang="en-US"/>
        </a:p>
      </dgm:t>
    </dgm:pt>
    <dgm:pt modelId="{BE7A8C4A-5EF0-4555-9F08-EBBA01A4A08D}">
      <dgm:prSet/>
      <dgm:spPr/>
      <dgm:t>
        <a:bodyPr/>
        <a:lstStyle/>
        <a:p>
          <a:r>
            <a:rPr lang="en-US"/>
            <a:t>There is GOOD AND CONSISTENT evidence to support implementation and utilization of standardized handoff tool to guide OR to PACU transfers to enhance nurse satisfaction. </a:t>
          </a:r>
        </a:p>
      </dgm:t>
    </dgm:pt>
    <dgm:pt modelId="{9B2A04FE-929F-4EAF-B5B9-A88028DABDA1}" type="parTrans" cxnId="{146A316B-2C88-4AD4-80C8-D0A69CE079FE}">
      <dgm:prSet/>
      <dgm:spPr/>
      <dgm:t>
        <a:bodyPr/>
        <a:lstStyle/>
        <a:p>
          <a:endParaRPr lang="en-US"/>
        </a:p>
      </dgm:t>
    </dgm:pt>
    <dgm:pt modelId="{DAF4F58A-F60D-4FA7-B394-05AED9A67188}" type="sibTrans" cxnId="{146A316B-2C88-4AD4-80C8-D0A69CE079FE}">
      <dgm:prSet/>
      <dgm:spPr/>
      <dgm:t>
        <a:bodyPr/>
        <a:lstStyle/>
        <a:p>
          <a:endParaRPr lang="en-US"/>
        </a:p>
      </dgm:t>
    </dgm:pt>
    <dgm:pt modelId="{F55BAAD9-C1E8-4642-89C4-674332244C83}">
      <dgm:prSet/>
      <dgm:spPr/>
      <dgm:t>
        <a:bodyPr/>
        <a:lstStyle/>
        <a:p>
          <a:r>
            <a:rPr lang="en-US"/>
            <a:t>Synthesis of the literature did not reveal enough evidence to support the use of specific handoff tool. </a:t>
          </a:r>
        </a:p>
      </dgm:t>
    </dgm:pt>
    <dgm:pt modelId="{4CC31AFE-5F1A-418D-9CC1-7DDE09EA5D6D}" type="parTrans" cxnId="{EA99A86A-D5D4-4551-ABAF-0B6124EB5666}">
      <dgm:prSet/>
      <dgm:spPr/>
      <dgm:t>
        <a:bodyPr/>
        <a:lstStyle/>
        <a:p>
          <a:endParaRPr lang="en-US"/>
        </a:p>
      </dgm:t>
    </dgm:pt>
    <dgm:pt modelId="{A136A9BC-F71A-400C-9C96-9415C1ADC75A}" type="sibTrans" cxnId="{EA99A86A-D5D4-4551-ABAF-0B6124EB5666}">
      <dgm:prSet/>
      <dgm:spPr/>
      <dgm:t>
        <a:bodyPr/>
        <a:lstStyle/>
        <a:p>
          <a:endParaRPr lang="en-US"/>
        </a:p>
      </dgm:t>
    </dgm:pt>
    <dgm:pt modelId="{43807275-55E8-4B09-9C9C-595118CD5796}">
      <dgm:prSet/>
      <dgm:spPr/>
      <dgm:t>
        <a:bodyPr/>
        <a:lstStyle/>
        <a:p>
          <a:r>
            <a:rPr lang="en-US"/>
            <a:t>It is recommended that the practice site choose a tool that best meets the needs of the stakeholders. </a:t>
          </a:r>
        </a:p>
      </dgm:t>
    </dgm:pt>
    <dgm:pt modelId="{5EB02540-12AA-46EE-85B1-DE2D8CD092CC}" type="parTrans" cxnId="{2064CA9B-B51D-4384-A63C-9BC49247DFB2}">
      <dgm:prSet/>
      <dgm:spPr/>
      <dgm:t>
        <a:bodyPr/>
        <a:lstStyle/>
        <a:p>
          <a:endParaRPr lang="en-US"/>
        </a:p>
      </dgm:t>
    </dgm:pt>
    <dgm:pt modelId="{7B07AA14-7FBB-47EB-BC87-9DC22BE5B130}" type="sibTrans" cxnId="{2064CA9B-B51D-4384-A63C-9BC49247DFB2}">
      <dgm:prSet/>
      <dgm:spPr/>
      <dgm:t>
        <a:bodyPr/>
        <a:lstStyle/>
        <a:p>
          <a:endParaRPr lang="en-US"/>
        </a:p>
      </dgm:t>
    </dgm:pt>
    <dgm:pt modelId="{752262B5-37E8-0640-A469-097E2BBD756D}" type="pres">
      <dgm:prSet presAssocID="{F2468FD5-A98C-4081-8A55-8E27A87C42ED}" presName="Name0" presStyleCnt="0">
        <dgm:presLayoutVars>
          <dgm:dir/>
          <dgm:animLvl val="lvl"/>
          <dgm:resizeHandles val="exact"/>
        </dgm:presLayoutVars>
      </dgm:prSet>
      <dgm:spPr/>
    </dgm:pt>
    <dgm:pt modelId="{12269805-79AD-9341-84D9-F7131F8B2CC1}" type="pres">
      <dgm:prSet presAssocID="{43807275-55E8-4B09-9C9C-595118CD5796}" presName="boxAndChildren" presStyleCnt="0"/>
      <dgm:spPr/>
    </dgm:pt>
    <dgm:pt modelId="{A2D75B85-FB3E-064D-B6E5-5BC3CE71D9A6}" type="pres">
      <dgm:prSet presAssocID="{43807275-55E8-4B09-9C9C-595118CD5796}" presName="parentTextBox" presStyleLbl="node1" presStyleIdx="0" presStyleCnt="3"/>
      <dgm:spPr/>
    </dgm:pt>
    <dgm:pt modelId="{E5F3AEFA-087F-EC4F-8C1F-EC2F18A35C06}" type="pres">
      <dgm:prSet presAssocID="{A136A9BC-F71A-400C-9C96-9415C1ADC75A}" presName="sp" presStyleCnt="0"/>
      <dgm:spPr/>
    </dgm:pt>
    <dgm:pt modelId="{55D01E7D-180C-A647-983B-97AFE281E745}" type="pres">
      <dgm:prSet presAssocID="{F55BAAD9-C1E8-4642-89C4-674332244C83}" presName="arrowAndChildren" presStyleCnt="0"/>
      <dgm:spPr/>
    </dgm:pt>
    <dgm:pt modelId="{CB3922F4-3FEB-5B44-9DE4-69D2C799E0B4}" type="pres">
      <dgm:prSet presAssocID="{F55BAAD9-C1E8-4642-89C4-674332244C83}" presName="parentTextArrow" presStyleLbl="node1" presStyleIdx="1" presStyleCnt="3"/>
      <dgm:spPr/>
    </dgm:pt>
    <dgm:pt modelId="{6050CFA6-FC43-8546-AF21-2E3623840D10}" type="pres">
      <dgm:prSet presAssocID="{DAF4F58A-F60D-4FA7-B394-05AED9A67188}" presName="sp" presStyleCnt="0"/>
      <dgm:spPr/>
    </dgm:pt>
    <dgm:pt modelId="{1D92F9F2-99B8-8F41-BA94-31D1BFB8A4AC}" type="pres">
      <dgm:prSet presAssocID="{BE7A8C4A-5EF0-4555-9F08-EBBA01A4A08D}" presName="arrowAndChildren" presStyleCnt="0"/>
      <dgm:spPr/>
    </dgm:pt>
    <dgm:pt modelId="{DA180406-B530-BC4F-BE67-ABC10B18B37C}" type="pres">
      <dgm:prSet presAssocID="{BE7A8C4A-5EF0-4555-9F08-EBBA01A4A08D}" presName="parentTextArrow" presStyleLbl="node1" presStyleIdx="2" presStyleCnt="3"/>
      <dgm:spPr/>
    </dgm:pt>
  </dgm:ptLst>
  <dgm:cxnLst>
    <dgm:cxn modelId="{C191EE46-0B7D-1A4D-957E-1E3D3941B984}" type="presOf" srcId="{BE7A8C4A-5EF0-4555-9F08-EBBA01A4A08D}" destId="{DA180406-B530-BC4F-BE67-ABC10B18B37C}" srcOrd="0" destOrd="0" presId="urn:microsoft.com/office/officeart/2005/8/layout/process4"/>
    <dgm:cxn modelId="{EA99A86A-D5D4-4551-ABAF-0B6124EB5666}" srcId="{F2468FD5-A98C-4081-8A55-8E27A87C42ED}" destId="{F55BAAD9-C1E8-4642-89C4-674332244C83}" srcOrd="1" destOrd="0" parTransId="{4CC31AFE-5F1A-418D-9CC1-7DDE09EA5D6D}" sibTransId="{A136A9BC-F71A-400C-9C96-9415C1ADC75A}"/>
    <dgm:cxn modelId="{146A316B-2C88-4AD4-80C8-D0A69CE079FE}" srcId="{F2468FD5-A98C-4081-8A55-8E27A87C42ED}" destId="{BE7A8C4A-5EF0-4555-9F08-EBBA01A4A08D}" srcOrd="0" destOrd="0" parTransId="{9B2A04FE-929F-4EAF-B5B9-A88028DABDA1}" sibTransId="{DAF4F58A-F60D-4FA7-B394-05AED9A67188}"/>
    <dgm:cxn modelId="{2064CA9B-B51D-4384-A63C-9BC49247DFB2}" srcId="{F2468FD5-A98C-4081-8A55-8E27A87C42ED}" destId="{43807275-55E8-4B09-9C9C-595118CD5796}" srcOrd="2" destOrd="0" parTransId="{5EB02540-12AA-46EE-85B1-DE2D8CD092CC}" sibTransId="{7B07AA14-7FBB-47EB-BC87-9DC22BE5B130}"/>
    <dgm:cxn modelId="{40B2C3A5-5543-7B4B-AEB3-3EA01E1BF446}" type="presOf" srcId="{43807275-55E8-4B09-9C9C-595118CD5796}" destId="{A2D75B85-FB3E-064D-B6E5-5BC3CE71D9A6}" srcOrd="0" destOrd="0" presId="urn:microsoft.com/office/officeart/2005/8/layout/process4"/>
    <dgm:cxn modelId="{1B399DBF-6CB9-7A4B-AEA6-DBC2F709360A}" type="presOf" srcId="{F2468FD5-A98C-4081-8A55-8E27A87C42ED}" destId="{752262B5-37E8-0640-A469-097E2BBD756D}" srcOrd="0" destOrd="0" presId="urn:microsoft.com/office/officeart/2005/8/layout/process4"/>
    <dgm:cxn modelId="{6B63A4EA-CD9F-BF43-A5E0-CF309274BDA4}" type="presOf" srcId="{F55BAAD9-C1E8-4642-89C4-674332244C83}" destId="{CB3922F4-3FEB-5B44-9DE4-69D2C799E0B4}" srcOrd="0" destOrd="0" presId="urn:microsoft.com/office/officeart/2005/8/layout/process4"/>
    <dgm:cxn modelId="{8EB95278-4BE7-E64F-BCA2-5C3FDA215829}" type="presParOf" srcId="{752262B5-37E8-0640-A469-097E2BBD756D}" destId="{12269805-79AD-9341-84D9-F7131F8B2CC1}" srcOrd="0" destOrd="0" presId="urn:microsoft.com/office/officeart/2005/8/layout/process4"/>
    <dgm:cxn modelId="{6E7ACF85-C76A-DF40-AFFD-A6EF943AFA78}" type="presParOf" srcId="{12269805-79AD-9341-84D9-F7131F8B2CC1}" destId="{A2D75B85-FB3E-064D-B6E5-5BC3CE71D9A6}" srcOrd="0" destOrd="0" presId="urn:microsoft.com/office/officeart/2005/8/layout/process4"/>
    <dgm:cxn modelId="{DE4986F6-6701-534C-BB03-B8D8FA99F61B}" type="presParOf" srcId="{752262B5-37E8-0640-A469-097E2BBD756D}" destId="{E5F3AEFA-087F-EC4F-8C1F-EC2F18A35C06}" srcOrd="1" destOrd="0" presId="urn:microsoft.com/office/officeart/2005/8/layout/process4"/>
    <dgm:cxn modelId="{FA3FB415-CACA-C64E-83EA-B753AB15FBBF}" type="presParOf" srcId="{752262B5-37E8-0640-A469-097E2BBD756D}" destId="{55D01E7D-180C-A647-983B-97AFE281E745}" srcOrd="2" destOrd="0" presId="urn:microsoft.com/office/officeart/2005/8/layout/process4"/>
    <dgm:cxn modelId="{0E4338F7-DD3C-2D48-A0E7-1D887D529162}" type="presParOf" srcId="{55D01E7D-180C-A647-983B-97AFE281E745}" destId="{CB3922F4-3FEB-5B44-9DE4-69D2C799E0B4}" srcOrd="0" destOrd="0" presId="urn:microsoft.com/office/officeart/2005/8/layout/process4"/>
    <dgm:cxn modelId="{DE683623-6DDD-224D-8036-D384FE008921}" type="presParOf" srcId="{752262B5-37E8-0640-A469-097E2BBD756D}" destId="{6050CFA6-FC43-8546-AF21-2E3623840D10}" srcOrd="3" destOrd="0" presId="urn:microsoft.com/office/officeart/2005/8/layout/process4"/>
    <dgm:cxn modelId="{34748E6F-E695-3045-BF9A-43EF86300FDD}" type="presParOf" srcId="{752262B5-37E8-0640-A469-097E2BBD756D}" destId="{1D92F9F2-99B8-8F41-BA94-31D1BFB8A4AC}" srcOrd="4" destOrd="0" presId="urn:microsoft.com/office/officeart/2005/8/layout/process4"/>
    <dgm:cxn modelId="{B5FBDD67-4486-FA48-A8CA-0C0793CEEEAB}" type="presParOf" srcId="{1D92F9F2-99B8-8F41-BA94-31D1BFB8A4AC}" destId="{DA180406-B530-BC4F-BE67-ABC10B18B37C}"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8C5E704-33E7-4C42-A3E7-97525BEC166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9BD7B072-1DE7-4501-91DF-3C4D9AAA02A5}">
      <dgm:prSet phldrT="[Text]"/>
      <dgm:spPr/>
      <dgm:t>
        <a:bodyPr/>
        <a:lstStyle/>
        <a:p>
          <a:r>
            <a:rPr lang="en-US" dirty="0"/>
            <a:t>Spring 2021-Summer 2021</a:t>
          </a:r>
        </a:p>
      </dgm:t>
    </dgm:pt>
    <dgm:pt modelId="{B37BFD97-FA12-4503-A26D-C384233FCEA2}" type="parTrans" cxnId="{0FF0D208-15AC-46D0-9115-E2390F7E174E}">
      <dgm:prSet/>
      <dgm:spPr/>
      <dgm:t>
        <a:bodyPr/>
        <a:lstStyle/>
        <a:p>
          <a:endParaRPr lang="en-US"/>
        </a:p>
      </dgm:t>
    </dgm:pt>
    <dgm:pt modelId="{D8262180-9ED1-4776-94C5-9BA924FAD0F8}" type="sibTrans" cxnId="{0FF0D208-15AC-46D0-9115-E2390F7E174E}">
      <dgm:prSet/>
      <dgm:spPr/>
      <dgm:t>
        <a:bodyPr/>
        <a:lstStyle/>
        <a:p>
          <a:endParaRPr lang="en-US"/>
        </a:p>
      </dgm:t>
    </dgm:pt>
    <dgm:pt modelId="{8A5A5E0E-A995-4E61-8200-6B77EC0D1E42}">
      <dgm:prSet phldrT="[Text]"/>
      <dgm:spPr/>
      <dgm:t>
        <a:bodyPr/>
        <a:lstStyle/>
        <a:p>
          <a:r>
            <a:rPr lang="en-US" dirty="0"/>
            <a:t>Implement PDSA Cycles </a:t>
          </a:r>
        </a:p>
      </dgm:t>
    </dgm:pt>
    <dgm:pt modelId="{B37D74A4-0771-4318-927D-BCEE55E38081}" type="parTrans" cxnId="{05FA4B09-85FE-4AD5-A895-DE1E0193A004}">
      <dgm:prSet/>
      <dgm:spPr/>
      <dgm:t>
        <a:bodyPr/>
        <a:lstStyle/>
        <a:p>
          <a:endParaRPr lang="en-US"/>
        </a:p>
      </dgm:t>
    </dgm:pt>
    <dgm:pt modelId="{17131EA7-D6CD-4CC2-BBD5-C9487E533434}" type="sibTrans" cxnId="{05FA4B09-85FE-4AD5-A895-DE1E0193A004}">
      <dgm:prSet/>
      <dgm:spPr/>
      <dgm:t>
        <a:bodyPr/>
        <a:lstStyle/>
        <a:p>
          <a:endParaRPr lang="en-US"/>
        </a:p>
      </dgm:t>
    </dgm:pt>
    <dgm:pt modelId="{DC180896-5237-40AB-BCB3-6EAE8FC5C6E8}">
      <dgm:prSet phldrT="[Text]"/>
      <dgm:spPr/>
      <dgm:t>
        <a:bodyPr/>
        <a:lstStyle/>
        <a:p>
          <a:r>
            <a:rPr lang="en-US" dirty="0"/>
            <a:t>Fall 2021</a:t>
          </a:r>
        </a:p>
      </dgm:t>
    </dgm:pt>
    <dgm:pt modelId="{3F8121C9-91F8-4F09-B830-713BD0CF04F1}" type="parTrans" cxnId="{16BCF53F-7DE8-4C9E-AEAF-AB992E53D014}">
      <dgm:prSet/>
      <dgm:spPr/>
      <dgm:t>
        <a:bodyPr/>
        <a:lstStyle/>
        <a:p>
          <a:endParaRPr lang="en-US"/>
        </a:p>
      </dgm:t>
    </dgm:pt>
    <dgm:pt modelId="{D06F46FA-FFAB-465A-9923-C0A09F5B500C}" type="sibTrans" cxnId="{16BCF53F-7DE8-4C9E-AEAF-AB992E53D014}">
      <dgm:prSet/>
      <dgm:spPr/>
      <dgm:t>
        <a:bodyPr/>
        <a:lstStyle/>
        <a:p>
          <a:endParaRPr lang="en-US"/>
        </a:p>
      </dgm:t>
    </dgm:pt>
    <dgm:pt modelId="{6C70373A-99B1-4F67-ACF0-200AE965983F}">
      <dgm:prSet phldrT="[Text]"/>
      <dgm:spPr/>
      <dgm:t>
        <a:bodyPr/>
        <a:lstStyle/>
        <a:p>
          <a:r>
            <a:rPr lang="en-US" dirty="0"/>
            <a:t>Disseminate best practices</a:t>
          </a:r>
        </a:p>
      </dgm:t>
    </dgm:pt>
    <dgm:pt modelId="{F8D8E522-0C23-4EE4-B3BD-C66E8BFC7037}" type="parTrans" cxnId="{97D16944-64E1-415B-8E04-D73FA2239A3D}">
      <dgm:prSet/>
      <dgm:spPr/>
      <dgm:t>
        <a:bodyPr/>
        <a:lstStyle/>
        <a:p>
          <a:endParaRPr lang="en-US"/>
        </a:p>
      </dgm:t>
    </dgm:pt>
    <dgm:pt modelId="{BD7F8D7A-4DC4-4707-9C5E-69137054DDCA}" type="sibTrans" cxnId="{97D16944-64E1-415B-8E04-D73FA2239A3D}">
      <dgm:prSet/>
      <dgm:spPr/>
      <dgm:t>
        <a:bodyPr/>
        <a:lstStyle/>
        <a:p>
          <a:endParaRPr lang="en-US"/>
        </a:p>
      </dgm:t>
    </dgm:pt>
    <dgm:pt modelId="{96191E20-227A-4C5F-BC05-988DC1E3713F}" type="pres">
      <dgm:prSet presAssocID="{D8C5E704-33E7-4C42-A3E7-97525BEC166E}" presName="Name0" presStyleCnt="0">
        <dgm:presLayoutVars>
          <dgm:dir/>
          <dgm:animLvl val="lvl"/>
          <dgm:resizeHandles/>
        </dgm:presLayoutVars>
      </dgm:prSet>
      <dgm:spPr/>
    </dgm:pt>
    <dgm:pt modelId="{290136C4-3E85-4195-8752-F8EFD87350A8}" type="pres">
      <dgm:prSet presAssocID="{9BD7B072-1DE7-4501-91DF-3C4D9AAA02A5}" presName="linNode" presStyleCnt="0"/>
      <dgm:spPr/>
    </dgm:pt>
    <dgm:pt modelId="{7C7A51B1-E944-4D62-B926-1AABFA0742D4}" type="pres">
      <dgm:prSet presAssocID="{9BD7B072-1DE7-4501-91DF-3C4D9AAA02A5}" presName="parentShp" presStyleLbl="node1" presStyleIdx="0" presStyleCnt="2">
        <dgm:presLayoutVars>
          <dgm:bulletEnabled val="1"/>
        </dgm:presLayoutVars>
      </dgm:prSet>
      <dgm:spPr/>
    </dgm:pt>
    <dgm:pt modelId="{24F9941F-89B2-4F92-8A99-341B4668EDF8}" type="pres">
      <dgm:prSet presAssocID="{9BD7B072-1DE7-4501-91DF-3C4D9AAA02A5}" presName="childShp" presStyleLbl="bgAccFollowNode1" presStyleIdx="0" presStyleCnt="2">
        <dgm:presLayoutVars>
          <dgm:bulletEnabled val="1"/>
        </dgm:presLayoutVars>
      </dgm:prSet>
      <dgm:spPr/>
    </dgm:pt>
    <dgm:pt modelId="{2714160B-BFE1-4D89-955F-791344E93052}" type="pres">
      <dgm:prSet presAssocID="{D8262180-9ED1-4776-94C5-9BA924FAD0F8}" presName="spacing" presStyleCnt="0"/>
      <dgm:spPr/>
    </dgm:pt>
    <dgm:pt modelId="{1AA7CE45-62D5-47B4-8A1D-A95BF4DC2CA6}" type="pres">
      <dgm:prSet presAssocID="{DC180896-5237-40AB-BCB3-6EAE8FC5C6E8}" presName="linNode" presStyleCnt="0"/>
      <dgm:spPr/>
    </dgm:pt>
    <dgm:pt modelId="{EBBBEE33-987F-4216-AA0B-743B1C077BCA}" type="pres">
      <dgm:prSet presAssocID="{DC180896-5237-40AB-BCB3-6EAE8FC5C6E8}" presName="parentShp" presStyleLbl="node1" presStyleIdx="1" presStyleCnt="2">
        <dgm:presLayoutVars>
          <dgm:bulletEnabled val="1"/>
        </dgm:presLayoutVars>
      </dgm:prSet>
      <dgm:spPr/>
    </dgm:pt>
    <dgm:pt modelId="{33368BFA-967E-41A5-B63E-54F76F5D89AD}" type="pres">
      <dgm:prSet presAssocID="{DC180896-5237-40AB-BCB3-6EAE8FC5C6E8}" presName="childShp" presStyleLbl="bgAccFollowNode1" presStyleIdx="1" presStyleCnt="2">
        <dgm:presLayoutVars>
          <dgm:bulletEnabled val="1"/>
        </dgm:presLayoutVars>
      </dgm:prSet>
      <dgm:spPr/>
    </dgm:pt>
  </dgm:ptLst>
  <dgm:cxnLst>
    <dgm:cxn modelId="{0FF0D208-15AC-46D0-9115-E2390F7E174E}" srcId="{D8C5E704-33E7-4C42-A3E7-97525BEC166E}" destId="{9BD7B072-1DE7-4501-91DF-3C4D9AAA02A5}" srcOrd="0" destOrd="0" parTransId="{B37BFD97-FA12-4503-A26D-C384233FCEA2}" sibTransId="{D8262180-9ED1-4776-94C5-9BA924FAD0F8}"/>
    <dgm:cxn modelId="{05FA4B09-85FE-4AD5-A895-DE1E0193A004}" srcId="{9BD7B072-1DE7-4501-91DF-3C4D9AAA02A5}" destId="{8A5A5E0E-A995-4E61-8200-6B77EC0D1E42}" srcOrd="0" destOrd="0" parTransId="{B37D74A4-0771-4318-927D-BCEE55E38081}" sibTransId="{17131EA7-D6CD-4CC2-BBD5-C9487E533434}"/>
    <dgm:cxn modelId="{919A770B-3B84-4D4E-B859-73CE4E429A79}" type="presOf" srcId="{D8C5E704-33E7-4C42-A3E7-97525BEC166E}" destId="{96191E20-227A-4C5F-BC05-988DC1E3713F}" srcOrd="0" destOrd="0" presId="urn:microsoft.com/office/officeart/2005/8/layout/vList6"/>
    <dgm:cxn modelId="{2DBA8C2F-994D-4A9D-B6EA-A141D0FA2EB4}" type="presOf" srcId="{6C70373A-99B1-4F67-ACF0-200AE965983F}" destId="{33368BFA-967E-41A5-B63E-54F76F5D89AD}" srcOrd="0" destOrd="0" presId="urn:microsoft.com/office/officeart/2005/8/layout/vList6"/>
    <dgm:cxn modelId="{CAF97E3E-26B0-463A-98CF-21F6D90400F9}" type="presOf" srcId="{DC180896-5237-40AB-BCB3-6EAE8FC5C6E8}" destId="{EBBBEE33-987F-4216-AA0B-743B1C077BCA}" srcOrd="0" destOrd="0" presId="urn:microsoft.com/office/officeart/2005/8/layout/vList6"/>
    <dgm:cxn modelId="{16BCF53F-7DE8-4C9E-AEAF-AB992E53D014}" srcId="{D8C5E704-33E7-4C42-A3E7-97525BEC166E}" destId="{DC180896-5237-40AB-BCB3-6EAE8FC5C6E8}" srcOrd="1" destOrd="0" parTransId="{3F8121C9-91F8-4F09-B830-713BD0CF04F1}" sibTransId="{D06F46FA-FFAB-465A-9923-C0A09F5B500C}"/>
    <dgm:cxn modelId="{97D16944-64E1-415B-8E04-D73FA2239A3D}" srcId="{DC180896-5237-40AB-BCB3-6EAE8FC5C6E8}" destId="{6C70373A-99B1-4F67-ACF0-200AE965983F}" srcOrd="0" destOrd="0" parTransId="{F8D8E522-0C23-4EE4-B3BD-C66E8BFC7037}" sibTransId="{BD7F8D7A-4DC4-4707-9C5E-69137054DDCA}"/>
    <dgm:cxn modelId="{CEAB1F74-3597-4243-A744-B455400C0173}" type="presOf" srcId="{8A5A5E0E-A995-4E61-8200-6B77EC0D1E42}" destId="{24F9941F-89B2-4F92-8A99-341B4668EDF8}" srcOrd="0" destOrd="0" presId="urn:microsoft.com/office/officeart/2005/8/layout/vList6"/>
    <dgm:cxn modelId="{F130FAD9-0804-4749-AC2D-EC6FE35ED6D0}" type="presOf" srcId="{9BD7B072-1DE7-4501-91DF-3C4D9AAA02A5}" destId="{7C7A51B1-E944-4D62-B926-1AABFA0742D4}" srcOrd="0" destOrd="0" presId="urn:microsoft.com/office/officeart/2005/8/layout/vList6"/>
    <dgm:cxn modelId="{FE37BFBA-BAF4-4132-B99D-2F0AC8B5162D}" type="presParOf" srcId="{96191E20-227A-4C5F-BC05-988DC1E3713F}" destId="{290136C4-3E85-4195-8752-F8EFD87350A8}" srcOrd="0" destOrd="0" presId="urn:microsoft.com/office/officeart/2005/8/layout/vList6"/>
    <dgm:cxn modelId="{B909C7F8-4CAC-407C-920C-2303298E50D5}" type="presParOf" srcId="{290136C4-3E85-4195-8752-F8EFD87350A8}" destId="{7C7A51B1-E944-4D62-B926-1AABFA0742D4}" srcOrd="0" destOrd="0" presId="urn:microsoft.com/office/officeart/2005/8/layout/vList6"/>
    <dgm:cxn modelId="{8FEFAAD4-6B57-493D-A14D-0CB368233F0F}" type="presParOf" srcId="{290136C4-3E85-4195-8752-F8EFD87350A8}" destId="{24F9941F-89B2-4F92-8A99-341B4668EDF8}" srcOrd="1" destOrd="0" presId="urn:microsoft.com/office/officeart/2005/8/layout/vList6"/>
    <dgm:cxn modelId="{7710E6B7-880F-49B4-9745-CE4EEBE199AD}" type="presParOf" srcId="{96191E20-227A-4C5F-BC05-988DC1E3713F}" destId="{2714160B-BFE1-4D89-955F-791344E93052}" srcOrd="1" destOrd="0" presId="urn:microsoft.com/office/officeart/2005/8/layout/vList6"/>
    <dgm:cxn modelId="{3EFFDD20-468A-44B3-A082-256AF49506C5}" type="presParOf" srcId="{96191E20-227A-4C5F-BC05-988DC1E3713F}" destId="{1AA7CE45-62D5-47B4-8A1D-A95BF4DC2CA6}" srcOrd="2" destOrd="0" presId="urn:microsoft.com/office/officeart/2005/8/layout/vList6"/>
    <dgm:cxn modelId="{7E4B26DF-B5A7-47D8-A724-3C3C491BBB88}" type="presParOf" srcId="{1AA7CE45-62D5-47B4-8A1D-A95BF4DC2CA6}" destId="{EBBBEE33-987F-4216-AA0B-743B1C077BCA}" srcOrd="0" destOrd="0" presId="urn:microsoft.com/office/officeart/2005/8/layout/vList6"/>
    <dgm:cxn modelId="{3EB2F370-0618-4CE6-B2B0-9BA5C193FA38}" type="presParOf" srcId="{1AA7CE45-62D5-47B4-8A1D-A95BF4DC2CA6}" destId="{33368BFA-967E-41A5-B63E-54F76F5D89AD}"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5B7002-C3B5-45A5-9802-10945F88D65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0D267B8A-7686-4AEC-892E-A35D502B5528}">
      <dgm:prSet/>
      <dgm:spPr/>
      <dgm:t>
        <a:bodyPr/>
        <a:lstStyle/>
        <a:p>
          <a:r>
            <a:rPr lang="en-US"/>
            <a:t>Data Collection</a:t>
          </a:r>
        </a:p>
      </dgm:t>
    </dgm:pt>
    <dgm:pt modelId="{487E30F8-CCC0-4250-AB84-C4250C2A47CF}" type="parTrans" cxnId="{CA7F7D04-C51D-4719-8A21-CC8F0EC4ECC8}">
      <dgm:prSet/>
      <dgm:spPr/>
      <dgm:t>
        <a:bodyPr/>
        <a:lstStyle/>
        <a:p>
          <a:endParaRPr lang="en-US"/>
        </a:p>
      </dgm:t>
    </dgm:pt>
    <dgm:pt modelId="{9860F475-6C94-47D1-8DF2-1CB246307CDF}" type="sibTrans" cxnId="{CA7F7D04-C51D-4719-8A21-CC8F0EC4ECC8}">
      <dgm:prSet/>
      <dgm:spPr/>
      <dgm:t>
        <a:bodyPr/>
        <a:lstStyle/>
        <a:p>
          <a:endParaRPr lang="en-US"/>
        </a:p>
      </dgm:t>
    </dgm:pt>
    <dgm:pt modelId="{A507BB92-4977-4E22-B2E5-D175E58BD426}">
      <dgm:prSet/>
      <dgm:spPr/>
      <dgm:t>
        <a:bodyPr/>
        <a:lstStyle/>
        <a:p>
          <a:r>
            <a:rPr lang="en-US" dirty="0"/>
            <a:t>PACU Nurse Satisfaction Survey: Implemented at one week, one month, and two months. </a:t>
          </a:r>
        </a:p>
      </dgm:t>
    </dgm:pt>
    <dgm:pt modelId="{A4A00292-6914-42F3-98E0-CC6A5DCAA1A6}" type="parTrans" cxnId="{E2206E05-5F5B-4549-9938-42BC18F0D705}">
      <dgm:prSet/>
      <dgm:spPr/>
      <dgm:t>
        <a:bodyPr/>
        <a:lstStyle/>
        <a:p>
          <a:endParaRPr lang="en-US"/>
        </a:p>
      </dgm:t>
    </dgm:pt>
    <dgm:pt modelId="{C0C49A8B-0863-4186-B08F-12C727BD6F1A}" type="sibTrans" cxnId="{E2206E05-5F5B-4549-9938-42BC18F0D705}">
      <dgm:prSet/>
      <dgm:spPr/>
      <dgm:t>
        <a:bodyPr/>
        <a:lstStyle/>
        <a:p>
          <a:endParaRPr lang="en-US"/>
        </a:p>
      </dgm:t>
    </dgm:pt>
    <dgm:pt modelId="{7C2ABA13-C97E-4A8C-8BD7-8D2049586DCA}">
      <dgm:prSet/>
      <dgm:spPr/>
      <dgm:t>
        <a:bodyPr/>
        <a:lstStyle/>
        <a:p>
          <a:r>
            <a:rPr lang="en-US"/>
            <a:t>Data Variables</a:t>
          </a:r>
        </a:p>
      </dgm:t>
    </dgm:pt>
    <dgm:pt modelId="{129DC825-B282-4DA2-B8E7-2E83A0646CA1}" type="parTrans" cxnId="{FB195989-0820-42F6-9A26-E544D3AACBEA}">
      <dgm:prSet/>
      <dgm:spPr/>
      <dgm:t>
        <a:bodyPr/>
        <a:lstStyle/>
        <a:p>
          <a:endParaRPr lang="en-US"/>
        </a:p>
      </dgm:t>
    </dgm:pt>
    <dgm:pt modelId="{4DA04A25-17D1-43D8-95E7-9038A2EAEFFA}" type="sibTrans" cxnId="{FB195989-0820-42F6-9A26-E544D3AACBEA}">
      <dgm:prSet/>
      <dgm:spPr/>
      <dgm:t>
        <a:bodyPr/>
        <a:lstStyle/>
        <a:p>
          <a:endParaRPr lang="en-US"/>
        </a:p>
      </dgm:t>
    </dgm:pt>
    <dgm:pt modelId="{0D3D9EC6-293F-475B-9EA9-A3A295FFDA8B}">
      <dgm:prSet/>
      <dgm:spPr/>
      <dgm:t>
        <a:bodyPr/>
        <a:lstStyle/>
        <a:p>
          <a:r>
            <a:rPr lang="en-US"/>
            <a:t>Independent Variables: pre-intervention and post-intervention times.</a:t>
          </a:r>
        </a:p>
      </dgm:t>
    </dgm:pt>
    <dgm:pt modelId="{7122A1E6-04FF-4A74-A728-B6B52E878A20}" type="parTrans" cxnId="{02C63E40-91C4-4136-9A9B-38BC82D090E2}">
      <dgm:prSet/>
      <dgm:spPr/>
      <dgm:t>
        <a:bodyPr/>
        <a:lstStyle/>
        <a:p>
          <a:endParaRPr lang="en-US"/>
        </a:p>
      </dgm:t>
    </dgm:pt>
    <dgm:pt modelId="{14580BAF-054A-4F41-8CDB-3FD5EECC13A9}" type="sibTrans" cxnId="{02C63E40-91C4-4136-9A9B-38BC82D090E2}">
      <dgm:prSet/>
      <dgm:spPr/>
      <dgm:t>
        <a:bodyPr/>
        <a:lstStyle/>
        <a:p>
          <a:endParaRPr lang="en-US"/>
        </a:p>
      </dgm:t>
    </dgm:pt>
    <dgm:pt modelId="{876DC1B3-4D7E-49E1-BD8A-1665F8E9E13A}">
      <dgm:prSet/>
      <dgm:spPr/>
      <dgm:t>
        <a:bodyPr/>
        <a:lstStyle/>
        <a:p>
          <a:r>
            <a:rPr lang="en-US"/>
            <a:t>Dependent Variables: included in Table 9</a:t>
          </a:r>
        </a:p>
      </dgm:t>
    </dgm:pt>
    <dgm:pt modelId="{CC43B674-0994-4F8E-9D3F-78FBC1DDA9D9}" type="parTrans" cxnId="{A67C2D72-1C02-42FF-8205-8FEAFF448639}">
      <dgm:prSet/>
      <dgm:spPr/>
      <dgm:t>
        <a:bodyPr/>
        <a:lstStyle/>
        <a:p>
          <a:endParaRPr lang="en-US"/>
        </a:p>
      </dgm:t>
    </dgm:pt>
    <dgm:pt modelId="{38B6BE35-07E1-40AF-81F4-D2001E342695}" type="sibTrans" cxnId="{A67C2D72-1C02-42FF-8205-8FEAFF448639}">
      <dgm:prSet/>
      <dgm:spPr/>
      <dgm:t>
        <a:bodyPr/>
        <a:lstStyle/>
        <a:p>
          <a:endParaRPr lang="en-US"/>
        </a:p>
      </dgm:t>
    </dgm:pt>
    <dgm:pt modelId="{1951689E-33C7-D941-9C98-2C3DD72EBC56}" type="pres">
      <dgm:prSet presAssocID="{615B7002-C3B5-45A5-9802-10945F88D650}" presName="linear" presStyleCnt="0">
        <dgm:presLayoutVars>
          <dgm:animLvl val="lvl"/>
          <dgm:resizeHandles val="exact"/>
        </dgm:presLayoutVars>
      </dgm:prSet>
      <dgm:spPr/>
    </dgm:pt>
    <dgm:pt modelId="{941EA1B2-3E9C-114F-877D-DEC72A5EC47C}" type="pres">
      <dgm:prSet presAssocID="{0D267B8A-7686-4AEC-892E-A35D502B5528}" presName="parentText" presStyleLbl="node1" presStyleIdx="0" presStyleCnt="2">
        <dgm:presLayoutVars>
          <dgm:chMax val="0"/>
          <dgm:bulletEnabled val="1"/>
        </dgm:presLayoutVars>
      </dgm:prSet>
      <dgm:spPr/>
    </dgm:pt>
    <dgm:pt modelId="{0A241A26-4850-C14D-9CDB-FCD971B71D5B}" type="pres">
      <dgm:prSet presAssocID="{0D267B8A-7686-4AEC-892E-A35D502B5528}" presName="childText" presStyleLbl="revTx" presStyleIdx="0" presStyleCnt="2">
        <dgm:presLayoutVars>
          <dgm:bulletEnabled val="1"/>
        </dgm:presLayoutVars>
      </dgm:prSet>
      <dgm:spPr/>
    </dgm:pt>
    <dgm:pt modelId="{E853639C-A705-734A-B41E-24493F1C0425}" type="pres">
      <dgm:prSet presAssocID="{7C2ABA13-C97E-4A8C-8BD7-8D2049586DCA}" presName="parentText" presStyleLbl="node1" presStyleIdx="1" presStyleCnt="2">
        <dgm:presLayoutVars>
          <dgm:chMax val="0"/>
          <dgm:bulletEnabled val="1"/>
        </dgm:presLayoutVars>
      </dgm:prSet>
      <dgm:spPr/>
    </dgm:pt>
    <dgm:pt modelId="{1C761F52-3A2F-7647-BB6C-D34EBC207B8F}" type="pres">
      <dgm:prSet presAssocID="{7C2ABA13-C97E-4A8C-8BD7-8D2049586DCA}" presName="childText" presStyleLbl="revTx" presStyleIdx="1" presStyleCnt="2">
        <dgm:presLayoutVars>
          <dgm:bulletEnabled val="1"/>
        </dgm:presLayoutVars>
      </dgm:prSet>
      <dgm:spPr/>
    </dgm:pt>
  </dgm:ptLst>
  <dgm:cxnLst>
    <dgm:cxn modelId="{CA7F7D04-C51D-4719-8A21-CC8F0EC4ECC8}" srcId="{615B7002-C3B5-45A5-9802-10945F88D650}" destId="{0D267B8A-7686-4AEC-892E-A35D502B5528}" srcOrd="0" destOrd="0" parTransId="{487E30F8-CCC0-4250-AB84-C4250C2A47CF}" sibTransId="{9860F475-6C94-47D1-8DF2-1CB246307CDF}"/>
    <dgm:cxn modelId="{E2206E05-5F5B-4549-9938-42BC18F0D705}" srcId="{0D267B8A-7686-4AEC-892E-A35D502B5528}" destId="{A507BB92-4977-4E22-B2E5-D175E58BD426}" srcOrd="0" destOrd="0" parTransId="{A4A00292-6914-42F3-98E0-CC6A5DCAA1A6}" sibTransId="{C0C49A8B-0863-4186-B08F-12C727BD6F1A}"/>
    <dgm:cxn modelId="{02C63E40-91C4-4136-9A9B-38BC82D090E2}" srcId="{7C2ABA13-C97E-4A8C-8BD7-8D2049586DCA}" destId="{0D3D9EC6-293F-475B-9EA9-A3A295FFDA8B}" srcOrd="0" destOrd="0" parTransId="{7122A1E6-04FF-4A74-A728-B6B52E878A20}" sibTransId="{14580BAF-054A-4F41-8CDB-3FD5EECC13A9}"/>
    <dgm:cxn modelId="{E046A148-C05E-8945-80C3-D6151FEB6664}" type="presOf" srcId="{876DC1B3-4D7E-49E1-BD8A-1665F8E9E13A}" destId="{1C761F52-3A2F-7647-BB6C-D34EBC207B8F}" srcOrd="0" destOrd="1" presId="urn:microsoft.com/office/officeart/2005/8/layout/vList2"/>
    <dgm:cxn modelId="{A67C2D72-1C02-42FF-8205-8FEAFF448639}" srcId="{7C2ABA13-C97E-4A8C-8BD7-8D2049586DCA}" destId="{876DC1B3-4D7E-49E1-BD8A-1665F8E9E13A}" srcOrd="1" destOrd="0" parTransId="{CC43B674-0994-4F8E-9D3F-78FBC1DDA9D9}" sibTransId="{38B6BE35-07E1-40AF-81F4-D2001E342695}"/>
    <dgm:cxn modelId="{01BCB972-0648-C14D-A555-88471C9D1DBD}" type="presOf" srcId="{0D267B8A-7686-4AEC-892E-A35D502B5528}" destId="{941EA1B2-3E9C-114F-877D-DEC72A5EC47C}" srcOrd="0" destOrd="0" presId="urn:microsoft.com/office/officeart/2005/8/layout/vList2"/>
    <dgm:cxn modelId="{C06D947D-E1EA-A849-A1C4-ADC4E056A369}" type="presOf" srcId="{0D3D9EC6-293F-475B-9EA9-A3A295FFDA8B}" destId="{1C761F52-3A2F-7647-BB6C-D34EBC207B8F}" srcOrd="0" destOrd="0" presId="urn:microsoft.com/office/officeart/2005/8/layout/vList2"/>
    <dgm:cxn modelId="{92456F7E-673D-6B4A-A4D2-F8C8854E5F0F}" type="presOf" srcId="{A507BB92-4977-4E22-B2E5-D175E58BD426}" destId="{0A241A26-4850-C14D-9CDB-FCD971B71D5B}" srcOrd="0" destOrd="0" presId="urn:microsoft.com/office/officeart/2005/8/layout/vList2"/>
    <dgm:cxn modelId="{FB195989-0820-42F6-9A26-E544D3AACBEA}" srcId="{615B7002-C3B5-45A5-9802-10945F88D650}" destId="{7C2ABA13-C97E-4A8C-8BD7-8D2049586DCA}" srcOrd="1" destOrd="0" parTransId="{129DC825-B282-4DA2-B8E7-2E83A0646CA1}" sibTransId="{4DA04A25-17D1-43D8-95E7-9038A2EAEFFA}"/>
    <dgm:cxn modelId="{98B6FCA8-A068-2247-A8B1-091FCD34DF84}" type="presOf" srcId="{7C2ABA13-C97E-4A8C-8BD7-8D2049586DCA}" destId="{E853639C-A705-734A-B41E-24493F1C0425}" srcOrd="0" destOrd="0" presId="urn:microsoft.com/office/officeart/2005/8/layout/vList2"/>
    <dgm:cxn modelId="{484D2BB4-FAC6-5241-9D14-6D88CF71F965}" type="presOf" srcId="{615B7002-C3B5-45A5-9802-10945F88D650}" destId="{1951689E-33C7-D941-9C98-2C3DD72EBC56}" srcOrd="0" destOrd="0" presId="urn:microsoft.com/office/officeart/2005/8/layout/vList2"/>
    <dgm:cxn modelId="{234D6D5B-1C71-D74B-944F-13DFFD0AF278}" type="presParOf" srcId="{1951689E-33C7-D941-9C98-2C3DD72EBC56}" destId="{941EA1B2-3E9C-114F-877D-DEC72A5EC47C}" srcOrd="0" destOrd="0" presId="urn:microsoft.com/office/officeart/2005/8/layout/vList2"/>
    <dgm:cxn modelId="{E9D4A8A9-7638-8141-9C02-84DCCC58F1A1}" type="presParOf" srcId="{1951689E-33C7-D941-9C98-2C3DD72EBC56}" destId="{0A241A26-4850-C14D-9CDB-FCD971B71D5B}" srcOrd="1" destOrd="0" presId="urn:microsoft.com/office/officeart/2005/8/layout/vList2"/>
    <dgm:cxn modelId="{EC065463-E099-C644-A5DC-B115CE805503}" type="presParOf" srcId="{1951689E-33C7-D941-9C98-2C3DD72EBC56}" destId="{E853639C-A705-734A-B41E-24493F1C0425}" srcOrd="2" destOrd="0" presId="urn:microsoft.com/office/officeart/2005/8/layout/vList2"/>
    <dgm:cxn modelId="{B684919F-B19F-5146-B818-68C15E14B928}" type="presParOf" srcId="{1951689E-33C7-D941-9C98-2C3DD72EBC56}" destId="{1C761F52-3A2F-7647-BB6C-D34EBC207B8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7CA27F-42CB-43E5-8FB5-09E1863DC3A2}"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584A17EA-95DE-42C1-824D-AA9F9F2710FD}">
      <dgm:prSet/>
      <dgm:spPr/>
      <dgm:t>
        <a:bodyPr/>
        <a:lstStyle/>
        <a:p>
          <a:r>
            <a:rPr lang="en-US"/>
            <a:t>Descriptive statistics for all data variables.</a:t>
          </a:r>
        </a:p>
      </dgm:t>
    </dgm:pt>
    <dgm:pt modelId="{99AB260C-43D3-4F9F-9C4F-8546DAB483B9}" type="parTrans" cxnId="{985DCF13-DE39-4292-9E66-DFC47D96AD93}">
      <dgm:prSet/>
      <dgm:spPr/>
      <dgm:t>
        <a:bodyPr/>
        <a:lstStyle/>
        <a:p>
          <a:endParaRPr lang="en-US"/>
        </a:p>
      </dgm:t>
    </dgm:pt>
    <dgm:pt modelId="{20EC3278-49E1-4BE8-9614-2D9E8EDF9BFE}" type="sibTrans" cxnId="{985DCF13-DE39-4292-9E66-DFC47D96AD93}">
      <dgm:prSet/>
      <dgm:spPr/>
      <dgm:t>
        <a:bodyPr/>
        <a:lstStyle/>
        <a:p>
          <a:endParaRPr lang="en-US"/>
        </a:p>
      </dgm:t>
    </dgm:pt>
    <dgm:pt modelId="{5C9169B7-A2E8-4CF6-A027-C1EB7A3FF6FE}">
      <dgm:prSet/>
      <dgm:spPr/>
      <dgm:t>
        <a:bodyPr/>
        <a:lstStyle/>
        <a:p>
          <a:r>
            <a:rPr lang="en-US" dirty="0"/>
            <a:t>Time frame of 1 month. </a:t>
          </a:r>
        </a:p>
      </dgm:t>
    </dgm:pt>
    <dgm:pt modelId="{1D6606E4-BAF6-4E20-852A-13E15B6E84FF}" type="parTrans" cxnId="{30FED060-2F81-4FC9-AA06-DE7F3993FDA3}">
      <dgm:prSet/>
      <dgm:spPr/>
      <dgm:t>
        <a:bodyPr/>
        <a:lstStyle/>
        <a:p>
          <a:endParaRPr lang="en-US"/>
        </a:p>
      </dgm:t>
    </dgm:pt>
    <dgm:pt modelId="{1B12B370-BA09-4200-8C74-4E5E0707ACCE}" type="sibTrans" cxnId="{30FED060-2F81-4FC9-AA06-DE7F3993FDA3}">
      <dgm:prSet/>
      <dgm:spPr/>
      <dgm:t>
        <a:bodyPr/>
        <a:lstStyle/>
        <a:p>
          <a:endParaRPr lang="en-US"/>
        </a:p>
      </dgm:t>
    </dgm:pt>
    <dgm:pt modelId="{23A75614-03DF-4D3D-9226-F057F62CC932}">
      <dgm:prSet/>
      <dgm:spPr/>
      <dgm:t>
        <a:bodyPr/>
        <a:lstStyle/>
        <a:p>
          <a:r>
            <a:rPr lang="en-US" dirty="0"/>
            <a:t>Independent sample </a:t>
          </a:r>
          <a:r>
            <a:rPr lang="en-US" i="1" dirty="0"/>
            <a:t>t</a:t>
          </a:r>
          <a:r>
            <a:rPr lang="en-US" dirty="0"/>
            <a:t>-test, </a:t>
          </a:r>
        </a:p>
      </dgm:t>
    </dgm:pt>
    <dgm:pt modelId="{795ECFED-FE92-4341-8B74-4D891690F4BB}" type="parTrans" cxnId="{56AEACB8-2AC4-44D6-9137-FB5297448CE2}">
      <dgm:prSet/>
      <dgm:spPr/>
      <dgm:t>
        <a:bodyPr/>
        <a:lstStyle/>
        <a:p>
          <a:endParaRPr lang="en-US"/>
        </a:p>
      </dgm:t>
    </dgm:pt>
    <dgm:pt modelId="{26A93D10-6F5E-40E5-AF88-D1A9F12F661C}" type="sibTrans" cxnId="{56AEACB8-2AC4-44D6-9137-FB5297448CE2}">
      <dgm:prSet/>
      <dgm:spPr/>
      <dgm:t>
        <a:bodyPr/>
        <a:lstStyle/>
        <a:p>
          <a:endParaRPr lang="en-US"/>
        </a:p>
      </dgm:t>
    </dgm:pt>
    <dgm:pt modelId="{AA7FD97E-5332-48D5-895F-56B58DBA0128}">
      <dgm:prSet/>
      <dgm:spPr/>
      <dgm:t>
        <a:bodyPr/>
        <a:lstStyle/>
        <a:p>
          <a:r>
            <a:rPr lang="en-US"/>
            <a:t>Data will be analyzed using version 27 of SPSS.</a:t>
          </a:r>
        </a:p>
      </dgm:t>
    </dgm:pt>
    <dgm:pt modelId="{D0887BF7-E480-4C2B-99F1-AB3C932D24C1}" type="parTrans" cxnId="{91333657-66EA-43E2-87A9-D78CFFC6A63B}">
      <dgm:prSet/>
      <dgm:spPr/>
      <dgm:t>
        <a:bodyPr/>
        <a:lstStyle/>
        <a:p>
          <a:endParaRPr lang="en-US"/>
        </a:p>
      </dgm:t>
    </dgm:pt>
    <dgm:pt modelId="{13566C7E-C36A-426E-AC89-D5544C0E00CD}" type="sibTrans" cxnId="{91333657-66EA-43E2-87A9-D78CFFC6A63B}">
      <dgm:prSet/>
      <dgm:spPr/>
      <dgm:t>
        <a:bodyPr/>
        <a:lstStyle/>
        <a:p>
          <a:endParaRPr lang="en-US"/>
        </a:p>
      </dgm:t>
    </dgm:pt>
    <dgm:pt modelId="{9559F722-8E3D-4049-8D94-2346C7779E95}" type="pres">
      <dgm:prSet presAssocID="{1B7CA27F-42CB-43E5-8FB5-09E1863DC3A2}" presName="linear" presStyleCnt="0">
        <dgm:presLayoutVars>
          <dgm:animLvl val="lvl"/>
          <dgm:resizeHandles val="exact"/>
        </dgm:presLayoutVars>
      </dgm:prSet>
      <dgm:spPr/>
    </dgm:pt>
    <dgm:pt modelId="{8ED1A6DC-3E04-6544-8C37-156A2E83D659}" type="pres">
      <dgm:prSet presAssocID="{584A17EA-95DE-42C1-824D-AA9F9F2710FD}" presName="parentText" presStyleLbl="node1" presStyleIdx="0" presStyleCnt="4">
        <dgm:presLayoutVars>
          <dgm:chMax val="0"/>
          <dgm:bulletEnabled val="1"/>
        </dgm:presLayoutVars>
      </dgm:prSet>
      <dgm:spPr/>
    </dgm:pt>
    <dgm:pt modelId="{74F7F14B-82C5-724F-BE59-7AB2C7BD7FCC}" type="pres">
      <dgm:prSet presAssocID="{20EC3278-49E1-4BE8-9614-2D9E8EDF9BFE}" presName="spacer" presStyleCnt="0"/>
      <dgm:spPr/>
    </dgm:pt>
    <dgm:pt modelId="{0C8FF162-7495-164E-89CF-37AF64A51E9C}" type="pres">
      <dgm:prSet presAssocID="{5C9169B7-A2E8-4CF6-A027-C1EB7A3FF6FE}" presName="parentText" presStyleLbl="node1" presStyleIdx="1" presStyleCnt="4">
        <dgm:presLayoutVars>
          <dgm:chMax val="0"/>
          <dgm:bulletEnabled val="1"/>
        </dgm:presLayoutVars>
      </dgm:prSet>
      <dgm:spPr/>
    </dgm:pt>
    <dgm:pt modelId="{73922DDC-EDFE-E44A-8440-A5CFAE58270B}" type="pres">
      <dgm:prSet presAssocID="{1B12B370-BA09-4200-8C74-4E5E0707ACCE}" presName="spacer" presStyleCnt="0"/>
      <dgm:spPr/>
    </dgm:pt>
    <dgm:pt modelId="{3FD82FC2-CE4E-B641-B425-1F50B6E05C86}" type="pres">
      <dgm:prSet presAssocID="{23A75614-03DF-4D3D-9226-F057F62CC932}" presName="parentText" presStyleLbl="node1" presStyleIdx="2" presStyleCnt="4">
        <dgm:presLayoutVars>
          <dgm:chMax val="0"/>
          <dgm:bulletEnabled val="1"/>
        </dgm:presLayoutVars>
      </dgm:prSet>
      <dgm:spPr/>
    </dgm:pt>
    <dgm:pt modelId="{6A475474-70C9-6F44-B66F-13110E13C10D}" type="pres">
      <dgm:prSet presAssocID="{26A93D10-6F5E-40E5-AF88-D1A9F12F661C}" presName="spacer" presStyleCnt="0"/>
      <dgm:spPr/>
    </dgm:pt>
    <dgm:pt modelId="{3C556913-AEDA-DE4A-91A1-118578BE113B}" type="pres">
      <dgm:prSet presAssocID="{AA7FD97E-5332-48D5-895F-56B58DBA0128}" presName="parentText" presStyleLbl="node1" presStyleIdx="3" presStyleCnt="4">
        <dgm:presLayoutVars>
          <dgm:chMax val="0"/>
          <dgm:bulletEnabled val="1"/>
        </dgm:presLayoutVars>
      </dgm:prSet>
      <dgm:spPr/>
    </dgm:pt>
  </dgm:ptLst>
  <dgm:cxnLst>
    <dgm:cxn modelId="{B5156A00-C7AF-F243-AAD6-93B1C3A54430}" type="presOf" srcId="{5C9169B7-A2E8-4CF6-A027-C1EB7A3FF6FE}" destId="{0C8FF162-7495-164E-89CF-37AF64A51E9C}" srcOrd="0" destOrd="0" presId="urn:microsoft.com/office/officeart/2005/8/layout/vList2"/>
    <dgm:cxn modelId="{985DCF13-DE39-4292-9E66-DFC47D96AD93}" srcId="{1B7CA27F-42CB-43E5-8FB5-09E1863DC3A2}" destId="{584A17EA-95DE-42C1-824D-AA9F9F2710FD}" srcOrd="0" destOrd="0" parTransId="{99AB260C-43D3-4F9F-9C4F-8546DAB483B9}" sibTransId="{20EC3278-49E1-4BE8-9614-2D9E8EDF9BFE}"/>
    <dgm:cxn modelId="{EABF3B23-2256-7542-962C-58868F496F89}" type="presOf" srcId="{1B7CA27F-42CB-43E5-8FB5-09E1863DC3A2}" destId="{9559F722-8E3D-4049-8D94-2346C7779E95}" srcOrd="0" destOrd="0" presId="urn:microsoft.com/office/officeart/2005/8/layout/vList2"/>
    <dgm:cxn modelId="{91333657-66EA-43E2-87A9-D78CFFC6A63B}" srcId="{1B7CA27F-42CB-43E5-8FB5-09E1863DC3A2}" destId="{AA7FD97E-5332-48D5-895F-56B58DBA0128}" srcOrd="3" destOrd="0" parTransId="{D0887BF7-E480-4C2B-99F1-AB3C932D24C1}" sibTransId="{13566C7E-C36A-426E-AC89-D5544C0E00CD}"/>
    <dgm:cxn modelId="{AD835B59-C162-7D4F-8BCF-12526CB26746}" type="presOf" srcId="{584A17EA-95DE-42C1-824D-AA9F9F2710FD}" destId="{8ED1A6DC-3E04-6544-8C37-156A2E83D659}" srcOrd="0" destOrd="0" presId="urn:microsoft.com/office/officeart/2005/8/layout/vList2"/>
    <dgm:cxn modelId="{30FED060-2F81-4FC9-AA06-DE7F3993FDA3}" srcId="{1B7CA27F-42CB-43E5-8FB5-09E1863DC3A2}" destId="{5C9169B7-A2E8-4CF6-A027-C1EB7A3FF6FE}" srcOrd="1" destOrd="0" parTransId="{1D6606E4-BAF6-4E20-852A-13E15B6E84FF}" sibTransId="{1B12B370-BA09-4200-8C74-4E5E0707ACCE}"/>
    <dgm:cxn modelId="{E1B01C93-EE7A-C049-9DF6-5A390F15689A}" type="presOf" srcId="{23A75614-03DF-4D3D-9226-F057F62CC932}" destId="{3FD82FC2-CE4E-B641-B425-1F50B6E05C86}" srcOrd="0" destOrd="0" presId="urn:microsoft.com/office/officeart/2005/8/layout/vList2"/>
    <dgm:cxn modelId="{5104D4B5-497A-C64A-A7A1-470A0A7A9239}" type="presOf" srcId="{AA7FD97E-5332-48D5-895F-56B58DBA0128}" destId="{3C556913-AEDA-DE4A-91A1-118578BE113B}" srcOrd="0" destOrd="0" presId="urn:microsoft.com/office/officeart/2005/8/layout/vList2"/>
    <dgm:cxn modelId="{56AEACB8-2AC4-44D6-9137-FB5297448CE2}" srcId="{1B7CA27F-42CB-43E5-8FB5-09E1863DC3A2}" destId="{23A75614-03DF-4D3D-9226-F057F62CC932}" srcOrd="2" destOrd="0" parTransId="{795ECFED-FE92-4341-8B74-4D891690F4BB}" sibTransId="{26A93D10-6F5E-40E5-AF88-D1A9F12F661C}"/>
    <dgm:cxn modelId="{A7005D18-521C-DB47-984D-C5B1A9670EC2}" type="presParOf" srcId="{9559F722-8E3D-4049-8D94-2346C7779E95}" destId="{8ED1A6DC-3E04-6544-8C37-156A2E83D659}" srcOrd="0" destOrd="0" presId="urn:microsoft.com/office/officeart/2005/8/layout/vList2"/>
    <dgm:cxn modelId="{9CDA16C6-6606-784C-9DB0-5FAEB7F072CC}" type="presParOf" srcId="{9559F722-8E3D-4049-8D94-2346C7779E95}" destId="{74F7F14B-82C5-724F-BE59-7AB2C7BD7FCC}" srcOrd="1" destOrd="0" presId="urn:microsoft.com/office/officeart/2005/8/layout/vList2"/>
    <dgm:cxn modelId="{D1E0419F-09D5-AB4E-A62E-5AD9F4BC14CC}" type="presParOf" srcId="{9559F722-8E3D-4049-8D94-2346C7779E95}" destId="{0C8FF162-7495-164E-89CF-37AF64A51E9C}" srcOrd="2" destOrd="0" presId="urn:microsoft.com/office/officeart/2005/8/layout/vList2"/>
    <dgm:cxn modelId="{1210867B-B9AC-0940-B5FC-AB3AADA1C3C7}" type="presParOf" srcId="{9559F722-8E3D-4049-8D94-2346C7779E95}" destId="{73922DDC-EDFE-E44A-8440-A5CFAE58270B}" srcOrd="3" destOrd="0" presId="urn:microsoft.com/office/officeart/2005/8/layout/vList2"/>
    <dgm:cxn modelId="{0A79F345-192D-D442-8CB0-B7D0D2FD9AB3}" type="presParOf" srcId="{9559F722-8E3D-4049-8D94-2346C7779E95}" destId="{3FD82FC2-CE4E-B641-B425-1F50B6E05C86}" srcOrd="4" destOrd="0" presId="urn:microsoft.com/office/officeart/2005/8/layout/vList2"/>
    <dgm:cxn modelId="{EDCF065F-9B49-EB4C-AFF0-568857C23328}" type="presParOf" srcId="{9559F722-8E3D-4049-8D94-2346C7779E95}" destId="{6A475474-70C9-6F44-B66F-13110E13C10D}" srcOrd="5" destOrd="0" presId="urn:microsoft.com/office/officeart/2005/8/layout/vList2"/>
    <dgm:cxn modelId="{4C24B811-96CE-424E-9326-40E7610F9668}" type="presParOf" srcId="{9559F722-8E3D-4049-8D94-2346C7779E95}" destId="{3C556913-AEDA-DE4A-91A1-118578BE113B}"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E93F9F-0DAB-234F-A680-D7000F31A59A}" type="doc">
      <dgm:prSet loTypeId="urn:microsoft.com/office/officeart/2005/8/layout/hList1" loCatId="" qsTypeId="urn:microsoft.com/office/officeart/2005/8/quickstyle/simple1" qsCatId="simple" csTypeId="urn:microsoft.com/office/officeart/2005/8/colors/colorful3" csCatId="colorful" phldr="1"/>
      <dgm:spPr/>
      <dgm:t>
        <a:bodyPr/>
        <a:lstStyle/>
        <a:p>
          <a:endParaRPr lang="en-US"/>
        </a:p>
      </dgm:t>
    </dgm:pt>
    <dgm:pt modelId="{8FDBE415-4449-D744-9565-6AEE0143BB83}">
      <dgm:prSet phldrT="[Text]"/>
      <dgm:spPr/>
      <dgm:t>
        <a:bodyPr/>
        <a:lstStyle/>
        <a:p>
          <a:r>
            <a:rPr lang="en-US" dirty="0"/>
            <a:t>Stakeholder Presentation</a:t>
          </a:r>
        </a:p>
      </dgm:t>
    </dgm:pt>
    <dgm:pt modelId="{1397E3CC-319A-1F47-8206-86C0F1DB50FB}" type="parTrans" cxnId="{15D07988-784A-BD4A-95BA-B8FCA6E279D2}">
      <dgm:prSet/>
      <dgm:spPr/>
      <dgm:t>
        <a:bodyPr/>
        <a:lstStyle/>
        <a:p>
          <a:endParaRPr lang="en-US"/>
        </a:p>
      </dgm:t>
    </dgm:pt>
    <dgm:pt modelId="{08BE4964-0158-3446-9CA2-EA87ECEED9C9}" type="sibTrans" cxnId="{15D07988-784A-BD4A-95BA-B8FCA6E279D2}">
      <dgm:prSet/>
      <dgm:spPr/>
      <dgm:t>
        <a:bodyPr/>
        <a:lstStyle/>
        <a:p>
          <a:endParaRPr lang="en-US"/>
        </a:p>
      </dgm:t>
    </dgm:pt>
    <dgm:pt modelId="{6845236C-9C14-7E42-9D60-C4752C282C1B}">
      <dgm:prSet phldrT="[Text]"/>
      <dgm:spPr/>
      <dgm:t>
        <a:bodyPr/>
        <a:lstStyle/>
        <a:p>
          <a:r>
            <a:rPr lang="en-US" dirty="0"/>
            <a:t>Project Defense</a:t>
          </a:r>
        </a:p>
      </dgm:t>
    </dgm:pt>
    <dgm:pt modelId="{F9E91252-007C-5141-B05B-37FDF6418A76}" type="parTrans" cxnId="{1704D364-9345-0F4E-AC76-1688BED5DCE6}">
      <dgm:prSet/>
      <dgm:spPr/>
      <dgm:t>
        <a:bodyPr/>
        <a:lstStyle/>
        <a:p>
          <a:endParaRPr lang="en-US"/>
        </a:p>
      </dgm:t>
    </dgm:pt>
    <dgm:pt modelId="{B61834C7-15C5-F949-8DCC-9C146D2E7564}" type="sibTrans" cxnId="{1704D364-9345-0F4E-AC76-1688BED5DCE6}">
      <dgm:prSet/>
      <dgm:spPr/>
      <dgm:t>
        <a:bodyPr/>
        <a:lstStyle/>
        <a:p>
          <a:endParaRPr lang="en-US"/>
        </a:p>
      </dgm:t>
    </dgm:pt>
    <dgm:pt modelId="{E5D5ADBF-B916-D441-BB5E-07D6122DAA75}">
      <dgm:prSet phldrT="[Text]"/>
      <dgm:spPr/>
      <dgm:t>
        <a:bodyPr/>
        <a:lstStyle/>
        <a:p>
          <a:r>
            <a:rPr lang="en-US" dirty="0"/>
            <a:t>Poster Presentation</a:t>
          </a:r>
        </a:p>
      </dgm:t>
    </dgm:pt>
    <dgm:pt modelId="{2B455404-A1C3-544E-947F-05D03776B0D2}" type="parTrans" cxnId="{11661E9B-C6A2-9341-BF36-14474DEB2CBA}">
      <dgm:prSet/>
      <dgm:spPr/>
      <dgm:t>
        <a:bodyPr/>
        <a:lstStyle/>
        <a:p>
          <a:endParaRPr lang="en-US"/>
        </a:p>
      </dgm:t>
    </dgm:pt>
    <dgm:pt modelId="{A2FF6405-6E77-0E43-9FAC-7A6A4DDC9209}" type="sibTrans" cxnId="{11661E9B-C6A2-9341-BF36-14474DEB2CBA}">
      <dgm:prSet/>
      <dgm:spPr/>
      <dgm:t>
        <a:bodyPr/>
        <a:lstStyle/>
        <a:p>
          <a:endParaRPr lang="en-US"/>
        </a:p>
      </dgm:t>
    </dgm:pt>
    <dgm:pt modelId="{A2C6F6F1-8188-3949-9F35-8D02360DEAFD}">
      <dgm:prSet phldrT="[Text]"/>
      <dgm:spPr/>
      <dgm:t>
        <a:bodyPr/>
        <a:lstStyle/>
        <a:p>
          <a:r>
            <a:rPr lang="en-US" dirty="0"/>
            <a:t>Research Think Tank </a:t>
          </a:r>
        </a:p>
      </dgm:t>
    </dgm:pt>
    <dgm:pt modelId="{0B6098FB-547F-684D-9C51-9891A2523C4A}" type="parTrans" cxnId="{89FDEA0A-1F95-D84C-9C6C-B7DD01C8FC01}">
      <dgm:prSet/>
      <dgm:spPr/>
      <dgm:t>
        <a:bodyPr/>
        <a:lstStyle/>
        <a:p>
          <a:endParaRPr lang="en-US"/>
        </a:p>
      </dgm:t>
    </dgm:pt>
    <dgm:pt modelId="{A1AADD43-ED64-C147-B148-A1ED62C9D520}" type="sibTrans" cxnId="{89FDEA0A-1F95-D84C-9C6C-B7DD01C8FC01}">
      <dgm:prSet/>
      <dgm:spPr/>
      <dgm:t>
        <a:bodyPr/>
        <a:lstStyle/>
        <a:p>
          <a:endParaRPr lang="en-US"/>
        </a:p>
      </dgm:t>
    </dgm:pt>
    <dgm:pt modelId="{B92759C6-306B-0D48-A7BD-FC048849A876}">
      <dgm:prSet phldrT="[Text]"/>
      <dgm:spPr/>
      <dgm:t>
        <a:bodyPr/>
        <a:lstStyle/>
        <a:p>
          <a:r>
            <a:rPr lang="en-US" dirty="0"/>
            <a:t>PACU Education</a:t>
          </a:r>
        </a:p>
      </dgm:t>
    </dgm:pt>
    <dgm:pt modelId="{DAF9B12D-E7E6-8041-A17E-CF4533522D3D}" type="parTrans" cxnId="{EE47E539-F303-944A-B783-151F2865B2B0}">
      <dgm:prSet/>
      <dgm:spPr/>
      <dgm:t>
        <a:bodyPr/>
        <a:lstStyle/>
        <a:p>
          <a:endParaRPr lang="en-US"/>
        </a:p>
      </dgm:t>
    </dgm:pt>
    <dgm:pt modelId="{11152C40-AFEB-2C4B-BED5-2A773E7D7D8B}" type="sibTrans" cxnId="{EE47E539-F303-944A-B783-151F2865B2B0}">
      <dgm:prSet/>
      <dgm:spPr/>
      <dgm:t>
        <a:bodyPr/>
        <a:lstStyle/>
        <a:p>
          <a:endParaRPr lang="en-US"/>
        </a:p>
      </dgm:t>
    </dgm:pt>
    <dgm:pt modelId="{BAE2D4C6-1E3B-B248-A913-EE5160FB1856}">
      <dgm:prSet phldrT="[Text]"/>
      <dgm:spPr/>
      <dgm:t>
        <a:bodyPr/>
        <a:lstStyle/>
        <a:p>
          <a:r>
            <a:rPr lang="en-US" dirty="0"/>
            <a:t>Unit Council meetings</a:t>
          </a:r>
        </a:p>
      </dgm:t>
    </dgm:pt>
    <dgm:pt modelId="{AA064FD7-4103-2C4F-BA22-C76A6F706A0E}" type="parTrans" cxnId="{7726A968-BD2D-FD40-BEB1-2A1FCEFF02F7}">
      <dgm:prSet/>
      <dgm:spPr/>
      <dgm:t>
        <a:bodyPr/>
        <a:lstStyle/>
        <a:p>
          <a:endParaRPr lang="en-US"/>
        </a:p>
      </dgm:t>
    </dgm:pt>
    <dgm:pt modelId="{BC1D52B6-B8F5-F34A-93DB-B58923584D8E}" type="sibTrans" cxnId="{7726A968-BD2D-FD40-BEB1-2A1FCEFF02F7}">
      <dgm:prSet/>
      <dgm:spPr/>
      <dgm:t>
        <a:bodyPr/>
        <a:lstStyle/>
        <a:p>
          <a:endParaRPr lang="en-US"/>
        </a:p>
      </dgm:t>
    </dgm:pt>
    <dgm:pt modelId="{32686684-41FB-444C-99C0-F6D7CA299A11}" type="pres">
      <dgm:prSet presAssocID="{08E93F9F-0DAB-234F-A680-D7000F31A59A}" presName="Name0" presStyleCnt="0">
        <dgm:presLayoutVars>
          <dgm:dir/>
          <dgm:animLvl val="lvl"/>
          <dgm:resizeHandles val="exact"/>
        </dgm:presLayoutVars>
      </dgm:prSet>
      <dgm:spPr/>
    </dgm:pt>
    <dgm:pt modelId="{E500875B-3B00-4A46-9010-8E9F22D57DF0}" type="pres">
      <dgm:prSet presAssocID="{8FDBE415-4449-D744-9565-6AEE0143BB83}" presName="composite" presStyleCnt="0"/>
      <dgm:spPr/>
    </dgm:pt>
    <dgm:pt modelId="{4C1ED9FB-1F0B-B147-A095-DE342985EDA3}" type="pres">
      <dgm:prSet presAssocID="{8FDBE415-4449-D744-9565-6AEE0143BB83}" presName="parTx" presStyleLbl="alignNode1" presStyleIdx="0" presStyleCnt="3">
        <dgm:presLayoutVars>
          <dgm:chMax val="0"/>
          <dgm:chPref val="0"/>
          <dgm:bulletEnabled val="1"/>
        </dgm:presLayoutVars>
      </dgm:prSet>
      <dgm:spPr/>
    </dgm:pt>
    <dgm:pt modelId="{2E070EF0-597B-AF45-A166-63213B40773B}" type="pres">
      <dgm:prSet presAssocID="{8FDBE415-4449-D744-9565-6AEE0143BB83}" presName="desTx" presStyleLbl="alignAccFollowNode1" presStyleIdx="0" presStyleCnt="3">
        <dgm:presLayoutVars>
          <dgm:bulletEnabled val="1"/>
        </dgm:presLayoutVars>
      </dgm:prSet>
      <dgm:spPr/>
    </dgm:pt>
    <dgm:pt modelId="{418FB4AF-0452-884D-A283-A727D41947E5}" type="pres">
      <dgm:prSet presAssocID="{08BE4964-0158-3446-9CA2-EA87ECEED9C9}" presName="space" presStyleCnt="0"/>
      <dgm:spPr/>
    </dgm:pt>
    <dgm:pt modelId="{D4C18C9C-3032-BB4E-8315-C111603E6644}" type="pres">
      <dgm:prSet presAssocID="{E5D5ADBF-B916-D441-BB5E-07D6122DAA75}" presName="composite" presStyleCnt="0"/>
      <dgm:spPr/>
    </dgm:pt>
    <dgm:pt modelId="{F52B2DE2-E56C-E944-BE4D-EAA7D06AAAF2}" type="pres">
      <dgm:prSet presAssocID="{E5D5ADBF-B916-D441-BB5E-07D6122DAA75}" presName="parTx" presStyleLbl="alignNode1" presStyleIdx="1" presStyleCnt="3">
        <dgm:presLayoutVars>
          <dgm:chMax val="0"/>
          <dgm:chPref val="0"/>
          <dgm:bulletEnabled val="1"/>
        </dgm:presLayoutVars>
      </dgm:prSet>
      <dgm:spPr/>
    </dgm:pt>
    <dgm:pt modelId="{2A86C5AB-6D15-444E-9529-CC291DBB78C1}" type="pres">
      <dgm:prSet presAssocID="{E5D5ADBF-B916-D441-BB5E-07D6122DAA75}" presName="desTx" presStyleLbl="alignAccFollowNode1" presStyleIdx="1" presStyleCnt="3">
        <dgm:presLayoutVars>
          <dgm:bulletEnabled val="1"/>
        </dgm:presLayoutVars>
      </dgm:prSet>
      <dgm:spPr/>
    </dgm:pt>
    <dgm:pt modelId="{6A74054F-4E2C-2F4D-AA86-AEB5F3385479}" type="pres">
      <dgm:prSet presAssocID="{A2FF6405-6E77-0E43-9FAC-7A6A4DDC9209}" presName="space" presStyleCnt="0"/>
      <dgm:spPr/>
    </dgm:pt>
    <dgm:pt modelId="{BC611455-5B3A-AF4E-BB83-05FE553DD632}" type="pres">
      <dgm:prSet presAssocID="{B92759C6-306B-0D48-A7BD-FC048849A876}" presName="composite" presStyleCnt="0"/>
      <dgm:spPr/>
    </dgm:pt>
    <dgm:pt modelId="{F5A321A1-4BCE-434C-881F-BB793951A0A7}" type="pres">
      <dgm:prSet presAssocID="{B92759C6-306B-0D48-A7BD-FC048849A876}" presName="parTx" presStyleLbl="alignNode1" presStyleIdx="2" presStyleCnt="3">
        <dgm:presLayoutVars>
          <dgm:chMax val="0"/>
          <dgm:chPref val="0"/>
          <dgm:bulletEnabled val="1"/>
        </dgm:presLayoutVars>
      </dgm:prSet>
      <dgm:spPr/>
    </dgm:pt>
    <dgm:pt modelId="{8401EA96-E44D-A241-A56D-2266B4A24EED}" type="pres">
      <dgm:prSet presAssocID="{B92759C6-306B-0D48-A7BD-FC048849A876}" presName="desTx" presStyleLbl="alignAccFollowNode1" presStyleIdx="2" presStyleCnt="3">
        <dgm:presLayoutVars>
          <dgm:bulletEnabled val="1"/>
        </dgm:presLayoutVars>
      </dgm:prSet>
      <dgm:spPr/>
    </dgm:pt>
  </dgm:ptLst>
  <dgm:cxnLst>
    <dgm:cxn modelId="{89FDEA0A-1F95-D84C-9C6C-B7DD01C8FC01}" srcId="{E5D5ADBF-B916-D441-BB5E-07D6122DAA75}" destId="{A2C6F6F1-8188-3949-9F35-8D02360DEAFD}" srcOrd="0" destOrd="0" parTransId="{0B6098FB-547F-684D-9C51-9891A2523C4A}" sibTransId="{A1AADD43-ED64-C147-B148-A1ED62C9D520}"/>
    <dgm:cxn modelId="{6B293D16-9FC8-AD44-9BF3-66BC8BC22631}" type="presOf" srcId="{E5D5ADBF-B916-D441-BB5E-07D6122DAA75}" destId="{F52B2DE2-E56C-E944-BE4D-EAA7D06AAAF2}" srcOrd="0" destOrd="0" presId="urn:microsoft.com/office/officeart/2005/8/layout/hList1"/>
    <dgm:cxn modelId="{EE47E539-F303-944A-B783-151F2865B2B0}" srcId="{08E93F9F-0DAB-234F-A680-D7000F31A59A}" destId="{B92759C6-306B-0D48-A7BD-FC048849A876}" srcOrd="2" destOrd="0" parTransId="{DAF9B12D-E7E6-8041-A17E-CF4533522D3D}" sibTransId="{11152C40-AFEB-2C4B-BED5-2A773E7D7D8B}"/>
    <dgm:cxn modelId="{9D8AB53F-4BAC-0A45-8212-5AA4C00C8FF4}" type="presOf" srcId="{BAE2D4C6-1E3B-B248-A913-EE5160FB1856}" destId="{8401EA96-E44D-A241-A56D-2266B4A24EED}" srcOrd="0" destOrd="0" presId="urn:microsoft.com/office/officeart/2005/8/layout/hList1"/>
    <dgm:cxn modelId="{F6F02947-6AC9-D240-A79E-72E29C3A52F1}" type="presOf" srcId="{B92759C6-306B-0D48-A7BD-FC048849A876}" destId="{F5A321A1-4BCE-434C-881F-BB793951A0A7}" srcOrd="0" destOrd="0" presId="urn:microsoft.com/office/officeart/2005/8/layout/hList1"/>
    <dgm:cxn modelId="{1704D364-9345-0F4E-AC76-1688BED5DCE6}" srcId="{8FDBE415-4449-D744-9565-6AEE0143BB83}" destId="{6845236C-9C14-7E42-9D60-C4752C282C1B}" srcOrd="0" destOrd="0" parTransId="{F9E91252-007C-5141-B05B-37FDF6418A76}" sibTransId="{B61834C7-15C5-F949-8DCC-9C146D2E7564}"/>
    <dgm:cxn modelId="{7726A968-BD2D-FD40-BEB1-2A1FCEFF02F7}" srcId="{B92759C6-306B-0D48-A7BD-FC048849A876}" destId="{BAE2D4C6-1E3B-B248-A913-EE5160FB1856}" srcOrd="0" destOrd="0" parTransId="{AA064FD7-4103-2C4F-BA22-C76A6F706A0E}" sibTransId="{BC1D52B6-B8F5-F34A-93DB-B58923584D8E}"/>
    <dgm:cxn modelId="{2968B684-7BD4-D241-8446-B589D7B2C86F}" type="presOf" srcId="{A2C6F6F1-8188-3949-9F35-8D02360DEAFD}" destId="{2A86C5AB-6D15-444E-9529-CC291DBB78C1}" srcOrd="0" destOrd="0" presId="urn:microsoft.com/office/officeart/2005/8/layout/hList1"/>
    <dgm:cxn modelId="{15D07988-784A-BD4A-95BA-B8FCA6E279D2}" srcId="{08E93F9F-0DAB-234F-A680-D7000F31A59A}" destId="{8FDBE415-4449-D744-9565-6AEE0143BB83}" srcOrd="0" destOrd="0" parTransId="{1397E3CC-319A-1F47-8206-86C0F1DB50FB}" sibTransId="{08BE4964-0158-3446-9CA2-EA87ECEED9C9}"/>
    <dgm:cxn modelId="{11661E9B-C6A2-9341-BF36-14474DEB2CBA}" srcId="{08E93F9F-0DAB-234F-A680-D7000F31A59A}" destId="{E5D5ADBF-B916-D441-BB5E-07D6122DAA75}" srcOrd="1" destOrd="0" parTransId="{2B455404-A1C3-544E-947F-05D03776B0D2}" sibTransId="{A2FF6405-6E77-0E43-9FAC-7A6A4DDC9209}"/>
    <dgm:cxn modelId="{E8E10EB3-9B3B-A349-9D09-C1F69FECD470}" type="presOf" srcId="{8FDBE415-4449-D744-9565-6AEE0143BB83}" destId="{4C1ED9FB-1F0B-B147-A095-DE342985EDA3}" srcOrd="0" destOrd="0" presId="urn:microsoft.com/office/officeart/2005/8/layout/hList1"/>
    <dgm:cxn modelId="{605BF2DA-FCCE-A649-8250-84722E56925A}" type="presOf" srcId="{08E93F9F-0DAB-234F-A680-D7000F31A59A}" destId="{32686684-41FB-444C-99C0-F6D7CA299A11}" srcOrd="0" destOrd="0" presId="urn:microsoft.com/office/officeart/2005/8/layout/hList1"/>
    <dgm:cxn modelId="{4C246CEB-02C5-0740-999A-ECF3A4138D7C}" type="presOf" srcId="{6845236C-9C14-7E42-9D60-C4752C282C1B}" destId="{2E070EF0-597B-AF45-A166-63213B40773B}" srcOrd="0" destOrd="0" presId="urn:microsoft.com/office/officeart/2005/8/layout/hList1"/>
    <dgm:cxn modelId="{00687996-AAF6-CB40-9E6B-D69BECF6052F}" type="presParOf" srcId="{32686684-41FB-444C-99C0-F6D7CA299A11}" destId="{E500875B-3B00-4A46-9010-8E9F22D57DF0}" srcOrd="0" destOrd="0" presId="urn:microsoft.com/office/officeart/2005/8/layout/hList1"/>
    <dgm:cxn modelId="{B719525B-E0FE-884B-8280-90022DC027CF}" type="presParOf" srcId="{E500875B-3B00-4A46-9010-8E9F22D57DF0}" destId="{4C1ED9FB-1F0B-B147-A095-DE342985EDA3}" srcOrd="0" destOrd="0" presId="urn:microsoft.com/office/officeart/2005/8/layout/hList1"/>
    <dgm:cxn modelId="{9C2A32AD-126D-CA4C-8942-AB467B2D473D}" type="presParOf" srcId="{E500875B-3B00-4A46-9010-8E9F22D57DF0}" destId="{2E070EF0-597B-AF45-A166-63213B40773B}" srcOrd="1" destOrd="0" presId="urn:microsoft.com/office/officeart/2005/8/layout/hList1"/>
    <dgm:cxn modelId="{60841C10-6406-8340-8FC6-4D0BC3EDBC77}" type="presParOf" srcId="{32686684-41FB-444C-99C0-F6D7CA299A11}" destId="{418FB4AF-0452-884D-A283-A727D41947E5}" srcOrd="1" destOrd="0" presId="urn:microsoft.com/office/officeart/2005/8/layout/hList1"/>
    <dgm:cxn modelId="{8F44E206-0286-3844-B0B6-F05D5ABC1DE6}" type="presParOf" srcId="{32686684-41FB-444C-99C0-F6D7CA299A11}" destId="{D4C18C9C-3032-BB4E-8315-C111603E6644}" srcOrd="2" destOrd="0" presId="urn:microsoft.com/office/officeart/2005/8/layout/hList1"/>
    <dgm:cxn modelId="{AA9B41A4-EA9E-4D46-8A62-16FDA9048656}" type="presParOf" srcId="{D4C18C9C-3032-BB4E-8315-C111603E6644}" destId="{F52B2DE2-E56C-E944-BE4D-EAA7D06AAAF2}" srcOrd="0" destOrd="0" presId="urn:microsoft.com/office/officeart/2005/8/layout/hList1"/>
    <dgm:cxn modelId="{B60CF475-D65C-9F42-BFDF-A0600D266993}" type="presParOf" srcId="{D4C18C9C-3032-BB4E-8315-C111603E6644}" destId="{2A86C5AB-6D15-444E-9529-CC291DBB78C1}" srcOrd="1" destOrd="0" presId="urn:microsoft.com/office/officeart/2005/8/layout/hList1"/>
    <dgm:cxn modelId="{C2699E01-90AB-5845-BF44-36F26FF2C091}" type="presParOf" srcId="{32686684-41FB-444C-99C0-F6D7CA299A11}" destId="{6A74054F-4E2C-2F4D-AA86-AEB5F3385479}" srcOrd="3" destOrd="0" presId="urn:microsoft.com/office/officeart/2005/8/layout/hList1"/>
    <dgm:cxn modelId="{7457AFE2-7D32-B640-82D6-78D35639DF40}" type="presParOf" srcId="{32686684-41FB-444C-99C0-F6D7CA299A11}" destId="{BC611455-5B3A-AF4E-BB83-05FE553DD632}" srcOrd="4" destOrd="0" presId="urn:microsoft.com/office/officeart/2005/8/layout/hList1"/>
    <dgm:cxn modelId="{696C790D-2EB5-E24B-85E4-11ACE58561FE}" type="presParOf" srcId="{BC611455-5B3A-AF4E-BB83-05FE553DD632}" destId="{F5A321A1-4BCE-434C-881F-BB793951A0A7}" srcOrd="0" destOrd="0" presId="urn:microsoft.com/office/officeart/2005/8/layout/hList1"/>
    <dgm:cxn modelId="{7A22BD01-3257-DF41-BAEB-445559A95D62}" type="presParOf" srcId="{BC611455-5B3A-AF4E-BB83-05FE553DD632}" destId="{8401EA96-E44D-A241-A56D-2266B4A24EE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D75B85-FB3E-064D-B6E5-5BC3CE71D9A6}">
      <dsp:nvSpPr>
        <dsp:cNvPr id="0" name=""/>
        <dsp:cNvSpPr/>
      </dsp:nvSpPr>
      <dsp:spPr>
        <a:xfrm>
          <a:off x="0" y="3709265"/>
          <a:ext cx="5607050" cy="1217463"/>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It is recommended that the practice site choose a tool that best meets the needs of the stakeholders. </a:t>
          </a:r>
        </a:p>
      </dsp:txBody>
      <dsp:txXfrm>
        <a:off x="0" y="3709265"/>
        <a:ext cx="5607050" cy="1217463"/>
      </dsp:txXfrm>
    </dsp:sp>
    <dsp:sp modelId="{CB3922F4-3FEB-5B44-9DE4-69D2C799E0B4}">
      <dsp:nvSpPr>
        <dsp:cNvPr id="0" name=""/>
        <dsp:cNvSpPr/>
      </dsp:nvSpPr>
      <dsp:spPr>
        <a:xfrm rot="10800000">
          <a:off x="0" y="1855068"/>
          <a:ext cx="5607050" cy="1872459"/>
        </a:xfrm>
        <a:prstGeom prst="upArrowCallou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Synthesis of the literature did not reveal enough evidence to support the use of specific handoff tool. </a:t>
          </a:r>
        </a:p>
      </dsp:txBody>
      <dsp:txXfrm rot="10800000">
        <a:off x="0" y="1855068"/>
        <a:ext cx="5607050" cy="1216668"/>
      </dsp:txXfrm>
    </dsp:sp>
    <dsp:sp modelId="{DA180406-B530-BC4F-BE67-ABC10B18B37C}">
      <dsp:nvSpPr>
        <dsp:cNvPr id="0" name=""/>
        <dsp:cNvSpPr/>
      </dsp:nvSpPr>
      <dsp:spPr>
        <a:xfrm rot="10800000">
          <a:off x="0" y="870"/>
          <a:ext cx="5607050" cy="1872459"/>
        </a:xfrm>
        <a:prstGeom prst="upArrowCallou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a:t>There is GOOD AND CONSISTENT evidence to support implementation and utilization of standardized handoff tool to guide OR to PACU transfers to enhance nurse satisfaction. </a:t>
          </a:r>
        </a:p>
      </dsp:txBody>
      <dsp:txXfrm rot="10800000">
        <a:off x="0" y="870"/>
        <a:ext cx="5607050" cy="12166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F9941F-89B2-4F92-8A99-341B4668EDF8}">
      <dsp:nvSpPr>
        <dsp:cNvPr id="0" name=""/>
        <dsp:cNvSpPr/>
      </dsp:nvSpPr>
      <dsp:spPr>
        <a:xfrm>
          <a:off x="3092450" y="378"/>
          <a:ext cx="4638675" cy="147677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285750" lvl="1" indent="-285750" algn="l" defTabSz="1733550">
            <a:lnSpc>
              <a:spcPct val="90000"/>
            </a:lnSpc>
            <a:spcBef>
              <a:spcPct val="0"/>
            </a:spcBef>
            <a:spcAft>
              <a:spcPct val="15000"/>
            </a:spcAft>
            <a:buChar char="•"/>
          </a:pPr>
          <a:r>
            <a:rPr lang="en-US" sz="3900" kern="1200" dirty="0"/>
            <a:t>Implement PDSA Cycles </a:t>
          </a:r>
        </a:p>
      </dsp:txBody>
      <dsp:txXfrm>
        <a:off x="3092450" y="184974"/>
        <a:ext cx="4084886" cy="1107578"/>
      </dsp:txXfrm>
    </dsp:sp>
    <dsp:sp modelId="{7C7A51B1-E944-4D62-B926-1AABFA0742D4}">
      <dsp:nvSpPr>
        <dsp:cNvPr id="0" name=""/>
        <dsp:cNvSpPr/>
      </dsp:nvSpPr>
      <dsp:spPr>
        <a:xfrm>
          <a:off x="0" y="378"/>
          <a:ext cx="3092450" cy="14767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dirty="0"/>
            <a:t>Spring 2021-Summer 2021</a:t>
          </a:r>
        </a:p>
      </dsp:txBody>
      <dsp:txXfrm>
        <a:off x="72090" y="72468"/>
        <a:ext cx="2948270" cy="1332590"/>
      </dsp:txXfrm>
    </dsp:sp>
    <dsp:sp modelId="{33368BFA-967E-41A5-B63E-54F76F5D89AD}">
      <dsp:nvSpPr>
        <dsp:cNvPr id="0" name=""/>
        <dsp:cNvSpPr/>
      </dsp:nvSpPr>
      <dsp:spPr>
        <a:xfrm>
          <a:off x="3092450" y="1624826"/>
          <a:ext cx="4638675" cy="1476770"/>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 tIns="24765" rIns="24765" bIns="24765" numCol="1" spcCol="1270" anchor="t" anchorCtr="0">
          <a:noAutofit/>
        </a:bodyPr>
        <a:lstStyle/>
        <a:p>
          <a:pPr marL="285750" lvl="1" indent="-285750" algn="l" defTabSz="1733550">
            <a:lnSpc>
              <a:spcPct val="90000"/>
            </a:lnSpc>
            <a:spcBef>
              <a:spcPct val="0"/>
            </a:spcBef>
            <a:spcAft>
              <a:spcPct val="15000"/>
            </a:spcAft>
            <a:buChar char="•"/>
          </a:pPr>
          <a:r>
            <a:rPr lang="en-US" sz="3900" kern="1200" dirty="0"/>
            <a:t>Disseminate best practices</a:t>
          </a:r>
        </a:p>
      </dsp:txBody>
      <dsp:txXfrm>
        <a:off x="3092450" y="1809422"/>
        <a:ext cx="4084886" cy="1107578"/>
      </dsp:txXfrm>
    </dsp:sp>
    <dsp:sp modelId="{EBBBEE33-987F-4216-AA0B-743B1C077BCA}">
      <dsp:nvSpPr>
        <dsp:cNvPr id="0" name=""/>
        <dsp:cNvSpPr/>
      </dsp:nvSpPr>
      <dsp:spPr>
        <a:xfrm>
          <a:off x="0" y="1624826"/>
          <a:ext cx="3092450" cy="147677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70485" rIns="140970" bIns="70485" numCol="1" spcCol="1270" anchor="ctr" anchorCtr="0">
          <a:noAutofit/>
        </a:bodyPr>
        <a:lstStyle/>
        <a:p>
          <a:pPr marL="0" lvl="0" indent="0" algn="ctr" defTabSz="1644650">
            <a:lnSpc>
              <a:spcPct val="90000"/>
            </a:lnSpc>
            <a:spcBef>
              <a:spcPct val="0"/>
            </a:spcBef>
            <a:spcAft>
              <a:spcPct val="35000"/>
            </a:spcAft>
            <a:buNone/>
          </a:pPr>
          <a:r>
            <a:rPr lang="en-US" sz="3700" kern="1200" dirty="0"/>
            <a:t>Fall 2021</a:t>
          </a:r>
        </a:p>
      </dsp:txBody>
      <dsp:txXfrm>
        <a:off x="72090" y="1696916"/>
        <a:ext cx="2948270" cy="13325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1EA1B2-3E9C-114F-877D-DEC72A5EC47C}">
      <dsp:nvSpPr>
        <dsp:cNvPr id="0" name=""/>
        <dsp:cNvSpPr/>
      </dsp:nvSpPr>
      <dsp:spPr>
        <a:xfrm>
          <a:off x="0" y="50899"/>
          <a:ext cx="5607050" cy="818999"/>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Data Collection</a:t>
          </a:r>
        </a:p>
      </dsp:txBody>
      <dsp:txXfrm>
        <a:off x="39980" y="90879"/>
        <a:ext cx="5527090" cy="739039"/>
      </dsp:txXfrm>
    </dsp:sp>
    <dsp:sp modelId="{0A241A26-4850-C14D-9CDB-FCD971B71D5B}">
      <dsp:nvSpPr>
        <dsp:cNvPr id="0" name=""/>
        <dsp:cNvSpPr/>
      </dsp:nvSpPr>
      <dsp:spPr>
        <a:xfrm>
          <a:off x="0" y="869899"/>
          <a:ext cx="5607050" cy="11954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02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dirty="0"/>
            <a:t>PACU Nurse Satisfaction Survey: Implemented at one week, one month, and two months. </a:t>
          </a:r>
        </a:p>
      </dsp:txBody>
      <dsp:txXfrm>
        <a:off x="0" y="869899"/>
        <a:ext cx="5607050" cy="1195424"/>
      </dsp:txXfrm>
    </dsp:sp>
    <dsp:sp modelId="{E853639C-A705-734A-B41E-24493F1C0425}">
      <dsp:nvSpPr>
        <dsp:cNvPr id="0" name=""/>
        <dsp:cNvSpPr/>
      </dsp:nvSpPr>
      <dsp:spPr>
        <a:xfrm>
          <a:off x="0" y="2065324"/>
          <a:ext cx="5607050" cy="818999"/>
        </a:xfrm>
        <a:prstGeom prst="roundRect">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Data Variables</a:t>
          </a:r>
        </a:p>
      </dsp:txBody>
      <dsp:txXfrm>
        <a:off x="39980" y="2105304"/>
        <a:ext cx="5527090" cy="739039"/>
      </dsp:txXfrm>
    </dsp:sp>
    <dsp:sp modelId="{1C761F52-3A2F-7647-BB6C-D34EBC207B8F}">
      <dsp:nvSpPr>
        <dsp:cNvPr id="0" name=""/>
        <dsp:cNvSpPr/>
      </dsp:nvSpPr>
      <dsp:spPr>
        <a:xfrm>
          <a:off x="0" y="2884324"/>
          <a:ext cx="5607050" cy="1992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8024" tIns="44450" rIns="248920" bIns="44450" numCol="1" spcCol="1270" anchor="t" anchorCtr="0">
          <a:noAutofit/>
        </a:bodyPr>
        <a:lstStyle/>
        <a:p>
          <a:pPr marL="228600" lvl="1" indent="-228600" algn="l" defTabSz="1200150">
            <a:lnSpc>
              <a:spcPct val="90000"/>
            </a:lnSpc>
            <a:spcBef>
              <a:spcPct val="0"/>
            </a:spcBef>
            <a:spcAft>
              <a:spcPct val="20000"/>
            </a:spcAft>
            <a:buChar char="•"/>
          </a:pPr>
          <a:r>
            <a:rPr lang="en-US" sz="2700" kern="1200"/>
            <a:t>Independent Variables: pre-intervention and post-intervention times.</a:t>
          </a:r>
        </a:p>
        <a:p>
          <a:pPr marL="228600" lvl="1" indent="-228600" algn="l" defTabSz="1200150">
            <a:lnSpc>
              <a:spcPct val="90000"/>
            </a:lnSpc>
            <a:spcBef>
              <a:spcPct val="0"/>
            </a:spcBef>
            <a:spcAft>
              <a:spcPct val="20000"/>
            </a:spcAft>
            <a:buChar char="•"/>
          </a:pPr>
          <a:r>
            <a:rPr lang="en-US" sz="2700" kern="1200"/>
            <a:t>Dependent Variables: included in Table 9</a:t>
          </a:r>
        </a:p>
      </dsp:txBody>
      <dsp:txXfrm>
        <a:off x="0" y="2884324"/>
        <a:ext cx="5607050" cy="1992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D1A6DC-3E04-6544-8C37-156A2E83D659}">
      <dsp:nvSpPr>
        <dsp:cNvPr id="0" name=""/>
        <dsp:cNvSpPr/>
      </dsp:nvSpPr>
      <dsp:spPr>
        <a:xfrm>
          <a:off x="0" y="17599"/>
          <a:ext cx="5607050" cy="1158299"/>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Descriptive statistics for all data variables.</a:t>
          </a:r>
        </a:p>
      </dsp:txBody>
      <dsp:txXfrm>
        <a:off x="56543" y="74142"/>
        <a:ext cx="5493964" cy="1045213"/>
      </dsp:txXfrm>
    </dsp:sp>
    <dsp:sp modelId="{0C8FF162-7495-164E-89CF-37AF64A51E9C}">
      <dsp:nvSpPr>
        <dsp:cNvPr id="0" name=""/>
        <dsp:cNvSpPr/>
      </dsp:nvSpPr>
      <dsp:spPr>
        <a:xfrm>
          <a:off x="0" y="1262299"/>
          <a:ext cx="5607050" cy="1158299"/>
        </a:xfrm>
        <a:prstGeom prst="roundRect">
          <a:avLst/>
        </a:prstGeom>
        <a:gradFill rotWithShape="0">
          <a:gsLst>
            <a:gs pos="0">
              <a:schemeClr val="accent2">
                <a:hueOff val="-3450629"/>
                <a:satOff val="15286"/>
                <a:lumOff val="-5621"/>
                <a:alphaOff val="0"/>
                <a:tint val="97000"/>
                <a:satMod val="100000"/>
                <a:lumMod val="102000"/>
              </a:schemeClr>
            </a:gs>
            <a:gs pos="50000">
              <a:schemeClr val="accent2">
                <a:hueOff val="-3450629"/>
                <a:satOff val="15286"/>
                <a:lumOff val="-5621"/>
                <a:alphaOff val="0"/>
                <a:shade val="100000"/>
                <a:satMod val="103000"/>
                <a:lumMod val="100000"/>
              </a:schemeClr>
            </a:gs>
            <a:gs pos="100000">
              <a:schemeClr val="accent2">
                <a:hueOff val="-3450629"/>
                <a:satOff val="15286"/>
                <a:lumOff val="-5621"/>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Time frame of 1 month. </a:t>
          </a:r>
        </a:p>
      </dsp:txBody>
      <dsp:txXfrm>
        <a:off x="56543" y="1318842"/>
        <a:ext cx="5493964" cy="1045213"/>
      </dsp:txXfrm>
    </dsp:sp>
    <dsp:sp modelId="{3FD82FC2-CE4E-B641-B425-1F50B6E05C86}">
      <dsp:nvSpPr>
        <dsp:cNvPr id="0" name=""/>
        <dsp:cNvSpPr/>
      </dsp:nvSpPr>
      <dsp:spPr>
        <a:xfrm>
          <a:off x="0" y="2507000"/>
          <a:ext cx="5607050" cy="1158299"/>
        </a:xfrm>
        <a:prstGeom prst="roundRect">
          <a:avLst/>
        </a:prstGeom>
        <a:gradFill rotWithShape="0">
          <a:gsLst>
            <a:gs pos="0">
              <a:schemeClr val="accent2">
                <a:hueOff val="-6901259"/>
                <a:satOff val="30573"/>
                <a:lumOff val="-11243"/>
                <a:alphaOff val="0"/>
                <a:tint val="97000"/>
                <a:satMod val="100000"/>
                <a:lumMod val="102000"/>
              </a:schemeClr>
            </a:gs>
            <a:gs pos="50000">
              <a:schemeClr val="accent2">
                <a:hueOff val="-6901259"/>
                <a:satOff val="30573"/>
                <a:lumOff val="-11243"/>
                <a:alphaOff val="0"/>
                <a:shade val="100000"/>
                <a:satMod val="103000"/>
                <a:lumMod val="100000"/>
              </a:schemeClr>
            </a:gs>
            <a:gs pos="100000">
              <a:schemeClr val="accent2">
                <a:hueOff val="-6901259"/>
                <a:satOff val="30573"/>
                <a:lumOff val="-11243"/>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Independent sample </a:t>
          </a:r>
          <a:r>
            <a:rPr lang="en-US" sz="3000" i="1" kern="1200" dirty="0"/>
            <a:t>t</a:t>
          </a:r>
          <a:r>
            <a:rPr lang="en-US" sz="3000" kern="1200" dirty="0"/>
            <a:t>-test, </a:t>
          </a:r>
        </a:p>
      </dsp:txBody>
      <dsp:txXfrm>
        <a:off x="56543" y="2563543"/>
        <a:ext cx="5493964" cy="1045213"/>
      </dsp:txXfrm>
    </dsp:sp>
    <dsp:sp modelId="{3C556913-AEDA-DE4A-91A1-118578BE113B}">
      <dsp:nvSpPr>
        <dsp:cNvPr id="0" name=""/>
        <dsp:cNvSpPr/>
      </dsp:nvSpPr>
      <dsp:spPr>
        <a:xfrm>
          <a:off x="0" y="3751700"/>
          <a:ext cx="5607050" cy="1158299"/>
        </a:xfrm>
        <a:prstGeom prst="roundRect">
          <a:avLst/>
        </a:prstGeom>
        <a:gradFill rotWithShape="0">
          <a:gsLst>
            <a:gs pos="0">
              <a:schemeClr val="accent2">
                <a:hueOff val="-10351888"/>
                <a:satOff val="45859"/>
                <a:lumOff val="-16864"/>
                <a:alphaOff val="0"/>
                <a:tint val="97000"/>
                <a:satMod val="100000"/>
                <a:lumMod val="102000"/>
              </a:schemeClr>
            </a:gs>
            <a:gs pos="50000">
              <a:schemeClr val="accent2">
                <a:hueOff val="-10351888"/>
                <a:satOff val="45859"/>
                <a:lumOff val="-16864"/>
                <a:alphaOff val="0"/>
                <a:shade val="100000"/>
                <a:satMod val="103000"/>
                <a:lumMod val="100000"/>
              </a:schemeClr>
            </a:gs>
            <a:gs pos="100000">
              <a:schemeClr val="accent2">
                <a:hueOff val="-10351888"/>
                <a:satOff val="45859"/>
                <a:lumOff val="-16864"/>
                <a:alphaOff val="0"/>
                <a:shade val="93000"/>
                <a:satMod val="110000"/>
                <a:lumMod val="99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a:t>Data will be analyzed using version 27 of SPSS.</a:t>
          </a:r>
        </a:p>
      </dsp:txBody>
      <dsp:txXfrm>
        <a:off x="56543" y="3808243"/>
        <a:ext cx="5493964" cy="104521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1ED9FB-1F0B-B147-A095-DE342985EDA3}">
      <dsp:nvSpPr>
        <dsp:cNvPr id="0" name=""/>
        <dsp:cNvSpPr/>
      </dsp:nvSpPr>
      <dsp:spPr>
        <a:xfrm>
          <a:off x="2540" y="1607787"/>
          <a:ext cx="2476500" cy="97333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Stakeholder Presentation</a:t>
          </a:r>
        </a:p>
      </dsp:txBody>
      <dsp:txXfrm>
        <a:off x="2540" y="1607787"/>
        <a:ext cx="2476500" cy="973331"/>
      </dsp:txXfrm>
    </dsp:sp>
    <dsp:sp modelId="{2E070EF0-597B-AF45-A166-63213B40773B}">
      <dsp:nvSpPr>
        <dsp:cNvPr id="0" name=""/>
        <dsp:cNvSpPr/>
      </dsp:nvSpPr>
      <dsp:spPr>
        <a:xfrm>
          <a:off x="2540" y="2581119"/>
          <a:ext cx="2476500" cy="122975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Project Defense</a:t>
          </a:r>
        </a:p>
      </dsp:txBody>
      <dsp:txXfrm>
        <a:off x="2540" y="2581119"/>
        <a:ext cx="2476500" cy="1229759"/>
      </dsp:txXfrm>
    </dsp:sp>
    <dsp:sp modelId="{F52B2DE2-E56C-E944-BE4D-EAA7D06AAAF2}">
      <dsp:nvSpPr>
        <dsp:cNvPr id="0" name=""/>
        <dsp:cNvSpPr/>
      </dsp:nvSpPr>
      <dsp:spPr>
        <a:xfrm>
          <a:off x="2825750" y="1607787"/>
          <a:ext cx="2476500" cy="973331"/>
        </a:xfrm>
        <a:prstGeom prst="rect">
          <a:avLst/>
        </a:prstGeom>
        <a:solidFill>
          <a:schemeClr val="accent3">
            <a:hueOff val="1554279"/>
            <a:satOff val="-22994"/>
            <a:lumOff val="4314"/>
            <a:alphaOff val="0"/>
          </a:schemeClr>
        </a:solidFill>
        <a:ln w="12700" cap="flat" cmpd="sng" algn="ctr">
          <a:solidFill>
            <a:schemeClr val="accent3">
              <a:hueOff val="1554279"/>
              <a:satOff val="-22994"/>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Poster Presentation</a:t>
          </a:r>
        </a:p>
      </dsp:txBody>
      <dsp:txXfrm>
        <a:off x="2825750" y="1607787"/>
        <a:ext cx="2476500" cy="973331"/>
      </dsp:txXfrm>
    </dsp:sp>
    <dsp:sp modelId="{2A86C5AB-6D15-444E-9529-CC291DBB78C1}">
      <dsp:nvSpPr>
        <dsp:cNvPr id="0" name=""/>
        <dsp:cNvSpPr/>
      </dsp:nvSpPr>
      <dsp:spPr>
        <a:xfrm>
          <a:off x="2825750" y="2581119"/>
          <a:ext cx="2476500" cy="1229759"/>
        </a:xfrm>
        <a:prstGeom prst="rect">
          <a:avLst/>
        </a:prstGeom>
        <a:solidFill>
          <a:schemeClr val="accent3">
            <a:tint val="40000"/>
            <a:alpha val="90000"/>
            <a:hueOff val="1861993"/>
            <a:satOff val="-16220"/>
            <a:lumOff val="9"/>
            <a:alphaOff val="0"/>
          </a:schemeClr>
        </a:solidFill>
        <a:ln w="12700" cap="flat" cmpd="sng" algn="ctr">
          <a:solidFill>
            <a:schemeClr val="accent3">
              <a:tint val="40000"/>
              <a:alpha val="90000"/>
              <a:hueOff val="1861993"/>
              <a:satOff val="-16220"/>
              <a:lumOff val="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Research Think Tank </a:t>
          </a:r>
        </a:p>
      </dsp:txBody>
      <dsp:txXfrm>
        <a:off x="2825750" y="2581119"/>
        <a:ext cx="2476500" cy="1229759"/>
      </dsp:txXfrm>
    </dsp:sp>
    <dsp:sp modelId="{F5A321A1-4BCE-434C-881F-BB793951A0A7}">
      <dsp:nvSpPr>
        <dsp:cNvPr id="0" name=""/>
        <dsp:cNvSpPr/>
      </dsp:nvSpPr>
      <dsp:spPr>
        <a:xfrm>
          <a:off x="5648960" y="1607787"/>
          <a:ext cx="2476500" cy="973331"/>
        </a:xfrm>
        <a:prstGeom prst="rect">
          <a:avLst/>
        </a:prstGeom>
        <a:solidFill>
          <a:schemeClr val="accent3">
            <a:hueOff val="3108557"/>
            <a:satOff val="-45988"/>
            <a:lumOff val="8628"/>
            <a:alphaOff val="0"/>
          </a:schemeClr>
        </a:solidFill>
        <a:ln w="12700" cap="flat" cmpd="sng" algn="ctr">
          <a:solidFill>
            <a:schemeClr val="accent3">
              <a:hueOff val="3108557"/>
              <a:satOff val="-45988"/>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US" sz="2800" kern="1200" dirty="0"/>
            <a:t>PACU Education</a:t>
          </a:r>
        </a:p>
      </dsp:txBody>
      <dsp:txXfrm>
        <a:off x="5648960" y="1607787"/>
        <a:ext cx="2476500" cy="973331"/>
      </dsp:txXfrm>
    </dsp:sp>
    <dsp:sp modelId="{8401EA96-E44D-A241-A56D-2266B4A24EED}">
      <dsp:nvSpPr>
        <dsp:cNvPr id="0" name=""/>
        <dsp:cNvSpPr/>
      </dsp:nvSpPr>
      <dsp:spPr>
        <a:xfrm>
          <a:off x="5648960" y="2581119"/>
          <a:ext cx="2476500" cy="1229759"/>
        </a:xfrm>
        <a:prstGeom prst="rect">
          <a:avLst/>
        </a:prstGeom>
        <a:solidFill>
          <a:schemeClr val="accent3">
            <a:tint val="40000"/>
            <a:alpha val="90000"/>
            <a:hueOff val="3723986"/>
            <a:satOff val="-32440"/>
            <a:lumOff val="18"/>
            <a:alphaOff val="0"/>
          </a:schemeClr>
        </a:solidFill>
        <a:ln w="12700" cap="flat" cmpd="sng" algn="ctr">
          <a:solidFill>
            <a:schemeClr val="accent3">
              <a:tint val="40000"/>
              <a:alpha val="90000"/>
              <a:hueOff val="3723986"/>
              <a:satOff val="-32440"/>
              <a:lumOff val="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Unit Council meetings</a:t>
          </a:r>
        </a:p>
      </dsp:txBody>
      <dsp:txXfrm>
        <a:off x="5648960" y="2581119"/>
        <a:ext cx="2476500" cy="122975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FA41E5-832E-4732-8727-A7B4491FE7C2}" type="datetimeFigureOut">
              <a:rPr lang="en-US" smtClean="0"/>
              <a:t>5/9/22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502824-FCE4-4C7E-8EE0-C0B81A6E5660}" type="slidenum">
              <a:rPr lang="en-US" smtClean="0"/>
              <a:t>‹#›</a:t>
            </a:fld>
            <a:endParaRPr lang="en-US"/>
          </a:p>
        </p:txBody>
      </p:sp>
    </p:spTree>
    <p:extLst>
      <p:ext uri="{BB962C8B-B14F-4D97-AF65-F5344CB8AC3E}">
        <p14:creationId xmlns:p14="http://schemas.microsoft.com/office/powerpoint/2010/main" val="1566012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exchange of pertinent medical information from one medical professional to another is known as the handoff (Benton et al., 2019).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Communication errors during the transition period can lead to medication errors, delays in care, high stress within the work environment, and increased burnout within the nursing staff. One of the areas of the hospital where effective handoffs are critically important, given the high frequency, is in the post-anesthesia care unit (PACU).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most frequently reported cause of sentinel events within U.S. hospitals deal with communication errors (Pond, 2014). </a:t>
            </a:r>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a:t>
            </a:fld>
            <a:endParaRPr lang="en-US"/>
          </a:p>
        </p:txBody>
      </p:sp>
    </p:spTree>
    <p:extLst>
      <p:ext uri="{BB962C8B-B14F-4D97-AF65-F5344CB8AC3E}">
        <p14:creationId xmlns:p14="http://schemas.microsoft.com/office/powerpoint/2010/main" val="3571352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-PACU is the perfect environment for a patient safety opportunity to be compromised.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average length of stay for a patient in the PACU is between 1.9 to 3.2 hours (</a:t>
            </a:r>
            <a:r>
              <a:rPr lang="en-US" dirty="0" err="1"/>
              <a:t>Ganter</a:t>
            </a:r>
            <a:r>
              <a:rPr lang="en-US" dirty="0"/>
              <a:t> et al., 2014).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standard twelve-hour shift of a PACU nurse can receive report, or handoff, three to six times for just one bed. The typical ratio for a PACU nurse is 2 beds.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3</a:t>
            </a:fld>
            <a:endParaRPr lang="en-US"/>
          </a:p>
        </p:txBody>
      </p:sp>
    </p:spTree>
    <p:extLst>
      <p:ext uri="{BB962C8B-B14F-4D97-AF65-F5344CB8AC3E}">
        <p14:creationId xmlns:p14="http://schemas.microsoft.com/office/powerpoint/2010/main" val="24741640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4</a:t>
            </a:fld>
            <a:endParaRPr lang="en-US"/>
          </a:p>
        </p:txBody>
      </p:sp>
    </p:spTree>
    <p:extLst>
      <p:ext uri="{BB962C8B-B14F-4D97-AF65-F5344CB8AC3E}">
        <p14:creationId xmlns:p14="http://schemas.microsoft.com/office/powerpoint/2010/main" val="14526070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-Reasons for incomplete handoffs include, but are not limited to, the following: multitasking, lack of time, knowledge of the patient, formal handover structure, and a chaotic environment (Robins &amp; Dai, 2019). </a:t>
            </a:r>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5</a:t>
            </a:fld>
            <a:endParaRPr lang="en-US"/>
          </a:p>
        </p:txBody>
      </p:sp>
    </p:spTree>
    <p:extLst>
      <p:ext uri="{BB962C8B-B14F-4D97-AF65-F5344CB8AC3E}">
        <p14:creationId xmlns:p14="http://schemas.microsoft.com/office/powerpoint/2010/main" val="1516442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large portion of complaints is due to anesthesia providers giving subjective handovers causing variations in the quality and quantity of information received.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r>
              <a:rPr lang="en-US" sz="1200" kern="1200" dirty="0">
                <a:solidFill>
                  <a:schemeClr val="tx1"/>
                </a:solidFill>
                <a:effectLst/>
                <a:latin typeface="+mn-lt"/>
                <a:ea typeface="+mn-ea"/>
                <a:cs typeface="+mn-cs"/>
              </a:rPr>
              <a:t>The quality of handoff affects anesthesia recovery management with a poor handoff potentially leading to medication errors, hemodynamic instability, and delay in treatment.</a:t>
            </a:r>
            <a:r>
              <a:rPr lang="en-US" dirty="0">
                <a:effectLst/>
              </a:rPr>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6</a:t>
            </a:fld>
            <a:endParaRPr lang="en-US"/>
          </a:p>
        </p:txBody>
      </p:sp>
    </p:spTree>
    <p:extLst>
      <p:ext uri="{BB962C8B-B14F-4D97-AF65-F5344CB8AC3E}">
        <p14:creationId xmlns:p14="http://schemas.microsoft.com/office/powerpoint/2010/main" val="1901422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model integrates evidence-based practice with practice improvement (Levin et al., 2010). The PACU handoff project focuses on evidence-based and quality improvement by taking the best evidence within in literature, regarding standard handoffs, and implementing it into practice to improve the nursing care provided to the patient. The framework simplicity and relevance are what lead to the ultimate decision in the use of this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EBPI is a precise, simple, systematic method to develop, guide implementation, and evaluate the project outcomes. The project originated from a clinical problem (nurse dissatisfaction with handoff) in which literature was searched and a PICO question developed. This model will then assist in the critical appraisal of evidence, evaluating outcomes, and ultimately disseminate into practice</a:t>
            </a:r>
            <a:r>
              <a:rPr lang="en-US" dirty="0">
                <a:effectLst/>
              </a:rPr>
              <a:t> </a:t>
            </a:r>
            <a:endParaRPr lang="en-US" sz="1200" kern="1200" dirty="0">
              <a:solidFill>
                <a:schemeClr val="tx1"/>
              </a:solidFill>
              <a:effectLst/>
              <a:latin typeface="+mn-lt"/>
              <a:ea typeface="+mn-ea"/>
              <a:cs typeface="+mn-cs"/>
            </a:endParaRPr>
          </a:p>
          <a:p>
            <a:r>
              <a:rPr lang="en-US" dirty="0"/>
              <a:t>Seven Steps:</a:t>
            </a:r>
          </a:p>
        </p:txBody>
      </p:sp>
      <p:sp>
        <p:nvSpPr>
          <p:cNvPr id="4" name="Slide Number Placeholder 3"/>
          <p:cNvSpPr>
            <a:spLocks noGrp="1"/>
          </p:cNvSpPr>
          <p:nvPr>
            <p:ph type="sldNum" sz="quarter" idx="5"/>
          </p:nvPr>
        </p:nvSpPr>
        <p:spPr/>
        <p:txBody>
          <a:bodyPr/>
          <a:lstStyle/>
          <a:p>
            <a:fld id="{7E502824-FCE4-4C7E-8EE0-C0B81A6E5660}" type="slidenum">
              <a:rPr lang="en-US" smtClean="0"/>
              <a:t>8</a:t>
            </a:fld>
            <a:endParaRPr lang="en-US"/>
          </a:p>
        </p:txBody>
      </p:sp>
    </p:spTree>
    <p:extLst>
      <p:ext uri="{BB962C8B-B14F-4D97-AF65-F5344CB8AC3E}">
        <p14:creationId xmlns:p14="http://schemas.microsoft.com/office/powerpoint/2010/main" val="1949257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9</a:t>
            </a:fld>
            <a:endParaRPr lang="en-US"/>
          </a:p>
        </p:txBody>
      </p:sp>
    </p:spTree>
    <p:extLst>
      <p:ext uri="{BB962C8B-B14F-4D97-AF65-F5344CB8AC3E}">
        <p14:creationId xmlns:p14="http://schemas.microsoft.com/office/powerpoint/2010/main" val="8066304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To answer the PICOT question for the project, a thorough search of the literature was conducted.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literature search was conducted, articles that met the inclusion criteria selected for critical appraisal of evidence.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The inclusion criteria included the following:</a:t>
            </a:r>
          </a:p>
          <a:p>
            <a:pPr marL="228600" indent="-228600">
              <a:buAutoNum type="arabicParenR"/>
            </a:pPr>
            <a:r>
              <a:rPr lang="en-US" sz="1200" b="0" i="0" u="none" strike="noStrike" kern="1200" dirty="0">
                <a:solidFill>
                  <a:schemeClr val="tx1"/>
                </a:solidFill>
                <a:effectLst/>
                <a:latin typeface="+mn-lt"/>
                <a:ea typeface="+mn-ea"/>
                <a:cs typeface="+mn-cs"/>
              </a:rPr>
              <a:t>outcomes measured nurse satisfaction</a:t>
            </a:r>
          </a:p>
          <a:p>
            <a:pPr marL="228600" indent="-228600">
              <a:buAutoNum type="arabicParenR"/>
            </a:pPr>
            <a:r>
              <a:rPr lang="en-US" sz="1200" b="0" i="0" u="none" strike="noStrike" kern="1200" dirty="0">
                <a:solidFill>
                  <a:schemeClr val="tx1"/>
                </a:solidFill>
                <a:effectLst/>
                <a:latin typeface="+mn-lt"/>
                <a:ea typeface="+mn-ea"/>
                <a:cs typeface="+mn-cs"/>
              </a:rPr>
              <a:t>a handoff tool or checklist was the intervention implemented</a:t>
            </a:r>
          </a:p>
          <a:p>
            <a:pPr marL="228600" indent="-228600">
              <a:buAutoNum type="arabicParenR"/>
            </a:pPr>
            <a:r>
              <a:rPr lang="en-US" sz="1200" b="0" i="0" u="none" strike="noStrike" kern="1200" dirty="0">
                <a:solidFill>
                  <a:schemeClr val="tx1"/>
                </a:solidFill>
                <a:effectLst/>
                <a:latin typeface="+mn-lt"/>
                <a:ea typeface="+mn-ea"/>
                <a:cs typeface="+mn-cs"/>
              </a:rPr>
              <a:t>handoff was between provider and nurse</a:t>
            </a:r>
          </a:p>
          <a:p>
            <a:pPr marL="0" indent="0">
              <a:buNone/>
            </a:pPr>
            <a:endParaRPr lang="en-US" sz="1200" b="0" i="0" u="none" strike="noStrike" kern="1200" dirty="0">
              <a:solidFill>
                <a:schemeClr val="tx1"/>
              </a:solidFill>
              <a:effectLst/>
              <a:latin typeface="+mn-lt"/>
              <a:ea typeface="+mn-ea"/>
              <a:cs typeface="+mn-cs"/>
            </a:endParaRPr>
          </a:p>
          <a:p>
            <a:pPr marL="0" indent="0">
              <a:buNone/>
            </a:pPr>
            <a:r>
              <a:rPr lang="en-US" sz="1200" b="0" i="0" u="none" strike="noStrike" kern="1200" dirty="0">
                <a:solidFill>
                  <a:schemeClr val="tx1"/>
                </a:solidFill>
                <a:effectLst/>
                <a:latin typeface="+mn-lt"/>
                <a:ea typeface="+mn-ea"/>
                <a:cs typeface="+mn-cs"/>
              </a:rPr>
              <a:t>The exclusion criteria for the three articles were: </a:t>
            </a:r>
          </a:p>
          <a:p>
            <a:pPr marL="228600" indent="-228600">
              <a:buAutoNum type="arabicParenR"/>
            </a:pPr>
            <a:r>
              <a:rPr lang="en-US" sz="1200" b="0" i="0" u="none" strike="noStrike" kern="1200" dirty="0">
                <a:solidFill>
                  <a:schemeClr val="tx1"/>
                </a:solidFill>
                <a:effectLst/>
                <a:latin typeface="+mn-lt"/>
                <a:ea typeface="+mn-ea"/>
                <a:cs typeface="+mn-cs"/>
              </a:rPr>
              <a:t>measured provider satisfaction as opposed to nursing satisfaction  </a:t>
            </a:r>
          </a:p>
          <a:p>
            <a:pPr marL="228600" indent="-228600">
              <a:buAutoNum type="arabicParenR"/>
            </a:pPr>
            <a:r>
              <a:rPr lang="en-US" sz="1200" b="0" i="0" u="none" strike="noStrike" kern="1200" dirty="0">
                <a:solidFill>
                  <a:schemeClr val="tx1"/>
                </a:solidFill>
                <a:effectLst/>
                <a:latin typeface="+mn-lt"/>
                <a:ea typeface="+mn-ea"/>
                <a:cs typeface="+mn-cs"/>
              </a:rPr>
              <a:t>handoff toolkit designed for nurse-nurse shift handoff</a:t>
            </a:r>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11</a:t>
            </a:fld>
            <a:endParaRPr lang="en-US"/>
          </a:p>
        </p:txBody>
      </p:sp>
    </p:spTree>
    <p:extLst>
      <p:ext uri="{BB962C8B-B14F-4D97-AF65-F5344CB8AC3E}">
        <p14:creationId xmlns:p14="http://schemas.microsoft.com/office/powerpoint/2010/main" val="36848864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There were twelve quantitative studies and one qualitative study to be critically appraised</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 The Johns Hopkins Nursing Evidence-Based Practice guidelines and AGREE II tools were used for critical appraisal of the evidence and clinical practice guidelines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For all individual research studies and systematic reviews, the Johns Hopkins Nursing Evidence-Based Practice Appendix E: Research Evidence Appraisal Tool was used.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After appraisal of the evidence, the Johns Hopkins Nursing Evidence-Based Practice Appendix D: Evidence Level and Quality Guide was used to assign a level and quality rating for each of the articles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There was a total of thirteen critical appraisals assigned a level and quality. After each critical appraisal was completed, information was summarized into individual evaluation tables for easier interpretation of the evidence</a:t>
            </a:r>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12</a:t>
            </a:fld>
            <a:endParaRPr lang="en-US"/>
          </a:p>
        </p:txBody>
      </p:sp>
    </p:spTree>
    <p:extLst>
      <p:ext uri="{BB962C8B-B14F-4D97-AF65-F5344CB8AC3E}">
        <p14:creationId xmlns:p14="http://schemas.microsoft.com/office/powerpoint/2010/main" val="3833772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From the information that was synthesized, the implementation of a standardized handoff tool was beneficial to nurse satisfaction, quality of information transferred, and patient safety.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These three aspects are important to show that a standardized handoff is important to improve patient outcomes and satisfaction which is pertinent to the PICOT question.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No study was included in the evidence synthesis that showed a negative outcome for patients or healthcare providers whenever a standardized handoff was used.</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The outcomes from the studies show that a standardized handoff is important to improving patient outcomes and staff satisfaction.</a:t>
            </a:r>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13</a:t>
            </a:fld>
            <a:endParaRPr lang="en-US"/>
          </a:p>
        </p:txBody>
      </p:sp>
    </p:spTree>
    <p:extLst>
      <p:ext uri="{BB962C8B-B14F-4D97-AF65-F5344CB8AC3E}">
        <p14:creationId xmlns:p14="http://schemas.microsoft.com/office/powerpoint/2010/main" val="966721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objective of the clinical practice guideline chosen for the DNP project is to guide improving perioperative team communication through a culture of safety that incorporates team training, simulation training, standardized transfer of patient information (commonly referred to as handovers or handoffs), briefings, time outs, surgical safety checklists, and debriefings (Fearon et al., 2018).</a:t>
            </a:r>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14</a:t>
            </a:fld>
            <a:endParaRPr lang="en-US"/>
          </a:p>
        </p:txBody>
      </p:sp>
    </p:spTree>
    <p:extLst>
      <p:ext uri="{BB962C8B-B14F-4D97-AF65-F5344CB8AC3E}">
        <p14:creationId xmlns:p14="http://schemas.microsoft.com/office/powerpoint/2010/main" val="1837275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18</a:t>
            </a:fld>
            <a:endParaRPr lang="en-US"/>
          </a:p>
        </p:txBody>
      </p:sp>
    </p:spTree>
    <p:extLst>
      <p:ext uri="{BB962C8B-B14F-4D97-AF65-F5344CB8AC3E}">
        <p14:creationId xmlns:p14="http://schemas.microsoft.com/office/powerpoint/2010/main" val="29523345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Phase I recovery facilitates the awakening or recovery of patients from anesthesia for post-operative patients to prevent unnecessary mortality and morbidity following surgery.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area is populated by total of 69 registered nurses. There is one PACU nurse manager present during normal workday hours. There is also one team leader, one anesthesiologist, and one anesthesia resident present in the PACU 24 hours a day and seven days a week. Furthermore, there is a large patient load of approximately 23,000 patients in the PACU annually, which supports the need for our intervention. Approval for the execution of this project has been granted by the PACU nurse manager and quality improvement coordinator.</a:t>
            </a:r>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19</a:t>
            </a:fld>
            <a:endParaRPr lang="en-US"/>
          </a:p>
        </p:txBody>
      </p:sp>
    </p:spTree>
    <p:extLst>
      <p:ext uri="{BB962C8B-B14F-4D97-AF65-F5344CB8AC3E}">
        <p14:creationId xmlns:p14="http://schemas.microsoft.com/office/powerpoint/2010/main" val="2115639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project team consists of four doctorate of nursing practice students enrolled in the nurse anesthesia concentration, the anesthesia quality improvement chair, the nurse anesthesia program and assistant program directors, anesthesia providers, and PACU nurses and nurse manager. All project team members have specific responsibilities which will provide for a smooth, accurate implementation process.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key stakeholders were identified </a:t>
            </a:r>
            <a:r>
              <a:rPr lang="en-US" sz="1200" kern="1200" dirty="0">
                <a:solidFill>
                  <a:schemeClr val="tx1"/>
                </a:solidFill>
                <a:effectLst/>
                <a:latin typeface="+mn-lt"/>
                <a:ea typeface="+mn-ea"/>
                <a:cs typeface="+mn-cs"/>
              </a:rPr>
              <a:t>to facilitate practice change in an evidence-based quality improvement project. The identification of appropriate stakeholders for this proposed project is guided by those who will be affected by the practice change, and the specific site and setting.</a:t>
            </a:r>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20</a:t>
            </a:fld>
            <a:endParaRPr lang="en-US"/>
          </a:p>
        </p:txBody>
      </p:sp>
    </p:spTree>
    <p:extLst>
      <p:ext uri="{BB962C8B-B14F-4D97-AF65-F5344CB8AC3E}">
        <p14:creationId xmlns:p14="http://schemas.microsoft.com/office/powerpoint/2010/main" val="3584851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Joint Commission estimated $1.7 billion in malpractice costs were related to healthcare communication failures from 2012 to 2017. Communication failure complications can cause increased length of stay and increased healthcare costs for the organization while decreasing the organizations quality indicator scores. Even though this project will not directly generate revenue, it generates safety, provider confidence, and better patient experiences. This project coincides with the organizational goals, mission, and values, and meets the criteria of the Institute for Healthcare Improvement’s Triple Aim of improving the health of the population and experience of care while decreasing costs per capita (IHI, 2020).</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project is an economically competent one. There is cost only associated with the printing of the handoff tool that will be implemented into practice in the PACU setting. There are no other associated costs that this project will require. In regard to dissemination, the cost-effectiveness of this project is an important aspect to consider when looking at adapting this projects principle to other facilities to improve handoff. </a:t>
            </a:r>
          </a:p>
          <a:p>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21</a:t>
            </a:fld>
            <a:endParaRPr lang="en-US"/>
          </a:p>
        </p:txBody>
      </p:sp>
    </p:spTree>
    <p:extLst>
      <p:ext uri="{BB962C8B-B14F-4D97-AF65-F5344CB8AC3E}">
        <p14:creationId xmlns:p14="http://schemas.microsoft.com/office/powerpoint/2010/main" val="2827699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identification of potential barriers, or obstacles, and facilitators, or opportunities, within the project site and its members is vital to the success of the implementation and dissemination of the change.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categories listed are described in Table 6 and 7 of the project proposal as being both barriers and facilitators specific to each key stakeholder. A mitigation plan for the barriers and an aid plan for the facilitators was made to ensure successful implementation.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For example, the variable of time can be a barrier to PACU staff nurses due to busy shifts not allowing time to navigate the new standardized handoff tool. This can be mitigated by staff education during huddle meetings about handoff elements and how to optimize utilization of tool. However, time can also be a facilitator for PACU staff nurses. There may be more time in the workday created by the implementation of this project. This facilitator can be aided by encouraging the staff with EBP concerning standardization of anesthesia-to-PACU handoffs since they increase information transfer while not increasing overall handoff times. </a:t>
            </a:r>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22</a:t>
            </a:fld>
            <a:endParaRPr lang="en-US"/>
          </a:p>
        </p:txBody>
      </p:sp>
    </p:spTree>
    <p:extLst>
      <p:ext uri="{BB962C8B-B14F-4D97-AF65-F5344CB8AC3E}">
        <p14:creationId xmlns:p14="http://schemas.microsoft.com/office/powerpoint/2010/main" val="4197068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stated previously, the EBPI Model will be used to guide the implementation and evaluation of the project. </a:t>
            </a:r>
            <a:r>
              <a:rPr lang="en-US" sz="1200" kern="1200" dirty="0">
                <a:solidFill>
                  <a:schemeClr val="tx1"/>
                </a:solidFill>
                <a:effectLst/>
                <a:latin typeface="+mn-lt"/>
                <a:ea typeface="+mn-ea"/>
                <a:cs typeface="+mn-cs"/>
              </a:rPr>
              <a:t>Starting in the Spring of 2021, the project team will start conducting tests for change. The tests for change are directed by PDSA cycles, which include planning a solution, implementing the evidence, evaluating the implementations, and making adjustments based on the weaknesses found during the evaluation process (Levin et al., 2010). Implementation of PDSA cycles could be accomplished by implementing the standardized handoff in the PACU. After implementation, an evaluation of the implementation would be done and adjustments could be made, and the cycle continues until project satisfaction among the project team and stakeholders is reached. </a:t>
            </a:r>
          </a:p>
          <a:p>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Following the EBPI framework, after the implementation of PDSA cycles, a dissemination of best practices through the Final Project Defense, preparation of a manuscript, and to publish and present our findings.  </a:t>
            </a:r>
            <a:endParaRPr lang="en-US" dirty="0"/>
          </a:p>
          <a:p>
            <a:r>
              <a:rPr lang="en-US" dirty="0"/>
              <a:t>A full timeline of our entire project is illustrated in table 8 of our proposal document. </a:t>
            </a:r>
          </a:p>
        </p:txBody>
      </p:sp>
      <p:sp>
        <p:nvSpPr>
          <p:cNvPr id="4" name="Slide Number Placeholder 3"/>
          <p:cNvSpPr>
            <a:spLocks noGrp="1"/>
          </p:cNvSpPr>
          <p:nvPr>
            <p:ph type="sldNum" sz="quarter" idx="5"/>
          </p:nvPr>
        </p:nvSpPr>
        <p:spPr/>
        <p:txBody>
          <a:bodyPr/>
          <a:lstStyle/>
          <a:p>
            <a:fld id="{7E502824-FCE4-4C7E-8EE0-C0B81A6E5660}" type="slidenum">
              <a:rPr lang="en-US" smtClean="0"/>
              <a:t>23</a:t>
            </a:fld>
            <a:endParaRPr lang="en-US"/>
          </a:p>
        </p:txBody>
      </p:sp>
    </p:spTree>
    <p:extLst>
      <p:ext uri="{BB962C8B-B14F-4D97-AF65-F5344CB8AC3E}">
        <p14:creationId xmlns:p14="http://schemas.microsoft.com/office/powerpoint/2010/main" val="1336000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Step1: Describe the Practice Problem.</a:t>
            </a:r>
          </a:p>
          <a:p>
            <a:r>
              <a:rPr lang="en-US" sz="1200" b="0" kern="1200" dirty="0">
                <a:solidFill>
                  <a:schemeClr val="tx1"/>
                </a:solidFill>
                <a:effectLst/>
                <a:latin typeface="+mn-lt"/>
                <a:ea typeface="+mn-ea"/>
                <a:cs typeface="+mn-cs"/>
              </a:rPr>
              <a:t>Step 2: Formulate Focused Clinical Question.</a:t>
            </a:r>
          </a:p>
          <a:p>
            <a:r>
              <a:rPr lang="en-US" sz="1200" b="0" kern="1200" dirty="0">
                <a:solidFill>
                  <a:schemeClr val="tx1"/>
                </a:solidFill>
                <a:effectLst/>
                <a:latin typeface="+mn-lt"/>
                <a:ea typeface="+mn-ea"/>
                <a:cs typeface="+mn-cs"/>
              </a:rPr>
              <a:t>Step 3: Literature Search</a:t>
            </a:r>
          </a:p>
          <a:p>
            <a:r>
              <a:rPr lang="en-US" sz="1200" b="0" kern="1200" dirty="0">
                <a:solidFill>
                  <a:schemeClr val="tx1"/>
                </a:solidFill>
                <a:effectLst/>
                <a:latin typeface="+mn-lt"/>
                <a:ea typeface="+mn-ea"/>
                <a:cs typeface="+mn-cs"/>
              </a:rPr>
              <a:t>Step 4: Appraise and Synthesize Evidence. </a:t>
            </a:r>
          </a:p>
          <a:p>
            <a:r>
              <a:rPr lang="en-US" sz="1200" b="0" kern="1200" dirty="0">
                <a:solidFill>
                  <a:schemeClr val="tx1"/>
                </a:solidFill>
                <a:effectLst/>
                <a:latin typeface="+mn-lt"/>
                <a:ea typeface="+mn-ea"/>
                <a:cs typeface="+mn-cs"/>
              </a:rPr>
              <a:t>Step 5: Develop an Aim Statement.</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Implementation Process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Step 6:</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Plan-Do-Study-Act Cycles.</a:t>
            </a:r>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After submission to and approval from the IRB, we will </a:t>
            </a:r>
          </a:p>
          <a:p>
            <a:pPr lvl="0"/>
            <a:r>
              <a:rPr lang="en-US" sz="1200" kern="1200" dirty="0">
                <a:solidFill>
                  <a:schemeClr val="tx1"/>
                </a:solidFill>
                <a:effectLst/>
                <a:latin typeface="+mn-lt"/>
                <a:ea typeface="+mn-ea"/>
                <a:cs typeface="+mn-cs"/>
              </a:rPr>
              <a:t>Divide roles of the four project leaders</a:t>
            </a:r>
          </a:p>
          <a:p>
            <a:pPr lvl="0"/>
            <a:r>
              <a:rPr lang="en-US" sz="1200" kern="1200" dirty="0">
                <a:solidFill>
                  <a:schemeClr val="tx1"/>
                </a:solidFill>
                <a:effectLst/>
                <a:latin typeface="+mn-lt"/>
                <a:ea typeface="+mn-ea"/>
                <a:cs typeface="+mn-cs"/>
              </a:rPr>
              <a:t>Communicate to all key stakeholders</a:t>
            </a:r>
          </a:p>
          <a:p>
            <a:pPr lvl="1"/>
            <a:r>
              <a:rPr lang="en-US" sz="1200" kern="1200" dirty="0">
                <a:solidFill>
                  <a:schemeClr val="tx1"/>
                </a:solidFill>
                <a:effectLst/>
                <a:latin typeface="+mn-lt"/>
                <a:ea typeface="+mn-ea"/>
                <a:cs typeface="+mn-cs"/>
              </a:rPr>
              <a:t>Email, zoom, in-person meetings</a:t>
            </a:r>
          </a:p>
          <a:p>
            <a:pPr lvl="0"/>
            <a:r>
              <a:rPr lang="en-US" sz="1200" kern="1200" dirty="0">
                <a:solidFill>
                  <a:schemeClr val="tx1"/>
                </a:solidFill>
                <a:effectLst/>
                <a:latin typeface="+mn-lt"/>
                <a:ea typeface="+mn-ea"/>
                <a:cs typeface="+mn-cs"/>
              </a:rPr>
              <a:t>Identify Implementation team</a:t>
            </a:r>
          </a:p>
          <a:p>
            <a:pPr lvl="1"/>
            <a:r>
              <a:rPr lang="en-US" sz="1200" kern="1200" dirty="0">
                <a:solidFill>
                  <a:schemeClr val="tx1"/>
                </a:solidFill>
                <a:effectLst/>
                <a:latin typeface="+mn-lt"/>
                <a:ea typeface="+mn-ea"/>
                <a:cs typeface="+mn-cs"/>
              </a:rPr>
              <a:t>Form team leadership roles between four DNP students</a:t>
            </a:r>
          </a:p>
          <a:p>
            <a:pPr lvl="1"/>
            <a:r>
              <a:rPr lang="en-US" sz="1200" kern="1200" dirty="0">
                <a:solidFill>
                  <a:schemeClr val="tx1"/>
                </a:solidFill>
                <a:effectLst/>
                <a:latin typeface="+mn-lt"/>
                <a:ea typeface="+mn-ea"/>
                <a:cs typeface="+mn-cs"/>
              </a:rPr>
              <a:t>Obtain buy-in from hospital through stakeholders and mitigating barriers to change</a:t>
            </a:r>
          </a:p>
          <a:p>
            <a:pPr lvl="1"/>
            <a:r>
              <a:rPr lang="en-US" sz="1200" kern="1200" dirty="0">
                <a:solidFill>
                  <a:schemeClr val="tx1"/>
                </a:solidFill>
                <a:effectLst/>
                <a:latin typeface="+mn-lt"/>
                <a:ea typeface="+mn-ea"/>
                <a:cs typeface="+mn-cs"/>
              </a:rPr>
              <a:t>Conduct educational meetings with anesthesia providers and PACU nurse staff addressing change related to handoff tool, utilization, and knowledge gaps</a:t>
            </a:r>
          </a:p>
          <a:p>
            <a:pPr lvl="0"/>
            <a:r>
              <a:rPr lang="en-US" sz="1200" kern="1200" dirty="0">
                <a:solidFill>
                  <a:schemeClr val="tx1"/>
                </a:solidFill>
                <a:effectLst/>
                <a:latin typeface="+mn-lt"/>
                <a:ea typeface="+mn-ea"/>
                <a:cs typeface="+mn-cs"/>
              </a:rPr>
              <a:t>Analyze nurse satisfaction with subjective handoffs and set a goal</a:t>
            </a:r>
          </a:p>
          <a:p>
            <a:pPr lvl="0"/>
            <a:r>
              <a:rPr lang="en-US" sz="1200" kern="1200" dirty="0">
                <a:solidFill>
                  <a:schemeClr val="tx1"/>
                </a:solidFill>
                <a:effectLst/>
                <a:latin typeface="+mn-lt"/>
                <a:ea typeface="+mn-ea"/>
                <a:cs typeface="+mn-cs"/>
              </a:rPr>
              <a:t>Implementation of handoff tool in first PDSA cycle in Phase 1 PACU recovery</a:t>
            </a:r>
          </a:p>
          <a:p>
            <a:pPr lvl="0"/>
            <a:r>
              <a:rPr lang="en-US" sz="1200" kern="1200" dirty="0">
                <a:solidFill>
                  <a:schemeClr val="tx1"/>
                </a:solidFill>
                <a:effectLst/>
                <a:latin typeface="+mn-lt"/>
                <a:ea typeface="+mn-ea"/>
                <a:cs typeface="+mn-cs"/>
              </a:rPr>
              <a:t>Assess for knowledge gaps and provide constant feedback</a:t>
            </a:r>
          </a:p>
          <a:p>
            <a:pPr lvl="0"/>
            <a:r>
              <a:rPr lang="en-US" sz="1200" kern="1200" dirty="0">
                <a:solidFill>
                  <a:schemeClr val="tx1"/>
                </a:solidFill>
                <a:effectLst/>
                <a:latin typeface="+mn-lt"/>
                <a:ea typeface="+mn-ea"/>
                <a:cs typeface="+mn-cs"/>
              </a:rPr>
              <a:t>Monitor for compliance</a:t>
            </a:r>
          </a:p>
          <a:p>
            <a:pPr lvl="1"/>
            <a:r>
              <a:rPr lang="en-US" sz="1200" kern="1200" dirty="0">
                <a:solidFill>
                  <a:schemeClr val="tx1"/>
                </a:solidFill>
                <a:effectLst/>
                <a:latin typeface="+mn-lt"/>
                <a:ea typeface="+mn-ea"/>
                <a:cs typeface="+mn-cs"/>
              </a:rPr>
              <a:t>Encourage positive culture and attitudes</a:t>
            </a:r>
          </a:p>
          <a:p>
            <a:pPr lvl="0"/>
            <a:r>
              <a:rPr lang="en-US" sz="1200" kern="1200" dirty="0">
                <a:solidFill>
                  <a:schemeClr val="tx1"/>
                </a:solidFill>
                <a:effectLst/>
                <a:latin typeface="+mn-lt"/>
                <a:ea typeface="+mn-ea"/>
                <a:cs typeface="+mn-cs"/>
              </a:rPr>
              <a:t>Measure nurse satisfaction with handoff tool</a:t>
            </a:r>
          </a:p>
          <a:p>
            <a:pPr lvl="1"/>
            <a:r>
              <a:rPr lang="en-US" sz="1200" kern="1200" dirty="0">
                <a:solidFill>
                  <a:schemeClr val="tx1"/>
                </a:solidFill>
                <a:effectLst/>
                <a:latin typeface="+mn-lt"/>
                <a:ea typeface="+mn-ea"/>
                <a:cs typeface="+mn-cs"/>
              </a:rPr>
              <a:t>Meetings twice a week to determine adherence</a:t>
            </a:r>
          </a:p>
          <a:p>
            <a:pPr lvl="1"/>
            <a:r>
              <a:rPr lang="en-US" sz="1200" kern="1200" dirty="0">
                <a:solidFill>
                  <a:schemeClr val="tx1"/>
                </a:solidFill>
                <a:effectLst/>
                <a:latin typeface="+mn-lt"/>
                <a:ea typeface="+mn-ea"/>
                <a:cs typeface="+mn-cs"/>
              </a:rPr>
              <a:t>Track outcome data and disseminate findings to staff, providers, and stakeholders</a:t>
            </a:r>
          </a:p>
          <a:p>
            <a:pPr lvl="1"/>
            <a:r>
              <a:rPr lang="en-US" sz="1200" kern="1200" dirty="0">
                <a:solidFill>
                  <a:schemeClr val="tx1"/>
                </a:solidFill>
                <a:effectLst/>
                <a:latin typeface="+mn-lt"/>
                <a:ea typeface="+mn-ea"/>
                <a:cs typeface="+mn-cs"/>
              </a:rPr>
              <a:t>Make changes after each PDSA cycle is complete</a:t>
            </a:r>
          </a:p>
          <a:p>
            <a:pPr lvl="0"/>
            <a:r>
              <a:rPr lang="en-US" sz="1200" kern="1200" dirty="0">
                <a:solidFill>
                  <a:schemeClr val="tx1"/>
                </a:solidFill>
                <a:effectLst/>
                <a:latin typeface="+mn-lt"/>
                <a:ea typeface="+mn-ea"/>
                <a:cs typeface="+mn-cs"/>
              </a:rPr>
              <a:t>Analyze the data</a:t>
            </a:r>
          </a:p>
          <a:p>
            <a:pPr lvl="0"/>
            <a:r>
              <a:rPr lang="en-US" sz="1200" kern="1200" dirty="0">
                <a:solidFill>
                  <a:schemeClr val="tx1"/>
                </a:solidFill>
                <a:effectLst/>
                <a:latin typeface="+mn-lt"/>
                <a:ea typeface="+mn-ea"/>
                <a:cs typeface="+mn-cs"/>
              </a:rPr>
              <a:t>Develop plan to sustain change</a:t>
            </a:r>
          </a:p>
          <a:p>
            <a:pPr lvl="1"/>
            <a:r>
              <a:rPr lang="en-US" sz="1200" kern="1200" dirty="0">
                <a:solidFill>
                  <a:schemeClr val="tx1"/>
                </a:solidFill>
                <a:effectLst/>
                <a:latin typeface="+mn-lt"/>
                <a:ea typeface="+mn-ea"/>
                <a:cs typeface="+mn-cs"/>
              </a:rPr>
              <a:t>Set standardized handoff policy and integrate handoff tool across all PACUs.</a:t>
            </a:r>
          </a:p>
          <a:p>
            <a:r>
              <a:rPr lang="en-US" sz="1200" b="1" kern="1200" dirty="0">
                <a:solidFill>
                  <a:schemeClr val="tx1"/>
                </a:solidFill>
                <a:effectLst/>
                <a:latin typeface="+mn-lt"/>
                <a:ea typeface="+mn-ea"/>
                <a:cs typeface="+mn-cs"/>
              </a:rPr>
              <a:t>Step 7:</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Dissemination of Best Practices.</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Final Project Defense</a:t>
            </a:r>
          </a:p>
          <a:p>
            <a:pPr lvl="0"/>
            <a:r>
              <a:rPr lang="en-US" sz="1200" kern="1200" dirty="0">
                <a:solidFill>
                  <a:schemeClr val="tx1"/>
                </a:solidFill>
                <a:effectLst/>
                <a:latin typeface="+mn-lt"/>
                <a:ea typeface="+mn-ea"/>
                <a:cs typeface="+mn-cs"/>
              </a:rPr>
              <a:t>Prepare manuscript</a:t>
            </a:r>
          </a:p>
          <a:p>
            <a:pPr lvl="0"/>
            <a:r>
              <a:rPr lang="en-US" sz="1200" kern="1200" dirty="0">
                <a:solidFill>
                  <a:schemeClr val="tx1"/>
                </a:solidFill>
                <a:effectLst/>
                <a:latin typeface="+mn-lt"/>
                <a:ea typeface="+mn-ea"/>
                <a:cs typeface="+mn-cs"/>
              </a:rPr>
              <a:t>Publish and present findings</a:t>
            </a:r>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24</a:t>
            </a:fld>
            <a:endParaRPr lang="en-US"/>
          </a:p>
        </p:txBody>
      </p:sp>
    </p:spTree>
    <p:extLst>
      <p:ext uri="{BB962C8B-B14F-4D97-AF65-F5344CB8AC3E}">
        <p14:creationId xmlns:p14="http://schemas.microsoft.com/office/powerpoint/2010/main" val="59269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Lambert &amp; Adam’s Written Handoff Anesthesia Tool or WHAT tool will be the implementation tool used in our project. As described in table 2 of the project proposal, the WHAT tool significantly improved nurse satisfaction and increased communication in the PACU setting between anesthesia providers and PACU nurses during handoffs. Lambert and Adams (2018) is considered high quality, level II, evidence, per the Johns Hopkins .</a:t>
            </a:r>
          </a:p>
          <a:p>
            <a:endParaRPr lang="en-US" dirty="0"/>
          </a:p>
          <a:p>
            <a:r>
              <a:rPr lang="en-US" dirty="0"/>
              <a:t>There will be copies of this tool distributed and filled out by anesthesia providers to the best of their ability and physically handed off to PACU nurses during the handoff process. This tool includes patient information, anesthetic type, history, labs, IV’s and lines, medications (both preop and </a:t>
            </a:r>
            <a:r>
              <a:rPr lang="en-US" dirty="0" err="1"/>
              <a:t>intraop</a:t>
            </a:r>
            <a:r>
              <a:rPr lang="en-US" dirty="0"/>
              <a:t>), I’s and O’s, and post op assessment details.  </a:t>
            </a:r>
          </a:p>
        </p:txBody>
      </p:sp>
      <p:sp>
        <p:nvSpPr>
          <p:cNvPr id="4" name="Slide Number Placeholder 3"/>
          <p:cNvSpPr>
            <a:spLocks noGrp="1"/>
          </p:cNvSpPr>
          <p:nvPr>
            <p:ph type="sldNum" sz="quarter" idx="5"/>
          </p:nvPr>
        </p:nvSpPr>
        <p:spPr/>
        <p:txBody>
          <a:bodyPr/>
          <a:lstStyle/>
          <a:p>
            <a:fld id="{7E502824-FCE4-4C7E-8EE0-C0B81A6E5660}" type="slidenum">
              <a:rPr lang="en-US" smtClean="0"/>
              <a:t>25</a:t>
            </a:fld>
            <a:endParaRPr lang="en-US"/>
          </a:p>
        </p:txBody>
      </p:sp>
    </p:spTree>
    <p:extLst>
      <p:ext uri="{BB962C8B-B14F-4D97-AF65-F5344CB8AC3E}">
        <p14:creationId xmlns:p14="http://schemas.microsoft.com/office/powerpoint/2010/main" val="2870355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Lambert &amp; Adams (2018) did not include a nurse satisfaction survey, we made the decision to utilize the </a:t>
            </a:r>
            <a:r>
              <a:rPr lang="en-US" dirty="0" err="1"/>
              <a:t>postanesthesia</a:t>
            </a:r>
            <a:r>
              <a:rPr lang="en-US" dirty="0"/>
              <a:t> care unit nurse satisfaction questions by Caruso et al (2015). The authors created and provided this nurse satisfaction survey, which is scored on a five-point Likert scale. The DNP students thought this most closely aligned with the implementation goals of the project. </a:t>
            </a:r>
          </a:p>
        </p:txBody>
      </p:sp>
      <p:sp>
        <p:nvSpPr>
          <p:cNvPr id="4" name="Slide Number Placeholder 3"/>
          <p:cNvSpPr>
            <a:spLocks noGrp="1"/>
          </p:cNvSpPr>
          <p:nvPr>
            <p:ph type="sldNum" sz="quarter" idx="5"/>
          </p:nvPr>
        </p:nvSpPr>
        <p:spPr/>
        <p:txBody>
          <a:bodyPr/>
          <a:lstStyle/>
          <a:p>
            <a:fld id="{7E502824-FCE4-4C7E-8EE0-C0B81A6E5660}" type="slidenum">
              <a:rPr lang="en-US" smtClean="0"/>
              <a:t>26</a:t>
            </a:fld>
            <a:endParaRPr lang="en-US"/>
          </a:p>
        </p:txBody>
      </p:sp>
    </p:spTree>
    <p:extLst>
      <p:ext uri="{BB962C8B-B14F-4D97-AF65-F5344CB8AC3E}">
        <p14:creationId xmlns:p14="http://schemas.microsoft.com/office/powerpoint/2010/main" val="821234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A data evaluation plan is represented in Table 9, which describes the variables and data tools necessary for reporting findings and are indicators for the success of the proposed project. The validity of the chosen standardized tool and the nurse satisfaction survey is detailed in Table 10. </a:t>
            </a:r>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28</a:t>
            </a:fld>
            <a:endParaRPr lang="en-US"/>
          </a:p>
        </p:txBody>
      </p:sp>
    </p:spTree>
    <p:extLst>
      <p:ext uri="{BB962C8B-B14F-4D97-AF65-F5344CB8AC3E}">
        <p14:creationId xmlns:p14="http://schemas.microsoft.com/office/powerpoint/2010/main" val="15083652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Based on the literature, the recommendations for practice change to standardize anesthesia-to-PACU handoff are described in Table 3 and Table 4. These evidence-based recommendations include a written handoff tool with a checklist, utilization of a mnemonic, and the inclusion of a “time-out” called before the handoff (</a:t>
            </a:r>
            <a:r>
              <a:rPr lang="en-US" sz="1200" b="0" i="0" u="none" strike="noStrike" kern="1200" dirty="0" err="1">
                <a:solidFill>
                  <a:schemeClr val="tx1"/>
                </a:solidFill>
                <a:effectLst/>
                <a:latin typeface="+mn-lt"/>
                <a:ea typeface="+mn-ea"/>
                <a:cs typeface="+mn-cs"/>
              </a:rPr>
              <a:t>Canale</a:t>
            </a:r>
            <a:r>
              <a:rPr lang="en-US" sz="1200" b="0" i="0" u="none" strike="noStrike" kern="1200" dirty="0">
                <a:solidFill>
                  <a:schemeClr val="tx1"/>
                </a:solidFill>
                <a:effectLst/>
                <a:latin typeface="+mn-lt"/>
                <a:ea typeface="+mn-ea"/>
                <a:cs typeface="+mn-cs"/>
              </a:rPr>
              <a:t>, 2018; Caruso et al., 2015). Synthesis of the literature revealed enough evidence to support the use of the WHAT tool over the I-PASS mnemonic and PATIENT mnemonic and was selected for implementation. The WHAT tool meets all the criteria of the practice change recommendations and demonstrates the best logicality for administration by the PACU staff and anesthesia providers. The validation data for the selected WHAT handoff tool can be found in Table 2 (</a:t>
            </a:r>
            <a:r>
              <a:rPr lang="en-US" sz="1200" b="0" i="1" u="none" strike="noStrike" kern="1200" dirty="0">
                <a:solidFill>
                  <a:schemeClr val="tx1"/>
                </a:solidFill>
                <a:effectLst/>
                <a:latin typeface="+mn-lt"/>
                <a:ea typeface="+mn-ea"/>
                <a:cs typeface="+mn-cs"/>
              </a:rPr>
              <a:t>Synthesis of Evidence Table)</a:t>
            </a:r>
            <a:r>
              <a:rPr lang="en-US" sz="1200" b="0" i="0" u="none" strike="noStrike" kern="1200" dirty="0">
                <a:solidFill>
                  <a:schemeClr val="tx1"/>
                </a:solidFill>
                <a:effectLst/>
                <a:latin typeface="+mn-lt"/>
                <a:ea typeface="+mn-ea"/>
                <a:cs typeface="+mn-cs"/>
              </a:rPr>
              <a:t>.  </a:t>
            </a:r>
          </a:p>
          <a:p>
            <a:r>
              <a:rPr lang="en-US" sz="1200" b="0" i="0" u="none" strike="noStrike" kern="1200" dirty="0">
                <a:solidFill>
                  <a:schemeClr val="tx1"/>
                </a:solidFill>
                <a:effectLst/>
                <a:latin typeface="+mn-lt"/>
                <a:ea typeface="+mn-ea"/>
                <a:cs typeface="+mn-cs"/>
              </a:rPr>
              <a:t>Data Collection</a:t>
            </a:r>
          </a:p>
          <a:p>
            <a:r>
              <a:rPr lang="en-US" sz="1200" b="0" i="0" u="none" strike="noStrike" kern="1200" dirty="0">
                <a:solidFill>
                  <a:schemeClr val="tx1"/>
                </a:solidFill>
                <a:effectLst/>
                <a:latin typeface="+mn-lt"/>
                <a:ea typeface="+mn-ea"/>
                <a:cs typeface="+mn-cs"/>
              </a:rPr>
              <a:t>from Caruso et al., 2015, which is depicted in Appendix 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Data Variables</a:t>
            </a:r>
          </a:p>
          <a:p>
            <a:r>
              <a:rPr lang="en-US" dirty="0"/>
              <a:t>Independent Variables since</a:t>
            </a:r>
            <a:r>
              <a:rPr lang="en-US" sz="1200" b="0" i="0" u="none" strike="noStrike" kern="1200" dirty="0">
                <a:solidFill>
                  <a:schemeClr val="tx1"/>
                </a:solidFill>
                <a:effectLst/>
                <a:latin typeface="+mn-lt"/>
                <a:ea typeface="+mn-ea"/>
                <a:cs typeface="+mn-cs"/>
              </a:rPr>
              <a:t> the project consists of a pre- and post-survey.</a:t>
            </a:r>
          </a:p>
          <a:p>
            <a:r>
              <a:rPr lang="en-US" dirty="0"/>
              <a:t>Dependent Variables: </a:t>
            </a:r>
            <a:r>
              <a:rPr lang="en-US" sz="1200" b="0" i="0" u="none" strike="noStrike" kern="1200" dirty="0">
                <a:solidFill>
                  <a:schemeClr val="tx1"/>
                </a:solidFill>
                <a:effectLst/>
                <a:latin typeface="+mn-lt"/>
                <a:ea typeface="+mn-ea"/>
                <a:cs typeface="+mn-cs"/>
              </a:rPr>
              <a:t>Patient Safety, “Time Out”, Compliance, Nurse Satisfaction Survey from Caruso, et al., 2015</a:t>
            </a:r>
          </a:p>
          <a:p>
            <a:endParaRPr lang="en-US" dirty="0"/>
          </a:p>
        </p:txBody>
      </p:sp>
      <p:sp>
        <p:nvSpPr>
          <p:cNvPr id="4" name="Slide Number Placeholder 3"/>
          <p:cNvSpPr>
            <a:spLocks noGrp="1"/>
          </p:cNvSpPr>
          <p:nvPr>
            <p:ph type="sldNum" sz="quarter" idx="5"/>
          </p:nvPr>
        </p:nvSpPr>
        <p:spPr/>
        <p:txBody>
          <a:bodyPr/>
          <a:lstStyle/>
          <a:p>
            <a:fld id="{89DF460A-9394-2B48-BEB8-662916FFC506}" type="slidenum">
              <a:rPr lang="en-US" smtClean="0"/>
              <a:t>29</a:t>
            </a:fld>
            <a:endParaRPr lang="en-US"/>
          </a:p>
        </p:txBody>
      </p:sp>
    </p:spTree>
    <p:extLst>
      <p:ext uri="{BB962C8B-B14F-4D97-AF65-F5344CB8AC3E}">
        <p14:creationId xmlns:p14="http://schemas.microsoft.com/office/powerpoint/2010/main" val="1541579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-a descriptive statistics section will be created according to the data collected during the statistical analyses from the variables listed in Table 9. The range of values for the first 3 variables are nominally measured 1 and 2 for yes and no, respectively. The remaining variables’ range of values are 5-point Likert Scales, and the level of measurement is an interval, or an average of the Likert Scale scores. </a:t>
            </a:r>
          </a:p>
          <a:p>
            <a:r>
              <a:rPr lang="en-US" sz="1200" b="0" i="0" u="none" strike="noStrike" kern="1200" dirty="0">
                <a:solidFill>
                  <a:schemeClr val="tx1"/>
                </a:solidFill>
                <a:effectLst/>
                <a:latin typeface="+mn-lt"/>
                <a:ea typeface="+mn-ea"/>
                <a:cs typeface="+mn-cs"/>
              </a:rPr>
              <a:t>-The time frame for the data evaluation is 6 months which includes the pre- and post-implementation periods.</a:t>
            </a:r>
          </a:p>
          <a:p>
            <a:r>
              <a:rPr lang="en-US" sz="1200" b="0" i="0" u="none" strike="noStrike" kern="1200" dirty="0">
                <a:solidFill>
                  <a:schemeClr val="tx1"/>
                </a:solidFill>
                <a:effectLst/>
                <a:latin typeface="+mn-lt"/>
                <a:ea typeface="+mn-ea"/>
                <a:cs typeface="+mn-cs"/>
              </a:rPr>
              <a:t>-Paired sample </a:t>
            </a:r>
            <a:r>
              <a:rPr lang="en-US" sz="1200" b="0" i="1" u="none" strike="noStrike" kern="1200" dirty="0">
                <a:solidFill>
                  <a:schemeClr val="tx1"/>
                </a:solidFill>
                <a:effectLst/>
                <a:latin typeface="+mn-lt"/>
                <a:ea typeface="+mn-ea"/>
                <a:cs typeface="+mn-cs"/>
              </a:rPr>
              <a:t>t</a:t>
            </a:r>
            <a:r>
              <a:rPr lang="en-US" sz="1200" b="0" i="0" u="none" strike="noStrike" kern="1200" dirty="0">
                <a:solidFill>
                  <a:schemeClr val="tx1"/>
                </a:solidFill>
                <a:effectLst/>
                <a:latin typeface="+mn-lt"/>
                <a:ea typeface="+mn-ea"/>
                <a:cs typeface="+mn-cs"/>
              </a:rPr>
              <a:t>-tests will be completed for each individual participating in the project for the pre- and post-tests. This will require each PACU RN participating in the project to be assigned an anonymous number. The anonymous number will be used to track and match the pre- and post-tests so they can be compared. This is a necessity of the paired sample </a:t>
            </a:r>
            <a:r>
              <a:rPr lang="en-US" sz="1200" b="0" i="1" u="none" strike="noStrike" kern="1200" dirty="0">
                <a:solidFill>
                  <a:schemeClr val="tx1"/>
                </a:solidFill>
                <a:effectLst/>
                <a:latin typeface="+mn-lt"/>
                <a:ea typeface="+mn-ea"/>
                <a:cs typeface="+mn-cs"/>
              </a:rPr>
              <a:t>t</a:t>
            </a:r>
            <a:r>
              <a:rPr lang="en-US" sz="1200" b="0" i="0" u="none" strike="noStrike" kern="1200" dirty="0">
                <a:solidFill>
                  <a:schemeClr val="tx1"/>
                </a:solidFill>
                <a:effectLst/>
                <a:latin typeface="+mn-lt"/>
                <a:ea typeface="+mn-ea"/>
                <a:cs typeface="+mn-cs"/>
              </a:rPr>
              <a:t>-tests and will add to the statistical strength of the data. If the individuals completing the survey cannot be numbered and sorted anonymously, independent </a:t>
            </a:r>
            <a:r>
              <a:rPr lang="en-US" sz="1200" b="0" i="1" u="none" strike="noStrike" kern="1200" dirty="0">
                <a:solidFill>
                  <a:schemeClr val="tx1"/>
                </a:solidFill>
                <a:effectLst/>
                <a:latin typeface="+mn-lt"/>
                <a:ea typeface="+mn-ea"/>
                <a:cs typeface="+mn-cs"/>
              </a:rPr>
              <a:t>t</a:t>
            </a:r>
            <a:r>
              <a:rPr lang="en-US" sz="1200" b="0" i="0" u="none" strike="noStrike" kern="1200" dirty="0">
                <a:solidFill>
                  <a:schemeClr val="tx1"/>
                </a:solidFill>
                <a:effectLst/>
                <a:latin typeface="+mn-lt"/>
                <a:ea typeface="+mn-ea"/>
                <a:cs typeface="+mn-cs"/>
              </a:rPr>
              <a:t>-tests will be used. According to Cary Springer, independent </a:t>
            </a:r>
            <a:r>
              <a:rPr lang="en-US" sz="1200" b="0" i="1" u="none" strike="noStrike" kern="1200" dirty="0">
                <a:solidFill>
                  <a:schemeClr val="tx1"/>
                </a:solidFill>
                <a:effectLst/>
                <a:latin typeface="+mn-lt"/>
                <a:ea typeface="+mn-ea"/>
                <a:cs typeface="+mn-cs"/>
              </a:rPr>
              <a:t>t</a:t>
            </a:r>
            <a:r>
              <a:rPr lang="en-US" sz="1200" b="0" i="0" u="none" strike="noStrike" kern="1200" dirty="0">
                <a:solidFill>
                  <a:schemeClr val="tx1"/>
                </a:solidFill>
                <a:effectLst/>
                <a:latin typeface="+mn-lt"/>
                <a:ea typeface="+mn-ea"/>
                <a:cs typeface="+mn-cs"/>
              </a:rPr>
              <a:t>-tests will still provide data but will have weaker statistical significance than the paired sample </a:t>
            </a:r>
            <a:r>
              <a:rPr lang="en-US" sz="1200" b="0" i="1" u="none" strike="noStrike" kern="1200" dirty="0">
                <a:solidFill>
                  <a:schemeClr val="tx1"/>
                </a:solidFill>
                <a:effectLst/>
                <a:latin typeface="+mn-lt"/>
                <a:ea typeface="+mn-ea"/>
                <a:cs typeface="+mn-cs"/>
              </a:rPr>
              <a:t>t</a:t>
            </a:r>
            <a:r>
              <a:rPr lang="en-US" sz="1200" b="0" i="0" u="none" strike="noStrike" kern="1200" dirty="0">
                <a:solidFill>
                  <a:schemeClr val="tx1"/>
                </a:solidFill>
                <a:effectLst/>
                <a:latin typeface="+mn-lt"/>
                <a:ea typeface="+mn-ea"/>
                <a:cs typeface="+mn-cs"/>
              </a:rPr>
              <a:t>-tests. </a:t>
            </a:r>
            <a:endParaRPr lang="en-US" dirty="0"/>
          </a:p>
        </p:txBody>
      </p:sp>
      <p:sp>
        <p:nvSpPr>
          <p:cNvPr id="4" name="Slide Number Placeholder 3"/>
          <p:cNvSpPr>
            <a:spLocks noGrp="1"/>
          </p:cNvSpPr>
          <p:nvPr>
            <p:ph type="sldNum" sz="quarter" idx="5"/>
          </p:nvPr>
        </p:nvSpPr>
        <p:spPr/>
        <p:txBody>
          <a:bodyPr/>
          <a:lstStyle/>
          <a:p>
            <a:fld id="{89DF460A-9394-2B48-BEB8-662916FFC506}" type="slidenum">
              <a:rPr lang="en-US" smtClean="0"/>
              <a:t>30</a:t>
            </a:fld>
            <a:endParaRPr lang="en-US"/>
          </a:p>
        </p:txBody>
      </p:sp>
    </p:spTree>
    <p:extLst>
      <p:ext uri="{BB962C8B-B14F-4D97-AF65-F5344CB8AC3E}">
        <p14:creationId xmlns:p14="http://schemas.microsoft.com/office/powerpoint/2010/main" val="30099469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 ethical aspects of implementing the project include the protection of human subjects and information security which will be ensured through the Institutional Review Board (IRB) determination.</a:t>
            </a:r>
            <a:r>
              <a:rPr lang="en-US" sz="1200" b="1" i="0" u="none" strike="noStrike"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DNP evidence-based practice improvement projects are not typically considered subject to the federal human subjects’ protection regulations (Hockenberry, 2014). However, because patient health information will be discussed during the implementation phase of the project, it is best practice to seek IRB approval (</a:t>
            </a:r>
            <a:r>
              <a:rPr lang="en-US" sz="1200" b="0" i="0" u="none" strike="noStrike" kern="1200" dirty="0" err="1">
                <a:solidFill>
                  <a:schemeClr val="tx1"/>
                </a:solidFill>
                <a:effectLst/>
                <a:latin typeface="+mn-lt"/>
                <a:ea typeface="+mn-ea"/>
                <a:cs typeface="+mn-cs"/>
              </a:rPr>
              <a:t>Alexandrov</a:t>
            </a:r>
            <a:r>
              <a:rPr lang="en-US" sz="1200" b="0" i="0" u="none" strike="noStrike" kern="1200" dirty="0">
                <a:solidFill>
                  <a:schemeClr val="tx1"/>
                </a:solidFill>
                <a:effectLst/>
                <a:latin typeface="+mn-lt"/>
                <a:ea typeface="+mn-ea"/>
                <a:cs typeface="+mn-cs"/>
              </a:rPr>
              <a:t>, Brewer, &amp; Brewer, 2019). </a:t>
            </a:r>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31</a:t>
            </a:fld>
            <a:endParaRPr lang="en-US"/>
          </a:p>
        </p:txBody>
      </p:sp>
    </p:spTree>
    <p:extLst>
      <p:ext uri="{BB962C8B-B14F-4D97-AF65-F5344CB8AC3E}">
        <p14:creationId xmlns:p14="http://schemas.microsoft.com/office/powerpoint/2010/main" val="26392608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1 = Pre implementation survey with an overall mean score of 4.06</a:t>
            </a:r>
          </a:p>
          <a:p>
            <a:r>
              <a:rPr lang="en-US" dirty="0"/>
              <a:t>Time 2 = Post implementation survey with an overall mean score of 3.6248</a:t>
            </a:r>
          </a:p>
        </p:txBody>
      </p:sp>
      <p:sp>
        <p:nvSpPr>
          <p:cNvPr id="4" name="Slide Number Placeholder 3"/>
          <p:cNvSpPr>
            <a:spLocks noGrp="1"/>
          </p:cNvSpPr>
          <p:nvPr>
            <p:ph type="sldNum" sz="quarter" idx="5"/>
          </p:nvPr>
        </p:nvSpPr>
        <p:spPr/>
        <p:txBody>
          <a:bodyPr/>
          <a:lstStyle/>
          <a:p>
            <a:fld id="{7E502824-FCE4-4C7E-8EE0-C0B81A6E5660}" type="slidenum">
              <a:rPr lang="en-US" smtClean="0"/>
              <a:t>33</a:t>
            </a:fld>
            <a:endParaRPr lang="en-US"/>
          </a:p>
        </p:txBody>
      </p:sp>
    </p:spTree>
    <p:extLst>
      <p:ext uri="{BB962C8B-B14F-4D97-AF65-F5344CB8AC3E}">
        <p14:creationId xmlns:p14="http://schemas.microsoft.com/office/powerpoint/2010/main" val="17940024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Independent sample T test between overall sat pre to post.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Is there a not significant difference in satisfaction. 0.083. trend towards significant besides (one with most drop). Biggest difference with the information about follow-up. </a:t>
            </a:r>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34</a:t>
            </a:fld>
            <a:endParaRPr lang="en-US"/>
          </a:p>
        </p:txBody>
      </p:sp>
    </p:spTree>
    <p:extLst>
      <p:ext uri="{BB962C8B-B14F-4D97-AF65-F5344CB8AC3E}">
        <p14:creationId xmlns:p14="http://schemas.microsoft.com/office/powerpoint/2010/main" val="14946436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35</a:t>
            </a:fld>
            <a:endParaRPr lang="en-US"/>
          </a:p>
        </p:txBody>
      </p:sp>
    </p:spTree>
    <p:extLst>
      <p:ext uri="{BB962C8B-B14F-4D97-AF65-F5344CB8AC3E}">
        <p14:creationId xmlns:p14="http://schemas.microsoft.com/office/powerpoint/2010/main" val="27217068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-When arriving to the PACU after the surgical procedure the patient is attached to a new monitor and vital signs are being taken. While the patient is being attached to the monitor the PACU nurse and nurse anesthesia provider are performing the handoff. This time is critical for information to be communicated effectively and clearly.-The problem of an unstandardized handoff in the postoperative phase has been recognized by many regulatory bodies such as the National Quality Forum Report and The Joint Commission. In 2005, the National Quality Forum Report recommended that a standardized approach to handoff that could improve communication should be established in each PACU setting. The Joint Commission on Accreditation of Healthcare Organizations (JCAHO) has made the standardization of handoff from anesthesia providers to PACU nurses a national patient safety goal since 2006 (</a:t>
            </a:r>
            <a:r>
              <a:rPr lang="en-US" sz="1200" b="0" i="0" u="none" strike="noStrike" kern="1200" dirty="0" err="1">
                <a:solidFill>
                  <a:schemeClr val="tx1"/>
                </a:solidFill>
                <a:effectLst/>
                <a:latin typeface="+mn-lt"/>
                <a:ea typeface="+mn-ea"/>
                <a:cs typeface="+mn-cs"/>
              </a:rPr>
              <a:t>Tabaac</a:t>
            </a:r>
            <a:r>
              <a:rPr lang="en-US" sz="1200" b="0" i="0" u="none" strike="noStrike" kern="1200" dirty="0">
                <a:solidFill>
                  <a:schemeClr val="tx1"/>
                </a:solidFill>
                <a:effectLst/>
                <a:latin typeface="+mn-lt"/>
                <a:ea typeface="+mn-ea"/>
                <a:cs typeface="+mn-cs"/>
              </a:rPr>
              <a:t> et al., 2014). In their model, JCAHO included minimal interruptions as well as verification of proper communication by repeating back information (</a:t>
            </a:r>
            <a:r>
              <a:rPr lang="en-US" sz="1200" b="0" i="0" u="none" strike="noStrike" kern="1200" dirty="0" err="1">
                <a:solidFill>
                  <a:schemeClr val="tx1"/>
                </a:solidFill>
                <a:effectLst/>
                <a:latin typeface="+mn-lt"/>
                <a:ea typeface="+mn-ea"/>
                <a:cs typeface="+mn-cs"/>
              </a:rPr>
              <a:t>Tabaac</a:t>
            </a:r>
            <a:r>
              <a:rPr lang="en-US" sz="1200" b="0" i="0" u="none" strike="noStrike" kern="1200" dirty="0">
                <a:solidFill>
                  <a:schemeClr val="tx1"/>
                </a:solidFill>
                <a:effectLst/>
                <a:latin typeface="+mn-lt"/>
                <a:ea typeface="+mn-ea"/>
                <a:cs typeface="+mn-cs"/>
              </a:rPr>
              <a:t> et al., 2014). Also, as stated by the Anesthesia Practice Safety Foundation (APSF) in 2012, there is a need to investigate studies and identify best practices for effective postoperative handoffs. </a:t>
            </a:r>
          </a:p>
          <a:p>
            <a:r>
              <a:rPr lang="en-US" sz="1200" b="0" i="0" u="none" strike="noStrike" kern="1200" dirty="0">
                <a:solidFill>
                  <a:schemeClr val="tx1"/>
                </a:solidFill>
                <a:effectLst/>
                <a:latin typeface="+mn-lt"/>
                <a:ea typeface="+mn-ea"/>
                <a:cs typeface="+mn-cs"/>
              </a:rPr>
              <a:t>-Handoffs have been the target for several quality improvement projects because handoff can precipitate high-risk situations. The Joint Commission’s evaluation in 2006 of accredited healthcare organizations showed that 35% of sentinel events were due to errors that occurred during handoff (The Joint Commission, 2020). The Joint Commission also states the most frequently reported cause of sentinel events in the United States in hospitals is poor communication (Street et al., 2011). Between the years of 2004 and 2014, studies have suggested that handoff errors make up almost 80% of serious events (Lee et al., 2016). According to Talley et. al (2019), during the Joint Commission’s evaluation, 50% of sentinel events were due to ineffective provider handoffs. Over 70% of the 3,000 sentinel events within the past nine years were caused by communication problems, with over half occurring during the handoff of anesthetized patients (</a:t>
            </a:r>
            <a:r>
              <a:rPr lang="en-US" sz="1200" b="0" i="0" u="none" strike="noStrike" kern="1200" dirty="0" err="1">
                <a:solidFill>
                  <a:schemeClr val="tx1"/>
                </a:solidFill>
                <a:effectLst/>
                <a:latin typeface="+mn-lt"/>
                <a:ea typeface="+mn-ea"/>
                <a:cs typeface="+mn-cs"/>
              </a:rPr>
              <a:t>Canale</a:t>
            </a:r>
            <a:r>
              <a:rPr lang="en-US" sz="1200" b="0" i="0" u="none" strike="noStrike" kern="1200" dirty="0">
                <a:solidFill>
                  <a:schemeClr val="tx1"/>
                </a:solidFill>
                <a:effectLst/>
                <a:latin typeface="+mn-lt"/>
                <a:ea typeface="+mn-ea"/>
                <a:cs typeface="+mn-cs"/>
              </a:rPr>
              <a:t>, 2018). </a:t>
            </a:r>
          </a:p>
          <a:p>
            <a:r>
              <a:rPr lang="en-US" sz="1200" b="0" i="0" u="none" strike="noStrike" kern="1200" dirty="0">
                <a:solidFill>
                  <a:schemeClr val="tx1"/>
                </a:solidFill>
                <a:effectLst/>
                <a:latin typeface="+mn-lt"/>
                <a:ea typeface="+mn-ea"/>
                <a:cs typeface="+mn-cs"/>
              </a:rPr>
              <a:t>-This dissatisfaction has led to nurse burnout and negative attitudes towards handoff from nurse anesthesia providers. The personnel that is involved in the handoff process who become distracted have shown that the probability of remembering critical information from a nurse anesthesia provider was 67.5% (</a:t>
            </a:r>
            <a:r>
              <a:rPr lang="en-US" sz="1200" b="0" i="0" u="none" strike="noStrike" kern="1200" dirty="0" err="1">
                <a:solidFill>
                  <a:schemeClr val="tx1"/>
                </a:solidFill>
                <a:effectLst/>
                <a:latin typeface="+mn-lt"/>
                <a:ea typeface="+mn-ea"/>
                <a:cs typeface="+mn-cs"/>
              </a:rPr>
              <a:t>Tabaac</a:t>
            </a:r>
            <a:r>
              <a:rPr lang="en-US" sz="1200" b="0" i="0" u="none" strike="noStrike" kern="1200" dirty="0">
                <a:solidFill>
                  <a:schemeClr val="tx1"/>
                </a:solidFill>
                <a:effectLst/>
                <a:latin typeface="+mn-lt"/>
                <a:ea typeface="+mn-ea"/>
                <a:cs typeface="+mn-cs"/>
              </a:rPr>
              <a:t> et al., 2014).</a:t>
            </a:r>
          </a:p>
          <a:p>
            <a:r>
              <a:rPr lang="en-US" dirty="0"/>
              <a:t>-</a:t>
            </a:r>
            <a:r>
              <a:rPr lang="en-US" sz="1200" b="0" i="0" u="none" strike="noStrike" kern="1200" dirty="0">
                <a:solidFill>
                  <a:schemeClr val="tx1"/>
                </a:solidFill>
                <a:effectLst/>
                <a:latin typeface="+mn-lt"/>
                <a:ea typeface="+mn-ea"/>
                <a:cs typeface="+mn-cs"/>
              </a:rPr>
              <a:t>Standardized tools that have been implemented in certain facilities have shown to increase overall data transfer up to 20% when compared to handovers recorded using hand-written notes (</a:t>
            </a:r>
            <a:r>
              <a:rPr lang="en-US" sz="1200" b="0" i="0" u="none" strike="noStrike" kern="1200" dirty="0" err="1">
                <a:solidFill>
                  <a:schemeClr val="tx1"/>
                </a:solidFill>
                <a:effectLst/>
                <a:latin typeface="+mn-lt"/>
                <a:ea typeface="+mn-ea"/>
                <a:cs typeface="+mn-cs"/>
              </a:rPr>
              <a:t>Segall</a:t>
            </a:r>
            <a:r>
              <a:rPr lang="en-US" sz="1200" b="0" i="0" u="none" strike="noStrike" kern="1200" dirty="0">
                <a:solidFill>
                  <a:schemeClr val="tx1"/>
                </a:solidFill>
                <a:effectLst/>
                <a:latin typeface="+mn-lt"/>
                <a:ea typeface="+mn-ea"/>
                <a:cs typeface="+mn-cs"/>
              </a:rPr>
              <a:t> et al., 2012)</a:t>
            </a:r>
          </a:p>
          <a:p>
            <a:r>
              <a:rPr lang="en-US" sz="1200" b="0" i="0" u="none" strike="noStrike" kern="1200" dirty="0">
                <a:solidFill>
                  <a:schemeClr val="tx1"/>
                </a:solidFill>
                <a:effectLst/>
                <a:latin typeface="+mn-lt"/>
                <a:ea typeface="+mn-ea"/>
                <a:cs typeface="+mn-cs"/>
              </a:rPr>
              <a:t>-There is cost only associated with the printing of the handoff tool that will be implemented into practice in the PACU setting.</a:t>
            </a:r>
          </a:p>
          <a:p>
            <a:r>
              <a:rPr lang="en-US" sz="1200" b="0" i="0" u="none" strike="noStrike"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7E502824-FCE4-4C7E-8EE0-C0B81A6E5660}" type="slidenum">
              <a:rPr lang="en-US" smtClean="0"/>
              <a:t>40</a:t>
            </a:fld>
            <a:endParaRPr lang="en-US"/>
          </a:p>
        </p:txBody>
      </p:sp>
    </p:spTree>
    <p:extLst>
      <p:ext uri="{BB962C8B-B14F-4D97-AF65-F5344CB8AC3E}">
        <p14:creationId xmlns:p14="http://schemas.microsoft.com/office/powerpoint/2010/main" val="160447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FEA57E-7C1A-457B-A4CD-5DCEB057B502}" type="datetime1">
              <a:rPr lang="en-US" smtClean="0"/>
              <a:t>5/9/22</a:t>
            </a:fld>
            <a:endParaRPr lang="en-US" dirty="0"/>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dirty="0"/>
          </a:p>
        </p:txBody>
      </p:sp>
    </p:spTree>
    <p:extLst>
      <p:ext uri="{BB962C8B-B14F-4D97-AF65-F5344CB8AC3E}">
        <p14:creationId xmlns:p14="http://schemas.microsoft.com/office/powerpoint/2010/main" val="223528384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1AF2CE-4F37-411C-A3EE-BBBE223265BF}" type="datetime1">
              <a:rPr lang="en-US" smtClean="0"/>
              <a:t>5/9/22</a:t>
            </a:fld>
            <a:endParaRPr lang="en-US"/>
          </a:p>
        </p:txBody>
      </p:sp>
      <p:sp>
        <p:nvSpPr>
          <p:cNvPr id="8" name="Footer Placeholder 7"/>
          <p:cNvSpPr>
            <a:spLocks noGrp="1"/>
          </p:cNvSpPr>
          <p:nvPr>
            <p:ph type="ftr" sz="quarter" idx="11"/>
          </p:nvPr>
        </p:nvSpPr>
        <p:spPr/>
        <p:txBody>
          <a:bodyPr/>
          <a:lstStyle/>
          <a:p>
            <a:r>
              <a:rPr lang="en-US"/>
              <a:t>Sample Footer Text</a:t>
            </a:r>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056494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C96083D4-708C-4BB5-B4FD-30CE9FA12FD5}" type="datetime1">
              <a:rPr lang="en-US" smtClean="0"/>
              <a:t>5/9/22</a:t>
            </a:fld>
            <a:endParaRPr lang="en-US"/>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391088044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D0D239B2-65BC-4C2A-A62B-3EABFE9590E4}" type="datetime1">
              <a:rPr lang="en-US" smtClean="0"/>
              <a:t>5/9/22</a:t>
            </a:fld>
            <a:endParaRPr lang="en-US"/>
          </a:p>
        </p:txBody>
      </p:sp>
      <p:sp>
        <p:nvSpPr>
          <p:cNvPr id="9" name="Footer Placeholder 8"/>
          <p:cNvSpPr>
            <a:spLocks noGrp="1"/>
          </p:cNvSpPr>
          <p:nvPr>
            <p:ph type="ftr" sz="quarter" idx="11"/>
          </p:nvPr>
        </p:nvSpPr>
        <p:spPr/>
        <p:txBody>
          <a:bodyPr/>
          <a:lstStyle/>
          <a:p>
            <a:r>
              <a:rPr lang="en-US"/>
              <a:t>Sample Footer Text</a:t>
            </a:r>
          </a:p>
        </p:txBody>
      </p:sp>
      <p:sp>
        <p:nvSpPr>
          <p:cNvPr id="10" name="Slide Number Placeholder 9"/>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273003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3FE42E8-8B57-452D-A122-4DCE9AC771EF}" type="datetime1">
              <a:rPr lang="en-US" smtClean="0"/>
              <a:t>5/9/22</a:t>
            </a:fld>
            <a:endParaRPr lang="en-US"/>
          </a:p>
        </p:txBody>
      </p:sp>
      <p:sp>
        <p:nvSpPr>
          <p:cNvPr id="8" name="Footer Placeholder 7"/>
          <p:cNvSpPr>
            <a:spLocks noGrp="1"/>
          </p:cNvSpPr>
          <p:nvPr>
            <p:ph type="ftr" sz="quarter" idx="11"/>
          </p:nvPr>
        </p:nvSpPr>
        <p:spPr/>
        <p:txBody>
          <a:bodyPr/>
          <a:lstStyle/>
          <a:p>
            <a:r>
              <a:rPr lang="en-US"/>
              <a:t>Sample Footer Text</a:t>
            </a:r>
            <a:endParaRPr lang="en-US" dirty="0"/>
          </a:p>
        </p:txBody>
      </p:sp>
      <p:sp>
        <p:nvSpPr>
          <p:cNvPr id="9" name="Slide Number Placeholder 8"/>
          <p:cNvSpPr>
            <a:spLocks noGrp="1"/>
          </p:cNvSpPr>
          <p:nvPr>
            <p:ph type="sldNum" sz="quarter" idx="12"/>
          </p:nvPr>
        </p:nvSpPr>
        <p:spPr/>
        <p:txBody>
          <a:bodyPr/>
          <a:lstStyle/>
          <a:p>
            <a:fld id="{F8E28480-1C08-4458-AD97-0283E6FFD09D}"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4505529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761515-4A26-4F31-9F61-5A10B1FABBFC}" type="datetime1">
              <a:rPr lang="en-US" smtClean="0"/>
              <a:t>5/9/22</a:t>
            </a:fld>
            <a:endParaRPr lang="en-US"/>
          </a:p>
        </p:txBody>
      </p:sp>
      <p:sp>
        <p:nvSpPr>
          <p:cNvPr id="4" name="Footer Placeholder 3"/>
          <p:cNvSpPr>
            <a:spLocks noGrp="1"/>
          </p:cNvSpPr>
          <p:nvPr>
            <p:ph type="ftr" sz="quarter" idx="11"/>
          </p:nvPr>
        </p:nvSpPr>
        <p:spPr/>
        <p:txBody>
          <a:bodyPr/>
          <a:lstStyle/>
          <a:p>
            <a:r>
              <a:rPr lang="en-US"/>
              <a:t>Sample Footer Text</a:t>
            </a:r>
          </a:p>
        </p:txBody>
      </p:sp>
      <p:sp>
        <p:nvSpPr>
          <p:cNvPr id="5" name="Slide Number Placeholder 4"/>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551633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75DC65-7D1F-4BAB-9695-F7E734143E14}" type="datetime1">
              <a:rPr lang="en-US" smtClean="0"/>
              <a:t>5/9/22</a:t>
            </a:fld>
            <a:endParaRPr lang="en-US"/>
          </a:p>
        </p:txBody>
      </p:sp>
      <p:sp>
        <p:nvSpPr>
          <p:cNvPr id="3" name="Footer Placeholder 2"/>
          <p:cNvSpPr>
            <a:spLocks noGrp="1"/>
          </p:cNvSpPr>
          <p:nvPr>
            <p:ph type="ftr" sz="quarter" idx="11"/>
          </p:nvPr>
        </p:nvSpPr>
        <p:spPr/>
        <p:txBody>
          <a:bodyPr/>
          <a:lstStyle/>
          <a:p>
            <a:r>
              <a:rPr lang="en-US"/>
              <a:t>Sample Footer Text</a:t>
            </a:r>
          </a:p>
        </p:txBody>
      </p:sp>
      <p:sp>
        <p:nvSpPr>
          <p:cNvPr id="4" name="Slide Number Placeholder 3"/>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144309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7E624077-BD55-4036-8E92-6558FDF3B653}" type="datetime1">
              <a:rPr lang="en-US" smtClean="0"/>
              <a:t>5/9/22</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Sample Footer Text</a:t>
            </a:r>
          </a:p>
        </p:txBody>
      </p:sp>
      <p:sp>
        <p:nvSpPr>
          <p:cNvPr id="11" name="Slide Number Placeholder 10"/>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582468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04225F2-7107-4609-BCC2-77C63064A5E8}" type="datetime1">
              <a:rPr lang="en-US" smtClean="0"/>
              <a:t>5/9/22</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a:t>Sample Footer Text</a:t>
            </a:r>
          </a:p>
        </p:txBody>
      </p:sp>
      <p:sp>
        <p:nvSpPr>
          <p:cNvPr id="10" name="Slide Number Placeholder 9"/>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203190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789749-A4CD-447F-8298-2B7988C91CEA}" type="datetime1">
              <a:rPr lang="en-US" smtClean="0"/>
              <a:t>5/9/22</a:t>
            </a:fld>
            <a:endParaRPr lang="en-US"/>
          </a:p>
        </p:txBody>
      </p:sp>
      <p:sp>
        <p:nvSpPr>
          <p:cNvPr id="5" name="Footer Placeholder 4"/>
          <p:cNvSpPr>
            <a:spLocks noGrp="1"/>
          </p:cNvSpPr>
          <p:nvPr>
            <p:ph type="ftr" sz="quarter" idx="11"/>
          </p:nvPr>
        </p:nvSpPr>
        <p:spPr/>
        <p:txBody>
          <a:bodyPr/>
          <a:lstStyle/>
          <a:p>
            <a:r>
              <a:rPr lang="en-US"/>
              <a:t>Sample Footer Text</a:t>
            </a:r>
            <a:endParaRPr lang="en-US" dirty="0"/>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4321433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444D3-C0BA-4587-A56C-581AB9F841BE}" type="datetime1">
              <a:rPr lang="en-US" smtClean="0"/>
              <a:t>5/9/22</a:t>
            </a:fld>
            <a:endParaRPr lang="en-US"/>
          </a:p>
        </p:txBody>
      </p:sp>
      <p:sp>
        <p:nvSpPr>
          <p:cNvPr id="5" name="Footer Placeholder 4"/>
          <p:cNvSpPr>
            <a:spLocks noGrp="1"/>
          </p:cNvSpPr>
          <p:nvPr>
            <p:ph type="ftr" sz="quarter" idx="11"/>
          </p:nvPr>
        </p:nvSpPr>
        <p:spPr/>
        <p:txBody>
          <a:bodyPr/>
          <a:lstStyle/>
          <a:p>
            <a:r>
              <a:rPr lang="en-US"/>
              <a:t>Sample Footer Text</a:t>
            </a:r>
          </a:p>
        </p:txBody>
      </p:sp>
      <p:sp>
        <p:nvSpPr>
          <p:cNvPr id="6" name="Slide Number Placeholder 5"/>
          <p:cNvSpPr>
            <a:spLocks noGrp="1"/>
          </p:cNvSpPr>
          <p:nvPr>
            <p:ph type="sldNum" sz="quarter" idx="12"/>
          </p:nvPr>
        </p:nvSpPr>
        <p:spPr/>
        <p:txBody>
          <a:bodyPr/>
          <a:lstStyle/>
          <a:p>
            <a:fld id="{F8E28480-1C08-4458-AD97-0283E6FFD09D}" type="slidenum">
              <a:rPr lang="en-US" smtClean="0"/>
              <a:t>‹#›</a:t>
            </a:fld>
            <a:endParaRPr lang="en-US"/>
          </a:p>
        </p:txBody>
      </p:sp>
    </p:spTree>
    <p:extLst>
      <p:ext uri="{BB962C8B-B14F-4D97-AF65-F5344CB8AC3E}">
        <p14:creationId xmlns:p14="http://schemas.microsoft.com/office/powerpoint/2010/main" val="1375127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D3FE42E8-8B57-452D-A122-4DCE9AC771EF}" type="datetime1">
              <a:rPr lang="en-US" smtClean="0"/>
              <a:t>5/9/22</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a:t>Sample Footer Text</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F8E28480-1C08-4458-AD97-0283E6FFD09D}" type="slidenum">
              <a:rPr lang="en-US" smtClean="0"/>
              <a:pPr/>
              <a:t>‹#›</a:t>
            </a:fld>
            <a:endParaRPr lang="en-US"/>
          </a:p>
        </p:txBody>
      </p:sp>
    </p:spTree>
    <p:extLst>
      <p:ext uri="{BB962C8B-B14F-4D97-AF65-F5344CB8AC3E}">
        <p14:creationId xmlns:p14="http://schemas.microsoft.com/office/powerpoint/2010/main" val="1344650588"/>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file:////var/folders/xr/ht_by_2x6zx235lwl2_p1bqc0000gn/T/com.microsoft.Word/WebArchiveCopyPasteTempFiles/ovidweb.cgi%3fS=IHLJFPKNEBEBAMALJPBKHFBFIGIEAA00&amp;Graphic=00001786-201004000-00004%257cFF1%257cM%257cjpg"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Picture 3" descr="Desk with stethoscope and computer keyboard">
            <a:extLst>
              <a:ext uri="{FF2B5EF4-FFF2-40B4-BE49-F238E27FC236}">
                <a16:creationId xmlns:a16="http://schemas.microsoft.com/office/drawing/2014/main" id="{FA7AFDCA-34DF-427E-8145-D9B5DC367AC5}"/>
              </a:ext>
            </a:extLst>
          </p:cNvPr>
          <p:cNvPicPr>
            <a:picLocks noChangeAspect="1"/>
          </p:cNvPicPr>
          <p:nvPr/>
        </p:nvPicPr>
        <p:blipFill rotWithShape="1">
          <a:blip r:embed="rId2">
            <a:duotone>
              <a:schemeClr val="accent2">
                <a:shade val="45000"/>
                <a:satMod val="135000"/>
              </a:schemeClr>
              <a:prstClr val="white"/>
            </a:duotone>
            <a:alphaModFix amt="50000"/>
          </a:blip>
          <a:srcRect t="7865" b="7865"/>
          <a:stretch/>
        </p:blipFill>
        <p:spPr>
          <a:xfrm>
            <a:off x="20" y="10"/>
            <a:ext cx="12191980" cy="6857990"/>
          </a:xfrm>
          <a:prstGeom prst="rect">
            <a:avLst/>
          </a:prstGeom>
        </p:spPr>
      </p:pic>
      <p:sp>
        <p:nvSpPr>
          <p:cNvPr id="2" name="Title 1">
            <a:extLst>
              <a:ext uri="{FF2B5EF4-FFF2-40B4-BE49-F238E27FC236}">
                <a16:creationId xmlns:a16="http://schemas.microsoft.com/office/drawing/2014/main" id="{F7BFDB37-CD97-B24C-B378-E742D4A876D9}"/>
              </a:ext>
            </a:extLst>
          </p:cNvPr>
          <p:cNvSpPr>
            <a:spLocks noGrp="1"/>
          </p:cNvSpPr>
          <p:nvPr>
            <p:ph type="ctrTitle"/>
          </p:nvPr>
        </p:nvSpPr>
        <p:spPr>
          <a:xfrm>
            <a:off x="1600200" y="2386744"/>
            <a:ext cx="8991600" cy="1645920"/>
          </a:xfrm>
        </p:spPr>
        <p:txBody>
          <a:bodyPr>
            <a:normAutofit/>
          </a:bodyPr>
          <a:lstStyle/>
          <a:p>
            <a:r>
              <a:rPr lang="en-US" sz="2900" b="1"/>
              <a:t>Anesthesia-to-Post anesthesia care unit handoff standardization</a:t>
            </a:r>
          </a:p>
        </p:txBody>
      </p:sp>
      <p:sp>
        <p:nvSpPr>
          <p:cNvPr id="3" name="Subtitle 2">
            <a:extLst>
              <a:ext uri="{FF2B5EF4-FFF2-40B4-BE49-F238E27FC236}">
                <a16:creationId xmlns:a16="http://schemas.microsoft.com/office/drawing/2014/main" id="{6EF277E6-38F1-2541-83C0-C0A123876F11}"/>
              </a:ext>
            </a:extLst>
          </p:cNvPr>
          <p:cNvSpPr>
            <a:spLocks noGrp="1"/>
          </p:cNvSpPr>
          <p:nvPr>
            <p:ph type="subTitle" idx="1"/>
          </p:nvPr>
        </p:nvSpPr>
        <p:spPr>
          <a:xfrm>
            <a:off x="2695194" y="4352544"/>
            <a:ext cx="6801612" cy="1239894"/>
          </a:xfrm>
        </p:spPr>
        <p:txBody>
          <a:bodyPr>
            <a:normAutofit/>
          </a:bodyPr>
          <a:lstStyle/>
          <a:p>
            <a:r>
              <a:rPr lang="en-US">
                <a:solidFill>
                  <a:schemeClr val="tx1">
                    <a:lumMod val="85000"/>
                    <a:lumOff val="15000"/>
                  </a:schemeClr>
                </a:solidFill>
              </a:rPr>
              <a:t>Maureen Taylor, Cassie Bivens, Mark Cresap, Steven Halcomb</a:t>
            </a:r>
          </a:p>
          <a:p>
            <a:r>
              <a:rPr lang="en-US">
                <a:solidFill>
                  <a:schemeClr val="tx1">
                    <a:lumMod val="85000"/>
                    <a:lumOff val="15000"/>
                  </a:schemeClr>
                </a:solidFill>
              </a:rPr>
              <a:t>University of Tennessee, Knoxville</a:t>
            </a:r>
          </a:p>
        </p:txBody>
      </p:sp>
    </p:spTree>
    <p:extLst>
      <p:ext uri="{BB962C8B-B14F-4D97-AF65-F5344CB8AC3E}">
        <p14:creationId xmlns:p14="http://schemas.microsoft.com/office/powerpoint/2010/main" val="411595114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DECECC-9CD0-3341-A4B2-81AF8712AC5E}"/>
              </a:ext>
            </a:extLst>
          </p:cNvPr>
          <p:cNvSpPr>
            <a:spLocks noGrp="1"/>
          </p:cNvSpPr>
          <p:nvPr>
            <p:ph type="title"/>
          </p:nvPr>
        </p:nvSpPr>
        <p:spPr>
          <a:xfrm>
            <a:off x="2231136" y="467418"/>
            <a:ext cx="7729728" cy="1188720"/>
          </a:xfrm>
          <a:solidFill>
            <a:srgbClr val="FFFFFF"/>
          </a:solidFill>
        </p:spPr>
        <p:txBody>
          <a:bodyPr>
            <a:normAutofit/>
          </a:bodyPr>
          <a:lstStyle/>
          <a:p>
            <a:r>
              <a:rPr lang="en-US"/>
              <a:t>Introduction</a:t>
            </a:r>
            <a:endParaRPr lang="en-US" dirty="0"/>
          </a:p>
        </p:txBody>
      </p:sp>
      <p:pic>
        <p:nvPicPr>
          <p:cNvPr id="4" name="Picture 4" descr="Image result for hospital Handoff cartoon">
            <a:extLst>
              <a:ext uri="{FF2B5EF4-FFF2-40B4-BE49-F238E27FC236}">
                <a16:creationId xmlns:a16="http://schemas.microsoft.com/office/drawing/2014/main" id="{9E81A528-AB4F-A94E-B61F-5C4A5AAD67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9149" y="1998624"/>
            <a:ext cx="5713701" cy="35931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7932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7A2D7-FA35-6B44-BE61-25774C6EE84A}"/>
              </a:ext>
            </a:extLst>
          </p:cNvPr>
          <p:cNvSpPr>
            <a:spLocks noGrp="1"/>
          </p:cNvSpPr>
          <p:nvPr>
            <p:ph type="title"/>
          </p:nvPr>
        </p:nvSpPr>
        <p:spPr>
          <a:xfrm>
            <a:off x="829781" y="2708804"/>
            <a:ext cx="3698803" cy="1440394"/>
          </a:xfrm>
          <a:prstGeom prst="ellipse">
            <a:avLst/>
          </a:prstGeom>
          <a:noFill/>
          <a:ln>
            <a:solidFill>
              <a:schemeClr val="tx1"/>
            </a:solidFill>
          </a:ln>
        </p:spPr>
        <p:txBody>
          <a:bodyPr>
            <a:normAutofit/>
          </a:bodyPr>
          <a:lstStyle/>
          <a:p>
            <a:r>
              <a:rPr lang="en-US" sz="2200">
                <a:solidFill>
                  <a:schemeClr val="tx1"/>
                </a:solidFill>
              </a:rPr>
              <a:t>Overview of problem</a:t>
            </a:r>
          </a:p>
        </p:txBody>
      </p:sp>
      <p:sp>
        <p:nvSpPr>
          <p:cNvPr id="17" name="Rectangle 16">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349AA00-ECBF-7843-9675-81CE0B95FDCF}"/>
              </a:ext>
            </a:extLst>
          </p:cNvPr>
          <p:cNvSpPr>
            <a:spLocks noGrp="1"/>
          </p:cNvSpPr>
          <p:nvPr>
            <p:ph idx="1"/>
          </p:nvPr>
        </p:nvSpPr>
        <p:spPr>
          <a:xfrm>
            <a:off x="6049182" y="802638"/>
            <a:ext cx="5408696" cy="5252722"/>
          </a:xfrm>
        </p:spPr>
        <p:txBody>
          <a:bodyPr anchor="ctr">
            <a:normAutofit/>
          </a:bodyPr>
          <a:lstStyle/>
          <a:p>
            <a:r>
              <a:rPr lang="en-US" dirty="0">
                <a:solidFill>
                  <a:schemeClr val="bg1"/>
                </a:solidFill>
              </a:rPr>
              <a:t>The PACU environment:</a:t>
            </a:r>
          </a:p>
          <a:p>
            <a:pPr lvl="1"/>
            <a:r>
              <a:rPr lang="en-US" dirty="0">
                <a:solidFill>
                  <a:schemeClr val="bg1"/>
                </a:solidFill>
              </a:rPr>
              <a:t>Rapid turnovers</a:t>
            </a:r>
          </a:p>
          <a:p>
            <a:pPr lvl="1"/>
            <a:r>
              <a:rPr lang="en-US" dirty="0">
                <a:solidFill>
                  <a:schemeClr val="bg1"/>
                </a:solidFill>
              </a:rPr>
              <a:t>Large volumes</a:t>
            </a:r>
          </a:p>
          <a:p>
            <a:pPr lvl="1"/>
            <a:r>
              <a:rPr lang="en-US" dirty="0">
                <a:solidFill>
                  <a:schemeClr val="bg1"/>
                </a:solidFill>
              </a:rPr>
              <a:t>Rushed environments </a:t>
            </a:r>
          </a:p>
          <a:p>
            <a:pPr marL="228600" lvl="1" indent="0">
              <a:buNone/>
            </a:pPr>
            <a:endParaRPr lang="en-US" dirty="0">
              <a:solidFill>
                <a:schemeClr val="bg1"/>
              </a:solidFill>
            </a:endParaRPr>
          </a:p>
          <a:p>
            <a:r>
              <a:rPr lang="en-US" dirty="0">
                <a:solidFill>
                  <a:schemeClr val="bg1"/>
                </a:solidFill>
              </a:rPr>
              <a:t>Cost of communication failure:</a:t>
            </a:r>
          </a:p>
          <a:p>
            <a:pPr lvl="1"/>
            <a:r>
              <a:rPr lang="en-US" dirty="0">
                <a:solidFill>
                  <a:schemeClr val="bg1"/>
                </a:solidFill>
              </a:rPr>
              <a:t>30% of malpractice claims</a:t>
            </a:r>
          </a:p>
          <a:p>
            <a:pPr lvl="1"/>
            <a:r>
              <a:rPr lang="en-US" dirty="0">
                <a:solidFill>
                  <a:schemeClr val="bg1"/>
                </a:solidFill>
              </a:rPr>
              <a:t>1,744 deaths</a:t>
            </a:r>
          </a:p>
          <a:p>
            <a:pPr lvl="1"/>
            <a:r>
              <a:rPr lang="en-US" dirty="0">
                <a:solidFill>
                  <a:schemeClr val="bg1"/>
                </a:solidFill>
              </a:rPr>
              <a:t>$1.7 billion in malpractice costs over five years</a:t>
            </a:r>
          </a:p>
        </p:txBody>
      </p:sp>
      <p:sp>
        <p:nvSpPr>
          <p:cNvPr id="4" name="TextBox 3">
            <a:extLst>
              <a:ext uri="{FF2B5EF4-FFF2-40B4-BE49-F238E27FC236}">
                <a16:creationId xmlns:a16="http://schemas.microsoft.com/office/drawing/2014/main" id="{5EE3A047-87EB-9240-8CF7-122813E656D5}"/>
              </a:ext>
            </a:extLst>
          </p:cNvPr>
          <p:cNvSpPr txBox="1"/>
          <p:nvPr/>
        </p:nvSpPr>
        <p:spPr>
          <a:xfrm>
            <a:off x="8475260" y="6055360"/>
            <a:ext cx="3439236" cy="369332"/>
          </a:xfrm>
          <a:prstGeom prst="rect">
            <a:avLst/>
          </a:prstGeom>
          <a:noFill/>
        </p:spPr>
        <p:txBody>
          <a:bodyPr wrap="square" rtlCol="0">
            <a:spAutoFit/>
          </a:bodyPr>
          <a:lstStyle/>
          <a:p>
            <a:r>
              <a:rPr lang="en-US" dirty="0">
                <a:solidFill>
                  <a:schemeClr val="bg1"/>
                </a:solidFill>
              </a:rPr>
              <a:t>(The Joint Commission, 2017)</a:t>
            </a:r>
            <a:endParaRPr lang="en-US" dirty="0"/>
          </a:p>
        </p:txBody>
      </p:sp>
    </p:spTree>
    <p:extLst>
      <p:ext uri="{BB962C8B-B14F-4D97-AF65-F5344CB8AC3E}">
        <p14:creationId xmlns:p14="http://schemas.microsoft.com/office/powerpoint/2010/main" val="343498426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Rectangle 14">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469B06-315C-F248-8C55-FD2958DDF01C}"/>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300">
                <a:solidFill>
                  <a:srgbClr val="FFFFFF"/>
                </a:solidFill>
              </a:rPr>
              <a:t>Clinical Significance</a:t>
            </a:r>
          </a:p>
        </p:txBody>
      </p:sp>
      <p:sp>
        <p:nvSpPr>
          <p:cNvPr id="3" name="Content Placeholder 2">
            <a:extLst>
              <a:ext uri="{FF2B5EF4-FFF2-40B4-BE49-F238E27FC236}">
                <a16:creationId xmlns:a16="http://schemas.microsoft.com/office/drawing/2014/main" id="{666B50A5-4940-6844-9DC3-5B31A34572CA}"/>
              </a:ext>
            </a:extLst>
          </p:cNvPr>
          <p:cNvSpPr>
            <a:spLocks noGrp="1"/>
          </p:cNvSpPr>
          <p:nvPr>
            <p:ph idx="1"/>
          </p:nvPr>
        </p:nvSpPr>
        <p:spPr>
          <a:xfrm>
            <a:off x="5610431" y="869818"/>
            <a:ext cx="6126644" cy="5455920"/>
          </a:xfrm>
        </p:spPr>
        <p:txBody>
          <a:bodyPr anchor="ctr">
            <a:normAutofit/>
          </a:bodyPr>
          <a:lstStyle/>
          <a:p>
            <a:endParaRPr lang="en-US" dirty="0"/>
          </a:p>
          <a:p>
            <a:endParaRPr lang="en-US" dirty="0"/>
          </a:p>
          <a:p>
            <a:r>
              <a:rPr lang="en-US" dirty="0"/>
              <a:t>Evidence has shown by formalizing handoffs, nursing staff satisfaction improved from 46% to 74%, with a perception of better patient care at an overall 88% after the study (Talley et al., 2019). </a:t>
            </a:r>
          </a:p>
          <a:p>
            <a:r>
              <a:rPr lang="en-US" dirty="0"/>
              <a:t>The American Association of Nurse Anesthetists (AANA) has also labeled it best practice to have a structured PACU handoff process. </a:t>
            </a:r>
          </a:p>
          <a:p>
            <a:r>
              <a:rPr lang="en-US" dirty="0"/>
              <a:t>The WHO placed handoff into their High 5’s Initiative</a:t>
            </a:r>
          </a:p>
          <a:p>
            <a:r>
              <a:rPr lang="en-US" dirty="0"/>
              <a:t>In 2010, the guideline requirements for The Joint Commission became a standard of practice. </a:t>
            </a:r>
          </a:p>
          <a:p>
            <a:endParaRPr lang="en-US" dirty="0"/>
          </a:p>
          <a:p>
            <a:endParaRPr lang="en-US" dirty="0"/>
          </a:p>
          <a:p>
            <a:endParaRPr lang="en-US" dirty="0"/>
          </a:p>
        </p:txBody>
      </p:sp>
    </p:spTree>
    <p:extLst>
      <p:ext uri="{BB962C8B-B14F-4D97-AF65-F5344CB8AC3E}">
        <p14:creationId xmlns:p14="http://schemas.microsoft.com/office/powerpoint/2010/main" val="248166314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7980-9211-064A-A7E5-75187F7C2A0E}"/>
              </a:ext>
            </a:extLst>
          </p:cNvPr>
          <p:cNvSpPr>
            <a:spLocks noGrp="1"/>
          </p:cNvSpPr>
          <p:nvPr>
            <p:ph type="title"/>
          </p:nvPr>
        </p:nvSpPr>
        <p:spPr/>
        <p:txBody>
          <a:bodyPr/>
          <a:lstStyle/>
          <a:p>
            <a:r>
              <a:rPr lang="en-US" dirty="0"/>
              <a:t>Clinical Problem</a:t>
            </a:r>
          </a:p>
        </p:txBody>
      </p:sp>
      <p:sp>
        <p:nvSpPr>
          <p:cNvPr id="3" name="Content Placeholder 2">
            <a:extLst>
              <a:ext uri="{FF2B5EF4-FFF2-40B4-BE49-F238E27FC236}">
                <a16:creationId xmlns:a16="http://schemas.microsoft.com/office/drawing/2014/main" id="{238F7C5C-98BF-F040-8D21-C611125B4BA4}"/>
              </a:ext>
            </a:extLst>
          </p:cNvPr>
          <p:cNvSpPr>
            <a:spLocks noGrp="1"/>
          </p:cNvSpPr>
          <p:nvPr>
            <p:ph idx="1"/>
          </p:nvPr>
        </p:nvSpPr>
        <p:spPr/>
        <p:txBody>
          <a:bodyPr/>
          <a:lstStyle/>
          <a:p>
            <a:r>
              <a:rPr lang="en-US" dirty="0"/>
              <a:t>An unstructured handoff process threatens patient safety, leads to decreased satisfaction among PACU nurses, and reduces the amount of information that is transferred (Robins &amp; Dai, 2019). </a:t>
            </a:r>
          </a:p>
          <a:p>
            <a:r>
              <a:rPr lang="en-US" dirty="0"/>
              <a:t>This high-volume area for handoff creates a demand for the standardization of practice and the potential for significant impact. </a:t>
            </a:r>
          </a:p>
          <a:p>
            <a:r>
              <a:rPr lang="en-US" dirty="0"/>
              <a:t>It is estimated that upwards of 4,000 patient handoffs occur every single day within teaching hospitals, just like UTMCK (The Joint Commission, 2017). </a:t>
            </a:r>
          </a:p>
        </p:txBody>
      </p:sp>
    </p:spTree>
    <p:extLst>
      <p:ext uri="{BB962C8B-B14F-4D97-AF65-F5344CB8AC3E}">
        <p14:creationId xmlns:p14="http://schemas.microsoft.com/office/powerpoint/2010/main" val="27071363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9074C-E56F-E24F-9217-710C173B9D8D}"/>
              </a:ext>
            </a:extLst>
          </p:cNvPr>
          <p:cNvSpPr>
            <a:spLocks noGrp="1"/>
          </p:cNvSpPr>
          <p:nvPr>
            <p:ph type="title"/>
          </p:nvPr>
        </p:nvSpPr>
        <p:spPr/>
        <p:txBody>
          <a:bodyPr/>
          <a:lstStyle/>
          <a:p>
            <a:r>
              <a:rPr lang="en-US" dirty="0"/>
              <a:t>Clinical Problem</a:t>
            </a:r>
          </a:p>
        </p:txBody>
      </p:sp>
      <p:sp>
        <p:nvSpPr>
          <p:cNvPr id="3" name="Content Placeholder 2">
            <a:extLst>
              <a:ext uri="{FF2B5EF4-FFF2-40B4-BE49-F238E27FC236}">
                <a16:creationId xmlns:a16="http://schemas.microsoft.com/office/drawing/2014/main" id="{DE44BCA0-D3E3-0E44-8493-C8CBE93400DD}"/>
              </a:ext>
            </a:extLst>
          </p:cNvPr>
          <p:cNvSpPr>
            <a:spLocks noGrp="1"/>
          </p:cNvSpPr>
          <p:nvPr>
            <p:ph idx="1"/>
          </p:nvPr>
        </p:nvSpPr>
        <p:spPr>
          <a:xfrm>
            <a:off x="2231136" y="2638044"/>
            <a:ext cx="7729728" cy="3897227"/>
          </a:xfrm>
        </p:spPr>
        <p:txBody>
          <a:bodyPr/>
          <a:lstStyle/>
          <a:p>
            <a:r>
              <a:rPr lang="en-US" dirty="0"/>
              <a:t>Subjective handoffs can open the gap for communication errors leading to dissatisfaction and stress with the facility’s nursing staff. </a:t>
            </a:r>
          </a:p>
          <a:p>
            <a:r>
              <a:rPr lang="en-US" dirty="0"/>
              <a:t>There is no standardized handoff in the PACU at the University of Tennessee Medical Center. </a:t>
            </a:r>
          </a:p>
          <a:p>
            <a:r>
              <a:rPr lang="en-US" dirty="0"/>
              <a:t>Needs Assessment:</a:t>
            </a:r>
          </a:p>
          <a:p>
            <a:pPr lvl="1"/>
            <a:r>
              <a:rPr lang="en-US" dirty="0"/>
              <a:t>UTMCK Think Tank marked handoff as an organizational priority</a:t>
            </a:r>
          </a:p>
          <a:p>
            <a:pPr lvl="1"/>
            <a:r>
              <a:rPr lang="en-US" dirty="0"/>
              <a:t>Quality Improvement Coordinator</a:t>
            </a:r>
          </a:p>
          <a:p>
            <a:pPr lvl="1"/>
            <a:r>
              <a:rPr lang="en-US" dirty="0"/>
              <a:t>PACU Nurse Manager</a:t>
            </a:r>
          </a:p>
        </p:txBody>
      </p:sp>
    </p:spTree>
    <p:extLst>
      <p:ext uri="{BB962C8B-B14F-4D97-AF65-F5344CB8AC3E}">
        <p14:creationId xmlns:p14="http://schemas.microsoft.com/office/powerpoint/2010/main" val="1129446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7A6C-4291-B441-BEB3-6C270B89C641}"/>
              </a:ext>
            </a:extLst>
          </p:cNvPr>
          <p:cNvSpPr>
            <a:spLocks noGrp="1"/>
          </p:cNvSpPr>
          <p:nvPr>
            <p:ph type="title"/>
          </p:nvPr>
        </p:nvSpPr>
        <p:spPr/>
        <p:txBody>
          <a:bodyPr/>
          <a:lstStyle/>
          <a:p>
            <a:r>
              <a:rPr lang="en-US" dirty="0"/>
              <a:t>Project purpose and goal</a:t>
            </a:r>
          </a:p>
        </p:txBody>
      </p:sp>
      <p:sp>
        <p:nvSpPr>
          <p:cNvPr id="3" name="Content Placeholder 2">
            <a:extLst>
              <a:ext uri="{FF2B5EF4-FFF2-40B4-BE49-F238E27FC236}">
                <a16:creationId xmlns:a16="http://schemas.microsoft.com/office/drawing/2014/main" id="{7E34FA17-C03C-2148-8CD1-7F4C8CC0F8A0}"/>
              </a:ext>
            </a:extLst>
          </p:cNvPr>
          <p:cNvSpPr>
            <a:spLocks noGrp="1"/>
          </p:cNvSpPr>
          <p:nvPr>
            <p:ph idx="1"/>
          </p:nvPr>
        </p:nvSpPr>
        <p:spPr/>
        <p:txBody>
          <a:bodyPr>
            <a:normAutofit/>
          </a:bodyPr>
          <a:lstStyle/>
          <a:p>
            <a:r>
              <a:rPr lang="en-US" dirty="0"/>
              <a:t>Purpose</a:t>
            </a:r>
          </a:p>
          <a:p>
            <a:pPr lvl="1"/>
            <a:r>
              <a:rPr lang="en-US" dirty="0"/>
              <a:t>To implement a standardized handoff tool as a resource when anesthesia providers are reporting to a PACU nurse after every case at the University of Tennessee Medical Center. </a:t>
            </a:r>
          </a:p>
          <a:p>
            <a:r>
              <a:rPr lang="en-US" dirty="0"/>
              <a:t>Goals</a:t>
            </a:r>
          </a:p>
          <a:p>
            <a:pPr lvl="1"/>
            <a:r>
              <a:rPr lang="en-US" dirty="0"/>
              <a:t>Using the best evidence to implement a checklist as a handoff tool to evaluate nurse satisfaction before and after the handoff tool is implemented.</a:t>
            </a:r>
          </a:p>
          <a:p>
            <a:pPr lvl="1"/>
            <a:r>
              <a:rPr lang="en-US" dirty="0"/>
              <a:t>Nurse satisfaction will be evaluated as the nurse’s perception of the quality of report received and the ability to keep the safety of the patient intact throughout the PACU stay </a:t>
            </a:r>
          </a:p>
        </p:txBody>
      </p:sp>
    </p:spTree>
    <p:extLst>
      <p:ext uri="{BB962C8B-B14F-4D97-AF65-F5344CB8AC3E}">
        <p14:creationId xmlns:p14="http://schemas.microsoft.com/office/powerpoint/2010/main" val="1856499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0" name="Rectangle 69">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D1EFDB-CB3A-8243-A2BA-5837E01D126E}"/>
              </a:ext>
            </a:extLst>
          </p:cNvPr>
          <p:cNvSpPr>
            <a:spLocks noGrp="1"/>
          </p:cNvSpPr>
          <p:nvPr>
            <p:ph type="title"/>
          </p:nvPr>
        </p:nvSpPr>
        <p:spPr>
          <a:xfrm>
            <a:off x="643468" y="820010"/>
            <a:ext cx="3415288" cy="3212654"/>
          </a:xfrm>
          <a:noFill/>
          <a:ln>
            <a:solidFill>
              <a:schemeClr val="bg1"/>
            </a:solidFill>
          </a:ln>
        </p:spPr>
        <p:txBody>
          <a:bodyPr vert="horz" lIns="274320" tIns="182880" rIns="274320" bIns="182880" rtlCol="0" anchor="ctr" anchorCtr="1">
            <a:normAutofit/>
          </a:bodyPr>
          <a:lstStyle/>
          <a:p>
            <a:r>
              <a:rPr lang="en-US" sz="2900" dirty="0">
                <a:solidFill>
                  <a:schemeClr val="bg1"/>
                </a:solidFill>
              </a:rPr>
              <a:t> guiding framework</a:t>
            </a:r>
          </a:p>
        </p:txBody>
      </p:sp>
      <p:pic>
        <p:nvPicPr>
          <p:cNvPr id="1025" name="Picture 4" descr="/var/folders/xr/ht_by_2x6zx235lwl2_p1bqc0000gn/T/com.microsoft.Word/WebArchiveCopyPasteTempFiles/ovidweb.cgi?S=IHLJFPKNEBEBAMALJPBKHFBFIGIEAA00&amp;Graphic=00001786-201004000-00004%7cFF1%7cM%7cjpg">
            <a:extLst>
              <a:ext uri="{FF2B5EF4-FFF2-40B4-BE49-F238E27FC236}">
                <a16:creationId xmlns:a16="http://schemas.microsoft.com/office/drawing/2014/main" id="{00DD70DF-AD13-1C48-A80E-09B39C4FC5D0}"/>
              </a:ext>
            </a:extLst>
          </p:cNvPr>
          <p:cNvPicPr>
            <a:picLocks noGrp="1" noChangeAspect="1" noChangeArrowheads="1"/>
          </p:cNvPicPr>
          <p:nvPr>
            <p:ph idx="1"/>
          </p:nvPr>
        </p:nvPicPr>
        <p:blipFill>
          <a:blip r:embed="rId3" r:link="rId4">
            <a:extLst>
              <a:ext uri="{28A0092B-C50C-407E-A947-70E740481C1C}">
                <a14:useLocalDpi xmlns:a14="http://schemas.microsoft.com/office/drawing/2010/main" val="0"/>
              </a:ext>
            </a:extLst>
          </a:blip>
          <a:stretch>
            <a:fillRect/>
          </a:stretch>
        </p:blipFill>
        <p:spPr bwMode="auto">
          <a:xfrm>
            <a:off x="7429023" y="643467"/>
            <a:ext cx="1988248" cy="54101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1002BEA1-BB50-5D4E-A11D-6D2FB9A8D29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TextBox 4">
            <a:extLst>
              <a:ext uri="{FF2B5EF4-FFF2-40B4-BE49-F238E27FC236}">
                <a16:creationId xmlns:a16="http://schemas.microsoft.com/office/drawing/2014/main" id="{0608AE3A-DF2B-8345-B705-78AD3A145180}"/>
              </a:ext>
            </a:extLst>
          </p:cNvPr>
          <p:cNvSpPr txBox="1"/>
          <p:nvPr/>
        </p:nvSpPr>
        <p:spPr>
          <a:xfrm>
            <a:off x="643468" y="4583875"/>
            <a:ext cx="3415288" cy="369332"/>
          </a:xfrm>
          <a:prstGeom prst="rect">
            <a:avLst/>
          </a:prstGeom>
          <a:noFill/>
        </p:spPr>
        <p:txBody>
          <a:bodyPr wrap="square" rtlCol="0">
            <a:spAutoFit/>
          </a:bodyPr>
          <a:lstStyle/>
          <a:p>
            <a:r>
              <a:rPr lang="en-US" dirty="0">
                <a:solidFill>
                  <a:schemeClr val="bg1"/>
                </a:solidFill>
              </a:rPr>
              <a:t>Figure 1: EBPI Model (Levin, 2010)</a:t>
            </a:r>
          </a:p>
        </p:txBody>
      </p:sp>
    </p:spTree>
    <p:extLst>
      <p:ext uri="{BB962C8B-B14F-4D97-AF65-F5344CB8AC3E}">
        <p14:creationId xmlns:p14="http://schemas.microsoft.com/office/powerpoint/2010/main" val="3732673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631E2-F149-C347-93C4-A4E522FDBC22}"/>
              </a:ext>
            </a:extLst>
          </p:cNvPr>
          <p:cNvSpPr>
            <a:spLocks noGrp="1"/>
          </p:cNvSpPr>
          <p:nvPr>
            <p:ph type="title"/>
          </p:nvPr>
        </p:nvSpPr>
        <p:spPr/>
        <p:txBody>
          <a:bodyPr/>
          <a:lstStyle/>
          <a:p>
            <a:r>
              <a:rPr lang="en-US" dirty="0"/>
              <a:t>PICOT Question</a:t>
            </a:r>
          </a:p>
        </p:txBody>
      </p:sp>
      <p:sp>
        <p:nvSpPr>
          <p:cNvPr id="3" name="Content Placeholder 2">
            <a:extLst>
              <a:ext uri="{FF2B5EF4-FFF2-40B4-BE49-F238E27FC236}">
                <a16:creationId xmlns:a16="http://schemas.microsoft.com/office/drawing/2014/main" id="{EF7B081D-8F48-2E4D-BB45-5825153401B6}"/>
              </a:ext>
            </a:extLst>
          </p:cNvPr>
          <p:cNvSpPr>
            <a:spLocks noGrp="1"/>
          </p:cNvSpPr>
          <p:nvPr>
            <p:ph idx="1"/>
          </p:nvPr>
        </p:nvSpPr>
        <p:spPr/>
        <p:txBody>
          <a:bodyPr anchor="ctr">
            <a:normAutofit/>
          </a:bodyPr>
          <a:lstStyle/>
          <a:p>
            <a:pPr marL="0" indent="0" algn="ctr">
              <a:buNone/>
            </a:pPr>
            <a:r>
              <a:rPr lang="en-US" sz="2400" dirty="0"/>
              <a:t>“In PACU nurses, how does a standard handoff tool compared to subjective verbal reports affect nurse satisfaction within one month.”</a:t>
            </a:r>
          </a:p>
        </p:txBody>
      </p:sp>
    </p:spTree>
    <p:extLst>
      <p:ext uri="{BB962C8B-B14F-4D97-AF65-F5344CB8AC3E}">
        <p14:creationId xmlns:p14="http://schemas.microsoft.com/office/powerpoint/2010/main" val="57493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3D9B6CF-87DD-47C7-B38D-7C5353D4D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EC7226B-84C1-684F-A922-0F5D0B56EBC3}"/>
              </a:ext>
            </a:extLst>
          </p:cNvPr>
          <p:cNvSpPr>
            <a:spLocks noGrp="1"/>
          </p:cNvSpPr>
          <p:nvPr>
            <p:ph type="ctrTitle"/>
          </p:nvPr>
        </p:nvSpPr>
        <p:spPr>
          <a:xfrm>
            <a:off x="804673" y="2133600"/>
            <a:ext cx="3044952" cy="1898904"/>
          </a:xfrm>
        </p:spPr>
        <p:txBody>
          <a:bodyPr>
            <a:normAutofit/>
          </a:bodyPr>
          <a:lstStyle/>
          <a:p>
            <a:r>
              <a:rPr lang="en-US" sz="2800"/>
              <a:t>Evidence</a:t>
            </a:r>
          </a:p>
        </p:txBody>
      </p:sp>
      <p:sp>
        <p:nvSpPr>
          <p:cNvPr id="19" name="Rectangle 18">
            <a:extLst>
              <a:ext uri="{FF2B5EF4-FFF2-40B4-BE49-F238E27FC236}">
                <a16:creationId xmlns:a16="http://schemas.microsoft.com/office/drawing/2014/main" id="{EFE2328B-DA12-4B90-BD82-3CCF13AF6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640080"/>
            <a:ext cx="6897625"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F77FF0B6-332F-4842-A5F8-EA360BD5F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20412" y="802767"/>
            <a:ext cx="6565392" cy="4937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6">
            <a:extLst>
              <a:ext uri="{FF2B5EF4-FFF2-40B4-BE49-F238E27FC236}">
                <a16:creationId xmlns:a16="http://schemas.microsoft.com/office/drawing/2014/main" id="{045D818E-61AB-F345-8719-D8B3192D1167}"/>
              </a:ext>
            </a:extLst>
          </p:cNvPr>
          <p:cNvPicPr>
            <a:picLocks noChangeAspect="1"/>
          </p:cNvPicPr>
          <p:nvPr/>
        </p:nvPicPr>
        <p:blipFill rotWithShape="1">
          <a:blip r:embed="rId2"/>
          <a:stretch/>
        </p:blipFill>
        <p:spPr>
          <a:xfrm>
            <a:off x="5237988" y="1122807"/>
            <a:ext cx="5730240" cy="4297680"/>
          </a:xfrm>
          <a:prstGeom prst="rect">
            <a:avLst/>
          </a:prstGeom>
          <a:noFill/>
        </p:spPr>
      </p:pic>
    </p:spTree>
    <p:extLst>
      <p:ext uri="{BB962C8B-B14F-4D97-AF65-F5344CB8AC3E}">
        <p14:creationId xmlns:p14="http://schemas.microsoft.com/office/powerpoint/2010/main" val="1739836515"/>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9B5709-A389-8F4D-905C-D39103D77DDD}"/>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a:solidFill>
                  <a:srgbClr val="FFFFFF"/>
                </a:solidFill>
              </a:rPr>
              <a:t>Literature search</a:t>
            </a:r>
          </a:p>
        </p:txBody>
      </p:sp>
      <p:grpSp>
        <p:nvGrpSpPr>
          <p:cNvPr id="26" name="Group 25">
            <a:extLst>
              <a:ext uri="{FF2B5EF4-FFF2-40B4-BE49-F238E27FC236}">
                <a16:creationId xmlns:a16="http://schemas.microsoft.com/office/drawing/2014/main" id="{C520D417-3C29-0D44-B93B-614C780C7408}"/>
              </a:ext>
            </a:extLst>
          </p:cNvPr>
          <p:cNvGrpSpPr/>
          <p:nvPr/>
        </p:nvGrpSpPr>
        <p:grpSpPr>
          <a:xfrm>
            <a:off x="5355463" y="671196"/>
            <a:ext cx="6211570" cy="5515608"/>
            <a:chOff x="0" y="0"/>
            <a:chExt cx="6396990" cy="6172200"/>
          </a:xfrm>
        </p:grpSpPr>
        <p:sp>
          <p:nvSpPr>
            <p:cNvPr id="27" name="Rectangle 26">
              <a:extLst>
                <a:ext uri="{FF2B5EF4-FFF2-40B4-BE49-F238E27FC236}">
                  <a16:creationId xmlns:a16="http://schemas.microsoft.com/office/drawing/2014/main" id="{4198C842-CCCB-CD47-B1F0-7B55E1EE7194}"/>
                </a:ext>
              </a:extLst>
            </p:cNvPr>
            <p:cNvSpPr>
              <a:spLocks noChangeAspect="1" noEditPoints="1" noChangeArrowheads="1" noChangeShapeType="1" noTextEdit="1"/>
            </p:cNvSpPr>
            <p:nvPr/>
          </p:nvSpPr>
          <p:spPr bwMode="auto">
            <a:xfrm>
              <a:off x="570532" y="163256"/>
              <a:ext cx="2454335" cy="751709"/>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Records identified through database searching</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(n=151)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8" name="AutoShape 3">
              <a:extLst>
                <a:ext uri="{FF2B5EF4-FFF2-40B4-BE49-F238E27FC236}">
                  <a16:creationId xmlns:a16="http://schemas.microsoft.com/office/drawing/2014/main" id="{4A55BBCE-40E1-BB48-89E0-10A85F98FC0B}"/>
                </a:ext>
              </a:extLst>
            </p:cNvPr>
            <p:cNvSpPr>
              <a:spLocks noChangeAspect="1" noEditPoints="1" noChangeArrowheads="1" noChangeShapeType="1" noTextEdit="1"/>
            </p:cNvSpPr>
            <p:nvPr/>
          </p:nvSpPr>
          <p:spPr bwMode="auto">
            <a:xfrm rot="16200000">
              <a:off x="-537210" y="2137410"/>
              <a:ext cx="1371600" cy="297180"/>
            </a:xfrm>
            <a:prstGeom prst="roundRect">
              <a:avLst>
                <a:gd name="adj" fmla="val 16667"/>
              </a:avLst>
            </a:prstGeom>
            <a:solidFill>
              <a:srgbClr val="CCECFF"/>
            </a:solidFill>
            <a:ln w="9525">
              <a:solidFill>
                <a:srgbClr val="000000"/>
              </a:solidFill>
              <a:round/>
              <a:headEnd/>
              <a:tailEnd/>
            </a:ln>
          </p:spPr>
          <p:txBody>
            <a:bodyPr rot="0" vert="vert270" wrap="square" lIns="45720" tIns="45720" rIns="45720" bIns="45720" anchor="t" anchorCtr="0" upright="1">
              <a:noAutofit/>
            </a:bodyPr>
            <a:lstStyle/>
            <a:p>
              <a:pPr marL="0" marR="0" algn="ctr">
                <a:spcBef>
                  <a:spcPts val="0"/>
                </a:spcBef>
                <a:spcAft>
                  <a:spcPts val="0"/>
                </a:spcAft>
              </a:pPr>
              <a:r>
                <a:rPr lang="en-US" sz="12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Screening</a:t>
              </a:r>
              <a:endParaRPr lang="en-US" sz="1200" b="1" kern="1400">
                <a:solidFill>
                  <a:srgbClr val="000000"/>
                </a:solidFill>
                <a:effectLst/>
                <a:latin typeface="Times New Roman" panose="02020603050405020304" pitchFamily="18" charset="0"/>
                <a:ea typeface="Times New Roman" panose="02020603050405020304" pitchFamily="18" charset="0"/>
              </a:endParaRPr>
            </a:p>
          </p:txBody>
        </p:sp>
        <p:sp>
          <p:nvSpPr>
            <p:cNvPr id="29" name="AutoShape 4">
              <a:extLst>
                <a:ext uri="{FF2B5EF4-FFF2-40B4-BE49-F238E27FC236}">
                  <a16:creationId xmlns:a16="http://schemas.microsoft.com/office/drawing/2014/main" id="{4C2C6F5B-B604-3342-B2A6-0DC61C027294}"/>
                </a:ext>
              </a:extLst>
            </p:cNvPr>
            <p:cNvSpPr>
              <a:spLocks noChangeAspect="1" noEditPoints="1" noChangeArrowheads="1" noChangeShapeType="1" noTextEdit="1"/>
            </p:cNvSpPr>
            <p:nvPr/>
          </p:nvSpPr>
          <p:spPr bwMode="auto">
            <a:xfrm rot="16200000">
              <a:off x="-537210" y="5337810"/>
              <a:ext cx="1371600" cy="297180"/>
            </a:xfrm>
            <a:prstGeom prst="roundRect">
              <a:avLst>
                <a:gd name="adj" fmla="val 16667"/>
              </a:avLst>
            </a:prstGeom>
            <a:solidFill>
              <a:srgbClr val="CCECFF"/>
            </a:solidFill>
            <a:ln w="9525">
              <a:solidFill>
                <a:srgbClr val="000000"/>
              </a:solidFill>
              <a:round/>
              <a:headEnd/>
              <a:tailEnd/>
            </a:ln>
          </p:spPr>
          <p:txBody>
            <a:bodyPr rot="0" vert="vert270" wrap="square" lIns="45720" tIns="45720" rIns="45720" bIns="45720" anchor="t" anchorCtr="0" upright="1">
              <a:noAutofit/>
            </a:bodyPr>
            <a:lstStyle/>
            <a:p>
              <a:pPr marL="0" marR="0" algn="ctr">
                <a:spcBef>
                  <a:spcPts val="0"/>
                </a:spcBef>
                <a:spcAft>
                  <a:spcPts val="0"/>
                </a:spcAft>
              </a:pPr>
              <a:r>
                <a:rPr lang="en-US" sz="12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Included</a:t>
              </a:r>
              <a:endParaRPr lang="en-US" sz="1200" b="1" kern="1400">
                <a:solidFill>
                  <a:srgbClr val="000000"/>
                </a:solidFill>
                <a:effectLst/>
                <a:latin typeface="Times New Roman" panose="02020603050405020304" pitchFamily="18" charset="0"/>
                <a:ea typeface="Times New Roman" panose="02020603050405020304" pitchFamily="18" charset="0"/>
              </a:endParaRPr>
            </a:p>
          </p:txBody>
        </p:sp>
        <p:sp>
          <p:nvSpPr>
            <p:cNvPr id="30" name="AutoShape 5">
              <a:extLst>
                <a:ext uri="{FF2B5EF4-FFF2-40B4-BE49-F238E27FC236}">
                  <a16:creationId xmlns:a16="http://schemas.microsoft.com/office/drawing/2014/main" id="{68D53E08-FB03-6E49-966C-BAF740BE5243}"/>
                </a:ext>
              </a:extLst>
            </p:cNvPr>
            <p:cNvSpPr>
              <a:spLocks noChangeAspect="1" noEditPoints="1" noChangeArrowheads="1" noChangeShapeType="1" noTextEdit="1"/>
            </p:cNvSpPr>
            <p:nvPr/>
          </p:nvSpPr>
          <p:spPr bwMode="auto">
            <a:xfrm rot="16200000">
              <a:off x="-537210" y="3737610"/>
              <a:ext cx="1371600" cy="297180"/>
            </a:xfrm>
            <a:prstGeom prst="roundRect">
              <a:avLst>
                <a:gd name="adj" fmla="val 16667"/>
              </a:avLst>
            </a:prstGeom>
            <a:solidFill>
              <a:srgbClr val="CCECFF"/>
            </a:solidFill>
            <a:ln w="9525">
              <a:solidFill>
                <a:srgbClr val="000000"/>
              </a:solidFill>
              <a:round/>
              <a:headEnd/>
              <a:tailEnd/>
            </a:ln>
          </p:spPr>
          <p:txBody>
            <a:bodyPr rot="0" vert="vert270" wrap="square" lIns="45720" tIns="45720" rIns="45720" bIns="45720" anchor="t" anchorCtr="0" upright="1">
              <a:noAutofit/>
            </a:bodyPr>
            <a:lstStyle/>
            <a:p>
              <a:pPr marL="0" marR="0" algn="ctr">
                <a:spcBef>
                  <a:spcPts val="0"/>
                </a:spcBef>
                <a:spcAft>
                  <a:spcPts val="0"/>
                </a:spcAft>
              </a:pPr>
              <a:r>
                <a:rPr lang="en-US" sz="11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Eligibility</a:t>
              </a:r>
              <a:endParaRPr lang="en-US" sz="1200" b="1" kern="1400">
                <a:solidFill>
                  <a:srgbClr val="000000"/>
                </a:solidFill>
                <a:effectLst/>
                <a:latin typeface="Times New Roman" panose="02020603050405020304" pitchFamily="18" charset="0"/>
                <a:ea typeface="Times New Roman" panose="02020603050405020304" pitchFamily="18" charset="0"/>
              </a:endParaRPr>
            </a:p>
          </p:txBody>
        </p:sp>
        <p:cxnSp>
          <p:nvCxnSpPr>
            <p:cNvPr id="31" name="AutoShape 6">
              <a:extLst>
                <a:ext uri="{FF2B5EF4-FFF2-40B4-BE49-F238E27FC236}">
                  <a16:creationId xmlns:a16="http://schemas.microsoft.com/office/drawing/2014/main" id="{EF4899AD-1405-F549-ADA9-6FB3FA06D329}"/>
                </a:ext>
              </a:extLst>
            </p:cNvPr>
            <p:cNvCxnSpPr>
              <a:cxnSpLocks noChangeAspect="1" noEditPoints="1" noChangeArrowheads="1" noChangeShapeType="1"/>
            </p:cNvCxnSpPr>
            <p:nvPr/>
          </p:nvCxnSpPr>
          <p:spPr bwMode="auto">
            <a:xfrm>
              <a:off x="2053590" y="918210"/>
              <a:ext cx="0" cy="45720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32" name="AutoShape 7">
              <a:extLst>
                <a:ext uri="{FF2B5EF4-FFF2-40B4-BE49-F238E27FC236}">
                  <a16:creationId xmlns:a16="http://schemas.microsoft.com/office/drawing/2014/main" id="{A0227454-11E1-1545-A7DD-6276640C2E66}"/>
                </a:ext>
              </a:extLst>
            </p:cNvPr>
            <p:cNvCxnSpPr>
              <a:cxnSpLocks noChangeAspect="1" noEditPoints="1" noChangeArrowheads="1" noChangeShapeType="1"/>
            </p:cNvCxnSpPr>
            <p:nvPr/>
          </p:nvCxnSpPr>
          <p:spPr bwMode="auto">
            <a:xfrm>
              <a:off x="4339590" y="918210"/>
              <a:ext cx="0" cy="45720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sp>
          <p:nvSpPr>
            <p:cNvPr id="33" name="AutoShape 8">
              <a:extLst>
                <a:ext uri="{FF2B5EF4-FFF2-40B4-BE49-F238E27FC236}">
                  <a16:creationId xmlns:a16="http://schemas.microsoft.com/office/drawing/2014/main" id="{242566D8-F9F4-8B4D-814D-326060550C49}"/>
                </a:ext>
              </a:extLst>
            </p:cNvPr>
            <p:cNvSpPr>
              <a:spLocks noChangeAspect="1" noEditPoints="1" noChangeArrowheads="1" noChangeShapeType="1" noTextEdit="1"/>
            </p:cNvSpPr>
            <p:nvPr/>
          </p:nvSpPr>
          <p:spPr bwMode="auto">
            <a:xfrm rot="16200000">
              <a:off x="-537210" y="537210"/>
              <a:ext cx="1371600" cy="297180"/>
            </a:xfrm>
            <a:prstGeom prst="roundRect">
              <a:avLst>
                <a:gd name="adj" fmla="val 16667"/>
              </a:avLst>
            </a:prstGeom>
            <a:solidFill>
              <a:srgbClr val="CCECFF"/>
            </a:solidFill>
            <a:ln w="9525">
              <a:solidFill>
                <a:srgbClr val="000000"/>
              </a:solidFill>
              <a:round/>
              <a:headEnd/>
              <a:tailEnd/>
            </a:ln>
          </p:spPr>
          <p:txBody>
            <a:bodyPr rot="0" vert="vert270" wrap="square" lIns="45720" tIns="45720" rIns="45720" bIns="45720" anchor="t" anchorCtr="0" upright="1">
              <a:noAutofit/>
            </a:bodyPr>
            <a:lstStyle/>
            <a:p>
              <a:pPr marL="0" marR="0" algn="ctr">
                <a:spcBef>
                  <a:spcPts val="0"/>
                </a:spcBef>
                <a:spcAft>
                  <a:spcPts val="0"/>
                </a:spcAft>
              </a:pPr>
              <a:r>
                <a:rPr lang="en-US" sz="1200" b="1" kern="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Identification</a:t>
              </a:r>
              <a:endParaRPr lang="en-US" sz="1200" b="1" kern="1400">
                <a:solidFill>
                  <a:srgbClr val="000000"/>
                </a:solidFill>
                <a:effectLst/>
                <a:latin typeface="Times New Roman" panose="02020603050405020304" pitchFamily="18" charset="0"/>
                <a:ea typeface="Times New Roman" panose="02020603050405020304" pitchFamily="18" charset="0"/>
              </a:endParaRPr>
            </a:p>
          </p:txBody>
        </p:sp>
        <p:sp>
          <p:nvSpPr>
            <p:cNvPr id="34" name="Rectangle 33">
              <a:extLst>
                <a:ext uri="{FF2B5EF4-FFF2-40B4-BE49-F238E27FC236}">
                  <a16:creationId xmlns:a16="http://schemas.microsoft.com/office/drawing/2014/main" id="{892FA3B0-25D3-7E46-94D2-065DF523F8CD}"/>
                </a:ext>
              </a:extLst>
            </p:cNvPr>
            <p:cNvSpPr>
              <a:spLocks noChangeAspect="1" noEditPoints="1" noChangeArrowheads="1" noChangeShapeType="1" noTextEdit="1"/>
            </p:cNvSpPr>
            <p:nvPr/>
          </p:nvSpPr>
          <p:spPr bwMode="auto">
            <a:xfrm>
              <a:off x="3373778" y="163256"/>
              <a:ext cx="2453322" cy="754893"/>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Additional records identified through other sources</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5" name="Rectangle 34">
              <a:extLst>
                <a:ext uri="{FF2B5EF4-FFF2-40B4-BE49-F238E27FC236}">
                  <a16:creationId xmlns:a16="http://schemas.microsoft.com/office/drawing/2014/main" id="{4D47A595-9D9F-5E4C-A720-DE3C650EF9A2}"/>
                </a:ext>
              </a:extLst>
            </p:cNvPr>
            <p:cNvSpPr>
              <a:spLocks noChangeAspect="1" noEditPoints="1" noChangeArrowheads="1" noChangeShapeType="1" noTextEdit="1"/>
            </p:cNvSpPr>
            <p:nvPr/>
          </p:nvSpPr>
          <p:spPr bwMode="auto">
            <a:xfrm>
              <a:off x="1803971" y="1289477"/>
              <a:ext cx="2771775" cy="57150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Records after duplicates removed</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6" name="Rectangle 35">
              <a:extLst>
                <a:ext uri="{FF2B5EF4-FFF2-40B4-BE49-F238E27FC236}">
                  <a16:creationId xmlns:a16="http://schemas.microsoft.com/office/drawing/2014/main" id="{38B56CCA-4B31-EA4D-8026-5686A3130695}"/>
                </a:ext>
              </a:extLst>
            </p:cNvPr>
            <p:cNvSpPr>
              <a:spLocks noChangeAspect="1" noEditPoints="1" noChangeArrowheads="1" noChangeShapeType="1" noTextEdit="1"/>
            </p:cNvSpPr>
            <p:nvPr/>
          </p:nvSpPr>
          <p:spPr bwMode="auto">
            <a:xfrm>
              <a:off x="2358390" y="2404110"/>
              <a:ext cx="1670050" cy="57150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Records screened</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 = 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7" name="Rectangle 36">
              <a:extLst>
                <a:ext uri="{FF2B5EF4-FFF2-40B4-BE49-F238E27FC236}">
                  <a16:creationId xmlns:a16="http://schemas.microsoft.com/office/drawing/2014/main" id="{671C4BDA-4E37-A64B-94A3-B6AE9B583860}"/>
                </a:ext>
              </a:extLst>
            </p:cNvPr>
            <p:cNvSpPr>
              <a:spLocks noChangeAspect="1" noEditPoints="1" noChangeArrowheads="1" noChangeShapeType="1" noTextEdit="1"/>
            </p:cNvSpPr>
            <p:nvPr/>
          </p:nvSpPr>
          <p:spPr bwMode="auto">
            <a:xfrm>
              <a:off x="4682490" y="2404110"/>
              <a:ext cx="1714500" cy="571500"/>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Records excluded</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 =9)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8" name="Rectangle 37">
              <a:extLst>
                <a:ext uri="{FF2B5EF4-FFF2-40B4-BE49-F238E27FC236}">
                  <a16:creationId xmlns:a16="http://schemas.microsoft.com/office/drawing/2014/main" id="{C7B8BC5F-2FAB-C741-8D42-5E1D8A5FB440}"/>
                </a:ext>
              </a:extLst>
            </p:cNvPr>
            <p:cNvSpPr>
              <a:spLocks noChangeAspect="1" noEditPoints="1" noChangeArrowheads="1" noChangeShapeType="1" noTextEdit="1"/>
            </p:cNvSpPr>
            <p:nvPr/>
          </p:nvSpPr>
          <p:spPr bwMode="auto">
            <a:xfrm>
              <a:off x="2345266" y="3318071"/>
              <a:ext cx="1714500" cy="754893"/>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Full-text articles assessed for eligibility</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(n=18)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9" name="Rectangle 38">
              <a:extLst>
                <a:ext uri="{FF2B5EF4-FFF2-40B4-BE49-F238E27FC236}">
                  <a16:creationId xmlns:a16="http://schemas.microsoft.com/office/drawing/2014/main" id="{C9059CC0-43A6-E548-BB8F-046AE8B88CFA}"/>
                </a:ext>
              </a:extLst>
            </p:cNvPr>
            <p:cNvSpPr>
              <a:spLocks noChangeAspect="1" noEditPoints="1" noChangeArrowheads="1" noChangeShapeType="1" noTextEdit="1"/>
            </p:cNvSpPr>
            <p:nvPr/>
          </p:nvSpPr>
          <p:spPr bwMode="auto">
            <a:xfrm>
              <a:off x="4681644" y="3327620"/>
              <a:ext cx="1714500" cy="2009786"/>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Full-text articles excluded, with reasons</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 =5)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Did not have nurse satisfaction as a measurable outcome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228600" marR="0" indent="-22860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Had nurse-nurse handoff, not provider to nurse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Rectangle 39">
              <a:extLst>
                <a:ext uri="{FF2B5EF4-FFF2-40B4-BE49-F238E27FC236}">
                  <a16:creationId xmlns:a16="http://schemas.microsoft.com/office/drawing/2014/main" id="{423C07C9-EB93-6D47-BA91-8F1B9162BA96}"/>
                </a:ext>
              </a:extLst>
            </p:cNvPr>
            <p:cNvSpPr>
              <a:spLocks noChangeAspect="1" noEditPoints="1" noChangeArrowheads="1" noChangeShapeType="1" noTextEdit="1"/>
            </p:cNvSpPr>
            <p:nvPr/>
          </p:nvSpPr>
          <p:spPr bwMode="auto">
            <a:xfrm>
              <a:off x="2345266" y="4346635"/>
              <a:ext cx="1833456" cy="1462831"/>
            </a:xfrm>
            <a:prstGeom prst="rect">
              <a:avLst/>
            </a:prstGeom>
            <a:solidFill>
              <a:srgbClr val="FFFFFF"/>
            </a:solidFill>
            <a:ln w="9525">
              <a:solidFill>
                <a:srgbClr val="000000"/>
              </a:solidFill>
              <a:miter lim="800000"/>
              <a:headEnd/>
              <a:tailEnd/>
            </a:ln>
          </p:spPr>
          <p:txBody>
            <a:bodyPr rot="0" vert="horz" wrap="square" lIns="91440" tIns="91440" rIns="91440" bIns="91440" anchor="t" anchorCtr="0" upright="1">
              <a:noAutofit/>
            </a:bodyPr>
            <a:lstStyle/>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Studies included for critical appraisal</a:t>
              </a:r>
              <a:br>
                <a:rPr lang="en-US" sz="1100">
                  <a:effectLst/>
                  <a:latin typeface="Calibri" panose="020F0502020204030204" pitchFamily="34" charset="0"/>
                  <a:ea typeface="Calibri" panose="020F0502020204030204" pitchFamily="34" charset="0"/>
                  <a:cs typeface="Times New Roman" panose="02020603050405020304" pitchFamily="18" charset="0"/>
                </a:rPr>
              </a:br>
              <a:r>
                <a:rPr lang="en-US" sz="1100">
                  <a:effectLst/>
                  <a:latin typeface="Calibri" panose="020F0502020204030204" pitchFamily="34" charset="0"/>
                  <a:ea typeface="Calibri" panose="020F0502020204030204" pitchFamily="34" charset="0"/>
                  <a:cs typeface="Times New Roman" panose="02020603050405020304" pitchFamily="18" charset="0"/>
                </a:rPr>
                <a:t>(n=13)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Quantitative (n=12)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spcBef>
                  <a:spcPts val="0"/>
                </a:spcBef>
                <a:spcAft>
                  <a:spcPts val="0"/>
                </a:spcAft>
                <a:buFont typeface="Arial" panose="020B0604020202020204" pitchFamily="34" charset="0"/>
                <a:buChar char="•"/>
              </a:pPr>
              <a:r>
                <a:rPr lang="en-US" sz="1100">
                  <a:effectLst/>
                  <a:latin typeface="Calibri" panose="020F0502020204030204" pitchFamily="34" charset="0"/>
                  <a:ea typeface="Calibri" panose="020F0502020204030204" pitchFamily="34" charset="0"/>
                  <a:cs typeface="Times New Roman" panose="02020603050405020304" pitchFamily="18" charset="0"/>
                </a:rPr>
                <a:t>Qualitative (n=1)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22860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41" name="AutoShape 18">
              <a:extLst>
                <a:ext uri="{FF2B5EF4-FFF2-40B4-BE49-F238E27FC236}">
                  <a16:creationId xmlns:a16="http://schemas.microsoft.com/office/drawing/2014/main" id="{5EEDF8F3-2219-AD48-B7F2-17AAE808066F}"/>
                </a:ext>
              </a:extLst>
            </p:cNvPr>
            <p:cNvCxnSpPr>
              <a:cxnSpLocks noChangeAspect="1" noEditPoints="1" noChangeArrowheads="1" noChangeShapeType="1"/>
            </p:cNvCxnSpPr>
            <p:nvPr/>
          </p:nvCxnSpPr>
          <p:spPr bwMode="auto">
            <a:xfrm>
              <a:off x="3196590" y="2975610"/>
              <a:ext cx="0" cy="34290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42" name="AutoShape 19">
              <a:extLst>
                <a:ext uri="{FF2B5EF4-FFF2-40B4-BE49-F238E27FC236}">
                  <a16:creationId xmlns:a16="http://schemas.microsoft.com/office/drawing/2014/main" id="{E2C40584-BF01-EF40-8955-D31E90C10F19}"/>
                </a:ext>
              </a:extLst>
            </p:cNvPr>
            <p:cNvCxnSpPr>
              <a:cxnSpLocks noChangeAspect="1" noEditPoints="1" noChangeArrowheads="1" noChangeShapeType="1"/>
            </p:cNvCxnSpPr>
            <p:nvPr/>
          </p:nvCxnSpPr>
          <p:spPr bwMode="auto">
            <a:xfrm>
              <a:off x="3196590" y="4004310"/>
              <a:ext cx="0" cy="34290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43" name="AutoShape 21">
              <a:extLst>
                <a:ext uri="{FF2B5EF4-FFF2-40B4-BE49-F238E27FC236}">
                  <a16:creationId xmlns:a16="http://schemas.microsoft.com/office/drawing/2014/main" id="{10BEC460-5011-AB42-8348-E3C18E97929C}"/>
                </a:ext>
              </a:extLst>
            </p:cNvPr>
            <p:cNvCxnSpPr>
              <a:cxnSpLocks noChangeAspect="1" noEditPoints="1" noChangeArrowheads="1" noChangeShapeType="1"/>
            </p:cNvCxnSpPr>
            <p:nvPr/>
          </p:nvCxnSpPr>
          <p:spPr bwMode="auto">
            <a:xfrm>
              <a:off x="4034790" y="2683510"/>
              <a:ext cx="650875"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cxnSp>
          <p:nvCxnSpPr>
            <p:cNvPr id="44" name="AutoShape 22">
              <a:extLst>
                <a:ext uri="{FF2B5EF4-FFF2-40B4-BE49-F238E27FC236}">
                  <a16:creationId xmlns:a16="http://schemas.microsoft.com/office/drawing/2014/main" id="{D06BC3A9-9DA6-8E4A-AEC4-7DEBCEF5F817}"/>
                </a:ext>
              </a:extLst>
            </p:cNvPr>
            <p:cNvCxnSpPr>
              <a:cxnSpLocks noChangeAspect="1" noEditPoints="1" noChangeArrowheads="1" noChangeShapeType="1"/>
            </p:cNvCxnSpPr>
            <p:nvPr/>
          </p:nvCxnSpPr>
          <p:spPr bwMode="auto">
            <a:xfrm>
              <a:off x="4060190" y="3661410"/>
              <a:ext cx="628650" cy="0"/>
            </a:xfrm>
            <a:prstGeom prst="straightConnector1">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CCCCCC"/>
                    </a:outerShdw>
                  </a:effectLst>
                </a14:hiddenEffects>
              </a:ext>
            </a:extLst>
          </p:spPr>
        </p:cxnSp>
      </p:grpSp>
    </p:spTree>
    <p:extLst>
      <p:ext uri="{BB962C8B-B14F-4D97-AF65-F5344CB8AC3E}">
        <p14:creationId xmlns:p14="http://schemas.microsoft.com/office/powerpoint/2010/main" val="444674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BB55F6-E38D-7B49-ABEE-4917E13B1BD8}"/>
              </a:ext>
            </a:extLst>
          </p:cNvPr>
          <p:cNvSpPr>
            <a:spLocks noGrp="1"/>
          </p:cNvSpPr>
          <p:nvPr>
            <p:ph type="title"/>
          </p:nvPr>
        </p:nvSpPr>
        <p:spPr>
          <a:xfrm>
            <a:off x="2231136" y="467418"/>
            <a:ext cx="7729728" cy="1188720"/>
          </a:xfrm>
          <a:prstGeom prst="ellipse">
            <a:avLst/>
          </a:prstGeom>
          <a:solidFill>
            <a:srgbClr val="FFFFFF"/>
          </a:solidFill>
        </p:spPr>
        <p:txBody>
          <a:bodyPr>
            <a:normAutofit/>
          </a:bodyPr>
          <a:lstStyle/>
          <a:p>
            <a:r>
              <a:rPr lang="en-US"/>
              <a:t>Critical appraisal</a:t>
            </a:r>
          </a:p>
        </p:txBody>
      </p:sp>
      <p:sp>
        <p:nvSpPr>
          <p:cNvPr id="43" name="Content Placeholder 2">
            <a:extLst>
              <a:ext uri="{FF2B5EF4-FFF2-40B4-BE49-F238E27FC236}">
                <a16:creationId xmlns:a16="http://schemas.microsoft.com/office/drawing/2014/main" id="{120DFF2B-E429-F44A-A51D-5C9E13411662}"/>
              </a:ext>
            </a:extLst>
          </p:cNvPr>
          <p:cNvSpPr>
            <a:spLocks noGrp="1"/>
          </p:cNvSpPr>
          <p:nvPr>
            <p:ph idx="1"/>
          </p:nvPr>
        </p:nvSpPr>
        <p:spPr>
          <a:xfrm>
            <a:off x="1706062" y="2291262"/>
            <a:ext cx="8779512" cy="2879256"/>
          </a:xfrm>
        </p:spPr>
        <p:txBody>
          <a:bodyPr>
            <a:normAutofit/>
          </a:bodyPr>
          <a:lstStyle/>
          <a:p>
            <a:pPr>
              <a:lnSpc>
                <a:spcPct val="90000"/>
              </a:lnSpc>
            </a:pPr>
            <a:r>
              <a:rPr lang="en-US" sz="1400" dirty="0">
                <a:solidFill>
                  <a:srgbClr val="404040"/>
                </a:solidFill>
              </a:rPr>
              <a:t>All studies were systematically appraised as per the Johns Hopkins Nursing Evidence-Based Practice in order to establish the validity and reliability of the studies that will support and affect practice change</a:t>
            </a:r>
          </a:p>
          <a:p>
            <a:pPr>
              <a:lnSpc>
                <a:spcPct val="90000"/>
              </a:lnSpc>
            </a:pPr>
            <a:r>
              <a:rPr lang="en-US" sz="1400" dirty="0">
                <a:solidFill>
                  <a:srgbClr val="404040"/>
                </a:solidFill>
              </a:rPr>
              <a:t>The Johns Hopkins Nursing Evidence-Based Practice Appendix D: Evidence Level and Quality Guide was used to assign a level and quality rating for each of the 13 total articles that met the inclusion and exclusion criteria </a:t>
            </a:r>
          </a:p>
          <a:p>
            <a:pPr lvl="2">
              <a:lnSpc>
                <a:spcPct val="90000"/>
              </a:lnSpc>
            </a:pPr>
            <a:r>
              <a:rPr lang="en-US" sz="1400" dirty="0">
                <a:solidFill>
                  <a:srgbClr val="404040"/>
                </a:solidFill>
              </a:rPr>
              <a:t>Level I – 2 articles</a:t>
            </a:r>
          </a:p>
          <a:p>
            <a:pPr lvl="2">
              <a:lnSpc>
                <a:spcPct val="90000"/>
              </a:lnSpc>
            </a:pPr>
            <a:r>
              <a:rPr lang="en-US" sz="1400" dirty="0">
                <a:solidFill>
                  <a:srgbClr val="404040"/>
                </a:solidFill>
              </a:rPr>
              <a:t>Level II -3 articles	</a:t>
            </a:r>
          </a:p>
          <a:p>
            <a:pPr lvl="2">
              <a:lnSpc>
                <a:spcPct val="90000"/>
              </a:lnSpc>
            </a:pPr>
            <a:r>
              <a:rPr lang="en-US" sz="1400" dirty="0">
                <a:solidFill>
                  <a:srgbClr val="404040"/>
                </a:solidFill>
              </a:rPr>
              <a:t>Level III -7 articles</a:t>
            </a:r>
          </a:p>
          <a:p>
            <a:pPr lvl="1">
              <a:lnSpc>
                <a:spcPct val="90000"/>
              </a:lnSpc>
            </a:pPr>
            <a:r>
              <a:rPr lang="en-US" sz="1400" dirty="0">
                <a:solidFill>
                  <a:srgbClr val="404040"/>
                </a:solidFill>
              </a:rPr>
              <a:t>All assigned quality grade A or B, indicating good or high-quality evidence. </a:t>
            </a:r>
          </a:p>
          <a:p>
            <a:pPr lvl="1">
              <a:lnSpc>
                <a:spcPct val="90000"/>
              </a:lnSpc>
            </a:pPr>
            <a:r>
              <a:rPr lang="en-US" sz="1400" dirty="0">
                <a:solidFill>
                  <a:srgbClr val="404040"/>
                </a:solidFill>
              </a:rPr>
              <a:t>A clinical practice guideline, was appraised, leveled, and graded as a non-research source using the Appraisal of Guidelines for Research and Evaluation (AGREE) II instrument</a:t>
            </a:r>
          </a:p>
        </p:txBody>
      </p:sp>
    </p:spTree>
    <p:extLst>
      <p:ext uri="{BB962C8B-B14F-4D97-AF65-F5344CB8AC3E}">
        <p14:creationId xmlns:p14="http://schemas.microsoft.com/office/powerpoint/2010/main" val="21911126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D7A1-FDD3-3146-AEE1-EC7BEE2ED986}"/>
              </a:ext>
            </a:extLst>
          </p:cNvPr>
          <p:cNvSpPr>
            <a:spLocks noGrp="1"/>
          </p:cNvSpPr>
          <p:nvPr>
            <p:ph type="title"/>
          </p:nvPr>
        </p:nvSpPr>
        <p:spPr/>
        <p:txBody>
          <a:bodyPr/>
          <a:lstStyle/>
          <a:p>
            <a:r>
              <a:rPr lang="en-US" dirty="0"/>
              <a:t>synthesis</a:t>
            </a:r>
          </a:p>
        </p:txBody>
      </p:sp>
      <p:sp>
        <p:nvSpPr>
          <p:cNvPr id="3" name="Content Placeholder 2">
            <a:extLst>
              <a:ext uri="{FF2B5EF4-FFF2-40B4-BE49-F238E27FC236}">
                <a16:creationId xmlns:a16="http://schemas.microsoft.com/office/drawing/2014/main" id="{687E1650-F324-F14C-AA92-77A5F08E8DDC}"/>
              </a:ext>
            </a:extLst>
          </p:cNvPr>
          <p:cNvSpPr>
            <a:spLocks noGrp="1"/>
          </p:cNvSpPr>
          <p:nvPr>
            <p:ph sz="half" idx="1"/>
          </p:nvPr>
        </p:nvSpPr>
        <p:spPr>
          <a:xfrm>
            <a:off x="622301" y="2269744"/>
            <a:ext cx="5231386" cy="4397756"/>
          </a:xfrm>
        </p:spPr>
        <p:txBody>
          <a:bodyPr>
            <a:noAutofit/>
          </a:bodyPr>
          <a:lstStyle/>
          <a:p>
            <a:r>
              <a:rPr lang="en-US" sz="1600" dirty="0"/>
              <a:t>From the information that was synthesized, the implementation of a standardized handoff tool was beneficial to nurse satisfaction, quality of information transferred, and patient safety</a:t>
            </a:r>
            <a:endParaRPr lang="en-US" sz="1400" dirty="0"/>
          </a:p>
          <a:p>
            <a:r>
              <a:rPr lang="en-US" sz="1400" dirty="0"/>
              <a:t> After all </a:t>
            </a:r>
            <a:r>
              <a:rPr lang="en-US" sz="1600" dirty="0"/>
              <a:t>appraisals were complete and assigned a level and quality rating, they were synthesized into an evidence table</a:t>
            </a:r>
          </a:p>
          <a:p>
            <a:pPr marL="0" indent="0">
              <a:buNone/>
            </a:pPr>
            <a:r>
              <a:rPr lang="en-US" sz="1600" u="sng" dirty="0"/>
              <a:t>Ten different handoff tools were evaluated across the studies: </a:t>
            </a:r>
          </a:p>
          <a:p>
            <a:pPr marL="0" lvl="1">
              <a:spcBef>
                <a:spcPts val="0"/>
              </a:spcBef>
            </a:pPr>
            <a:r>
              <a:rPr lang="en-US" dirty="0"/>
              <a:t>3 custom checklists</a:t>
            </a:r>
          </a:p>
          <a:p>
            <a:pPr marL="0" lvl="1">
              <a:spcBef>
                <a:spcPts val="0"/>
              </a:spcBef>
            </a:pPr>
            <a:r>
              <a:rPr lang="en-US" dirty="0"/>
              <a:t>WHAT tool</a:t>
            </a:r>
          </a:p>
          <a:p>
            <a:pPr marL="0" lvl="1">
              <a:spcBef>
                <a:spcPts val="0"/>
              </a:spcBef>
            </a:pPr>
            <a:r>
              <a:rPr lang="en-US" dirty="0"/>
              <a:t>I-PASS</a:t>
            </a:r>
          </a:p>
          <a:p>
            <a:pPr marL="0" lvl="1">
              <a:spcBef>
                <a:spcPts val="0"/>
              </a:spcBef>
            </a:pPr>
            <a:r>
              <a:rPr lang="en-US" dirty="0"/>
              <a:t>PATIENT</a:t>
            </a:r>
          </a:p>
          <a:p>
            <a:pPr marL="0" lvl="1">
              <a:spcBef>
                <a:spcPts val="0"/>
              </a:spcBef>
            </a:pPr>
            <a:r>
              <a:rPr lang="en-US" dirty="0"/>
              <a:t>1 electronic checklist</a:t>
            </a:r>
          </a:p>
          <a:p>
            <a:pPr marL="0" lvl="1">
              <a:spcBef>
                <a:spcPts val="0"/>
              </a:spcBef>
            </a:pPr>
            <a:r>
              <a:rPr lang="en-US" dirty="0"/>
              <a:t>1 study used a combination of checklists</a:t>
            </a:r>
          </a:p>
          <a:p>
            <a:pPr marL="0" lvl="1">
              <a:spcBef>
                <a:spcPts val="0"/>
              </a:spcBef>
            </a:pPr>
            <a:r>
              <a:rPr lang="en-US" dirty="0"/>
              <a:t>1 physical checklist</a:t>
            </a:r>
          </a:p>
          <a:p>
            <a:pPr marL="171450" lvl="1" indent="-171450">
              <a:spcBef>
                <a:spcPts val="0"/>
              </a:spcBef>
            </a:pPr>
            <a:r>
              <a:rPr lang="en-US" dirty="0"/>
              <a:t>  One incorporated a “time-out” as an intervention </a:t>
            </a:r>
          </a:p>
        </p:txBody>
      </p:sp>
      <p:sp>
        <p:nvSpPr>
          <p:cNvPr id="4" name="Content Placeholder 3">
            <a:extLst>
              <a:ext uri="{FF2B5EF4-FFF2-40B4-BE49-F238E27FC236}">
                <a16:creationId xmlns:a16="http://schemas.microsoft.com/office/drawing/2014/main" id="{5A97FF8C-3408-7647-BFB9-4B15967B854B}"/>
              </a:ext>
            </a:extLst>
          </p:cNvPr>
          <p:cNvSpPr>
            <a:spLocks noGrp="1"/>
          </p:cNvSpPr>
          <p:nvPr>
            <p:ph sz="half" idx="2"/>
          </p:nvPr>
        </p:nvSpPr>
        <p:spPr>
          <a:xfrm>
            <a:off x="6338315" y="2638044"/>
            <a:ext cx="4270247" cy="3597656"/>
          </a:xfrm>
        </p:spPr>
        <p:txBody>
          <a:bodyPr/>
          <a:lstStyle/>
          <a:p>
            <a:r>
              <a:rPr lang="en-US" dirty="0"/>
              <a:t>WHAT tool had highest statistically significance increased nurse satisfaction and communication along with the highest level of evidence with the greatest return of surveys at 94%</a:t>
            </a:r>
          </a:p>
          <a:p>
            <a:r>
              <a:rPr lang="en-US" dirty="0"/>
              <a:t>Implementation of timeout with standardized handoff due to consistent significance of timeout improvement on nurse satisfaction, information transferred, quality of information, communication, and patient safety data </a:t>
            </a:r>
          </a:p>
          <a:p>
            <a:endParaRPr lang="en-US" dirty="0"/>
          </a:p>
        </p:txBody>
      </p:sp>
    </p:spTree>
    <p:extLst>
      <p:ext uri="{BB962C8B-B14F-4D97-AF65-F5344CB8AC3E}">
        <p14:creationId xmlns:p14="http://schemas.microsoft.com/office/powerpoint/2010/main" val="4134023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76BF0-DD58-304C-A897-B76BC8653C25}"/>
              </a:ext>
            </a:extLst>
          </p:cNvPr>
          <p:cNvSpPr>
            <a:spLocks noGrp="1"/>
          </p:cNvSpPr>
          <p:nvPr>
            <p:ph type="title"/>
          </p:nvPr>
        </p:nvSpPr>
        <p:spPr>
          <a:xfrm>
            <a:off x="829781" y="2708804"/>
            <a:ext cx="3698803" cy="1440394"/>
          </a:xfrm>
          <a:noFill/>
          <a:ln>
            <a:solidFill>
              <a:schemeClr val="tx1"/>
            </a:solidFill>
          </a:ln>
        </p:spPr>
        <p:txBody>
          <a:bodyPr>
            <a:normAutofit/>
          </a:bodyPr>
          <a:lstStyle/>
          <a:p>
            <a:r>
              <a:rPr lang="en-US" sz="2400">
                <a:solidFill>
                  <a:schemeClr val="tx1"/>
                </a:solidFill>
              </a:rPr>
              <a:t>Clinical expertise</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C76DDD7-320A-0245-8D55-F0F6BC2320BA}"/>
              </a:ext>
            </a:extLst>
          </p:cNvPr>
          <p:cNvSpPr>
            <a:spLocks noGrp="1"/>
          </p:cNvSpPr>
          <p:nvPr>
            <p:ph idx="1"/>
          </p:nvPr>
        </p:nvSpPr>
        <p:spPr>
          <a:xfrm>
            <a:off x="6049182" y="802638"/>
            <a:ext cx="5408696" cy="5252722"/>
          </a:xfrm>
        </p:spPr>
        <p:txBody>
          <a:bodyPr anchor="ctr">
            <a:normAutofit/>
          </a:bodyPr>
          <a:lstStyle/>
          <a:p>
            <a:pPr>
              <a:lnSpc>
                <a:spcPct val="90000"/>
              </a:lnSpc>
            </a:pPr>
            <a:r>
              <a:rPr lang="en-US" sz="1500" dirty="0">
                <a:solidFill>
                  <a:schemeClr val="bg1"/>
                </a:solidFill>
              </a:rPr>
              <a:t>Clinical practice guidelines are rigorously developed based on systematic reviews of research evidence with statements of clinical practice recommendations and an evaluation of their benefits and harms (Melnyk, 2015)</a:t>
            </a:r>
          </a:p>
          <a:p>
            <a:pPr>
              <a:lnSpc>
                <a:spcPct val="90000"/>
              </a:lnSpc>
            </a:pPr>
            <a:r>
              <a:rPr lang="en-US" sz="1500" dirty="0">
                <a:solidFill>
                  <a:schemeClr val="bg1"/>
                </a:solidFill>
              </a:rPr>
              <a:t>Clinical Practice Guidelines play a critical role in EBP since they help to reduce healthcare variation and improve patient outcomes (Melnyk, 2015)</a:t>
            </a:r>
          </a:p>
          <a:p>
            <a:pPr>
              <a:lnSpc>
                <a:spcPct val="90000"/>
              </a:lnSpc>
            </a:pPr>
            <a:r>
              <a:rPr lang="en-US" sz="1500" dirty="0">
                <a:solidFill>
                  <a:schemeClr val="bg1"/>
                </a:solidFill>
              </a:rPr>
              <a:t>A clinical practice guideline was chosen as a non-research form of evidence and was appraised, leveled, and graded using the Appraisal of Guidelines for Research for Research and Evaluation (AGREE II) instrument </a:t>
            </a:r>
          </a:p>
          <a:p>
            <a:pPr>
              <a:lnSpc>
                <a:spcPct val="90000"/>
              </a:lnSpc>
            </a:pPr>
            <a:r>
              <a:rPr lang="en-US" sz="1500" dirty="0">
                <a:solidFill>
                  <a:schemeClr val="bg1"/>
                </a:solidFill>
              </a:rPr>
              <a:t>The objective of the clinical practice guideline chosen for the DNP project is to guide improving perioperative team communication through a culture of safety that incorporates team training, simulation training, standardized transfer of patient information (commonly referred to as handovers or handoffs), briefings, time outs, surgical safety checklists, and debriefings (Fearon et al., 2018)</a:t>
            </a:r>
          </a:p>
          <a:p>
            <a:pPr>
              <a:lnSpc>
                <a:spcPct val="90000"/>
              </a:lnSpc>
            </a:pPr>
            <a:r>
              <a:rPr lang="en-US" sz="1500" dirty="0">
                <a:solidFill>
                  <a:schemeClr val="bg1"/>
                </a:solidFill>
              </a:rPr>
              <a:t>Recommendations from the practice guideline suggest that the use of checklists in handovers, briefings, and debriefings provide a defense against adverse events (Fearon et al., 2018)</a:t>
            </a:r>
          </a:p>
          <a:p>
            <a:pPr>
              <a:lnSpc>
                <a:spcPct val="90000"/>
              </a:lnSpc>
            </a:pPr>
            <a:endParaRPr lang="en-US" sz="1500" dirty="0">
              <a:solidFill>
                <a:schemeClr val="bg1"/>
              </a:solidFill>
            </a:endParaRPr>
          </a:p>
        </p:txBody>
      </p:sp>
    </p:spTree>
    <p:extLst>
      <p:ext uri="{BB962C8B-B14F-4D97-AF65-F5344CB8AC3E}">
        <p14:creationId xmlns:p14="http://schemas.microsoft.com/office/powerpoint/2010/main" val="310333698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7CFC6-6717-5E4C-A16C-0C4A90D9F2C9}"/>
              </a:ext>
            </a:extLst>
          </p:cNvPr>
          <p:cNvSpPr>
            <a:spLocks noGrp="1"/>
          </p:cNvSpPr>
          <p:nvPr>
            <p:ph type="title"/>
          </p:nvPr>
        </p:nvSpPr>
        <p:spPr>
          <a:xfrm>
            <a:off x="643467" y="643467"/>
            <a:ext cx="3363974" cy="1728044"/>
          </a:xfrm>
          <a:noFill/>
          <a:ln>
            <a:solidFill>
              <a:schemeClr val="bg1"/>
            </a:solidFill>
          </a:ln>
        </p:spPr>
        <p:txBody>
          <a:bodyPr vert="horz" wrap="square" lIns="182880" tIns="182880" rIns="182880" bIns="182880" rtlCol="0" anchor="ctr">
            <a:normAutofit/>
          </a:bodyPr>
          <a:lstStyle/>
          <a:p>
            <a:r>
              <a:rPr lang="en-US">
                <a:solidFill>
                  <a:schemeClr val="bg1"/>
                </a:solidFill>
              </a:rPr>
              <a:t>Patient preference</a:t>
            </a:r>
          </a:p>
        </p:txBody>
      </p:sp>
      <p:sp>
        <p:nvSpPr>
          <p:cNvPr id="3" name="Content Placeholder 2">
            <a:extLst>
              <a:ext uri="{FF2B5EF4-FFF2-40B4-BE49-F238E27FC236}">
                <a16:creationId xmlns:a16="http://schemas.microsoft.com/office/drawing/2014/main" id="{627B2E65-4DFB-C74F-9DA6-D4ECFA2EBB53}"/>
              </a:ext>
            </a:extLst>
          </p:cNvPr>
          <p:cNvSpPr>
            <a:spLocks noGrp="1"/>
          </p:cNvSpPr>
          <p:nvPr>
            <p:ph sz="half" idx="1"/>
          </p:nvPr>
        </p:nvSpPr>
        <p:spPr>
          <a:xfrm>
            <a:off x="643468" y="2638044"/>
            <a:ext cx="3363974" cy="3415622"/>
          </a:xfrm>
        </p:spPr>
        <p:txBody>
          <a:bodyPr vert="horz" lIns="91440" tIns="45720" rIns="91440" bIns="45720" rtlCol="0">
            <a:normAutofit/>
          </a:bodyPr>
          <a:lstStyle/>
          <a:p>
            <a:pPr>
              <a:lnSpc>
                <a:spcPct val="90000"/>
              </a:lnSpc>
            </a:pPr>
            <a:r>
              <a:rPr lang="en-US" sz="1400">
                <a:solidFill>
                  <a:schemeClr val="bg1"/>
                </a:solidFill>
              </a:rPr>
              <a:t>Patients and families trust that healthcare workers will communicate and work together to ensure they receive the best possible care, along with improved outcomes</a:t>
            </a:r>
          </a:p>
          <a:p>
            <a:pPr>
              <a:lnSpc>
                <a:spcPct val="90000"/>
              </a:lnSpc>
            </a:pPr>
            <a:r>
              <a:rPr lang="en-US" sz="1400">
                <a:solidFill>
                  <a:schemeClr val="bg1"/>
                </a:solidFill>
              </a:rPr>
              <a:t>Developing a patient’s trust in healthcare professionals will help to reinforce the patient/provider relationship, which helps to increase patient rapport and confidence in their medical care. </a:t>
            </a:r>
          </a:p>
          <a:p>
            <a:pPr>
              <a:lnSpc>
                <a:spcPct val="90000"/>
              </a:lnSpc>
            </a:pPr>
            <a:r>
              <a:rPr lang="en-US" sz="1400">
                <a:solidFill>
                  <a:schemeClr val="bg1"/>
                </a:solidFill>
              </a:rPr>
              <a:t>Handoff provides critical information that allows the nurse to make the patient experience a shared value of safety and quality (IHI, 2020). </a:t>
            </a:r>
          </a:p>
        </p:txBody>
      </p:sp>
      <p:pic>
        <p:nvPicPr>
          <p:cNvPr id="5" name="Content Placeholder 4">
            <a:extLst>
              <a:ext uri="{FF2B5EF4-FFF2-40B4-BE49-F238E27FC236}">
                <a16:creationId xmlns:a16="http://schemas.microsoft.com/office/drawing/2014/main" id="{F7972541-1A0A-C746-B91C-0DD0EC13749D}"/>
              </a:ext>
            </a:extLst>
          </p:cNvPr>
          <p:cNvPicPr>
            <a:picLocks noGrp="1" noChangeAspect="1"/>
          </p:cNvPicPr>
          <p:nvPr>
            <p:ph sz="half" idx="2"/>
          </p:nvPr>
        </p:nvPicPr>
        <p:blipFill>
          <a:blip r:embed="rId2"/>
          <a:stretch>
            <a:fillRect/>
          </a:stretch>
        </p:blipFill>
        <p:spPr>
          <a:xfrm>
            <a:off x="5297763" y="1715553"/>
            <a:ext cx="6250769" cy="3266026"/>
          </a:xfrm>
          <a:prstGeom prst="rect">
            <a:avLst/>
          </a:prstGeom>
        </p:spPr>
      </p:pic>
    </p:spTree>
    <p:extLst>
      <p:ext uri="{BB962C8B-B14F-4D97-AF65-F5344CB8AC3E}">
        <p14:creationId xmlns:p14="http://schemas.microsoft.com/office/powerpoint/2010/main" val="2657159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1C4846-3F5D-9047-A10C-F7F3D19B47D6}"/>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US" sz="2000">
                <a:solidFill>
                  <a:schemeClr val="bg1"/>
                </a:solidFill>
              </a:rPr>
              <a:t>Recommendations for Practice</a:t>
            </a:r>
          </a:p>
        </p:txBody>
      </p:sp>
      <p:graphicFrame>
        <p:nvGraphicFramePr>
          <p:cNvPr id="11" name="Content Placeholder 2">
            <a:extLst>
              <a:ext uri="{FF2B5EF4-FFF2-40B4-BE49-F238E27FC236}">
                <a16:creationId xmlns:a16="http://schemas.microsoft.com/office/drawing/2014/main" id="{42BF47ED-0EBB-F242-BEA7-5BBF57833D68}"/>
              </a:ext>
            </a:extLst>
          </p:cNvPr>
          <p:cNvGraphicFramePr>
            <a:graphicFrameLocks noGrp="1"/>
          </p:cNvGraphicFramePr>
          <p:nvPr>
            <p:ph idx="1"/>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04869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62AF93-82A3-6241-86D8-EF1F783BBA2E}"/>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1900">
                <a:solidFill>
                  <a:srgbClr val="FFFFFF"/>
                </a:solidFill>
              </a:rPr>
              <a:t>Aims for recommended practice change</a:t>
            </a:r>
          </a:p>
        </p:txBody>
      </p:sp>
      <p:sp>
        <p:nvSpPr>
          <p:cNvPr id="3" name="Content Placeholder 2">
            <a:extLst>
              <a:ext uri="{FF2B5EF4-FFF2-40B4-BE49-F238E27FC236}">
                <a16:creationId xmlns:a16="http://schemas.microsoft.com/office/drawing/2014/main" id="{BEEFB33E-5DBC-5A46-A341-77057B8E95AE}"/>
              </a:ext>
            </a:extLst>
          </p:cNvPr>
          <p:cNvSpPr>
            <a:spLocks noGrp="1"/>
          </p:cNvSpPr>
          <p:nvPr>
            <p:ph idx="1"/>
          </p:nvPr>
        </p:nvSpPr>
        <p:spPr>
          <a:xfrm>
            <a:off x="5591695" y="1402080"/>
            <a:ext cx="5320696" cy="4053840"/>
          </a:xfrm>
        </p:spPr>
        <p:txBody>
          <a:bodyPr anchor="ctr">
            <a:normAutofit/>
          </a:bodyPr>
          <a:lstStyle/>
          <a:p>
            <a:pPr marL="0" indent="0">
              <a:buNone/>
            </a:pPr>
            <a:r>
              <a:rPr lang="en-US" dirty="0"/>
              <a:t>“By September 2021, 95% of all anesthesia-to-PACU-handoffs occurring within the post-anesthesia care unit at the University of Tennessee Medical Center will utilize a standardized handoff approach.” </a:t>
            </a:r>
          </a:p>
        </p:txBody>
      </p:sp>
    </p:spTree>
    <p:extLst>
      <p:ext uri="{BB962C8B-B14F-4D97-AF65-F5344CB8AC3E}">
        <p14:creationId xmlns:p14="http://schemas.microsoft.com/office/powerpoint/2010/main" val="3029839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E61BA5-E5F5-7F42-98C5-0F58BB28F065}"/>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5000" kern="1200" cap="all" spc="200" baseline="0" dirty="0">
                <a:solidFill>
                  <a:srgbClr val="262626"/>
                </a:solidFill>
                <a:latin typeface="+mj-lt"/>
                <a:ea typeface="+mj-ea"/>
                <a:cs typeface="+mj-cs"/>
              </a:rPr>
              <a:t>implementation</a:t>
            </a:r>
          </a:p>
        </p:txBody>
      </p:sp>
    </p:spTree>
    <p:extLst>
      <p:ext uri="{BB962C8B-B14F-4D97-AF65-F5344CB8AC3E}">
        <p14:creationId xmlns:p14="http://schemas.microsoft.com/office/powerpoint/2010/main" val="1251877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9B662-0989-7D43-9212-AF49C6BF6E70}"/>
              </a:ext>
            </a:extLst>
          </p:cNvPr>
          <p:cNvSpPr>
            <a:spLocks noGrp="1"/>
          </p:cNvSpPr>
          <p:nvPr>
            <p:ph type="title"/>
          </p:nvPr>
        </p:nvSpPr>
        <p:spPr/>
        <p:txBody>
          <a:bodyPr/>
          <a:lstStyle/>
          <a:p>
            <a:r>
              <a:rPr lang="en-US" dirty="0"/>
              <a:t>Setting and population</a:t>
            </a:r>
          </a:p>
        </p:txBody>
      </p:sp>
      <p:sp>
        <p:nvSpPr>
          <p:cNvPr id="3" name="Content Placeholder 2">
            <a:extLst>
              <a:ext uri="{FF2B5EF4-FFF2-40B4-BE49-F238E27FC236}">
                <a16:creationId xmlns:a16="http://schemas.microsoft.com/office/drawing/2014/main" id="{459F5EE1-29CB-F44A-8665-78CCA11DABD2}"/>
              </a:ext>
            </a:extLst>
          </p:cNvPr>
          <p:cNvSpPr>
            <a:spLocks noGrp="1"/>
          </p:cNvSpPr>
          <p:nvPr>
            <p:ph idx="1"/>
          </p:nvPr>
        </p:nvSpPr>
        <p:spPr>
          <a:xfrm>
            <a:off x="1406320" y="2476376"/>
            <a:ext cx="3192202" cy="3101983"/>
          </a:xfrm>
        </p:spPr>
        <p:txBody>
          <a:bodyPr>
            <a:normAutofit lnSpcReduction="10000"/>
          </a:bodyPr>
          <a:lstStyle/>
          <a:p>
            <a:pPr marL="0" indent="0" algn="ctr">
              <a:buNone/>
            </a:pPr>
            <a:r>
              <a:rPr lang="en-US" sz="2800" dirty="0"/>
              <a:t>Setting</a:t>
            </a:r>
          </a:p>
          <a:p>
            <a:r>
              <a:rPr lang="en-US" sz="1900" dirty="0"/>
              <a:t>The project site is located at the largest teaching hospital in Knoxville, Tennessee which is comprised of 685 beds</a:t>
            </a:r>
          </a:p>
          <a:p>
            <a:r>
              <a:rPr lang="en-US" sz="1900" dirty="0"/>
              <a:t>24-bed post anesthesia recovery unit (PACU) known as “Phase I recovery”</a:t>
            </a:r>
          </a:p>
          <a:p>
            <a:endParaRPr lang="en-US" dirty="0"/>
          </a:p>
        </p:txBody>
      </p:sp>
      <p:pic>
        <p:nvPicPr>
          <p:cNvPr id="4" name="Picture 3">
            <a:extLst>
              <a:ext uri="{FF2B5EF4-FFF2-40B4-BE49-F238E27FC236}">
                <a16:creationId xmlns:a16="http://schemas.microsoft.com/office/drawing/2014/main" id="{CC976888-E720-47A6-A3D7-5202F0DC4F24}"/>
              </a:ext>
            </a:extLst>
          </p:cNvPr>
          <p:cNvPicPr>
            <a:picLocks noChangeAspect="1"/>
          </p:cNvPicPr>
          <p:nvPr/>
        </p:nvPicPr>
        <p:blipFill>
          <a:blip r:embed="rId3"/>
          <a:stretch>
            <a:fillRect/>
          </a:stretch>
        </p:blipFill>
        <p:spPr>
          <a:xfrm>
            <a:off x="4598522" y="4320003"/>
            <a:ext cx="2994956" cy="2495797"/>
          </a:xfrm>
          <a:prstGeom prst="rect">
            <a:avLst/>
          </a:prstGeom>
          <a:effectLst>
            <a:softEdge rad="165100"/>
          </a:effectLst>
        </p:spPr>
      </p:pic>
      <p:sp>
        <p:nvSpPr>
          <p:cNvPr id="5" name="TextBox 4">
            <a:extLst>
              <a:ext uri="{FF2B5EF4-FFF2-40B4-BE49-F238E27FC236}">
                <a16:creationId xmlns:a16="http://schemas.microsoft.com/office/drawing/2014/main" id="{6E1DAAF6-4519-4ADA-A18D-3D4191650BDC}"/>
              </a:ext>
            </a:extLst>
          </p:cNvPr>
          <p:cNvSpPr txBox="1"/>
          <p:nvPr/>
        </p:nvSpPr>
        <p:spPr>
          <a:xfrm>
            <a:off x="7593478" y="2476376"/>
            <a:ext cx="3192202" cy="3262432"/>
          </a:xfrm>
          <a:prstGeom prst="rect">
            <a:avLst/>
          </a:prstGeom>
          <a:noFill/>
        </p:spPr>
        <p:txBody>
          <a:bodyPr wrap="square" rtlCol="0">
            <a:spAutoFit/>
          </a:bodyPr>
          <a:lstStyle/>
          <a:p>
            <a:pPr algn="ctr">
              <a:buClr>
                <a:schemeClr val="accent2"/>
              </a:buClr>
            </a:pPr>
            <a:r>
              <a:rPr lang="en-US" sz="2400" dirty="0"/>
              <a:t>Population</a:t>
            </a:r>
          </a:p>
          <a:p>
            <a:pPr marL="342900" indent="-342900">
              <a:buClr>
                <a:schemeClr val="accent2"/>
              </a:buClr>
              <a:buFont typeface="Arial" panose="020B0604020202020204" pitchFamily="34" charset="0"/>
              <a:buChar char="•"/>
            </a:pPr>
            <a:r>
              <a:rPr lang="en-US" dirty="0"/>
              <a:t>69 registered nurses</a:t>
            </a:r>
          </a:p>
          <a:p>
            <a:pPr marL="342900" indent="-342900">
              <a:buClr>
                <a:schemeClr val="accent2"/>
              </a:buClr>
              <a:buFont typeface="Arial" panose="020B0604020202020204" pitchFamily="34" charset="0"/>
              <a:buChar char="•"/>
            </a:pPr>
            <a:r>
              <a:rPr lang="en-US" dirty="0"/>
              <a:t>patient load of approximately 23,000 patients annually </a:t>
            </a:r>
          </a:p>
          <a:p>
            <a:pPr marL="342900" indent="-342900">
              <a:buClr>
                <a:schemeClr val="accent2"/>
              </a:buClr>
              <a:buFont typeface="Arial" panose="020B0604020202020204" pitchFamily="34" charset="0"/>
              <a:buChar char="•"/>
            </a:pPr>
            <a:r>
              <a:rPr lang="en-US" dirty="0"/>
              <a:t>Others include a nurse manager, team leader PACU RN, anesthesiologist, and anesthesia resident</a:t>
            </a:r>
          </a:p>
          <a:p>
            <a:pPr marL="285750" indent="-285750">
              <a:buFont typeface="Arial" panose="020B0604020202020204" pitchFamily="34" charset="0"/>
              <a:buChar char="•"/>
            </a:pPr>
            <a:endParaRPr lang="en-US" sz="2000" dirty="0"/>
          </a:p>
          <a:p>
            <a:endParaRPr lang="en-US" dirty="0"/>
          </a:p>
        </p:txBody>
      </p:sp>
    </p:spTree>
    <p:extLst>
      <p:ext uri="{BB962C8B-B14F-4D97-AF65-F5344CB8AC3E}">
        <p14:creationId xmlns:p14="http://schemas.microsoft.com/office/powerpoint/2010/main" val="847768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8F4AF-F061-7F41-89DC-0EC2E1B41CE9}"/>
              </a:ext>
            </a:extLst>
          </p:cNvPr>
          <p:cNvSpPr>
            <a:spLocks noGrp="1"/>
          </p:cNvSpPr>
          <p:nvPr>
            <p:ph type="title"/>
          </p:nvPr>
        </p:nvSpPr>
        <p:spPr/>
        <p:txBody>
          <a:bodyPr/>
          <a:lstStyle/>
          <a:p>
            <a:r>
              <a:rPr lang="en-US" dirty="0"/>
              <a:t>Project team/stakeholders</a:t>
            </a:r>
          </a:p>
        </p:txBody>
      </p:sp>
      <p:sp>
        <p:nvSpPr>
          <p:cNvPr id="3" name="Content Placeholder 2">
            <a:extLst>
              <a:ext uri="{FF2B5EF4-FFF2-40B4-BE49-F238E27FC236}">
                <a16:creationId xmlns:a16="http://schemas.microsoft.com/office/drawing/2014/main" id="{D3DBEE1F-F2B4-CD4A-B0D2-6A261656FA1C}"/>
              </a:ext>
            </a:extLst>
          </p:cNvPr>
          <p:cNvSpPr>
            <a:spLocks noGrp="1"/>
          </p:cNvSpPr>
          <p:nvPr>
            <p:ph idx="1"/>
          </p:nvPr>
        </p:nvSpPr>
        <p:spPr>
          <a:xfrm>
            <a:off x="7911083" y="2228671"/>
            <a:ext cx="4099560" cy="4521708"/>
          </a:xfrm>
        </p:spPr>
        <p:txBody>
          <a:bodyPr>
            <a:normAutofit/>
          </a:bodyPr>
          <a:lstStyle/>
          <a:p>
            <a:pPr marL="0" indent="0" algn="ctr">
              <a:buNone/>
            </a:pPr>
            <a:r>
              <a:rPr lang="en-US" sz="2400" dirty="0"/>
              <a:t>Key Stakeholders</a:t>
            </a:r>
          </a:p>
          <a:p>
            <a:r>
              <a:rPr lang="en-US" sz="1800" dirty="0"/>
              <a:t>Project site staff: PACU nurse manager, anesthesia providers, PACU staff nurses, and anesthesia quality improvement chair</a:t>
            </a:r>
          </a:p>
          <a:p>
            <a:r>
              <a:rPr lang="en-US" sz="1800" dirty="0"/>
              <a:t>Project associated faculty: nurse anesthesia program director, and nurse anesthesia associate program director</a:t>
            </a:r>
          </a:p>
          <a:p>
            <a:r>
              <a:rPr lang="en-US" sz="1800" dirty="0"/>
              <a:t>National standards: Anesthesiology Performance Improvement and Reporting Exchange (ASPIRE), and the Joint Commission (JACHO)</a:t>
            </a:r>
          </a:p>
          <a:p>
            <a:endParaRPr lang="en-US" dirty="0"/>
          </a:p>
        </p:txBody>
      </p:sp>
      <p:sp>
        <p:nvSpPr>
          <p:cNvPr id="4" name="TextBox 3">
            <a:extLst>
              <a:ext uri="{FF2B5EF4-FFF2-40B4-BE49-F238E27FC236}">
                <a16:creationId xmlns:a16="http://schemas.microsoft.com/office/drawing/2014/main" id="{B9999C91-D78A-4949-B5E6-7A81DBA04761}"/>
              </a:ext>
            </a:extLst>
          </p:cNvPr>
          <p:cNvSpPr txBox="1"/>
          <p:nvPr/>
        </p:nvSpPr>
        <p:spPr>
          <a:xfrm>
            <a:off x="181355" y="2233243"/>
            <a:ext cx="4099560" cy="4893647"/>
          </a:xfrm>
          <a:prstGeom prst="rect">
            <a:avLst/>
          </a:prstGeom>
          <a:noFill/>
        </p:spPr>
        <p:txBody>
          <a:bodyPr wrap="square" rtlCol="0">
            <a:spAutoFit/>
          </a:bodyPr>
          <a:lstStyle/>
          <a:p>
            <a:pPr algn="ctr"/>
            <a:r>
              <a:rPr lang="en-US" sz="2400" dirty="0"/>
              <a:t>Project Team</a:t>
            </a:r>
          </a:p>
          <a:p>
            <a:pPr marL="285750" indent="-285750">
              <a:buClr>
                <a:schemeClr val="accent2"/>
              </a:buClr>
              <a:buFont typeface="Arial" panose="020B0604020202020204" pitchFamily="34" charset="0"/>
              <a:buChar char="•"/>
            </a:pPr>
            <a:r>
              <a:rPr lang="en-US" dirty="0"/>
              <a:t>DNP Student #1</a:t>
            </a:r>
          </a:p>
          <a:p>
            <a:pPr marL="285750" indent="-285750">
              <a:buClr>
                <a:schemeClr val="accent2"/>
              </a:buClr>
              <a:buFont typeface="Arial" panose="020B0604020202020204" pitchFamily="34" charset="0"/>
              <a:buChar char="•"/>
            </a:pPr>
            <a:r>
              <a:rPr lang="en-US" dirty="0"/>
              <a:t>DNP Student #2</a:t>
            </a:r>
          </a:p>
          <a:p>
            <a:pPr marL="285750" indent="-285750">
              <a:buClr>
                <a:schemeClr val="accent2"/>
              </a:buClr>
              <a:buFont typeface="Arial" panose="020B0604020202020204" pitchFamily="34" charset="0"/>
              <a:buChar char="•"/>
            </a:pPr>
            <a:r>
              <a:rPr lang="en-US" dirty="0"/>
              <a:t>DNP Student #3</a:t>
            </a:r>
          </a:p>
          <a:p>
            <a:pPr marL="285750" indent="-285750">
              <a:buClr>
                <a:schemeClr val="accent2"/>
              </a:buClr>
              <a:buFont typeface="Arial" panose="020B0604020202020204" pitchFamily="34" charset="0"/>
              <a:buChar char="•"/>
            </a:pPr>
            <a:r>
              <a:rPr lang="en-US" dirty="0"/>
              <a:t>DNP Student #4</a:t>
            </a:r>
          </a:p>
          <a:p>
            <a:pPr marL="285750" indent="-285750">
              <a:buClr>
                <a:schemeClr val="accent2"/>
              </a:buClr>
              <a:buFont typeface="Arial" panose="020B0604020202020204" pitchFamily="34" charset="0"/>
              <a:buChar char="•"/>
            </a:pPr>
            <a:r>
              <a:rPr lang="en-US" dirty="0"/>
              <a:t>Anesthesia Quality Improvement Chair</a:t>
            </a:r>
          </a:p>
          <a:p>
            <a:pPr marL="285750" indent="-285750">
              <a:buClr>
                <a:schemeClr val="accent2"/>
              </a:buClr>
              <a:buFont typeface="Arial" panose="020B0604020202020204" pitchFamily="34" charset="0"/>
              <a:buChar char="•"/>
            </a:pPr>
            <a:r>
              <a:rPr lang="en-US" dirty="0"/>
              <a:t>Nurse Anesthesia Program Director</a:t>
            </a:r>
          </a:p>
          <a:p>
            <a:pPr marL="285750" indent="-285750">
              <a:buClr>
                <a:schemeClr val="accent2"/>
              </a:buClr>
              <a:buFont typeface="Arial" panose="020B0604020202020204" pitchFamily="34" charset="0"/>
              <a:buChar char="•"/>
            </a:pPr>
            <a:r>
              <a:rPr lang="en-US" dirty="0"/>
              <a:t>Nurse Anesthesia Associate Program Director</a:t>
            </a:r>
          </a:p>
          <a:p>
            <a:pPr marL="285750" indent="-285750">
              <a:buClr>
                <a:schemeClr val="accent2"/>
              </a:buClr>
              <a:buFont typeface="Arial" panose="020B0604020202020204" pitchFamily="34" charset="0"/>
              <a:buChar char="•"/>
            </a:pPr>
            <a:r>
              <a:rPr lang="en-US" dirty="0"/>
              <a:t>PACU Nurse Manager</a:t>
            </a:r>
          </a:p>
          <a:p>
            <a:pPr marL="285750" indent="-285750">
              <a:buClr>
                <a:schemeClr val="accent2"/>
              </a:buClr>
              <a:buFont typeface="Arial" panose="020B0604020202020204" pitchFamily="34" charset="0"/>
              <a:buChar char="•"/>
            </a:pPr>
            <a:r>
              <a:rPr lang="en-US" dirty="0"/>
              <a:t>Anesthesia Providers</a:t>
            </a:r>
          </a:p>
          <a:p>
            <a:pPr marL="285750" indent="-285750">
              <a:buClr>
                <a:schemeClr val="accent2"/>
              </a:buClr>
              <a:buFont typeface="Arial" panose="020B0604020202020204" pitchFamily="34" charset="0"/>
              <a:buChar char="•"/>
            </a:pPr>
            <a:r>
              <a:rPr lang="en-US" dirty="0"/>
              <a:t>PACU Staff Nurses</a:t>
            </a:r>
          </a:p>
          <a:p>
            <a:pPr marL="285750" indent="-285750">
              <a:buClr>
                <a:schemeClr val="accent2"/>
              </a:buClr>
              <a:buFont typeface="Arial" panose="020B0604020202020204" pitchFamily="34" charset="0"/>
              <a:buChar char="•"/>
            </a:pPr>
            <a:r>
              <a:rPr lang="en-US" dirty="0"/>
              <a:t>National Patient Safety Goals</a:t>
            </a:r>
          </a:p>
          <a:p>
            <a:pPr marL="285750" indent="-285750">
              <a:buClr>
                <a:schemeClr val="accent2"/>
              </a:buClr>
              <a:buFont typeface="Arial" panose="020B0604020202020204" pitchFamily="34" charset="0"/>
              <a:buChar char="•"/>
            </a:pPr>
            <a:r>
              <a:rPr lang="en-US" dirty="0"/>
              <a:t>Anesthesiology Performance Improvement and Reporting Exchange (ASPIRE)</a:t>
            </a:r>
          </a:p>
          <a:p>
            <a:pPr marL="285750" indent="-285750">
              <a:buFont typeface="Arial" panose="020B0604020202020204" pitchFamily="34" charset="0"/>
              <a:buChar char="•"/>
            </a:pPr>
            <a:endParaRPr lang="en-US" dirty="0"/>
          </a:p>
        </p:txBody>
      </p:sp>
      <p:pic>
        <p:nvPicPr>
          <p:cNvPr id="5" name="Picture 4">
            <a:extLst>
              <a:ext uri="{FF2B5EF4-FFF2-40B4-BE49-F238E27FC236}">
                <a16:creationId xmlns:a16="http://schemas.microsoft.com/office/drawing/2014/main" id="{382A879E-459F-4228-968E-1AB868A85836}"/>
              </a:ext>
            </a:extLst>
          </p:cNvPr>
          <p:cNvPicPr>
            <a:picLocks noChangeAspect="1"/>
          </p:cNvPicPr>
          <p:nvPr/>
        </p:nvPicPr>
        <p:blipFill>
          <a:blip r:embed="rId3"/>
          <a:stretch>
            <a:fillRect/>
          </a:stretch>
        </p:blipFill>
        <p:spPr>
          <a:xfrm>
            <a:off x="4389640" y="2598688"/>
            <a:ext cx="3412718" cy="2698525"/>
          </a:xfrm>
          <a:prstGeom prst="rect">
            <a:avLst/>
          </a:prstGeom>
        </p:spPr>
      </p:pic>
    </p:spTree>
    <p:extLst>
      <p:ext uri="{BB962C8B-B14F-4D97-AF65-F5344CB8AC3E}">
        <p14:creationId xmlns:p14="http://schemas.microsoft.com/office/powerpoint/2010/main" val="20468850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7405B-5928-4DE0-BBAF-CBC39A374B5E}"/>
              </a:ext>
            </a:extLst>
          </p:cNvPr>
          <p:cNvSpPr>
            <a:spLocks noGrp="1"/>
          </p:cNvSpPr>
          <p:nvPr>
            <p:ph type="title"/>
          </p:nvPr>
        </p:nvSpPr>
        <p:spPr/>
        <p:txBody>
          <a:bodyPr/>
          <a:lstStyle/>
          <a:p>
            <a:r>
              <a:rPr lang="en-US" dirty="0"/>
              <a:t>Finances</a:t>
            </a:r>
          </a:p>
        </p:txBody>
      </p:sp>
      <p:sp>
        <p:nvSpPr>
          <p:cNvPr id="3" name="Content Placeholder 2">
            <a:extLst>
              <a:ext uri="{FF2B5EF4-FFF2-40B4-BE49-F238E27FC236}">
                <a16:creationId xmlns:a16="http://schemas.microsoft.com/office/drawing/2014/main" id="{6E5E3356-992B-4656-AF46-73FFAA096F0F}"/>
              </a:ext>
            </a:extLst>
          </p:cNvPr>
          <p:cNvSpPr>
            <a:spLocks noGrp="1"/>
          </p:cNvSpPr>
          <p:nvPr>
            <p:ph idx="1"/>
          </p:nvPr>
        </p:nvSpPr>
        <p:spPr>
          <a:xfrm>
            <a:off x="2891816" y="2414036"/>
            <a:ext cx="6408367" cy="1737552"/>
          </a:xfrm>
        </p:spPr>
        <p:txBody>
          <a:bodyPr>
            <a:normAutofit fontScale="92500"/>
          </a:bodyPr>
          <a:lstStyle/>
          <a:p>
            <a:pPr marL="0" indent="0" algn="ctr">
              <a:buNone/>
            </a:pPr>
            <a:r>
              <a:rPr lang="en-US" sz="2400" dirty="0">
                <a:solidFill>
                  <a:schemeClr val="tx1"/>
                </a:solidFill>
              </a:rPr>
              <a:t>Economically Competent Project</a:t>
            </a:r>
          </a:p>
          <a:p>
            <a:r>
              <a:rPr lang="en-US" sz="2000" dirty="0">
                <a:solidFill>
                  <a:schemeClr val="tx1"/>
                </a:solidFill>
              </a:rPr>
              <a:t>Associated Costs- printing paper copies of the handoff tool</a:t>
            </a:r>
          </a:p>
          <a:p>
            <a:r>
              <a:rPr lang="en-US" sz="2000" dirty="0">
                <a:solidFill>
                  <a:schemeClr val="tx1"/>
                </a:solidFill>
              </a:rPr>
              <a:t>Cost-effective- considering the potential savings vs the associated costs</a:t>
            </a:r>
          </a:p>
        </p:txBody>
      </p:sp>
      <p:pic>
        <p:nvPicPr>
          <p:cNvPr id="4" name="Picture 3">
            <a:extLst>
              <a:ext uri="{FF2B5EF4-FFF2-40B4-BE49-F238E27FC236}">
                <a16:creationId xmlns:a16="http://schemas.microsoft.com/office/drawing/2014/main" id="{AB319BDF-F63A-4ACA-AD91-3C5523865D26}"/>
              </a:ext>
            </a:extLst>
          </p:cNvPr>
          <p:cNvPicPr>
            <a:picLocks noChangeAspect="1"/>
          </p:cNvPicPr>
          <p:nvPr/>
        </p:nvPicPr>
        <p:blipFill>
          <a:blip r:embed="rId3"/>
          <a:stretch>
            <a:fillRect/>
          </a:stretch>
        </p:blipFill>
        <p:spPr>
          <a:xfrm>
            <a:off x="3785414" y="3789131"/>
            <a:ext cx="4621169" cy="3121423"/>
          </a:xfrm>
          <a:prstGeom prst="rect">
            <a:avLst/>
          </a:prstGeom>
        </p:spPr>
      </p:pic>
    </p:spTree>
    <p:extLst>
      <p:ext uri="{BB962C8B-B14F-4D97-AF65-F5344CB8AC3E}">
        <p14:creationId xmlns:p14="http://schemas.microsoft.com/office/powerpoint/2010/main" val="1350929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035-09D6-0644-83BF-FBAF04E0A247}"/>
              </a:ext>
            </a:extLst>
          </p:cNvPr>
          <p:cNvSpPr>
            <a:spLocks noGrp="1"/>
          </p:cNvSpPr>
          <p:nvPr>
            <p:ph type="title"/>
          </p:nvPr>
        </p:nvSpPr>
        <p:spPr>
          <a:xfrm>
            <a:off x="804672" y="978776"/>
            <a:ext cx="5925310" cy="1174991"/>
          </a:xfrm>
        </p:spPr>
        <p:txBody>
          <a:bodyPr>
            <a:normAutofit/>
          </a:bodyPr>
          <a:lstStyle/>
          <a:p>
            <a:r>
              <a:rPr lang="en-US" sz="2400" dirty="0"/>
              <a:t>barriers and facilitators</a:t>
            </a:r>
          </a:p>
        </p:txBody>
      </p:sp>
      <p:sp>
        <p:nvSpPr>
          <p:cNvPr id="3" name="Content Placeholder 2">
            <a:extLst>
              <a:ext uri="{FF2B5EF4-FFF2-40B4-BE49-F238E27FC236}">
                <a16:creationId xmlns:a16="http://schemas.microsoft.com/office/drawing/2014/main" id="{92562E1F-07C1-D441-98D5-80A4872CB693}"/>
              </a:ext>
            </a:extLst>
          </p:cNvPr>
          <p:cNvSpPr>
            <a:spLocks noGrp="1"/>
          </p:cNvSpPr>
          <p:nvPr>
            <p:ph idx="1"/>
          </p:nvPr>
        </p:nvSpPr>
        <p:spPr>
          <a:xfrm>
            <a:off x="804672" y="2640692"/>
            <a:ext cx="5925310" cy="3255252"/>
          </a:xfrm>
        </p:spPr>
        <p:txBody>
          <a:bodyPr>
            <a:noAutofit/>
          </a:bodyPr>
          <a:lstStyle/>
          <a:p>
            <a:r>
              <a:rPr lang="en-US" sz="2400" dirty="0"/>
              <a:t>Knowledge</a:t>
            </a:r>
          </a:p>
          <a:p>
            <a:r>
              <a:rPr lang="en-US" sz="2400" dirty="0"/>
              <a:t>Time</a:t>
            </a:r>
          </a:p>
          <a:p>
            <a:r>
              <a:rPr lang="en-US" sz="2400" dirty="0"/>
              <a:t>Compliance and sustainability</a:t>
            </a:r>
          </a:p>
          <a:p>
            <a:r>
              <a:rPr lang="en-US" sz="2400" dirty="0"/>
              <a:t>Population size</a:t>
            </a:r>
          </a:p>
          <a:p>
            <a:r>
              <a:rPr lang="en-US" sz="2400" dirty="0"/>
              <a:t>Work ethic</a:t>
            </a:r>
          </a:p>
          <a:p>
            <a:r>
              <a:rPr lang="en-US" sz="2400" dirty="0"/>
              <a:t>Supportive leadership</a:t>
            </a:r>
          </a:p>
        </p:txBody>
      </p:sp>
      <p:pic>
        <p:nvPicPr>
          <p:cNvPr id="4" name="Picture 3">
            <a:extLst>
              <a:ext uri="{FF2B5EF4-FFF2-40B4-BE49-F238E27FC236}">
                <a16:creationId xmlns:a16="http://schemas.microsoft.com/office/drawing/2014/main" id="{43F4CF51-78CF-4D87-BFDA-21FF78457B05}"/>
              </a:ext>
            </a:extLst>
          </p:cNvPr>
          <p:cNvPicPr>
            <a:picLocks noChangeAspect="1"/>
          </p:cNvPicPr>
          <p:nvPr/>
        </p:nvPicPr>
        <p:blipFill rotWithShape="1">
          <a:blip r:embed="rId3"/>
          <a:srcRect l="15727" r="16362"/>
          <a:stretch/>
        </p:blipFill>
        <p:spPr>
          <a:xfrm>
            <a:off x="7534654" y="10"/>
            <a:ext cx="4657345" cy="6857990"/>
          </a:xfrm>
          <a:prstGeom prst="rect">
            <a:avLst/>
          </a:prstGeom>
        </p:spPr>
      </p:pic>
    </p:spTree>
    <p:extLst>
      <p:ext uri="{BB962C8B-B14F-4D97-AF65-F5344CB8AC3E}">
        <p14:creationId xmlns:p14="http://schemas.microsoft.com/office/powerpoint/2010/main" val="200562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5971D-98FD-F54B-8D6B-B04811D591A8}"/>
              </a:ext>
            </a:extLst>
          </p:cNvPr>
          <p:cNvSpPr>
            <a:spLocks noGrp="1"/>
          </p:cNvSpPr>
          <p:nvPr>
            <p:ph type="title"/>
          </p:nvPr>
        </p:nvSpPr>
        <p:spPr/>
        <p:txBody>
          <a:bodyPr/>
          <a:lstStyle/>
          <a:p>
            <a:r>
              <a:rPr lang="en-US" dirty="0"/>
              <a:t>Implementation timeline</a:t>
            </a:r>
          </a:p>
        </p:txBody>
      </p:sp>
      <p:graphicFrame>
        <p:nvGraphicFramePr>
          <p:cNvPr id="11" name="Content Placeholder 10">
            <a:extLst>
              <a:ext uri="{FF2B5EF4-FFF2-40B4-BE49-F238E27FC236}">
                <a16:creationId xmlns:a16="http://schemas.microsoft.com/office/drawing/2014/main" id="{44AA8435-DCBF-49B8-8234-5B1450AA461E}"/>
              </a:ext>
            </a:extLst>
          </p:cNvPr>
          <p:cNvGraphicFramePr>
            <a:graphicFrameLocks noGrp="1"/>
          </p:cNvGraphicFramePr>
          <p:nvPr>
            <p:ph idx="1"/>
            <p:extLst>
              <p:ext uri="{D42A27DB-BD31-4B8C-83A1-F6EECF244321}">
                <p14:modId xmlns:p14="http://schemas.microsoft.com/office/powerpoint/2010/main" val="3334934884"/>
              </p:ext>
            </p:extLst>
          </p:nvPr>
        </p:nvGraphicFramePr>
        <p:xfrm>
          <a:off x="2230438" y="2638425"/>
          <a:ext cx="7731125" cy="3101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00477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22E3D90-D4E0-0949-A3C9-F4A9A6BB7590}"/>
              </a:ext>
            </a:extLst>
          </p:cNvPr>
          <p:cNvSpPr>
            <a:spLocks noGrp="1"/>
          </p:cNvSpPr>
          <p:nvPr>
            <p:ph type="title"/>
          </p:nvPr>
        </p:nvSpPr>
        <p:spPr>
          <a:xfrm>
            <a:off x="1262729" y="1289303"/>
            <a:ext cx="9638443" cy="3339303"/>
          </a:xfrm>
          <a:ln>
            <a:noFill/>
          </a:ln>
        </p:spPr>
        <p:txBody>
          <a:bodyPr vert="horz" lIns="274320" tIns="182880" rIns="274320" bIns="182880" rtlCol="0" anchor="ctr" anchorCtr="1">
            <a:normAutofit/>
          </a:bodyPr>
          <a:lstStyle/>
          <a:p>
            <a:r>
              <a:rPr lang="en-US" sz="5000" kern="1200" cap="all" spc="200" baseline="0" dirty="0">
                <a:solidFill>
                  <a:srgbClr val="262626"/>
                </a:solidFill>
                <a:latin typeface="+mj-lt"/>
                <a:ea typeface="+mj-ea"/>
                <a:cs typeface="+mj-cs"/>
              </a:rPr>
              <a:t>Implementation process</a:t>
            </a:r>
          </a:p>
        </p:txBody>
      </p:sp>
    </p:spTree>
    <p:extLst>
      <p:ext uri="{BB962C8B-B14F-4D97-AF65-F5344CB8AC3E}">
        <p14:creationId xmlns:p14="http://schemas.microsoft.com/office/powerpoint/2010/main" val="1535175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0">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36E908-298C-5D43-B7D7-BA96210B7AF2}"/>
              </a:ext>
            </a:extLst>
          </p:cNvPr>
          <p:cNvSpPr>
            <a:spLocks noGrp="1"/>
          </p:cNvSpPr>
          <p:nvPr>
            <p:ph type="title"/>
          </p:nvPr>
        </p:nvSpPr>
        <p:spPr>
          <a:xfrm>
            <a:off x="520537" y="324618"/>
            <a:ext cx="3613222" cy="3212654"/>
          </a:xfrm>
          <a:noFill/>
          <a:ln>
            <a:solidFill>
              <a:schemeClr val="bg1"/>
            </a:solidFill>
          </a:ln>
        </p:spPr>
        <p:txBody>
          <a:bodyPr vert="horz" lIns="274320" tIns="182880" rIns="274320" bIns="182880" rtlCol="0" anchor="ctr" anchorCtr="1">
            <a:normAutofit/>
          </a:bodyPr>
          <a:lstStyle/>
          <a:p>
            <a:r>
              <a:rPr lang="en-US" sz="3800" dirty="0">
                <a:solidFill>
                  <a:schemeClr val="bg1"/>
                </a:solidFill>
              </a:rPr>
              <a:t>Written Handoff Anesthesia Tool (WHAT)</a:t>
            </a:r>
          </a:p>
        </p:txBody>
      </p:sp>
      <p:pic>
        <p:nvPicPr>
          <p:cNvPr id="4" name="Picture 3">
            <a:extLst>
              <a:ext uri="{FF2B5EF4-FFF2-40B4-BE49-F238E27FC236}">
                <a16:creationId xmlns:a16="http://schemas.microsoft.com/office/drawing/2014/main" id="{AEA0C0B9-738B-4CD7-A2F7-F0209B1E46C5}"/>
              </a:ext>
            </a:extLst>
          </p:cNvPr>
          <p:cNvPicPr>
            <a:picLocks noChangeAspect="1"/>
          </p:cNvPicPr>
          <p:nvPr/>
        </p:nvPicPr>
        <p:blipFill>
          <a:blip r:embed="rId3"/>
          <a:stretch>
            <a:fillRect/>
          </a:stretch>
        </p:blipFill>
        <p:spPr>
          <a:xfrm>
            <a:off x="6096000" y="0"/>
            <a:ext cx="5447413" cy="6586137"/>
          </a:xfrm>
          <a:prstGeom prst="rect">
            <a:avLst/>
          </a:prstGeom>
        </p:spPr>
      </p:pic>
      <p:sp>
        <p:nvSpPr>
          <p:cNvPr id="5" name="Rectangle 4">
            <a:extLst>
              <a:ext uri="{FF2B5EF4-FFF2-40B4-BE49-F238E27FC236}">
                <a16:creationId xmlns:a16="http://schemas.microsoft.com/office/drawing/2014/main" id="{BEDA9DF6-81AB-4E23-8975-98BEAACD2344}"/>
              </a:ext>
            </a:extLst>
          </p:cNvPr>
          <p:cNvSpPr/>
          <p:nvPr/>
        </p:nvSpPr>
        <p:spPr>
          <a:xfrm>
            <a:off x="51658" y="4656864"/>
            <a:ext cx="4550979" cy="1477328"/>
          </a:xfrm>
          <a:prstGeom prst="rect">
            <a:avLst/>
          </a:prstGeom>
        </p:spPr>
        <p:txBody>
          <a:bodyPr wrap="square">
            <a:spAutoFit/>
          </a:bodyPr>
          <a:lstStyle/>
          <a:p>
            <a:r>
              <a:rPr lang="en-US" dirty="0">
                <a:solidFill>
                  <a:schemeClr val="bg1"/>
                </a:solidFill>
              </a:rPr>
              <a:t>From: Lambert, L. H., &amp; Adams, J. A. (2018). Improved Anesthesia Handoff After Implementation of the Written Handoff Anesthesia Tool (WHAT). AANA Journal, 86(5), 361–370. Reprinted with permission.</a:t>
            </a:r>
          </a:p>
        </p:txBody>
      </p:sp>
    </p:spTree>
    <p:extLst>
      <p:ext uri="{BB962C8B-B14F-4D97-AF65-F5344CB8AC3E}">
        <p14:creationId xmlns:p14="http://schemas.microsoft.com/office/powerpoint/2010/main" val="2294467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F47E20B-1205-4238-A82B-90EF577F32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3567AC-EB9A-47A9-B6EC-B5BDB73B1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0E36D9-3B70-0F40-ADA3-9A07685A32D3}"/>
              </a:ext>
            </a:extLst>
          </p:cNvPr>
          <p:cNvSpPr>
            <a:spLocks noGrp="1"/>
          </p:cNvSpPr>
          <p:nvPr>
            <p:ph type="title"/>
          </p:nvPr>
        </p:nvSpPr>
        <p:spPr>
          <a:xfrm>
            <a:off x="154856" y="237773"/>
            <a:ext cx="4296394" cy="3212654"/>
          </a:xfrm>
          <a:noFill/>
          <a:ln>
            <a:solidFill>
              <a:schemeClr val="bg1"/>
            </a:solidFill>
          </a:ln>
        </p:spPr>
        <p:txBody>
          <a:bodyPr vert="horz" lIns="274320" tIns="182880" rIns="274320" bIns="182880" rtlCol="0" anchor="ctr" anchorCtr="1">
            <a:normAutofit/>
          </a:bodyPr>
          <a:lstStyle/>
          <a:p>
            <a:r>
              <a:rPr lang="en-US" sz="3800" dirty="0">
                <a:solidFill>
                  <a:schemeClr val="bg1"/>
                </a:solidFill>
              </a:rPr>
              <a:t>Nurse Satisfaction Screening Tool </a:t>
            </a:r>
          </a:p>
        </p:txBody>
      </p:sp>
      <p:pic>
        <p:nvPicPr>
          <p:cNvPr id="4" name="Picture 3">
            <a:extLst>
              <a:ext uri="{FF2B5EF4-FFF2-40B4-BE49-F238E27FC236}">
                <a16:creationId xmlns:a16="http://schemas.microsoft.com/office/drawing/2014/main" id="{1DFFD422-E75A-4429-9BAF-F9E21340444C}"/>
              </a:ext>
            </a:extLst>
          </p:cNvPr>
          <p:cNvPicPr>
            <a:picLocks noChangeAspect="1"/>
          </p:cNvPicPr>
          <p:nvPr/>
        </p:nvPicPr>
        <p:blipFill>
          <a:blip r:embed="rId3"/>
          <a:stretch>
            <a:fillRect/>
          </a:stretch>
        </p:blipFill>
        <p:spPr>
          <a:xfrm>
            <a:off x="5297763" y="691989"/>
            <a:ext cx="6250769" cy="5313155"/>
          </a:xfrm>
          <a:prstGeom prst="rect">
            <a:avLst/>
          </a:prstGeom>
        </p:spPr>
      </p:pic>
      <p:sp>
        <p:nvSpPr>
          <p:cNvPr id="5" name="Rectangle 4">
            <a:extLst>
              <a:ext uri="{FF2B5EF4-FFF2-40B4-BE49-F238E27FC236}">
                <a16:creationId xmlns:a16="http://schemas.microsoft.com/office/drawing/2014/main" id="{34DE7B52-94EF-4E49-B78E-BB506AE1E45D}"/>
              </a:ext>
            </a:extLst>
          </p:cNvPr>
          <p:cNvSpPr/>
          <p:nvPr/>
        </p:nvSpPr>
        <p:spPr>
          <a:xfrm>
            <a:off x="130761" y="3995678"/>
            <a:ext cx="4344584" cy="2585323"/>
          </a:xfrm>
          <a:prstGeom prst="rect">
            <a:avLst/>
          </a:prstGeom>
        </p:spPr>
        <p:txBody>
          <a:bodyPr wrap="square">
            <a:spAutoFit/>
          </a:bodyPr>
          <a:lstStyle/>
          <a:p>
            <a:r>
              <a:rPr lang="en-US" dirty="0">
                <a:solidFill>
                  <a:schemeClr val="bg1"/>
                </a:solidFill>
                <a:ea typeface="Times New Roman" panose="02020603050405020304" pitchFamily="18" charset="0"/>
              </a:rPr>
              <a:t>From: Caruso, T., Marquez, J., Wu, D., Shaffer, J., </a:t>
            </a:r>
            <a:r>
              <a:rPr lang="en-US" dirty="0" err="1">
                <a:solidFill>
                  <a:schemeClr val="bg1"/>
                </a:solidFill>
                <a:ea typeface="Times New Roman" panose="02020603050405020304" pitchFamily="18" charset="0"/>
              </a:rPr>
              <a:t>Balise</a:t>
            </a:r>
            <a:r>
              <a:rPr lang="en-US" dirty="0">
                <a:solidFill>
                  <a:schemeClr val="bg1"/>
                </a:solidFill>
                <a:ea typeface="Times New Roman" panose="02020603050405020304" pitchFamily="18" charset="0"/>
              </a:rPr>
              <a:t>, R., Groom, M., Leong, K., Mariano, K.,</a:t>
            </a:r>
            <a:r>
              <a:rPr lang="en-US" dirty="0" err="1">
                <a:solidFill>
                  <a:schemeClr val="bg1"/>
                </a:solidFill>
                <a:ea typeface="Times New Roman" panose="02020603050405020304" pitchFamily="18" charset="0"/>
              </a:rPr>
              <a:t>Honkanen</a:t>
            </a:r>
            <a:r>
              <a:rPr lang="en-US" dirty="0">
                <a:solidFill>
                  <a:schemeClr val="bg1"/>
                </a:solidFill>
                <a:ea typeface="Times New Roman" panose="02020603050405020304" pitchFamily="18" charset="0"/>
              </a:rPr>
              <a:t>, A., </a:t>
            </a:r>
            <a:r>
              <a:rPr lang="en-US" dirty="0" err="1">
                <a:solidFill>
                  <a:schemeClr val="bg1"/>
                </a:solidFill>
                <a:ea typeface="Times New Roman" panose="02020603050405020304" pitchFamily="18" charset="0"/>
              </a:rPr>
              <a:t>Sharek</a:t>
            </a:r>
            <a:r>
              <a:rPr lang="en-US" dirty="0">
                <a:solidFill>
                  <a:schemeClr val="bg1"/>
                </a:solidFill>
                <a:ea typeface="Times New Roman" panose="02020603050405020304" pitchFamily="18" charset="0"/>
              </a:rPr>
              <a:t>, P. (2015). Implementation of a standardized </a:t>
            </a:r>
            <a:r>
              <a:rPr lang="en-US" dirty="0" err="1">
                <a:solidFill>
                  <a:schemeClr val="bg1"/>
                </a:solidFill>
                <a:ea typeface="Times New Roman" panose="02020603050405020304" pitchFamily="18" charset="0"/>
              </a:rPr>
              <a:t>postanesthesia</a:t>
            </a:r>
            <a:r>
              <a:rPr lang="en-US" dirty="0">
                <a:solidFill>
                  <a:schemeClr val="bg1"/>
                </a:solidFill>
                <a:ea typeface="Times New Roman" panose="02020603050405020304" pitchFamily="18" charset="0"/>
              </a:rPr>
              <a:t> care handoff increases information transfer without increasing handoff duration. </a:t>
            </a:r>
            <a:r>
              <a:rPr lang="en-US" i="1" dirty="0">
                <a:solidFill>
                  <a:schemeClr val="bg1"/>
                </a:solidFill>
                <a:ea typeface="Times New Roman" panose="02020603050405020304" pitchFamily="18" charset="0"/>
              </a:rPr>
              <a:t>The Joint Commission Journal on Quality and Patient Safety</a:t>
            </a:r>
            <a:r>
              <a:rPr lang="en-US" dirty="0">
                <a:solidFill>
                  <a:schemeClr val="bg1"/>
                </a:solidFill>
                <a:ea typeface="Times New Roman" panose="02020603050405020304" pitchFamily="18" charset="0"/>
              </a:rPr>
              <a:t>, </a:t>
            </a:r>
            <a:r>
              <a:rPr lang="en-US" i="1" dirty="0">
                <a:solidFill>
                  <a:schemeClr val="bg1"/>
                </a:solidFill>
                <a:ea typeface="Times New Roman" panose="02020603050405020304" pitchFamily="18" charset="0"/>
              </a:rPr>
              <a:t>41</a:t>
            </a:r>
            <a:r>
              <a:rPr lang="en-US" dirty="0">
                <a:solidFill>
                  <a:schemeClr val="bg1"/>
                </a:solidFill>
                <a:ea typeface="Times New Roman" panose="02020603050405020304" pitchFamily="18" charset="0"/>
              </a:rPr>
              <a:t>(1), 35-42. Reprinted with permission.</a:t>
            </a:r>
            <a:endParaRPr lang="en-US" sz="2800" dirty="0">
              <a:solidFill>
                <a:schemeClr val="bg1"/>
              </a:solidFill>
              <a:effectLst/>
              <a:ea typeface="Calibri" panose="020F0502020204030204" pitchFamily="34" charset="0"/>
            </a:endParaRPr>
          </a:p>
        </p:txBody>
      </p:sp>
    </p:spTree>
    <p:extLst>
      <p:ext uri="{BB962C8B-B14F-4D97-AF65-F5344CB8AC3E}">
        <p14:creationId xmlns:p14="http://schemas.microsoft.com/office/powerpoint/2010/main" val="2943031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C2AD7556-C90D-4946-8E4E-1E79D5B3D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BB0CC56-54B2-4AE0-87C5-296E78A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5"/>
            <a:ext cx="12192000" cy="26151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19B448-8028-0747-A5D9-085EAC765731}"/>
              </a:ext>
            </a:extLst>
          </p:cNvPr>
          <p:cNvSpPr>
            <a:spLocks noGrp="1"/>
          </p:cNvSpPr>
          <p:nvPr>
            <p:ph type="title"/>
          </p:nvPr>
        </p:nvSpPr>
        <p:spPr>
          <a:xfrm>
            <a:off x="1600200" y="3418891"/>
            <a:ext cx="8991600" cy="1645920"/>
          </a:xfrm>
        </p:spPr>
        <p:txBody>
          <a:bodyPr vert="horz" lIns="274320" tIns="182880" rIns="274320" bIns="182880" rtlCol="0" anchor="ctr" anchorCtr="1">
            <a:normAutofit/>
          </a:bodyPr>
          <a:lstStyle/>
          <a:p>
            <a:r>
              <a:rPr lang="en-US" sz="3800"/>
              <a:t>Evaluation</a:t>
            </a:r>
          </a:p>
        </p:txBody>
      </p:sp>
      <p:pic>
        <p:nvPicPr>
          <p:cNvPr id="14" name="Graphic 13" descr="Check List">
            <a:extLst>
              <a:ext uri="{FF2B5EF4-FFF2-40B4-BE49-F238E27FC236}">
                <a16:creationId xmlns:a16="http://schemas.microsoft.com/office/drawing/2014/main" id="{2AEFBCBB-4A7A-46FA-8DC5-713722D978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7820" y="640079"/>
            <a:ext cx="2456360" cy="2456360"/>
          </a:xfrm>
          <a:prstGeom prst="rect">
            <a:avLst/>
          </a:prstGeom>
        </p:spPr>
      </p:pic>
    </p:spTree>
    <p:extLst>
      <p:ext uri="{BB962C8B-B14F-4D97-AF65-F5344CB8AC3E}">
        <p14:creationId xmlns:p14="http://schemas.microsoft.com/office/powerpoint/2010/main" val="4685395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51CBE6-61FA-854A-99E6-36ED6F12DCB1}"/>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a:solidFill>
                  <a:srgbClr val="FFFFFF"/>
                </a:solidFill>
              </a:rPr>
              <a:t>Measures of success</a:t>
            </a:r>
          </a:p>
        </p:txBody>
      </p:sp>
      <p:sp>
        <p:nvSpPr>
          <p:cNvPr id="3" name="Content Placeholder 2">
            <a:extLst>
              <a:ext uri="{FF2B5EF4-FFF2-40B4-BE49-F238E27FC236}">
                <a16:creationId xmlns:a16="http://schemas.microsoft.com/office/drawing/2014/main" id="{A1FAEA44-5A45-304F-AF0B-ACC19D6FCB6C}"/>
              </a:ext>
            </a:extLst>
          </p:cNvPr>
          <p:cNvSpPr>
            <a:spLocks noGrp="1"/>
          </p:cNvSpPr>
          <p:nvPr>
            <p:ph idx="1"/>
          </p:nvPr>
        </p:nvSpPr>
        <p:spPr>
          <a:xfrm>
            <a:off x="5591695" y="1402080"/>
            <a:ext cx="5320696" cy="4053840"/>
          </a:xfrm>
        </p:spPr>
        <p:txBody>
          <a:bodyPr anchor="ctr">
            <a:normAutofit/>
          </a:bodyPr>
          <a:lstStyle/>
          <a:p>
            <a:r>
              <a:rPr lang="en-US" dirty="0"/>
              <a:t>Outcome</a:t>
            </a:r>
          </a:p>
          <a:p>
            <a:pPr lvl="1"/>
            <a:r>
              <a:rPr lang="en-US" dirty="0"/>
              <a:t>Increase the overall nurse satisfaction of report handoff in the PACU with the post-implementation of the standardized WHAT tool.</a:t>
            </a:r>
          </a:p>
          <a:p>
            <a:r>
              <a:rPr lang="en-US" dirty="0"/>
              <a:t>Process</a:t>
            </a:r>
          </a:p>
          <a:p>
            <a:pPr lvl="1"/>
            <a:r>
              <a:rPr lang="en-US" dirty="0"/>
              <a:t>Nurse satisfaction will be evaluated as the nurse’s perception of the quality of report received and the ability to keep the safety of the patient intact throughout the PACU stay. </a:t>
            </a:r>
          </a:p>
          <a:p>
            <a:endParaRPr lang="en-US" dirty="0"/>
          </a:p>
        </p:txBody>
      </p:sp>
    </p:spTree>
    <p:extLst>
      <p:ext uri="{BB962C8B-B14F-4D97-AF65-F5344CB8AC3E}">
        <p14:creationId xmlns:p14="http://schemas.microsoft.com/office/powerpoint/2010/main" val="7637417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83A1DC-9141-D04E-83AA-C9DA02E8CAA6}"/>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US">
                <a:solidFill>
                  <a:schemeClr val="bg1"/>
                </a:solidFill>
              </a:rPr>
              <a:t>Data evaluation</a:t>
            </a:r>
          </a:p>
        </p:txBody>
      </p:sp>
      <p:graphicFrame>
        <p:nvGraphicFramePr>
          <p:cNvPr id="5" name="Content Placeholder 2">
            <a:extLst>
              <a:ext uri="{FF2B5EF4-FFF2-40B4-BE49-F238E27FC236}">
                <a16:creationId xmlns:a16="http://schemas.microsoft.com/office/drawing/2014/main" id="{9DDBABD7-BC63-4E37-B2CD-5326CC3E3ED2}"/>
              </a:ext>
            </a:extLst>
          </p:cNvPr>
          <p:cNvGraphicFramePr>
            <a:graphicFrameLocks noGrp="1"/>
          </p:cNvGraphicFramePr>
          <p:nvPr>
            <p:ph idx="1"/>
            <p:extLst>
              <p:ext uri="{D42A27DB-BD31-4B8C-83A1-F6EECF244321}">
                <p14:modId xmlns:p14="http://schemas.microsoft.com/office/powerpoint/2010/main" val="3031180988"/>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10037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3F0ADB5-A0B4-4B01-A8C4-FDC34CE22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A6D0FDE-0241-4C21-A720-A694753582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4D575B9-1538-2E4D-B6FB-4AF67157BD49}"/>
              </a:ext>
            </a:extLst>
          </p:cNvPr>
          <p:cNvSpPr>
            <a:spLocks noGrp="1"/>
          </p:cNvSpPr>
          <p:nvPr>
            <p:ph type="title"/>
          </p:nvPr>
        </p:nvSpPr>
        <p:spPr>
          <a:xfrm>
            <a:off x="643467" y="2681103"/>
            <a:ext cx="3363974" cy="1495794"/>
          </a:xfrm>
          <a:noFill/>
          <a:ln>
            <a:solidFill>
              <a:schemeClr val="bg1"/>
            </a:solidFill>
          </a:ln>
        </p:spPr>
        <p:txBody>
          <a:bodyPr wrap="square">
            <a:normAutofit/>
          </a:bodyPr>
          <a:lstStyle/>
          <a:p>
            <a:r>
              <a:rPr lang="en-US">
                <a:solidFill>
                  <a:schemeClr val="bg1"/>
                </a:solidFill>
              </a:rPr>
              <a:t>Data analysis</a:t>
            </a:r>
          </a:p>
        </p:txBody>
      </p:sp>
      <p:graphicFrame>
        <p:nvGraphicFramePr>
          <p:cNvPr id="5" name="Content Placeholder 2">
            <a:extLst>
              <a:ext uri="{FF2B5EF4-FFF2-40B4-BE49-F238E27FC236}">
                <a16:creationId xmlns:a16="http://schemas.microsoft.com/office/drawing/2014/main" id="{09B0A148-6B70-4531-9BF1-6F08BB86D2F9}"/>
              </a:ext>
            </a:extLst>
          </p:cNvPr>
          <p:cNvGraphicFramePr>
            <a:graphicFrameLocks noGrp="1"/>
          </p:cNvGraphicFramePr>
          <p:nvPr>
            <p:ph idx="1"/>
            <p:extLst>
              <p:ext uri="{D42A27DB-BD31-4B8C-83A1-F6EECF244321}">
                <p14:modId xmlns:p14="http://schemas.microsoft.com/office/powerpoint/2010/main" val="2616117407"/>
              </p:ext>
            </p:extLst>
          </p:nvPr>
        </p:nvGraphicFramePr>
        <p:xfrm>
          <a:off x="5619750" y="965200"/>
          <a:ext cx="5607050" cy="492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8676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A55B62-23C9-9C4E-8FF7-36E0B217C30E}"/>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3000">
                <a:solidFill>
                  <a:srgbClr val="FFFFFF"/>
                </a:solidFill>
              </a:rPr>
              <a:t>Data security</a:t>
            </a:r>
          </a:p>
        </p:txBody>
      </p:sp>
      <p:sp>
        <p:nvSpPr>
          <p:cNvPr id="3" name="Content Placeholder 2">
            <a:extLst>
              <a:ext uri="{FF2B5EF4-FFF2-40B4-BE49-F238E27FC236}">
                <a16:creationId xmlns:a16="http://schemas.microsoft.com/office/drawing/2014/main" id="{8AED876A-5645-2E4C-88E6-20186E49DCDB}"/>
              </a:ext>
            </a:extLst>
          </p:cNvPr>
          <p:cNvSpPr>
            <a:spLocks noGrp="1"/>
          </p:cNvSpPr>
          <p:nvPr>
            <p:ph idx="1"/>
          </p:nvPr>
        </p:nvSpPr>
        <p:spPr>
          <a:xfrm>
            <a:off x="5591695" y="1402080"/>
            <a:ext cx="5320696" cy="4053840"/>
          </a:xfrm>
        </p:spPr>
        <p:txBody>
          <a:bodyPr anchor="ctr">
            <a:normAutofit/>
          </a:bodyPr>
          <a:lstStyle/>
          <a:p>
            <a:r>
              <a:rPr lang="en-US" dirty="0"/>
              <a:t>Data points recorded in a password protected data collection spreadsheet.</a:t>
            </a:r>
          </a:p>
          <a:p>
            <a:r>
              <a:rPr lang="en-US" dirty="0"/>
              <a:t>No PHI on data collection tool.</a:t>
            </a:r>
          </a:p>
          <a:p>
            <a:r>
              <a:rPr lang="en-US" dirty="0"/>
              <a:t>Data collection spreadsheet will be stored in the HIPAA/PHI certified UTK sponsored OneDrive for Business for storage platform.</a:t>
            </a:r>
          </a:p>
          <a:p>
            <a:r>
              <a:rPr lang="en-US" dirty="0"/>
              <a:t>Protected lock box where copy of WHAT tools will be placed after use during handoff.</a:t>
            </a:r>
          </a:p>
          <a:p>
            <a:r>
              <a:rPr lang="en-US" dirty="0"/>
              <a:t>Lockbox will always remain on UTMC campus and keys will only be given to those working on this project.</a:t>
            </a:r>
          </a:p>
          <a:p>
            <a:endParaRPr lang="en-US" dirty="0"/>
          </a:p>
        </p:txBody>
      </p:sp>
    </p:spTree>
    <p:extLst>
      <p:ext uri="{BB962C8B-B14F-4D97-AF65-F5344CB8AC3E}">
        <p14:creationId xmlns:p14="http://schemas.microsoft.com/office/powerpoint/2010/main" val="32779854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BA0A5036-A12D-6E49-B06F-B35348B314ED}"/>
              </a:ext>
            </a:extLst>
          </p:cNvPr>
          <p:cNvSpPr>
            <a:spLocks noGrp="1"/>
          </p:cNvSpPr>
          <p:nvPr>
            <p:ph type="subTitle" idx="1"/>
          </p:nvPr>
        </p:nvSpPr>
        <p:spPr>
          <a:xfrm>
            <a:off x="1262729" y="5499895"/>
            <a:ext cx="9638443" cy="484633"/>
          </a:xfrm>
        </p:spPr>
        <p:txBody>
          <a:bodyPr>
            <a:normAutofit/>
          </a:bodyPr>
          <a:lstStyle/>
          <a:p>
            <a:endParaRPr lang="en-US"/>
          </a:p>
        </p:txBody>
      </p:sp>
      <p:sp>
        <p:nvSpPr>
          <p:cNvPr id="9" name="Rectangle 11">
            <a:extLst>
              <a:ext uri="{FF2B5EF4-FFF2-40B4-BE49-F238E27FC236}">
                <a16:creationId xmlns:a16="http://schemas.microsoft.com/office/drawing/2014/main" id="{84167985-D6E9-40FF-97C0-4B6D373E85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68" y="640080"/>
            <a:ext cx="10911865" cy="462686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68801362-349C-44BE-BEF6-8E926E1D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42976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EF6BBC2F-B017-F646-8B6A-7D7DE2660B11}"/>
              </a:ext>
            </a:extLst>
          </p:cNvPr>
          <p:cNvSpPr>
            <a:spLocks noGrp="1"/>
          </p:cNvSpPr>
          <p:nvPr>
            <p:ph type="ctrTitle"/>
          </p:nvPr>
        </p:nvSpPr>
        <p:spPr>
          <a:xfrm>
            <a:off x="1262729" y="1289303"/>
            <a:ext cx="9638443" cy="3339303"/>
          </a:xfrm>
          <a:ln>
            <a:noFill/>
          </a:ln>
        </p:spPr>
        <p:txBody>
          <a:bodyPr>
            <a:normAutofit/>
          </a:bodyPr>
          <a:lstStyle/>
          <a:p>
            <a:r>
              <a:rPr lang="en-US" sz="5000"/>
              <a:t>FINDINGS</a:t>
            </a:r>
          </a:p>
        </p:txBody>
      </p:sp>
    </p:spTree>
    <p:extLst>
      <p:ext uri="{BB962C8B-B14F-4D97-AF65-F5344CB8AC3E}">
        <p14:creationId xmlns:p14="http://schemas.microsoft.com/office/powerpoint/2010/main" val="386465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77E7B-4F52-5E44-A9D7-170150E3DDA5}"/>
              </a:ext>
            </a:extLst>
          </p:cNvPr>
          <p:cNvSpPr>
            <a:spLocks noGrp="1"/>
          </p:cNvSpPr>
          <p:nvPr>
            <p:ph type="title" idx="4294967295"/>
          </p:nvPr>
        </p:nvSpPr>
        <p:spPr>
          <a:xfrm>
            <a:off x="2398426" y="157019"/>
            <a:ext cx="7731125" cy="1189038"/>
          </a:xfrm>
          <a:solidFill>
            <a:srgbClr val="FFFFFF"/>
          </a:solidFill>
        </p:spPr>
        <p:txBody>
          <a:bodyPr>
            <a:normAutofit/>
          </a:bodyPr>
          <a:lstStyle/>
          <a:p>
            <a:r>
              <a:rPr lang="en-US" dirty="0"/>
              <a:t>Results</a:t>
            </a:r>
          </a:p>
        </p:txBody>
      </p:sp>
      <p:graphicFrame>
        <p:nvGraphicFramePr>
          <p:cNvPr id="4" name="Table 3">
            <a:extLst>
              <a:ext uri="{FF2B5EF4-FFF2-40B4-BE49-F238E27FC236}">
                <a16:creationId xmlns:a16="http://schemas.microsoft.com/office/drawing/2014/main" id="{56D42959-3B9F-834E-B607-3F387319D93C}"/>
              </a:ext>
            </a:extLst>
          </p:cNvPr>
          <p:cNvGraphicFramePr>
            <a:graphicFrameLocks noGrp="1"/>
          </p:cNvGraphicFramePr>
          <p:nvPr>
            <p:extLst>
              <p:ext uri="{D42A27DB-BD31-4B8C-83A1-F6EECF244321}">
                <p14:modId xmlns:p14="http://schemas.microsoft.com/office/powerpoint/2010/main" val="912687695"/>
              </p:ext>
            </p:extLst>
          </p:nvPr>
        </p:nvGraphicFramePr>
        <p:xfrm>
          <a:off x="448305" y="3104563"/>
          <a:ext cx="4611373" cy="1406771"/>
        </p:xfrm>
        <a:graphic>
          <a:graphicData uri="http://schemas.openxmlformats.org/drawingml/2006/table">
            <a:tbl>
              <a:tblPr>
                <a:tableStyleId>{5C22544A-7EE6-4342-B048-85BDC9FD1C3A}</a:tableStyleId>
              </a:tblPr>
              <a:tblGrid>
                <a:gridCol w="753442">
                  <a:extLst>
                    <a:ext uri="{9D8B030D-6E8A-4147-A177-3AD203B41FA5}">
                      <a16:colId xmlns:a16="http://schemas.microsoft.com/office/drawing/2014/main" val="721108382"/>
                    </a:ext>
                  </a:extLst>
                </a:gridCol>
                <a:gridCol w="615250">
                  <a:extLst>
                    <a:ext uri="{9D8B030D-6E8A-4147-A177-3AD203B41FA5}">
                      <a16:colId xmlns:a16="http://schemas.microsoft.com/office/drawing/2014/main" val="3456826662"/>
                    </a:ext>
                  </a:extLst>
                </a:gridCol>
                <a:gridCol w="615250">
                  <a:extLst>
                    <a:ext uri="{9D8B030D-6E8A-4147-A177-3AD203B41FA5}">
                      <a16:colId xmlns:a16="http://schemas.microsoft.com/office/drawing/2014/main" val="3363846083"/>
                    </a:ext>
                  </a:extLst>
                </a:gridCol>
                <a:gridCol w="863393">
                  <a:extLst>
                    <a:ext uri="{9D8B030D-6E8A-4147-A177-3AD203B41FA5}">
                      <a16:colId xmlns:a16="http://schemas.microsoft.com/office/drawing/2014/main" val="1046972917"/>
                    </a:ext>
                  </a:extLst>
                </a:gridCol>
                <a:gridCol w="882019">
                  <a:extLst>
                    <a:ext uri="{9D8B030D-6E8A-4147-A177-3AD203B41FA5}">
                      <a16:colId xmlns:a16="http://schemas.microsoft.com/office/drawing/2014/main" val="107291735"/>
                    </a:ext>
                  </a:extLst>
                </a:gridCol>
                <a:gridCol w="882019">
                  <a:extLst>
                    <a:ext uri="{9D8B030D-6E8A-4147-A177-3AD203B41FA5}">
                      <a16:colId xmlns:a16="http://schemas.microsoft.com/office/drawing/2014/main" val="794875130"/>
                    </a:ext>
                  </a:extLst>
                </a:gridCol>
              </a:tblGrid>
              <a:tr h="692972">
                <a:tc gridSpan="6">
                  <a:txBody>
                    <a:bodyPr/>
                    <a:lstStyle/>
                    <a:p>
                      <a:pPr marL="38100" marR="38100" algn="ctr">
                        <a:lnSpc>
                          <a:spcPts val="1600"/>
                        </a:lnSpc>
                        <a:spcBef>
                          <a:spcPts val="0"/>
                        </a:spcBef>
                        <a:spcAft>
                          <a:spcPts val="0"/>
                        </a:spcAft>
                      </a:pPr>
                      <a:r>
                        <a:rPr lang="en-US" sz="1100" dirty="0">
                          <a:effectLst/>
                        </a:rPr>
                        <a:t>OVERALL MEAN PRE-POST SURVEY</a:t>
                      </a:r>
                      <a:endParaRPr lang="en-US" sz="9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874718"/>
                  </a:ext>
                </a:extLst>
              </a:tr>
              <a:tr h="237933">
                <a:tc>
                  <a:txBody>
                    <a:bodyPr/>
                    <a:lstStyle/>
                    <a:p>
                      <a:pPr marL="0" marR="0">
                        <a:lnSpc>
                          <a:spcPct val="107000"/>
                        </a:lnSpc>
                        <a:spcBef>
                          <a:spcPts val="0"/>
                        </a:spcBef>
                        <a:spcAft>
                          <a:spcPts val="0"/>
                        </a:spcAft>
                      </a:pPr>
                      <a:r>
                        <a:rPr lang="en-US" sz="1100">
                          <a:effectLst/>
                        </a:rPr>
                        <a:t> </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nSpc>
                          <a:spcPts val="1600"/>
                        </a:lnSpc>
                        <a:spcBef>
                          <a:spcPts val="0"/>
                        </a:spcBef>
                        <a:spcAft>
                          <a:spcPts val="0"/>
                        </a:spcAft>
                      </a:pPr>
                      <a:r>
                        <a:rPr lang="en-US" sz="900">
                          <a:effectLst/>
                        </a:rPr>
                        <a:t>time</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Mean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Std. Deviation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Std. Error Mean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2576503328"/>
                  </a:ext>
                </a:extLst>
              </a:tr>
              <a:tr h="237933">
                <a:tc rowSpan="2">
                  <a:txBody>
                    <a:bodyPr/>
                    <a:lstStyle/>
                    <a:p>
                      <a:pPr marL="38100" marR="38100">
                        <a:lnSpc>
                          <a:spcPts val="1600"/>
                        </a:lnSpc>
                        <a:spcBef>
                          <a:spcPts val="0"/>
                        </a:spcBef>
                        <a:spcAft>
                          <a:spcPts val="0"/>
                        </a:spcAft>
                      </a:pPr>
                      <a:r>
                        <a:rPr lang="en-US" sz="900">
                          <a:effectLst/>
                        </a:rPr>
                        <a:t>satisfaction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nSpc>
                          <a:spcPts val="1600"/>
                        </a:lnSpc>
                        <a:spcBef>
                          <a:spcPts val="0"/>
                        </a:spcBef>
                        <a:spcAft>
                          <a:spcPts val="0"/>
                        </a:spcAft>
                      </a:pPr>
                      <a:r>
                        <a:rPr lang="en-US" sz="900">
                          <a:effectLst/>
                        </a:rPr>
                        <a:t>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12</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4.0606</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.66391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.19165</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929613713"/>
                  </a:ext>
                </a:extLst>
              </a:tr>
              <a:tr h="237933">
                <a:tc vMerge="1">
                  <a:txBody>
                    <a:bodyPr/>
                    <a:lstStyle/>
                    <a:p>
                      <a:endParaRPr lang="en-US"/>
                    </a:p>
                  </a:txBody>
                  <a:tcPr/>
                </a:tc>
                <a:tc>
                  <a:txBody>
                    <a:bodyPr/>
                    <a:lstStyle/>
                    <a:p>
                      <a:pPr marL="38100" marR="38100">
                        <a:lnSpc>
                          <a:spcPts val="1600"/>
                        </a:lnSpc>
                        <a:spcBef>
                          <a:spcPts val="0"/>
                        </a:spcBef>
                        <a:spcAft>
                          <a:spcPts val="0"/>
                        </a:spcAft>
                      </a:pPr>
                      <a:r>
                        <a:rPr lang="en-US" sz="900">
                          <a:effectLst/>
                        </a:rPr>
                        <a:t>2</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11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3.6248</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.45471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dirty="0">
                          <a:effectLst/>
                        </a:rPr>
                        <a:t>.13710</a:t>
                      </a:r>
                      <a:endParaRPr lang="en-US" sz="9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376026627"/>
                  </a:ext>
                </a:extLst>
              </a:tr>
            </a:tbl>
          </a:graphicData>
        </a:graphic>
      </p:graphicFrame>
      <p:graphicFrame>
        <p:nvGraphicFramePr>
          <p:cNvPr id="7" name="Table 6">
            <a:extLst>
              <a:ext uri="{FF2B5EF4-FFF2-40B4-BE49-F238E27FC236}">
                <a16:creationId xmlns:a16="http://schemas.microsoft.com/office/drawing/2014/main" id="{8D549C45-6486-4046-A053-CF485DF3DB61}"/>
              </a:ext>
            </a:extLst>
          </p:cNvPr>
          <p:cNvGraphicFramePr>
            <a:graphicFrameLocks noGrp="1"/>
          </p:cNvGraphicFramePr>
          <p:nvPr>
            <p:extLst>
              <p:ext uri="{D42A27DB-BD31-4B8C-83A1-F6EECF244321}">
                <p14:modId xmlns:p14="http://schemas.microsoft.com/office/powerpoint/2010/main" val="1655183759"/>
              </p:ext>
            </p:extLst>
          </p:nvPr>
        </p:nvGraphicFramePr>
        <p:xfrm>
          <a:off x="5434962" y="1443263"/>
          <a:ext cx="6467229" cy="5257721"/>
        </p:xfrm>
        <a:graphic>
          <a:graphicData uri="http://schemas.openxmlformats.org/drawingml/2006/table">
            <a:tbl>
              <a:tblPr>
                <a:tableStyleId>{5C22544A-7EE6-4342-B048-85BDC9FD1C3A}</a:tableStyleId>
              </a:tblPr>
              <a:tblGrid>
                <a:gridCol w="2155743">
                  <a:extLst>
                    <a:ext uri="{9D8B030D-6E8A-4147-A177-3AD203B41FA5}">
                      <a16:colId xmlns:a16="http://schemas.microsoft.com/office/drawing/2014/main" val="4174889912"/>
                    </a:ext>
                  </a:extLst>
                </a:gridCol>
                <a:gridCol w="2155743">
                  <a:extLst>
                    <a:ext uri="{9D8B030D-6E8A-4147-A177-3AD203B41FA5}">
                      <a16:colId xmlns:a16="http://schemas.microsoft.com/office/drawing/2014/main" val="3980509851"/>
                    </a:ext>
                  </a:extLst>
                </a:gridCol>
                <a:gridCol w="2155743">
                  <a:extLst>
                    <a:ext uri="{9D8B030D-6E8A-4147-A177-3AD203B41FA5}">
                      <a16:colId xmlns:a16="http://schemas.microsoft.com/office/drawing/2014/main" val="2032402142"/>
                    </a:ext>
                  </a:extLst>
                </a:gridCol>
              </a:tblGrid>
              <a:tr h="243082">
                <a:tc rowSpan="3">
                  <a:txBody>
                    <a:bodyPr/>
                    <a:lstStyle/>
                    <a:p>
                      <a:pPr marL="0" marR="0">
                        <a:lnSpc>
                          <a:spcPct val="107000"/>
                        </a:lnSpc>
                        <a:spcBef>
                          <a:spcPts val="0"/>
                        </a:spcBef>
                        <a:spcAft>
                          <a:spcPts val="0"/>
                        </a:spcAft>
                      </a:pPr>
                      <a:r>
                        <a:rPr lang="en-US" sz="1200">
                          <a:effectLst/>
                        </a:rPr>
                        <a:t> </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gridSpan="2">
                  <a:txBody>
                    <a:bodyPr/>
                    <a:lstStyle/>
                    <a:p>
                      <a:pPr marL="38100" marR="38100" algn="ctr">
                        <a:lnSpc>
                          <a:spcPts val="1600"/>
                        </a:lnSpc>
                        <a:spcBef>
                          <a:spcPts val="0"/>
                        </a:spcBef>
                        <a:spcAft>
                          <a:spcPts val="0"/>
                        </a:spcAft>
                      </a:pPr>
                      <a:r>
                        <a:rPr lang="en-US" sz="9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rPr>
                        <a:t>Pre-Post Survey Results per question</a:t>
                      </a:r>
                    </a:p>
                  </a:txBody>
                  <a:tcPr marL="0" marR="0" marT="0" marB="0" anchor="b"/>
                </a:tc>
                <a:tc hMerge="1">
                  <a:txBody>
                    <a:bodyPr/>
                    <a:lstStyle/>
                    <a:p>
                      <a:endParaRPr lang="en-US"/>
                    </a:p>
                  </a:txBody>
                  <a:tcPr/>
                </a:tc>
                <a:extLst>
                  <a:ext uri="{0D108BD9-81ED-4DB2-BD59-A6C34878D82A}">
                    <a16:rowId xmlns:a16="http://schemas.microsoft.com/office/drawing/2014/main" val="3237294202"/>
                  </a:ext>
                </a:extLst>
              </a:tr>
              <a:tr h="243082">
                <a:tc vMerge="1">
                  <a:txBody>
                    <a:bodyPr/>
                    <a:lstStyle/>
                    <a:p>
                      <a:endParaRPr lang="en-US"/>
                    </a:p>
                  </a:txBody>
                  <a:tcPr/>
                </a:tc>
                <a:tc>
                  <a:txBody>
                    <a:bodyPr/>
                    <a:lstStyle/>
                    <a:p>
                      <a:pPr marL="38100" marR="38100" algn="ctr">
                        <a:lnSpc>
                          <a:spcPts val="1600"/>
                        </a:lnSpc>
                        <a:spcBef>
                          <a:spcPts val="0"/>
                        </a:spcBef>
                        <a:spcAft>
                          <a:spcPts val="0"/>
                        </a:spcAft>
                      </a:pPr>
                      <a:r>
                        <a:rPr lang="en-US" sz="900">
                          <a:effectLst/>
                        </a:rPr>
                        <a:t>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2</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3081536501"/>
                  </a:ext>
                </a:extLst>
              </a:tr>
              <a:tr h="243082">
                <a:tc vMerge="1">
                  <a:txBody>
                    <a:bodyPr/>
                    <a:lstStyle/>
                    <a:p>
                      <a:endParaRPr lang="en-US"/>
                    </a:p>
                  </a:txBody>
                  <a:tcPr/>
                </a:tc>
                <a:tc>
                  <a:txBody>
                    <a:bodyPr/>
                    <a:lstStyle/>
                    <a:p>
                      <a:pPr marL="38100" marR="38100" algn="ctr">
                        <a:lnSpc>
                          <a:spcPts val="1600"/>
                        </a:lnSpc>
                        <a:spcBef>
                          <a:spcPts val="0"/>
                        </a:spcBef>
                        <a:spcAft>
                          <a:spcPts val="0"/>
                        </a:spcAft>
                      </a:pPr>
                      <a:r>
                        <a:rPr lang="en-US" sz="900">
                          <a:effectLst/>
                        </a:rPr>
                        <a:t>Mean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tc>
                  <a:txBody>
                    <a:bodyPr/>
                    <a:lstStyle/>
                    <a:p>
                      <a:pPr marL="38100" marR="38100" algn="ctr">
                        <a:lnSpc>
                          <a:spcPts val="1600"/>
                        </a:lnSpc>
                        <a:spcBef>
                          <a:spcPts val="0"/>
                        </a:spcBef>
                        <a:spcAft>
                          <a:spcPts val="0"/>
                        </a:spcAft>
                      </a:pPr>
                      <a:r>
                        <a:rPr lang="en-US" sz="900">
                          <a:effectLst/>
                        </a:rPr>
                        <a:t>Mean</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nchor="b"/>
                </a:tc>
                <a:extLst>
                  <a:ext uri="{0D108BD9-81ED-4DB2-BD59-A6C34878D82A}">
                    <a16:rowId xmlns:a16="http://schemas.microsoft.com/office/drawing/2014/main" val="4188652178"/>
                  </a:ext>
                </a:extLst>
              </a:tr>
              <a:tr h="508021">
                <a:tc>
                  <a:txBody>
                    <a:bodyPr/>
                    <a:lstStyle/>
                    <a:p>
                      <a:pPr marL="38100" marR="38100">
                        <a:lnSpc>
                          <a:spcPts val="1600"/>
                        </a:lnSpc>
                        <a:spcBef>
                          <a:spcPts val="0"/>
                        </a:spcBef>
                        <a:spcAft>
                          <a:spcPts val="0"/>
                        </a:spcAft>
                      </a:pPr>
                      <a:r>
                        <a:rPr lang="en-US" sz="900">
                          <a:effectLst/>
                        </a:rPr>
                        <a:t>I was satisfied with the PACU handoff</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4.1</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3.9</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603206902"/>
                  </a:ext>
                </a:extLst>
              </a:tr>
              <a:tr h="508021">
                <a:tc>
                  <a:txBody>
                    <a:bodyPr/>
                    <a:lstStyle/>
                    <a:p>
                      <a:pPr marL="38100" marR="38100">
                        <a:lnSpc>
                          <a:spcPts val="1600"/>
                        </a:lnSpc>
                        <a:spcBef>
                          <a:spcPts val="0"/>
                        </a:spcBef>
                        <a:spcAft>
                          <a:spcPts val="0"/>
                        </a:spcAft>
                      </a:pPr>
                      <a:r>
                        <a:rPr lang="en-US" sz="900">
                          <a:effectLst/>
                        </a:rPr>
                        <a:t>The circulating nurse report was satisfactory.</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4.3</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3.7</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072164629"/>
                  </a:ext>
                </a:extLst>
              </a:tr>
              <a:tr h="508021">
                <a:tc>
                  <a:txBody>
                    <a:bodyPr/>
                    <a:lstStyle/>
                    <a:p>
                      <a:pPr marL="38100" marR="38100">
                        <a:lnSpc>
                          <a:spcPts val="1600"/>
                        </a:lnSpc>
                        <a:spcBef>
                          <a:spcPts val="0"/>
                        </a:spcBef>
                        <a:spcAft>
                          <a:spcPts val="0"/>
                        </a:spcAft>
                      </a:pPr>
                      <a:r>
                        <a:rPr lang="en-US" sz="900">
                          <a:effectLst/>
                        </a:rPr>
                        <a:t>The surgery provider report was satisfactory.</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3.3</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3.0</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102009976"/>
                  </a:ext>
                </a:extLst>
              </a:tr>
              <a:tr h="508021">
                <a:tc>
                  <a:txBody>
                    <a:bodyPr/>
                    <a:lstStyle/>
                    <a:p>
                      <a:pPr marL="38100" marR="38100">
                        <a:lnSpc>
                          <a:spcPts val="1600"/>
                        </a:lnSpc>
                        <a:spcBef>
                          <a:spcPts val="0"/>
                        </a:spcBef>
                        <a:spcAft>
                          <a:spcPts val="0"/>
                        </a:spcAft>
                      </a:pPr>
                      <a:r>
                        <a:rPr lang="en-US" sz="900">
                          <a:effectLst/>
                        </a:rPr>
                        <a:t>The anesthesia provider report was satisfactory.</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4.2</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3.8</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655312902"/>
                  </a:ext>
                </a:extLst>
              </a:tr>
              <a:tr h="243082">
                <a:tc>
                  <a:txBody>
                    <a:bodyPr/>
                    <a:lstStyle/>
                    <a:p>
                      <a:pPr marL="38100" marR="38100">
                        <a:lnSpc>
                          <a:spcPts val="1600"/>
                        </a:lnSpc>
                        <a:spcBef>
                          <a:spcPts val="0"/>
                        </a:spcBef>
                        <a:spcAft>
                          <a:spcPts val="0"/>
                        </a:spcAft>
                      </a:pPr>
                      <a:r>
                        <a:rPr lang="en-US" sz="900">
                          <a:effectLst/>
                        </a:rPr>
                        <a:t>I heard the entire report.</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4.4</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3.9</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263633810"/>
                  </a:ext>
                </a:extLst>
              </a:tr>
              <a:tr h="508021">
                <a:tc>
                  <a:txBody>
                    <a:bodyPr/>
                    <a:lstStyle/>
                    <a:p>
                      <a:pPr marL="38100" marR="38100">
                        <a:lnSpc>
                          <a:spcPts val="1600"/>
                        </a:lnSpc>
                        <a:spcBef>
                          <a:spcPts val="0"/>
                        </a:spcBef>
                        <a:spcAft>
                          <a:spcPts val="0"/>
                        </a:spcAft>
                      </a:pPr>
                      <a:r>
                        <a:rPr lang="en-US" sz="900">
                          <a:effectLst/>
                        </a:rPr>
                        <a:t>I received information about potential problems.</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4.3</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3.9</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504795365"/>
                  </a:ext>
                </a:extLst>
              </a:tr>
              <a:tr h="508021">
                <a:tc>
                  <a:txBody>
                    <a:bodyPr/>
                    <a:lstStyle/>
                    <a:p>
                      <a:pPr marL="38100" marR="38100">
                        <a:lnSpc>
                          <a:spcPts val="1600"/>
                        </a:lnSpc>
                        <a:spcBef>
                          <a:spcPts val="0"/>
                        </a:spcBef>
                        <a:spcAft>
                          <a:spcPts val="0"/>
                        </a:spcAft>
                      </a:pPr>
                      <a:r>
                        <a:rPr lang="en-US" sz="900">
                          <a:effectLst/>
                        </a:rPr>
                        <a:t>I received information about follow-up.</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3.7</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2.7</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08188449"/>
                  </a:ext>
                </a:extLst>
              </a:tr>
              <a:tr h="243082">
                <a:tc>
                  <a:txBody>
                    <a:bodyPr/>
                    <a:lstStyle/>
                    <a:p>
                      <a:pPr marL="38100" marR="38100">
                        <a:lnSpc>
                          <a:spcPts val="1600"/>
                        </a:lnSpc>
                        <a:spcBef>
                          <a:spcPts val="0"/>
                        </a:spcBef>
                        <a:spcAft>
                          <a:spcPts val="0"/>
                        </a:spcAft>
                      </a:pPr>
                      <a:r>
                        <a:rPr lang="en-US" sz="900">
                          <a:effectLst/>
                        </a:rPr>
                        <a:t>Handoff start and end were clear.</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4.3</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3.9</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2784295072"/>
                  </a:ext>
                </a:extLst>
              </a:tr>
              <a:tr h="243082">
                <a:tc>
                  <a:txBody>
                    <a:bodyPr/>
                    <a:lstStyle/>
                    <a:p>
                      <a:pPr marL="38100" marR="38100">
                        <a:lnSpc>
                          <a:spcPts val="1600"/>
                        </a:lnSpc>
                        <a:spcBef>
                          <a:spcPts val="0"/>
                        </a:spcBef>
                        <a:spcAft>
                          <a:spcPts val="0"/>
                        </a:spcAft>
                      </a:pPr>
                      <a:r>
                        <a:rPr lang="en-US" sz="900">
                          <a:effectLst/>
                        </a:rPr>
                        <a:t>I received anticipatory guidance.</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3.9</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3.5</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131373075"/>
                  </a:ext>
                </a:extLst>
              </a:tr>
              <a:tr h="243082">
                <a:tc>
                  <a:txBody>
                    <a:bodyPr/>
                    <a:lstStyle/>
                    <a:p>
                      <a:pPr marL="38100" marR="38100">
                        <a:lnSpc>
                          <a:spcPts val="1600"/>
                        </a:lnSpc>
                        <a:spcBef>
                          <a:spcPts val="0"/>
                        </a:spcBef>
                        <a:spcAft>
                          <a:spcPts val="0"/>
                        </a:spcAft>
                      </a:pPr>
                      <a:r>
                        <a:rPr lang="en-US" sz="900">
                          <a:effectLst/>
                        </a:rPr>
                        <a:t>I had a chance to ask questions.</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4.6</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4.4</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3504848279"/>
                  </a:ext>
                </a:extLst>
              </a:tr>
              <a:tr h="508021">
                <a:tc>
                  <a:txBody>
                    <a:bodyPr/>
                    <a:lstStyle/>
                    <a:p>
                      <a:pPr marL="38100" marR="38100">
                        <a:lnSpc>
                          <a:spcPts val="1600"/>
                        </a:lnSpc>
                        <a:spcBef>
                          <a:spcPts val="0"/>
                        </a:spcBef>
                        <a:spcAft>
                          <a:spcPts val="0"/>
                        </a:spcAft>
                      </a:pPr>
                      <a:r>
                        <a:rPr lang="en-US" sz="900">
                          <a:effectLst/>
                        </a:rPr>
                        <a:t>Distractions and interruption were limited during the handoff.</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a:effectLst/>
                        </a:rPr>
                        <a:t>3.7</a:t>
                      </a:r>
                      <a:endParaRPr lang="en-US" sz="90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tc>
                  <a:txBody>
                    <a:bodyPr/>
                    <a:lstStyle/>
                    <a:p>
                      <a:pPr marL="38100" marR="38100" algn="r">
                        <a:lnSpc>
                          <a:spcPts val="1600"/>
                        </a:lnSpc>
                        <a:spcBef>
                          <a:spcPts val="0"/>
                        </a:spcBef>
                        <a:spcAft>
                          <a:spcPts val="0"/>
                        </a:spcAft>
                      </a:pPr>
                      <a:r>
                        <a:rPr lang="en-US" sz="900" dirty="0">
                          <a:effectLst/>
                        </a:rPr>
                        <a:t>3.0</a:t>
                      </a:r>
                      <a:endParaRPr lang="en-US" sz="900" dirty="0">
                        <a:solidFill>
                          <a:srgbClr val="000000"/>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0" marR="0" marT="0" marB="0"/>
                </a:tc>
                <a:extLst>
                  <a:ext uri="{0D108BD9-81ED-4DB2-BD59-A6C34878D82A}">
                    <a16:rowId xmlns:a16="http://schemas.microsoft.com/office/drawing/2014/main" val="538123652"/>
                  </a:ext>
                </a:extLst>
              </a:tr>
            </a:tbl>
          </a:graphicData>
        </a:graphic>
      </p:graphicFrame>
    </p:spTree>
    <p:extLst>
      <p:ext uri="{BB962C8B-B14F-4D97-AF65-F5344CB8AC3E}">
        <p14:creationId xmlns:p14="http://schemas.microsoft.com/office/powerpoint/2010/main" val="1870356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5FA21C72-692C-49FD-9EB4-DDDDDEBD4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75405" y="950977"/>
            <a:ext cx="9041190" cy="4956047"/>
          </a:xfrm>
          <a:prstGeom prst="rect">
            <a:avLst/>
          </a:prstGeom>
          <a:solidFill>
            <a:srgbClr val="FFFFFF"/>
          </a:solidFill>
          <a:ln w="3175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0">
            <a:extLst>
              <a:ext uri="{FF2B5EF4-FFF2-40B4-BE49-F238E27FC236}">
                <a16:creationId xmlns:a16="http://schemas.microsoft.com/office/drawing/2014/main" id="{FBAF941A-6830-47A3-B63C-7C7B66AEA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2380" y="624518"/>
            <a:ext cx="2157984" cy="2157984"/>
          </a:xfrm>
          <a:prstGeom prst="ellipse">
            <a:avLst/>
          </a:prstGeom>
          <a:solidFill>
            <a:srgbClr val="404040"/>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79DE4-5F2E-174C-B2D8-B0601115A47A}"/>
              </a:ext>
            </a:extLst>
          </p:cNvPr>
          <p:cNvSpPr>
            <a:spLocks noGrp="1"/>
          </p:cNvSpPr>
          <p:nvPr>
            <p:ph type="title"/>
          </p:nvPr>
        </p:nvSpPr>
        <p:spPr>
          <a:xfrm>
            <a:off x="796972" y="789110"/>
            <a:ext cx="1828800" cy="1828800"/>
          </a:xfrm>
          <a:prstGeom prst="ellipse">
            <a:avLst/>
          </a:prstGeom>
          <a:noFill/>
          <a:ln>
            <a:solidFill>
              <a:srgbClr val="FFFFFF"/>
            </a:solidFill>
          </a:ln>
        </p:spPr>
        <p:txBody>
          <a:bodyPr vert="horz" lIns="182880" tIns="182880" rIns="182880" bIns="182880" rtlCol="0" anchor="ctr">
            <a:normAutofit/>
          </a:bodyPr>
          <a:lstStyle/>
          <a:p>
            <a:r>
              <a:rPr lang="en-US" sz="1400">
                <a:solidFill>
                  <a:srgbClr val="FFFFFF"/>
                </a:solidFill>
              </a:rPr>
              <a:t>Results Cont. </a:t>
            </a:r>
          </a:p>
        </p:txBody>
      </p:sp>
      <p:graphicFrame>
        <p:nvGraphicFramePr>
          <p:cNvPr id="4" name="Table 3">
            <a:extLst>
              <a:ext uri="{FF2B5EF4-FFF2-40B4-BE49-F238E27FC236}">
                <a16:creationId xmlns:a16="http://schemas.microsoft.com/office/drawing/2014/main" id="{7D4AD768-EB05-914D-B723-D6DC36930D25}"/>
              </a:ext>
            </a:extLst>
          </p:cNvPr>
          <p:cNvGraphicFramePr>
            <a:graphicFrameLocks noGrp="1"/>
          </p:cNvGraphicFramePr>
          <p:nvPr>
            <p:extLst>
              <p:ext uri="{D42A27DB-BD31-4B8C-83A1-F6EECF244321}">
                <p14:modId xmlns:p14="http://schemas.microsoft.com/office/powerpoint/2010/main" val="1210554456"/>
              </p:ext>
            </p:extLst>
          </p:nvPr>
        </p:nvGraphicFramePr>
        <p:xfrm>
          <a:off x="2366210" y="2281937"/>
          <a:ext cx="7915429" cy="2868518"/>
        </p:xfrm>
        <a:graphic>
          <a:graphicData uri="http://schemas.openxmlformats.org/drawingml/2006/table">
            <a:tbl>
              <a:tblPr firstRow="1" bandRow="1">
                <a:noFill/>
                <a:tableStyleId>{5C22544A-7EE6-4342-B048-85BDC9FD1C3A}</a:tableStyleId>
              </a:tblPr>
              <a:tblGrid>
                <a:gridCol w="783743">
                  <a:extLst>
                    <a:ext uri="{9D8B030D-6E8A-4147-A177-3AD203B41FA5}">
                      <a16:colId xmlns:a16="http://schemas.microsoft.com/office/drawing/2014/main" val="3760175678"/>
                    </a:ext>
                  </a:extLst>
                </a:gridCol>
                <a:gridCol w="951195">
                  <a:extLst>
                    <a:ext uri="{9D8B030D-6E8A-4147-A177-3AD203B41FA5}">
                      <a16:colId xmlns:a16="http://schemas.microsoft.com/office/drawing/2014/main" val="2039586470"/>
                    </a:ext>
                  </a:extLst>
                </a:gridCol>
                <a:gridCol w="549310">
                  <a:extLst>
                    <a:ext uri="{9D8B030D-6E8A-4147-A177-3AD203B41FA5}">
                      <a16:colId xmlns:a16="http://schemas.microsoft.com/office/drawing/2014/main" val="1423306993"/>
                    </a:ext>
                  </a:extLst>
                </a:gridCol>
                <a:gridCol w="497400">
                  <a:extLst>
                    <a:ext uri="{9D8B030D-6E8A-4147-A177-3AD203B41FA5}">
                      <a16:colId xmlns:a16="http://schemas.microsoft.com/office/drawing/2014/main" val="1394018644"/>
                    </a:ext>
                  </a:extLst>
                </a:gridCol>
                <a:gridCol w="549310">
                  <a:extLst>
                    <a:ext uri="{9D8B030D-6E8A-4147-A177-3AD203B41FA5}">
                      <a16:colId xmlns:a16="http://schemas.microsoft.com/office/drawing/2014/main" val="3403129761"/>
                    </a:ext>
                  </a:extLst>
                </a:gridCol>
                <a:gridCol w="601220">
                  <a:extLst>
                    <a:ext uri="{9D8B030D-6E8A-4147-A177-3AD203B41FA5}">
                      <a16:colId xmlns:a16="http://schemas.microsoft.com/office/drawing/2014/main" val="3807087491"/>
                    </a:ext>
                  </a:extLst>
                </a:gridCol>
                <a:gridCol w="633036">
                  <a:extLst>
                    <a:ext uri="{9D8B030D-6E8A-4147-A177-3AD203B41FA5}">
                      <a16:colId xmlns:a16="http://schemas.microsoft.com/office/drawing/2014/main" val="3179893885"/>
                    </a:ext>
                  </a:extLst>
                </a:gridCol>
                <a:gridCol w="633036">
                  <a:extLst>
                    <a:ext uri="{9D8B030D-6E8A-4147-A177-3AD203B41FA5}">
                      <a16:colId xmlns:a16="http://schemas.microsoft.com/office/drawing/2014/main" val="214166496"/>
                    </a:ext>
                  </a:extLst>
                </a:gridCol>
                <a:gridCol w="741880">
                  <a:extLst>
                    <a:ext uri="{9D8B030D-6E8A-4147-A177-3AD203B41FA5}">
                      <a16:colId xmlns:a16="http://schemas.microsoft.com/office/drawing/2014/main" val="1589306863"/>
                    </a:ext>
                  </a:extLst>
                </a:gridCol>
                <a:gridCol w="741880">
                  <a:extLst>
                    <a:ext uri="{9D8B030D-6E8A-4147-A177-3AD203B41FA5}">
                      <a16:colId xmlns:a16="http://schemas.microsoft.com/office/drawing/2014/main" val="888558617"/>
                    </a:ext>
                  </a:extLst>
                </a:gridCol>
                <a:gridCol w="632199">
                  <a:extLst>
                    <a:ext uri="{9D8B030D-6E8A-4147-A177-3AD203B41FA5}">
                      <a16:colId xmlns:a16="http://schemas.microsoft.com/office/drawing/2014/main" val="1708075430"/>
                    </a:ext>
                  </a:extLst>
                </a:gridCol>
                <a:gridCol w="601220">
                  <a:extLst>
                    <a:ext uri="{9D8B030D-6E8A-4147-A177-3AD203B41FA5}">
                      <a16:colId xmlns:a16="http://schemas.microsoft.com/office/drawing/2014/main" val="3886480111"/>
                    </a:ext>
                  </a:extLst>
                </a:gridCol>
              </a:tblGrid>
              <a:tr h="280014">
                <a:tc gridSpan="12">
                  <a:txBody>
                    <a:bodyPr/>
                    <a:lstStyle/>
                    <a:p>
                      <a:pPr marL="38100" marR="38100" algn="ctr">
                        <a:lnSpc>
                          <a:spcPts val="1600"/>
                        </a:lnSpc>
                        <a:spcBef>
                          <a:spcPts val="0"/>
                        </a:spcBef>
                        <a:spcAft>
                          <a:spcPts val="0"/>
                        </a:spcAft>
                      </a:pPr>
                      <a:r>
                        <a:rPr lang="en-US" sz="900">
                          <a:solidFill>
                            <a:schemeClr val="tx1">
                              <a:lumMod val="75000"/>
                              <a:lumOff val="25000"/>
                            </a:schemeClr>
                          </a:solidFill>
                          <a:effectLst/>
                        </a:rPr>
                        <a:t>Results of the Independent Samples Test were t(21)=1.819, p=0.083. Not significant because larger than .05 but close</a:t>
                      </a:r>
                      <a:endParaRPr lang="en-US" sz="9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72339" marT="72339" marB="72339" anchor="ctr">
                    <a:lnL w="12700" cmpd="sng">
                      <a:noFill/>
                      <a:prstDash val="solid"/>
                    </a:lnL>
                    <a:lnR w="12700" cmpd="sng">
                      <a:noFill/>
                      <a:prstDash val="solid"/>
                    </a:lnR>
                    <a:lnT w="19050" cap="flat" cmpd="sng" algn="ctr">
                      <a:solidFill>
                        <a:srgbClr val="8F9A9D">
                          <a:alpha val="60000"/>
                        </a:srgbClr>
                      </a:solidFill>
                      <a:prstDash val="solid"/>
                    </a:lnT>
                    <a:lnB w="12700" cmpd="sng">
                      <a:noFill/>
                      <a:prstDash val="soli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77743685"/>
                  </a:ext>
                </a:extLst>
              </a:tr>
              <a:tr h="467125">
                <a:tc rowSpan="3" gridSpan="2">
                  <a:txBody>
                    <a:bodyPr/>
                    <a:lstStyle/>
                    <a:p>
                      <a:pPr marL="0" marR="0">
                        <a:lnSpc>
                          <a:spcPct val="107000"/>
                        </a:lnSpc>
                        <a:spcBef>
                          <a:spcPts val="0"/>
                        </a:spcBef>
                        <a:spcAft>
                          <a:spcPts val="0"/>
                        </a:spcAft>
                      </a:pPr>
                      <a:r>
                        <a:rPr lang="en-US" sz="700">
                          <a:solidFill>
                            <a:schemeClr val="tx1">
                              <a:lumMod val="75000"/>
                              <a:lumOff val="25000"/>
                            </a:schemeClr>
                          </a:solidFill>
                          <a:effectLst/>
                        </a:rPr>
                        <a:t> </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rowSpan="3" hMerge="1">
                  <a:txBody>
                    <a:bodyPr/>
                    <a:lstStyle/>
                    <a:p>
                      <a:endParaRPr lang="en-US"/>
                    </a:p>
                  </a:txBody>
                  <a:tcPr/>
                </a:tc>
                <a:tc grid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Levene's Test for Equality of Variances</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hMerge="1">
                  <a:txBody>
                    <a:bodyPr/>
                    <a:lstStyle/>
                    <a:p>
                      <a:endParaRPr lang="en-US"/>
                    </a:p>
                  </a:txBody>
                  <a:tcPr/>
                </a:tc>
                <a:tc gridSpan="8">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t-test for Equality of Means</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2700" cmpd="sng">
                      <a:noFill/>
                      <a:prstDash val="solid"/>
                    </a:lnT>
                    <a:lnB w="19050" cap="flat" cmpd="sng" algn="ctr">
                      <a:solidFill>
                        <a:srgbClr val="FFFFFF"/>
                      </a:solidFill>
                      <a:prstDash val="solid"/>
                    </a:lnB>
                    <a:solidFill>
                      <a:srgbClr val="B4BCBE">
                        <a:alpha val="34902"/>
                      </a:srgb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5452330"/>
                  </a:ext>
                </a:extLst>
              </a:tr>
              <a:tr h="467125">
                <a:tc gridSpan="2" vMerge="1">
                  <a:txBody>
                    <a:bodyPr/>
                    <a:lstStyle/>
                    <a:p>
                      <a:endParaRPr lang="en-US"/>
                    </a:p>
                  </a:txBody>
                  <a:tcPr/>
                </a:tc>
                <a:tc hMerge="1" vMerge="1">
                  <a:txBody>
                    <a:bodyPr/>
                    <a:lstStyle/>
                    <a:p>
                      <a:endParaRPr lang="en-US"/>
                    </a:p>
                  </a:txBody>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F</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Sig.</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t</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df</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grid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Significance</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hMerge="1">
                  <a:txBody>
                    <a:bodyPr/>
                    <a:lstStyle/>
                    <a:p>
                      <a:endParaRPr lang="en-US"/>
                    </a:p>
                  </a:txBody>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Mean Difference</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row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Std. Error Difference</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noFill/>
                      <a:prstDash val="solid"/>
                    </a:lnB>
                    <a:solidFill>
                      <a:srgbClr val="B4BCBE">
                        <a:alpha val="34902"/>
                      </a:srgbClr>
                    </a:solidFill>
                  </a:tcPr>
                </a:tc>
                <a:tc gridSpan="2">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95% Confidence Interval of the Difference</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hMerge="1">
                  <a:txBody>
                    <a:bodyPr/>
                    <a:lstStyle/>
                    <a:p>
                      <a:endParaRPr lang="en-US"/>
                    </a:p>
                  </a:txBody>
                  <a:tcPr/>
                </a:tc>
                <a:extLst>
                  <a:ext uri="{0D108BD9-81ED-4DB2-BD59-A6C34878D82A}">
                    <a16:rowId xmlns:a16="http://schemas.microsoft.com/office/drawing/2014/main" val="9807445"/>
                  </a:ext>
                </a:extLst>
              </a:tr>
              <a:tr h="359955">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One-Sided p</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Two-Sided p</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vMerge="1">
                  <a:txBody>
                    <a:bodyPr/>
                    <a:lstStyle/>
                    <a:p>
                      <a:endParaRPr lang="en-US"/>
                    </a:p>
                  </a:txBody>
                  <a:tcPr/>
                </a:tc>
                <a:tc vMerge="1">
                  <a:txBody>
                    <a:bodyPr/>
                    <a:lstStyle/>
                    <a:p>
                      <a:endParaRPr lang="en-US"/>
                    </a:p>
                  </a:txBody>
                  <a:tcPr/>
                </a:tc>
                <a:tc>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Lower</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gn="ctr">
                        <a:lnSpc>
                          <a:spcPts val="1600"/>
                        </a:lnSpc>
                        <a:spcBef>
                          <a:spcPts val="0"/>
                        </a:spcBef>
                        <a:spcAft>
                          <a:spcPts val="0"/>
                        </a:spcAft>
                      </a:pPr>
                      <a:r>
                        <a:rPr lang="en-US" sz="700">
                          <a:solidFill>
                            <a:schemeClr val="tx1">
                              <a:lumMod val="75000"/>
                              <a:lumOff val="25000"/>
                            </a:schemeClr>
                          </a:solidFill>
                          <a:effectLst/>
                        </a:rPr>
                        <a:t>Upper</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b">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3105358746"/>
                  </a:ext>
                </a:extLst>
              </a:tr>
              <a:tr h="359955">
                <a:tc rowSpan="2">
                  <a:txBody>
                    <a:bodyPr/>
                    <a:lstStyle/>
                    <a:p>
                      <a:pPr marL="38100" marR="38100">
                        <a:lnSpc>
                          <a:spcPts val="1600"/>
                        </a:lnSpc>
                        <a:spcBef>
                          <a:spcPts val="0"/>
                        </a:spcBef>
                        <a:spcAft>
                          <a:spcPts val="0"/>
                        </a:spcAft>
                      </a:pPr>
                      <a:r>
                        <a:rPr lang="en-US" sz="700">
                          <a:solidFill>
                            <a:schemeClr val="tx1">
                              <a:lumMod val="75000"/>
                              <a:lumOff val="25000"/>
                            </a:schemeClr>
                          </a:solidFill>
                          <a:effectLst/>
                        </a:rPr>
                        <a:t>satisfaction</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nSpc>
                          <a:spcPts val="1600"/>
                        </a:lnSpc>
                        <a:spcBef>
                          <a:spcPts val="0"/>
                        </a:spcBef>
                        <a:spcAft>
                          <a:spcPts val="0"/>
                        </a:spcAft>
                      </a:pPr>
                      <a:r>
                        <a:rPr lang="en-US" sz="700">
                          <a:solidFill>
                            <a:schemeClr val="tx1">
                              <a:lumMod val="75000"/>
                              <a:lumOff val="25000"/>
                            </a:schemeClr>
                          </a:solidFill>
                          <a:effectLst/>
                        </a:rPr>
                        <a:t>Equal variances assumed</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1.251</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.276</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1.819</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0070C0">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21</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0070C0">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.042</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.083</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0070C0">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.43581</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.23955</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no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-.06236</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.93399</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9050" cap="flat" cmpd="sng" algn="ctr">
                      <a:solidFill>
                        <a:srgbClr val="FFFFFF"/>
                      </a:solidFill>
                      <a:prstDash val="solid"/>
                    </a:lnB>
                    <a:solidFill>
                      <a:srgbClr val="B4BCBE">
                        <a:alpha val="34902"/>
                      </a:srgbClr>
                    </a:solidFill>
                  </a:tcPr>
                </a:tc>
                <a:extLst>
                  <a:ext uri="{0D108BD9-81ED-4DB2-BD59-A6C34878D82A}">
                    <a16:rowId xmlns:a16="http://schemas.microsoft.com/office/drawing/2014/main" val="1075761187"/>
                  </a:ext>
                </a:extLst>
              </a:tr>
              <a:tr h="359955">
                <a:tc vMerge="1">
                  <a:txBody>
                    <a:bodyPr/>
                    <a:lstStyle/>
                    <a:p>
                      <a:endParaRPr lang="en-US"/>
                    </a:p>
                  </a:txBody>
                  <a:tcPr/>
                </a:tc>
                <a:tc>
                  <a:txBody>
                    <a:bodyPr/>
                    <a:lstStyle/>
                    <a:p>
                      <a:pPr marL="38100" marR="38100">
                        <a:lnSpc>
                          <a:spcPts val="1600"/>
                        </a:lnSpc>
                        <a:spcBef>
                          <a:spcPts val="0"/>
                        </a:spcBef>
                        <a:spcAft>
                          <a:spcPts val="0"/>
                        </a:spcAft>
                      </a:pPr>
                      <a:r>
                        <a:rPr lang="en-US" sz="700">
                          <a:solidFill>
                            <a:schemeClr val="tx1">
                              <a:lumMod val="75000"/>
                              <a:lumOff val="25000"/>
                            </a:schemeClr>
                          </a:solidFill>
                          <a:effectLst/>
                        </a:rPr>
                        <a:t>Equal variances not assumed</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0" marR="0">
                        <a:lnSpc>
                          <a:spcPct val="107000"/>
                        </a:lnSpc>
                        <a:spcBef>
                          <a:spcPts val="0"/>
                        </a:spcBef>
                        <a:spcAft>
                          <a:spcPts val="0"/>
                        </a:spcAft>
                      </a:pPr>
                      <a:r>
                        <a:rPr lang="en-US" sz="700">
                          <a:solidFill>
                            <a:schemeClr val="tx1">
                              <a:lumMod val="75000"/>
                              <a:lumOff val="25000"/>
                            </a:schemeClr>
                          </a:solidFill>
                          <a:effectLst/>
                        </a:rPr>
                        <a:t> </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ctr">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0" marR="0">
                        <a:lnSpc>
                          <a:spcPct val="107000"/>
                        </a:lnSpc>
                        <a:spcBef>
                          <a:spcPts val="0"/>
                        </a:spcBef>
                        <a:spcAft>
                          <a:spcPts val="0"/>
                        </a:spcAft>
                      </a:pPr>
                      <a:r>
                        <a:rPr lang="en-US" sz="700">
                          <a:solidFill>
                            <a:schemeClr val="tx1">
                              <a:lumMod val="75000"/>
                              <a:lumOff val="25000"/>
                            </a:schemeClr>
                          </a:solidFill>
                          <a:effectLst/>
                        </a:rPr>
                        <a:t> </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nchor="ctr">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1.849</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19.517</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.040</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.080</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.43581</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.23564</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a:solidFill>
                            <a:schemeClr val="tx1">
                              <a:lumMod val="75000"/>
                              <a:lumOff val="25000"/>
                            </a:schemeClr>
                          </a:solidFill>
                          <a:effectLst/>
                        </a:rPr>
                        <a:t>-.05651</a:t>
                      </a:r>
                      <a:endParaRPr lang="en-US" sz="70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tc>
                  <a:txBody>
                    <a:bodyPr/>
                    <a:lstStyle/>
                    <a:p>
                      <a:pPr marL="38100" marR="38100" algn="r">
                        <a:lnSpc>
                          <a:spcPts val="1600"/>
                        </a:lnSpc>
                        <a:spcBef>
                          <a:spcPts val="0"/>
                        </a:spcBef>
                        <a:spcAft>
                          <a:spcPts val="0"/>
                        </a:spcAft>
                      </a:pPr>
                      <a:r>
                        <a:rPr lang="en-US" sz="700" dirty="0">
                          <a:solidFill>
                            <a:schemeClr val="tx1">
                              <a:lumMod val="75000"/>
                              <a:lumOff val="25000"/>
                            </a:schemeClr>
                          </a:solidFill>
                          <a:effectLst/>
                        </a:rPr>
                        <a:t>.92814</a:t>
                      </a:r>
                      <a:endParaRPr lang="en-US" sz="700" dirty="0">
                        <a:solidFill>
                          <a:schemeClr val="tx1">
                            <a:lumMod val="75000"/>
                            <a:lumOff val="25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txBody>
                  <a:tcPr marL="120565" marR="62694" marT="62694" marB="62694">
                    <a:lnL w="12700" cmpd="sng">
                      <a:noFill/>
                      <a:prstDash val="solid"/>
                    </a:lnL>
                    <a:lnR w="12700" cmpd="sng">
                      <a:noFill/>
                      <a:prstDash val="solid"/>
                    </a:lnR>
                    <a:lnT w="19050" cap="flat" cmpd="sng" algn="ctr">
                      <a:solidFill>
                        <a:srgbClr val="FFFFFF"/>
                      </a:solidFill>
                      <a:prstDash val="solid"/>
                    </a:lnT>
                    <a:lnB w="12700" cmpd="sng">
                      <a:noFill/>
                      <a:prstDash val="solid"/>
                    </a:lnB>
                    <a:solidFill>
                      <a:srgbClr val="B4BCBE">
                        <a:alpha val="34902"/>
                      </a:srgbClr>
                    </a:solidFill>
                  </a:tcPr>
                </a:tc>
                <a:extLst>
                  <a:ext uri="{0D108BD9-81ED-4DB2-BD59-A6C34878D82A}">
                    <a16:rowId xmlns:a16="http://schemas.microsoft.com/office/drawing/2014/main" val="111987439"/>
                  </a:ext>
                </a:extLst>
              </a:tr>
            </a:tbl>
          </a:graphicData>
        </a:graphic>
      </p:graphicFrame>
    </p:spTree>
    <p:extLst>
      <p:ext uri="{BB962C8B-B14F-4D97-AF65-F5344CB8AC3E}">
        <p14:creationId xmlns:p14="http://schemas.microsoft.com/office/powerpoint/2010/main" val="8723393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5" name="Picture 4" descr="Many question marks on black background">
            <a:extLst>
              <a:ext uri="{FF2B5EF4-FFF2-40B4-BE49-F238E27FC236}">
                <a16:creationId xmlns:a16="http://schemas.microsoft.com/office/drawing/2014/main" id="{EBACED66-D03B-494E-9B76-52D8D3245D9E}"/>
              </a:ext>
            </a:extLst>
          </p:cNvPr>
          <p:cNvPicPr>
            <a:picLocks noChangeAspect="1"/>
          </p:cNvPicPr>
          <p:nvPr/>
        </p:nvPicPr>
        <p:blipFill rotWithShape="1">
          <a:blip r:embed="rId3"/>
          <a:srcRect t="26063" b="12461"/>
          <a:stretch/>
        </p:blipFill>
        <p:spPr>
          <a:xfrm>
            <a:off x="20" y="10"/>
            <a:ext cx="12191980" cy="4571990"/>
          </a:xfrm>
          <a:prstGeom prst="rect">
            <a:avLst/>
          </a:prstGeom>
        </p:spPr>
      </p:pic>
      <p:sp>
        <p:nvSpPr>
          <p:cNvPr id="2" name="Title 1">
            <a:extLst>
              <a:ext uri="{FF2B5EF4-FFF2-40B4-BE49-F238E27FC236}">
                <a16:creationId xmlns:a16="http://schemas.microsoft.com/office/drawing/2014/main" id="{3F238D35-319E-4942-9EAC-EE995BF768DB}"/>
              </a:ext>
            </a:extLst>
          </p:cNvPr>
          <p:cNvSpPr>
            <a:spLocks noGrp="1"/>
          </p:cNvSpPr>
          <p:nvPr>
            <p:ph type="ctrTitle"/>
          </p:nvPr>
        </p:nvSpPr>
        <p:spPr>
          <a:xfrm>
            <a:off x="1600200" y="3753529"/>
            <a:ext cx="8991600" cy="1645759"/>
          </a:xfrm>
        </p:spPr>
        <p:txBody>
          <a:bodyPr vert="horz" lIns="274320" tIns="182880" rIns="274320" bIns="182880" rtlCol="0" anchorCtr="1">
            <a:normAutofit/>
          </a:bodyPr>
          <a:lstStyle/>
          <a:p>
            <a:r>
              <a:rPr lang="en-US"/>
              <a:t>Implications</a:t>
            </a:r>
          </a:p>
        </p:txBody>
      </p:sp>
      <p:sp>
        <p:nvSpPr>
          <p:cNvPr id="4" name="Subtitle 3">
            <a:extLst>
              <a:ext uri="{FF2B5EF4-FFF2-40B4-BE49-F238E27FC236}">
                <a16:creationId xmlns:a16="http://schemas.microsoft.com/office/drawing/2014/main" id="{955AEFC1-1D34-1348-B647-D5F2CB9CEED9}"/>
              </a:ext>
            </a:extLst>
          </p:cNvPr>
          <p:cNvSpPr>
            <a:spLocks noGrp="1"/>
          </p:cNvSpPr>
          <p:nvPr>
            <p:ph type="subTitle" idx="1"/>
          </p:nvPr>
        </p:nvSpPr>
        <p:spPr>
          <a:xfrm>
            <a:off x="2695194" y="5704731"/>
            <a:ext cx="6801612" cy="513189"/>
          </a:xfrm>
        </p:spPr>
        <p:txBody>
          <a:bodyPr>
            <a:normAutofit/>
          </a:bodyPr>
          <a:lstStyle/>
          <a:p>
            <a:endParaRPr lang="en-US"/>
          </a:p>
        </p:txBody>
      </p:sp>
    </p:spTree>
    <p:extLst>
      <p:ext uri="{BB962C8B-B14F-4D97-AF65-F5344CB8AC3E}">
        <p14:creationId xmlns:p14="http://schemas.microsoft.com/office/powerpoint/2010/main" val="3541095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69E8-A38F-5641-858A-B899FDCCBE4E}"/>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2AEF7DD5-905F-8340-AB47-2329D6E6B48C}"/>
              </a:ext>
            </a:extLst>
          </p:cNvPr>
          <p:cNvSpPr>
            <a:spLocks noGrp="1"/>
          </p:cNvSpPr>
          <p:nvPr>
            <p:ph idx="1"/>
          </p:nvPr>
        </p:nvSpPr>
        <p:spPr/>
        <p:txBody>
          <a:bodyPr/>
          <a:lstStyle/>
          <a:p>
            <a:r>
              <a:rPr lang="en-US" dirty="0"/>
              <a:t>A standardized approach utilizing WHAT Tool did not significantly increase nurse satisfaction for PACU nurses at this institution.</a:t>
            </a:r>
          </a:p>
          <a:p>
            <a:r>
              <a:rPr lang="en-US" dirty="0"/>
              <a:t>Poor communication and compliance contributed to small sample size that weakened strength to our findings. </a:t>
            </a:r>
          </a:p>
          <a:p>
            <a:r>
              <a:rPr lang="en-US" dirty="0"/>
              <a:t>Inability to individualize nurses for pre and post survey results decreased strength in results. </a:t>
            </a:r>
          </a:p>
          <a:p>
            <a:r>
              <a:rPr lang="en-US" dirty="0"/>
              <a:t>Incorporating follow up information, such as pager numbers on WHAT tool would promote satisfaction. </a:t>
            </a:r>
          </a:p>
        </p:txBody>
      </p:sp>
    </p:spTree>
    <p:extLst>
      <p:ext uri="{BB962C8B-B14F-4D97-AF65-F5344CB8AC3E}">
        <p14:creationId xmlns:p14="http://schemas.microsoft.com/office/powerpoint/2010/main" val="1450139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C2AD7556-C90D-4946-8E4E-1E79D5B3D2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BB0CC56-54B2-4AE0-87C5-296E78A028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42815"/>
            <a:ext cx="12192000" cy="26151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3FCD05-9FEF-794F-9636-6DF26541161D}"/>
              </a:ext>
            </a:extLst>
          </p:cNvPr>
          <p:cNvSpPr>
            <a:spLocks noGrp="1"/>
          </p:cNvSpPr>
          <p:nvPr>
            <p:ph type="ctrTitle"/>
          </p:nvPr>
        </p:nvSpPr>
        <p:spPr>
          <a:xfrm>
            <a:off x="1600200" y="3428998"/>
            <a:ext cx="8991600" cy="1645920"/>
          </a:xfrm>
        </p:spPr>
        <p:txBody>
          <a:bodyPr>
            <a:normAutofit/>
          </a:bodyPr>
          <a:lstStyle/>
          <a:p>
            <a:r>
              <a:rPr lang="en-US" dirty="0"/>
              <a:t>Dissemination</a:t>
            </a:r>
          </a:p>
        </p:txBody>
      </p:sp>
      <p:sp>
        <p:nvSpPr>
          <p:cNvPr id="4" name="Subtitle 3">
            <a:extLst>
              <a:ext uri="{FF2B5EF4-FFF2-40B4-BE49-F238E27FC236}">
                <a16:creationId xmlns:a16="http://schemas.microsoft.com/office/drawing/2014/main" id="{1B41BAB8-6EC1-E444-A1BB-5554D56C8CBA}"/>
              </a:ext>
            </a:extLst>
          </p:cNvPr>
          <p:cNvSpPr>
            <a:spLocks noGrp="1"/>
          </p:cNvSpPr>
          <p:nvPr>
            <p:ph type="subTitle" idx="1"/>
          </p:nvPr>
        </p:nvSpPr>
        <p:spPr>
          <a:xfrm>
            <a:off x="2695194" y="5384691"/>
            <a:ext cx="6801612" cy="736976"/>
          </a:xfrm>
        </p:spPr>
        <p:txBody>
          <a:bodyPr>
            <a:normAutofit/>
          </a:bodyPr>
          <a:lstStyle/>
          <a:p>
            <a:endParaRPr lang="en-US">
              <a:solidFill>
                <a:srgbClr val="FFFFFF"/>
              </a:solidFill>
            </a:endParaRPr>
          </a:p>
        </p:txBody>
      </p:sp>
      <p:pic>
        <p:nvPicPr>
          <p:cNvPr id="8" name="Graphic 7" descr="Financial">
            <a:extLst>
              <a:ext uri="{FF2B5EF4-FFF2-40B4-BE49-F238E27FC236}">
                <a16:creationId xmlns:a16="http://schemas.microsoft.com/office/drawing/2014/main" id="{9D84F8FA-2244-4E7E-AB2F-A89BB3CD6A9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67820" y="640079"/>
            <a:ext cx="2456360" cy="2456360"/>
          </a:xfrm>
          <a:prstGeom prst="rect">
            <a:avLst/>
          </a:prstGeom>
        </p:spPr>
      </p:pic>
    </p:spTree>
    <p:extLst>
      <p:ext uri="{BB962C8B-B14F-4D97-AF65-F5344CB8AC3E}">
        <p14:creationId xmlns:p14="http://schemas.microsoft.com/office/powerpoint/2010/main" val="3901991698"/>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375A699-3DFD-B346-8516-7255429CA336}"/>
              </a:ext>
            </a:extLst>
          </p:cNvPr>
          <p:cNvSpPr>
            <a:spLocks noGrp="1"/>
          </p:cNvSpPr>
          <p:nvPr>
            <p:ph type="title"/>
          </p:nvPr>
        </p:nvSpPr>
        <p:spPr/>
        <p:txBody>
          <a:bodyPr/>
          <a:lstStyle/>
          <a:p>
            <a:r>
              <a:rPr lang="en-US" dirty="0"/>
              <a:t>Dissemination plan</a:t>
            </a:r>
          </a:p>
        </p:txBody>
      </p:sp>
      <p:graphicFrame>
        <p:nvGraphicFramePr>
          <p:cNvPr id="9" name="Diagram 8">
            <a:extLst>
              <a:ext uri="{FF2B5EF4-FFF2-40B4-BE49-F238E27FC236}">
                <a16:creationId xmlns:a16="http://schemas.microsoft.com/office/drawing/2014/main" id="{DEA84752-7EB3-BD44-9167-FC20992200E2}"/>
              </a:ext>
            </a:extLst>
          </p:cNvPr>
          <p:cNvGraphicFramePr/>
          <p:nvPr>
            <p:extLst>
              <p:ext uri="{D42A27DB-BD31-4B8C-83A1-F6EECF244321}">
                <p14:modId xmlns:p14="http://schemas.microsoft.com/office/powerpoint/2010/main" val="263716377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98718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A58C-7BD8-294A-B1EF-08B585E767F2}"/>
              </a:ext>
            </a:extLst>
          </p:cNvPr>
          <p:cNvSpPr>
            <a:spLocks noGrp="1"/>
          </p:cNvSpPr>
          <p:nvPr>
            <p:ph type="title"/>
          </p:nvPr>
        </p:nvSpPr>
        <p:spPr>
          <a:xfrm>
            <a:off x="5498590" y="988741"/>
            <a:ext cx="5888754" cy="4880518"/>
          </a:xfrm>
          <a:noFill/>
          <a:ln>
            <a:noFill/>
          </a:ln>
        </p:spPr>
        <p:txBody>
          <a:bodyPr vert="horz" wrap="square" lIns="274320" tIns="182880" rIns="274320" bIns="182880" rtlCol="0" anchor="ctr" anchorCtr="1">
            <a:normAutofit/>
          </a:bodyPr>
          <a:lstStyle/>
          <a:p>
            <a:pPr algn="l"/>
            <a:r>
              <a:rPr lang="en-US" sz="4800" kern="1200" cap="all" spc="200" baseline="0">
                <a:solidFill>
                  <a:schemeClr val="tx1"/>
                </a:solidFill>
                <a:latin typeface="+mj-lt"/>
                <a:ea typeface="+mj-ea"/>
                <a:cs typeface="+mj-cs"/>
              </a:rPr>
              <a:t>conclusion</a:t>
            </a:r>
          </a:p>
        </p:txBody>
      </p:sp>
      <p:sp>
        <p:nvSpPr>
          <p:cNvPr id="15" name="Rectangle 14">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7" name="Rectangle 16">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61656847"/>
      </p:ext>
    </p:extLst>
  </p:cSld>
  <p:clrMapOvr>
    <a:overrideClrMapping bg1="dk1" tx1="lt1" bg2="dk2" tx2="lt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8450C3-B4D8-3448-98C8-C6E6586B0926}"/>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600">
                <a:solidFill>
                  <a:srgbClr val="FFFFFF"/>
                </a:solidFill>
              </a:rPr>
              <a:t>discussion</a:t>
            </a:r>
          </a:p>
        </p:txBody>
      </p:sp>
      <p:sp>
        <p:nvSpPr>
          <p:cNvPr id="3" name="Content Placeholder 2">
            <a:extLst>
              <a:ext uri="{FF2B5EF4-FFF2-40B4-BE49-F238E27FC236}">
                <a16:creationId xmlns:a16="http://schemas.microsoft.com/office/drawing/2014/main" id="{A00820D5-B6F6-1743-BB1D-EE4A670BDAA2}"/>
              </a:ext>
            </a:extLst>
          </p:cNvPr>
          <p:cNvSpPr>
            <a:spLocks noGrp="1"/>
          </p:cNvSpPr>
          <p:nvPr>
            <p:ph idx="1"/>
          </p:nvPr>
        </p:nvSpPr>
        <p:spPr>
          <a:xfrm>
            <a:off x="5591695" y="1402080"/>
            <a:ext cx="5320696" cy="4053840"/>
          </a:xfrm>
        </p:spPr>
        <p:txBody>
          <a:bodyPr anchor="ctr">
            <a:normAutofit/>
          </a:bodyPr>
          <a:lstStyle/>
          <a:p>
            <a:pPr>
              <a:lnSpc>
                <a:spcPct val="90000"/>
              </a:lnSpc>
            </a:pPr>
            <a:r>
              <a:rPr lang="en-US" dirty="0"/>
              <a:t>Unstandardized handoffs have been recognized as a priority intervention by the Joint Commission and the National Quality Forum Report. </a:t>
            </a:r>
          </a:p>
          <a:p>
            <a:pPr>
              <a:lnSpc>
                <a:spcPct val="90000"/>
              </a:lnSpc>
            </a:pPr>
            <a:r>
              <a:rPr lang="en-US" dirty="0"/>
              <a:t>Standardized handoff has been shown to reduce sentinel events in the hospital setting. </a:t>
            </a:r>
          </a:p>
          <a:p>
            <a:pPr>
              <a:lnSpc>
                <a:spcPct val="90000"/>
              </a:lnSpc>
            </a:pPr>
            <a:r>
              <a:rPr lang="en-US" dirty="0"/>
              <a:t>PACU nurse satisfaction and confidence in quality of care is increased when a standardized handoff is implemented. </a:t>
            </a:r>
          </a:p>
          <a:p>
            <a:pPr>
              <a:lnSpc>
                <a:spcPct val="90000"/>
              </a:lnSpc>
            </a:pPr>
            <a:r>
              <a:rPr lang="en-US" dirty="0"/>
              <a:t>No current standard of practice which leads to variability of handoffs from one provider to the next. </a:t>
            </a:r>
          </a:p>
          <a:p>
            <a:pPr>
              <a:lnSpc>
                <a:spcPct val="90000"/>
              </a:lnSpc>
            </a:pPr>
            <a:r>
              <a:rPr lang="en-US" dirty="0"/>
              <a:t>This project is economically competent based project.</a:t>
            </a:r>
          </a:p>
          <a:p>
            <a:pPr>
              <a:lnSpc>
                <a:spcPct val="90000"/>
              </a:lnSpc>
            </a:pPr>
            <a:r>
              <a:rPr lang="en-US" dirty="0"/>
              <a:t>Proposed project has longevity and adaptable. </a:t>
            </a:r>
          </a:p>
          <a:p>
            <a:endParaRPr lang="en-US" dirty="0"/>
          </a:p>
        </p:txBody>
      </p:sp>
    </p:spTree>
    <p:extLst>
      <p:ext uri="{BB962C8B-B14F-4D97-AF65-F5344CB8AC3E}">
        <p14:creationId xmlns:p14="http://schemas.microsoft.com/office/powerpoint/2010/main" val="4082003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BA84-C5A8-4C47-8F33-812780753B65}"/>
              </a:ext>
            </a:extLst>
          </p:cNvPr>
          <p:cNvSpPr>
            <a:spLocks noGrp="1"/>
          </p:cNvSpPr>
          <p:nvPr>
            <p:ph type="title"/>
          </p:nvPr>
        </p:nvSpPr>
        <p:spPr>
          <a:xfrm>
            <a:off x="5458969" y="2386744"/>
            <a:ext cx="5928358" cy="1645920"/>
          </a:xfrm>
        </p:spPr>
        <p:txBody>
          <a:bodyPr vert="horz" lIns="274320" tIns="182880" rIns="274320" bIns="182880" rtlCol="0" anchor="ctr" anchorCtr="1">
            <a:normAutofit/>
          </a:bodyPr>
          <a:lstStyle/>
          <a:p>
            <a:r>
              <a:rPr lang="en-US" sz="3800"/>
              <a:t>Questions?</a:t>
            </a:r>
          </a:p>
        </p:txBody>
      </p:sp>
      <p:pic>
        <p:nvPicPr>
          <p:cNvPr id="12" name="Picture 11" descr="Question mark on green pastel background">
            <a:extLst>
              <a:ext uri="{FF2B5EF4-FFF2-40B4-BE49-F238E27FC236}">
                <a16:creationId xmlns:a16="http://schemas.microsoft.com/office/drawing/2014/main" id="{9041732A-3436-463B-BD79-757E747B2874}"/>
              </a:ext>
            </a:extLst>
          </p:cNvPr>
          <p:cNvPicPr>
            <a:picLocks noChangeAspect="1"/>
          </p:cNvPicPr>
          <p:nvPr/>
        </p:nvPicPr>
        <p:blipFill rotWithShape="1">
          <a:blip r:embed="rId2"/>
          <a:srcRect l="44546" r="4554"/>
          <a:stretch/>
        </p:blipFill>
        <p:spPr>
          <a:xfrm>
            <a:off x="20" y="10"/>
            <a:ext cx="4654277" cy="6857990"/>
          </a:xfrm>
          <a:prstGeom prst="rect">
            <a:avLst/>
          </a:prstGeom>
        </p:spPr>
      </p:pic>
    </p:spTree>
    <p:extLst>
      <p:ext uri="{BB962C8B-B14F-4D97-AF65-F5344CB8AC3E}">
        <p14:creationId xmlns:p14="http://schemas.microsoft.com/office/powerpoint/2010/main" val="3407757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15F06D-D261-3549-9ED7-C9427BA849E2}"/>
              </a:ext>
            </a:extLst>
          </p:cNvPr>
          <p:cNvSpPr>
            <a:spLocks noGrp="1"/>
          </p:cNvSpPr>
          <p:nvPr>
            <p:ph type="title"/>
          </p:nvPr>
        </p:nvSpPr>
        <p:spPr>
          <a:xfrm>
            <a:off x="1260873" y="1586484"/>
            <a:ext cx="3685032" cy="3685032"/>
          </a:xfrm>
          <a:prstGeom prst="ellipse">
            <a:avLst/>
          </a:prstGeom>
          <a:solidFill>
            <a:schemeClr val="accent2">
              <a:lumMod val="75000"/>
            </a:schemeClr>
          </a:solidFill>
          <a:ln>
            <a:noFill/>
          </a:ln>
        </p:spPr>
        <p:txBody>
          <a:bodyPr>
            <a:normAutofit/>
          </a:bodyPr>
          <a:lstStyle/>
          <a:p>
            <a:r>
              <a:rPr lang="en-US" sz="2600">
                <a:solidFill>
                  <a:srgbClr val="FFFFFF"/>
                </a:solidFill>
              </a:rPr>
              <a:t>References</a:t>
            </a:r>
          </a:p>
        </p:txBody>
      </p:sp>
      <p:sp>
        <p:nvSpPr>
          <p:cNvPr id="3" name="Content Placeholder 2">
            <a:extLst>
              <a:ext uri="{FF2B5EF4-FFF2-40B4-BE49-F238E27FC236}">
                <a16:creationId xmlns:a16="http://schemas.microsoft.com/office/drawing/2014/main" id="{93C4EFD0-719D-EF4E-8B65-F460C9400463}"/>
              </a:ext>
            </a:extLst>
          </p:cNvPr>
          <p:cNvSpPr>
            <a:spLocks noGrp="1"/>
          </p:cNvSpPr>
          <p:nvPr>
            <p:ph idx="1"/>
          </p:nvPr>
        </p:nvSpPr>
        <p:spPr>
          <a:xfrm>
            <a:off x="5591695" y="1402080"/>
            <a:ext cx="5320696" cy="4053840"/>
          </a:xfrm>
        </p:spPr>
        <p:txBody>
          <a:bodyPr anchor="ctr">
            <a:normAutofit/>
          </a:bodyPr>
          <a:lstStyle/>
          <a:p>
            <a:r>
              <a:rPr lang="en-US" dirty="0"/>
              <a:t>Please see pages 81-85 of Proposal document for reference list. </a:t>
            </a:r>
          </a:p>
          <a:p>
            <a:endParaRPr lang="en-US" dirty="0"/>
          </a:p>
        </p:txBody>
      </p:sp>
    </p:spTree>
    <p:extLst>
      <p:ext uri="{BB962C8B-B14F-4D97-AF65-F5344CB8AC3E}">
        <p14:creationId xmlns:p14="http://schemas.microsoft.com/office/powerpoint/2010/main" val="86246302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{DBBDF8C4-46A5-7F40-8A8E-13729A194A74}tf10001120</Template>
  <TotalTime>3241</TotalTime>
  <Words>5337</Words>
  <Application>Microsoft Macintosh PowerPoint</Application>
  <PresentationFormat>Widescreen</PresentationFormat>
  <Paragraphs>437</Paragraphs>
  <Slides>42</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Courier New</vt:lpstr>
      <vt:lpstr>Gill Sans MT</vt:lpstr>
      <vt:lpstr>Times New Roman</vt:lpstr>
      <vt:lpstr>Parcel</vt:lpstr>
      <vt:lpstr>Anesthesia-to-Post anesthesia care unit handoff standardization</vt:lpstr>
      <vt:lpstr>Introduction</vt:lpstr>
      <vt:lpstr>Overview of problem</vt:lpstr>
      <vt:lpstr>Clinical Significance</vt:lpstr>
      <vt:lpstr>Clinical Problem</vt:lpstr>
      <vt:lpstr>Clinical Problem</vt:lpstr>
      <vt:lpstr>Project purpose and goal</vt:lpstr>
      <vt:lpstr> guiding framework</vt:lpstr>
      <vt:lpstr>PICOT Question</vt:lpstr>
      <vt:lpstr>Evidence</vt:lpstr>
      <vt:lpstr>Literature search</vt:lpstr>
      <vt:lpstr>Critical appraisal</vt:lpstr>
      <vt:lpstr>synthesis</vt:lpstr>
      <vt:lpstr>Clinical expertise</vt:lpstr>
      <vt:lpstr>Patient preference</vt:lpstr>
      <vt:lpstr>Recommendations for Practice</vt:lpstr>
      <vt:lpstr>Aims for recommended practice change</vt:lpstr>
      <vt:lpstr>implementation</vt:lpstr>
      <vt:lpstr>Setting and population</vt:lpstr>
      <vt:lpstr>Project team/stakeholders</vt:lpstr>
      <vt:lpstr>Finances</vt:lpstr>
      <vt:lpstr>barriers and facilitators</vt:lpstr>
      <vt:lpstr>Implementation timeline</vt:lpstr>
      <vt:lpstr>Implementation process</vt:lpstr>
      <vt:lpstr>Written Handoff Anesthesia Tool (WHAT)</vt:lpstr>
      <vt:lpstr>Nurse Satisfaction Screening Tool </vt:lpstr>
      <vt:lpstr>Evaluation</vt:lpstr>
      <vt:lpstr>Measures of success</vt:lpstr>
      <vt:lpstr>Data evaluation</vt:lpstr>
      <vt:lpstr>Data analysis</vt:lpstr>
      <vt:lpstr>Data security</vt:lpstr>
      <vt:lpstr>FINDINGS</vt:lpstr>
      <vt:lpstr>Results</vt:lpstr>
      <vt:lpstr>Results Cont. </vt:lpstr>
      <vt:lpstr>Implications</vt:lpstr>
      <vt:lpstr>Lessons Learned</vt:lpstr>
      <vt:lpstr>Dissemination</vt:lpstr>
      <vt:lpstr>Dissemination plan</vt:lpstr>
      <vt:lpstr>conclusion</vt:lpstr>
      <vt:lpstr>discussion</vt:lpstr>
      <vt:lpstr>Questions?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Anesthesia-to-Post anesthesia care unit handoff standardization</dc:title>
  <dc:creator>14232</dc:creator>
  <cp:lastModifiedBy>Bivens, Cassie Lee</cp:lastModifiedBy>
  <cp:revision>44</cp:revision>
  <dcterms:created xsi:type="dcterms:W3CDTF">2021-02-20T19:29:58Z</dcterms:created>
  <dcterms:modified xsi:type="dcterms:W3CDTF">2022-05-09T23:52:53Z</dcterms:modified>
</cp:coreProperties>
</file>