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8" r:id="rId2"/>
  </p:sldIdLst>
  <p:sldSz cx="43891200" cy="32918400"/>
  <p:notesSz cx="9296400" cy="6881813"/>
  <p:defaultTextStyle>
    <a:defPPr>
      <a:defRPr lang="en-US"/>
    </a:defPPr>
    <a:lvl1pPr algn="ctr" rtl="0" fontAlgn="base">
      <a:spcBef>
        <a:spcPct val="50000"/>
      </a:spcBef>
      <a:spcAft>
        <a:spcPct val="0"/>
      </a:spcAft>
      <a:defRPr sz="9200" kern="1200">
        <a:solidFill>
          <a:schemeClr val="tx1"/>
        </a:solidFill>
        <a:latin typeface="Times New Roman" pitchFamily="18" charset="0"/>
        <a:ea typeface="+mn-ea"/>
        <a:cs typeface="+mn-cs"/>
      </a:defRPr>
    </a:lvl1pPr>
    <a:lvl2pPr marL="710997" algn="ctr" rtl="0" fontAlgn="base">
      <a:spcBef>
        <a:spcPct val="50000"/>
      </a:spcBef>
      <a:spcAft>
        <a:spcPct val="0"/>
      </a:spcAft>
      <a:defRPr sz="9200" kern="1200">
        <a:solidFill>
          <a:schemeClr val="tx1"/>
        </a:solidFill>
        <a:latin typeface="Times New Roman" pitchFamily="18" charset="0"/>
        <a:ea typeface="+mn-ea"/>
        <a:cs typeface="+mn-cs"/>
      </a:defRPr>
    </a:lvl2pPr>
    <a:lvl3pPr marL="1421995" algn="ctr" rtl="0" fontAlgn="base">
      <a:spcBef>
        <a:spcPct val="50000"/>
      </a:spcBef>
      <a:spcAft>
        <a:spcPct val="0"/>
      </a:spcAft>
      <a:defRPr sz="9200" kern="1200">
        <a:solidFill>
          <a:schemeClr val="tx1"/>
        </a:solidFill>
        <a:latin typeface="Times New Roman" pitchFamily="18" charset="0"/>
        <a:ea typeface="+mn-ea"/>
        <a:cs typeface="+mn-cs"/>
      </a:defRPr>
    </a:lvl3pPr>
    <a:lvl4pPr marL="2132992" algn="ctr" rtl="0" fontAlgn="base">
      <a:spcBef>
        <a:spcPct val="50000"/>
      </a:spcBef>
      <a:spcAft>
        <a:spcPct val="0"/>
      </a:spcAft>
      <a:defRPr sz="9200" kern="1200">
        <a:solidFill>
          <a:schemeClr val="tx1"/>
        </a:solidFill>
        <a:latin typeface="Times New Roman" pitchFamily="18" charset="0"/>
        <a:ea typeface="+mn-ea"/>
        <a:cs typeface="+mn-cs"/>
      </a:defRPr>
    </a:lvl4pPr>
    <a:lvl5pPr marL="2843989" algn="ctr" rtl="0" fontAlgn="base">
      <a:spcBef>
        <a:spcPct val="50000"/>
      </a:spcBef>
      <a:spcAft>
        <a:spcPct val="0"/>
      </a:spcAft>
      <a:defRPr sz="9200" kern="1200">
        <a:solidFill>
          <a:schemeClr val="tx1"/>
        </a:solidFill>
        <a:latin typeface="Times New Roman" pitchFamily="18" charset="0"/>
        <a:ea typeface="+mn-ea"/>
        <a:cs typeface="+mn-cs"/>
      </a:defRPr>
    </a:lvl5pPr>
    <a:lvl6pPr marL="3554986" algn="l" defTabSz="1421995" rtl="0" eaLnBrk="1" latinLnBrk="0" hangingPunct="1">
      <a:defRPr sz="9200" kern="1200">
        <a:solidFill>
          <a:schemeClr val="tx1"/>
        </a:solidFill>
        <a:latin typeface="Times New Roman" pitchFamily="18" charset="0"/>
        <a:ea typeface="+mn-ea"/>
        <a:cs typeface="+mn-cs"/>
      </a:defRPr>
    </a:lvl6pPr>
    <a:lvl7pPr marL="4265984" algn="l" defTabSz="1421995" rtl="0" eaLnBrk="1" latinLnBrk="0" hangingPunct="1">
      <a:defRPr sz="9200" kern="1200">
        <a:solidFill>
          <a:schemeClr val="tx1"/>
        </a:solidFill>
        <a:latin typeface="Times New Roman" pitchFamily="18" charset="0"/>
        <a:ea typeface="+mn-ea"/>
        <a:cs typeface="+mn-cs"/>
      </a:defRPr>
    </a:lvl7pPr>
    <a:lvl8pPr marL="4976982" algn="l" defTabSz="1421995" rtl="0" eaLnBrk="1" latinLnBrk="0" hangingPunct="1">
      <a:defRPr sz="9200" kern="1200">
        <a:solidFill>
          <a:schemeClr val="tx1"/>
        </a:solidFill>
        <a:latin typeface="Times New Roman" pitchFamily="18" charset="0"/>
        <a:ea typeface="+mn-ea"/>
        <a:cs typeface="+mn-cs"/>
      </a:defRPr>
    </a:lvl8pPr>
    <a:lvl9pPr marL="5687978" algn="l" defTabSz="1421995" rtl="0" eaLnBrk="1" latinLnBrk="0" hangingPunct="1">
      <a:defRPr sz="92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952">
          <p15:clr>
            <a:srgbClr val="A4A3A4"/>
          </p15:clr>
        </p15:guide>
      </p15:sldGuideLst>
    </p:ext>
    <p:ext uri="{2D200454-40CA-4A62-9FC3-DE9A4176ACB9}">
      <p15:notesGuideLst xmlns:p15="http://schemas.microsoft.com/office/powerpoint/2012/main">
        <p15:guide id="1" orient="horz" pos="2167">
          <p15:clr>
            <a:srgbClr val="A4A3A4"/>
          </p15:clr>
        </p15:guide>
        <p15:guide id="2" pos="292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my" initials="A" lastIdx="1" clrIdx="0"/>
  <p:cmAuthor id="1" name="JenniferRichards" initials="jkr" lastIdx="3" clrIdx="1"/>
  <p:cmAuthor id="2" name="Faith Critzer" initials="" lastIdx="5" clrIdx="2"/>
  <p:cmAuthor id="3" name="Wei Chen" initials="" lastIdx="0" clrIdx="3"/>
  <p:cmAuthor id="4" name="Davidson, P Michael (P Michael)" initials="DPM(M" lastIdx="1"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A189"/>
    <a:srgbClr val="8D7555"/>
    <a:srgbClr val="A6947A"/>
    <a:srgbClr val="AA977F"/>
    <a:srgbClr val="B78F73"/>
    <a:srgbClr val="B78E6F"/>
    <a:srgbClr val="826642"/>
    <a:srgbClr val="988870"/>
    <a:srgbClr val="AA9883"/>
    <a:srgbClr val="B694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6829" autoAdjust="0"/>
    <p:restoredTop sz="98667" autoAdjust="0"/>
  </p:normalViewPr>
  <p:slideViewPr>
    <p:cSldViewPr>
      <p:cViewPr>
        <p:scale>
          <a:sx n="51" d="100"/>
          <a:sy n="51" d="100"/>
        </p:scale>
        <p:origin x="160" y="-3256"/>
      </p:cViewPr>
      <p:guideLst>
        <p:guide orient="horz" pos="10368"/>
        <p:guide pos="13952"/>
      </p:guideLst>
    </p:cSldViewPr>
  </p:slideViewPr>
  <p:outlineViewPr>
    <p:cViewPr>
      <p:scale>
        <a:sx n="100" d="100"/>
        <a:sy n="100"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41" d="100"/>
          <a:sy n="41" d="100"/>
        </p:scale>
        <p:origin x="-1656" y="-102"/>
      </p:cViewPr>
      <p:guideLst>
        <p:guide orient="horz" pos="2167"/>
        <p:guide pos="2929"/>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handoutMaster" Target="handoutMasters/handoutMaster1.xml"/><Relationship Id="rId5" Type="http://schemas.openxmlformats.org/officeDocument/2006/relationships/commentAuthors" Target="commentAuthors.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C:\Users\vdia\Desktop\Sorghum\Jordan\Inflammasomes\DPPH.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vdia\Desktop\Sorghum\Andy\Copy%20of%20Elisa_IL-1B_05_12_16_Sam+Andy.xlsx" TargetMode="External"/></Relationships>
</file>

<file path=ppt/charts/_rels/chart3.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C:\Users\vdia\AppData\Local\Microsoft\Windows\INetCache\Content.Outlook\NGC6F7TJ\IL-18_02_28_17.xlsx" TargetMode="External"/></Relationships>
</file>

<file path=ppt/charts/_rels/chart4.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C:\Users\vdia\Desktop\Sorghum\Jordan\Inflammasomes\Wester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962347272636"/>
          <c:y val="0.0850269438029253"/>
          <c:w val="0.827510517769346"/>
          <c:h val="0.635399428997472"/>
        </c:manualLayout>
      </c:layout>
      <c:lineChart>
        <c:grouping val="standard"/>
        <c:varyColors val="0"/>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0.0225271349580176"/>
                  <c:y val="-0.0500384911470362"/>
                </c:manualLayout>
              </c:layout>
              <c:tx>
                <c:rich>
                  <a:bodyPr/>
                  <a:lstStyle/>
                  <a:p>
                    <a:r>
                      <a:rPr lang="en-US"/>
                      <a:t>a</a:t>
                    </a:r>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28670899037477"/>
                  <c:y val="-0.0769822940723634"/>
                </c:manualLayout>
              </c:layout>
              <c:tx>
                <c:rich>
                  <a:bodyPr/>
                  <a:lstStyle/>
                  <a:p>
                    <a:r>
                      <a:rPr lang="en-US"/>
                      <a:t>b</a:t>
                    </a:r>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163833708785583"/>
                  <c:y val="-0.0808314087759815"/>
                </c:manualLayout>
              </c:layout>
              <c:tx>
                <c:rich>
                  <a:bodyPr/>
                  <a:lstStyle/>
                  <a:p>
                    <a:r>
                      <a:rPr lang="en-US"/>
                      <a:t>c</a:t>
                    </a: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266229776776572"/>
                  <c:y val="-0.0538876058506544"/>
                </c:manualLayout>
              </c:layout>
              <c:tx>
                <c:rich>
                  <a:bodyPr/>
                  <a:lstStyle/>
                  <a:p>
                    <a:r>
                      <a:rPr lang="en-US"/>
                      <a:t>d</a:t>
                    </a:r>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266229776776572"/>
                  <c:y val="-0.0962278675904542"/>
                </c:manualLayout>
              </c:layout>
              <c:tx>
                <c:rich>
                  <a:bodyPr/>
                  <a:lstStyle/>
                  <a:p>
                    <a:r>
                      <a:rPr lang="en-US"/>
                      <a:t>e</a:t>
                    </a:r>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libri" panose="020F050202020403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Dir val="y"/>
            <c:errBarType val="both"/>
            <c:errValType val="cust"/>
            <c:noEndCap val="0"/>
            <c:plus>
              <c:numRef>
                <c:f>Sheet1!$B$20:$F$20</c:f>
                <c:numCache>
                  <c:formatCode>General</c:formatCode>
                  <c:ptCount val="5"/>
                  <c:pt idx="0">
                    <c:v>0.544009312234381</c:v>
                  </c:pt>
                  <c:pt idx="1">
                    <c:v>1.071839007729957</c:v>
                  </c:pt>
                  <c:pt idx="2">
                    <c:v>1.64966479927374</c:v>
                  </c:pt>
                  <c:pt idx="3">
                    <c:v>2.464990495945501</c:v>
                  </c:pt>
                  <c:pt idx="4">
                    <c:v>10.771037641439</c:v>
                  </c:pt>
                </c:numCache>
              </c:numRef>
            </c:plus>
            <c:minus>
              <c:numRef>
                <c:f>Sheet1!$B$20:$F$20</c:f>
                <c:numCache>
                  <c:formatCode>General</c:formatCode>
                  <c:ptCount val="5"/>
                  <c:pt idx="0">
                    <c:v>0.544009312234381</c:v>
                  </c:pt>
                  <c:pt idx="1">
                    <c:v>1.071839007729957</c:v>
                  </c:pt>
                  <c:pt idx="2">
                    <c:v>1.64966479927374</c:v>
                  </c:pt>
                  <c:pt idx="3">
                    <c:v>2.464990495945501</c:v>
                  </c:pt>
                  <c:pt idx="4">
                    <c:v>10.771037641439</c:v>
                  </c:pt>
                </c:numCache>
              </c:numRef>
            </c:minus>
            <c:spPr>
              <a:noFill/>
              <a:ln w="9525" cap="flat" cmpd="sng" algn="ctr">
                <a:solidFill>
                  <a:schemeClr val="tx1">
                    <a:lumMod val="65000"/>
                    <a:lumOff val="35000"/>
                  </a:schemeClr>
                </a:solidFill>
                <a:round/>
              </a:ln>
              <a:effectLst/>
            </c:spPr>
          </c:errBars>
          <c:cat>
            <c:numRef>
              <c:f>Sheet1!$B$10:$F$10</c:f>
              <c:numCache>
                <c:formatCode>General</c:formatCode>
                <c:ptCount val="5"/>
                <c:pt idx="0">
                  <c:v>0.0</c:v>
                </c:pt>
                <c:pt idx="1">
                  <c:v>62.5</c:v>
                </c:pt>
                <c:pt idx="2">
                  <c:v>125.0</c:v>
                </c:pt>
                <c:pt idx="3">
                  <c:v>250.0</c:v>
                </c:pt>
                <c:pt idx="4">
                  <c:v>500.0</c:v>
                </c:pt>
              </c:numCache>
            </c:numRef>
          </c:cat>
          <c:val>
            <c:numRef>
              <c:f>Sheet1!$B$19:$F$19</c:f>
              <c:numCache>
                <c:formatCode>General</c:formatCode>
                <c:ptCount val="5"/>
                <c:pt idx="0">
                  <c:v>100.0</c:v>
                </c:pt>
                <c:pt idx="1">
                  <c:v>86.73879443585781</c:v>
                </c:pt>
                <c:pt idx="2">
                  <c:v>74.86862442040184</c:v>
                </c:pt>
                <c:pt idx="3">
                  <c:v>52.98299845440494</c:v>
                </c:pt>
                <c:pt idx="4">
                  <c:v>29.98454404945904</c:v>
                </c:pt>
              </c:numCache>
            </c:numRef>
          </c:val>
          <c:smooth val="0"/>
        </c:ser>
        <c:dLbls>
          <c:showLegendKey val="0"/>
          <c:showVal val="0"/>
          <c:showCatName val="0"/>
          <c:showSerName val="0"/>
          <c:showPercent val="0"/>
          <c:showBubbleSize val="0"/>
        </c:dLbls>
        <c:marker val="1"/>
        <c:smooth val="0"/>
        <c:axId val="1755222160"/>
        <c:axId val="1759309984"/>
      </c:lineChart>
      <c:catAx>
        <c:axId val="1755222160"/>
        <c:scaling>
          <c:orientation val="minMax"/>
        </c:scaling>
        <c:delete val="0"/>
        <c:axPos val="b"/>
        <c:title>
          <c:tx>
            <c:rich>
              <a:bodyPr rot="0" spcFirstLastPara="1" vertOverflow="ellipsis" vert="horz" wrap="square" anchor="ctr" anchorCtr="1"/>
              <a:lstStyle/>
              <a:p>
                <a:pPr>
                  <a:defRPr sz="2800" b="0" i="0" u="none" strike="noStrike" kern="1200" baseline="0">
                    <a:solidFill>
                      <a:schemeClr val="tx1"/>
                    </a:solidFill>
                    <a:latin typeface="Calibri" panose="020F0502020204030204" pitchFamily="34" charset="0"/>
                    <a:ea typeface="+mn-ea"/>
                    <a:cs typeface="+mn-cs"/>
                  </a:defRPr>
                </a:pPr>
                <a:r>
                  <a:rPr lang="en-US"/>
                  <a:t>Sorghum phenolic, µg/mL</a:t>
                </a:r>
              </a:p>
            </c:rich>
          </c:tx>
          <c:layout/>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libri" panose="020F050202020403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800" b="0" i="0" u="none" strike="noStrike" kern="1200" baseline="0">
                <a:solidFill>
                  <a:schemeClr val="tx1"/>
                </a:solidFill>
                <a:latin typeface="Calibri" panose="020F0502020204030204" pitchFamily="34" charset="0"/>
                <a:ea typeface="+mn-ea"/>
                <a:cs typeface="+mn-cs"/>
              </a:defRPr>
            </a:pPr>
            <a:endParaRPr lang="en-US"/>
          </a:p>
        </c:txPr>
        <c:crossAx val="1759309984"/>
        <c:crosses val="autoZero"/>
        <c:auto val="1"/>
        <c:lblAlgn val="ctr"/>
        <c:lblOffset val="100"/>
        <c:noMultiLvlLbl val="0"/>
      </c:catAx>
      <c:valAx>
        <c:axId val="1759309984"/>
        <c:scaling>
          <c:orientation val="minMax"/>
        </c:scaling>
        <c:delete val="0"/>
        <c:axPos val="l"/>
        <c:title>
          <c:tx>
            <c:rich>
              <a:bodyPr rot="-5400000" spcFirstLastPara="1" vertOverflow="ellipsis" vert="horz" wrap="square" anchor="ctr" anchorCtr="1"/>
              <a:lstStyle/>
              <a:p>
                <a:pPr>
                  <a:defRPr sz="2800" b="0" i="0" u="none" strike="noStrike" kern="1200" baseline="0">
                    <a:solidFill>
                      <a:schemeClr val="tx1"/>
                    </a:solidFill>
                    <a:latin typeface="Calibri" panose="020F0502020204030204" pitchFamily="34" charset="0"/>
                    <a:ea typeface="+mn-ea"/>
                    <a:cs typeface="+mn-cs"/>
                  </a:defRPr>
                </a:pPr>
                <a:r>
                  <a:rPr lang="en-US"/>
                  <a:t>% DPPH</a:t>
                </a:r>
              </a:p>
            </c:rich>
          </c:tx>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libri" panose="020F0502020204030204" pitchFamily="34" charset="0"/>
                  <a:ea typeface="+mn-ea"/>
                  <a:cs typeface="+mn-cs"/>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800" b="0" i="0" u="none" strike="noStrike" kern="1200" baseline="0">
                <a:solidFill>
                  <a:schemeClr val="tx1"/>
                </a:solidFill>
                <a:latin typeface="Calibri" panose="020F0502020204030204" pitchFamily="34" charset="0"/>
                <a:ea typeface="+mn-ea"/>
                <a:cs typeface="+mn-cs"/>
              </a:defRPr>
            </a:pPr>
            <a:endParaRPr lang="en-US"/>
          </a:p>
        </c:txPr>
        <c:crossAx val="175522216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2800">
          <a:solidFill>
            <a:schemeClr val="tx1"/>
          </a:solidFill>
          <a:latin typeface="Calibri" panose="020F050202020403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3"/>
            </a:solidFill>
            <a:ln>
              <a:solidFill>
                <a:schemeClr val="accent2"/>
              </a:solidFill>
            </a:ln>
            <a:effectLst/>
          </c:spPr>
          <c:invertIfNegative val="0"/>
          <c:dLbls>
            <c:dLbl>
              <c:idx val="0"/>
              <c:layout/>
              <c:tx>
                <c:rich>
                  <a:bodyPr/>
                  <a:lstStyle/>
                  <a:p>
                    <a:r>
                      <a:rPr lang="en-US"/>
                      <a:t>c</a:t>
                    </a:r>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
                  <c:y val="-0.0694444444444445"/>
                </c:manualLayout>
              </c:layout>
              <c:tx>
                <c:rich>
                  <a:bodyPr/>
                  <a:lstStyle/>
                  <a:p>
                    <a:r>
                      <a:rPr lang="en-US"/>
                      <a:t>b</a:t>
                    </a:r>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
                  <c:y val="-0.0416666666666667"/>
                </c:manualLayout>
              </c:layout>
              <c:tx>
                <c:rich>
                  <a:bodyPr/>
                  <a:lstStyle/>
                  <a:p>
                    <a:r>
                      <a:rPr lang="en-US"/>
                      <a:t>a</a:t>
                    </a: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
                  <c:y val="-0.0972222222222222"/>
                </c:manualLayout>
              </c:layout>
              <c:tx>
                <c:rich>
                  <a:bodyPr/>
                  <a:lstStyle/>
                  <a:p>
                    <a:r>
                      <a:rPr lang="en-US"/>
                      <a:t>b</a:t>
                    </a:r>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0277777777777789"/>
                  <c:y val="-0.0601851851851853"/>
                </c:manualLayout>
              </c:layout>
              <c:tx>
                <c:rich>
                  <a:bodyPr/>
                  <a:lstStyle/>
                  <a:p>
                    <a:r>
                      <a:rPr lang="en-US"/>
                      <a:t>bc</a:t>
                    </a:r>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Sheet1!$B$103:$G$103</c:f>
                <c:numCache>
                  <c:formatCode>General</c:formatCode>
                  <c:ptCount val="6"/>
                  <c:pt idx="0">
                    <c:v>11.43522783758782</c:v>
                  </c:pt>
                  <c:pt idx="1">
                    <c:v>22.02228916108443</c:v>
                  </c:pt>
                  <c:pt idx="2">
                    <c:v>17.75236485319757</c:v>
                  </c:pt>
                  <c:pt idx="3">
                    <c:v>40.17929496368595</c:v>
                  </c:pt>
                  <c:pt idx="4">
                    <c:v>13.76010856564286</c:v>
                  </c:pt>
                  <c:pt idx="5">
                    <c:v>21.7781789656992</c:v>
                  </c:pt>
                </c:numCache>
              </c:numRef>
            </c:plus>
            <c:minus>
              <c:numRef>
                <c:f>Sheet1!$B$103:$G$103</c:f>
                <c:numCache>
                  <c:formatCode>General</c:formatCode>
                  <c:ptCount val="6"/>
                  <c:pt idx="0">
                    <c:v>11.43522783758782</c:v>
                  </c:pt>
                  <c:pt idx="1">
                    <c:v>22.02228916108443</c:v>
                  </c:pt>
                  <c:pt idx="2">
                    <c:v>17.75236485319757</c:v>
                  </c:pt>
                  <c:pt idx="3">
                    <c:v>40.17929496368595</c:v>
                  </c:pt>
                  <c:pt idx="4">
                    <c:v>13.76010856564286</c:v>
                  </c:pt>
                  <c:pt idx="5">
                    <c:v>21.7781789656992</c:v>
                  </c:pt>
                </c:numCache>
              </c:numRef>
            </c:minus>
            <c:spPr>
              <a:noFill/>
              <a:ln w="9525" cap="flat" cmpd="sng" algn="ctr">
                <a:solidFill>
                  <a:schemeClr val="tx1">
                    <a:lumMod val="65000"/>
                    <a:lumOff val="35000"/>
                  </a:schemeClr>
                </a:solidFill>
                <a:round/>
              </a:ln>
              <a:effectLst/>
            </c:spPr>
          </c:errBars>
          <c:cat>
            <c:numRef>
              <c:f>Sheet1!$B$95:$F$95</c:f>
              <c:numCache>
                <c:formatCode>General</c:formatCode>
                <c:ptCount val="5"/>
                <c:pt idx="0">
                  <c:v>0.0</c:v>
                </c:pt>
                <c:pt idx="1">
                  <c:v>0.0</c:v>
                </c:pt>
                <c:pt idx="2">
                  <c:v>0.0</c:v>
                </c:pt>
                <c:pt idx="3">
                  <c:v>25.0</c:v>
                </c:pt>
                <c:pt idx="4">
                  <c:v>50.0</c:v>
                </c:pt>
              </c:numCache>
            </c:numRef>
          </c:cat>
          <c:val>
            <c:numRef>
              <c:f>Sheet1!$B$102:$F$102</c:f>
              <c:numCache>
                <c:formatCode>General</c:formatCode>
                <c:ptCount val="5"/>
                <c:pt idx="0">
                  <c:v>58.87172048875124</c:v>
                </c:pt>
                <c:pt idx="1">
                  <c:v>113.2897958070498</c:v>
                </c:pt>
                <c:pt idx="2">
                  <c:v>252.2130357385314</c:v>
                </c:pt>
                <c:pt idx="3">
                  <c:v>136.2346065603398</c:v>
                </c:pt>
                <c:pt idx="4">
                  <c:v>101.6544093743819</c:v>
                </c:pt>
              </c:numCache>
            </c:numRef>
          </c:val>
        </c:ser>
        <c:dLbls>
          <c:showLegendKey val="0"/>
          <c:showVal val="0"/>
          <c:showCatName val="0"/>
          <c:showSerName val="0"/>
          <c:showPercent val="0"/>
          <c:showBubbleSize val="0"/>
        </c:dLbls>
        <c:gapWidth val="219"/>
        <c:overlap val="-27"/>
        <c:axId val="1738413248"/>
        <c:axId val="1873346816"/>
      </c:barChart>
      <c:catAx>
        <c:axId val="1738413248"/>
        <c:scaling>
          <c:orientation val="minMax"/>
        </c:scaling>
        <c:delete val="0"/>
        <c:axPos val="b"/>
        <c:title>
          <c:tx>
            <c:rich>
              <a:bodyPr rot="0" vert="horz"/>
              <a:lstStyle/>
              <a:p>
                <a:pPr>
                  <a:defRPr/>
                </a:pPr>
                <a:r>
                  <a:rPr lang="en-US"/>
                  <a:t>Sorghum phenolic, µg/mL</a:t>
                </a:r>
              </a:p>
            </c:rich>
          </c:tx>
          <c:layout>
            <c:manualLayout>
              <c:xMode val="edge"/>
              <c:yMode val="edge"/>
              <c:x val="0.367733748954282"/>
              <c:y val="0.911267962286951"/>
            </c:manualLayout>
          </c:layout>
          <c:overlay val="0"/>
          <c:spPr>
            <a:noFill/>
            <a:ln>
              <a:noFill/>
            </a:ln>
            <a:effectLst/>
          </c:spPr>
        </c:title>
        <c:numFmt formatCode="General" sourceLinked="1"/>
        <c:majorTickMark val="none"/>
        <c:minorTickMark val="none"/>
        <c:tickLblPos val="nextTo"/>
        <c:spPr>
          <a:noFill/>
          <a:ln w="9525" cap="flat" cmpd="sng" algn="ctr">
            <a:solidFill>
              <a:schemeClr val="tx1"/>
            </a:solidFill>
            <a:round/>
          </a:ln>
          <a:effectLst/>
        </c:spPr>
        <c:txPr>
          <a:bodyPr rot="-60000000" vert="horz"/>
          <a:lstStyle/>
          <a:p>
            <a:pPr>
              <a:defRPr/>
            </a:pPr>
            <a:endParaRPr lang="en-US"/>
          </a:p>
        </c:txPr>
        <c:crossAx val="1873346816"/>
        <c:crosses val="autoZero"/>
        <c:auto val="1"/>
        <c:lblAlgn val="ctr"/>
        <c:lblOffset val="100"/>
        <c:noMultiLvlLbl val="0"/>
      </c:catAx>
      <c:valAx>
        <c:axId val="1873346816"/>
        <c:scaling>
          <c:orientation val="minMax"/>
        </c:scaling>
        <c:delete val="0"/>
        <c:axPos val="l"/>
        <c:title>
          <c:tx>
            <c:rich>
              <a:bodyPr rot="-5400000" vert="horz"/>
              <a:lstStyle/>
              <a:p>
                <a:pPr>
                  <a:defRPr/>
                </a:pPr>
                <a:r>
                  <a:rPr lang="en-US"/>
                  <a:t>IL-1</a:t>
                </a:r>
                <a:r>
                  <a:rPr lang="el-GR"/>
                  <a:t>β, </a:t>
                </a:r>
                <a:r>
                  <a:rPr lang="en-US"/>
                  <a:t>pg/mL</a:t>
                </a:r>
              </a:p>
            </c:rich>
          </c:tx>
          <c:layout/>
          <c:overlay val="0"/>
          <c:spPr>
            <a:noFill/>
            <a:ln>
              <a:noFill/>
            </a:ln>
            <a:effectLst/>
          </c:spPr>
        </c:title>
        <c:numFmt formatCode="General" sourceLinked="1"/>
        <c:majorTickMark val="none"/>
        <c:minorTickMark val="none"/>
        <c:tickLblPos val="nextTo"/>
        <c:spPr>
          <a:noFill/>
          <a:ln>
            <a:solidFill>
              <a:schemeClr val="tx1"/>
            </a:solidFill>
          </a:ln>
          <a:effectLst/>
        </c:spPr>
        <c:txPr>
          <a:bodyPr rot="-60000000" vert="horz"/>
          <a:lstStyle/>
          <a:p>
            <a:pPr>
              <a:defRPr/>
            </a:pPr>
            <a:endParaRPr lang="en-US"/>
          </a:p>
        </c:txPr>
        <c:crossAx val="173841324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2800">
          <a:solidFill>
            <a:schemeClr val="tx1"/>
          </a:solidFill>
          <a:latin typeface="Calibri" panose="020F0502020204030204" pitchFamily="34" charset="0"/>
          <a:cs typeface="Times New Roman" pitchFamily="18"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dLbl>
              <c:idx val="0"/>
              <c:layout>
                <c:manualLayout>
                  <c:x val="0.00555555555555555"/>
                  <c:y val="-0.0370370370370371"/>
                </c:manualLayout>
              </c:layout>
              <c:tx>
                <c:rich>
                  <a:bodyPr/>
                  <a:lstStyle/>
                  <a:p>
                    <a:r>
                      <a:rPr lang="en-US"/>
                      <a:t>c</a:t>
                    </a:r>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5.092533763208E-17"/>
                  <c:y val="-0.0601851851851852"/>
                </c:manualLayout>
              </c:layout>
              <c:tx>
                <c:rich>
                  <a:bodyPr/>
                  <a:lstStyle/>
                  <a:p>
                    <a:r>
                      <a:rPr lang="en-US"/>
                      <a:t>c</a:t>
                    </a:r>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
                  <c:y val="-0.0509259259259259"/>
                </c:manualLayout>
              </c:layout>
              <c:tx>
                <c:rich>
                  <a:bodyPr/>
                  <a:lstStyle/>
                  <a:p>
                    <a:r>
                      <a:rPr lang="en-US"/>
                      <a:t>a</a:t>
                    </a: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
                  <c:y val="-0.0324074074074075"/>
                </c:manualLayout>
              </c:layout>
              <c:tx>
                <c:rich>
                  <a:bodyPr/>
                  <a:lstStyle/>
                  <a:p>
                    <a:r>
                      <a:rPr lang="en-US"/>
                      <a:t>b</a:t>
                    </a:r>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
                  <c:y val="-0.0833333333333334"/>
                </c:manualLayout>
              </c:layout>
              <c:tx>
                <c:rich>
                  <a:bodyPr/>
                  <a:lstStyle/>
                  <a:p>
                    <a:r>
                      <a:rPr lang="en-US"/>
                      <a:t>b</a:t>
                    </a:r>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libri" panose="020F050202020403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Sheet1!$B$85:$F$85</c:f>
                <c:numCache>
                  <c:formatCode>General</c:formatCode>
                  <c:ptCount val="5"/>
                  <c:pt idx="0">
                    <c:v>1.289776126871806</c:v>
                  </c:pt>
                  <c:pt idx="1">
                    <c:v>5.21848779993419</c:v>
                  </c:pt>
                  <c:pt idx="2">
                    <c:v>9.64756991296966</c:v>
                  </c:pt>
                  <c:pt idx="3">
                    <c:v>5.494785769164164</c:v>
                  </c:pt>
                  <c:pt idx="4">
                    <c:v>12.19711389277538</c:v>
                  </c:pt>
                </c:numCache>
              </c:numRef>
            </c:plus>
            <c:minus>
              <c:numRef>
                <c:f>Sheet1!$B$85:$F$85</c:f>
                <c:numCache>
                  <c:formatCode>General</c:formatCode>
                  <c:ptCount val="5"/>
                  <c:pt idx="0">
                    <c:v>1.289776126871806</c:v>
                  </c:pt>
                  <c:pt idx="1">
                    <c:v>5.21848779993419</c:v>
                  </c:pt>
                  <c:pt idx="2">
                    <c:v>9.64756991296966</c:v>
                  </c:pt>
                  <c:pt idx="3">
                    <c:v>5.494785769164164</c:v>
                  </c:pt>
                  <c:pt idx="4">
                    <c:v>12.19711389277538</c:v>
                  </c:pt>
                </c:numCache>
              </c:numRef>
            </c:minus>
            <c:spPr>
              <a:noFill/>
              <a:ln w="9525" cap="flat" cmpd="sng" algn="ctr">
                <a:solidFill>
                  <a:schemeClr val="tx1">
                    <a:lumMod val="65000"/>
                    <a:lumOff val="35000"/>
                  </a:schemeClr>
                </a:solidFill>
                <a:round/>
              </a:ln>
              <a:effectLst/>
            </c:spPr>
          </c:errBars>
          <c:cat>
            <c:numRef>
              <c:f>Sheet1!$B$77:$F$77</c:f>
              <c:numCache>
                <c:formatCode>General</c:formatCode>
                <c:ptCount val="5"/>
                <c:pt idx="0">
                  <c:v>0.0</c:v>
                </c:pt>
                <c:pt idx="1">
                  <c:v>0.0</c:v>
                </c:pt>
                <c:pt idx="2">
                  <c:v>0.0</c:v>
                </c:pt>
                <c:pt idx="3">
                  <c:v>25.0</c:v>
                </c:pt>
                <c:pt idx="4">
                  <c:v>50.0</c:v>
                </c:pt>
              </c:numCache>
            </c:numRef>
          </c:cat>
          <c:val>
            <c:numRef>
              <c:f>Sheet1!$B$84:$F$84</c:f>
              <c:numCache>
                <c:formatCode>General</c:formatCode>
                <c:ptCount val="5"/>
                <c:pt idx="0">
                  <c:v>9.842276610695494</c:v>
                </c:pt>
                <c:pt idx="1">
                  <c:v>14.49249629364706</c:v>
                </c:pt>
                <c:pt idx="2">
                  <c:v>98.81695690324056</c:v>
                </c:pt>
                <c:pt idx="3">
                  <c:v>74.72968012895629</c:v>
                </c:pt>
                <c:pt idx="4">
                  <c:v>67.18621491319651</c:v>
                </c:pt>
              </c:numCache>
            </c:numRef>
          </c:val>
        </c:ser>
        <c:dLbls>
          <c:showLegendKey val="0"/>
          <c:showVal val="0"/>
          <c:showCatName val="0"/>
          <c:showSerName val="0"/>
          <c:showPercent val="0"/>
          <c:showBubbleSize val="0"/>
        </c:dLbls>
        <c:gapWidth val="219"/>
        <c:overlap val="-27"/>
        <c:axId val="1356974656"/>
        <c:axId val="1736955056"/>
      </c:barChart>
      <c:catAx>
        <c:axId val="1356974656"/>
        <c:scaling>
          <c:orientation val="minMax"/>
        </c:scaling>
        <c:delete val="0"/>
        <c:axPos val="b"/>
        <c:title>
          <c:tx>
            <c:rich>
              <a:bodyPr rot="0" spcFirstLastPara="1" vertOverflow="ellipsis" vert="horz" wrap="square" anchor="ctr" anchorCtr="1"/>
              <a:lstStyle/>
              <a:p>
                <a:pPr>
                  <a:defRPr sz="2800" b="1" i="0" u="none" strike="noStrike" kern="1200" baseline="0">
                    <a:solidFill>
                      <a:schemeClr val="tx1"/>
                    </a:solidFill>
                    <a:latin typeface="Calibri" panose="020F0502020204030204" pitchFamily="34" charset="0"/>
                    <a:ea typeface="+mn-ea"/>
                    <a:cs typeface="+mn-cs"/>
                  </a:defRPr>
                </a:pPr>
                <a:r>
                  <a:rPr lang="en-US" b="1"/>
                  <a:t>Sorghum phenolic, µg/mL</a:t>
                </a:r>
              </a:p>
            </c:rich>
          </c:tx>
          <c:layout/>
          <c:overlay val="0"/>
          <c:spPr>
            <a:noFill/>
            <a:ln>
              <a:noFill/>
            </a:ln>
            <a:effectLst/>
          </c:spPr>
          <c:txPr>
            <a:bodyPr rot="0" spcFirstLastPara="1" vertOverflow="ellipsis" vert="horz" wrap="square" anchor="ctr" anchorCtr="1"/>
            <a:lstStyle/>
            <a:p>
              <a:pPr>
                <a:defRPr sz="2800" b="1" i="0" u="none" strike="noStrike" kern="1200" baseline="0">
                  <a:solidFill>
                    <a:schemeClr val="tx1"/>
                  </a:solidFill>
                  <a:latin typeface="Calibri" panose="020F050202020403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800" b="0" i="0" u="none" strike="noStrike" kern="1200" baseline="0">
                <a:solidFill>
                  <a:schemeClr val="tx1"/>
                </a:solidFill>
                <a:latin typeface="Calibri" panose="020F0502020204030204" pitchFamily="34" charset="0"/>
                <a:ea typeface="+mn-ea"/>
                <a:cs typeface="+mn-cs"/>
              </a:defRPr>
            </a:pPr>
            <a:endParaRPr lang="en-US"/>
          </a:p>
        </c:txPr>
        <c:crossAx val="1736955056"/>
        <c:crosses val="autoZero"/>
        <c:auto val="1"/>
        <c:lblAlgn val="ctr"/>
        <c:lblOffset val="100"/>
        <c:noMultiLvlLbl val="0"/>
      </c:catAx>
      <c:valAx>
        <c:axId val="1736955056"/>
        <c:scaling>
          <c:orientation val="minMax"/>
        </c:scaling>
        <c:delete val="0"/>
        <c:axPos val="l"/>
        <c:title>
          <c:tx>
            <c:rich>
              <a:bodyPr rot="-5400000" spcFirstLastPara="1" vertOverflow="ellipsis" vert="horz" wrap="square" anchor="ctr" anchorCtr="1"/>
              <a:lstStyle/>
              <a:p>
                <a:pPr>
                  <a:defRPr sz="2800" b="1" i="0" u="none" strike="noStrike" kern="1200" baseline="0">
                    <a:solidFill>
                      <a:schemeClr val="tx1"/>
                    </a:solidFill>
                    <a:latin typeface="Calibri" panose="020F0502020204030204" pitchFamily="34" charset="0"/>
                    <a:ea typeface="+mn-ea"/>
                    <a:cs typeface="+mn-cs"/>
                  </a:defRPr>
                </a:pPr>
                <a:r>
                  <a:rPr lang="en-US" b="1"/>
                  <a:t>IL-18, pg/mL</a:t>
                </a:r>
              </a:p>
            </c:rich>
          </c:tx>
          <c:layout/>
          <c:overlay val="0"/>
          <c:spPr>
            <a:noFill/>
            <a:ln>
              <a:noFill/>
            </a:ln>
            <a:effectLst/>
          </c:spPr>
          <c:txPr>
            <a:bodyPr rot="-5400000" spcFirstLastPara="1" vertOverflow="ellipsis" vert="horz" wrap="square" anchor="ctr" anchorCtr="1"/>
            <a:lstStyle/>
            <a:p>
              <a:pPr>
                <a:defRPr sz="2800" b="1" i="0" u="none" strike="noStrike" kern="1200" baseline="0">
                  <a:solidFill>
                    <a:schemeClr val="tx1"/>
                  </a:solidFill>
                  <a:latin typeface="Calibri" panose="020F0502020204030204" pitchFamily="34" charset="0"/>
                  <a:ea typeface="+mn-ea"/>
                  <a:cs typeface="+mn-cs"/>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800" b="0" i="0" u="none" strike="noStrike" kern="1200" baseline="0">
                <a:solidFill>
                  <a:schemeClr val="tx1"/>
                </a:solidFill>
                <a:latin typeface="Calibri" panose="020F0502020204030204" pitchFamily="34" charset="0"/>
                <a:ea typeface="+mn-ea"/>
                <a:cs typeface="+mn-cs"/>
              </a:defRPr>
            </a:pPr>
            <a:endParaRPr lang="en-US"/>
          </a:p>
        </c:txPr>
        <c:crossAx val="135697465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2800">
          <a:solidFill>
            <a:schemeClr val="tx1"/>
          </a:solidFill>
          <a:latin typeface="Calibri" panose="020F050202020403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NLRP3</c:v>
          </c:tx>
          <c:spPr>
            <a:solidFill>
              <a:schemeClr val="accent1"/>
            </a:solidFill>
            <a:ln>
              <a:noFill/>
            </a:ln>
            <a:effectLst/>
          </c:spPr>
          <c:invertIfNegative val="0"/>
          <c:errBars>
            <c:errBarType val="both"/>
            <c:errValType val="cust"/>
            <c:noEndCap val="0"/>
            <c:plus>
              <c:numRef>
                <c:f>Sheet1!$B$31:$F$31</c:f>
                <c:numCache>
                  <c:formatCode>General</c:formatCode>
                  <c:ptCount val="5"/>
                  <c:pt idx="0">
                    <c:v>0.928097911927104</c:v>
                  </c:pt>
                  <c:pt idx="1">
                    <c:v>0.473449033425714</c:v>
                  </c:pt>
                  <c:pt idx="2">
                    <c:v>0.0</c:v>
                  </c:pt>
                  <c:pt idx="3">
                    <c:v>0.440306213666561</c:v>
                  </c:pt>
                  <c:pt idx="4">
                    <c:v>0.55657936036259</c:v>
                  </c:pt>
                </c:numCache>
              </c:numRef>
            </c:plus>
            <c:minus>
              <c:numRef>
                <c:f>Sheet1!$B$31:$F$31</c:f>
                <c:numCache>
                  <c:formatCode>General</c:formatCode>
                  <c:ptCount val="5"/>
                  <c:pt idx="0">
                    <c:v>0.928097911927104</c:v>
                  </c:pt>
                  <c:pt idx="1">
                    <c:v>0.473449033425714</c:v>
                  </c:pt>
                  <c:pt idx="2">
                    <c:v>0.0</c:v>
                  </c:pt>
                  <c:pt idx="3">
                    <c:v>0.440306213666561</c:v>
                  </c:pt>
                  <c:pt idx="4">
                    <c:v>0.55657936036259</c:v>
                  </c:pt>
                </c:numCache>
              </c:numRef>
            </c:minus>
            <c:spPr>
              <a:noFill/>
              <a:ln w="9525" cap="flat" cmpd="sng" algn="ctr">
                <a:solidFill>
                  <a:schemeClr val="tx1">
                    <a:lumMod val="65000"/>
                    <a:lumOff val="35000"/>
                  </a:schemeClr>
                </a:solidFill>
                <a:round/>
              </a:ln>
              <a:effectLst/>
            </c:spPr>
          </c:errBars>
          <c:cat>
            <c:numRef>
              <c:f>Sheet1!$B$26:$F$26</c:f>
              <c:numCache>
                <c:formatCode>General</c:formatCode>
                <c:ptCount val="5"/>
                <c:pt idx="0">
                  <c:v>0.0</c:v>
                </c:pt>
                <c:pt idx="1">
                  <c:v>0.0</c:v>
                </c:pt>
                <c:pt idx="2">
                  <c:v>0.0</c:v>
                </c:pt>
                <c:pt idx="3">
                  <c:v>25.0</c:v>
                </c:pt>
                <c:pt idx="4">
                  <c:v>50.0</c:v>
                </c:pt>
              </c:numCache>
            </c:numRef>
          </c:cat>
          <c:val>
            <c:numRef>
              <c:f>Sheet1!$B$30:$F$30</c:f>
              <c:numCache>
                <c:formatCode>General</c:formatCode>
                <c:ptCount val="5"/>
                <c:pt idx="0">
                  <c:v>1.581811019412957</c:v>
                </c:pt>
                <c:pt idx="1">
                  <c:v>1.486684480607736</c:v>
                </c:pt>
                <c:pt idx="2">
                  <c:v>1.0</c:v>
                </c:pt>
                <c:pt idx="3">
                  <c:v>1.306280305341462</c:v>
                </c:pt>
                <c:pt idx="4">
                  <c:v>1.408319145543758</c:v>
                </c:pt>
              </c:numCache>
            </c:numRef>
          </c:val>
        </c:ser>
        <c:ser>
          <c:idx val="1"/>
          <c:order val="1"/>
          <c:tx>
            <c:v>pro-IL1beta</c:v>
          </c:tx>
          <c:spPr>
            <a:solidFill>
              <a:schemeClr val="accent2"/>
            </a:solidFill>
            <a:ln>
              <a:noFill/>
            </a:ln>
            <a:effectLst/>
          </c:spPr>
          <c:invertIfNegative val="0"/>
          <c:dLbls>
            <c:dLbl>
              <c:idx val="0"/>
              <c:layout>
                <c:manualLayout>
                  <c:x val="-2.546266881604E-17"/>
                  <c:y val="-0.037037037037037"/>
                </c:manualLayout>
              </c:layout>
              <c:tx>
                <c:rich>
                  <a:bodyPr/>
                  <a:lstStyle/>
                  <a:p>
                    <a:r>
                      <a:rPr lang="en-US"/>
                      <a:t>a</a:t>
                    </a:r>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
                  <c:y val="-0.0601851851851852"/>
                </c:manualLayout>
              </c:layout>
              <c:tx>
                <c:rich>
                  <a:bodyPr/>
                  <a:lstStyle/>
                  <a:p>
                    <a:r>
                      <a:rPr lang="en-US"/>
                      <a:t>bc</a:t>
                    </a:r>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a:t>c</a:t>
                    </a: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
                  <c:y val="-0.0462962962962963"/>
                </c:manualLayout>
              </c:layout>
              <c:tx>
                <c:rich>
                  <a:bodyPr/>
                  <a:lstStyle/>
                  <a:p>
                    <a:r>
                      <a:rPr lang="en-US"/>
                      <a:t>bc</a:t>
                    </a:r>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0185067526416E-16"/>
                  <c:y val="-0.0555555555555555"/>
                </c:manualLayout>
              </c:layout>
              <c:tx>
                <c:rich>
                  <a:bodyPr/>
                  <a:lstStyle/>
                  <a:p>
                    <a:r>
                      <a:rPr lang="en-US"/>
                      <a:t>b</a:t>
                    </a:r>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2800" b="0" i="0" u="none" strike="noStrike" kern="1200" baseline="0">
                    <a:solidFill>
                      <a:sysClr val="windowText" lastClr="000000"/>
                    </a:solidFill>
                    <a:latin typeface="Calibri" panose="020F050202020403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Sheet1!$G$31:$K$31</c:f>
                <c:numCache>
                  <c:formatCode>General</c:formatCode>
                  <c:ptCount val="5"/>
                  <c:pt idx="0">
                    <c:v>0.151807496386477</c:v>
                  </c:pt>
                  <c:pt idx="1">
                    <c:v>0.261107026581077</c:v>
                  </c:pt>
                  <c:pt idx="2">
                    <c:v>0.0</c:v>
                  </c:pt>
                  <c:pt idx="3">
                    <c:v>0.237429565179796</c:v>
                  </c:pt>
                  <c:pt idx="4">
                    <c:v>0.211064069601309</c:v>
                  </c:pt>
                </c:numCache>
              </c:numRef>
            </c:plus>
            <c:minus>
              <c:numRef>
                <c:f>Sheet1!$G$31:$K$31</c:f>
                <c:numCache>
                  <c:formatCode>General</c:formatCode>
                  <c:ptCount val="5"/>
                  <c:pt idx="0">
                    <c:v>0.151807496386477</c:v>
                  </c:pt>
                  <c:pt idx="1">
                    <c:v>0.261107026581077</c:v>
                  </c:pt>
                  <c:pt idx="2">
                    <c:v>0.0</c:v>
                  </c:pt>
                  <c:pt idx="3">
                    <c:v>0.237429565179796</c:v>
                  </c:pt>
                  <c:pt idx="4">
                    <c:v>0.211064069601309</c:v>
                  </c:pt>
                </c:numCache>
              </c:numRef>
            </c:minus>
            <c:spPr>
              <a:noFill/>
              <a:ln w="9525" cap="flat" cmpd="sng" algn="ctr">
                <a:solidFill>
                  <a:schemeClr val="tx1">
                    <a:lumMod val="65000"/>
                    <a:lumOff val="35000"/>
                  </a:schemeClr>
                </a:solidFill>
                <a:round/>
              </a:ln>
              <a:effectLst/>
            </c:spPr>
          </c:errBars>
          <c:cat>
            <c:numRef>
              <c:f>Sheet1!$B$26:$F$26</c:f>
              <c:numCache>
                <c:formatCode>General</c:formatCode>
                <c:ptCount val="5"/>
                <c:pt idx="0">
                  <c:v>0.0</c:v>
                </c:pt>
                <c:pt idx="1">
                  <c:v>0.0</c:v>
                </c:pt>
                <c:pt idx="2">
                  <c:v>0.0</c:v>
                </c:pt>
                <c:pt idx="3">
                  <c:v>25.0</c:v>
                </c:pt>
                <c:pt idx="4">
                  <c:v>50.0</c:v>
                </c:pt>
              </c:numCache>
            </c:numRef>
          </c:cat>
          <c:val>
            <c:numRef>
              <c:f>Sheet1!$G$30:$K$30</c:f>
              <c:numCache>
                <c:formatCode>General</c:formatCode>
                <c:ptCount val="5"/>
                <c:pt idx="0">
                  <c:v>2.205221659773232</c:v>
                </c:pt>
                <c:pt idx="1">
                  <c:v>1.506796814378891</c:v>
                </c:pt>
                <c:pt idx="2">
                  <c:v>1.0</c:v>
                </c:pt>
                <c:pt idx="3">
                  <c:v>1.114961931782222</c:v>
                </c:pt>
                <c:pt idx="4">
                  <c:v>1.63740682503947</c:v>
                </c:pt>
              </c:numCache>
            </c:numRef>
          </c:val>
        </c:ser>
        <c:ser>
          <c:idx val="2"/>
          <c:order val="2"/>
          <c:tx>
            <c:v>caspase-1</c:v>
          </c:tx>
          <c:spPr>
            <a:solidFill>
              <a:schemeClr val="accent3"/>
            </a:solidFill>
            <a:ln>
              <a:noFill/>
            </a:ln>
            <a:effectLst/>
          </c:spPr>
          <c:invertIfNegative val="0"/>
          <c:errBars>
            <c:errBarType val="both"/>
            <c:errValType val="cust"/>
            <c:noEndCap val="0"/>
            <c:plus>
              <c:numRef>
                <c:f>Sheet1!$L$31:$P$31</c:f>
                <c:numCache>
                  <c:formatCode>General</c:formatCode>
                  <c:ptCount val="5"/>
                  <c:pt idx="0">
                    <c:v>0.189294337961675</c:v>
                  </c:pt>
                  <c:pt idx="1">
                    <c:v>0.365557980254584</c:v>
                  </c:pt>
                  <c:pt idx="2">
                    <c:v>0.0</c:v>
                  </c:pt>
                  <c:pt idx="3">
                    <c:v>0.172223741389218</c:v>
                  </c:pt>
                  <c:pt idx="4">
                    <c:v>0.0728241917136795</c:v>
                  </c:pt>
                </c:numCache>
              </c:numRef>
            </c:plus>
            <c:minus>
              <c:numRef>
                <c:f>Sheet1!$L$31:$P$31</c:f>
                <c:numCache>
                  <c:formatCode>General</c:formatCode>
                  <c:ptCount val="5"/>
                  <c:pt idx="0">
                    <c:v>0.189294337961675</c:v>
                  </c:pt>
                  <c:pt idx="1">
                    <c:v>0.365557980254584</c:v>
                  </c:pt>
                  <c:pt idx="2">
                    <c:v>0.0</c:v>
                  </c:pt>
                  <c:pt idx="3">
                    <c:v>0.172223741389218</c:v>
                  </c:pt>
                  <c:pt idx="4">
                    <c:v>0.0728241917136795</c:v>
                  </c:pt>
                </c:numCache>
              </c:numRef>
            </c:minus>
            <c:spPr>
              <a:noFill/>
              <a:ln w="9525" cap="flat" cmpd="sng" algn="ctr">
                <a:solidFill>
                  <a:schemeClr val="tx1">
                    <a:lumMod val="65000"/>
                    <a:lumOff val="35000"/>
                  </a:schemeClr>
                </a:solidFill>
                <a:round/>
              </a:ln>
              <a:effectLst/>
            </c:spPr>
          </c:errBars>
          <c:cat>
            <c:numRef>
              <c:f>Sheet1!$B$26:$F$26</c:f>
              <c:numCache>
                <c:formatCode>General</c:formatCode>
                <c:ptCount val="5"/>
                <c:pt idx="0">
                  <c:v>0.0</c:v>
                </c:pt>
                <c:pt idx="1">
                  <c:v>0.0</c:v>
                </c:pt>
                <c:pt idx="2">
                  <c:v>0.0</c:v>
                </c:pt>
                <c:pt idx="3">
                  <c:v>25.0</c:v>
                </c:pt>
                <c:pt idx="4">
                  <c:v>50.0</c:v>
                </c:pt>
              </c:numCache>
            </c:numRef>
          </c:cat>
          <c:val>
            <c:numRef>
              <c:f>Sheet1!$L$30:$P$30</c:f>
              <c:numCache>
                <c:formatCode>General</c:formatCode>
                <c:ptCount val="5"/>
                <c:pt idx="0">
                  <c:v>0.151769264756797</c:v>
                </c:pt>
                <c:pt idx="1">
                  <c:v>0.483886508621798</c:v>
                </c:pt>
                <c:pt idx="2">
                  <c:v>1.0</c:v>
                </c:pt>
                <c:pt idx="3">
                  <c:v>0.630246490089417</c:v>
                </c:pt>
                <c:pt idx="4">
                  <c:v>0.290442021949997</c:v>
                </c:pt>
              </c:numCache>
            </c:numRef>
          </c:val>
        </c:ser>
        <c:ser>
          <c:idx val="3"/>
          <c:order val="3"/>
          <c:tx>
            <c:v>ASC</c:v>
          </c:tx>
          <c:spPr>
            <a:solidFill>
              <a:schemeClr val="accent4"/>
            </a:solidFill>
            <a:ln>
              <a:noFill/>
            </a:ln>
            <a:effectLst/>
          </c:spPr>
          <c:invertIfNegative val="0"/>
          <c:dLbls>
            <c:dLbl>
              <c:idx val="0"/>
              <c:layout>
                <c:manualLayout>
                  <c:x val="-0.0295939901329201"/>
                  <c:y val="0.204894375823727"/>
                </c:manualLayout>
              </c:layout>
              <c:tx>
                <c:rich>
                  <a:bodyPr/>
                  <a:lstStyle/>
                  <a:p>
                    <a:r>
                      <a:rPr lang="en-US"/>
                      <a:t>b</a:t>
                    </a:r>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306900638415467"/>
                  <c:y val="0.0750284346916954"/>
                </c:manualLayout>
              </c:layout>
              <c:tx>
                <c:rich>
                  <a:bodyPr/>
                  <a:lstStyle/>
                  <a:p>
                    <a:r>
                      <a:rPr lang="en-US"/>
                      <a:t>ab</a:t>
                    </a:r>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306900638415468"/>
                  <c:y val="0.00507369981781283"/>
                </c:manualLayout>
              </c:layout>
              <c:tx>
                <c:rich>
                  <a:bodyPr/>
                  <a:lstStyle/>
                  <a:p>
                    <a:r>
                      <a:rPr lang="en-US"/>
                      <a:t>a</a:t>
                    </a: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295939901329201"/>
                  <c:y val="0.0236772658164602"/>
                </c:manualLayout>
              </c:layout>
              <c:tx>
                <c:rich>
                  <a:bodyPr/>
                  <a:lstStyle/>
                  <a:p>
                    <a:r>
                      <a:rPr lang="en-US"/>
                      <a:t>ab</a:t>
                    </a:r>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306900638415467"/>
                  <c:y val="0.161366425930042"/>
                </c:manualLayout>
              </c:layout>
              <c:tx>
                <c:rich>
                  <a:bodyPr/>
                  <a:lstStyle/>
                  <a:p>
                    <a:r>
                      <a:rPr lang="en-US"/>
                      <a:t>b</a:t>
                    </a:r>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2800" b="0" i="0" u="none" strike="noStrike" kern="1200" baseline="0">
                    <a:solidFill>
                      <a:sysClr val="windowText" lastClr="000000"/>
                    </a:solidFill>
                    <a:latin typeface="Calibri" panose="020F050202020403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Sheet1!$Q$31:$U$31</c:f>
                <c:numCache>
                  <c:formatCode>General</c:formatCode>
                  <c:ptCount val="5"/>
                  <c:pt idx="0">
                    <c:v>0.316716391138729</c:v>
                  </c:pt>
                  <c:pt idx="1">
                    <c:v>0.243827390416323</c:v>
                  </c:pt>
                  <c:pt idx="2">
                    <c:v>0.0</c:v>
                  </c:pt>
                  <c:pt idx="3">
                    <c:v>0.0109783079542662</c:v>
                  </c:pt>
                  <c:pt idx="4">
                    <c:v>0.291535984635548</c:v>
                  </c:pt>
                </c:numCache>
              </c:numRef>
            </c:plus>
            <c:minus>
              <c:numRef>
                <c:f>Sheet1!$Q$31:$U$31</c:f>
                <c:numCache>
                  <c:formatCode>General</c:formatCode>
                  <c:ptCount val="5"/>
                  <c:pt idx="0">
                    <c:v>0.316716391138729</c:v>
                  </c:pt>
                  <c:pt idx="1">
                    <c:v>0.243827390416323</c:v>
                  </c:pt>
                  <c:pt idx="2">
                    <c:v>0.0</c:v>
                  </c:pt>
                  <c:pt idx="3">
                    <c:v>0.0109783079542662</c:v>
                  </c:pt>
                  <c:pt idx="4">
                    <c:v>0.291535984635548</c:v>
                  </c:pt>
                </c:numCache>
              </c:numRef>
            </c:minus>
            <c:spPr>
              <a:noFill/>
              <a:ln w="9525" cap="flat" cmpd="sng" algn="ctr">
                <a:solidFill>
                  <a:schemeClr val="tx1">
                    <a:lumMod val="65000"/>
                    <a:lumOff val="35000"/>
                  </a:schemeClr>
                </a:solidFill>
                <a:round/>
              </a:ln>
              <a:effectLst/>
            </c:spPr>
          </c:errBars>
          <c:cat>
            <c:numRef>
              <c:f>Sheet1!$B$26:$F$26</c:f>
              <c:numCache>
                <c:formatCode>General</c:formatCode>
                <c:ptCount val="5"/>
                <c:pt idx="0">
                  <c:v>0.0</c:v>
                </c:pt>
                <c:pt idx="1">
                  <c:v>0.0</c:v>
                </c:pt>
                <c:pt idx="2">
                  <c:v>0.0</c:v>
                </c:pt>
                <c:pt idx="3">
                  <c:v>25.0</c:v>
                </c:pt>
                <c:pt idx="4">
                  <c:v>50.0</c:v>
                </c:pt>
              </c:numCache>
            </c:numRef>
          </c:cat>
          <c:val>
            <c:numRef>
              <c:f>Sheet1!$Q$30:$U$30</c:f>
              <c:numCache>
                <c:formatCode>General</c:formatCode>
                <c:ptCount val="5"/>
                <c:pt idx="0">
                  <c:v>1.250139553587472</c:v>
                </c:pt>
                <c:pt idx="1">
                  <c:v>1.224389717843779</c:v>
                </c:pt>
                <c:pt idx="2">
                  <c:v>1.0</c:v>
                </c:pt>
                <c:pt idx="3">
                  <c:v>0.948217975020684</c:v>
                </c:pt>
                <c:pt idx="4">
                  <c:v>1.094783418210734</c:v>
                </c:pt>
              </c:numCache>
            </c:numRef>
          </c:val>
        </c:ser>
        <c:dLbls>
          <c:showLegendKey val="0"/>
          <c:showVal val="0"/>
          <c:showCatName val="0"/>
          <c:showSerName val="0"/>
          <c:showPercent val="0"/>
          <c:showBubbleSize val="0"/>
        </c:dLbls>
        <c:gapWidth val="219"/>
        <c:overlap val="-27"/>
        <c:axId val="1375094544"/>
        <c:axId val="1372359776"/>
      </c:barChart>
      <c:catAx>
        <c:axId val="1375094544"/>
        <c:scaling>
          <c:orientation val="minMax"/>
        </c:scaling>
        <c:delete val="0"/>
        <c:axPos val="b"/>
        <c:title>
          <c:tx>
            <c:rich>
              <a:bodyPr rot="0" spcFirstLastPara="1" vertOverflow="ellipsis" vert="horz" wrap="square" anchor="ctr" anchorCtr="1"/>
              <a:lstStyle/>
              <a:p>
                <a:pPr>
                  <a:defRPr sz="2800" b="0" i="0" u="none" strike="noStrike" kern="1200" baseline="0">
                    <a:solidFill>
                      <a:sysClr val="windowText" lastClr="000000"/>
                    </a:solidFill>
                    <a:latin typeface="Calibri" panose="020F0502020204030204" pitchFamily="34" charset="0"/>
                    <a:ea typeface="+mn-ea"/>
                    <a:cs typeface="+mn-cs"/>
                  </a:defRPr>
                </a:pPr>
                <a:r>
                  <a:rPr lang="en-US"/>
                  <a:t>Sorghum phenolic, µg/mL </a:t>
                </a:r>
              </a:p>
            </c:rich>
          </c:tx>
          <c:layout/>
          <c:overlay val="0"/>
          <c:spPr>
            <a:noFill/>
            <a:ln>
              <a:noFill/>
            </a:ln>
            <a:effectLst/>
          </c:spPr>
          <c:txPr>
            <a:bodyPr rot="0" spcFirstLastPara="1" vertOverflow="ellipsis" vert="horz" wrap="square" anchor="ctr" anchorCtr="1"/>
            <a:lstStyle/>
            <a:p>
              <a:pPr>
                <a:defRPr sz="2800" b="0" i="0" u="none" strike="noStrike" kern="1200" baseline="0">
                  <a:solidFill>
                    <a:sysClr val="windowText" lastClr="000000"/>
                  </a:solidFill>
                  <a:latin typeface="Calibri" panose="020F050202020403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800" b="0" i="0" u="none" strike="noStrike" kern="1200" baseline="0">
                <a:solidFill>
                  <a:sysClr val="windowText" lastClr="000000"/>
                </a:solidFill>
                <a:latin typeface="Calibri" panose="020F0502020204030204" pitchFamily="34" charset="0"/>
                <a:ea typeface="+mn-ea"/>
                <a:cs typeface="+mn-cs"/>
              </a:defRPr>
            </a:pPr>
            <a:endParaRPr lang="en-US"/>
          </a:p>
        </c:txPr>
        <c:crossAx val="1372359776"/>
        <c:crosses val="autoZero"/>
        <c:auto val="1"/>
        <c:lblAlgn val="ctr"/>
        <c:lblOffset val="100"/>
        <c:noMultiLvlLbl val="0"/>
      </c:catAx>
      <c:valAx>
        <c:axId val="1372359776"/>
        <c:scaling>
          <c:orientation val="minMax"/>
        </c:scaling>
        <c:delete val="0"/>
        <c:axPos val="l"/>
        <c:title>
          <c:tx>
            <c:rich>
              <a:bodyPr rot="-5400000" spcFirstLastPara="1" vertOverflow="ellipsis" vert="horz" wrap="square" anchor="ctr" anchorCtr="1"/>
              <a:lstStyle/>
              <a:p>
                <a:pPr>
                  <a:defRPr sz="2800" b="0" i="0" u="none" strike="noStrike" kern="1200" baseline="0">
                    <a:solidFill>
                      <a:sysClr val="windowText" lastClr="000000"/>
                    </a:solidFill>
                    <a:latin typeface="Calibri" panose="020F0502020204030204" pitchFamily="34" charset="0"/>
                    <a:ea typeface="+mn-ea"/>
                    <a:cs typeface="+mn-cs"/>
                  </a:defRPr>
                </a:pPr>
                <a:r>
                  <a:rPr lang="en-US"/>
                  <a:t>Relative expression (normalized to actin)</a:t>
                </a:r>
              </a:p>
            </c:rich>
          </c:tx>
          <c:layout/>
          <c:overlay val="0"/>
          <c:spPr>
            <a:noFill/>
            <a:ln>
              <a:noFill/>
            </a:ln>
            <a:effectLst/>
          </c:spPr>
          <c:txPr>
            <a:bodyPr rot="-5400000" spcFirstLastPara="1" vertOverflow="ellipsis" vert="horz" wrap="square" anchor="ctr" anchorCtr="1"/>
            <a:lstStyle/>
            <a:p>
              <a:pPr>
                <a:defRPr sz="2800" b="0" i="0" u="none" strike="noStrike" kern="1200" baseline="0">
                  <a:solidFill>
                    <a:sysClr val="windowText" lastClr="000000"/>
                  </a:solidFill>
                  <a:latin typeface="Calibri" panose="020F0502020204030204" pitchFamily="34" charset="0"/>
                  <a:ea typeface="+mn-ea"/>
                  <a:cs typeface="+mn-cs"/>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800" b="0" i="0" u="none" strike="noStrike" kern="1200" baseline="0">
                <a:solidFill>
                  <a:sysClr val="windowText" lastClr="000000"/>
                </a:solidFill>
                <a:latin typeface="Calibri" panose="020F0502020204030204" pitchFamily="34" charset="0"/>
                <a:ea typeface="+mn-ea"/>
                <a:cs typeface="+mn-cs"/>
              </a:defRPr>
            </a:pPr>
            <a:endParaRPr lang="en-US"/>
          </a:p>
        </c:txPr>
        <c:crossAx val="1375094544"/>
        <c:crosses val="autoZero"/>
        <c:crossBetween val="between"/>
      </c:valAx>
      <c:spPr>
        <a:noFill/>
        <a:ln>
          <a:noFill/>
        </a:ln>
        <a:effectLst/>
      </c:spPr>
    </c:plotArea>
    <c:legend>
      <c:legendPos val="b"/>
      <c:layout>
        <c:manualLayout>
          <c:xMode val="edge"/>
          <c:yMode val="edge"/>
          <c:x val="0.180858375884583"/>
          <c:y val="0.0371711766442549"/>
          <c:w val="0.754198048609057"/>
          <c:h val="0.151581166864548"/>
        </c:manualLayout>
      </c:layout>
      <c:overlay val="0"/>
      <c:spPr>
        <a:noFill/>
        <a:ln>
          <a:noFill/>
        </a:ln>
        <a:effectLst/>
      </c:spPr>
      <c:txPr>
        <a:bodyPr rot="0" spcFirstLastPara="1" vertOverflow="ellipsis" vert="horz" wrap="square" anchor="ctr" anchorCtr="1"/>
        <a:lstStyle/>
        <a:p>
          <a:pPr>
            <a:defRPr sz="2800" b="0" i="0" u="none" strike="noStrike" kern="1200" baseline="0">
              <a:solidFill>
                <a:sysClr val="windowText" lastClr="000000"/>
              </a:solidFill>
              <a:latin typeface="Calibri" panose="020F050202020403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2800">
          <a:solidFill>
            <a:sysClr val="windowText" lastClr="000000"/>
          </a:solidFill>
          <a:latin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4029090" cy="344013"/>
          </a:xfrm>
          <a:prstGeom prst="rect">
            <a:avLst/>
          </a:prstGeom>
          <a:noFill/>
          <a:ln w="9525">
            <a:noFill/>
            <a:miter lim="800000"/>
            <a:headEnd/>
            <a:tailEnd/>
          </a:ln>
          <a:effectLst/>
        </p:spPr>
        <p:txBody>
          <a:bodyPr vert="horz" wrap="square" lIns="108358" tIns="54179" rIns="108358" bIns="54179" numCol="1" anchor="t" anchorCtr="0" compatLnSpc="1">
            <a:prstTxWarp prst="textNoShape">
              <a:avLst/>
            </a:prstTxWarp>
          </a:bodyPr>
          <a:lstStyle>
            <a:lvl1pPr algn="l" defTabSz="1083740">
              <a:spcBef>
                <a:spcPct val="0"/>
              </a:spcBef>
              <a:defRPr sz="1300"/>
            </a:lvl1pPr>
          </a:lstStyle>
          <a:p>
            <a:endParaRPr lang="en-US"/>
          </a:p>
        </p:txBody>
      </p:sp>
      <p:sp>
        <p:nvSpPr>
          <p:cNvPr id="4099" name="Rectangle 3"/>
          <p:cNvSpPr>
            <a:spLocks noGrp="1" noChangeArrowheads="1"/>
          </p:cNvSpPr>
          <p:nvPr>
            <p:ph type="dt" sz="quarter" idx="1"/>
          </p:nvPr>
        </p:nvSpPr>
        <p:spPr bwMode="auto">
          <a:xfrm>
            <a:off x="5267311" y="0"/>
            <a:ext cx="4029090" cy="344013"/>
          </a:xfrm>
          <a:prstGeom prst="rect">
            <a:avLst/>
          </a:prstGeom>
          <a:noFill/>
          <a:ln w="9525">
            <a:noFill/>
            <a:miter lim="800000"/>
            <a:headEnd/>
            <a:tailEnd/>
          </a:ln>
          <a:effectLst/>
        </p:spPr>
        <p:txBody>
          <a:bodyPr vert="horz" wrap="square" lIns="108358" tIns="54179" rIns="108358" bIns="54179" numCol="1" anchor="t" anchorCtr="0" compatLnSpc="1">
            <a:prstTxWarp prst="textNoShape">
              <a:avLst/>
            </a:prstTxWarp>
          </a:bodyPr>
          <a:lstStyle>
            <a:lvl1pPr algn="r" defTabSz="1083740">
              <a:spcBef>
                <a:spcPct val="0"/>
              </a:spcBef>
              <a:defRPr sz="1300"/>
            </a:lvl1pPr>
          </a:lstStyle>
          <a:p>
            <a:endParaRPr lang="en-US"/>
          </a:p>
        </p:txBody>
      </p:sp>
      <p:sp>
        <p:nvSpPr>
          <p:cNvPr id="4100" name="Rectangle 4"/>
          <p:cNvSpPr>
            <a:spLocks noGrp="1" noChangeArrowheads="1"/>
          </p:cNvSpPr>
          <p:nvPr>
            <p:ph type="ftr" sz="quarter" idx="2"/>
          </p:nvPr>
        </p:nvSpPr>
        <p:spPr bwMode="auto">
          <a:xfrm>
            <a:off x="0" y="6537800"/>
            <a:ext cx="4029090" cy="344013"/>
          </a:xfrm>
          <a:prstGeom prst="rect">
            <a:avLst/>
          </a:prstGeom>
          <a:noFill/>
          <a:ln w="9525">
            <a:noFill/>
            <a:miter lim="800000"/>
            <a:headEnd/>
            <a:tailEnd/>
          </a:ln>
          <a:effectLst/>
        </p:spPr>
        <p:txBody>
          <a:bodyPr vert="horz" wrap="square" lIns="108358" tIns="54179" rIns="108358" bIns="54179" numCol="1" anchor="b" anchorCtr="0" compatLnSpc="1">
            <a:prstTxWarp prst="textNoShape">
              <a:avLst/>
            </a:prstTxWarp>
          </a:bodyPr>
          <a:lstStyle>
            <a:lvl1pPr algn="l" defTabSz="1083740">
              <a:spcBef>
                <a:spcPct val="0"/>
              </a:spcBef>
              <a:defRPr sz="1300"/>
            </a:lvl1pPr>
          </a:lstStyle>
          <a:p>
            <a:endParaRPr lang="en-US"/>
          </a:p>
        </p:txBody>
      </p:sp>
      <p:sp>
        <p:nvSpPr>
          <p:cNvPr id="4101" name="Rectangle 5"/>
          <p:cNvSpPr>
            <a:spLocks noGrp="1" noChangeArrowheads="1"/>
          </p:cNvSpPr>
          <p:nvPr>
            <p:ph type="sldNum" sz="quarter" idx="3"/>
          </p:nvPr>
        </p:nvSpPr>
        <p:spPr bwMode="auto">
          <a:xfrm>
            <a:off x="5267311" y="6537800"/>
            <a:ext cx="4029090" cy="344013"/>
          </a:xfrm>
          <a:prstGeom prst="rect">
            <a:avLst/>
          </a:prstGeom>
          <a:noFill/>
          <a:ln w="9525">
            <a:noFill/>
            <a:miter lim="800000"/>
            <a:headEnd/>
            <a:tailEnd/>
          </a:ln>
          <a:effectLst/>
        </p:spPr>
        <p:txBody>
          <a:bodyPr vert="horz" wrap="square" lIns="108358" tIns="54179" rIns="108358" bIns="54179" numCol="1" anchor="b" anchorCtr="0" compatLnSpc="1">
            <a:prstTxWarp prst="textNoShape">
              <a:avLst/>
            </a:prstTxWarp>
          </a:bodyPr>
          <a:lstStyle>
            <a:lvl1pPr algn="r" defTabSz="1083740">
              <a:spcBef>
                <a:spcPct val="0"/>
              </a:spcBef>
              <a:defRPr sz="1300"/>
            </a:lvl1pPr>
          </a:lstStyle>
          <a:p>
            <a:fld id="{8C44BC5B-F621-4B68-9555-42DC43ED1396}" type="slidenum">
              <a:rPr lang="en-US"/>
              <a:pPr/>
              <a:t>‹#›</a:t>
            </a:fld>
            <a:endParaRPr lang="en-US"/>
          </a:p>
        </p:txBody>
      </p:sp>
    </p:spTree>
    <p:extLst>
      <p:ext uri="{BB962C8B-B14F-4D97-AF65-F5344CB8AC3E}">
        <p14:creationId xmlns:p14="http://schemas.microsoft.com/office/powerpoint/2010/main" val="27257522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6146"/>
          <p:cNvSpPr>
            <a:spLocks noGrp="1" noChangeArrowheads="1"/>
          </p:cNvSpPr>
          <p:nvPr>
            <p:ph type="hdr" sz="quarter"/>
          </p:nvPr>
        </p:nvSpPr>
        <p:spPr bwMode="auto">
          <a:xfrm>
            <a:off x="2" y="0"/>
            <a:ext cx="3994652" cy="360285"/>
          </a:xfrm>
          <a:prstGeom prst="rect">
            <a:avLst/>
          </a:prstGeom>
          <a:noFill/>
          <a:ln w="9525">
            <a:noFill/>
            <a:miter lim="800000"/>
            <a:headEnd/>
            <a:tailEnd/>
          </a:ln>
          <a:effectLst/>
        </p:spPr>
        <p:txBody>
          <a:bodyPr vert="horz" wrap="square" lIns="73033" tIns="36516" rIns="73033" bIns="36516" numCol="1" anchor="t" anchorCtr="0" compatLnSpc="1">
            <a:prstTxWarp prst="textNoShape">
              <a:avLst/>
            </a:prstTxWarp>
          </a:bodyPr>
          <a:lstStyle>
            <a:lvl1pPr algn="l" defTabSz="729997">
              <a:defRPr sz="1000">
                <a:solidFill>
                  <a:srgbClr val="FFFF00"/>
                </a:solidFill>
              </a:defRPr>
            </a:lvl1pPr>
          </a:lstStyle>
          <a:p>
            <a:endParaRPr lang="en-US"/>
          </a:p>
        </p:txBody>
      </p:sp>
      <p:sp>
        <p:nvSpPr>
          <p:cNvPr id="14339" name="Rectangle 6147"/>
          <p:cNvSpPr>
            <a:spLocks noGrp="1" noChangeArrowheads="1"/>
          </p:cNvSpPr>
          <p:nvPr>
            <p:ph type="dt" idx="1"/>
          </p:nvPr>
        </p:nvSpPr>
        <p:spPr bwMode="auto">
          <a:xfrm>
            <a:off x="5300252" y="0"/>
            <a:ext cx="3994652" cy="360285"/>
          </a:xfrm>
          <a:prstGeom prst="rect">
            <a:avLst/>
          </a:prstGeom>
          <a:noFill/>
          <a:ln w="9525">
            <a:noFill/>
            <a:miter lim="800000"/>
            <a:headEnd/>
            <a:tailEnd/>
          </a:ln>
          <a:effectLst/>
        </p:spPr>
        <p:txBody>
          <a:bodyPr vert="horz" wrap="square" lIns="73033" tIns="36516" rIns="73033" bIns="36516" numCol="1" anchor="t" anchorCtr="0" compatLnSpc="1">
            <a:prstTxWarp prst="textNoShape">
              <a:avLst/>
            </a:prstTxWarp>
          </a:bodyPr>
          <a:lstStyle>
            <a:lvl1pPr algn="r" defTabSz="729997">
              <a:defRPr sz="1000">
                <a:solidFill>
                  <a:srgbClr val="FFFF00"/>
                </a:solidFill>
              </a:defRPr>
            </a:lvl1pPr>
          </a:lstStyle>
          <a:p>
            <a:endParaRPr lang="en-US"/>
          </a:p>
        </p:txBody>
      </p:sp>
      <p:sp>
        <p:nvSpPr>
          <p:cNvPr id="14340" name="Rectangle 6148"/>
          <p:cNvSpPr>
            <a:spLocks noGrp="1" noRot="1" noChangeAspect="1" noChangeArrowheads="1" noTextEdit="1"/>
          </p:cNvSpPr>
          <p:nvPr>
            <p:ph type="sldImg" idx="2"/>
          </p:nvPr>
        </p:nvSpPr>
        <p:spPr bwMode="auto">
          <a:xfrm>
            <a:off x="2916238" y="504825"/>
            <a:ext cx="3463925" cy="2598738"/>
          </a:xfrm>
          <a:prstGeom prst="rect">
            <a:avLst/>
          </a:prstGeom>
          <a:noFill/>
          <a:ln w="9525">
            <a:solidFill>
              <a:srgbClr val="000000"/>
            </a:solidFill>
            <a:miter lim="800000"/>
            <a:headEnd/>
            <a:tailEnd/>
          </a:ln>
          <a:effectLst/>
        </p:spPr>
      </p:sp>
      <p:sp>
        <p:nvSpPr>
          <p:cNvPr id="14341" name="Rectangle 6149"/>
          <p:cNvSpPr>
            <a:spLocks noGrp="1" noChangeArrowheads="1"/>
          </p:cNvSpPr>
          <p:nvPr>
            <p:ph type="body" sz="quarter" idx="3"/>
          </p:nvPr>
        </p:nvSpPr>
        <p:spPr bwMode="auto">
          <a:xfrm>
            <a:off x="1229241" y="3285947"/>
            <a:ext cx="6833430" cy="3067451"/>
          </a:xfrm>
          <a:prstGeom prst="rect">
            <a:avLst/>
          </a:prstGeom>
          <a:noFill/>
          <a:ln w="9525">
            <a:noFill/>
            <a:miter lim="800000"/>
            <a:headEnd/>
            <a:tailEnd/>
          </a:ln>
          <a:effectLst/>
        </p:spPr>
        <p:txBody>
          <a:bodyPr vert="horz" wrap="square" lIns="73033" tIns="36516" rIns="73033" bIns="3651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342" name="Rectangle 6150"/>
          <p:cNvSpPr>
            <a:spLocks noGrp="1" noChangeArrowheads="1"/>
          </p:cNvSpPr>
          <p:nvPr>
            <p:ph type="ftr" sz="quarter" idx="4"/>
          </p:nvPr>
        </p:nvSpPr>
        <p:spPr bwMode="auto">
          <a:xfrm>
            <a:off x="2" y="6534701"/>
            <a:ext cx="3994652" cy="361834"/>
          </a:xfrm>
          <a:prstGeom prst="rect">
            <a:avLst/>
          </a:prstGeom>
          <a:noFill/>
          <a:ln w="9525">
            <a:noFill/>
            <a:miter lim="800000"/>
            <a:headEnd/>
            <a:tailEnd/>
          </a:ln>
          <a:effectLst/>
        </p:spPr>
        <p:txBody>
          <a:bodyPr vert="horz" wrap="square" lIns="73033" tIns="36516" rIns="73033" bIns="36516" numCol="1" anchor="b" anchorCtr="0" compatLnSpc="1">
            <a:prstTxWarp prst="textNoShape">
              <a:avLst/>
            </a:prstTxWarp>
          </a:bodyPr>
          <a:lstStyle>
            <a:lvl1pPr algn="l" defTabSz="729997">
              <a:defRPr sz="1000">
                <a:solidFill>
                  <a:srgbClr val="FFFF00"/>
                </a:solidFill>
              </a:defRPr>
            </a:lvl1pPr>
          </a:lstStyle>
          <a:p>
            <a:endParaRPr lang="en-US"/>
          </a:p>
        </p:txBody>
      </p:sp>
      <p:sp>
        <p:nvSpPr>
          <p:cNvPr id="14343" name="Rectangle 6151"/>
          <p:cNvSpPr>
            <a:spLocks noGrp="1" noChangeArrowheads="1"/>
          </p:cNvSpPr>
          <p:nvPr>
            <p:ph type="sldNum" sz="quarter" idx="5"/>
          </p:nvPr>
        </p:nvSpPr>
        <p:spPr bwMode="auto">
          <a:xfrm>
            <a:off x="5300252" y="6534701"/>
            <a:ext cx="3994652" cy="361834"/>
          </a:xfrm>
          <a:prstGeom prst="rect">
            <a:avLst/>
          </a:prstGeom>
          <a:noFill/>
          <a:ln w="9525">
            <a:noFill/>
            <a:miter lim="800000"/>
            <a:headEnd/>
            <a:tailEnd/>
          </a:ln>
          <a:effectLst/>
        </p:spPr>
        <p:txBody>
          <a:bodyPr vert="horz" wrap="square" lIns="73033" tIns="36516" rIns="73033" bIns="36516" numCol="1" anchor="b" anchorCtr="0" compatLnSpc="1">
            <a:prstTxWarp prst="textNoShape">
              <a:avLst/>
            </a:prstTxWarp>
          </a:bodyPr>
          <a:lstStyle>
            <a:lvl1pPr algn="r" defTabSz="729997">
              <a:defRPr sz="1000">
                <a:solidFill>
                  <a:srgbClr val="FFFF00"/>
                </a:solidFill>
              </a:defRPr>
            </a:lvl1pPr>
          </a:lstStyle>
          <a:p>
            <a:fld id="{4DC316B4-694A-44D2-8901-A10897762325}" type="slidenum">
              <a:rPr lang="en-US"/>
              <a:pPr/>
              <a:t>‹#›</a:t>
            </a:fld>
            <a:endParaRPr lang="en-US"/>
          </a:p>
        </p:txBody>
      </p:sp>
    </p:spTree>
    <p:extLst>
      <p:ext uri="{BB962C8B-B14F-4D97-AF65-F5344CB8AC3E}">
        <p14:creationId xmlns:p14="http://schemas.microsoft.com/office/powerpoint/2010/main" val="24389829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900" kern="1200">
        <a:solidFill>
          <a:schemeClr val="tx1"/>
        </a:solidFill>
        <a:latin typeface="Times New Roman" pitchFamily="18" charset="0"/>
        <a:ea typeface="+mn-ea"/>
        <a:cs typeface="+mn-cs"/>
      </a:defRPr>
    </a:lvl1pPr>
    <a:lvl2pPr marL="710997" algn="l" rtl="0" fontAlgn="base">
      <a:spcBef>
        <a:spcPct val="30000"/>
      </a:spcBef>
      <a:spcAft>
        <a:spcPct val="0"/>
      </a:spcAft>
      <a:defRPr sz="1900" kern="1200">
        <a:solidFill>
          <a:schemeClr val="tx1"/>
        </a:solidFill>
        <a:latin typeface="Times New Roman" pitchFamily="18" charset="0"/>
        <a:ea typeface="+mn-ea"/>
        <a:cs typeface="+mn-cs"/>
      </a:defRPr>
    </a:lvl2pPr>
    <a:lvl3pPr marL="1421995" algn="l" rtl="0" fontAlgn="base">
      <a:spcBef>
        <a:spcPct val="30000"/>
      </a:spcBef>
      <a:spcAft>
        <a:spcPct val="0"/>
      </a:spcAft>
      <a:defRPr sz="1900" kern="1200">
        <a:solidFill>
          <a:schemeClr val="tx1"/>
        </a:solidFill>
        <a:latin typeface="Times New Roman" pitchFamily="18" charset="0"/>
        <a:ea typeface="+mn-ea"/>
        <a:cs typeface="+mn-cs"/>
      </a:defRPr>
    </a:lvl3pPr>
    <a:lvl4pPr marL="2132992" algn="l" rtl="0" fontAlgn="base">
      <a:spcBef>
        <a:spcPct val="30000"/>
      </a:spcBef>
      <a:spcAft>
        <a:spcPct val="0"/>
      </a:spcAft>
      <a:defRPr sz="1900" kern="1200">
        <a:solidFill>
          <a:schemeClr val="tx1"/>
        </a:solidFill>
        <a:latin typeface="Times New Roman" pitchFamily="18" charset="0"/>
        <a:ea typeface="+mn-ea"/>
        <a:cs typeface="+mn-cs"/>
      </a:defRPr>
    </a:lvl4pPr>
    <a:lvl5pPr marL="2843989" algn="l" rtl="0" fontAlgn="base">
      <a:spcBef>
        <a:spcPct val="30000"/>
      </a:spcBef>
      <a:spcAft>
        <a:spcPct val="0"/>
      </a:spcAft>
      <a:defRPr sz="1900" kern="1200">
        <a:solidFill>
          <a:schemeClr val="tx1"/>
        </a:solidFill>
        <a:latin typeface="Times New Roman" pitchFamily="18" charset="0"/>
        <a:ea typeface="+mn-ea"/>
        <a:cs typeface="+mn-cs"/>
      </a:defRPr>
    </a:lvl5pPr>
    <a:lvl6pPr marL="3554986" algn="l" defTabSz="1421995" rtl="0" eaLnBrk="1" latinLnBrk="0" hangingPunct="1">
      <a:defRPr sz="1900" kern="1200">
        <a:solidFill>
          <a:schemeClr val="tx1"/>
        </a:solidFill>
        <a:latin typeface="+mn-lt"/>
        <a:ea typeface="+mn-ea"/>
        <a:cs typeface="+mn-cs"/>
      </a:defRPr>
    </a:lvl6pPr>
    <a:lvl7pPr marL="4265984" algn="l" defTabSz="1421995" rtl="0" eaLnBrk="1" latinLnBrk="0" hangingPunct="1">
      <a:defRPr sz="1900" kern="1200">
        <a:solidFill>
          <a:schemeClr val="tx1"/>
        </a:solidFill>
        <a:latin typeface="+mn-lt"/>
        <a:ea typeface="+mn-ea"/>
        <a:cs typeface="+mn-cs"/>
      </a:defRPr>
    </a:lvl7pPr>
    <a:lvl8pPr marL="4976982" algn="l" defTabSz="1421995" rtl="0" eaLnBrk="1" latinLnBrk="0" hangingPunct="1">
      <a:defRPr sz="1900" kern="1200">
        <a:solidFill>
          <a:schemeClr val="tx1"/>
        </a:solidFill>
        <a:latin typeface="+mn-lt"/>
        <a:ea typeface="+mn-ea"/>
        <a:cs typeface="+mn-cs"/>
      </a:defRPr>
    </a:lvl8pPr>
    <a:lvl9pPr marL="5687978" algn="l" defTabSz="1421995" rtl="0" eaLnBrk="1" latinLnBrk="0" hangingPunct="1">
      <a:defRPr sz="1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151"/>
          <p:cNvSpPr>
            <a:spLocks noGrp="1" noChangeArrowheads="1"/>
          </p:cNvSpPr>
          <p:nvPr>
            <p:ph type="sldNum" sz="quarter" idx="5"/>
          </p:nvPr>
        </p:nvSpPr>
        <p:spPr>
          <a:ln/>
        </p:spPr>
        <p:txBody>
          <a:bodyPr/>
          <a:lstStyle/>
          <a:p>
            <a:fld id="{1E13DE43-8EDE-4561-8830-6846C1C1E485}" type="slidenum">
              <a:rPr lang="en-US"/>
              <a:pPr/>
              <a:t>1</a:t>
            </a:fld>
            <a:endParaRPr lang="en-US"/>
          </a:p>
        </p:txBody>
      </p:sp>
      <p:sp>
        <p:nvSpPr>
          <p:cNvPr id="22530" name="Rectangle 2"/>
          <p:cNvSpPr>
            <a:spLocks noGrp="1" noRot="1" noChangeAspect="1" noChangeArrowheads="1" noTextEdit="1"/>
          </p:cNvSpPr>
          <p:nvPr>
            <p:ph type="sldImg"/>
          </p:nvPr>
        </p:nvSpPr>
        <p:spPr>
          <a:xfrm>
            <a:off x="2916238" y="504825"/>
            <a:ext cx="3463925" cy="2598738"/>
          </a:xfrm>
          <a:ln/>
        </p:spPr>
      </p:sp>
      <p:sp>
        <p:nvSpPr>
          <p:cNvPr id="225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77986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421" y="10226681"/>
            <a:ext cx="37308367" cy="7054850"/>
          </a:xfrm>
          <a:prstGeom prst="rect">
            <a:avLst/>
          </a:prstGeom>
        </p:spPr>
        <p:txBody>
          <a:bodyPr lIns="142201" tIns="71099" rIns="142201" bIns="71099"/>
          <a:lstStyle/>
          <a:p>
            <a:r>
              <a:rPr lang="en-US"/>
              <a:t>Click to edit Master title style</a:t>
            </a:r>
          </a:p>
        </p:txBody>
      </p:sp>
      <p:sp>
        <p:nvSpPr>
          <p:cNvPr id="3" name="Subtitle 2"/>
          <p:cNvSpPr>
            <a:spLocks noGrp="1"/>
          </p:cNvSpPr>
          <p:nvPr>
            <p:ph type="subTitle" idx="1"/>
          </p:nvPr>
        </p:nvSpPr>
        <p:spPr>
          <a:xfrm>
            <a:off x="6582836" y="18653131"/>
            <a:ext cx="30725533" cy="8413750"/>
          </a:xfrm>
          <a:prstGeom prst="rect">
            <a:avLst/>
          </a:prstGeom>
        </p:spPr>
        <p:txBody>
          <a:bodyPr lIns="142201" tIns="71099" rIns="142201" bIns="71099"/>
          <a:lstStyle>
            <a:lvl1pPr marL="0" indent="0" algn="ctr">
              <a:buNone/>
              <a:defRPr/>
            </a:lvl1pPr>
            <a:lvl2pPr marL="710997" indent="0" algn="ctr">
              <a:buNone/>
              <a:defRPr/>
            </a:lvl2pPr>
            <a:lvl3pPr marL="1421995" indent="0" algn="ctr">
              <a:buNone/>
              <a:defRPr/>
            </a:lvl3pPr>
            <a:lvl4pPr marL="2132992" indent="0" algn="ctr">
              <a:buNone/>
              <a:defRPr/>
            </a:lvl4pPr>
            <a:lvl5pPr marL="2843989" indent="0" algn="ctr">
              <a:buNone/>
              <a:defRPr/>
            </a:lvl5pPr>
            <a:lvl6pPr marL="3554986" indent="0" algn="ctr">
              <a:buNone/>
              <a:defRPr/>
            </a:lvl6pPr>
            <a:lvl7pPr marL="4265984" indent="0" algn="ctr">
              <a:buNone/>
              <a:defRPr/>
            </a:lvl7pPr>
            <a:lvl8pPr marL="4976982" indent="0" algn="ctr">
              <a:buNone/>
              <a:defRPr/>
            </a:lvl8pPr>
            <a:lvl9pPr marL="5687978"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94988" y="1317626"/>
            <a:ext cx="39501233" cy="5486400"/>
          </a:xfrm>
          <a:prstGeom prst="rect">
            <a:avLst/>
          </a:prstGeom>
        </p:spPr>
        <p:txBody>
          <a:bodyPr lIns="142201" tIns="71099" rIns="142201" bIns="71099"/>
          <a:lstStyle/>
          <a:p>
            <a:r>
              <a:rPr lang="en-US"/>
              <a:t>Click to edit Master title style</a:t>
            </a:r>
          </a:p>
        </p:txBody>
      </p:sp>
      <p:sp>
        <p:nvSpPr>
          <p:cNvPr id="3" name="Content Placeholder 2"/>
          <p:cNvSpPr>
            <a:spLocks noGrp="1"/>
          </p:cNvSpPr>
          <p:nvPr>
            <p:ph idx="1"/>
          </p:nvPr>
        </p:nvSpPr>
        <p:spPr>
          <a:xfrm>
            <a:off x="2194988" y="7680326"/>
            <a:ext cx="39501233" cy="21726524"/>
          </a:xfrm>
          <a:prstGeom prst="rect">
            <a:avLst/>
          </a:prstGeom>
        </p:spPr>
        <p:txBody>
          <a:bodyPr lIns="142201" tIns="71099" rIns="142201" bIns="71099"/>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3" y="21151850"/>
            <a:ext cx="37308367" cy="6540500"/>
          </a:xfrm>
          <a:prstGeom prst="rect">
            <a:avLst/>
          </a:prstGeom>
        </p:spPr>
        <p:txBody>
          <a:bodyPr lIns="142201" tIns="71099" rIns="142201" bIns="71099" anchor="t"/>
          <a:lstStyle>
            <a:lvl1pPr algn="l">
              <a:defRPr sz="6200" b="1" cap="all"/>
            </a:lvl1pPr>
          </a:lstStyle>
          <a:p>
            <a:r>
              <a:rPr lang="en-US"/>
              <a:t>Click to edit Master title style</a:t>
            </a:r>
          </a:p>
        </p:txBody>
      </p:sp>
      <p:sp>
        <p:nvSpPr>
          <p:cNvPr id="3" name="Text Placeholder 2"/>
          <p:cNvSpPr>
            <a:spLocks noGrp="1"/>
          </p:cNvSpPr>
          <p:nvPr>
            <p:ph type="body" idx="1"/>
          </p:nvPr>
        </p:nvSpPr>
        <p:spPr>
          <a:xfrm>
            <a:off x="3467103" y="13950950"/>
            <a:ext cx="37308367" cy="7200900"/>
          </a:xfrm>
          <a:prstGeom prst="rect">
            <a:avLst/>
          </a:prstGeom>
        </p:spPr>
        <p:txBody>
          <a:bodyPr lIns="142201" tIns="71099" rIns="142201" bIns="71099" anchor="b"/>
          <a:lstStyle>
            <a:lvl1pPr marL="0" indent="0">
              <a:buNone/>
              <a:defRPr sz="3100"/>
            </a:lvl1pPr>
            <a:lvl2pPr marL="710997" indent="0">
              <a:buNone/>
              <a:defRPr sz="2800"/>
            </a:lvl2pPr>
            <a:lvl3pPr marL="1421995" indent="0">
              <a:buNone/>
              <a:defRPr sz="2500"/>
            </a:lvl3pPr>
            <a:lvl4pPr marL="2132992" indent="0">
              <a:buNone/>
              <a:defRPr sz="2200"/>
            </a:lvl4pPr>
            <a:lvl5pPr marL="2843989" indent="0">
              <a:buNone/>
              <a:defRPr sz="2200"/>
            </a:lvl5pPr>
            <a:lvl6pPr marL="3554986" indent="0">
              <a:buNone/>
              <a:defRPr sz="2200"/>
            </a:lvl6pPr>
            <a:lvl7pPr marL="4265984" indent="0">
              <a:buNone/>
              <a:defRPr sz="2200"/>
            </a:lvl7pPr>
            <a:lvl8pPr marL="4976982" indent="0">
              <a:buNone/>
              <a:defRPr sz="2200"/>
            </a:lvl8pPr>
            <a:lvl9pPr marL="5687978" indent="0">
              <a:buNone/>
              <a:defRPr sz="22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94988" y="1317626"/>
            <a:ext cx="39501233" cy="5486400"/>
          </a:xfrm>
          <a:prstGeom prst="rect">
            <a:avLst/>
          </a:prstGeom>
        </p:spPr>
        <p:txBody>
          <a:bodyPr lIns="142201" tIns="71099" rIns="142201" bIns="71099"/>
          <a:lstStyle/>
          <a:p>
            <a:r>
              <a:rPr lang="en-US"/>
              <a:t>Click to edit Master title style</a:t>
            </a:r>
          </a:p>
        </p:txBody>
      </p:sp>
      <p:sp>
        <p:nvSpPr>
          <p:cNvPr id="3" name="Content Placeholder 2"/>
          <p:cNvSpPr>
            <a:spLocks noGrp="1"/>
          </p:cNvSpPr>
          <p:nvPr>
            <p:ph sz="half" idx="1"/>
          </p:nvPr>
        </p:nvSpPr>
        <p:spPr>
          <a:xfrm>
            <a:off x="2194984" y="7680326"/>
            <a:ext cx="19649016" cy="21726524"/>
          </a:xfrm>
          <a:prstGeom prst="rect">
            <a:avLst/>
          </a:prstGeom>
        </p:spPr>
        <p:txBody>
          <a:bodyPr lIns="142201" tIns="71099" rIns="142201" bIns="71099"/>
          <a:lstStyle>
            <a:lvl1pPr>
              <a:defRPr sz="4400"/>
            </a:lvl1pPr>
            <a:lvl2pPr>
              <a:defRPr sz="3700"/>
            </a:lvl2pPr>
            <a:lvl3pPr>
              <a:defRPr sz="310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47204" y="7680326"/>
            <a:ext cx="19649017" cy="21726524"/>
          </a:xfrm>
          <a:prstGeom prst="rect">
            <a:avLst/>
          </a:prstGeom>
        </p:spPr>
        <p:txBody>
          <a:bodyPr lIns="142201" tIns="71099" rIns="142201" bIns="71099"/>
          <a:lstStyle>
            <a:lvl1pPr>
              <a:defRPr sz="4400"/>
            </a:lvl1pPr>
            <a:lvl2pPr>
              <a:defRPr sz="3700"/>
            </a:lvl2pPr>
            <a:lvl3pPr>
              <a:defRPr sz="310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988" y="1317626"/>
            <a:ext cx="39501233" cy="5486400"/>
          </a:xfrm>
          <a:prstGeom prst="rect">
            <a:avLst/>
          </a:prstGeom>
        </p:spPr>
        <p:txBody>
          <a:bodyPr lIns="142201" tIns="71099" rIns="142201" bIns="71099"/>
          <a:lstStyle>
            <a:lvl1pPr>
              <a:defRPr/>
            </a:lvl1pPr>
          </a:lstStyle>
          <a:p>
            <a:r>
              <a:rPr lang="en-US"/>
              <a:t>Click to edit Master title style</a:t>
            </a:r>
          </a:p>
        </p:txBody>
      </p:sp>
      <p:sp>
        <p:nvSpPr>
          <p:cNvPr id="3" name="Text Placeholder 2"/>
          <p:cNvSpPr>
            <a:spLocks noGrp="1"/>
          </p:cNvSpPr>
          <p:nvPr>
            <p:ph type="body" idx="1"/>
          </p:nvPr>
        </p:nvSpPr>
        <p:spPr>
          <a:xfrm>
            <a:off x="2194986" y="7369176"/>
            <a:ext cx="19392900" cy="3070224"/>
          </a:xfrm>
          <a:prstGeom prst="rect">
            <a:avLst/>
          </a:prstGeom>
        </p:spPr>
        <p:txBody>
          <a:bodyPr lIns="142201" tIns="71099" rIns="142201" bIns="71099" anchor="b"/>
          <a:lstStyle>
            <a:lvl1pPr marL="0" indent="0">
              <a:buNone/>
              <a:defRPr sz="3700" b="1"/>
            </a:lvl1pPr>
            <a:lvl2pPr marL="710997" indent="0">
              <a:buNone/>
              <a:defRPr sz="3100" b="1"/>
            </a:lvl2pPr>
            <a:lvl3pPr marL="1421995" indent="0">
              <a:buNone/>
              <a:defRPr sz="2800" b="1"/>
            </a:lvl3pPr>
            <a:lvl4pPr marL="2132992" indent="0">
              <a:buNone/>
              <a:defRPr sz="2500" b="1"/>
            </a:lvl4pPr>
            <a:lvl5pPr marL="2843989" indent="0">
              <a:buNone/>
              <a:defRPr sz="2500" b="1"/>
            </a:lvl5pPr>
            <a:lvl6pPr marL="3554986" indent="0">
              <a:buNone/>
              <a:defRPr sz="2500" b="1"/>
            </a:lvl6pPr>
            <a:lvl7pPr marL="4265984" indent="0">
              <a:buNone/>
              <a:defRPr sz="2500" b="1"/>
            </a:lvl7pPr>
            <a:lvl8pPr marL="4976982" indent="0">
              <a:buNone/>
              <a:defRPr sz="2500" b="1"/>
            </a:lvl8pPr>
            <a:lvl9pPr marL="5687978" indent="0">
              <a:buNone/>
              <a:defRPr sz="2500" b="1"/>
            </a:lvl9pPr>
          </a:lstStyle>
          <a:p>
            <a:pPr lvl="0"/>
            <a:r>
              <a:rPr lang="en-US"/>
              <a:t>Click to edit Master text styles</a:t>
            </a:r>
          </a:p>
        </p:txBody>
      </p:sp>
      <p:sp>
        <p:nvSpPr>
          <p:cNvPr id="4" name="Content Placeholder 3"/>
          <p:cNvSpPr>
            <a:spLocks noGrp="1"/>
          </p:cNvSpPr>
          <p:nvPr>
            <p:ph sz="half" idx="2"/>
          </p:nvPr>
        </p:nvSpPr>
        <p:spPr>
          <a:xfrm>
            <a:off x="2194986" y="10439401"/>
            <a:ext cx="19392900" cy="18967450"/>
          </a:xfrm>
          <a:prstGeom prst="rect">
            <a:avLst/>
          </a:prstGeom>
        </p:spPr>
        <p:txBody>
          <a:bodyPr lIns="142201" tIns="71099" rIns="142201" bIns="71099"/>
          <a:lstStyle>
            <a:lvl1pPr>
              <a:defRPr sz="3700"/>
            </a:lvl1pPr>
            <a:lvl2pPr>
              <a:defRPr sz="31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969" y="7369176"/>
            <a:ext cx="19399251" cy="3070224"/>
          </a:xfrm>
          <a:prstGeom prst="rect">
            <a:avLst/>
          </a:prstGeom>
        </p:spPr>
        <p:txBody>
          <a:bodyPr lIns="142201" tIns="71099" rIns="142201" bIns="71099" anchor="b"/>
          <a:lstStyle>
            <a:lvl1pPr marL="0" indent="0">
              <a:buNone/>
              <a:defRPr sz="3700" b="1"/>
            </a:lvl1pPr>
            <a:lvl2pPr marL="710997" indent="0">
              <a:buNone/>
              <a:defRPr sz="3100" b="1"/>
            </a:lvl2pPr>
            <a:lvl3pPr marL="1421995" indent="0">
              <a:buNone/>
              <a:defRPr sz="2800" b="1"/>
            </a:lvl3pPr>
            <a:lvl4pPr marL="2132992" indent="0">
              <a:buNone/>
              <a:defRPr sz="2500" b="1"/>
            </a:lvl4pPr>
            <a:lvl5pPr marL="2843989" indent="0">
              <a:buNone/>
              <a:defRPr sz="2500" b="1"/>
            </a:lvl5pPr>
            <a:lvl6pPr marL="3554986" indent="0">
              <a:buNone/>
              <a:defRPr sz="2500" b="1"/>
            </a:lvl6pPr>
            <a:lvl7pPr marL="4265984" indent="0">
              <a:buNone/>
              <a:defRPr sz="2500" b="1"/>
            </a:lvl7pPr>
            <a:lvl8pPr marL="4976982" indent="0">
              <a:buNone/>
              <a:defRPr sz="2500" b="1"/>
            </a:lvl8pPr>
            <a:lvl9pPr marL="5687978" indent="0">
              <a:buNone/>
              <a:defRPr sz="2500" b="1"/>
            </a:lvl9pPr>
          </a:lstStyle>
          <a:p>
            <a:pPr lvl="0"/>
            <a:r>
              <a:rPr lang="en-US"/>
              <a:t>Click to edit Master text styles</a:t>
            </a:r>
          </a:p>
        </p:txBody>
      </p:sp>
      <p:sp>
        <p:nvSpPr>
          <p:cNvPr id="6" name="Content Placeholder 5"/>
          <p:cNvSpPr>
            <a:spLocks noGrp="1"/>
          </p:cNvSpPr>
          <p:nvPr>
            <p:ph sz="quarter" idx="4"/>
          </p:nvPr>
        </p:nvSpPr>
        <p:spPr>
          <a:xfrm>
            <a:off x="22296969" y="10439401"/>
            <a:ext cx="19399251" cy="18967450"/>
          </a:xfrm>
          <a:prstGeom prst="rect">
            <a:avLst/>
          </a:prstGeom>
        </p:spPr>
        <p:txBody>
          <a:bodyPr lIns="142201" tIns="71099" rIns="142201" bIns="71099"/>
          <a:lstStyle>
            <a:lvl1pPr>
              <a:defRPr sz="3700"/>
            </a:lvl1pPr>
            <a:lvl2pPr>
              <a:defRPr sz="31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94988" y="1317626"/>
            <a:ext cx="39501233" cy="5486400"/>
          </a:xfrm>
          <a:prstGeom prst="rect">
            <a:avLst/>
          </a:prstGeom>
        </p:spPr>
        <p:txBody>
          <a:bodyPr lIns="142201" tIns="71099" rIns="142201" bIns="71099"/>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987" y="1311281"/>
            <a:ext cx="14439900" cy="5578474"/>
          </a:xfrm>
          <a:prstGeom prst="rect">
            <a:avLst/>
          </a:prstGeom>
        </p:spPr>
        <p:txBody>
          <a:bodyPr lIns="142201" tIns="71099" rIns="142201" bIns="71099" anchor="b"/>
          <a:lstStyle>
            <a:lvl1pPr algn="l">
              <a:defRPr sz="3100" b="1"/>
            </a:lvl1pPr>
          </a:lstStyle>
          <a:p>
            <a:r>
              <a:rPr lang="en-US"/>
              <a:t>Click to edit Master title style</a:t>
            </a:r>
          </a:p>
        </p:txBody>
      </p:sp>
      <p:sp>
        <p:nvSpPr>
          <p:cNvPr id="3" name="Content Placeholder 2"/>
          <p:cNvSpPr>
            <a:spLocks noGrp="1"/>
          </p:cNvSpPr>
          <p:nvPr>
            <p:ph idx="1"/>
          </p:nvPr>
        </p:nvSpPr>
        <p:spPr>
          <a:xfrm>
            <a:off x="17159817" y="1311279"/>
            <a:ext cx="24536400" cy="28095574"/>
          </a:xfrm>
          <a:prstGeom prst="rect">
            <a:avLst/>
          </a:prstGeom>
        </p:spPr>
        <p:txBody>
          <a:bodyPr lIns="142201" tIns="71099" rIns="142201" bIns="71099"/>
          <a:lstStyle>
            <a:lvl1pPr>
              <a:defRPr sz="5000"/>
            </a:lvl1pPr>
            <a:lvl2pPr>
              <a:defRPr sz="4400"/>
            </a:lvl2pPr>
            <a:lvl3pPr>
              <a:defRPr sz="3700"/>
            </a:lvl3pPr>
            <a:lvl4pPr>
              <a:defRPr sz="3100"/>
            </a:lvl4pPr>
            <a:lvl5pPr>
              <a:defRPr sz="3100"/>
            </a:lvl5pPr>
            <a:lvl6pPr>
              <a:defRPr sz="3100"/>
            </a:lvl6pPr>
            <a:lvl7pPr>
              <a:defRPr sz="3100"/>
            </a:lvl7pPr>
            <a:lvl8pPr>
              <a:defRPr sz="3100"/>
            </a:lvl8pPr>
            <a:lvl9pPr>
              <a:defRPr sz="3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987" y="6889750"/>
            <a:ext cx="14439900" cy="22517100"/>
          </a:xfrm>
          <a:prstGeom prst="rect">
            <a:avLst/>
          </a:prstGeom>
        </p:spPr>
        <p:txBody>
          <a:bodyPr lIns="142201" tIns="71099" rIns="142201" bIns="71099"/>
          <a:lstStyle>
            <a:lvl1pPr marL="0" indent="0">
              <a:buNone/>
              <a:defRPr sz="2200"/>
            </a:lvl1pPr>
            <a:lvl2pPr marL="710997" indent="0">
              <a:buNone/>
              <a:defRPr sz="1900"/>
            </a:lvl2pPr>
            <a:lvl3pPr marL="1421995" indent="0">
              <a:buNone/>
              <a:defRPr sz="1600"/>
            </a:lvl3pPr>
            <a:lvl4pPr marL="2132992" indent="0">
              <a:buNone/>
              <a:defRPr sz="1400"/>
            </a:lvl4pPr>
            <a:lvl5pPr marL="2843989" indent="0">
              <a:buNone/>
              <a:defRPr sz="1400"/>
            </a:lvl5pPr>
            <a:lvl6pPr marL="3554986" indent="0">
              <a:buNone/>
              <a:defRPr sz="1400"/>
            </a:lvl6pPr>
            <a:lvl7pPr marL="4265984" indent="0">
              <a:buNone/>
              <a:defRPr sz="1400"/>
            </a:lvl7pPr>
            <a:lvl8pPr marL="4976982" indent="0">
              <a:buNone/>
              <a:defRPr sz="1400"/>
            </a:lvl8pPr>
            <a:lvl9pPr marL="5687978" indent="0">
              <a:buNone/>
              <a:defRPr sz="14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136" y="23044150"/>
            <a:ext cx="26335567" cy="2717800"/>
          </a:xfrm>
          <a:prstGeom prst="rect">
            <a:avLst/>
          </a:prstGeom>
        </p:spPr>
        <p:txBody>
          <a:bodyPr lIns="142201" tIns="71099" rIns="142201" bIns="71099" anchor="b"/>
          <a:lstStyle>
            <a:lvl1pPr algn="l">
              <a:defRPr sz="3100" b="1"/>
            </a:lvl1pPr>
          </a:lstStyle>
          <a:p>
            <a:r>
              <a:rPr lang="en-US"/>
              <a:t>Click to edit Master title style</a:t>
            </a:r>
          </a:p>
        </p:txBody>
      </p:sp>
      <p:sp>
        <p:nvSpPr>
          <p:cNvPr id="3" name="Picture Placeholder 2"/>
          <p:cNvSpPr>
            <a:spLocks noGrp="1"/>
          </p:cNvSpPr>
          <p:nvPr>
            <p:ph type="pic" idx="1"/>
          </p:nvPr>
        </p:nvSpPr>
        <p:spPr>
          <a:xfrm>
            <a:off x="8602136" y="2940050"/>
            <a:ext cx="26335567" cy="19751676"/>
          </a:xfrm>
          <a:prstGeom prst="rect">
            <a:avLst/>
          </a:prstGeom>
        </p:spPr>
        <p:txBody>
          <a:bodyPr lIns="142201" tIns="71099" rIns="142201" bIns="71099"/>
          <a:lstStyle>
            <a:lvl1pPr marL="0" indent="0">
              <a:buNone/>
              <a:defRPr sz="5000"/>
            </a:lvl1pPr>
            <a:lvl2pPr marL="710997" indent="0">
              <a:buNone/>
              <a:defRPr sz="4400"/>
            </a:lvl2pPr>
            <a:lvl3pPr marL="1421995" indent="0">
              <a:buNone/>
              <a:defRPr sz="3700"/>
            </a:lvl3pPr>
            <a:lvl4pPr marL="2132992" indent="0">
              <a:buNone/>
              <a:defRPr sz="3100"/>
            </a:lvl4pPr>
            <a:lvl5pPr marL="2843989" indent="0">
              <a:buNone/>
              <a:defRPr sz="3100"/>
            </a:lvl5pPr>
            <a:lvl6pPr marL="3554986" indent="0">
              <a:buNone/>
              <a:defRPr sz="3100"/>
            </a:lvl6pPr>
            <a:lvl7pPr marL="4265984" indent="0">
              <a:buNone/>
              <a:defRPr sz="3100"/>
            </a:lvl7pPr>
            <a:lvl8pPr marL="4976982" indent="0">
              <a:buNone/>
              <a:defRPr sz="3100"/>
            </a:lvl8pPr>
            <a:lvl9pPr marL="5687978" indent="0">
              <a:buNone/>
              <a:defRPr sz="3100"/>
            </a:lvl9pPr>
          </a:lstStyle>
          <a:p>
            <a:endParaRPr lang="en-US"/>
          </a:p>
        </p:txBody>
      </p:sp>
      <p:sp>
        <p:nvSpPr>
          <p:cNvPr id="4" name="Text Placeholder 3"/>
          <p:cNvSpPr>
            <a:spLocks noGrp="1"/>
          </p:cNvSpPr>
          <p:nvPr>
            <p:ph type="body" sz="half" idx="2"/>
          </p:nvPr>
        </p:nvSpPr>
        <p:spPr>
          <a:xfrm>
            <a:off x="8602136" y="25761950"/>
            <a:ext cx="26335567" cy="3863976"/>
          </a:xfrm>
          <a:prstGeom prst="rect">
            <a:avLst/>
          </a:prstGeom>
        </p:spPr>
        <p:txBody>
          <a:bodyPr lIns="142201" tIns="71099" rIns="142201" bIns="71099"/>
          <a:lstStyle>
            <a:lvl1pPr marL="0" indent="0">
              <a:buNone/>
              <a:defRPr sz="2200"/>
            </a:lvl1pPr>
            <a:lvl2pPr marL="710997" indent="0">
              <a:buNone/>
              <a:defRPr sz="1900"/>
            </a:lvl2pPr>
            <a:lvl3pPr marL="1421995" indent="0">
              <a:buNone/>
              <a:defRPr sz="1600"/>
            </a:lvl3pPr>
            <a:lvl4pPr marL="2132992" indent="0">
              <a:buNone/>
              <a:defRPr sz="1400"/>
            </a:lvl4pPr>
            <a:lvl5pPr marL="2843989" indent="0">
              <a:buNone/>
              <a:defRPr sz="1400"/>
            </a:lvl5pPr>
            <a:lvl6pPr marL="3554986" indent="0">
              <a:buNone/>
              <a:defRPr sz="1400"/>
            </a:lvl6pPr>
            <a:lvl7pPr marL="4265984" indent="0">
              <a:buNone/>
              <a:defRPr sz="1400"/>
            </a:lvl7pPr>
            <a:lvl8pPr marL="4976982" indent="0">
              <a:buNone/>
              <a:defRPr sz="1400"/>
            </a:lvl8pPr>
            <a:lvl9pPr marL="5687978" indent="0">
              <a:buNone/>
              <a:defRPr sz="14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194988" y="1317626"/>
            <a:ext cx="39501233" cy="5486400"/>
          </a:xfrm>
          <a:prstGeom prst="rect">
            <a:avLst/>
          </a:prstGeom>
        </p:spPr>
        <p:txBody>
          <a:bodyPr lIns="142201" tIns="71099" rIns="142201" bIns="71099"/>
          <a:lstStyle/>
          <a:p>
            <a:r>
              <a:rPr lang="en-US"/>
              <a:t>Click to edit Master title style</a:t>
            </a:r>
          </a:p>
        </p:txBody>
      </p:sp>
      <p:sp>
        <p:nvSpPr>
          <p:cNvPr id="3" name="Vertical Text Placeholder 2"/>
          <p:cNvSpPr>
            <a:spLocks noGrp="1"/>
          </p:cNvSpPr>
          <p:nvPr>
            <p:ph type="body" orient="vert" idx="1"/>
          </p:nvPr>
        </p:nvSpPr>
        <p:spPr>
          <a:xfrm>
            <a:off x="2194988" y="7680326"/>
            <a:ext cx="39501233" cy="21726524"/>
          </a:xfrm>
          <a:prstGeom prst="rect">
            <a:avLst/>
          </a:prstGeom>
        </p:spPr>
        <p:txBody>
          <a:bodyPr vert="eaVert" lIns="142201" tIns="71099" rIns="142201" bIns="71099"/>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969" y="1317626"/>
            <a:ext cx="9874251" cy="28089224"/>
          </a:xfrm>
          <a:prstGeom prst="rect">
            <a:avLst/>
          </a:prstGeom>
        </p:spPr>
        <p:txBody>
          <a:bodyPr vert="eaVert" lIns="142201" tIns="71099" rIns="142201" bIns="71099"/>
          <a:lstStyle/>
          <a:p>
            <a:r>
              <a:rPr lang="en-US"/>
              <a:t>Click to edit Master title style</a:t>
            </a:r>
          </a:p>
        </p:txBody>
      </p:sp>
      <p:sp>
        <p:nvSpPr>
          <p:cNvPr id="3" name="Vertical Text Placeholder 2"/>
          <p:cNvSpPr>
            <a:spLocks noGrp="1"/>
          </p:cNvSpPr>
          <p:nvPr>
            <p:ph type="body" orient="vert" idx="1"/>
          </p:nvPr>
        </p:nvSpPr>
        <p:spPr>
          <a:xfrm>
            <a:off x="2194987" y="1317626"/>
            <a:ext cx="29423783" cy="28089224"/>
          </a:xfrm>
          <a:prstGeom prst="rect">
            <a:avLst/>
          </a:prstGeom>
        </p:spPr>
        <p:txBody>
          <a:bodyPr vert="eaVert" lIns="142201" tIns="71099" rIns="142201" bIns="71099"/>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99826"/>
            </a:gs>
            <a:gs pos="50000">
              <a:srgbClr val="F99826">
                <a:alpha val="80000"/>
              </a:srgbClr>
            </a:gs>
            <a:gs pos="100000">
              <a:srgbClr val="F99826"/>
            </a:gs>
          </a:gsLst>
          <a:lin ang="5400000" scaled="0"/>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6955" rtl="0" fontAlgn="base">
        <a:spcBef>
          <a:spcPct val="0"/>
        </a:spcBef>
        <a:spcAft>
          <a:spcPct val="0"/>
        </a:spcAft>
        <a:defRPr sz="21200">
          <a:solidFill>
            <a:schemeClr val="tx2"/>
          </a:solidFill>
          <a:latin typeface="+mj-lt"/>
          <a:ea typeface="+mj-ea"/>
          <a:cs typeface="+mj-cs"/>
        </a:defRPr>
      </a:lvl1pPr>
      <a:lvl2pPr algn="ctr" defTabSz="4386955" rtl="0" fontAlgn="base">
        <a:spcBef>
          <a:spcPct val="0"/>
        </a:spcBef>
        <a:spcAft>
          <a:spcPct val="0"/>
        </a:spcAft>
        <a:defRPr sz="21200">
          <a:solidFill>
            <a:schemeClr val="tx2"/>
          </a:solidFill>
          <a:latin typeface="Times New Roman" pitchFamily="18" charset="0"/>
        </a:defRPr>
      </a:lvl2pPr>
      <a:lvl3pPr algn="ctr" defTabSz="4386955" rtl="0" fontAlgn="base">
        <a:spcBef>
          <a:spcPct val="0"/>
        </a:spcBef>
        <a:spcAft>
          <a:spcPct val="0"/>
        </a:spcAft>
        <a:defRPr sz="21200">
          <a:solidFill>
            <a:schemeClr val="tx2"/>
          </a:solidFill>
          <a:latin typeface="Times New Roman" pitchFamily="18" charset="0"/>
        </a:defRPr>
      </a:lvl3pPr>
      <a:lvl4pPr algn="ctr" defTabSz="4386955" rtl="0" fontAlgn="base">
        <a:spcBef>
          <a:spcPct val="0"/>
        </a:spcBef>
        <a:spcAft>
          <a:spcPct val="0"/>
        </a:spcAft>
        <a:defRPr sz="21200">
          <a:solidFill>
            <a:schemeClr val="tx2"/>
          </a:solidFill>
          <a:latin typeface="Times New Roman" pitchFamily="18" charset="0"/>
        </a:defRPr>
      </a:lvl4pPr>
      <a:lvl5pPr algn="ctr" defTabSz="4386955" rtl="0" fontAlgn="base">
        <a:spcBef>
          <a:spcPct val="0"/>
        </a:spcBef>
        <a:spcAft>
          <a:spcPct val="0"/>
        </a:spcAft>
        <a:defRPr sz="21200">
          <a:solidFill>
            <a:schemeClr val="tx2"/>
          </a:solidFill>
          <a:latin typeface="Times New Roman" pitchFamily="18" charset="0"/>
        </a:defRPr>
      </a:lvl5pPr>
      <a:lvl6pPr marL="710997" algn="ctr" defTabSz="4386955" rtl="0" fontAlgn="base">
        <a:spcBef>
          <a:spcPct val="0"/>
        </a:spcBef>
        <a:spcAft>
          <a:spcPct val="0"/>
        </a:spcAft>
        <a:defRPr sz="21200">
          <a:solidFill>
            <a:schemeClr val="tx2"/>
          </a:solidFill>
          <a:latin typeface="Times New Roman" pitchFamily="18" charset="0"/>
        </a:defRPr>
      </a:lvl6pPr>
      <a:lvl7pPr marL="1421995" algn="ctr" defTabSz="4386955" rtl="0" fontAlgn="base">
        <a:spcBef>
          <a:spcPct val="0"/>
        </a:spcBef>
        <a:spcAft>
          <a:spcPct val="0"/>
        </a:spcAft>
        <a:defRPr sz="21200">
          <a:solidFill>
            <a:schemeClr val="tx2"/>
          </a:solidFill>
          <a:latin typeface="Times New Roman" pitchFamily="18" charset="0"/>
        </a:defRPr>
      </a:lvl7pPr>
      <a:lvl8pPr marL="2132992" algn="ctr" defTabSz="4386955" rtl="0" fontAlgn="base">
        <a:spcBef>
          <a:spcPct val="0"/>
        </a:spcBef>
        <a:spcAft>
          <a:spcPct val="0"/>
        </a:spcAft>
        <a:defRPr sz="21200">
          <a:solidFill>
            <a:schemeClr val="tx2"/>
          </a:solidFill>
          <a:latin typeface="Times New Roman" pitchFamily="18" charset="0"/>
        </a:defRPr>
      </a:lvl8pPr>
      <a:lvl9pPr marL="2843989" algn="ctr" defTabSz="4386955" rtl="0" fontAlgn="base">
        <a:spcBef>
          <a:spcPct val="0"/>
        </a:spcBef>
        <a:spcAft>
          <a:spcPct val="0"/>
        </a:spcAft>
        <a:defRPr sz="21200">
          <a:solidFill>
            <a:schemeClr val="tx2"/>
          </a:solidFill>
          <a:latin typeface="Times New Roman" pitchFamily="18" charset="0"/>
        </a:defRPr>
      </a:lvl9pPr>
    </p:titleStyle>
    <p:bodyStyle>
      <a:lvl1pPr marL="1646651" indent="-1646651" algn="l" defTabSz="4386955" rtl="0" fontAlgn="base">
        <a:spcBef>
          <a:spcPct val="20000"/>
        </a:spcBef>
        <a:spcAft>
          <a:spcPct val="0"/>
        </a:spcAft>
        <a:buChar char="•"/>
        <a:defRPr sz="15400">
          <a:solidFill>
            <a:schemeClr val="tx1"/>
          </a:solidFill>
          <a:latin typeface="+mn-lt"/>
          <a:ea typeface="+mn-ea"/>
          <a:cs typeface="+mn-cs"/>
        </a:defRPr>
      </a:lvl1pPr>
      <a:lvl2pPr marL="3564862" indent="-1370151" algn="l" defTabSz="4386955" rtl="0" fontAlgn="base">
        <a:spcBef>
          <a:spcPct val="20000"/>
        </a:spcBef>
        <a:spcAft>
          <a:spcPct val="0"/>
        </a:spcAft>
        <a:buChar char="–"/>
        <a:defRPr sz="13400">
          <a:solidFill>
            <a:schemeClr val="tx1"/>
          </a:solidFill>
          <a:latin typeface="+mn-lt"/>
        </a:defRPr>
      </a:lvl2pPr>
      <a:lvl3pPr marL="5485544" indent="-1098591" algn="l" defTabSz="4386955" rtl="0" fontAlgn="base">
        <a:spcBef>
          <a:spcPct val="20000"/>
        </a:spcBef>
        <a:spcAft>
          <a:spcPct val="0"/>
        </a:spcAft>
        <a:buChar char="•"/>
        <a:defRPr sz="11500">
          <a:solidFill>
            <a:schemeClr val="tx1"/>
          </a:solidFill>
          <a:latin typeface="+mn-lt"/>
        </a:defRPr>
      </a:lvl3pPr>
      <a:lvl4pPr marL="7677785" indent="-1096120" algn="l" defTabSz="4386955" rtl="0" fontAlgn="base">
        <a:spcBef>
          <a:spcPct val="20000"/>
        </a:spcBef>
        <a:spcAft>
          <a:spcPct val="0"/>
        </a:spcAft>
        <a:buChar char="–"/>
        <a:defRPr sz="9600">
          <a:solidFill>
            <a:schemeClr val="tx1"/>
          </a:solidFill>
          <a:latin typeface="+mn-lt"/>
        </a:defRPr>
      </a:lvl4pPr>
      <a:lvl5pPr marL="9872496" indent="-1103529" algn="l" defTabSz="4386955" rtl="0" fontAlgn="base">
        <a:spcBef>
          <a:spcPct val="20000"/>
        </a:spcBef>
        <a:spcAft>
          <a:spcPct val="0"/>
        </a:spcAft>
        <a:buChar char="»"/>
        <a:defRPr sz="9600">
          <a:solidFill>
            <a:schemeClr val="tx1"/>
          </a:solidFill>
          <a:latin typeface="+mn-lt"/>
        </a:defRPr>
      </a:lvl5pPr>
      <a:lvl6pPr marL="10583493" indent="-1103529" algn="l" defTabSz="4386955" rtl="0" fontAlgn="base">
        <a:spcBef>
          <a:spcPct val="20000"/>
        </a:spcBef>
        <a:spcAft>
          <a:spcPct val="0"/>
        </a:spcAft>
        <a:buChar char="»"/>
        <a:defRPr sz="9600">
          <a:solidFill>
            <a:schemeClr val="tx1"/>
          </a:solidFill>
          <a:latin typeface="+mn-lt"/>
        </a:defRPr>
      </a:lvl6pPr>
      <a:lvl7pPr marL="11294490" indent="-1103529" algn="l" defTabSz="4386955" rtl="0" fontAlgn="base">
        <a:spcBef>
          <a:spcPct val="20000"/>
        </a:spcBef>
        <a:spcAft>
          <a:spcPct val="0"/>
        </a:spcAft>
        <a:buChar char="»"/>
        <a:defRPr sz="9600">
          <a:solidFill>
            <a:schemeClr val="tx1"/>
          </a:solidFill>
          <a:latin typeface="+mn-lt"/>
        </a:defRPr>
      </a:lvl7pPr>
      <a:lvl8pPr marL="12005487" indent="-1103529" algn="l" defTabSz="4386955" rtl="0" fontAlgn="base">
        <a:spcBef>
          <a:spcPct val="20000"/>
        </a:spcBef>
        <a:spcAft>
          <a:spcPct val="0"/>
        </a:spcAft>
        <a:buChar char="»"/>
        <a:defRPr sz="9600">
          <a:solidFill>
            <a:schemeClr val="tx1"/>
          </a:solidFill>
          <a:latin typeface="+mn-lt"/>
        </a:defRPr>
      </a:lvl8pPr>
      <a:lvl9pPr marL="12716485" indent="-1103529" algn="l" defTabSz="4386955" rtl="0" fontAlgn="base">
        <a:spcBef>
          <a:spcPct val="20000"/>
        </a:spcBef>
        <a:spcAft>
          <a:spcPct val="0"/>
        </a:spcAft>
        <a:buChar char="»"/>
        <a:defRPr sz="9600">
          <a:solidFill>
            <a:schemeClr val="tx1"/>
          </a:solidFill>
          <a:latin typeface="+mn-lt"/>
        </a:defRPr>
      </a:lvl9pPr>
    </p:bodyStyle>
    <p:otherStyle>
      <a:defPPr>
        <a:defRPr lang="en-US"/>
      </a:defPPr>
      <a:lvl1pPr marL="0" algn="l" defTabSz="1421995" rtl="0" eaLnBrk="1" latinLnBrk="0" hangingPunct="1">
        <a:defRPr sz="2800" kern="1200">
          <a:solidFill>
            <a:schemeClr val="tx1"/>
          </a:solidFill>
          <a:latin typeface="+mn-lt"/>
          <a:ea typeface="+mn-ea"/>
          <a:cs typeface="+mn-cs"/>
        </a:defRPr>
      </a:lvl1pPr>
      <a:lvl2pPr marL="710997" algn="l" defTabSz="1421995" rtl="0" eaLnBrk="1" latinLnBrk="0" hangingPunct="1">
        <a:defRPr sz="2800" kern="1200">
          <a:solidFill>
            <a:schemeClr val="tx1"/>
          </a:solidFill>
          <a:latin typeface="+mn-lt"/>
          <a:ea typeface="+mn-ea"/>
          <a:cs typeface="+mn-cs"/>
        </a:defRPr>
      </a:lvl2pPr>
      <a:lvl3pPr marL="1421995" algn="l" defTabSz="1421995" rtl="0" eaLnBrk="1" latinLnBrk="0" hangingPunct="1">
        <a:defRPr sz="2800" kern="1200">
          <a:solidFill>
            <a:schemeClr val="tx1"/>
          </a:solidFill>
          <a:latin typeface="+mn-lt"/>
          <a:ea typeface="+mn-ea"/>
          <a:cs typeface="+mn-cs"/>
        </a:defRPr>
      </a:lvl3pPr>
      <a:lvl4pPr marL="2132992" algn="l" defTabSz="1421995" rtl="0" eaLnBrk="1" latinLnBrk="0" hangingPunct="1">
        <a:defRPr sz="2800" kern="1200">
          <a:solidFill>
            <a:schemeClr val="tx1"/>
          </a:solidFill>
          <a:latin typeface="+mn-lt"/>
          <a:ea typeface="+mn-ea"/>
          <a:cs typeface="+mn-cs"/>
        </a:defRPr>
      </a:lvl4pPr>
      <a:lvl5pPr marL="2843989" algn="l" defTabSz="1421995" rtl="0" eaLnBrk="1" latinLnBrk="0" hangingPunct="1">
        <a:defRPr sz="2800" kern="1200">
          <a:solidFill>
            <a:schemeClr val="tx1"/>
          </a:solidFill>
          <a:latin typeface="+mn-lt"/>
          <a:ea typeface="+mn-ea"/>
          <a:cs typeface="+mn-cs"/>
        </a:defRPr>
      </a:lvl5pPr>
      <a:lvl6pPr marL="3554986" algn="l" defTabSz="1421995" rtl="0" eaLnBrk="1" latinLnBrk="0" hangingPunct="1">
        <a:defRPr sz="2800" kern="1200">
          <a:solidFill>
            <a:schemeClr val="tx1"/>
          </a:solidFill>
          <a:latin typeface="+mn-lt"/>
          <a:ea typeface="+mn-ea"/>
          <a:cs typeface="+mn-cs"/>
        </a:defRPr>
      </a:lvl6pPr>
      <a:lvl7pPr marL="4265984" algn="l" defTabSz="1421995" rtl="0" eaLnBrk="1" latinLnBrk="0" hangingPunct="1">
        <a:defRPr sz="2800" kern="1200">
          <a:solidFill>
            <a:schemeClr val="tx1"/>
          </a:solidFill>
          <a:latin typeface="+mn-lt"/>
          <a:ea typeface="+mn-ea"/>
          <a:cs typeface="+mn-cs"/>
        </a:defRPr>
      </a:lvl7pPr>
      <a:lvl8pPr marL="4976982" algn="l" defTabSz="1421995" rtl="0" eaLnBrk="1" latinLnBrk="0" hangingPunct="1">
        <a:defRPr sz="2800" kern="1200">
          <a:solidFill>
            <a:schemeClr val="tx1"/>
          </a:solidFill>
          <a:latin typeface="+mn-lt"/>
          <a:ea typeface="+mn-ea"/>
          <a:cs typeface="+mn-cs"/>
        </a:defRPr>
      </a:lvl8pPr>
      <a:lvl9pPr marL="5687978" algn="l" defTabSz="1421995"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5.png"/><Relationship Id="rId12" Type="http://schemas.openxmlformats.org/officeDocument/2006/relationships/image" Target="../media/image6.png"/><Relationship Id="rId13" Type="http://schemas.openxmlformats.org/officeDocument/2006/relationships/image" Target="../media/image7.png"/><Relationship Id="rId14" Type="http://schemas.openxmlformats.org/officeDocument/2006/relationships/image" Target="../media/image8.png"/><Relationship Id="rId15" Type="http://schemas.openxmlformats.org/officeDocument/2006/relationships/image" Target="../media/image9.png"/><Relationship Id="rId16" Type="http://schemas.openxmlformats.org/officeDocument/2006/relationships/image" Target="../media/image10.jpeg"/><Relationship Id="rId17" Type="http://schemas.openxmlformats.org/officeDocument/2006/relationships/image" Target="../media/image11.png"/><Relationship Id="rId18" Type="http://schemas.openxmlformats.org/officeDocument/2006/relationships/image" Target="../media/image12.png"/><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eg"/><Relationship Id="rId4" Type="http://schemas.openxmlformats.org/officeDocument/2006/relationships/image" Target="../media/image2.jpeg"/><Relationship Id="rId5" Type="http://schemas.openxmlformats.org/officeDocument/2006/relationships/image" Target="../media/image3.jpeg"/><Relationship Id="rId6" Type="http://schemas.openxmlformats.org/officeDocument/2006/relationships/image" Target="../media/image4.jpg"/><Relationship Id="rId7" Type="http://schemas.openxmlformats.org/officeDocument/2006/relationships/chart" Target="../charts/chart1.xml"/><Relationship Id="rId8" Type="http://schemas.openxmlformats.org/officeDocument/2006/relationships/chart" Target="../charts/chart2.xml"/><Relationship Id="rId9" Type="http://schemas.openxmlformats.org/officeDocument/2006/relationships/chart" Target="../charts/chart3.xml"/><Relationship Id="rId10" Type="http://schemas.openxmlformats.org/officeDocument/2006/relationships/chart" Target="../charts/chart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6903A"/>
            </a:gs>
            <a:gs pos="50000">
              <a:srgbClr val="F99826">
                <a:alpha val="80000"/>
              </a:srgbClr>
            </a:gs>
            <a:gs pos="100000">
              <a:srgbClr val="F99826"/>
            </a:gs>
          </a:gsLst>
          <a:lin ang="5400000" scaled="0"/>
          <a:tileRect/>
        </a:gradFill>
        <a:effectLst/>
      </p:bgPr>
    </p:bg>
    <p:spTree>
      <p:nvGrpSpPr>
        <p:cNvPr id="1" name=""/>
        <p:cNvGrpSpPr/>
        <p:nvPr/>
      </p:nvGrpSpPr>
      <p:grpSpPr>
        <a:xfrm>
          <a:off x="0" y="0"/>
          <a:ext cx="0" cy="0"/>
          <a:chOff x="0" y="0"/>
          <a:chExt cx="0" cy="0"/>
        </a:xfrm>
      </p:grpSpPr>
      <p:sp>
        <p:nvSpPr>
          <p:cNvPr id="3" name="Rounded Rectangle 2"/>
          <p:cNvSpPr/>
          <p:nvPr/>
        </p:nvSpPr>
        <p:spPr bwMode="auto">
          <a:xfrm>
            <a:off x="25348" y="209285"/>
            <a:ext cx="43865852" cy="4442267"/>
          </a:xfrm>
          <a:prstGeom prst="round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142201" tIns="71099" rIns="142201" bIns="71099" numCol="1" rtlCol="0" anchor="t" anchorCtr="0" compatLnSpc="1">
            <a:prstTxWarp prst="textNoShape">
              <a:avLst/>
            </a:prstTxWarp>
          </a:bodyPr>
          <a:lstStyle/>
          <a:p>
            <a:pPr defTabSz="913435"/>
            <a:endParaRPr lang="en-US"/>
          </a:p>
        </p:txBody>
      </p:sp>
      <p:sp>
        <p:nvSpPr>
          <p:cNvPr id="21927" name="Rectangle 423"/>
          <p:cNvSpPr>
            <a:spLocks noChangeArrowheads="1"/>
          </p:cNvSpPr>
          <p:nvPr/>
        </p:nvSpPr>
        <p:spPr bwMode="auto">
          <a:xfrm>
            <a:off x="21801978" y="-779680"/>
            <a:ext cx="287244" cy="1559359"/>
          </a:xfrm>
          <a:prstGeom prst="rect">
            <a:avLst/>
          </a:prstGeom>
          <a:noFill/>
          <a:ln w="28575">
            <a:noFill/>
            <a:miter lim="800000"/>
            <a:headEnd/>
            <a:tailEnd/>
          </a:ln>
          <a:effectLst/>
        </p:spPr>
        <p:txBody>
          <a:bodyPr wrap="none" lIns="142201" tIns="71099" rIns="142201" bIns="71099" anchor="ctr">
            <a:spAutoFit/>
          </a:bodyPr>
          <a:lstStyle/>
          <a:p>
            <a:endParaRPr lang="en-US"/>
          </a:p>
        </p:txBody>
      </p:sp>
      <p:sp>
        <p:nvSpPr>
          <p:cNvPr id="21510" name="Text Box 6"/>
          <p:cNvSpPr txBox="1">
            <a:spLocks noChangeArrowheads="1"/>
          </p:cNvSpPr>
          <p:nvPr/>
        </p:nvSpPr>
        <p:spPr bwMode="auto">
          <a:xfrm>
            <a:off x="18199009" y="261292"/>
            <a:ext cx="21673814" cy="4431906"/>
          </a:xfrm>
          <a:prstGeom prst="rect">
            <a:avLst/>
          </a:prstGeom>
          <a:noFill/>
          <a:ln w="28575">
            <a:noFill/>
            <a:miter lim="800000"/>
            <a:headEnd/>
            <a:tailEnd/>
          </a:ln>
          <a:effectLst/>
        </p:spPr>
        <p:txBody>
          <a:bodyPr wrap="square" lIns="91367" tIns="45682" rIns="91367" bIns="45682">
            <a:spAutoFit/>
          </a:bodyPr>
          <a:lstStyle/>
          <a:p>
            <a:pPr algn="l"/>
            <a:r>
              <a:rPr lang="en-US" sz="7600" b="1" dirty="0">
                <a:latin typeface="Calibri" panose="020F0502020204030204" pitchFamily="34" charset="0"/>
                <a:cs typeface="Calibri"/>
              </a:rPr>
              <a:t>Sorghum Phenolic Extracts: Chemical Characterization and Biological Activity Determination</a:t>
            </a:r>
          </a:p>
          <a:p>
            <a:pPr algn="l" defTabSz="913435">
              <a:spcBef>
                <a:spcPct val="0"/>
              </a:spcBef>
              <a:spcAft>
                <a:spcPts val="600"/>
              </a:spcAft>
            </a:pPr>
            <a:r>
              <a:rPr lang="en-US" sz="5400" b="1" dirty="0">
                <a:latin typeface="Calibri" panose="020F0502020204030204" pitchFamily="34" charset="0"/>
                <a:cs typeface="Calibri"/>
              </a:rPr>
              <a:t>Jordan Bradwell, </a:t>
            </a:r>
            <a:r>
              <a:rPr lang="en-US" sz="5400" b="1" dirty="0" err="1">
                <a:latin typeface="Calibri" panose="020F0502020204030204" pitchFamily="34" charset="0"/>
                <a:cs typeface="Calibri"/>
              </a:rPr>
              <a:t>Philipus</a:t>
            </a:r>
            <a:r>
              <a:rPr lang="en-US" sz="5400" b="1" dirty="0">
                <a:latin typeface="Calibri" panose="020F0502020204030204" pitchFamily="34" charset="0"/>
                <a:cs typeface="Calibri"/>
              </a:rPr>
              <a:t> </a:t>
            </a:r>
            <a:r>
              <a:rPr lang="en-US" sz="5400" b="1" dirty="0" err="1">
                <a:latin typeface="Calibri" panose="020F0502020204030204" pitchFamily="34" charset="0"/>
                <a:cs typeface="Calibri"/>
              </a:rPr>
              <a:t>Pangloli</a:t>
            </a:r>
            <a:r>
              <a:rPr lang="en-US" sz="5400" b="1" dirty="0">
                <a:latin typeface="Calibri" panose="020F0502020204030204" pitchFamily="34" charset="0"/>
                <a:cs typeface="Calibri"/>
              </a:rPr>
              <a:t>, Vermont P Dia</a:t>
            </a:r>
          </a:p>
        </p:txBody>
      </p:sp>
      <p:sp>
        <p:nvSpPr>
          <p:cNvPr id="21511" name="Line 7"/>
          <p:cNvSpPr>
            <a:spLocks noChangeShapeType="1"/>
          </p:cNvSpPr>
          <p:nvPr/>
        </p:nvSpPr>
        <p:spPr bwMode="auto">
          <a:xfrm>
            <a:off x="0" y="4808220"/>
            <a:ext cx="43891200" cy="0"/>
          </a:xfrm>
          <a:prstGeom prst="line">
            <a:avLst/>
          </a:prstGeom>
          <a:ln w="76200">
            <a:solidFill>
              <a:srgbClr val="35637D"/>
            </a:solidFill>
            <a:headEnd/>
            <a:tailEnd/>
          </a:ln>
        </p:spPr>
        <p:style>
          <a:lnRef idx="3">
            <a:schemeClr val="accent3"/>
          </a:lnRef>
          <a:fillRef idx="0">
            <a:schemeClr val="accent3"/>
          </a:fillRef>
          <a:effectRef idx="2">
            <a:schemeClr val="accent3"/>
          </a:effectRef>
          <a:fontRef idx="minor">
            <a:schemeClr val="tx1"/>
          </a:fontRef>
        </p:style>
        <p:txBody>
          <a:bodyPr lIns="142201" tIns="71099" rIns="142201" bIns="71099"/>
          <a:lstStyle/>
          <a:p>
            <a:endParaRPr lang="en-US">
              <a:solidFill>
                <a:srgbClr val="35637D"/>
              </a:solidFill>
              <a:latin typeface="Georgia" pitchFamily="18" charset="0"/>
            </a:endParaRPr>
          </a:p>
        </p:txBody>
      </p:sp>
      <p:sp>
        <p:nvSpPr>
          <p:cNvPr id="21515" name="Rectangle 11"/>
          <p:cNvSpPr>
            <a:spLocks noChangeArrowheads="1"/>
          </p:cNvSpPr>
          <p:nvPr/>
        </p:nvSpPr>
        <p:spPr bwMode="auto">
          <a:xfrm>
            <a:off x="418828" y="4844191"/>
            <a:ext cx="10058400" cy="8348253"/>
          </a:xfrm>
          <a:prstGeom prst="roundRect">
            <a:avLst/>
          </a:prstGeom>
          <a:solidFill>
            <a:schemeClr val="bg1"/>
          </a:solidFill>
          <a:ln w="28575">
            <a:solidFill>
              <a:srgbClr val="000066"/>
            </a:solidFill>
            <a:miter lim="800000"/>
            <a:headEnd/>
            <a:tailEnd/>
          </a:ln>
          <a:effectLst/>
        </p:spPr>
        <p:txBody>
          <a:bodyPr lIns="142134" tIns="71061" rIns="142134" bIns="71061">
            <a:spAutoFit/>
          </a:bodyPr>
          <a:lstStyle/>
          <a:p>
            <a:pPr defTabSz="1424465">
              <a:spcBef>
                <a:spcPct val="0"/>
              </a:spcBef>
              <a:spcAft>
                <a:spcPct val="25000"/>
              </a:spcAft>
            </a:pPr>
            <a:r>
              <a:rPr lang="en-US" sz="5200" b="1" dirty="0">
                <a:solidFill>
                  <a:srgbClr val="35637D"/>
                </a:solidFill>
                <a:effectLst>
                  <a:outerShdw blurRad="50800" dist="38100" dir="2700000" algn="tl" rotWithShape="0">
                    <a:prstClr val="black">
                      <a:alpha val="40000"/>
                    </a:prstClr>
                  </a:outerShdw>
                </a:effectLst>
                <a:latin typeface="Calibri"/>
                <a:cs typeface="Calibri"/>
              </a:rPr>
              <a:t>Introduction</a:t>
            </a:r>
          </a:p>
          <a:p>
            <a:pPr marL="457200" indent="-457200" algn="l" defTabSz="1424465">
              <a:spcBef>
                <a:spcPct val="0"/>
              </a:spcBef>
              <a:spcAft>
                <a:spcPts val="0"/>
              </a:spcAft>
              <a:buFont typeface="Arial" panose="020B0604020202020204" pitchFamily="34" charset="0"/>
              <a:buChar char="•"/>
            </a:pPr>
            <a:r>
              <a:rPr lang="en-US" sz="3200" dirty="0">
                <a:latin typeface="Calibri"/>
                <a:cs typeface="Calibri"/>
              </a:rPr>
              <a:t>Sorghum is the fifth most produced cereal in the world and contains </a:t>
            </a:r>
            <a:r>
              <a:rPr lang="en-US" sz="3200" dirty="0" err="1">
                <a:latin typeface="Calibri"/>
                <a:cs typeface="Calibri"/>
              </a:rPr>
              <a:t>bioactives</a:t>
            </a:r>
            <a:r>
              <a:rPr lang="en-US" sz="3200" dirty="0">
                <a:latin typeface="Calibri"/>
                <a:cs typeface="Calibri"/>
              </a:rPr>
              <a:t> with potential health-promoting properties</a:t>
            </a:r>
            <a:r>
              <a:rPr lang="en-US" sz="3200" baseline="30000" dirty="0">
                <a:latin typeface="Calibri"/>
                <a:cs typeface="Calibri"/>
              </a:rPr>
              <a:t>1</a:t>
            </a:r>
            <a:r>
              <a:rPr lang="en-US" sz="3200" dirty="0">
                <a:latin typeface="Calibri"/>
                <a:cs typeface="Calibri"/>
              </a:rPr>
              <a:t>.</a:t>
            </a:r>
          </a:p>
          <a:p>
            <a:pPr marL="457200" indent="-457200" algn="l" defTabSz="1424465">
              <a:spcBef>
                <a:spcPct val="0"/>
              </a:spcBef>
              <a:spcAft>
                <a:spcPts val="0"/>
              </a:spcAft>
              <a:buFont typeface="Arial" panose="020B0604020202020204" pitchFamily="34" charset="0"/>
              <a:buChar char="•"/>
            </a:pPr>
            <a:r>
              <a:rPr lang="en-US" sz="3200" dirty="0">
                <a:latin typeface="Calibri"/>
                <a:cs typeface="Calibri"/>
              </a:rPr>
              <a:t>Anthocyanin are natural pigments responsible for the red, violet, &amp; blue color in fruits and vegetable; they have the potential to be used a natural food colorants</a:t>
            </a:r>
            <a:r>
              <a:rPr lang="en-US" sz="3200" baseline="30000" dirty="0">
                <a:latin typeface="Calibri"/>
                <a:cs typeface="Calibri"/>
              </a:rPr>
              <a:t>2</a:t>
            </a:r>
            <a:r>
              <a:rPr lang="en-US" sz="3200" dirty="0">
                <a:latin typeface="Calibri"/>
                <a:cs typeface="Calibri"/>
              </a:rPr>
              <a:t>. </a:t>
            </a:r>
          </a:p>
          <a:p>
            <a:pPr marL="457200" indent="-457200" algn="l" defTabSz="1424465">
              <a:spcBef>
                <a:spcPct val="0"/>
              </a:spcBef>
              <a:spcAft>
                <a:spcPts val="0"/>
              </a:spcAft>
              <a:buFont typeface="Arial" panose="020B0604020202020204" pitchFamily="34" charset="0"/>
              <a:buChar char="•"/>
            </a:pPr>
            <a:r>
              <a:rPr lang="en-US" sz="3200" dirty="0">
                <a:latin typeface="Calibri"/>
                <a:cs typeface="Calibri"/>
              </a:rPr>
              <a:t>Flavonoids are polyphenolic health promoting molecules found in many foods; they are known for their ability to modulate cell-signaling pathways</a:t>
            </a:r>
            <a:r>
              <a:rPr lang="en-US" sz="3200" baseline="30000" dirty="0">
                <a:latin typeface="Calibri"/>
                <a:cs typeface="Calibri"/>
              </a:rPr>
              <a:t>3</a:t>
            </a:r>
            <a:r>
              <a:rPr lang="en-US" sz="3200" dirty="0">
                <a:latin typeface="Calibri"/>
                <a:cs typeface="Calibri"/>
              </a:rPr>
              <a:t>.</a:t>
            </a:r>
          </a:p>
          <a:p>
            <a:pPr marL="457200" indent="-457200" algn="l" defTabSz="1424465">
              <a:spcBef>
                <a:spcPct val="0"/>
              </a:spcBef>
              <a:spcAft>
                <a:spcPts val="0"/>
              </a:spcAft>
              <a:buFont typeface="Arial" panose="020B0604020202020204" pitchFamily="34" charset="0"/>
              <a:buChar char="•"/>
            </a:pPr>
            <a:r>
              <a:rPr lang="en-US" sz="3200" dirty="0">
                <a:latin typeface="Calibri"/>
                <a:cs typeface="Calibri"/>
              </a:rPr>
              <a:t>Antioxidants are substances that prevent or delay some types of cell damage;  their primary purpose is to inhibit oxidation of other molecules</a:t>
            </a:r>
            <a:r>
              <a:rPr lang="en-US" sz="3200" baseline="30000" dirty="0">
                <a:latin typeface="Calibri"/>
                <a:cs typeface="Calibri"/>
              </a:rPr>
              <a:t>4</a:t>
            </a:r>
            <a:r>
              <a:rPr lang="en-US" sz="3200" dirty="0">
                <a:latin typeface="Calibri"/>
                <a:cs typeface="Calibri"/>
              </a:rPr>
              <a:t> . </a:t>
            </a:r>
            <a:endParaRPr lang="en-US" sz="5000" b="1" dirty="0">
              <a:solidFill>
                <a:srgbClr val="35637D"/>
              </a:solidFill>
              <a:effectLst>
                <a:outerShdw blurRad="50800" dist="38100" dir="2700000" algn="tl" rotWithShape="0">
                  <a:prstClr val="black">
                    <a:alpha val="40000"/>
                  </a:prstClr>
                </a:outerShdw>
              </a:effectLst>
              <a:latin typeface="Georgia" pitchFamily="18" charset="0"/>
              <a:cs typeface="Times New Roman" pitchFamily="18" charset="0"/>
            </a:endParaRPr>
          </a:p>
        </p:txBody>
      </p:sp>
      <p:sp>
        <p:nvSpPr>
          <p:cNvPr id="22223" name="Rectangle 719"/>
          <p:cNvSpPr>
            <a:spLocks noChangeArrowheads="1"/>
          </p:cNvSpPr>
          <p:nvPr/>
        </p:nvSpPr>
        <p:spPr bwMode="auto">
          <a:xfrm>
            <a:off x="287245" y="20347998"/>
            <a:ext cx="10035051" cy="12344400"/>
          </a:xfrm>
          <a:prstGeom prst="roundRect">
            <a:avLst/>
          </a:prstGeom>
          <a:solidFill>
            <a:schemeClr val="bg1"/>
          </a:solidFill>
          <a:ln w="28575">
            <a:solidFill>
              <a:srgbClr val="000066"/>
            </a:solidFill>
            <a:miter lim="800000"/>
            <a:headEnd/>
            <a:tailEnd/>
          </a:ln>
          <a:effectLst/>
        </p:spPr>
        <p:txBody>
          <a:bodyPr wrap="square" lIns="142134" tIns="71061" rIns="142134" bIns="71061">
            <a:spAutoFit/>
          </a:bodyPr>
          <a:lstStyle/>
          <a:p>
            <a:pPr defTabSz="1424465">
              <a:spcBef>
                <a:spcPct val="0"/>
              </a:spcBef>
              <a:spcAft>
                <a:spcPct val="25000"/>
              </a:spcAft>
            </a:pPr>
            <a:r>
              <a:rPr lang="en-US" sz="5200" b="1" dirty="0">
                <a:solidFill>
                  <a:srgbClr val="35637D"/>
                </a:solidFill>
                <a:latin typeface="Calibri" panose="020F0502020204030204" pitchFamily="34" charset="0"/>
                <a:cs typeface="Calibri"/>
              </a:rPr>
              <a:t>Materials &amp; Methods</a:t>
            </a:r>
          </a:p>
          <a:p>
            <a:pPr defTabSz="1424465">
              <a:spcBef>
                <a:spcPct val="0"/>
              </a:spcBef>
              <a:spcAft>
                <a:spcPct val="25000"/>
              </a:spcAft>
            </a:pPr>
            <a:endParaRPr lang="en-US" sz="5200" b="1" dirty="0">
              <a:solidFill>
                <a:srgbClr val="35637D"/>
              </a:solidFill>
              <a:latin typeface="Calibri" panose="020F0502020204030204" pitchFamily="34" charset="0"/>
              <a:cs typeface="Calibri"/>
            </a:endParaRPr>
          </a:p>
          <a:p>
            <a:pPr algn="l" defTabSz="1424465">
              <a:spcBef>
                <a:spcPct val="0"/>
              </a:spcBef>
              <a:spcAft>
                <a:spcPct val="25000"/>
              </a:spcAft>
            </a:pPr>
            <a:endParaRPr lang="en-US" sz="5200" b="1" dirty="0">
              <a:solidFill>
                <a:srgbClr val="35637D"/>
              </a:solidFill>
              <a:latin typeface="Calibri" panose="020F0502020204030204" pitchFamily="34" charset="0"/>
              <a:cs typeface="Calibri"/>
            </a:endParaRPr>
          </a:p>
          <a:p>
            <a:pPr defTabSz="1424465">
              <a:spcBef>
                <a:spcPct val="0"/>
              </a:spcBef>
              <a:spcAft>
                <a:spcPct val="25000"/>
              </a:spcAft>
            </a:pPr>
            <a:endParaRPr lang="en-US" sz="5200" b="1" dirty="0">
              <a:solidFill>
                <a:srgbClr val="35637D"/>
              </a:solidFill>
              <a:latin typeface="Calibri" panose="020F0502020204030204" pitchFamily="34" charset="0"/>
              <a:cs typeface="Calibri"/>
            </a:endParaRPr>
          </a:p>
          <a:p>
            <a:pPr defTabSz="1424465"/>
            <a:endParaRPr lang="en-US" sz="2500" dirty="0">
              <a:latin typeface="Calibri" panose="020F0502020204030204" pitchFamily="34" charset="0"/>
            </a:endParaRPr>
          </a:p>
          <a:p>
            <a:pPr defTabSz="1424465">
              <a:spcBef>
                <a:spcPct val="0"/>
              </a:spcBef>
              <a:spcAft>
                <a:spcPct val="25000"/>
              </a:spcAft>
            </a:pPr>
            <a:endParaRPr lang="en-US" sz="5200" b="1" dirty="0">
              <a:solidFill>
                <a:srgbClr val="35637D"/>
              </a:solidFill>
              <a:latin typeface="Calibri" panose="020F0502020204030204" pitchFamily="34" charset="0"/>
              <a:cs typeface="Calibri"/>
            </a:endParaRPr>
          </a:p>
          <a:p>
            <a:pPr defTabSz="1424465">
              <a:spcBef>
                <a:spcPct val="0"/>
              </a:spcBef>
              <a:spcAft>
                <a:spcPct val="25000"/>
              </a:spcAft>
            </a:pPr>
            <a:endParaRPr lang="en-US" sz="5200" b="1" dirty="0">
              <a:solidFill>
                <a:srgbClr val="35637D"/>
              </a:solidFill>
              <a:latin typeface="Calibri" panose="020F0502020204030204" pitchFamily="34" charset="0"/>
              <a:cs typeface="Calibri"/>
            </a:endParaRPr>
          </a:p>
          <a:p>
            <a:pPr defTabSz="1424465">
              <a:spcBef>
                <a:spcPct val="0"/>
              </a:spcBef>
              <a:spcAft>
                <a:spcPct val="25000"/>
              </a:spcAft>
            </a:pPr>
            <a:endParaRPr lang="en-US" sz="5200" b="1" dirty="0">
              <a:solidFill>
                <a:srgbClr val="35637D"/>
              </a:solidFill>
              <a:latin typeface="Calibri" panose="020F0502020204030204" pitchFamily="34" charset="0"/>
              <a:cs typeface="Calibri"/>
            </a:endParaRPr>
          </a:p>
          <a:p>
            <a:pPr defTabSz="1424465">
              <a:spcBef>
                <a:spcPct val="0"/>
              </a:spcBef>
              <a:spcAft>
                <a:spcPct val="25000"/>
              </a:spcAft>
            </a:pPr>
            <a:endParaRPr lang="en-US" sz="5200" b="1" dirty="0">
              <a:solidFill>
                <a:srgbClr val="35637D"/>
              </a:solidFill>
              <a:latin typeface="Calibri" panose="020F0502020204030204" pitchFamily="34" charset="0"/>
              <a:cs typeface="Calibri"/>
            </a:endParaRPr>
          </a:p>
          <a:p>
            <a:pPr defTabSz="1424465">
              <a:spcBef>
                <a:spcPct val="0"/>
              </a:spcBef>
              <a:spcAft>
                <a:spcPct val="25000"/>
              </a:spcAft>
            </a:pPr>
            <a:endParaRPr lang="en-US" sz="5200" b="1" dirty="0">
              <a:solidFill>
                <a:srgbClr val="35637D"/>
              </a:solidFill>
              <a:latin typeface="Calibri" panose="020F0502020204030204" pitchFamily="34" charset="0"/>
              <a:cs typeface="Calibri"/>
            </a:endParaRPr>
          </a:p>
          <a:p>
            <a:pPr defTabSz="1424465">
              <a:spcBef>
                <a:spcPct val="0"/>
              </a:spcBef>
              <a:spcAft>
                <a:spcPct val="25000"/>
              </a:spcAft>
            </a:pPr>
            <a:endParaRPr lang="en-US" sz="5200" b="1" dirty="0">
              <a:solidFill>
                <a:srgbClr val="35637D"/>
              </a:solidFill>
              <a:latin typeface="Calibri" panose="020F0502020204030204" pitchFamily="34" charset="0"/>
              <a:cs typeface="Calibri"/>
            </a:endParaRPr>
          </a:p>
        </p:txBody>
      </p:sp>
      <p:sp>
        <p:nvSpPr>
          <p:cNvPr id="29051" name="Rectangle 1403"/>
          <p:cNvSpPr>
            <a:spLocks noChangeArrowheads="1"/>
          </p:cNvSpPr>
          <p:nvPr/>
        </p:nvSpPr>
        <p:spPr bwMode="auto">
          <a:xfrm>
            <a:off x="457200" y="13265198"/>
            <a:ext cx="9948672" cy="3989613"/>
          </a:xfrm>
          <a:prstGeom prst="roundRect">
            <a:avLst/>
          </a:prstGeom>
          <a:solidFill>
            <a:schemeClr val="bg1"/>
          </a:solidFill>
          <a:ln w="28575">
            <a:solidFill>
              <a:srgbClr val="000066"/>
            </a:solidFill>
            <a:miter lim="800000"/>
            <a:headEnd/>
            <a:tailEnd/>
          </a:ln>
          <a:effectLst/>
        </p:spPr>
        <p:txBody>
          <a:bodyPr lIns="142134" tIns="71061" rIns="142134" bIns="71061">
            <a:spAutoFit/>
          </a:bodyPr>
          <a:lstStyle/>
          <a:p>
            <a:pPr defTabSz="1424465">
              <a:spcBef>
                <a:spcPct val="0"/>
              </a:spcBef>
              <a:spcAft>
                <a:spcPct val="25000"/>
              </a:spcAft>
            </a:pPr>
            <a:r>
              <a:rPr lang="en-US" sz="5200" b="1" dirty="0">
                <a:solidFill>
                  <a:srgbClr val="35637D"/>
                </a:solidFill>
                <a:effectLst>
                  <a:outerShdw blurRad="50800" dist="38100" dir="2700000" algn="tl" rotWithShape="0">
                    <a:prstClr val="black">
                      <a:alpha val="40000"/>
                    </a:prstClr>
                  </a:outerShdw>
                </a:effectLst>
                <a:latin typeface="Calibri" panose="020F0502020204030204" pitchFamily="34" charset="0"/>
                <a:cs typeface="Calibri"/>
              </a:rPr>
              <a:t>Objectives</a:t>
            </a:r>
          </a:p>
          <a:p>
            <a:pPr algn="l" defTabSz="1424465">
              <a:spcBef>
                <a:spcPct val="0"/>
              </a:spcBef>
              <a:spcAft>
                <a:spcPts val="0"/>
              </a:spcAft>
            </a:pPr>
            <a:r>
              <a:rPr lang="en-US" sz="3200" dirty="0">
                <a:latin typeface="Calibri" panose="020F0502020204030204" pitchFamily="34" charset="0"/>
                <a:cs typeface="Calibri"/>
              </a:rPr>
              <a:t>The objectives of this study were:</a:t>
            </a:r>
          </a:p>
          <a:p>
            <a:pPr marL="457200" indent="-457200" algn="l" defTabSz="1424465">
              <a:spcBef>
                <a:spcPct val="0"/>
              </a:spcBef>
              <a:spcAft>
                <a:spcPts val="0"/>
              </a:spcAft>
              <a:buFont typeface="Arial" panose="020B0604020202020204" pitchFamily="34" charset="0"/>
              <a:buChar char="•"/>
            </a:pPr>
            <a:r>
              <a:rPr lang="en-US" sz="3200" dirty="0">
                <a:latin typeface="Calibri" panose="020F0502020204030204" pitchFamily="34" charset="0"/>
                <a:cs typeface="Calibri"/>
              </a:rPr>
              <a:t>To determine the composition of sorghum phenolic extracts: polyphenols, anthocyanins, &amp; flavonoids.</a:t>
            </a:r>
          </a:p>
          <a:p>
            <a:pPr marL="457200" indent="-457200" algn="l" defTabSz="1424465">
              <a:spcBef>
                <a:spcPct val="0"/>
              </a:spcBef>
              <a:spcAft>
                <a:spcPts val="0"/>
              </a:spcAft>
              <a:buFont typeface="Arial" panose="020B0604020202020204" pitchFamily="34" charset="0"/>
              <a:buChar char="•"/>
            </a:pPr>
            <a:r>
              <a:rPr lang="en-US" sz="3200" dirty="0">
                <a:latin typeface="Calibri" panose="020F0502020204030204" pitchFamily="34" charset="0"/>
                <a:cs typeface="Calibri"/>
              </a:rPr>
              <a:t>To analyze the ability if these extracts to modify activation of </a:t>
            </a:r>
            <a:r>
              <a:rPr lang="en-US" sz="3200" dirty="0" err="1">
                <a:latin typeface="Calibri" panose="020F0502020204030204" pitchFamily="34" charset="0"/>
                <a:cs typeface="Calibri"/>
              </a:rPr>
              <a:t>inflammasomes</a:t>
            </a:r>
            <a:endParaRPr lang="en-US" sz="3200" dirty="0">
              <a:latin typeface="Calibri" panose="020F0502020204030204" pitchFamily="34" charset="0"/>
              <a:cs typeface="Calibri"/>
            </a:endParaRPr>
          </a:p>
        </p:txBody>
      </p:sp>
      <p:sp>
        <p:nvSpPr>
          <p:cNvPr id="33380" name="Rectangle 2660"/>
          <p:cNvSpPr>
            <a:spLocks noChangeArrowheads="1"/>
          </p:cNvSpPr>
          <p:nvPr/>
        </p:nvSpPr>
        <p:spPr bwMode="auto">
          <a:xfrm>
            <a:off x="10896600" y="5090160"/>
            <a:ext cx="32522160" cy="1044126"/>
          </a:xfrm>
          <a:prstGeom prst="roundRect">
            <a:avLst/>
          </a:prstGeom>
          <a:solidFill>
            <a:schemeClr val="bg1"/>
          </a:solidFill>
          <a:ln w="28575">
            <a:solidFill>
              <a:srgbClr val="000066"/>
            </a:solidFill>
            <a:miter lim="800000"/>
            <a:headEnd/>
            <a:tailEnd/>
          </a:ln>
          <a:effectLst/>
        </p:spPr>
        <p:txBody>
          <a:bodyPr wrap="square" lIns="142134" tIns="71061" rIns="142134" bIns="71061">
            <a:spAutoFit/>
          </a:bodyPr>
          <a:lstStyle/>
          <a:p>
            <a:pPr defTabSz="1424465">
              <a:spcBef>
                <a:spcPct val="0"/>
              </a:spcBef>
              <a:spcAft>
                <a:spcPct val="25000"/>
              </a:spcAft>
            </a:pPr>
            <a:r>
              <a:rPr lang="en-US" sz="5200" b="1" dirty="0">
                <a:solidFill>
                  <a:srgbClr val="35637D"/>
                </a:solidFill>
                <a:effectLst>
                  <a:outerShdw blurRad="50800" dist="38100" dir="2700000" algn="tl" rotWithShape="0">
                    <a:prstClr val="black">
                      <a:alpha val="40000"/>
                    </a:prstClr>
                  </a:outerShdw>
                </a:effectLst>
                <a:latin typeface="Calibri"/>
                <a:cs typeface="Calibri"/>
              </a:rPr>
              <a:t>Results</a:t>
            </a:r>
          </a:p>
        </p:txBody>
      </p:sp>
      <p:sp>
        <p:nvSpPr>
          <p:cNvPr id="33591" name="Text Box 2871"/>
          <p:cNvSpPr txBox="1">
            <a:spLocks noChangeArrowheads="1"/>
          </p:cNvSpPr>
          <p:nvPr/>
        </p:nvSpPr>
        <p:spPr bwMode="auto">
          <a:xfrm>
            <a:off x="10771021" y="6237921"/>
            <a:ext cx="20726400" cy="26243280"/>
          </a:xfrm>
          <a:prstGeom prst="rect">
            <a:avLst/>
          </a:prstGeom>
          <a:solidFill>
            <a:schemeClr val="bg1"/>
          </a:solidFill>
          <a:ln w="28575">
            <a:solidFill>
              <a:schemeClr val="tx1"/>
            </a:solidFill>
            <a:miter lim="800000"/>
            <a:headEnd/>
            <a:tailEnd/>
          </a:ln>
          <a:effectLst/>
        </p:spPr>
        <p:txBody>
          <a:bodyPr wrap="square" lIns="284398" tIns="284398" rIns="284398" bIns="284398" numCol="1">
            <a:spAutoFit/>
          </a:bodyPr>
          <a:lstStyle/>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2000" dirty="0">
              <a:latin typeface="Calibri"/>
              <a:cs typeface="Calibri"/>
            </a:endParaRPr>
          </a:p>
          <a:p>
            <a:pPr algn="just">
              <a:defRPr/>
            </a:pPr>
            <a:endParaRPr lang="en-US" sz="20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p:txBody>
      </p:sp>
      <p:sp>
        <p:nvSpPr>
          <p:cNvPr id="3073" name="Rectangle 1"/>
          <p:cNvSpPr>
            <a:spLocks noChangeArrowheads="1"/>
          </p:cNvSpPr>
          <p:nvPr/>
        </p:nvSpPr>
        <p:spPr bwMode="auto">
          <a:xfrm>
            <a:off x="1" y="82097"/>
            <a:ext cx="287244" cy="574474"/>
          </a:xfrm>
          <a:prstGeom prst="rect">
            <a:avLst/>
          </a:prstGeom>
          <a:noFill/>
          <a:ln w="9525">
            <a:noFill/>
            <a:miter lim="800000"/>
            <a:headEnd/>
            <a:tailEnd/>
          </a:ln>
          <a:effectLst/>
        </p:spPr>
        <p:txBody>
          <a:bodyPr vert="horz" wrap="none" lIns="142201" tIns="71099" rIns="142201" bIns="71099" numCol="1" anchor="ctr" anchorCtr="0" compatLnSpc="1">
            <a:prstTxWarp prst="textNoShape">
              <a:avLst/>
            </a:prstTxWarp>
            <a:spAutoFit/>
          </a:bodyPr>
          <a:lstStyle/>
          <a:p>
            <a:pPr algn="l" defTabSz="1421995" eaLnBrk="0" hangingPunct="0">
              <a:spcBef>
                <a:spcPct val="0"/>
              </a:spcBef>
            </a:pPr>
            <a:endParaRPr lang="en-US" sz="2800" dirty="0">
              <a:latin typeface="Arial" pitchFamily="34" charset="0"/>
            </a:endParaRPr>
          </a:p>
        </p:txBody>
      </p:sp>
      <p:sp>
        <p:nvSpPr>
          <p:cNvPr id="62" name="Rectangle 1403"/>
          <p:cNvSpPr>
            <a:spLocks noChangeArrowheads="1"/>
          </p:cNvSpPr>
          <p:nvPr/>
        </p:nvSpPr>
        <p:spPr bwMode="auto">
          <a:xfrm>
            <a:off x="31626491" y="20073180"/>
            <a:ext cx="11860705" cy="10357313"/>
          </a:xfrm>
          <a:prstGeom prst="roundRect">
            <a:avLst/>
          </a:prstGeom>
          <a:solidFill>
            <a:schemeClr val="bg1"/>
          </a:solidFill>
          <a:ln w="28575">
            <a:solidFill>
              <a:srgbClr val="000066"/>
            </a:solidFill>
            <a:miter lim="800000"/>
            <a:headEnd/>
            <a:tailEnd/>
          </a:ln>
          <a:effectLst/>
        </p:spPr>
        <p:txBody>
          <a:bodyPr wrap="square" lIns="142134" tIns="71061" rIns="142134" bIns="71061">
            <a:spAutoFit/>
          </a:bodyPr>
          <a:lstStyle/>
          <a:p>
            <a:pPr defTabSz="1424465">
              <a:spcBef>
                <a:spcPct val="0"/>
              </a:spcBef>
              <a:spcAft>
                <a:spcPts val="0"/>
              </a:spcAft>
            </a:pPr>
            <a:r>
              <a:rPr lang="en-US" sz="4000" b="1" dirty="0">
                <a:solidFill>
                  <a:srgbClr val="35637D"/>
                </a:solidFill>
                <a:effectLst>
                  <a:outerShdw blurRad="50800" dist="38100" dir="2700000" algn="tl" rotWithShape="0">
                    <a:prstClr val="black">
                      <a:alpha val="40000"/>
                    </a:prstClr>
                  </a:outerShdw>
                </a:effectLst>
                <a:latin typeface="Calibri"/>
                <a:cs typeface="Calibri"/>
              </a:rPr>
              <a:t>Conclusions</a:t>
            </a:r>
          </a:p>
          <a:p>
            <a:pPr marL="457200" indent="-457200" algn="l" defTabSz="1424465">
              <a:spcBef>
                <a:spcPct val="0"/>
              </a:spcBef>
              <a:spcAft>
                <a:spcPct val="25000"/>
              </a:spcAft>
              <a:buFont typeface="Arial" panose="020B0604020202020204" pitchFamily="34" charset="0"/>
              <a:buChar char="•"/>
            </a:pPr>
            <a:r>
              <a:rPr lang="en-US" sz="3200" dirty="0" smtClean="0">
                <a:latin typeface="Calibri"/>
                <a:cs typeface="Calibri"/>
              </a:rPr>
              <a:t>Sorghum contains phytochemicals with antioxidant activity.</a:t>
            </a:r>
          </a:p>
          <a:p>
            <a:pPr marL="457200" indent="-457200" algn="l" defTabSz="1424465">
              <a:spcBef>
                <a:spcPct val="0"/>
              </a:spcBef>
              <a:spcAft>
                <a:spcPct val="25000"/>
              </a:spcAft>
              <a:buFont typeface="Arial" panose="020B0604020202020204" pitchFamily="34" charset="0"/>
              <a:buChar char="•"/>
            </a:pPr>
            <a:r>
              <a:rPr lang="en-US" sz="3200" dirty="0" smtClean="0">
                <a:latin typeface="Calibri"/>
                <a:cs typeface="Calibri"/>
              </a:rPr>
              <a:t>Sorghum phytochemicals are potential inhibitors of </a:t>
            </a:r>
            <a:r>
              <a:rPr lang="en-US" sz="3200" dirty="0" err="1" smtClean="0">
                <a:latin typeface="Calibri"/>
                <a:cs typeface="Calibri"/>
              </a:rPr>
              <a:t>inflammasomes</a:t>
            </a:r>
            <a:r>
              <a:rPr lang="en-US" sz="3200" dirty="0" smtClean="0">
                <a:latin typeface="Calibri"/>
                <a:cs typeface="Calibri"/>
              </a:rPr>
              <a:t> activation associated with different chronic diseases.</a:t>
            </a:r>
          </a:p>
          <a:p>
            <a:pPr marL="457200" indent="-457200" algn="l" defTabSz="1424465">
              <a:spcBef>
                <a:spcPct val="0"/>
              </a:spcBef>
              <a:spcAft>
                <a:spcPct val="25000"/>
              </a:spcAft>
              <a:buFont typeface="Arial" panose="020B0604020202020204" pitchFamily="34" charset="0"/>
              <a:buChar char="•"/>
            </a:pPr>
            <a:r>
              <a:rPr lang="en-US" sz="3200" dirty="0" smtClean="0">
                <a:latin typeface="Calibri"/>
                <a:cs typeface="Calibri"/>
              </a:rPr>
              <a:t>Sorghum </a:t>
            </a:r>
            <a:r>
              <a:rPr lang="en-US" sz="3200" dirty="0" err="1" smtClean="0">
                <a:latin typeface="Calibri"/>
                <a:cs typeface="Calibri"/>
              </a:rPr>
              <a:t>phenolics</a:t>
            </a:r>
            <a:r>
              <a:rPr lang="en-US" sz="3200" dirty="0" smtClean="0">
                <a:latin typeface="Calibri"/>
                <a:cs typeface="Calibri"/>
              </a:rPr>
              <a:t> inhibited </a:t>
            </a:r>
            <a:r>
              <a:rPr lang="en-US" sz="3200" dirty="0" err="1" smtClean="0">
                <a:latin typeface="Calibri"/>
                <a:cs typeface="Calibri"/>
              </a:rPr>
              <a:t>inflammasomes</a:t>
            </a:r>
            <a:r>
              <a:rPr lang="en-US" sz="3200" dirty="0" smtClean="0">
                <a:latin typeface="Calibri"/>
                <a:cs typeface="Calibri"/>
              </a:rPr>
              <a:t> activation through the following proposed mechanism.</a:t>
            </a:r>
          </a:p>
          <a:p>
            <a:pPr algn="l" defTabSz="1424465">
              <a:spcBef>
                <a:spcPct val="0"/>
              </a:spcBef>
              <a:spcAft>
                <a:spcPct val="25000"/>
              </a:spcAft>
            </a:pPr>
            <a:endParaRPr lang="en-US" sz="2800" b="1" dirty="0" smtClean="0">
              <a:solidFill>
                <a:srgbClr val="35637D"/>
              </a:solidFill>
              <a:effectLst>
                <a:outerShdw blurRad="50800" dist="38100" dir="2700000" algn="tl" rotWithShape="0">
                  <a:prstClr val="black">
                    <a:alpha val="40000"/>
                  </a:prstClr>
                </a:outerShdw>
              </a:effectLst>
              <a:latin typeface="Calibri"/>
              <a:cs typeface="Calibri"/>
            </a:endParaRPr>
          </a:p>
          <a:p>
            <a:pPr algn="l" defTabSz="1424465">
              <a:spcBef>
                <a:spcPct val="0"/>
              </a:spcBef>
              <a:spcAft>
                <a:spcPct val="25000"/>
              </a:spcAft>
            </a:pPr>
            <a:endParaRPr lang="en-US" sz="2800" b="1" dirty="0">
              <a:solidFill>
                <a:srgbClr val="35637D"/>
              </a:solidFill>
              <a:effectLst>
                <a:outerShdw blurRad="50800" dist="38100" dir="2700000" algn="tl" rotWithShape="0">
                  <a:prstClr val="black">
                    <a:alpha val="40000"/>
                  </a:prstClr>
                </a:outerShdw>
              </a:effectLst>
              <a:latin typeface="Calibri"/>
              <a:cs typeface="Calibri"/>
            </a:endParaRPr>
          </a:p>
          <a:p>
            <a:pPr algn="l" defTabSz="1424465">
              <a:spcBef>
                <a:spcPct val="0"/>
              </a:spcBef>
              <a:spcAft>
                <a:spcPct val="25000"/>
              </a:spcAft>
            </a:pPr>
            <a:endParaRPr lang="en-US" sz="2800" b="1" dirty="0" smtClean="0">
              <a:solidFill>
                <a:srgbClr val="35637D"/>
              </a:solidFill>
              <a:effectLst>
                <a:outerShdw blurRad="50800" dist="38100" dir="2700000" algn="tl" rotWithShape="0">
                  <a:prstClr val="black">
                    <a:alpha val="40000"/>
                  </a:prstClr>
                </a:outerShdw>
              </a:effectLst>
              <a:latin typeface="Calibri"/>
              <a:cs typeface="Calibri"/>
            </a:endParaRPr>
          </a:p>
          <a:p>
            <a:pPr algn="l" defTabSz="1424465">
              <a:spcBef>
                <a:spcPct val="0"/>
              </a:spcBef>
              <a:spcAft>
                <a:spcPct val="25000"/>
              </a:spcAft>
            </a:pPr>
            <a:endParaRPr lang="en-US" sz="2800" b="1" dirty="0">
              <a:solidFill>
                <a:srgbClr val="35637D"/>
              </a:solidFill>
              <a:effectLst>
                <a:outerShdw blurRad="50800" dist="38100" dir="2700000" algn="tl" rotWithShape="0">
                  <a:prstClr val="black">
                    <a:alpha val="40000"/>
                  </a:prstClr>
                </a:outerShdw>
              </a:effectLst>
              <a:latin typeface="Calibri"/>
              <a:cs typeface="Calibri"/>
            </a:endParaRPr>
          </a:p>
          <a:p>
            <a:pPr algn="l" defTabSz="1424465">
              <a:spcBef>
                <a:spcPct val="0"/>
              </a:spcBef>
              <a:spcAft>
                <a:spcPct val="25000"/>
              </a:spcAft>
            </a:pPr>
            <a:endParaRPr lang="en-US" sz="2800" b="1" dirty="0" smtClean="0">
              <a:solidFill>
                <a:srgbClr val="35637D"/>
              </a:solidFill>
              <a:effectLst>
                <a:outerShdw blurRad="50800" dist="38100" dir="2700000" algn="tl" rotWithShape="0">
                  <a:prstClr val="black">
                    <a:alpha val="40000"/>
                  </a:prstClr>
                </a:outerShdw>
              </a:effectLst>
              <a:latin typeface="Calibri"/>
              <a:cs typeface="Calibri"/>
            </a:endParaRPr>
          </a:p>
          <a:p>
            <a:pPr algn="l" defTabSz="1424465">
              <a:spcBef>
                <a:spcPct val="0"/>
              </a:spcBef>
              <a:spcAft>
                <a:spcPct val="25000"/>
              </a:spcAft>
            </a:pPr>
            <a:endParaRPr lang="en-US" sz="2800" b="1" dirty="0">
              <a:solidFill>
                <a:srgbClr val="35637D"/>
              </a:solidFill>
              <a:effectLst>
                <a:outerShdw blurRad="50800" dist="38100" dir="2700000" algn="tl" rotWithShape="0">
                  <a:prstClr val="black">
                    <a:alpha val="40000"/>
                  </a:prstClr>
                </a:outerShdw>
              </a:effectLst>
              <a:latin typeface="Calibri"/>
              <a:cs typeface="Calibri"/>
            </a:endParaRPr>
          </a:p>
          <a:p>
            <a:pPr algn="l" defTabSz="1424465">
              <a:spcBef>
                <a:spcPct val="0"/>
              </a:spcBef>
              <a:spcAft>
                <a:spcPct val="25000"/>
              </a:spcAft>
            </a:pPr>
            <a:endParaRPr lang="en-US" sz="2800" b="1" dirty="0" smtClean="0">
              <a:solidFill>
                <a:srgbClr val="35637D"/>
              </a:solidFill>
              <a:effectLst>
                <a:outerShdw blurRad="50800" dist="38100" dir="2700000" algn="tl" rotWithShape="0">
                  <a:prstClr val="black">
                    <a:alpha val="40000"/>
                  </a:prstClr>
                </a:outerShdw>
              </a:effectLst>
              <a:latin typeface="Calibri"/>
              <a:cs typeface="Calibri"/>
            </a:endParaRPr>
          </a:p>
          <a:p>
            <a:pPr algn="l" defTabSz="1424465">
              <a:spcBef>
                <a:spcPct val="0"/>
              </a:spcBef>
              <a:spcAft>
                <a:spcPct val="25000"/>
              </a:spcAft>
            </a:pPr>
            <a:endParaRPr lang="en-US" sz="2800" b="1" dirty="0">
              <a:solidFill>
                <a:srgbClr val="35637D"/>
              </a:solidFill>
              <a:effectLst>
                <a:outerShdw blurRad="50800" dist="38100" dir="2700000" algn="tl" rotWithShape="0">
                  <a:prstClr val="black">
                    <a:alpha val="40000"/>
                  </a:prstClr>
                </a:outerShdw>
              </a:effectLst>
              <a:latin typeface="Calibri"/>
              <a:cs typeface="Calibri"/>
            </a:endParaRPr>
          </a:p>
          <a:p>
            <a:pPr algn="l" defTabSz="1424465">
              <a:spcBef>
                <a:spcPct val="0"/>
              </a:spcBef>
              <a:spcAft>
                <a:spcPct val="25000"/>
              </a:spcAft>
            </a:pPr>
            <a:endParaRPr lang="en-US" sz="2800" b="1" dirty="0" smtClean="0">
              <a:solidFill>
                <a:srgbClr val="35637D"/>
              </a:solidFill>
              <a:effectLst>
                <a:outerShdw blurRad="50800" dist="38100" dir="2700000" algn="tl" rotWithShape="0">
                  <a:prstClr val="black">
                    <a:alpha val="40000"/>
                  </a:prstClr>
                </a:outerShdw>
              </a:effectLst>
              <a:latin typeface="Calibri"/>
              <a:cs typeface="Calibri"/>
            </a:endParaRPr>
          </a:p>
          <a:p>
            <a:pPr algn="l" defTabSz="1424465">
              <a:spcBef>
                <a:spcPct val="0"/>
              </a:spcBef>
              <a:spcAft>
                <a:spcPct val="25000"/>
              </a:spcAft>
            </a:pPr>
            <a:endParaRPr lang="en-US" sz="2800" b="1" dirty="0" smtClean="0">
              <a:solidFill>
                <a:srgbClr val="35637D"/>
              </a:solidFill>
              <a:effectLst>
                <a:outerShdw blurRad="50800" dist="38100" dir="2700000" algn="tl" rotWithShape="0">
                  <a:prstClr val="black">
                    <a:alpha val="40000"/>
                  </a:prstClr>
                </a:outerShdw>
              </a:effectLst>
              <a:latin typeface="Calibri"/>
              <a:cs typeface="Calibri"/>
            </a:endParaRPr>
          </a:p>
        </p:txBody>
      </p:sp>
      <p:sp>
        <p:nvSpPr>
          <p:cNvPr id="64" name="Rectangle 1403"/>
          <p:cNvSpPr>
            <a:spLocks noChangeArrowheads="1"/>
          </p:cNvSpPr>
          <p:nvPr/>
        </p:nvSpPr>
        <p:spPr bwMode="auto">
          <a:xfrm>
            <a:off x="31602288" y="30549752"/>
            <a:ext cx="11993262" cy="1044126"/>
          </a:xfrm>
          <a:prstGeom prst="roundRect">
            <a:avLst/>
          </a:prstGeom>
          <a:solidFill>
            <a:schemeClr val="bg1"/>
          </a:solidFill>
          <a:ln w="28575">
            <a:solidFill>
              <a:srgbClr val="000066"/>
            </a:solidFill>
            <a:miter lim="800000"/>
            <a:headEnd/>
            <a:tailEnd/>
          </a:ln>
          <a:effectLst/>
        </p:spPr>
        <p:txBody>
          <a:bodyPr wrap="square" lIns="142134" tIns="71061" rIns="142134" bIns="71061">
            <a:spAutoFit/>
          </a:bodyPr>
          <a:lstStyle/>
          <a:p>
            <a:pPr defTabSz="1424465">
              <a:spcBef>
                <a:spcPct val="0"/>
              </a:spcBef>
              <a:spcAft>
                <a:spcPct val="25000"/>
              </a:spcAft>
            </a:pPr>
            <a:r>
              <a:rPr lang="en-US" sz="1600" b="1" dirty="0">
                <a:solidFill>
                  <a:srgbClr val="35637D"/>
                </a:solidFill>
                <a:effectLst>
                  <a:outerShdw blurRad="50800" dist="38100" dir="2700000" algn="tl" rotWithShape="0">
                    <a:prstClr val="black">
                      <a:alpha val="40000"/>
                    </a:prstClr>
                  </a:outerShdw>
                </a:effectLst>
                <a:latin typeface="Calibri"/>
                <a:cs typeface="Calibri"/>
              </a:rPr>
              <a:t>References</a:t>
            </a:r>
          </a:p>
          <a:p>
            <a:pPr lvl="0" algn="l" eaLnBrk="0" hangingPunct="0">
              <a:spcBef>
                <a:spcPct val="0"/>
              </a:spcBef>
            </a:pPr>
            <a:r>
              <a:rPr lang="en-US" sz="1600" dirty="0">
                <a:latin typeface="Calibri" pitchFamily="34" charset="0"/>
                <a:cs typeface="Calibri"/>
              </a:rPr>
              <a:t>1. de </a:t>
            </a:r>
            <a:r>
              <a:rPr lang="en-US" sz="1600" dirty="0" err="1" smtClean="0">
                <a:latin typeface="Calibri" pitchFamily="34" charset="0"/>
                <a:cs typeface="Calibri"/>
              </a:rPr>
              <a:t>Morais</a:t>
            </a:r>
            <a:r>
              <a:rPr lang="en-US" sz="1600" dirty="0" smtClean="0">
                <a:latin typeface="Calibri" pitchFamily="34" charset="0"/>
                <a:cs typeface="Calibri"/>
              </a:rPr>
              <a:t> Cardoso </a:t>
            </a:r>
            <a:r>
              <a:rPr lang="en-US" sz="1600" dirty="0">
                <a:latin typeface="Calibri" pitchFamily="34" charset="0"/>
                <a:cs typeface="Calibri"/>
              </a:rPr>
              <a:t>et al. </a:t>
            </a:r>
            <a:r>
              <a:rPr lang="en-US" sz="1600" dirty="0" smtClean="0">
                <a:latin typeface="Calibri" pitchFamily="34" charset="0"/>
              </a:rPr>
              <a:t>Crit</a:t>
            </a:r>
            <a:r>
              <a:rPr lang="en-US" sz="1600" dirty="0">
                <a:latin typeface="Calibri" pitchFamily="34" charset="0"/>
              </a:rPr>
              <a:t>. Rev. </a:t>
            </a:r>
            <a:r>
              <a:rPr lang="en-US" sz="1600" dirty="0" err="1">
                <a:latin typeface="Calibri" pitchFamily="34" charset="0"/>
              </a:rPr>
              <a:t>Fd</a:t>
            </a:r>
            <a:r>
              <a:rPr lang="en-US" sz="1600" dirty="0">
                <a:latin typeface="Calibri" pitchFamily="34" charset="0"/>
              </a:rPr>
              <a:t>. </a:t>
            </a:r>
            <a:r>
              <a:rPr lang="en-US" sz="1600" dirty="0" err="1">
                <a:latin typeface="Calibri" pitchFamily="34" charset="0"/>
              </a:rPr>
              <a:t>Sci</a:t>
            </a:r>
            <a:r>
              <a:rPr lang="en-US" sz="1600" dirty="0">
                <a:latin typeface="Calibri" pitchFamily="34" charset="0"/>
              </a:rPr>
              <a:t> </a:t>
            </a:r>
            <a:r>
              <a:rPr lang="en-US" sz="1600" dirty="0" err="1">
                <a:latin typeface="Calibri" pitchFamily="34" charset="0"/>
              </a:rPr>
              <a:t>Nutr</a:t>
            </a:r>
            <a:r>
              <a:rPr lang="en-US" sz="1600" dirty="0" smtClean="0">
                <a:latin typeface="Calibri" pitchFamily="34" charset="0"/>
              </a:rPr>
              <a:t>. </a:t>
            </a:r>
            <a:r>
              <a:rPr lang="en-US" sz="1600" dirty="0">
                <a:latin typeface="Calibri" pitchFamily="34" charset="0"/>
                <a:cs typeface="Calibri"/>
              </a:rPr>
              <a:t>(2017</a:t>
            </a:r>
            <a:r>
              <a:rPr lang="en-US" sz="1600" dirty="0" smtClean="0">
                <a:latin typeface="Calibri" pitchFamily="34" charset="0"/>
                <a:cs typeface="Calibri"/>
              </a:rPr>
              <a:t>): 372-390.</a:t>
            </a:r>
            <a:r>
              <a:rPr lang="en-US" sz="1600" dirty="0">
                <a:latin typeface="Calibri" pitchFamily="34" charset="0"/>
              </a:rPr>
              <a:t> </a:t>
            </a:r>
            <a:r>
              <a:rPr lang="en-US" sz="1600" dirty="0" smtClean="0">
                <a:latin typeface="Calibri" pitchFamily="34" charset="0"/>
              </a:rPr>
              <a:t>2</a:t>
            </a:r>
            <a:r>
              <a:rPr lang="en-US" sz="1600" dirty="0">
                <a:latin typeface="Calibri" pitchFamily="34" charset="0"/>
              </a:rPr>
              <a:t>. Dia, Vermont P et al</a:t>
            </a:r>
            <a:r>
              <a:rPr lang="en-US" sz="1600" dirty="0" smtClean="0">
                <a:latin typeface="Calibri" pitchFamily="34" charset="0"/>
              </a:rPr>
              <a:t>. J. </a:t>
            </a:r>
            <a:r>
              <a:rPr lang="en-US" sz="1600" dirty="0">
                <a:latin typeface="Calibri" pitchFamily="34" charset="0"/>
              </a:rPr>
              <a:t>Agric. Food Chem. (2015): 3205-218</a:t>
            </a:r>
            <a:r>
              <a:rPr lang="en-US" sz="1600" dirty="0" smtClean="0">
                <a:latin typeface="Calibri" pitchFamily="34" charset="0"/>
              </a:rPr>
              <a:t>.</a:t>
            </a:r>
            <a:endParaRPr lang="en-US" sz="1600" dirty="0">
              <a:latin typeface="Calibri" pitchFamily="34" charset="0"/>
            </a:endParaRPr>
          </a:p>
          <a:p>
            <a:pPr algn="l" defTabSz="1424465">
              <a:spcBef>
                <a:spcPct val="0"/>
              </a:spcBef>
              <a:spcAft>
                <a:spcPct val="25000"/>
              </a:spcAft>
            </a:pPr>
            <a:r>
              <a:rPr lang="en-US" sz="1600" dirty="0">
                <a:latin typeface="Calibri" pitchFamily="34" charset="0"/>
              </a:rPr>
              <a:t>3. </a:t>
            </a:r>
            <a:r>
              <a:rPr lang="en-US" sz="1600" dirty="0" err="1">
                <a:latin typeface="Calibri" pitchFamily="34" charset="0"/>
              </a:rPr>
              <a:t>Hertog</a:t>
            </a:r>
            <a:r>
              <a:rPr lang="en-US" sz="1600" dirty="0">
                <a:latin typeface="Calibri" pitchFamily="34" charset="0"/>
              </a:rPr>
              <a:t>, MG. </a:t>
            </a:r>
            <a:r>
              <a:rPr lang="en-US" sz="1600" dirty="0" smtClean="0">
                <a:latin typeface="Calibri" pitchFamily="34" charset="0"/>
              </a:rPr>
              <a:t>The </a:t>
            </a:r>
            <a:r>
              <a:rPr lang="en-US" sz="1600" dirty="0">
                <a:latin typeface="Calibri" pitchFamily="34" charset="0"/>
              </a:rPr>
              <a:t>Lancet (1993): </a:t>
            </a:r>
            <a:r>
              <a:rPr lang="en-US" sz="1600" dirty="0" smtClean="0">
                <a:latin typeface="Calibri" pitchFamily="34" charset="0"/>
              </a:rPr>
              <a:t>1007-011.</a:t>
            </a:r>
            <a:r>
              <a:rPr lang="en-US" sz="1600" dirty="0">
                <a:latin typeface="Calibri" pitchFamily="34" charset="0"/>
              </a:rPr>
              <a:t> </a:t>
            </a:r>
            <a:r>
              <a:rPr lang="en-US" sz="1600" dirty="0" smtClean="0">
                <a:latin typeface="Calibri" pitchFamily="34" charset="0"/>
              </a:rPr>
              <a:t>4</a:t>
            </a:r>
            <a:r>
              <a:rPr lang="en-US" sz="1600" dirty="0">
                <a:latin typeface="Calibri" pitchFamily="34" charset="0"/>
              </a:rPr>
              <a:t>. Young, I S, and J V Woodside. </a:t>
            </a:r>
            <a:r>
              <a:rPr lang="en-US" sz="1600" dirty="0" err="1" smtClean="0">
                <a:latin typeface="Calibri" pitchFamily="34" charset="0"/>
              </a:rPr>
              <a:t>Clin.Pathol</a:t>
            </a:r>
            <a:r>
              <a:rPr lang="en-US" sz="1600" dirty="0" smtClean="0">
                <a:latin typeface="Calibri" pitchFamily="34" charset="0"/>
              </a:rPr>
              <a:t>. </a:t>
            </a:r>
            <a:r>
              <a:rPr lang="en-US" sz="1600" dirty="0">
                <a:latin typeface="Calibri" pitchFamily="34" charset="0"/>
              </a:rPr>
              <a:t>(2000): 45-46. </a:t>
            </a:r>
          </a:p>
        </p:txBody>
      </p:sp>
      <p:sp>
        <p:nvSpPr>
          <p:cNvPr id="151" name="Rectangle 2547"/>
          <p:cNvSpPr>
            <a:spLocks noChangeArrowheads="1"/>
          </p:cNvSpPr>
          <p:nvPr/>
        </p:nvSpPr>
        <p:spPr bwMode="auto">
          <a:xfrm>
            <a:off x="31666458" y="31704886"/>
            <a:ext cx="11929092" cy="703607"/>
          </a:xfrm>
          <a:prstGeom prst="roundRect">
            <a:avLst/>
          </a:prstGeom>
          <a:solidFill>
            <a:schemeClr val="bg1"/>
          </a:solidFill>
          <a:ln w="28575">
            <a:solidFill>
              <a:srgbClr val="000066"/>
            </a:solidFill>
            <a:miter lim="800000"/>
            <a:headEnd/>
            <a:tailEnd/>
          </a:ln>
          <a:effectLst/>
        </p:spPr>
        <p:txBody>
          <a:bodyPr wrap="square" lIns="142134" tIns="71061" rIns="142134" bIns="71061">
            <a:spAutoFit/>
          </a:bodyPr>
          <a:lstStyle/>
          <a:p>
            <a:pPr defTabSz="1424465">
              <a:spcBef>
                <a:spcPct val="0"/>
              </a:spcBef>
              <a:spcAft>
                <a:spcPts val="0"/>
              </a:spcAft>
            </a:pPr>
            <a:r>
              <a:rPr lang="en-US" sz="1600" b="1" dirty="0">
                <a:solidFill>
                  <a:srgbClr val="35637D"/>
                </a:solidFill>
                <a:effectLst>
                  <a:outerShdw blurRad="50800" dist="38100" dir="2700000" algn="tl" rotWithShape="0">
                    <a:prstClr val="black">
                      <a:alpha val="40000"/>
                    </a:prstClr>
                  </a:outerShdw>
                </a:effectLst>
                <a:latin typeface="Calibri"/>
                <a:cs typeface="Calibri"/>
              </a:rPr>
              <a:t>Acknowledgements</a:t>
            </a:r>
          </a:p>
          <a:p>
            <a:pPr algn="just" defTabSz="1424465">
              <a:spcBef>
                <a:spcPct val="0"/>
              </a:spcBef>
              <a:spcAft>
                <a:spcPts val="0"/>
              </a:spcAft>
            </a:pPr>
            <a:r>
              <a:rPr lang="en-US" sz="1600" dirty="0">
                <a:effectLst>
                  <a:outerShdw blurRad="50800" dist="38100" dir="2700000" algn="tl" rotWithShape="0">
                    <a:prstClr val="black">
                      <a:alpha val="40000"/>
                    </a:prstClr>
                  </a:outerShdw>
                </a:effectLst>
                <a:latin typeface="Calibri"/>
                <a:cs typeface="Calibri"/>
              </a:rPr>
              <a:t>Dr. Angela McClure for providing sorghum samples.</a:t>
            </a:r>
            <a:endParaRPr lang="en-US" sz="1600" dirty="0">
              <a:latin typeface="Calibri"/>
              <a:cs typeface="Calibri"/>
            </a:endParaRPr>
          </a:p>
        </p:txBody>
      </p:sp>
      <p:pic>
        <p:nvPicPr>
          <p:cNvPr id="16" name="Picture 2" descr="http://www.lancasterfarming.com/assets/8769930/1027-sciSorghumCold_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781" y="22179850"/>
            <a:ext cx="1502800" cy="1679600"/>
          </a:xfrm>
          <a:prstGeom prst="rect">
            <a:avLst/>
          </a:prstGeom>
          <a:noFill/>
          <a:extLst>
            <a:ext uri="{909E8E84-426E-40dd-AFC4-6F175D3DCCD1}">
              <a14:hiddenFill xmlns="" xmlns:a14="http://schemas.microsoft.com/office/drawing/2010/main">
                <a:solidFill>
                  <a:srgbClr val="FFFFFF"/>
                </a:solidFill>
              </a14:hiddenFill>
            </a:ext>
          </a:extLst>
        </p:spPr>
      </p:pic>
      <p:sp>
        <p:nvSpPr>
          <p:cNvPr id="17" name="TextBox 16"/>
          <p:cNvSpPr txBox="1"/>
          <p:nvPr/>
        </p:nvSpPr>
        <p:spPr>
          <a:xfrm>
            <a:off x="102679" y="21662219"/>
            <a:ext cx="2698617" cy="477054"/>
          </a:xfrm>
          <a:prstGeom prst="rect">
            <a:avLst/>
          </a:prstGeom>
          <a:noFill/>
        </p:spPr>
        <p:txBody>
          <a:bodyPr wrap="square" rtlCol="0">
            <a:spAutoFit/>
          </a:bodyPr>
          <a:lstStyle/>
          <a:p>
            <a:r>
              <a:rPr lang="en-US" sz="2500" i="1" dirty="0">
                <a:latin typeface="Calibri" panose="020F0502020204030204" pitchFamily="34" charset="0"/>
              </a:rPr>
              <a:t>Sorghum  bicolor</a:t>
            </a:r>
          </a:p>
        </p:txBody>
      </p:sp>
      <p:sp>
        <p:nvSpPr>
          <p:cNvPr id="20" name="TextBox 19"/>
          <p:cNvSpPr txBox="1"/>
          <p:nvPr/>
        </p:nvSpPr>
        <p:spPr>
          <a:xfrm>
            <a:off x="3346962" y="21649474"/>
            <a:ext cx="2762868" cy="477054"/>
          </a:xfrm>
          <a:prstGeom prst="rect">
            <a:avLst/>
          </a:prstGeom>
          <a:noFill/>
        </p:spPr>
        <p:txBody>
          <a:bodyPr wrap="square" rtlCol="0">
            <a:spAutoFit/>
          </a:bodyPr>
          <a:lstStyle/>
          <a:p>
            <a:r>
              <a:rPr lang="en-US" sz="2500" dirty="0">
                <a:latin typeface="Calibri" panose="020F0502020204030204" pitchFamily="34" charset="0"/>
              </a:rPr>
              <a:t>Ground sorghum</a:t>
            </a:r>
          </a:p>
        </p:txBody>
      </p:sp>
      <p:pic>
        <p:nvPicPr>
          <p:cNvPr id="21" name="Picture 20" descr="Snapchat--1768081558203843677.jpg"/>
          <p:cNvPicPr>
            <a:picLocks noChangeAspect="1"/>
          </p:cNvPicPr>
          <p:nvPr/>
        </p:nvPicPr>
        <p:blipFill>
          <a:blip r:embed="rId4" cstate="print"/>
          <a:srcRect l="8779" t="25556" r="12209" b="30000"/>
          <a:stretch>
            <a:fillRect/>
          </a:stretch>
        </p:blipFill>
        <p:spPr>
          <a:xfrm>
            <a:off x="3591207" y="22162937"/>
            <a:ext cx="2138718" cy="2138718"/>
          </a:xfrm>
          <a:prstGeom prst="rect">
            <a:avLst/>
          </a:prstGeom>
        </p:spPr>
      </p:pic>
      <p:sp>
        <p:nvSpPr>
          <p:cNvPr id="22" name="TextBox 21"/>
          <p:cNvSpPr txBox="1"/>
          <p:nvPr/>
        </p:nvSpPr>
        <p:spPr>
          <a:xfrm>
            <a:off x="2012291" y="22418647"/>
            <a:ext cx="1524000" cy="830997"/>
          </a:xfrm>
          <a:prstGeom prst="rect">
            <a:avLst/>
          </a:prstGeom>
          <a:noFill/>
        </p:spPr>
        <p:txBody>
          <a:bodyPr wrap="square" rtlCol="0">
            <a:spAutoFit/>
          </a:bodyPr>
          <a:lstStyle/>
          <a:p>
            <a:r>
              <a:rPr lang="en-US" sz="2400" dirty="0">
                <a:latin typeface="+mn-lt"/>
              </a:rPr>
              <a:t>Grind samples</a:t>
            </a:r>
          </a:p>
        </p:txBody>
      </p:sp>
      <p:pic>
        <p:nvPicPr>
          <p:cNvPr id="23" name="Picture 22" descr="20150603_104935.jpg"/>
          <p:cNvPicPr>
            <a:picLocks noChangeAspect="1"/>
          </p:cNvPicPr>
          <p:nvPr/>
        </p:nvPicPr>
        <p:blipFill>
          <a:blip r:embed="rId5" cstate="print"/>
          <a:srcRect l="9157" t="6977" r="14971" b="9302"/>
          <a:stretch>
            <a:fillRect/>
          </a:stretch>
        </p:blipFill>
        <p:spPr>
          <a:xfrm>
            <a:off x="6491925" y="24296183"/>
            <a:ext cx="3581400" cy="2148840"/>
          </a:xfrm>
          <a:prstGeom prst="rect">
            <a:avLst/>
          </a:prstGeom>
        </p:spPr>
      </p:pic>
      <p:sp>
        <p:nvSpPr>
          <p:cNvPr id="29" name="TextBox 28"/>
          <p:cNvSpPr txBox="1"/>
          <p:nvPr/>
        </p:nvSpPr>
        <p:spPr>
          <a:xfrm>
            <a:off x="6429703" y="21631665"/>
            <a:ext cx="2970540" cy="1938992"/>
          </a:xfrm>
          <a:prstGeom prst="rect">
            <a:avLst/>
          </a:prstGeom>
          <a:noFill/>
        </p:spPr>
        <p:txBody>
          <a:bodyPr wrap="square" rtlCol="0">
            <a:spAutoFit/>
          </a:bodyPr>
          <a:lstStyle/>
          <a:p>
            <a:r>
              <a:rPr lang="en-US" sz="2400" dirty="0">
                <a:latin typeface="Calibri" panose="020F0502020204030204" pitchFamily="34" charset="0"/>
              </a:rPr>
              <a:t>Extraction for 2h at room temperature using  the following solvents:  1% </a:t>
            </a:r>
            <a:r>
              <a:rPr lang="en-US" sz="2400" dirty="0" err="1">
                <a:latin typeface="Calibri" panose="020F0502020204030204" pitchFamily="34" charset="0"/>
              </a:rPr>
              <a:t>HCl</a:t>
            </a:r>
            <a:r>
              <a:rPr lang="en-US" sz="2400" dirty="0">
                <a:latin typeface="Calibri" panose="020F0502020204030204" pitchFamily="34" charset="0"/>
              </a:rPr>
              <a:t> in </a:t>
            </a:r>
            <a:r>
              <a:rPr lang="en-US" sz="2400" dirty="0" err="1">
                <a:latin typeface="Calibri" panose="020F0502020204030204" pitchFamily="34" charset="0"/>
              </a:rPr>
              <a:t>MeOH</a:t>
            </a:r>
            <a:r>
              <a:rPr lang="en-US" sz="2400" dirty="0">
                <a:latin typeface="Calibri" panose="020F0502020204030204" pitchFamily="34" charset="0"/>
              </a:rPr>
              <a:t>, </a:t>
            </a:r>
            <a:r>
              <a:rPr lang="en-US" sz="2400" dirty="0" err="1">
                <a:latin typeface="Calibri" panose="020F0502020204030204" pitchFamily="34" charset="0"/>
              </a:rPr>
              <a:t>EtOH</a:t>
            </a:r>
            <a:r>
              <a:rPr lang="en-US" sz="2400" dirty="0">
                <a:latin typeface="Calibri" panose="020F0502020204030204" pitchFamily="34" charset="0"/>
              </a:rPr>
              <a:t> &amp; Water </a:t>
            </a:r>
          </a:p>
        </p:txBody>
      </p:sp>
      <p:cxnSp>
        <p:nvCxnSpPr>
          <p:cNvPr id="4" name="Straight Arrow Connector 3"/>
          <p:cNvCxnSpPr/>
          <p:nvPr/>
        </p:nvCxnSpPr>
        <p:spPr bwMode="auto">
          <a:xfrm>
            <a:off x="2130041" y="23251011"/>
            <a:ext cx="1371600" cy="6301"/>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11" name="Straight Arrow Connector 10"/>
          <p:cNvCxnSpPr/>
          <p:nvPr/>
        </p:nvCxnSpPr>
        <p:spPr bwMode="auto">
          <a:xfrm>
            <a:off x="5778188" y="22662772"/>
            <a:ext cx="1129525" cy="1351746"/>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sp>
        <p:nvSpPr>
          <p:cNvPr id="41" name="Rectangle 40"/>
          <p:cNvSpPr/>
          <p:nvPr/>
        </p:nvSpPr>
        <p:spPr>
          <a:xfrm>
            <a:off x="6923150" y="23805900"/>
            <a:ext cx="2744662" cy="461665"/>
          </a:xfrm>
          <a:prstGeom prst="rect">
            <a:avLst/>
          </a:prstGeom>
        </p:spPr>
        <p:txBody>
          <a:bodyPr wrap="none">
            <a:spAutoFit/>
          </a:bodyPr>
          <a:lstStyle/>
          <a:p>
            <a:pPr lvl="0"/>
            <a:r>
              <a:rPr lang="en-US" sz="2400" dirty="0">
                <a:solidFill>
                  <a:prstClr val="black"/>
                </a:solidFill>
                <a:latin typeface="Calibri" panose="020F0502020204030204" pitchFamily="34" charset="0"/>
              </a:rPr>
              <a:t>Filtration of Extracts</a:t>
            </a:r>
          </a:p>
        </p:txBody>
      </p:sp>
      <p:sp>
        <p:nvSpPr>
          <p:cNvPr id="42" name="TextBox 41"/>
          <p:cNvSpPr txBox="1"/>
          <p:nvPr/>
        </p:nvSpPr>
        <p:spPr>
          <a:xfrm>
            <a:off x="7596421" y="27279377"/>
            <a:ext cx="2616920" cy="3046988"/>
          </a:xfrm>
          <a:prstGeom prst="rect">
            <a:avLst/>
          </a:prstGeom>
          <a:noFill/>
        </p:spPr>
        <p:txBody>
          <a:bodyPr wrap="square" rtlCol="0">
            <a:spAutoFit/>
          </a:bodyPr>
          <a:lstStyle/>
          <a:p>
            <a:pPr algn="l">
              <a:spcBef>
                <a:spcPts val="0"/>
              </a:spcBef>
            </a:pPr>
            <a:r>
              <a:rPr lang="en-US" sz="2400" dirty="0">
                <a:latin typeface="Calibri" panose="020F0502020204030204" pitchFamily="34" charset="0"/>
              </a:rPr>
              <a:t>Cell supernatant</a:t>
            </a:r>
          </a:p>
          <a:p>
            <a:pPr marL="342900" indent="-342900" algn="l">
              <a:spcBef>
                <a:spcPts val="0"/>
              </a:spcBef>
              <a:buFont typeface="Arial" panose="020B0604020202020204" pitchFamily="34" charset="0"/>
              <a:buChar char="•"/>
            </a:pPr>
            <a:r>
              <a:rPr lang="en-US" sz="2400" dirty="0">
                <a:latin typeface="Calibri" panose="020F0502020204030204" pitchFamily="34" charset="0"/>
              </a:rPr>
              <a:t>IL-1β</a:t>
            </a:r>
          </a:p>
          <a:p>
            <a:pPr marL="342900" indent="-342900" algn="l">
              <a:spcBef>
                <a:spcPts val="0"/>
              </a:spcBef>
              <a:buFont typeface="Arial" panose="020B0604020202020204" pitchFamily="34" charset="0"/>
              <a:buChar char="•"/>
            </a:pPr>
            <a:r>
              <a:rPr lang="en-US" sz="2400" dirty="0">
                <a:latin typeface="Calibri" panose="020F0502020204030204" pitchFamily="34" charset="0"/>
              </a:rPr>
              <a:t>IL-18</a:t>
            </a:r>
          </a:p>
          <a:p>
            <a:pPr algn="l">
              <a:spcBef>
                <a:spcPts val="0"/>
              </a:spcBef>
            </a:pPr>
            <a:r>
              <a:rPr lang="en-US" sz="2400" dirty="0">
                <a:latin typeface="Calibri" panose="020F0502020204030204" pitchFamily="34" charset="0"/>
              </a:rPr>
              <a:t>Cell lysates</a:t>
            </a:r>
          </a:p>
          <a:p>
            <a:pPr marL="342900" indent="-342900" algn="l">
              <a:spcBef>
                <a:spcPts val="0"/>
              </a:spcBef>
              <a:buFont typeface="Arial" panose="020B0604020202020204" pitchFamily="34" charset="0"/>
              <a:buChar char="•"/>
            </a:pPr>
            <a:r>
              <a:rPr lang="en-US" sz="2400" dirty="0">
                <a:latin typeface="Calibri" panose="020F0502020204030204" pitchFamily="34" charset="0"/>
              </a:rPr>
              <a:t>Western blot for </a:t>
            </a:r>
            <a:r>
              <a:rPr lang="en-US" sz="2400" dirty="0" err="1">
                <a:latin typeface="Calibri" panose="020F0502020204030204" pitchFamily="34" charset="0"/>
              </a:rPr>
              <a:t>inflammasomes</a:t>
            </a:r>
            <a:r>
              <a:rPr lang="en-US" sz="2400" dirty="0">
                <a:latin typeface="Calibri" panose="020F0502020204030204" pitchFamily="34" charset="0"/>
              </a:rPr>
              <a:t>-associated proteins</a:t>
            </a:r>
          </a:p>
        </p:txBody>
      </p:sp>
      <p:cxnSp>
        <p:nvCxnSpPr>
          <p:cNvPr id="33383" name="Straight Arrow Connector 33382"/>
          <p:cNvCxnSpPr>
            <a:cxnSpLocks/>
          </p:cNvCxnSpPr>
          <p:nvPr/>
        </p:nvCxnSpPr>
        <p:spPr bwMode="auto">
          <a:xfrm flipH="1">
            <a:off x="3591207" y="25332762"/>
            <a:ext cx="2697791" cy="0"/>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sp>
        <p:nvSpPr>
          <p:cNvPr id="5" name="TextBox 4"/>
          <p:cNvSpPr txBox="1"/>
          <p:nvPr/>
        </p:nvSpPr>
        <p:spPr>
          <a:xfrm>
            <a:off x="10925076" y="30429831"/>
            <a:ext cx="20312254" cy="2308324"/>
          </a:xfrm>
          <a:prstGeom prst="rect">
            <a:avLst/>
          </a:prstGeom>
          <a:noFill/>
        </p:spPr>
        <p:txBody>
          <a:bodyPr wrap="square" rtlCol="0">
            <a:spAutoFit/>
          </a:bodyPr>
          <a:lstStyle/>
          <a:p>
            <a:pPr algn="l"/>
            <a:r>
              <a:rPr lang="en-US" sz="3200" b="1" dirty="0">
                <a:latin typeface="Calibri" panose="020F0502020204030204" pitchFamily="34" charset="0"/>
              </a:rPr>
              <a:t>Figure </a:t>
            </a:r>
            <a:r>
              <a:rPr lang="en-US" sz="3200" b="1" dirty="0" smtClean="0">
                <a:latin typeface="Calibri" panose="020F0502020204030204" pitchFamily="34" charset="0"/>
              </a:rPr>
              <a:t>2. Sorghum </a:t>
            </a:r>
            <a:r>
              <a:rPr lang="en-US" sz="3200" b="1" dirty="0" err="1" smtClean="0">
                <a:latin typeface="Calibri" panose="020F0502020204030204" pitchFamily="34" charset="0"/>
              </a:rPr>
              <a:t>phenolics</a:t>
            </a:r>
            <a:r>
              <a:rPr lang="en-US" sz="3200" b="1" dirty="0">
                <a:latin typeface="Calibri" panose="020F0502020204030204" pitchFamily="34" charset="0"/>
              </a:rPr>
              <a:t> </a:t>
            </a:r>
            <a:r>
              <a:rPr lang="en-US" sz="3200" b="1" dirty="0" smtClean="0">
                <a:latin typeface="Calibri" panose="020F0502020204030204" pitchFamily="34" charset="0"/>
              </a:rPr>
              <a:t>reduced the production of pro-inflammatory cytokines IL-1</a:t>
            </a:r>
            <a:r>
              <a:rPr lang="el-GR" sz="3200" b="1" dirty="0" smtClean="0">
                <a:latin typeface="Calibri" panose="020F0502020204030204" pitchFamily="34" charset="0"/>
              </a:rPr>
              <a:t>β</a:t>
            </a:r>
            <a:r>
              <a:rPr lang="en-US" sz="3200" b="1" dirty="0" smtClean="0">
                <a:latin typeface="Calibri" panose="020F0502020204030204" pitchFamily="34" charset="0"/>
              </a:rPr>
              <a:t> and IL-18 in LPS-primed and ATP-activated THP-1 human macrophages. At 50 µg/mL, sorghum </a:t>
            </a:r>
            <a:r>
              <a:rPr lang="en-US" sz="3200" b="1" dirty="0" err="1" smtClean="0">
                <a:latin typeface="Calibri" panose="020F0502020204030204" pitchFamily="34" charset="0"/>
              </a:rPr>
              <a:t>phenolics</a:t>
            </a:r>
            <a:r>
              <a:rPr lang="en-US" sz="3200" b="1" dirty="0" smtClean="0">
                <a:latin typeface="Calibri" panose="020F0502020204030204" pitchFamily="34" charset="0"/>
              </a:rPr>
              <a:t> reduced IL-1</a:t>
            </a:r>
            <a:r>
              <a:rPr lang="el-GR" sz="3200" b="1" dirty="0" smtClean="0">
                <a:latin typeface="Calibri" panose="020F0502020204030204" pitchFamily="34" charset="0"/>
              </a:rPr>
              <a:t>β</a:t>
            </a:r>
            <a:r>
              <a:rPr lang="en-US" sz="3200" b="1" dirty="0" smtClean="0">
                <a:latin typeface="Calibri" panose="020F0502020204030204" pitchFamily="34" charset="0"/>
              </a:rPr>
              <a:t> production by 59.7% (A) and IL-18 by 32.0%. </a:t>
            </a:r>
            <a:r>
              <a:rPr lang="en-US" sz="3200" b="1" dirty="0">
                <a:latin typeface="Calibri" panose="020F0502020204030204" pitchFamily="34" charset="0"/>
              </a:rPr>
              <a:t>Bars with different letter(s) are significantly different from each other (P &lt; 0.05, n = 3</a:t>
            </a:r>
            <a:r>
              <a:rPr lang="en-US" sz="3200" b="1" dirty="0" smtClean="0">
                <a:latin typeface="Calibri" panose="020F0502020204030204" pitchFamily="34" charset="0"/>
              </a:rPr>
              <a:t>).</a:t>
            </a:r>
            <a:endParaRPr lang="en-US" sz="3200" b="1" dirty="0">
              <a:latin typeface="Calibri" panose="020F0502020204030204" pitchFamily="34" charset="0"/>
            </a:endParaRPr>
          </a:p>
          <a:p>
            <a:pPr algn="l"/>
            <a:endParaRPr lang="en-US" sz="3200" b="1" dirty="0">
              <a:latin typeface="Calibri" panose="020F0502020204030204" pitchFamily="34" charset="0"/>
            </a:endParaRPr>
          </a:p>
        </p:txBody>
      </p:sp>
      <p:sp>
        <p:nvSpPr>
          <p:cNvPr id="48" name="Rectangle 1403"/>
          <p:cNvSpPr>
            <a:spLocks noChangeArrowheads="1"/>
          </p:cNvSpPr>
          <p:nvPr/>
        </p:nvSpPr>
        <p:spPr bwMode="auto">
          <a:xfrm>
            <a:off x="457200" y="17345024"/>
            <a:ext cx="9948672" cy="2899953"/>
          </a:xfrm>
          <a:prstGeom prst="roundRect">
            <a:avLst/>
          </a:prstGeom>
          <a:solidFill>
            <a:schemeClr val="bg1"/>
          </a:solidFill>
          <a:ln w="28575">
            <a:solidFill>
              <a:srgbClr val="000066"/>
            </a:solidFill>
            <a:miter lim="800000"/>
            <a:headEnd/>
            <a:tailEnd/>
          </a:ln>
          <a:effectLst/>
        </p:spPr>
        <p:txBody>
          <a:bodyPr lIns="142134" tIns="71061" rIns="142134" bIns="71061">
            <a:spAutoFit/>
          </a:bodyPr>
          <a:lstStyle/>
          <a:p>
            <a:pPr defTabSz="1424465">
              <a:spcBef>
                <a:spcPct val="0"/>
              </a:spcBef>
              <a:spcAft>
                <a:spcPct val="25000"/>
              </a:spcAft>
            </a:pPr>
            <a:r>
              <a:rPr lang="en-US" sz="5200" b="1" dirty="0">
                <a:solidFill>
                  <a:srgbClr val="35637D"/>
                </a:solidFill>
                <a:effectLst>
                  <a:outerShdw blurRad="50800" dist="38100" dir="2700000" algn="tl" rotWithShape="0">
                    <a:prstClr val="black">
                      <a:alpha val="40000"/>
                    </a:prstClr>
                  </a:outerShdw>
                </a:effectLst>
                <a:latin typeface="Calibri" panose="020F0502020204030204" pitchFamily="34" charset="0"/>
                <a:cs typeface="Calibri"/>
              </a:rPr>
              <a:t>Hypothesis</a:t>
            </a:r>
          </a:p>
          <a:p>
            <a:pPr algn="l" defTabSz="1424465">
              <a:spcBef>
                <a:spcPct val="0"/>
              </a:spcBef>
              <a:spcAft>
                <a:spcPct val="25000"/>
              </a:spcAft>
            </a:pPr>
            <a:r>
              <a:rPr lang="en-US" sz="3200" dirty="0">
                <a:latin typeface="Calibri" panose="020F0502020204030204" pitchFamily="34" charset="0"/>
                <a:cs typeface="Calibri"/>
              </a:rPr>
              <a:t>Sorghum </a:t>
            </a:r>
            <a:r>
              <a:rPr lang="en-US" sz="3200">
                <a:latin typeface="Calibri" panose="020F0502020204030204" pitchFamily="34" charset="0"/>
                <a:cs typeface="Calibri"/>
              </a:rPr>
              <a:t>phenolic </a:t>
            </a:r>
            <a:r>
              <a:rPr lang="en-US" sz="3200" smtClean="0">
                <a:latin typeface="Calibri" panose="020F0502020204030204" pitchFamily="34" charset="0"/>
                <a:cs typeface="Calibri"/>
              </a:rPr>
              <a:t>extract </a:t>
            </a:r>
            <a:r>
              <a:rPr lang="en-US" sz="3200" dirty="0">
                <a:latin typeface="Calibri" panose="020F0502020204030204" pitchFamily="34" charset="0"/>
                <a:cs typeface="Calibri"/>
              </a:rPr>
              <a:t>will inhibit activation of the </a:t>
            </a:r>
            <a:r>
              <a:rPr lang="en-US" sz="3200" dirty="0" err="1">
                <a:latin typeface="Calibri" panose="020F0502020204030204" pitchFamily="34" charset="0"/>
                <a:cs typeface="Calibri"/>
              </a:rPr>
              <a:t>inflammasomes</a:t>
            </a:r>
            <a:r>
              <a:rPr lang="en-US" sz="3200" dirty="0">
                <a:latin typeface="Calibri" panose="020F0502020204030204" pitchFamily="34" charset="0"/>
                <a:cs typeface="Calibri"/>
              </a:rPr>
              <a:t> in THP-1 human macrophages through its antioxidant property.</a:t>
            </a:r>
          </a:p>
        </p:txBody>
      </p:sp>
      <p:sp>
        <p:nvSpPr>
          <p:cNvPr id="52" name="Text Box 2871"/>
          <p:cNvSpPr txBox="1">
            <a:spLocks noChangeArrowheads="1"/>
          </p:cNvSpPr>
          <p:nvPr/>
        </p:nvSpPr>
        <p:spPr bwMode="auto">
          <a:xfrm>
            <a:off x="31651552" y="6237921"/>
            <a:ext cx="11929093" cy="13716000"/>
          </a:xfrm>
          <a:prstGeom prst="rect">
            <a:avLst/>
          </a:prstGeom>
          <a:solidFill>
            <a:schemeClr val="bg1"/>
          </a:solidFill>
          <a:ln w="28575">
            <a:solidFill>
              <a:schemeClr val="tx1"/>
            </a:solidFill>
            <a:miter lim="800000"/>
            <a:headEnd/>
            <a:tailEnd/>
          </a:ln>
          <a:effectLst/>
        </p:spPr>
        <p:txBody>
          <a:bodyPr wrap="square" lIns="284398" tIns="284398" rIns="284398" bIns="284398" numCol="1">
            <a:spAutoFit/>
          </a:bodyPr>
          <a:lstStyle/>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3600" dirty="0">
              <a:latin typeface="Calibri"/>
              <a:cs typeface="Calibri"/>
            </a:endParaRPr>
          </a:p>
          <a:p>
            <a:pPr algn="just">
              <a:defRPr/>
            </a:pPr>
            <a:endParaRPr lang="en-US" sz="2000" dirty="0">
              <a:latin typeface="Calibri"/>
              <a:cs typeface="Calibri"/>
            </a:endParaRPr>
          </a:p>
          <a:p>
            <a:pPr algn="just">
              <a:defRPr/>
            </a:pPr>
            <a:endParaRPr lang="en-US" sz="20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p:txBody>
      </p:sp>
      <p:sp>
        <p:nvSpPr>
          <p:cNvPr id="63" name="TextBox 62"/>
          <p:cNvSpPr txBox="1"/>
          <p:nvPr/>
        </p:nvSpPr>
        <p:spPr>
          <a:xfrm>
            <a:off x="858824" y="31396361"/>
            <a:ext cx="8950351" cy="1246495"/>
          </a:xfrm>
          <a:prstGeom prst="rect">
            <a:avLst/>
          </a:prstGeom>
          <a:noFill/>
        </p:spPr>
        <p:txBody>
          <a:bodyPr wrap="square" rtlCol="0">
            <a:spAutoFit/>
          </a:bodyPr>
          <a:lstStyle/>
          <a:p>
            <a:r>
              <a:rPr lang="en-US" sz="2400" b="1" cap="all" dirty="0">
                <a:latin typeface="Calibri" panose="020F0502020204030204" pitchFamily="34" charset="0"/>
              </a:rPr>
              <a:t>Data Analysis</a:t>
            </a:r>
            <a:r>
              <a:rPr lang="en-US" sz="2400" dirty="0">
                <a:latin typeface="Calibri" panose="020F0502020204030204" pitchFamily="34" charset="0"/>
              </a:rPr>
              <a:t>. Extractions were performed in three independent trials. All assays were done in triplicate. Data were analyzed using SAS </a:t>
            </a:r>
            <a:r>
              <a:rPr lang="en-US" sz="2400" dirty="0" err="1">
                <a:latin typeface="Calibri" panose="020F0502020204030204" pitchFamily="34" charset="0"/>
              </a:rPr>
              <a:t>Ver</a:t>
            </a:r>
            <a:r>
              <a:rPr lang="en-US" sz="2400" dirty="0">
                <a:latin typeface="Calibri" panose="020F0502020204030204" pitchFamily="34" charset="0"/>
              </a:rPr>
              <a:t> 9.4 </a:t>
            </a:r>
            <a:r>
              <a:rPr lang="en-US" sz="2400" dirty="0" err="1">
                <a:latin typeface="Calibri" panose="020F0502020204030204" pitchFamily="34" charset="0"/>
              </a:rPr>
              <a:t>Proc</a:t>
            </a:r>
            <a:r>
              <a:rPr lang="en-US" sz="2400" dirty="0">
                <a:latin typeface="Calibri" panose="020F0502020204030204" pitchFamily="34" charset="0"/>
              </a:rPr>
              <a:t> GLM procedure and Tukey </a:t>
            </a:r>
            <a:r>
              <a:rPr lang="en-US" sz="2400" dirty="0" err="1">
                <a:latin typeface="Calibri" panose="020F0502020204030204" pitchFamily="34" charset="0"/>
              </a:rPr>
              <a:t>Posthoc</a:t>
            </a:r>
            <a:r>
              <a:rPr lang="en-US" sz="2400" dirty="0">
                <a:latin typeface="Calibri" panose="020F0502020204030204" pitchFamily="34" charset="0"/>
              </a:rPr>
              <a:t> Test at P &lt; 0.05. </a:t>
            </a:r>
          </a:p>
        </p:txBody>
      </p:sp>
      <p:sp>
        <p:nvSpPr>
          <p:cNvPr id="102" name="TextBox 101"/>
          <p:cNvSpPr txBox="1"/>
          <p:nvPr/>
        </p:nvSpPr>
        <p:spPr>
          <a:xfrm>
            <a:off x="11041274" y="17959177"/>
            <a:ext cx="19911382" cy="2800767"/>
          </a:xfrm>
          <a:prstGeom prst="rect">
            <a:avLst/>
          </a:prstGeom>
          <a:noFill/>
        </p:spPr>
        <p:txBody>
          <a:bodyPr wrap="square" rtlCol="0">
            <a:spAutoFit/>
          </a:bodyPr>
          <a:lstStyle/>
          <a:p>
            <a:pPr algn="l"/>
            <a:r>
              <a:rPr lang="en-US" sz="3200" b="1" dirty="0">
                <a:latin typeface="Calibri" panose="020F0502020204030204" pitchFamily="34" charset="0"/>
              </a:rPr>
              <a:t>Figure 1. </a:t>
            </a:r>
            <a:r>
              <a:rPr lang="en-US" sz="3200" b="1" dirty="0" smtClean="0">
                <a:latin typeface="Calibri" panose="020F0502020204030204" pitchFamily="34" charset="0"/>
              </a:rPr>
              <a:t>Chromatogram of sorghum </a:t>
            </a:r>
            <a:r>
              <a:rPr lang="en-US" sz="3200" b="1" dirty="0" err="1" smtClean="0">
                <a:latin typeface="Calibri" panose="020F0502020204030204" pitchFamily="34" charset="0"/>
              </a:rPr>
              <a:t>phenollics</a:t>
            </a:r>
            <a:r>
              <a:rPr lang="en-US" sz="3200" b="1" dirty="0" smtClean="0">
                <a:latin typeface="Calibri" panose="020F0502020204030204" pitchFamily="34" charset="0"/>
              </a:rPr>
              <a:t> showing the presence of different phytochemicals in the extract. B) Antioxidant activity of sorghum phenolic extract using 2,2-diphenyl-1-picrylhydrazyl </a:t>
            </a:r>
            <a:r>
              <a:rPr lang="en-US" sz="3200" b="1" dirty="0">
                <a:latin typeface="Calibri" panose="020F0502020204030204" pitchFamily="34" charset="0"/>
              </a:rPr>
              <a:t>(</a:t>
            </a:r>
            <a:r>
              <a:rPr lang="en-US" sz="3200" b="1" dirty="0" smtClean="0">
                <a:latin typeface="Calibri" panose="020F0502020204030204" pitchFamily="34" charset="0"/>
              </a:rPr>
              <a:t>DPPH) assay. As </a:t>
            </a:r>
            <a:r>
              <a:rPr lang="en-US" sz="3200" b="1" dirty="0">
                <a:latin typeface="Calibri" panose="020F0502020204030204" pitchFamily="34" charset="0"/>
              </a:rPr>
              <a:t>the amount of sorghum phenolic increases, less radical species are evident based on the decreased amount of DPPH present in the </a:t>
            </a:r>
            <a:r>
              <a:rPr lang="en-US" sz="3200" b="1" dirty="0" smtClean="0">
                <a:latin typeface="Calibri" panose="020F0502020204030204" pitchFamily="34" charset="0"/>
              </a:rPr>
              <a:t>sample. Points with different letter are significantly different from each other (P &lt; 0.05, n =8).</a:t>
            </a:r>
            <a:endParaRPr lang="en-US" sz="3200" b="1" baseline="-25000" dirty="0">
              <a:latin typeface="Calibri" panose="020F0502020204030204" pitchFamily="34" charset="0"/>
            </a:endParaRPr>
          </a:p>
          <a:p>
            <a:pPr algn="l"/>
            <a:r>
              <a:rPr lang="en-US" sz="3200" b="1" dirty="0" smtClean="0">
                <a:latin typeface="Calibri" panose="020F0502020204030204" pitchFamily="34" charset="0"/>
              </a:rPr>
              <a:t> </a:t>
            </a:r>
            <a:endParaRPr lang="en-US" sz="3200" b="1" baseline="-25000" dirty="0">
              <a:latin typeface="Calibri" panose="020F0502020204030204" pitchFamily="34" charset="0"/>
            </a:endParaRPr>
          </a:p>
        </p:txBody>
      </p:sp>
      <p:sp>
        <p:nvSpPr>
          <p:cNvPr id="2" name="TextBox 1"/>
          <p:cNvSpPr txBox="1"/>
          <p:nvPr/>
        </p:nvSpPr>
        <p:spPr>
          <a:xfrm>
            <a:off x="34327663" y="2747640"/>
            <a:ext cx="9010607" cy="1646605"/>
          </a:xfrm>
          <a:prstGeom prst="rect">
            <a:avLst/>
          </a:prstGeom>
          <a:noFill/>
        </p:spPr>
        <p:txBody>
          <a:bodyPr wrap="square" rtlCol="0">
            <a:spAutoFit/>
          </a:bodyPr>
          <a:lstStyle/>
          <a:p>
            <a:pPr defTabSz="913435">
              <a:spcBef>
                <a:spcPct val="0"/>
              </a:spcBef>
              <a:spcAft>
                <a:spcPts val="600"/>
              </a:spcAft>
            </a:pPr>
            <a:r>
              <a:rPr lang="en-US" sz="3200" dirty="0">
                <a:latin typeface="Calibri" panose="020F0502020204030204" pitchFamily="34" charset="0"/>
                <a:cs typeface="Calibri"/>
              </a:rPr>
              <a:t>Department of Food </a:t>
            </a:r>
            <a:r>
              <a:rPr lang="en-US" sz="3200" dirty="0" smtClean="0">
                <a:latin typeface="Calibri" panose="020F0502020204030204" pitchFamily="34" charset="0"/>
                <a:cs typeface="Calibri"/>
              </a:rPr>
              <a:t>Science</a:t>
            </a:r>
          </a:p>
          <a:p>
            <a:pPr defTabSz="913435">
              <a:spcBef>
                <a:spcPct val="0"/>
              </a:spcBef>
              <a:spcAft>
                <a:spcPts val="600"/>
              </a:spcAft>
            </a:pPr>
            <a:r>
              <a:rPr lang="en-US" sz="3200" dirty="0" smtClean="0">
                <a:latin typeface="Calibri" panose="020F0502020204030204" pitchFamily="34" charset="0"/>
                <a:cs typeface="Calibri"/>
              </a:rPr>
              <a:t> </a:t>
            </a:r>
            <a:r>
              <a:rPr lang="en-US" sz="3200" dirty="0">
                <a:latin typeface="Calibri" panose="020F0502020204030204" pitchFamily="34" charset="0"/>
                <a:cs typeface="Calibri"/>
              </a:rPr>
              <a:t>The University of Tennessee, 2510 River Drive, Knoxville, TN 37996-4591, USA</a:t>
            </a:r>
          </a:p>
        </p:txBody>
      </p:sp>
      <p:sp>
        <p:nvSpPr>
          <p:cNvPr id="8" name="TextBox 7"/>
          <p:cNvSpPr txBox="1"/>
          <p:nvPr/>
        </p:nvSpPr>
        <p:spPr>
          <a:xfrm>
            <a:off x="394548" y="170738"/>
            <a:ext cx="17893452" cy="5062924"/>
          </a:xfrm>
          <a:prstGeom prst="rect">
            <a:avLst/>
          </a:prstGeom>
          <a:noFill/>
        </p:spPr>
        <p:txBody>
          <a:bodyPr wrap="square" rtlCol="0">
            <a:spAutoFit/>
          </a:bodyPr>
          <a:lstStyle/>
          <a:p>
            <a:pPr algn="l"/>
            <a:r>
              <a:rPr lang="en-US" sz="3200" b="1" dirty="0">
                <a:solidFill>
                  <a:srgbClr val="35637D"/>
                </a:solidFill>
                <a:effectLst>
                  <a:outerShdw blurRad="50800" dist="38100" dir="2700000" algn="tl" rotWithShape="0">
                    <a:prstClr val="black">
                      <a:alpha val="40000"/>
                    </a:prstClr>
                  </a:outerShdw>
                </a:effectLst>
                <a:latin typeface="Calibri" panose="020F0502020204030204" pitchFamily="34" charset="0"/>
                <a:cs typeface="Calibri"/>
              </a:rPr>
              <a:t>Abstract </a:t>
            </a:r>
            <a:r>
              <a:rPr lang="en-US" sz="2800" dirty="0">
                <a:latin typeface="Calibri" panose="020F0502020204030204" pitchFamily="34" charset="0"/>
              </a:rPr>
              <a:t>Red sorghum contains phytochemicals such as 3-deoxyanthocyanidins and flavonoids with reported health benefits. The objective was to determine the chemical composition of sorghum phenolic extracts that were extracted with acidified methanol and separated into co-pigments and anthocyanin fraction by chromatographic procedure. In addition, the ability of sorghum extract to modify activation of the </a:t>
            </a:r>
            <a:r>
              <a:rPr lang="en-US" sz="2800" dirty="0" err="1">
                <a:latin typeface="Calibri" panose="020F0502020204030204" pitchFamily="34" charset="0"/>
              </a:rPr>
              <a:t>inflammasomes</a:t>
            </a:r>
            <a:r>
              <a:rPr lang="en-US" sz="2800" dirty="0">
                <a:latin typeface="Calibri" panose="020F0502020204030204" pitchFamily="34" charset="0"/>
              </a:rPr>
              <a:t>, a macromolecular protein complex involved in several malignancies, was evaluated. The total polyphenols, total flavonoids and total anthocyanins of the sorghum phenolic extract was quantified and phenolic profile was determined by high performance liquid chromatography. The ability to modify the </a:t>
            </a:r>
            <a:r>
              <a:rPr lang="en-US" sz="2800" dirty="0" err="1">
                <a:latin typeface="Calibri" panose="020F0502020204030204" pitchFamily="34" charset="0"/>
              </a:rPr>
              <a:t>inflammasomes</a:t>
            </a:r>
            <a:r>
              <a:rPr lang="en-US" sz="2800" dirty="0">
                <a:latin typeface="Calibri" panose="020F0502020204030204" pitchFamily="34" charset="0"/>
              </a:rPr>
              <a:t> was evaluated using THP-1 human macrophages as an </a:t>
            </a:r>
            <a:r>
              <a:rPr lang="en-US" sz="2800" i="1" dirty="0">
                <a:latin typeface="Calibri" panose="020F0502020204030204" pitchFamily="34" charset="0"/>
              </a:rPr>
              <a:t>in vitro </a:t>
            </a:r>
            <a:r>
              <a:rPr lang="en-US" sz="2800" dirty="0">
                <a:latin typeface="Calibri" panose="020F0502020204030204" pitchFamily="34" charset="0"/>
              </a:rPr>
              <a:t>model. Treatment of sorghum </a:t>
            </a:r>
            <a:r>
              <a:rPr lang="en-US" sz="2800" dirty="0" err="1">
                <a:latin typeface="Calibri" panose="020F0502020204030204" pitchFamily="34" charset="0"/>
              </a:rPr>
              <a:t>phenolics</a:t>
            </a:r>
            <a:r>
              <a:rPr lang="en-US" sz="2800" dirty="0">
                <a:latin typeface="Calibri" panose="020F0502020204030204" pitchFamily="34" charset="0"/>
              </a:rPr>
              <a:t> in lipopolysaccharide-primed and adenosine triphosphate-activated THP-1 human macrophages resulted in reduction in IL-1β and IL-18 secretion. Our study showed the potential of sorghum </a:t>
            </a:r>
            <a:r>
              <a:rPr lang="en-US" sz="2800" dirty="0" err="1">
                <a:latin typeface="Calibri" panose="020F0502020204030204" pitchFamily="34" charset="0"/>
              </a:rPr>
              <a:t>phenolics</a:t>
            </a:r>
            <a:r>
              <a:rPr lang="en-US" sz="2800" dirty="0">
                <a:latin typeface="Calibri" panose="020F0502020204030204" pitchFamily="34" charset="0"/>
              </a:rPr>
              <a:t> to serve as a </a:t>
            </a:r>
            <a:r>
              <a:rPr lang="en-US" sz="2800" dirty="0" err="1">
                <a:latin typeface="Calibri" panose="020F0502020204030204" pitchFamily="34" charset="0"/>
              </a:rPr>
              <a:t>chemopreventive</a:t>
            </a:r>
            <a:r>
              <a:rPr lang="en-US" sz="2800" dirty="0">
                <a:latin typeface="Calibri" panose="020F0502020204030204" pitchFamily="34" charset="0"/>
              </a:rPr>
              <a:t> agent against diseases associated with aberrant activation of the </a:t>
            </a:r>
            <a:r>
              <a:rPr lang="en-US" sz="2800" dirty="0" err="1">
                <a:latin typeface="Calibri" panose="020F0502020204030204" pitchFamily="34" charset="0"/>
              </a:rPr>
              <a:t>inflammasomes</a:t>
            </a:r>
            <a:r>
              <a:rPr lang="en-US" sz="2800" dirty="0">
                <a:latin typeface="Calibri" panose="020F0502020204030204" pitchFamily="34" charset="0"/>
              </a:rPr>
              <a:t>.</a:t>
            </a:r>
          </a:p>
          <a:p>
            <a:pPr algn="l"/>
            <a:endParaRPr lang="en-US" sz="2600" dirty="0">
              <a:latin typeface="Calibri" panose="020F0502020204030204" pitchFamily="34" charset="0"/>
            </a:endParaRPr>
          </a:p>
        </p:txBody>
      </p:sp>
      <p:sp>
        <p:nvSpPr>
          <p:cNvPr id="31" name="TextBox 30"/>
          <p:cNvSpPr txBox="1"/>
          <p:nvPr/>
        </p:nvSpPr>
        <p:spPr>
          <a:xfrm>
            <a:off x="11175947" y="20241026"/>
            <a:ext cx="19941261" cy="3046988"/>
          </a:xfrm>
          <a:prstGeom prst="rect">
            <a:avLst/>
          </a:prstGeom>
          <a:noFill/>
        </p:spPr>
        <p:txBody>
          <a:bodyPr wrap="square" rtlCol="0">
            <a:spAutoFit/>
          </a:bodyPr>
          <a:lstStyle/>
          <a:p>
            <a:r>
              <a:rPr lang="en-US" sz="4800" b="1" dirty="0" err="1" smtClean="0">
                <a:latin typeface="Calibri" panose="020F0502020204030204" pitchFamily="34" charset="0"/>
              </a:rPr>
              <a:t>Inflammasomes</a:t>
            </a:r>
            <a:endParaRPr lang="en-US" sz="4800" b="1" dirty="0" smtClean="0">
              <a:latin typeface="Calibri" panose="020F0502020204030204" pitchFamily="34" charset="0"/>
            </a:endParaRPr>
          </a:p>
          <a:p>
            <a:pPr algn="l"/>
            <a:r>
              <a:rPr lang="en-US" sz="4800" b="1" dirty="0" smtClean="0">
                <a:latin typeface="Calibri" panose="020F0502020204030204" pitchFamily="34" charset="0"/>
              </a:rPr>
              <a:t>A)											B)</a:t>
            </a:r>
          </a:p>
          <a:p>
            <a:pPr algn="l"/>
            <a:endParaRPr lang="en-US" sz="4800" b="1" dirty="0">
              <a:latin typeface="Calibri" panose="020F0502020204030204" pitchFamily="34" charset="0"/>
            </a:endParaRPr>
          </a:p>
        </p:txBody>
      </p:sp>
      <p:sp>
        <p:nvSpPr>
          <p:cNvPr id="114" name="TextBox 113"/>
          <p:cNvSpPr txBox="1"/>
          <p:nvPr/>
        </p:nvSpPr>
        <p:spPr>
          <a:xfrm>
            <a:off x="11041274" y="6628638"/>
            <a:ext cx="19911382" cy="5755422"/>
          </a:xfrm>
          <a:prstGeom prst="rect">
            <a:avLst/>
          </a:prstGeom>
          <a:noFill/>
        </p:spPr>
        <p:txBody>
          <a:bodyPr wrap="square" rtlCol="0">
            <a:spAutoFit/>
          </a:bodyPr>
          <a:lstStyle/>
          <a:p>
            <a:pPr algn="l"/>
            <a:r>
              <a:rPr lang="en-US" sz="4000" b="1" u="sng" dirty="0"/>
              <a:t>Table 1. Bioactive components of sorghum phenolic extracts				</a:t>
            </a:r>
            <a:r>
              <a:rPr lang="en-US" sz="4000" b="1" u="sng" dirty="0" smtClean="0"/>
              <a:t>			</a:t>
            </a:r>
            <a:endParaRPr lang="en-US" sz="4000" dirty="0"/>
          </a:p>
          <a:p>
            <a:pPr algn="l"/>
            <a:r>
              <a:rPr lang="en-US" sz="4000" b="1" u="sng" dirty="0"/>
              <a:t>Bioactive				</a:t>
            </a:r>
            <a:r>
              <a:rPr lang="en-US" sz="4000" b="1" u="sng" dirty="0" smtClean="0"/>
              <a:t>					Amount</a:t>
            </a:r>
            <a:r>
              <a:rPr lang="en-US" sz="4000" b="1" u="sng" dirty="0"/>
              <a:t>, mg/g					</a:t>
            </a:r>
            <a:r>
              <a:rPr lang="en-US" sz="4000" b="1" u="sng" dirty="0" smtClean="0"/>
              <a:t>		</a:t>
            </a:r>
            <a:endParaRPr lang="en-US" sz="4000" dirty="0"/>
          </a:p>
          <a:p>
            <a:pPr algn="l"/>
            <a:r>
              <a:rPr lang="en-US" sz="4000" b="1" dirty="0"/>
              <a:t>Anthocyanins				</a:t>
            </a:r>
            <a:r>
              <a:rPr lang="en-US" sz="4000" b="1" dirty="0" smtClean="0"/>
              <a:t>				0.00024 </a:t>
            </a:r>
            <a:r>
              <a:rPr lang="en-US" sz="4000" b="1" dirty="0"/>
              <a:t>± 0.00004</a:t>
            </a:r>
            <a:endParaRPr lang="en-US" sz="4000" dirty="0"/>
          </a:p>
          <a:p>
            <a:pPr algn="l"/>
            <a:r>
              <a:rPr lang="en-US" sz="4000" b="1" dirty="0"/>
              <a:t>Flavonoids					</a:t>
            </a:r>
            <a:r>
              <a:rPr lang="en-US" sz="4000" b="1" dirty="0" smtClean="0"/>
              <a:t>				13.6 </a:t>
            </a:r>
            <a:r>
              <a:rPr lang="en-US" sz="4000" b="1" dirty="0"/>
              <a:t>± 10.1</a:t>
            </a:r>
            <a:endParaRPr lang="en-US" sz="4000" dirty="0"/>
          </a:p>
          <a:p>
            <a:pPr algn="l"/>
            <a:r>
              <a:rPr lang="en-US" sz="4000" b="1" u="sng" dirty="0"/>
              <a:t>Polyphenols				</a:t>
            </a:r>
            <a:r>
              <a:rPr lang="en-US" sz="4000" b="1" u="sng" dirty="0" smtClean="0"/>
              <a:t>					102.1 </a:t>
            </a:r>
            <a:r>
              <a:rPr lang="en-US" sz="4000" b="1" u="sng" dirty="0"/>
              <a:t>± 15.8						</a:t>
            </a:r>
            <a:r>
              <a:rPr lang="en-US" sz="4000" b="1" u="sng" dirty="0" smtClean="0"/>
              <a:t>		</a:t>
            </a:r>
            <a:endParaRPr lang="en-US" sz="4000" dirty="0"/>
          </a:p>
          <a:p>
            <a:pPr algn="l">
              <a:spcBef>
                <a:spcPts val="0"/>
              </a:spcBef>
            </a:pPr>
            <a:r>
              <a:rPr lang="en-US" sz="4000" b="1" dirty="0">
                <a:latin typeface="Calibri" panose="020F0502020204030204" pitchFamily="34" charset="0"/>
              </a:rPr>
              <a:t>A)											B)</a:t>
            </a:r>
          </a:p>
          <a:p>
            <a:pPr algn="l">
              <a:spcBef>
                <a:spcPts val="0"/>
              </a:spcBef>
            </a:pPr>
            <a:endParaRPr lang="en-US" sz="4000" dirty="0">
              <a:latin typeface="Calibri" pitchFamily="34" charset="0"/>
            </a:endParaRPr>
          </a:p>
        </p:txBody>
      </p:sp>
      <p:sp>
        <p:nvSpPr>
          <p:cNvPr id="53" name="TextBox 52"/>
          <p:cNvSpPr txBox="1"/>
          <p:nvPr/>
        </p:nvSpPr>
        <p:spPr>
          <a:xfrm>
            <a:off x="4367101" y="24506541"/>
            <a:ext cx="1524000" cy="830997"/>
          </a:xfrm>
          <a:prstGeom prst="rect">
            <a:avLst/>
          </a:prstGeom>
          <a:noFill/>
        </p:spPr>
        <p:txBody>
          <a:bodyPr wrap="square" rtlCol="0">
            <a:spAutoFit/>
          </a:bodyPr>
          <a:lstStyle/>
          <a:p>
            <a:r>
              <a:rPr lang="en-US" sz="2400" dirty="0">
                <a:latin typeface="Calibri" panose="020F0502020204030204" pitchFamily="34" charset="0"/>
              </a:rPr>
              <a:t>Freeze drying</a:t>
            </a:r>
          </a:p>
        </p:txBody>
      </p:sp>
      <p:pic>
        <p:nvPicPr>
          <p:cNvPr id="54" name="Picture 5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1479" y="26926364"/>
            <a:ext cx="6285355" cy="2100571"/>
          </a:xfrm>
          <a:prstGeom prst="rect">
            <a:avLst/>
          </a:prstGeom>
        </p:spPr>
      </p:pic>
      <p:cxnSp>
        <p:nvCxnSpPr>
          <p:cNvPr id="55" name="Straight Arrow Connector 54"/>
          <p:cNvCxnSpPr>
            <a:cxnSpLocks/>
          </p:cNvCxnSpPr>
          <p:nvPr/>
        </p:nvCxnSpPr>
        <p:spPr bwMode="auto">
          <a:xfrm>
            <a:off x="3323119" y="26004193"/>
            <a:ext cx="167978" cy="958340"/>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sp>
        <p:nvSpPr>
          <p:cNvPr id="58" name="TextBox 57"/>
          <p:cNvSpPr txBox="1"/>
          <p:nvPr/>
        </p:nvSpPr>
        <p:spPr>
          <a:xfrm>
            <a:off x="1475686" y="28972487"/>
            <a:ext cx="4519501" cy="461665"/>
          </a:xfrm>
          <a:prstGeom prst="rect">
            <a:avLst/>
          </a:prstGeom>
          <a:noFill/>
        </p:spPr>
        <p:txBody>
          <a:bodyPr wrap="square" rtlCol="0">
            <a:spAutoFit/>
          </a:bodyPr>
          <a:lstStyle/>
          <a:p>
            <a:r>
              <a:rPr lang="en-US" sz="2400" dirty="0">
                <a:latin typeface="Calibri" panose="020F0502020204030204" pitchFamily="34" charset="0"/>
              </a:rPr>
              <a:t>THP-1 human macrophages</a:t>
            </a:r>
          </a:p>
        </p:txBody>
      </p:sp>
      <p:sp>
        <p:nvSpPr>
          <p:cNvPr id="59" name="TextBox 58"/>
          <p:cNvSpPr txBox="1"/>
          <p:nvPr/>
        </p:nvSpPr>
        <p:spPr>
          <a:xfrm>
            <a:off x="3593272" y="26266731"/>
            <a:ext cx="2417431" cy="461665"/>
          </a:xfrm>
          <a:prstGeom prst="rect">
            <a:avLst/>
          </a:prstGeom>
          <a:noFill/>
        </p:spPr>
        <p:txBody>
          <a:bodyPr wrap="square" rtlCol="0">
            <a:spAutoFit/>
          </a:bodyPr>
          <a:lstStyle/>
          <a:p>
            <a:r>
              <a:rPr lang="en-US" sz="2400" dirty="0">
                <a:latin typeface="Calibri" panose="020F0502020204030204" pitchFamily="34" charset="0"/>
              </a:rPr>
              <a:t>Cell treatment</a:t>
            </a:r>
          </a:p>
        </p:txBody>
      </p:sp>
      <p:sp>
        <p:nvSpPr>
          <p:cNvPr id="60" name="TextBox 59"/>
          <p:cNvSpPr txBox="1"/>
          <p:nvPr/>
        </p:nvSpPr>
        <p:spPr>
          <a:xfrm>
            <a:off x="394548" y="29356869"/>
            <a:ext cx="6346779" cy="1938992"/>
          </a:xfrm>
          <a:prstGeom prst="rect">
            <a:avLst/>
          </a:prstGeom>
          <a:noFill/>
        </p:spPr>
        <p:txBody>
          <a:bodyPr wrap="square" rtlCol="0">
            <a:spAutoFit/>
          </a:bodyPr>
          <a:lstStyle/>
          <a:p>
            <a:pPr algn="l"/>
            <a:r>
              <a:rPr lang="en-US" sz="2400" dirty="0">
                <a:latin typeface="Calibri" panose="020F0502020204030204" pitchFamily="34" charset="0"/>
              </a:rPr>
              <a:t>Activation of the </a:t>
            </a:r>
            <a:r>
              <a:rPr lang="en-US" sz="2400" dirty="0" err="1">
                <a:latin typeface="Calibri" panose="020F0502020204030204" pitchFamily="34" charset="0"/>
              </a:rPr>
              <a:t>inflammasomes</a:t>
            </a:r>
            <a:r>
              <a:rPr lang="en-US" sz="2400" dirty="0">
                <a:latin typeface="Calibri" panose="020F0502020204030204" pitchFamily="34" charset="0"/>
              </a:rPr>
              <a:t> was accomplished by 0.5 µg/mL lipopolysaccharide (LPS) and 5 </a:t>
            </a:r>
            <a:r>
              <a:rPr lang="en-US" sz="2400" dirty="0" err="1">
                <a:latin typeface="Calibri" panose="020F0502020204030204" pitchFamily="34" charset="0"/>
              </a:rPr>
              <a:t>mM</a:t>
            </a:r>
            <a:r>
              <a:rPr lang="en-US" sz="2400" dirty="0">
                <a:latin typeface="Calibri" panose="020F0502020204030204" pitchFamily="34" charset="0"/>
              </a:rPr>
              <a:t> adenosine triphosphate in the presence or absence of sorghum phenolic extracts at 25 and 50 µg/</a:t>
            </a:r>
            <a:r>
              <a:rPr lang="en-US" sz="2400" dirty="0" err="1">
                <a:latin typeface="Calibri" panose="020F0502020204030204" pitchFamily="34" charset="0"/>
              </a:rPr>
              <a:t>mL.</a:t>
            </a:r>
            <a:endParaRPr lang="en-US" sz="2400" dirty="0">
              <a:latin typeface="Calibri" panose="020F0502020204030204" pitchFamily="34" charset="0"/>
            </a:endParaRPr>
          </a:p>
        </p:txBody>
      </p:sp>
      <p:graphicFrame>
        <p:nvGraphicFramePr>
          <p:cNvPr id="49" name="Chart 48"/>
          <p:cNvGraphicFramePr/>
          <p:nvPr>
            <p:extLst>
              <p:ext uri="{D42A27DB-BD31-4B8C-83A1-F6EECF244321}">
                <p14:modId xmlns:p14="http://schemas.microsoft.com/office/powerpoint/2010/main" val="2439724136"/>
              </p:ext>
            </p:extLst>
          </p:nvPr>
        </p:nvGraphicFramePr>
        <p:xfrm>
          <a:off x="21146577" y="12195488"/>
          <a:ext cx="9792379" cy="5780837"/>
        </p:xfrm>
        <a:graphic>
          <a:graphicData uri="http://schemas.openxmlformats.org/drawingml/2006/chart">
            <c:chart xmlns:c="http://schemas.openxmlformats.org/drawingml/2006/chart" xmlns:r="http://schemas.openxmlformats.org/officeDocument/2006/relationships" r:id="rId7"/>
          </a:graphicData>
        </a:graphic>
      </p:graphicFrame>
      <p:cxnSp>
        <p:nvCxnSpPr>
          <p:cNvPr id="56" name="Straight Arrow Connector 55"/>
          <p:cNvCxnSpPr/>
          <p:nvPr/>
        </p:nvCxnSpPr>
        <p:spPr bwMode="auto">
          <a:xfrm>
            <a:off x="6737023" y="28172516"/>
            <a:ext cx="859398" cy="11153"/>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grpSp>
        <p:nvGrpSpPr>
          <p:cNvPr id="13" name="Group 12"/>
          <p:cNvGrpSpPr/>
          <p:nvPr/>
        </p:nvGrpSpPr>
        <p:grpSpPr>
          <a:xfrm>
            <a:off x="10911081" y="22373793"/>
            <a:ext cx="20181506" cy="7979125"/>
            <a:chOff x="10896600" y="21559307"/>
            <a:chExt cx="20181506" cy="6630764"/>
          </a:xfrm>
        </p:grpSpPr>
        <p:graphicFrame>
          <p:nvGraphicFramePr>
            <p:cNvPr id="57" name="Chart 56"/>
            <p:cNvGraphicFramePr/>
            <p:nvPr>
              <p:extLst>
                <p:ext uri="{D42A27DB-BD31-4B8C-83A1-F6EECF244321}">
                  <p14:modId xmlns:p14="http://schemas.microsoft.com/office/powerpoint/2010/main" val="1227846849"/>
                </p:ext>
              </p:extLst>
            </p:nvPr>
          </p:nvGraphicFramePr>
          <p:xfrm>
            <a:off x="11175947" y="21559307"/>
            <a:ext cx="9714621" cy="5720069"/>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61" name="Chart 60"/>
            <p:cNvGraphicFramePr/>
            <p:nvPr>
              <p:extLst>
                <p:ext uri="{D42A27DB-BD31-4B8C-83A1-F6EECF244321}">
                  <p14:modId xmlns:p14="http://schemas.microsoft.com/office/powerpoint/2010/main" val="2889174378"/>
                </p:ext>
              </p:extLst>
            </p:nvPr>
          </p:nvGraphicFramePr>
          <p:xfrm>
            <a:off x="20812018" y="21694503"/>
            <a:ext cx="10140638" cy="5584873"/>
          </p:xfrm>
          <a:graphic>
            <a:graphicData uri="http://schemas.openxmlformats.org/drawingml/2006/chart">
              <c:chart xmlns:c="http://schemas.openxmlformats.org/drawingml/2006/chart" xmlns:r="http://schemas.openxmlformats.org/officeDocument/2006/relationships" r:id="rId9"/>
            </a:graphicData>
          </a:graphic>
        </p:graphicFrame>
        <p:sp>
          <p:nvSpPr>
            <p:cNvPr id="65" name="Text Box 2"/>
            <p:cNvSpPr txBox="1">
              <a:spLocks noChangeArrowheads="1"/>
            </p:cNvSpPr>
            <p:nvPr/>
          </p:nvSpPr>
          <p:spPr bwMode="auto">
            <a:xfrm>
              <a:off x="10896600" y="27059136"/>
              <a:ext cx="10404056" cy="1095578"/>
            </a:xfrm>
            <a:prstGeom prst="rect">
              <a:avLst/>
            </a:prstGeom>
            <a:noFill/>
            <a:ln w="9525">
              <a:noFill/>
              <a:miter lim="800000"/>
              <a:headEnd/>
              <a:tailEnd/>
            </a:ln>
          </p:spPr>
          <p:txBody>
            <a:bodyPr rot="0" vert="horz" wrap="square" lIns="91440" tIns="45720" rIns="91440" bIns="45720" anchor="t" anchorCtr="0">
              <a:noAutofit/>
            </a:bodyPr>
            <a:lstStyle/>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LPS, 0.5 µg/mL     -              </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                 +                  </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ATP, 5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mM</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                 +                  +                  </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66" name="Text Box 2"/>
            <p:cNvSpPr txBox="1">
              <a:spLocks noChangeArrowheads="1"/>
            </p:cNvSpPr>
            <p:nvPr/>
          </p:nvSpPr>
          <p:spPr bwMode="auto">
            <a:xfrm>
              <a:off x="20674050" y="27094493"/>
              <a:ext cx="10404056" cy="1095578"/>
            </a:xfrm>
            <a:prstGeom prst="rect">
              <a:avLst/>
            </a:prstGeom>
            <a:noFill/>
            <a:ln w="9525">
              <a:noFill/>
              <a:miter lim="800000"/>
              <a:headEnd/>
              <a:tailEnd/>
            </a:ln>
          </p:spPr>
          <p:txBody>
            <a:bodyPr rot="0" vert="horz" wrap="square" lIns="91440" tIns="45720" rIns="91440" bIns="45720" anchor="t" anchorCtr="0">
              <a:noAutofit/>
            </a:bodyPr>
            <a:lstStyle/>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LPS, 0.5 µg/mL     -              </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                 +                  </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ATP, 5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mM</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                 +                  +                  </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p:txBody>
        </p:sp>
      </p:grpSp>
      <p:grpSp>
        <p:nvGrpSpPr>
          <p:cNvPr id="28" name="Group 27"/>
          <p:cNvGrpSpPr/>
          <p:nvPr/>
        </p:nvGrpSpPr>
        <p:grpSpPr>
          <a:xfrm>
            <a:off x="31791214" y="6327736"/>
            <a:ext cx="11749319" cy="13677151"/>
            <a:chOff x="31791214" y="6327736"/>
            <a:chExt cx="11749319" cy="13677151"/>
          </a:xfrm>
        </p:grpSpPr>
        <p:sp>
          <p:nvSpPr>
            <p:cNvPr id="91" name="TextBox 90"/>
            <p:cNvSpPr txBox="1"/>
            <p:nvPr/>
          </p:nvSpPr>
          <p:spPr>
            <a:xfrm>
              <a:off x="39265892" y="14003244"/>
              <a:ext cx="4072379" cy="6001643"/>
            </a:xfrm>
            <a:prstGeom prst="rect">
              <a:avLst/>
            </a:prstGeom>
            <a:noFill/>
          </p:spPr>
          <p:txBody>
            <a:bodyPr wrap="square" rtlCol="0">
              <a:spAutoFit/>
            </a:bodyPr>
            <a:lstStyle/>
            <a:p>
              <a:pPr algn="l"/>
              <a:r>
                <a:rPr lang="en-US" sz="3200" b="1" dirty="0">
                  <a:latin typeface="Calibri" panose="020F0502020204030204" pitchFamily="34" charset="0"/>
                </a:rPr>
                <a:t>Figure </a:t>
              </a:r>
              <a:r>
                <a:rPr lang="en-US" sz="3200" b="1" dirty="0" smtClean="0">
                  <a:latin typeface="Calibri" panose="020F0502020204030204" pitchFamily="34" charset="0"/>
                </a:rPr>
                <a:t>3: Sorghum phenolic affected the expressions of pro-IL-1</a:t>
              </a:r>
              <a:r>
                <a:rPr lang="el-GR" sz="3200" b="1" dirty="0" smtClean="0">
                  <a:latin typeface="Calibri" panose="020F0502020204030204" pitchFamily="34" charset="0"/>
                </a:rPr>
                <a:t>β</a:t>
              </a:r>
              <a:r>
                <a:rPr lang="en-US" sz="3200" b="1" dirty="0" smtClean="0">
                  <a:latin typeface="Calibri" panose="020F0502020204030204" pitchFamily="34" charset="0"/>
                </a:rPr>
                <a:t> and caspase-1 without affecting NLRP3-ASC </a:t>
              </a:r>
              <a:r>
                <a:rPr lang="en-US" sz="3200" b="1" dirty="0" err="1" smtClean="0">
                  <a:latin typeface="Calibri" panose="020F0502020204030204" pitchFamily="34" charset="0"/>
                </a:rPr>
                <a:t>inflammasomes</a:t>
              </a:r>
              <a:r>
                <a:rPr lang="en-US" sz="3200" b="1" dirty="0" smtClean="0">
                  <a:latin typeface="Calibri" panose="020F0502020204030204" pitchFamily="34" charset="0"/>
                </a:rPr>
                <a:t> components. Bars with different letter(s) are significantly different from each other (P &lt; 0.05, n = 3).</a:t>
              </a:r>
              <a:endParaRPr lang="en-US" sz="3200" b="1" dirty="0">
                <a:latin typeface="Calibri" panose="020F0502020204030204" pitchFamily="34" charset="0"/>
              </a:endParaRPr>
            </a:p>
          </p:txBody>
        </p:sp>
        <p:grpSp>
          <p:nvGrpSpPr>
            <p:cNvPr id="26" name="Group 25"/>
            <p:cNvGrpSpPr/>
            <p:nvPr/>
          </p:nvGrpSpPr>
          <p:grpSpPr>
            <a:xfrm>
              <a:off x="31791214" y="6327736"/>
              <a:ext cx="11749319" cy="13324683"/>
              <a:chOff x="31721291" y="6628280"/>
              <a:chExt cx="11749319" cy="13324683"/>
            </a:xfrm>
          </p:grpSpPr>
          <p:graphicFrame>
            <p:nvGraphicFramePr>
              <p:cNvPr id="67" name="Chart 66"/>
              <p:cNvGraphicFramePr>
                <a:graphicFrameLocks/>
              </p:cNvGraphicFramePr>
              <p:nvPr>
                <p:extLst>
                  <p:ext uri="{D42A27DB-BD31-4B8C-83A1-F6EECF244321}">
                    <p14:modId xmlns:p14="http://schemas.microsoft.com/office/powerpoint/2010/main" val="1410319655"/>
                  </p:ext>
                </p:extLst>
              </p:nvPr>
            </p:nvGraphicFramePr>
            <p:xfrm>
              <a:off x="31767675" y="6628280"/>
              <a:ext cx="11586812" cy="7509313"/>
            </p:xfrm>
            <a:graphic>
              <a:graphicData uri="http://schemas.openxmlformats.org/drawingml/2006/chart">
                <c:chart xmlns:c="http://schemas.openxmlformats.org/drawingml/2006/chart" xmlns:r="http://schemas.openxmlformats.org/officeDocument/2006/relationships" r:id="rId10"/>
              </a:graphicData>
            </a:graphic>
          </p:graphicFrame>
          <p:sp>
            <p:nvSpPr>
              <p:cNvPr id="68" name="Text Box 2"/>
              <p:cNvSpPr txBox="1">
                <a:spLocks noChangeArrowheads="1"/>
              </p:cNvSpPr>
              <p:nvPr/>
            </p:nvSpPr>
            <p:spPr bwMode="auto">
              <a:xfrm>
                <a:off x="31862570" y="13499508"/>
                <a:ext cx="11608040" cy="1028444"/>
              </a:xfrm>
              <a:prstGeom prst="rect">
                <a:avLst/>
              </a:prstGeom>
              <a:noFill/>
              <a:ln w="9525">
                <a:noFill/>
                <a:miter lim="800000"/>
                <a:headEnd/>
                <a:tailEnd/>
              </a:ln>
            </p:spPr>
            <p:txBody>
              <a:bodyPr rot="0" vert="horz" wrap="square" lIns="91440" tIns="45720" rIns="91440" bIns="45720" anchor="t" anchorCtr="0">
                <a:noAutofit/>
              </a:bodyPr>
              <a:lstStyle/>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LPS, 0.5 µg/mL    </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                       +                      </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ATP, 5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mM</a:t>
                </a:r>
                <a:r>
                  <a:rPr lang="en-US" sz="2800" dirty="0">
                    <a:effectLst/>
                    <a:latin typeface="Calibri" panose="020F0502020204030204" pitchFamily="34" charset="0"/>
                    <a:ea typeface="Calibri" panose="020F0502020204030204" pitchFamily="34" charset="0"/>
                    <a:cs typeface="Times New Roman" panose="02020603050405020304" pitchFamily="18" charset="0"/>
                  </a:rPr>
                  <a:t>            -              </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                       </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14" name="Picture 13"/>
              <p:cNvPicPr>
                <a:picLocks/>
              </p:cNvPicPr>
              <p:nvPr/>
            </p:nvPicPr>
            <p:blipFill>
              <a:blip r:embed="rId11"/>
              <a:stretch>
                <a:fillRect/>
              </a:stretch>
            </p:blipFill>
            <p:spPr>
              <a:xfrm>
                <a:off x="31721291" y="17673602"/>
                <a:ext cx="4114800" cy="673970"/>
              </a:xfrm>
              <a:prstGeom prst="rect">
                <a:avLst/>
              </a:prstGeom>
            </p:spPr>
          </p:pic>
          <p:pic>
            <p:nvPicPr>
              <p:cNvPr id="15" name="Picture 14"/>
              <p:cNvPicPr>
                <a:picLocks/>
              </p:cNvPicPr>
              <p:nvPr/>
            </p:nvPicPr>
            <p:blipFill>
              <a:blip r:embed="rId12"/>
              <a:stretch>
                <a:fillRect/>
              </a:stretch>
            </p:blipFill>
            <p:spPr>
              <a:xfrm>
                <a:off x="31784240" y="14830065"/>
                <a:ext cx="4114800" cy="548640"/>
              </a:xfrm>
              <a:prstGeom prst="rect">
                <a:avLst/>
              </a:prstGeom>
            </p:spPr>
          </p:pic>
          <p:pic>
            <p:nvPicPr>
              <p:cNvPr id="19" name="Picture 18"/>
              <p:cNvPicPr>
                <a:picLocks/>
              </p:cNvPicPr>
              <p:nvPr/>
            </p:nvPicPr>
            <p:blipFill>
              <a:blip r:embed="rId13"/>
              <a:stretch>
                <a:fillRect/>
              </a:stretch>
            </p:blipFill>
            <p:spPr>
              <a:xfrm>
                <a:off x="31761397" y="15501800"/>
                <a:ext cx="4114800" cy="548640"/>
              </a:xfrm>
              <a:prstGeom prst="rect">
                <a:avLst/>
              </a:prstGeom>
            </p:spPr>
          </p:pic>
          <p:pic>
            <p:nvPicPr>
              <p:cNvPr id="24" name="Picture 23"/>
              <p:cNvPicPr>
                <a:picLocks/>
              </p:cNvPicPr>
              <p:nvPr/>
            </p:nvPicPr>
            <p:blipFill>
              <a:blip r:embed="rId14"/>
              <a:stretch>
                <a:fillRect/>
              </a:stretch>
            </p:blipFill>
            <p:spPr>
              <a:xfrm>
                <a:off x="31784239" y="16204835"/>
                <a:ext cx="4114800" cy="548640"/>
              </a:xfrm>
              <a:prstGeom prst="rect">
                <a:avLst/>
              </a:prstGeom>
            </p:spPr>
          </p:pic>
          <p:pic>
            <p:nvPicPr>
              <p:cNvPr id="25" name="Picture 24"/>
              <p:cNvPicPr>
                <a:picLocks noChangeAspect="1"/>
              </p:cNvPicPr>
              <p:nvPr/>
            </p:nvPicPr>
            <p:blipFill>
              <a:blip r:embed="rId15"/>
              <a:stretch>
                <a:fillRect/>
              </a:stretch>
            </p:blipFill>
            <p:spPr>
              <a:xfrm>
                <a:off x="31784239" y="16897513"/>
                <a:ext cx="4091609" cy="638690"/>
              </a:xfrm>
              <a:prstGeom prst="rect">
                <a:avLst/>
              </a:prstGeom>
            </p:spPr>
          </p:pic>
          <p:sp>
            <p:nvSpPr>
              <p:cNvPr id="70" name="Text Box 2"/>
              <p:cNvSpPr txBox="1">
                <a:spLocks noChangeArrowheads="1"/>
              </p:cNvSpPr>
              <p:nvPr/>
            </p:nvSpPr>
            <p:spPr bwMode="auto">
              <a:xfrm>
                <a:off x="31849252" y="18295852"/>
                <a:ext cx="11608040" cy="1657111"/>
              </a:xfrm>
              <a:prstGeom prst="rect">
                <a:avLst/>
              </a:prstGeom>
              <a:noFill/>
              <a:ln w="9525">
                <a:noFill/>
                <a:miter lim="800000"/>
                <a:headEnd/>
                <a:tailEnd/>
              </a:ln>
            </p:spPr>
            <p:txBody>
              <a:bodyPr rot="0" vert="horz" wrap="square" lIns="91440" tIns="45720" rIns="91440" bIns="45720" anchor="t" anchorCtr="0">
                <a:noAutofit/>
              </a:bodyPr>
              <a:lstStyle/>
              <a:p>
                <a:pPr marL="0" marR="0" algn="l">
                  <a:lnSpc>
                    <a:spcPct val="107000"/>
                  </a:lnSpc>
                  <a:spcBef>
                    <a:spcPts val="0"/>
                  </a:spcBef>
                  <a:spcAft>
                    <a:spcPts val="0"/>
                  </a:spcAft>
                </a:pP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0       0        0       25     50 µg/mL Sorghum phenolic </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gn="l">
                  <a:lnSpc>
                    <a:spcPct val="107000"/>
                  </a:lnSpc>
                  <a:spcBef>
                    <a:spcPts val="0"/>
                  </a:spcBef>
                  <a:spcAft>
                    <a:spcPts val="0"/>
                  </a:spcAft>
                </a:pP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        + </a:t>
                </a:r>
                <a:r>
                  <a:rPr lang="en-US" sz="2800" dirty="0">
                    <a:latin typeface="Calibri" panose="020F0502020204030204" pitchFamily="34" charset="0"/>
                    <a:ea typeface="Calibri" panose="020F0502020204030204" pitchFamily="34" charset="0"/>
                    <a:cs typeface="Times New Roman" panose="02020603050405020304" pitchFamily="18" charset="0"/>
                  </a:rPr>
                  <a:t>LPS, 0.5 µg/mL </a:t>
                </a:r>
              </a:p>
              <a:p>
                <a:pPr marL="0" marR="0" algn="l">
                  <a:lnSpc>
                    <a:spcPct val="107000"/>
                  </a:lnSpc>
                  <a:spcBef>
                    <a:spcPts val="0"/>
                  </a:spcBef>
                  <a:spcAft>
                    <a:spcPts val="0"/>
                  </a:spcAft>
                </a:pPr>
                <a:r>
                  <a:rPr lang="en-US" sz="2800" dirty="0" smtClean="0">
                    <a:latin typeface="Calibri" panose="020F0502020204030204" pitchFamily="34" charset="0"/>
                    <a:ea typeface="Calibri" panose="020F0502020204030204" pitchFamily="34" charset="0"/>
                    <a:cs typeface="Times New Roman" panose="02020603050405020304" pitchFamily="18" charset="0"/>
                  </a:rPr>
                  <a:t>  -        -         +        </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ATP, 5 </a:t>
                </a:r>
                <a:r>
                  <a:rPr lang="en-US" sz="2800" dirty="0" err="1">
                    <a:latin typeface="Calibri" panose="020F0502020204030204" pitchFamily="34" charset="0"/>
                    <a:ea typeface="Calibri" panose="020F0502020204030204" pitchFamily="34" charset="0"/>
                    <a:cs typeface="Times New Roman" panose="02020603050405020304" pitchFamily="18" charset="0"/>
                  </a:rPr>
                  <a:t>mM</a:t>
                </a:r>
                <a:r>
                  <a:rPr lang="en-US" sz="2800" dirty="0">
                    <a:latin typeface="Calibri" panose="020F0502020204030204" pitchFamily="34" charset="0"/>
                    <a:ea typeface="Calibri" panose="020F0502020204030204" pitchFamily="34" charset="0"/>
                    <a:cs typeface="Times New Roman" panose="02020603050405020304" pitchFamily="18" charset="0"/>
                  </a:rPr>
                  <a:t> </a:t>
                </a:r>
              </a:p>
              <a:p>
                <a:pPr marL="0" marR="0" algn="l">
                  <a:lnSpc>
                    <a:spcPct val="107000"/>
                  </a:lnSpc>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1" name="Text Box 2"/>
              <p:cNvSpPr txBox="1">
                <a:spLocks noChangeArrowheads="1"/>
              </p:cNvSpPr>
              <p:nvPr/>
            </p:nvSpPr>
            <p:spPr bwMode="auto">
              <a:xfrm>
                <a:off x="35899039" y="14830065"/>
                <a:ext cx="2818463" cy="440654"/>
              </a:xfrm>
              <a:prstGeom prst="rect">
                <a:avLst/>
              </a:prstGeom>
              <a:noFill/>
              <a:ln w="9525">
                <a:noFill/>
                <a:miter lim="800000"/>
                <a:headEnd/>
                <a:tailEnd/>
              </a:ln>
            </p:spPr>
            <p:txBody>
              <a:bodyPr rot="0" vert="horz" wrap="square" lIns="91440" tIns="45720" rIns="91440" bIns="45720" anchor="t" anchorCtr="0">
                <a:noAutofit/>
              </a:bodyPr>
              <a:lstStyle/>
              <a:p>
                <a:pPr marL="0" marR="0" algn="l">
                  <a:lnSpc>
                    <a:spcPct val="107000"/>
                  </a:lnSpc>
                  <a:spcBef>
                    <a:spcPts val="0"/>
                  </a:spcBef>
                  <a:spcAft>
                    <a:spcPts val="0"/>
                  </a:spcAft>
                </a:pP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NLRP3 (110 </a:t>
                </a:r>
                <a:r>
                  <a:rPr lang="en-US" sz="2800" dirty="0" err="1" smtClean="0">
                    <a:effectLst/>
                    <a:latin typeface="Calibri" panose="020F0502020204030204" pitchFamily="34" charset="0"/>
                    <a:ea typeface="Calibri" panose="020F0502020204030204" pitchFamily="34" charset="0"/>
                    <a:cs typeface="Times New Roman" panose="02020603050405020304" pitchFamily="18" charset="0"/>
                  </a:rPr>
                  <a:t>kDa</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2" name="Text Box 2"/>
              <p:cNvSpPr txBox="1">
                <a:spLocks noChangeArrowheads="1"/>
              </p:cNvSpPr>
              <p:nvPr/>
            </p:nvSpPr>
            <p:spPr bwMode="auto">
              <a:xfrm>
                <a:off x="35836091" y="15498586"/>
                <a:ext cx="3330709" cy="531781"/>
              </a:xfrm>
              <a:prstGeom prst="rect">
                <a:avLst/>
              </a:prstGeom>
              <a:noFill/>
              <a:ln w="9525">
                <a:noFill/>
                <a:miter lim="800000"/>
                <a:headEnd/>
                <a:tailEnd/>
              </a:ln>
            </p:spPr>
            <p:txBody>
              <a:bodyPr rot="0" vert="horz" wrap="square" lIns="91440" tIns="45720" rIns="91440" bIns="45720" anchor="t" anchorCtr="0">
                <a:noAutofit/>
              </a:bodyPr>
              <a:lstStyle/>
              <a:p>
                <a:pPr marL="0" marR="0" algn="l">
                  <a:lnSpc>
                    <a:spcPct val="107000"/>
                  </a:lnSpc>
                  <a:spcBef>
                    <a:spcPts val="0"/>
                  </a:spcBef>
                  <a:spcAft>
                    <a:spcPts val="0"/>
                  </a:spcAft>
                </a:pPr>
                <a:r>
                  <a:rPr lang="en-US" sz="2800" dirty="0" smtClean="0">
                    <a:latin typeface="Calibri" panose="020F0502020204030204" pitchFamily="34" charset="0"/>
                    <a:ea typeface="Calibri" panose="020F0502020204030204" pitchFamily="34" charset="0"/>
                    <a:cs typeface="Times New Roman" panose="02020603050405020304" pitchFamily="18" charset="0"/>
                  </a:rPr>
                  <a:t>pro-IL-1beta (31 </a:t>
                </a:r>
                <a:r>
                  <a:rPr lang="en-US" sz="2800" dirty="0" err="1" smtClean="0">
                    <a:latin typeface="Calibri" panose="020F0502020204030204" pitchFamily="34" charset="0"/>
                    <a:ea typeface="Calibri" panose="020F0502020204030204" pitchFamily="34" charset="0"/>
                    <a:cs typeface="Times New Roman" panose="02020603050405020304" pitchFamily="18" charset="0"/>
                  </a:rPr>
                  <a:t>kDa</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3" name="Text Box 2"/>
              <p:cNvSpPr txBox="1">
                <a:spLocks noChangeArrowheads="1"/>
              </p:cNvSpPr>
              <p:nvPr/>
            </p:nvSpPr>
            <p:spPr bwMode="auto">
              <a:xfrm>
                <a:off x="35875848" y="16204835"/>
                <a:ext cx="3330709" cy="531781"/>
              </a:xfrm>
              <a:prstGeom prst="rect">
                <a:avLst/>
              </a:prstGeom>
              <a:noFill/>
              <a:ln w="9525">
                <a:noFill/>
                <a:miter lim="800000"/>
                <a:headEnd/>
                <a:tailEnd/>
              </a:ln>
            </p:spPr>
            <p:txBody>
              <a:bodyPr rot="0" vert="horz" wrap="square" lIns="91440" tIns="45720" rIns="91440" bIns="45720" anchor="t" anchorCtr="0">
                <a:noAutofit/>
              </a:bodyPr>
              <a:lstStyle/>
              <a:p>
                <a:pPr marL="0" marR="0" algn="l">
                  <a:lnSpc>
                    <a:spcPct val="107000"/>
                  </a:lnSpc>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c</a:t>
                </a:r>
                <a:r>
                  <a:rPr lang="en-US" sz="2800" dirty="0" smtClean="0">
                    <a:latin typeface="Calibri" panose="020F0502020204030204" pitchFamily="34" charset="0"/>
                    <a:ea typeface="Calibri" panose="020F0502020204030204" pitchFamily="34" charset="0"/>
                    <a:cs typeface="Times New Roman" panose="02020603050405020304" pitchFamily="18" charset="0"/>
                  </a:rPr>
                  <a:t>aspase-1 (10 </a:t>
                </a:r>
                <a:r>
                  <a:rPr lang="en-US" sz="2800" dirty="0" err="1" smtClean="0">
                    <a:latin typeface="Calibri" panose="020F0502020204030204" pitchFamily="34" charset="0"/>
                    <a:ea typeface="Calibri" panose="020F0502020204030204" pitchFamily="34" charset="0"/>
                    <a:cs typeface="Times New Roman" panose="02020603050405020304" pitchFamily="18" charset="0"/>
                  </a:rPr>
                  <a:t>kDa</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4" name="Text Box 2"/>
              <p:cNvSpPr txBox="1">
                <a:spLocks noChangeArrowheads="1"/>
              </p:cNvSpPr>
              <p:nvPr/>
            </p:nvSpPr>
            <p:spPr bwMode="auto">
              <a:xfrm>
                <a:off x="35875847" y="16914076"/>
                <a:ext cx="3330709" cy="340736"/>
              </a:xfrm>
              <a:prstGeom prst="rect">
                <a:avLst/>
              </a:prstGeom>
              <a:noFill/>
              <a:ln w="9525">
                <a:noFill/>
                <a:miter lim="800000"/>
                <a:headEnd/>
                <a:tailEnd/>
              </a:ln>
            </p:spPr>
            <p:txBody>
              <a:bodyPr rot="0" vert="horz" wrap="square" lIns="91440" tIns="45720" rIns="91440" bIns="45720" anchor="t" anchorCtr="0">
                <a:noAutofit/>
              </a:bodyPr>
              <a:lstStyle/>
              <a:p>
                <a:pPr marL="0" marR="0" algn="l">
                  <a:lnSpc>
                    <a:spcPct val="107000"/>
                  </a:lnSpc>
                  <a:spcBef>
                    <a:spcPts val="0"/>
                  </a:spcBef>
                  <a:spcAft>
                    <a:spcPts val="0"/>
                  </a:spcAft>
                </a:pPr>
                <a:r>
                  <a:rPr lang="en-US" sz="2800" dirty="0" smtClean="0">
                    <a:latin typeface="Calibri" panose="020F0502020204030204" pitchFamily="34" charset="0"/>
                    <a:ea typeface="Calibri" panose="020F0502020204030204" pitchFamily="34" charset="0"/>
                    <a:cs typeface="Times New Roman" panose="02020603050405020304" pitchFamily="18" charset="0"/>
                  </a:rPr>
                  <a:t>ASC (22 </a:t>
                </a:r>
                <a:r>
                  <a:rPr lang="en-US" sz="2800" dirty="0" err="1" smtClean="0">
                    <a:latin typeface="Calibri" panose="020F0502020204030204" pitchFamily="34" charset="0"/>
                    <a:ea typeface="Calibri" panose="020F0502020204030204" pitchFamily="34" charset="0"/>
                    <a:cs typeface="Times New Roman" panose="02020603050405020304" pitchFamily="18" charset="0"/>
                  </a:rPr>
                  <a:t>kDa</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5" name="Text Box 2"/>
              <p:cNvSpPr txBox="1">
                <a:spLocks noChangeArrowheads="1"/>
              </p:cNvSpPr>
              <p:nvPr/>
            </p:nvSpPr>
            <p:spPr bwMode="auto">
              <a:xfrm>
                <a:off x="35950743" y="17745660"/>
                <a:ext cx="3330709" cy="340736"/>
              </a:xfrm>
              <a:prstGeom prst="rect">
                <a:avLst/>
              </a:prstGeom>
              <a:noFill/>
              <a:ln w="9525">
                <a:noFill/>
                <a:miter lim="800000"/>
                <a:headEnd/>
                <a:tailEnd/>
              </a:ln>
            </p:spPr>
            <p:txBody>
              <a:bodyPr rot="0" vert="horz" wrap="square" lIns="91440" tIns="45720" rIns="91440" bIns="45720" anchor="t" anchorCtr="0">
                <a:noAutofit/>
              </a:bodyPr>
              <a:lstStyle/>
              <a:p>
                <a:pPr marL="0" marR="0" algn="l">
                  <a:lnSpc>
                    <a:spcPct val="107000"/>
                  </a:lnSpc>
                  <a:spcBef>
                    <a:spcPts val="0"/>
                  </a:spcBef>
                  <a:spcAft>
                    <a:spcPts val="0"/>
                  </a:spcAft>
                </a:pPr>
                <a:r>
                  <a:rPr lang="en-US" sz="2800" dirty="0" smtClean="0">
                    <a:latin typeface="Calibri" panose="020F0502020204030204" pitchFamily="34" charset="0"/>
                    <a:ea typeface="Calibri" panose="020F0502020204030204" pitchFamily="34" charset="0"/>
                    <a:cs typeface="Times New Roman" panose="02020603050405020304" pitchFamily="18" charset="0"/>
                  </a:rPr>
                  <a:t>Actin (41 </a:t>
                </a:r>
                <a:r>
                  <a:rPr lang="en-US" sz="2800" dirty="0" err="1" smtClean="0">
                    <a:latin typeface="Calibri" panose="020F0502020204030204" pitchFamily="34" charset="0"/>
                    <a:ea typeface="Calibri" panose="020F0502020204030204" pitchFamily="34" charset="0"/>
                    <a:cs typeface="Times New Roman" panose="02020603050405020304" pitchFamily="18" charset="0"/>
                  </a:rPr>
                  <a:t>kDa</a:t>
                </a: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gn="l">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p:txBody>
          </p:sp>
        </p:grpSp>
      </p:grpSp>
      <p:grpSp>
        <p:nvGrpSpPr>
          <p:cNvPr id="33376" name="Group 33375"/>
          <p:cNvGrpSpPr/>
          <p:nvPr/>
        </p:nvGrpSpPr>
        <p:grpSpPr>
          <a:xfrm>
            <a:off x="33335516" y="24455359"/>
            <a:ext cx="8833622" cy="5607071"/>
            <a:chOff x="33335516" y="24455359"/>
            <a:chExt cx="8833622" cy="5607071"/>
          </a:xfrm>
        </p:grpSpPr>
        <p:grpSp>
          <p:nvGrpSpPr>
            <p:cNvPr id="76" name="Canvas 98"/>
            <p:cNvGrpSpPr/>
            <p:nvPr/>
          </p:nvGrpSpPr>
          <p:grpSpPr>
            <a:xfrm>
              <a:off x="33335516" y="24518083"/>
              <a:ext cx="8833622" cy="5544347"/>
              <a:chOff x="0" y="-14461"/>
              <a:chExt cx="6126855" cy="4853796"/>
            </a:xfrm>
          </p:grpSpPr>
          <p:sp>
            <p:nvSpPr>
              <p:cNvPr id="77" name="Rectangle 76"/>
              <p:cNvSpPr/>
              <p:nvPr/>
            </p:nvSpPr>
            <p:spPr>
              <a:xfrm>
                <a:off x="0" y="0"/>
                <a:ext cx="5781675" cy="4839335"/>
              </a:xfrm>
              <a:prstGeom prst="rect">
                <a:avLst/>
              </a:prstGeom>
            </p:spPr>
          </p:sp>
          <p:sp>
            <p:nvSpPr>
              <p:cNvPr id="78" name="Text Box 241"/>
              <p:cNvSpPr txBox="1"/>
              <p:nvPr/>
            </p:nvSpPr>
            <p:spPr>
              <a:xfrm>
                <a:off x="749240" y="2123592"/>
                <a:ext cx="571500" cy="2659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000">
                    <a:effectLst/>
                    <a:latin typeface="Calibri" panose="020F0502020204030204" pitchFamily="34" charset="0"/>
                    <a:ea typeface="Times New Roman" panose="02020603050405020304" pitchFamily="18" charset="0"/>
                  </a:rPr>
                  <a:t>NF-κB</a:t>
                </a:r>
                <a:endParaRPr lang="en-US" sz="1200">
                  <a:effectLst/>
                  <a:latin typeface="Calibri" panose="020F0502020204030204" pitchFamily="34" charset="0"/>
                  <a:ea typeface="Times New Roman" panose="02020603050405020304" pitchFamily="18" charset="0"/>
                </a:endParaRPr>
              </a:p>
            </p:txBody>
          </p:sp>
          <p:grpSp>
            <p:nvGrpSpPr>
              <p:cNvPr id="79" name="Group 78"/>
              <p:cNvGrpSpPr/>
              <p:nvPr/>
            </p:nvGrpSpPr>
            <p:grpSpPr>
              <a:xfrm>
                <a:off x="166688" y="-14461"/>
                <a:ext cx="5960167" cy="4734910"/>
                <a:chOff x="166688" y="-14461"/>
                <a:chExt cx="5960167" cy="4734910"/>
              </a:xfrm>
            </p:grpSpPr>
            <p:cxnSp>
              <p:nvCxnSpPr>
                <p:cNvPr id="80" name="Elbow Connector 79"/>
                <p:cNvCxnSpPr/>
                <p:nvPr/>
              </p:nvCxnSpPr>
              <p:spPr>
                <a:xfrm rot="16200000" flipV="1">
                  <a:off x="3468212" y="2113523"/>
                  <a:ext cx="1318814" cy="561641"/>
                </a:xfrm>
                <a:prstGeom prst="bentConnector3">
                  <a:avLst/>
                </a:prstGeom>
                <a:ln>
                  <a:tailEnd type="triangle"/>
                </a:ln>
              </p:spPr>
              <p:style>
                <a:lnRef idx="1">
                  <a:schemeClr val="accent2"/>
                </a:lnRef>
                <a:fillRef idx="0">
                  <a:schemeClr val="accent2"/>
                </a:fillRef>
                <a:effectRef idx="0">
                  <a:schemeClr val="accent2"/>
                </a:effectRef>
                <a:fontRef idx="minor">
                  <a:schemeClr val="tx1"/>
                </a:fontRef>
              </p:style>
            </p:cxnSp>
            <p:grpSp>
              <p:nvGrpSpPr>
                <p:cNvPr id="81" name="Group 80"/>
                <p:cNvGrpSpPr/>
                <p:nvPr/>
              </p:nvGrpSpPr>
              <p:grpSpPr>
                <a:xfrm>
                  <a:off x="166688" y="-14461"/>
                  <a:ext cx="5960167" cy="4734910"/>
                  <a:chOff x="106303" y="20044"/>
                  <a:chExt cx="5960167" cy="4734910"/>
                </a:xfrm>
              </p:grpSpPr>
              <p:sp>
                <p:nvSpPr>
                  <p:cNvPr id="82" name="Text Box 40"/>
                  <p:cNvSpPr txBox="1"/>
                  <p:nvPr/>
                </p:nvSpPr>
                <p:spPr>
                  <a:xfrm>
                    <a:off x="278909" y="4400878"/>
                    <a:ext cx="1524011" cy="29857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000">
                        <a:effectLst/>
                        <a:latin typeface="Calibri" panose="020F0502020204030204" pitchFamily="34" charset="0"/>
                        <a:ea typeface="Times New Roman" panose="02020603050405020304" pitchFamily="18" charset="0"/>
                      </a:rPr>
                      <a:t>Inflammasome</a:t>
                    </a:r>
                  </a:p>
                </p:txBody>
              </p:sp>
              <p:grpSp>
                <p:nvGrpSpPr>
                  <p:cNvPr id="83" name="Group 82"/>
                  <p:cNvGrpSpPr/>
                  <p:nvPr/>
                </p:nvGrpSpPr>
                <p:grpSpPr>
                  <a:xfrm>
                    <a:off x="106303" y="20044"/>
                    <a:ext cx="5960167" cy="4734910"/>
                    <a:chOff x="106303" y="20044"/>
                    <a:chExt cx="5960167" cy="4734910"/>
                  </a:xfrm>
                </p:grpSpPr>
                <p:sp>
                  <p:nvSpPr>
                    <p:cNvPr id="84" name="Text Box 225"/>
                    <p:cNvSpPr txBox="1"/>
                    <p:nvPr/>
                  </p:nvSpPr>
                  <p:spPr>
                    <a:xfrm>
                      <a:off x="461064" y="20044"/>
                      <a:ext cx="2031335" cy="37125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000" dirty="0">
                          <a:effectLst/>
                          <a:latin typeface="Calibri" panose="020F0502020204030204" pitchFamily="34" charset="0"/>
                          <a:ea typeface="Times New Roman" panose="02020603050405020304" pitchFamily="18" charset="0"/>
                        </a:rPr>
                        <a:t>LPS (Exogenous)</a:t>
                      </a:r>
                    </a:p>
                  </p:txBody>
                </p:sp>
                <p:grpSp>
                  <p:nvGrpSpPr>
                    <p:cNvPr id="85" name="Group 84"/>
                    <p:cNvGrpSpPr/>
                    <p:nvPr/>
                  </p:nvGrpSpPr>
                  <p:grpSpPr>
                    <a:xfrm>
                      <a:off x="106303" y="55051"/>
                      <a:ext cx="5960167" cy="4699903"/>
                      <a:chOff x="106303" y="55051"/>
                      <a:chExt cx="5960167" cy="4699903"/>
                    </a:xfrm>
                  </p:grpSpPr>
                  <p:sp>
                    <p:nvSpPr>
                      <p:cNvPr id="86" name="Text Box 243"/>
                      <p:cNvSpPr txBox="1"/>
                      <p:nvPr/>
                    </p:nvSpPr>
                    <p:spPr>
                      <a:xfrm>
                        <a:off x="106303" y="3659684"/>
                        <a:ext cx="1846951" cy="46965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000" dirty="0">
                            <a:effectLst/>
                            <a:latin typeface="Calibri" panose="020F0502020204030204" pitchFamily="34" charset="0"/>
                            <a:ea typeface="Times New Roman" panose="02020603050405020304" pitchFamily="18" charset="0"/>
                          </a:rPr>
                          <a:t>ATP (Endogenous)</a:t>
                        </a:r>
                      </a:p>
                    </p:txBody>
                  </p:sp>
                  <p:grpSp>
                    <p:nvGrpSpPr>
                      <p:cNvPr id="87" name="Group 86"/>
                      <p:cNvGrpSpPr/>
                      <p:nvPr/>
                    </p:nvGrpSpPr>
                    <p:grpSpPr>
                      <a:xfrm>
                        <a:off x="370576" y="55051"/>
                        <a:ext cx="5695894" cy="4699903"/>
                        <a:chOff x="370576" y="55051"/>
                        <a:chExt cx="5695894" cy="4699903"/>
                      </a:xfrm>
                    </p:grpSpPr>
                    <p:sp>
                      <p:nvSpPr>
                        <p:cNvPr id="88" name="Lightning Bolt 87"/>
                        <p:cNvSpPr/>
                        <p:nvPr/>
                      </p:nvSpPr>
                      <p:spPr>
                        <a:xfrm rot="5187494" flipH="1" flipV="1">
                          <a:off x="1411209" y="3189615"/>
                          <a:ext cx="444947" cy="686047"/>
                        </a:xfrm>
                        <a:prstGeom prst="lightningBolt">
                          <a:avLst/>
                        </a:prstGeom>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000">
                              <a:effectLst/>
                              <a:latin typeface="Calibri" panose="020F0502020204030204" pitchFamily="34" charset="0"/>
                              <a:ea typeface="Times New Roman" panose="02020603050405020304" pitchFamily="18" charset="0"/>
                            </a:rPr>
                            <a:t> </a:t>
                          </a:r>
                          <a:endParaRPr lang="en-US" sz="1200">
                            <a:effectLst/>
                            <a:latin typeface="Calibri" panose="020F0502020204030204" pitchFamily="34" charset="0"/>
                            <a:ea typeface="Times New Roman" panose="02020603050405020304" pitchFamily="18" charset="0"/>
                          </a:endParaRPr>
                        </a:p>
                      </p:txBody>
                    </p:sp>
                    <p:grpSp>
                      <p:nvGrpSpPr>
                        <p:cNvPr id="89" name="Group 88"/>
                        <p:cNvGrpSpPr/>
                        <p:nvPr/>
                      </p:nvGrpSpPr>
                      <p:grpSpPr>
                        <a:xfrm>
                          <a:off x="370576" y="55051"/>
                          <a:ext cx="5695894" cy="4699903"/>
                          <a:chOff x="370576" y="55051"/>
                          <a:chExt cx="5695894" cy="4699903"/>
                        </a:xfrm>
                      </p:grpSpPr>
                      <p:grpSp>
                        <p:nvGrpSpPr>
                          <p:cNvPr id="90" name="Group 89"/>
                          <p:cNvGrpSpPr/>
                          <p:nvPr/>
                        </p:nvGrpSpPr>
                        <p:grpSpPr>
                          <a:xfrm>
                            <a:off x="2457463" y="1255738"/>
                            <a:ext cx="1724910" cy="963788"/>
                            <a:chOff x="2457463" y="1255738"/>
                            <a:chExt cx="1724910" cy="963788"/>
                          </a:xfrm>
                        </p:grpSpPr>
                        <p:sp>
                          <p:nvSpPr>
                            <p:cNvPr id="154" name="Oval 153"/>
                            <p:cNvSpPr/>
                            <p:nvPr/>
                          </p:nvSpPr>
                          <p:spPr>
                            <a:xfrm>
                              <a:off x="2457463" y="1806711"/>
                              <a:ext cx="1057276" cy="4128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dirty="0" smtClean="0">
                                  <a:effectLst/>
                                  <a:latin typeface="Calibri" panose="020F0502020204030204" pitchFamily="34" charset="0"/>
                                  <a:ea typeface="Times New Roman" panose="02020603050405020304" pitchFamily="18" charset="0"/>
                                </a:rPr>
                                <a:t>Pro-IL-1β</a:t>
                              </a:r>
                            </a:p>
                            <a:p>
                              <a:pPr marL="0" marR="0" algn="ctr">
                                <a:spcBef>
                                  <a:spcPts val="0"/>
                                </a:spcBef>
                                <a:spcAft>
                                  <a:spcPts val="0"/>
                                </a:spcAft>
                              </a:pPr>
                              <a:r>
                                <a:rPr lang="en-US" sz="1600" dirty="0" smtClean="0">
                                  <a:latin typeface="Calibri" panose="020F0502020204030204" pitchFamily="34" charset="0"/>
                                  <a:ea typeface="Times New Roman" panose="02020603050405020304" pitchFamily="18" charset="0"/>
                                </a:rPr>
                                <a:t>Pro-IL-18</a:t>
                              </a:r>
                              <a:endParaRPr lang="en-US" sz="1600" dirty="0">
                                <a:effectLst/>
                                <a:latin typeface="Calibri" panose="020F0502020204030204" pitchFamily="34" charset="0"/>
                                <a:ea typeface="Times New Roman" panose="02020603050405020304" pitchFamily="18" charset="0"/>
                              </a:endParaRPr>
                            </a:p>
                          </p:txBody>
                        </p:sp>
                        <p:sp>
                          <p:nvSpPr>
                            <p:cNvPr id="155" name="Diamond 154"/>
                            <p:cNvSpPr/>
                            <p:nvPr/>
                          </p:nvSpPr>
                          <p:spPr>
                            <a:xfrm>
                              <a:off x="3324232" y="1856261"/>
                              <a:ext cx="266700" cy="288237"/>
                            </a:xfrm>
                            <a:prstGeom prst="diamond">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cxnSp>
                          <p:nvCxnSpPr>
                            <p:cNvPr id="156" name="Straight Arrow Connector 155"/>
                            <p:cNvCxnSpPr/>
                            <p:nvPr/>
                          </p:nvCxnSpPr>
                          <p:spPr>
                            <a:xfrm flipV="1">
                              <a:off x="3581124" y="1459435"/>
                              <a:ext cx="400050" cy="4667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7" name="Diamond 156"/>
                            <p:cNvSpPr/>
                            <p:nvPr/>
                          </p:nvSpPr>
                          <p:spPr>
                            <a:xfrm>
                              <a:off x="3944248" y="1255738"/>
                              <a:ext cx="238125" cy="240336"/>
                            </a:xfrm>
                            <a:prstGeom prst="diamond">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grpSp>
                      <p:grpSp>
                        <p:nvGrpSpPr>
                          <p:cNvPr id="92" name="Group 91"/>
                          <p:cNvGrpSpPr/>
                          <p:nvPr/>
                        </p:nvGrpSpPr>
                        <p:grpSpPr>
                          <a:xfrm>
                            <a:off x="370576" y="55051"/>
                            <a:ext cx="5695894" cy="4699903"/>
                            <a:chOff x="370576" y="55051"/>
                            <a:chExt cx="5695894" cy="4699903"/>
                          </a:xfrm>
                        </p:grpSpPr>
                        <p:grpSp>
                          <p:nvGrpSpPr>
                            <p:cNvPr id="93" name="Group 92"/>
                            <p:cNvGrpSpPr/>
                            <p:nvPr/>
                          </p:nvGrpSpPr>
                          <p:grpSpPr>
                            <a:xfrm>
                              <a:off x="503849" y="1225476"/>
                              <a:ext cx="1257300" cy="1382235"/>
                              <a:chOff x="503849" y="1225476"/>
                              <a:chExt cx="1257300" cy="1382235"/>
                            </a:xfrm>
                          </p:grpSpPr>
                          <p:cxnSp>
                            <p:nvCxnSpPr>
                              <p:cNvPr id="150" name="Straight Arrow Connector 149"/>
                              <p:cNvCxnSpPr/>
                              <p:nvPr/>
                            </p:nvCxnSpPr>
                            <p:spPr>
                              <a:xfrm flipH="1">
                                <a:off x="1409596" y="1225476"/>
                                <a:ext cx="1" cy="2705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2" name="Oval 151"/>
                              <p:cNvSpPr/>
                              <p:nvPr/>
                            </p:nvSpPr>
                            <p:spPr>
                              <a:xfrm>
                                <a:off x="503849" y="1579011"/>
                                <a:ext cx="1257300" cy="10287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53" name="Freeform 152"/>
                              <p:cNvSpPr/>
                              <p:nvPr/>
                            </p:nvSpPr>
                            <p:spPr>
                              <a:xfrm>
                                <a:off x="662077" y="1856254"/>
                                <a:ext cx="705533" cy="661151"/>
                              </a:xfrm>
                              <a:custGeom>
                                <a:avLst/>
                                <a:gdLst>
                                  <a:gd name="connsiteX0" fmla="*/ 0 w 705533"/>
                                  <a:gd name="connsiteY0" fmla="*/ 28575 h 661151"/>
                                  <a:gd name="connsiteX1" fmla="*/ 66675 w 705533"/>
                                  <a:gd name="connsiteY1" fmla="*/ 66675 h 661151"/>
                                  <a:gd name="connsiteX2" fmla="*/ 133350 w 705533"/>
                                  <a:gd name="connsiteY2" fmla="*/ 104775 h 661151"/>
                                  <a:gd name="connsiteX3" fmla="*/ 200025 w 705533"/>
                                  <a:gd name="connsiteY3" fmla="*/ 152400 h 661151"/>
                                  <a:gd name="connsiteX4" fmla="*/ 228600 w 705533"/>
                                  <a:gd name="connsiteY4" fmla="*/ 161925 h 661151"/>
                                  <a:gd name="connsiteX5" fmla="*/ 285750 w 705533"/>
                                  <a:gd name="connsiteY5" fmla="*/ 190500 h 661151"/>
                                  <a:gd name="connsiteX6" fmla="*/ 323850 w 705533"/>
                                  <a:gd name="connsiteY6" fmla="*/ 228600 h 661151"/>
                                  <a:gd name="connsiteX7" fmla="*/ 381000 w 705533"/>
                                  <a:gd name="connsiteY7" fmla="*/ 247650 h 661151"/>
                                  <a:gd name="connsiteX8" fmla="*/ 495300 w 705533"/>
                                  <a:gd name="connsiteY8" fmla="*/ 304800 h 661151"/>
                                  <a:gd name="connsiteX9" fmla="*/ 523875 w 705533"/>
                                  <a:gd name="connsiteY9" fmla="*/ 314325 h 661151"/>
                                  <a:gd name="connsiteX10" fmla="*/ 552450 w 705533"/>
                                  <a:gd name="connsiteY10" fmla="*/ 323850 h 661151"/>
                                  <a:gd name="connsiteX11" fmla="*/ 600075 w 705533"/>
                                  <a:gd name="connsiteY11" fmla="*/ 314325 h 661151"/>
                                  <a:gd name="connsiteX12" fmla="*/ 657225 w 705533"/>
                                  <a:gd name="connsiteY12" fmla="*/ 276225 h 661151"/>
                                  <a:gd name="connsiteX13" fmla="*/ 676275 w 705533"/>
                                  <a:gd name="connsiteY13" fmla="*/ 247650 h 661151"/>
                                  <a:gd name="connsiteX14" fmla="*/ 676275 w 705533"/>
                                  <a:gd name="connsiteY14" fmla="*/ 133350 h 661151"/>
                                  <a:gd name="connsiteX15" fmla="*/ 581025 w 705533"/>
                                  <a:gd name="connsiteY15" fmla="*/ 104775 h 661151"/>
                                  <a:gd name="connsiteX16" fmla="*/ 552450 w 705533"/>
                                  <a:gd name="connsiteY16" fmla="*/ 85725 h 661151"/>
                                  <a:gd name="connsiteX17" fmla="*/ 333375 w 705533"/>
                                  <a:gd name="connsiteY17" fmla="*/ 95250 h 661151"/>
                                  <a:gd name="connsiteX18" fmla="*/ 304800 w 705533"/>
                                  <a:gd name="connsiteY18" fmla="*/ 104775 h 661151"/>
                                  <a:gd name="connsiteX19" fmla="*/ 276225 w 705533"/>
                                  <a:gd name="connsiteY19" fmla="*/ 190500 h 661151"/>
                                  <a:gd name="connsiteX20" fmla="*/ 285750 w 705533"/>
                                  <a:gd name="connsiteY20" fmla="*/ 314325 h 661151"/>
                                  <a:gd name="connsiteX21" fmla="*/ 333375 w 705533"/>
                                  <a:gd name="connsiteY21" fmla="*/ 371475 h 661151"/>
                                  <a:gd name="connsiteX22" fmla="*/ 400050 w 705533"/>
                                  <a:gd name="connsiteY22" fmla="*/ 438150 h 661151"/>
                                  <a:gd name="connsiteX23" fmla="*/ 428625 w 705533"/>
                                  <a:gd name="connsiteY23" fmla="*/ 466725 h 661151"/>
                                  <a:gd name="connsiteX24" fmla="*/ 466725 w 705533"/>
                                  <a:gd name="connsiteY24" fmla="*/ 485775 h 661151"/>
                                  <a:gd name="connsiteX25" fmla="*/ 523875 w 705533"/>
                                  <a:gd name="connsiteY25" fmla="*/ 523875 h 661151"/>
                                  <a:gd name="connsiteX26" fmla="*/ 561975 w 705533"/>
                                  <a:gd name="connsiteY26" fmla="*/ 552450 h 661151"/>
                                  <a:gd name="connsiteX27" fmla="*/ 590550 w 705533"/>
                                  <a:gd name="connsiteY27" fmla="*/ 561975 h 661151"/>
                                  <a:gd name="connsiteX28" fmla="*/ 619125 w 705533"/>
                                  <a:gd name="connsiteY28" fmla="*/ 581025 h 661151"/>
                                  <a:gd name="connsiteX29" fmla="*/ 628650 w 705533"/>
                                  <a:gd name="connsiteY29" fmla="*/ 609600 h 661151"/>
                                  <a:gd name="connsiteX30" fmla="*/ 409575 w 705533"/>
                                  <a:gd name="connsiteY30" fmla="*/ 628650 h 661151"/>
                                  <a:gd name="connsiteX31" fmla="*/ 381000 w 705533"/>
                                  <a:gd name="connsiteY31" fmla="*/ 600075 h 661151"/>
                                  <a:gd name="connsiteX32" fmla="*/ 323850 w 705533"/>
                                  <a:gd name="connsiteY32" fmla="*/ 561975 h 661151"/>
                                  <a:gd name="connsiteX33" fmla="*/ 304800 w 705533"/>
                                  <a:gd name="connsiteY33" fmla="*/ 523875 h 661151"/>
                                  <a:gd name="connsiteX34" fmla="*/ 295275 w 705533"/>
                                  <a:gd name="connsiteY34" fmla="*/ 485775 h 661151"/>
                                  <a:gd name="connsiteX35" fmla="*/ 266700 w 705533"/>
                                  <a:gd name="connsiteY35" fmla="*/ 457200 h 661151"/>
                                  <a:gd name="connsiteX36" fmla="*/ 276225 w 705533"/>
                                  <a:gd name="connsiteY36" fmla="*/ 381000 h 661151"/>
                                  <a:gd name="connsiteX37" fmla="*/ 304800 w 705533"/>
                                  <a:gd name="connsiteY37" fmla="*/ 361950 h 661151"/>
                                  <a:gd name="connsiteX38" fmla="*/ 314325 w 705533"/>
                                  <a:gd name="connsiteY38" fmla="*/ 333375 h 661151"/>
                                  <a:gd name="connsiteX39" fmla="*/ 352425 w 705533"/>
                                  <a:gd name="connsiteY39" fmla="*/ 323850 h 661151"/>
                                  <a:gd name="connsiteX40" fmla="*/ 381000 w 705533"/>
                                  <a:gd name="connsiteY40" fmla="*/ 314325 h 661151"/>
                                  <a:gd name="connsiteX41" fmla="*/ 581025 w 705533"/>
                                  <a:gd name="connsiteY41" fmla="*/ 276225 h 661151"/>
                                  <a:gd name="connsiteX42" fmla="*/ 609600 w 705533"/>
                                  <a:gd name="connsiteY42" fmla="*/ 209550 h 661151"/>
                                  <a:gd name="connsiteX43" fmla="*/ 600075 w 705533"/>
                                  <a:gd name="connsiteY43" fmla="*/ 114300 h 661151"/>
                                  <a:gd name="connsiteX44" fmla="*/ 523875 w 705533"/>
                                  <a:gd name="connsiteY44" fmla="*/ 28575 h 661151"/>
                                  <a:gd name="connsiteX45" fmla="*/ 495300 w 705533"/>
                                  <a:gd name="connsiteY45" fmla="*/ 19050 h 661151"/>
                                  <a:gd name="connsiteX46" fmla="*/ 466725 w 705533"/>
                                  <a:gd name="connsiteY46" fmla="*/ 0 h 661151"/>
                                  <a:gd name="connsiteX47" fmla="*/ 342900 w 705533"/>
                                  <a:gd name="connsiteY47" fmla="*/ 9525 h 661151"/>
                                  <a:gd name="connsiteX48" fmla="*/ 314325 w 705533"/>
                                  <a:gd name="connsiteY48" fmla="*/ 38100 h 661151"/>
                                  <a:gd name="connsiteX49" fmla="*/ 247650 w 705533"/>
                                  <a:gd name="connsiteY49" fmla="*/ 66675 h 661151"/>
                                  <a:gd name="connsiteX50" fmla="*/ 190500 w 705533"/>
                                  <a:gd name="connsiteY50" fmla="*/ 123825 h 661151"/>
                                  <a:gd name="connsiteX51" fmla="*/ 142875 w 705533"/>
                                  <a:gd name="connsiteY51" fmla="*/ 200025 h 661151"/>
                                  <a:gd name="connsiteX52" fmla="*/ 133350 w 705533"/>
                                  <a:gd name="connsiteY52" fmla="*/ 476250 h 661151"/>
                                  <a:gd name="connsiteX53" fmla="*/ 76200 w 705533"/>
                                  <a:gd name="connsiteY53" fmla="*/ 466725 h 661151"/>
                                  <a:gd name="connsiteX54" fmla="*/ 66675 w 705533"/>
                                  <a:gd name="connsiteY54" fmla="*/ 438150 h 661151"/>
                                  <a:gd name="connsiteX55" fmla="*/ 38100 w 705533"/>
                                  <a:gd name="connsiteY55" fmla="*/ 390525 h 661151"/>
                                  <a:gd name="connsiteX56" fmla="*/ 28575 w 705533"/>
                                  <a:gd name="connsiteY56" fmla="*/ 361950 h 661151"/>
                                  <a:gd name="connsiteX57" fmla="*/ 9525 w 705533"/>
                                  <a:gd name="connsiteY57" fmla="*/ 323850 h 661151"/>
                                  <a:gd name="connsiteX58" fmla="*/ 38100 w 705533"/>
                                  <a:gd name="connsiteY58" fmla="*/ 219075 h 661151"/>
                                  <a:gd name="connsiteX59" fmla="*/ 66675 w 705533"/>
                                  <a:gd name="connsiteY59" fmla="*/ 209550 h 661151"/>
                                  <a:gd name="connsiteX60" fmla="*/ 171450 w 705533"/>
                                  <a:gd name="connsiteY60" fmla="*/ 219075 h 661151"/>
                                  <a:gd name="connsiteX61" fmla="*/ 200025 w 705533"/>
                                  <a:gd name="connsiteY61" fmla="*/ 228600 h 661151"/>
                                  <a:gd name="connsiteX62" fmla="*/ 219075 w 705533"/>
                                  <a:gd name="connsiteY62" fmla="*/ 257175 h 661151"/>
                                  <a:gd name="connsiteX63" fmla="*/ 285750 w 705533"/>
                                  <a:gd name="connsiteY63" fmla="*/ 276225 h 661151"/>
                                  <a:gd name="connsiteX64" fmla="*/ 352425 w 705533"/>
                                  <a:gd name="connsiteY64" fmla="*/ 314325 h 661151"/>
                                  <a:gd name="connsiteX65" fmla="*/ 390525 w 705533"/>
                                  <a:gd name="connsiteY65" fmla="*/ 342900 h 661151"/>
                                  <a:gd name="connsiteX66" fmla="*/ 447675 w 705533"/>
                                  <a:gd name="connsiteY66" fmla="*/ 352425 h 661151"/>
                                  <a:gd name="connsiteX67" fmla="*/ 542925 w 705533"/>
                                  <a:gd name="connsiteY67" fmla="*/ 400050 h 661151"/>
                                  <a:gd name="connsiteX68" fmla="*/ 590550 w 705533"/>
                                  <a:gd name="connsiteY68" fmla="*/ 409575 h 661151"/>
                                  <a:gd name="connsiteX69" fmla="*/ 676275 w 705533"/>
                                  <a:gd name="connsiteY69" fmla="*/ 447675 h 661151"/>
                                  <a:gd name="connsiteX70" fmla="*/ 704850 w 705533"/>
                                  <a:gd name="connsiteY70" fmla="*/ 438150 h 661151"/>
                                  <a:gd name="connsiteX71" fmla="*/ 647700 w 705533"/>
                                  <a:gd name="connsiteY71" fmla="*/ 361950 h 661151"/>
                                  <a:gd name="connsiteX72" fmla="*/ 590550 w 705533"/>
                                  <a:gd name="connsiteY72" fmla="*/ 266700 h 661151"/>
                                  <a:gd name="connsiteX73" fmla="*/ 533400 w 705533"/>
                                  <a:gd name="connsiteY73" fmla="*/ 219075 h 661151"/>
                                  <a:gd name="connsiteX74" fmla="*/ 514350 w 705533"/>
                                  <a:gd name="connsiteY74" fmla="*/ 190500 h 661151"/>
                                  <a:gd name="connsiteX75" fmla="*/ 504825 w 705533"/>
                                  <a:gd name="connsiteY75" fmla="*/ 161925 h 661151"/>
                                  <a:gd name="connsiteX76" fmla="*/ 466725 w 705533"/>
                                  <a:gd name="connsiteY76" fmla="*/ 133350 h 661151"/>
                                  <a:gd name="connsiteX77" fmla="*/ 419100 w 705533"/>
                                  <a:gd name="connsiteY77" fmla="*/ 95250 h 66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705533" h="661151">
                                    <a:moveTo>
                                      <a:pt x="0" y="28575"/>
                                    </a:moveTo>
                                    <a:cubicBezTo>
                                      <a:pt x="22225" y="41275"/>
                                      <a:pt x="46469" y="50960"/>
                                      <a:pt x="66675" y="66675"/>
                                    </a:cubicBezTo>
                                    <a:cubicBezTo>
                                      <a:pt x="129743" y="115728"/>
                                      <a:pt x="24949" y="83095"/>
                                      <a:pt x="133350" y="104775"/>
                                    </a:cubicBezTo>
                                    <a:cubicBezTo>
                                      <a:pt x="155575" y="120650"/>
                                      <a:pt x="176605" y="138348"/>
                                      <a:pt x="200025" y="152400"/>
                                    </a:cubicBezTo>
                                    <a:cubicBezTo>
                                      <a:pt x="208634" y="157566"/>
                                      <a:pt x="219425" y="157847"/>
                                      <a:pt x="228600" y="161925"/>
                                    </a:cubicBezTo>
                                    <a:cubicBezTo>
                                      <a:pt x="248063" y="170575"/>
                                      <a:pt x="268302" y="178286"/>
                                      <a:pt x="285750" y="190500"/>
                                    </a:cubicBezTo>
                                    <a:cubicBezTo>
                                      <a:pt x="300464" y="200800"/>
                                      <a:pt x="308449" y="219359"/>
                                      <a:pt x="323850" y="228600"/>
                                    </a:cubicBezTo>
                                    <a:cubicBezTo>
                                      <a:pt x="341069" y="238931"/>
                                      <a:pt x="364292" y="236511"/>
                                      <a:pt x="381000" y="247650"/>
                                    </a:cubicBezTo>
                                    <a:cubicBezTo>
                                      <a:pt x="454858" y="296889"/>
                                      <a:pt x="416430" y="278510"/>
                                      <a:pt x="495300" y="304800"/>
                                    </a:cubicBezTo>
                                    <a:lnTo>
                                      <a:pt x="523875" y="314325"/>
                                    </a:lnTo>
                                    <a:lnTo>
                                      <a:pt x="552450" y="323850"/>
                                    </a:lnTo>
                                    <a:cubicBezTo>
                                      <a:pt x="568325" y="320675"/>
                                      <a:pt x="585337" y="321024"/>
                                      <a:pt x="600075" y="314325"/>
                                    </a:cubicBezTo>
                                    <a:cubicBezTo>
                                      <a:pt x="620918" y="304851"/>
                                      <a:pt x="657225" y="276225"/>
                                      <a:pt x="657225" y="276225"/>
                                    </a:cubicBezTo>
                                    <a:cubicBezTo>
                                      <a:pt x="663575" y="266700"/>
                                      <a:pt x="671766" y="258172"/>
                                      <a:pt x="676275" y="247650"/>
                                    </a:cubicBezTo>
                                    <a:cubicBezTo>
                                      <a:pt x="689536" y="216707"/>
                                      <a:pt x="692257" y="159987"/>
                                      <a:pt x="676275" y="133350"/>
                                    </a:cubicBezTo>
                                    <a:cubicBezTo>
                                      <a:pt x="667731" y="119110"/>
                                      <a:pt x="594179" y="107406"/>
                                      <a:pt x="581025" y="104775"/>
                                    </a:cubicBezTo>
                                    <a:cubicBezTo>
                                      <a:pt x="571500" y="98425"/>
                                      <a:pt x="563169" y="89745"/>
                                      <a:pt x="552450" y="85725"/>
                                    </a:cubicBezTo>
                                    <a:cubicBezTo>
                                      <a:pt x="485884" y="60763"/>
                                      <a:pt x="387923" y="89189"/>
                                      <a:pt x="333375" y="95250"/>
                                    </a:cubicBezTo>
                                    <a:cubicBezTo>
                                      <a:pt x="323850" y="98425"/>
                                      <a:pt x="312640" y="98503"/>
                                      <a:pt x="304800" y="104775"/>
                                    </a:cubicBezTo>
                                    <a:cubicBezTo>
                                      <a:pt x="279044" y="125380"/>
                                      <a:pt x="280873" y="162614"/>
                                      <a:pt x="276225" y="190500"/>
                                    </a:cubicBezTo>
                                    <a:cubicBezTo>
                                      <a:pt x="279400" y="231775"/>
                                      <a:pt x="278121" y="273637"/>
                                      <a:pt x="285750" y="314325"/>
                                    </a:cubicBezTo>
                                    <a:cubicBezTo>
                                      <a:pt x="289118" y="332289"/>
                                      <a:pt x="323950" y="360479"/>
                                      <a:pt x="333375" y="371475"/>
                                    </a:cubicBezTo>
                                    <a:cubicBezTo>
                                      <a:pt x="409575" y="460375"/>
                                      <a:pt x="311150" y="361950"/>
                                      <a:pt x="400050" y="438150"/>
                                    </a:cubicBezTo>
                                    <a:cubicBezTo>
                                      <a:pt x="410277" y="446916"/>
                                      <a:pt x="417664" y="458895"/>
                                      <a:pt x="428625" y="466725"/>
                                    </a:cubicBezTo>
                                    <a:cubicBezTo>
                                      <a:pt x="440179" y="474978"/>
                                      <a:pt x="455171" y="477522"/>
                                      <a:pt x="466725" y="485775"/>
                                    </a:cubicBezTo>
                                    <a:cubicBezTo>
                                      <a:pt x="529155" y="530368"/>
                                      <a:pt x="462578" y="503443"/>
                                      <a:pt x="523875" y="523875"/>
                                    </a:cubicBezTo>
                                    <a:cubicBezTo>
                                      <a:pt x="536575" y="533400"/>
                                      <a:pt x="548192" y="544574"/>
                                      <a:pt x="561975" y="552450"/>
                                    </a:cubicBezTo>
                                    <a:cubicBezTo>
                                      <a:pt x="570692" y="557431"/>
                                      <a:pt x="581570" y="557485"/>
                                      <a:pt x="590550" y="561975"/>
                                    </a:cubicBezTo>
                                    <a:cubicBezTo>
                                      <a:pt x="600789" y="567095"/>
                                      <a:pt x="609600" y="574675"/>
                                      <a:pt x="619125" y="581025"/>
                                    </a:cubicBezTo>
                                    <a:cubicBezTo>
                                      <a:pt x="622300" y="590550"/>
                                      <a:pt x="624160" y="600620"/>
                                      <a:pt x="628650" y="609600"/>
                                    </a:cubicBezTo>
                                    <a:cubicBezTo>
                                      <a:pt x="675664" y="703628"/>
                                      <a:pt x="770866" y="643102"/>
                                      <a:pt x="409575" y="628650"/>
                                    </a:cubicBezTo>
                                    <a:cubicBezTo>
                                      <a:pt x="400050" y="619125"/>
                                      <a:pt x="391633" y="608345"/>
                                      <a:pt x="381000" y="600075"/>
                                    </a:cubicBezTo>
                                    <a:cubicBezTo>
                                      <a:pt x="362928" y="586019"/>
                                      <a:pt x="323850" y="561975"/>
                                      <a:pt x="323850" y="561975"/>
                                    </a:cubicBezTo>
                                    <a:cubicBezTo>
                                      <a:pt x="317500" y="549275"/>
                                      <a:pt x="309786" y="537170"/>
                                      <a:pt x="304800" y="523875"/>
                                    </a:cubicBezTo>
                                    <a:cubicBezTo>
                                      <a:pt x="300203" y="511618"/>
                                      <a:pt x="301770" y="497141"/>
                                      <a:pt x="295275" y="485775"/>
                                    </a:cubicBezTo>
                                    <a:cubicBezTo>
                                      <a:pt x="288592" y="474079"/>
                                      <a:pt x="276225" y="466725"/>
                                      <a:pt x="266700" y="457200"/>
                                    </a:cubicBezTo>
                                    <a:cubicBezTo>
                                      <a:pt x="269875" y="431800"/>
                                      <a:pt x="266718" y="404767"/>
                                      <a:pt x="276225" y="381000"/>
                                    </a:cubicBezTo>
                                    <a:cubicBezTo>
                                      <a:pt x="280477" y="370371"/>
                                      <a:pt x="297649" y="370889"/>
                                      <a:pt x="304800" y="361950"/>
                                    </a:cubicBezTo>
                                    <a:cubicBezTo>
                                      <a:pt x="311072" y="354110"/>
                                      <a:pt x="306485" y="339647"/>
                                      <a:pt x="314325" y="333375"/>
                                    </a:cubicBezTo>
                                    <a:cubicBezTo>
                                      <a:pt x="324547" y="325197"/>
                                      <a:pt x="339838" y="327446"/>
                                      <a:pt x="352425" y="323850"/>
                                    </a:cubicBezTo>
                                    <a:cubicBezTo>
                                      <a:pt x="362079" y="321092"/>
                                      <a:pt x="371137" y="316204"/>
                                      <a:pt x="381000" y="314325"/>
                                    </a:cubicBezTo>
                                    <a:cubicBezTo>
                                      <a:pt x="592579" y="274024"/>
                                      <a:pt x="492247" y="305818"/>
                                      <a:pt x="581025" y="276225"/>
                                    </a:cubicBezTo>
                                    <a:cubicBezTo>
                                      <a:pt x="596579" y="252894"/>
                                      <a:pt x="609600" y="240304"/>
                                      <a:pt x="609600" y="209550"/>
                                    </a:cubicBezTo>
                                    <a:cubicBezTo>
                                      <a:pt x="609600" y="177642"/>
                                      <a:pt x="609592" y="144756"/>
                                      <a:pt x="600075" y="114300"/>
                                    </a:cubicBezTo>
                                    <a:cubicBezTo>
                                      <a:pt x="589032" y="78964"/>
                                      <a:pt x="555424" y="46603"/>
                                      <a:pt x="523875" y="28575"/>
                                    </a:cubicBezTo>
                                    <a:cubicBezTo>
                                      <a:pt x="515158" y="23594"/>
                                      <a:pt x="504280" y="23540"/>
                                      <a:pt x="495300" y="19050"/>
                                    </a:cubicBezTo>
                                    <a:cubicBezTo>
                                      <a:pt x="485061" y="13930"/>
                                      <a:pt x="476250" y="6350"/>
                                      <a:pt x="466725" y="0"/>
                                    </a:cubicBezTo>
                                    <a:cubicBezTo>
                                      <a:pt x="425450" y="3175"/>
                                      <a:pt x="383061" y="-515"/>
                                      <a:pt x="342900" y="9525"/>
                                    </a:cubicBezTo>
                                    <a:cubicBezTo>
                                      <a:pt x="329832" y="12792"/>
                                      <a:pt x="325286" y="30270"/>
                                      <a:pt x="314325" y="38100"/>
                                    </a:cubicBezTo>
                                    <a:cubicBezTo>
                                      <a:pt x="293727" y="52813"/>
                                      <a:pt x="270969" y="58902"/>
                                      <a:pt x="247650" y="66675"/>
                                    </a:cubicBezTo>
                                    <a:cubicBezTo>
                                      <a:pt x="228600" y="85725"/>
                                      <a:pt x="205444" y="101409"/>
                                      <a:pt x="190500" y="123825"/>
                                    </a:cubicBezTo>
                                    <a:cubicBezTo>
                                      <a:pt x="161181" y="167804"/>
                                      <a:pt x="177340" y="142584"/>
                                      <a:pt x="142875" y="200025"/>
                                    </a:cubicBezTo>
                                    <a:cubicBezTo>
                                      <a:pt x="139700" y="292100"/>
                                      <a:pt x="155695" y="386871"/>
                                      <a:pt x="133350" y="476250"/>
                                    </a:cubicBezTo>
                                    <a:cubicBezTo>
                                      <a:pt x="128666" y="494986"/>
                                      <a:pt x="92968" y="476307"/>
                                      <a:pt x="76200" y="466725"/>
                                    </a:cubicBezTo>
                                    <a:cubicBezTo>
                                      <a:pt x="67483" y="461744"/>
                                      <a:pt x="71165" y="447130"/>
                                      <a:pt x="66675" y="438150"/>
                                    </a:cubicBezTo>
                                    <a:cubicBezTo>
                                      <a:pt x="58396" y="421591"/>
                                      <a:pt x="46379" y="407084"/>
                                      <a:pt x="38100" y="390525"/>
                                    </a:cubicBezTo>
                                    <a:cubicBezTo>
                                      <a:pt x="33610" y="381545"/>
                                      <a:pt x="32530" y="371178"/>
                                      <a:pt x="28575" y="361950"/>
                                    </a:cubicBezTo>
                                    <a:cubicBezTo>
                                      <a:pt x="22982" y="348899"/>
                                      <a:pt x="15875" y="336550"/>
                                      <a:pt x="9525" y="323850"/>
                                    </a:cubicBezTo>
                                    <a:cubicBezTo>
                                      <a:pt x="13392" y="296780"/>
                                      <a:pt x="13858" y="243317"/>
                                      <a:pt x="38100" y="219075"/>
                                    </a:cubicBezTo>
                                    <a:cubicBezTo>
                                      <a:pt x="45200" y="211975"/>
                                      <a:pt x="57150" y="212725"/>
                                      <a:pt x="66675" y="209550"/>
                                    </a:cubicBezTo>
                                    <a:cubicBezTo>
                                      <a:pt x="101600" y="212725"/>
                                      <a:pt x="136733" y="214115"/>
                                      <a:pt x="171450" y="219075"/>
                                    </a:cubicBezTo>
                                    <a:cubicBezTo>
                                      <a:pt x="181389" y="220495"/>
                                      <a:pt x="192185" y="222328"/>
                                      <a:pt x="200025" y="228600"/>
                                    </a:cubicBezTo>
                                    <a:cubicBezTo>
                                      <a:pt x="208964" y="235751"/>
                                      <a:pt x="209068" y="251616"/>
                                      <a:pt x="219075" y="257175"/>
                                    </a:cubicBezTo>
                                    <a:cubicBezTo>
                                      <a:pt x="239281" y="268400"/>
                                      <a:pt x="264505" y="267120"/>
                                      <a:pt x="285750" y="276225"/>
                                    </a:cubicBezTo>
                                    <a:cubicBezTo>
                                      <a:pt x="309278" y="286308"/>
                                      <a:pt x="330829" y="300582"/>
                                      <a:pt x="352425" y="314325"/>
                                    </a:cubicBezTo>
                                    <a:cubicBezTo>
                                      <a:pt x="365818" y="322848"/>
                                      <a:pt x="375785" y="337004"/>
                                      <a:pt x="390525" y="342900"/>
                                    </a:cubicBezTo>
                                    <a:cubicBezTo>
                                      <a:pt x="408456" y="350073"/>
                                      <a:pt x="428625" y="349250"/>
                                      <a:pt x="447675" y="352425"/>
                                    </a:cubicBezTo>
                                    <a:cubicBezTo>
                                      <a:pt x="485927" y="377926"/>
                                      <a:pt x="487784" y="381670"/>
                                      <a:pt x="542925" y="400050"/>
                                    </a:cubicBezTo>
                                    <a:cubicBezTo>
                                      <a:pt x="558284" y="405170"/>
                                      <a:pt x="574931" y="405315"/>
                                      <a:pt x="590550" y="409575"/>
                                    </a:cubicBezTo>
                                    <a:cubicBezTo>
                                      <a:pt x="648097" y="425270"/>
                                      <a:pt x="636957" y="421463"/>
                                      <a:pt x="676275" y="447675"/>
                                    </a:cubicBezTo>
                                    <a:cubicBezTo>
                                      <a:pt x="685800" y="444500"/>
                                      <a:pt x="703199" y="448054"/>
                                      <a:pt x="704850" y="438150"/>
                                    </a:cubicBezTo>
                                    <a:cubicBezTo>
                                      <a:pt x="711317" y="399345"/>
                                      <a:pt x="670312" y="378909"/>
                                      <a:pt x="647700" y="361950"/>
                                    </a:cubicBezTo>
                                    <a:cubicBezTo>
                                      <a:pt x="628650" y="330200"/>
                                      <a:pt x="621358" y="287239"/>
                                      <a:pt x="590550" y="266700"/>
                                    </a:cubicBezTo>
                                    <a:cubicBezTo>
                                      <a:pt x="562453" y="247969"/>
                                      <a:pt x="556319" y="246577"/>
                                      <a:pt x="533400" y="219075"/>
                                    </a:cubicBezTo>
                                    <a:cubicBezTo>
                                      <a:pt x="526071" y="210281"/>
                                      <a:pt x="519470" y="200739"/>
                                      <a:pt x="514350" y="190500"/>
                                    </a:cubicBezTo>
                                    <a:cubicBezTo>
                                      <a:pt x="509860" y="181520"/>
                                      <a:pt x="511253" y="169638"/>
                                      <a:pt x="504825" y="161925"/>
                                    </a:cubicBezTo>
                                    <a:cubicBezTo>
                                      <a:pt x="494662" y="149729"/>
                                      <a:pt x="478778" y="143681"/>
                                      <a:pt x="466725" y="133350"/>
                                    </a:cubicBezTo>
                                    <a:cubicBezTo>
                                      <a:pt x="419692" y="93036"/>
                                      <a:pt x="457281" y="114340"/>
                                      <a:pt x="419100" y="95250"/>
                                    </a:cubicBezTo>
                                  </a:path>
                                </a:pathLst>
                              </a:custGeom>
                            </p:spPr>
                            <p:style>
                              <a:lnRef idx="2">
                                <a:schemeClr val="accent4"/>
                              </a:lnRef>
                              <a:fillRef idx="0">
                                <a:schemeClr val="accent4"/>
                              </a:fillRef>
                              <a:effectRef idx="1">
                                <a:schemeClr val="accent4"/>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grpSp>
                        <p:grpSp>
                          <p:nvGrpSpPr>
                            <p:cNvPr id="94" name="Group 93"/>
                            <p:cNvGrpSpPr/>
                            <p:nvPr/>
                          </p:nvGrpSpPr>
                          <p:grpSpPr>
                            <a:xfrm>
                              <a:off x="370576" y="55051"/>
                              <a:ext cx="5695894" cy="4699903"/>
                              <a:chOff x="361950" y="35999"/>
                              <a:chExt cx="5695894" cy="4699903"/>
                            </a:xfrm>
                          </p:grpSpPr>
                          <p:sp>
                            <p:nvSpPr>
                              <p:cNvPr id="95" name="Text Box 44"/>
                              <p:cNvSpPr txBox="1"/>
                              <p:nvPr/>
                            </p:nvSpPr>
                            <p:spPr>
                              <a:xfrm>
                                <a:off x="4580640" y="2867447"/>
                                <a:ext cx="1477204" cy="23866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000" dirty="0">
                                    <a:effectLst/>
                                    <a:latin typeface="Calibri" panose="020F0502020204030204" pitchFamily="34" charset="0"/>
                                    <a:ea typeface="Times New Roman" panose="02020603050405020304" pitchFamily="18" charset="0"/>
                                  </a:rPr>
                                  <a:t>Active Caspase-1</a:t>
                                </a:r>
                              </a:p>
                            </p:txBody>
                          </p:sp>
                          <p:grpSp>
                            <p:nvGrpSpPr>
                              <p:cNvPr id="96" name="Group 95"/>
                              <p:cNvGrpSpPr/>
                              <p:nvPr/>
                            </p:nvGrpSpPr>
                            <p:grpSpPr>
                              <a:xfrm>
                                <a:off x="361950" y="35999"/>
                                <a:ext cx="5499591" cy="4699903"/>
                                <a:chOff x="361950" y="35999"/>
                                <a:chExt cx="5499591" cy="4699903"/>
                              </a:xfrm>
                            </p:grpSpPr>
                            <p:grpSp>
                              <p:nvGrpSpPr>
                                <p:cNvPr id="97" name="Group 96"/>
                                <p:cNvGrpSpPr/>
                                <p:nvPr/>
                              </p:nvGrpSpPr>
                              <p:grpSpPr>
                                <a:xfrm>
                                  <a:off x="361950" y="35999"/>
                                  <a:ext cx="5499591" cy="1439250"/>
                                  <a:chOff x="361950" y="35999"/>
                                  <a:chExt cx="5499591" cy="1439250"/>
                                </a:xfrm>
                              </p:grpSpPr>
                              <p:sp>
                                <p:nvSpPr>
                                  <p:cNvPr id="124" name="Text Box 52"/>
                                  <p:cNvSpPr txBox="1"/>
                                  <p:nvPr/>
                                </p:nvSpPr>
                                <p:spPr>
                                  <a:xfrm>
                                    <a:off x="4431240" y="131204"/>
                                    <a:ext cx="1430301" cy="56837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2000" dirty="0">
                                        <a:effectLst/>
                                        <a:latin typeface="Calibri" panose="020F0502020204030204" pitchFamily="34" charset="0"/>
                                        <a:ea typeface="Times New Roman" panose="02020603050405020304" pitchFamily="18" charset="0"/>
                                      </a:rPr>
                                      <a:t>Mature </a:t>
                                    </a:r>
                                    <a:r>
                                      <a:rPr lang="en-US" sz="2000" dirty="0" smtClean="0">
                                        <a:effectLst/>
                                        <a:latin typeface="Calibri" panose="020F0502020204030204" pitchFamily="34" charset="0"/>
                                        <a:ea typeface="Times New Roman" panose="02020603050405020304" pitchFamily="18" charset="0"/>
                                      </a:rPr>
                                      <a:t>IL-1β and IL-18</a:t>
                                    </a:r>
                                    <a:endParaRPr lang="en-US" sz="2000" dirty="0">
                                      <a:effectLst/>
                                      <a:latin typeface="Calibri" panose="020F0502020204030204" pitchFamily="34" charset="0"/>
                                      <a:ea typeface="Times New Roman" panose="02020603050405020304" pitchFamily="18" charset="0"/>
                                    </a:endParaRPr>
                                  </a:p>
                                </p:txBody>
                              </p:sp>
                              <p:grpSp>
                                <p:nvGrpSpPr>
                                  <p:cNvPr id="125" name="Group 124"/>
                                  <p:cNvGrpSpPr/>
                                  <p:nvPr/>
                                </p:nvGrpSpPr>
                                <p:grpSpPr>
                                  <a:xfrm>
                                    <a:off x="361950" y="35999"/>
                                    <a:ext cx="4775459" cy="1439250"/>
                                    <a:chOff x="361950" y="35999"/>
                                    <a:chExt cx="4775459" cy="1439250"/>
                                  </a:xfrm>
                                </p:grpSpPr>
                                <p:sp>
                                  <p:nvSpPr>
                                    <p:cNvPr id="126" name="Flowchart: Collate 125"/>
                                    <p:cNvSpPr/>
                                    <p:nvPr/>
                                  </p:nvSpPr>
                                  <p:spPr>
                                    <a:xfrm>
                                      <a:off x="361950" y="739723"/>
                                      <a:ext cx="180975" cy="390525"/>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28" name="Flowchart: Collate 127"/>
                                    <p:cNvSpPr/>
                                    <p:nvPr/>
                                  </p:nvSpPr>
                                  <p:spPr>
                                    <a:xfrm>
                                      <a:off x="1027725" y="739723"/>
                                      <a:ext cx="162900" cy="371475"/>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29" name="Flowchart: Collate 128"/>
                                    <p:cNvSpPr/>
                                    <p:nvPr/>
                                  </p:nvSpPr>
                                  <p:spPr>
                                    <a:xfrm>
                                      <a:off x="809625" y="739723"/>
                                      <a:ext cx="132375" cy="381000"/>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30" name="Flowchart: Collate 129"/>
                                    <p:cNvSpPr/>
                                    <p:nvPr/>
                                  </p:nvSpPr>
                                  <p:spPr>
                                    <a:xfrm>
                                      <a:off x="619126" y="729223"/>
                                      <a:ext cx="141900" cy="391500"/>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31" name="Flowchart: Manual Operation 130"/>
                                    <p:cNvSpPr/>
                                    <p:nvPr/>
                                  </p:nvSpPr>
                                  <p:spPr>
                                    <a:xfrm>
                                      <a:off x="1086930" y="729129"/>
                                      <a:ext cx="877955" cy="391500"/>
                                    </a:xfrm>
                                    <a:prstGeom prst="flowChartManualOperation">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1600">
                                          <a:effectLst/>
                                          <a:latin typeface="Calibri" panose="020F0502020204030204" pitchFamily="34" charset="0"/>
                                          <a:ea typeface="Times New Roman" panose="02020603050405020304" pitchFamily="18" charset="0"/>
                                        </a:rPr>
                                        <a:t>TLR4</a:t>
                                      </a:r>
                                    </a:p>
                                  </p:txBody>
                                </p:sp>
                                <p:sp>
                                  <p:nvSpPr>
                                    <p:cNvPr id="132" name="Flowchart: Collate 131"/>
                                    <p:cNvSpPr/>
                                    <p:nvPr/>
                                  </p:nvSpPr>
                                  <p:spPr>
                                    <a:xfrm>
                                      <a:off x="1980072" y="762830"/>
                                      <a:ext cx="239100" cy="391500"/>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33" name="Flowchart: Collate 132"/>
                                    <p:cNvSpPr/>
                                    <p:nvPr/>
                                  </p:nvSpPr>
                                  <p:spPr>
                                    <a:xfrm>
                                      <a:off x="1761150" y="748272"/>
                                      <a:ext cx="219075" cy="381975"/>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cxnSp>
                                  <p:nvCxnSpPr>
                                    <p:cNvPr id="134" name="Straight Arrow Connector 133"/>
                                    <p:cNvCxnSpPr/>
                                    <p:nvPr/>
                                  </p:nvCxnSpPr>
                                  <p:spPr>
                                    <a:xfrm flipH="1">
                                      <a:off x="1466851" y="339673"/>
                                      <a:ext cx="9524" cy="3429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5" name="Flowchart: Collate 134"/>
                                    <p:cNvSpPr/>
                                    <p:nvPr/>
                                  </p:nvSpPr>
                                  <p:spPr>
                                    <a:xfrm>
                                      <a:off x="3342363" y="762776"/>
                                      <a:ext cx="238760" cy="391160"/>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36" name="Flowchart: Collate 135"/>
                                    <p:cNvSpPr/>
                                    <p:nvPr/>
                                  </p:nvSpPr>
                                  <p:spPr>
                                    <a:xfrm>
                                      <a:off x="3602619" y="763171"/>
                                      <a:ext cx="238760" cy="391160"/>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37" name="Flowchart: Collate 136"/>
                                    <p:cNvSpPr/>
                                    <p:nvPr/>
                                  </p:nvSpPr>
                                  <p:spPr>
                                    <a:xfrm>
                                      <a:off x="3876019" y="762776"/>
                                      <a:ext cx="238760" cy="391160"/>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38" name="Flowchart: Collate 137"/>
                                    <p:cNvSpPr/>
                                    <p:nvPr/>
                                  </p:nvSpPr>
                                  <p:spPr>
                                    <a:xfrm>
                                      <a:off x="4145891" y="749309"/>
                                      <a:ext cx="238760" cy="391160"/>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cxnSp>
                                  <p:nvCxnSpPr>
                                    <p:cNvPr id="139" name="Straight Arrow Connector 138"/>
                                    <p:cNvCxnSpPr/>
                                    <p:nvPr/>
                                  </p:nvCxnSpPr>
                                  <p:spPr>
                                    <a:xfrm flipV="1">
                                      <a:off x="4029075" y="513224"/>
                                      <a:ext cx="9525" cy="962025"/>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140" name="Diamond 139"/>
                                    <p:cNvSpPr/>
                                    <p:nvPr/>
                                  </p:nvSpPr>
                                  <p:spPr>
                                    <a:xfrm>
                                      <a:off x="3667126" y="312224"/>
                                      <a:ext cx="238125" cy="240030"/>
                                    </a:xfrm>
                                    <a:prstGeom prst="diamond">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41" name="Diamond 140"/>
                                    <p:cNvSpPr/>
                                    <p:nvPr/>
                                  </p:nvSpPr>
                                  <p:spPr>
                                    <a:xfrm>
                                      <a:off x="4161450" y="350324"/>
                                      <a:ext cx="238125" cy="240030"/>
                                    </a:xfrm>
                                    <a:prstGeom prst="diamond">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42" name="Diamond 141"/>
                                    <p:cNvSpPr/>
                                    <p:nvPr/>
                                  </p:nvSpPr>
                                  <p:spPr>
                                    <a:xfrm>
                                      <a:off x="4409100" y="35999"/>
                                      <a:ext cx="238125" cy="240030"/>
                                    </a:xfrm>
                                    <a:prstGeom prst="diamond">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43" name="Flowchart: Collate 142"/>
                                    <p:cNvSpPr/>
                                    <p:nvPr/>
                                  </p:nvSpPr>
                                  <p:spPr>
                                    <a:xfrm>
                                      <a:off x="3061223" y="762775"/>
                                      <a:ext cx="238760" cy="391160"/>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44" name="Flowchart: Collate 143"/>
                                    <p:cNvSpPr/>
                                    <p:nvPr/>
                                  </p:nvSpPr>
                                  <p:spPr>
                                    <a:xfrm>
                                      <a:off x="2790928" y="763143"/>
                                      <a:ext cx="238760" cy="391160"/>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45" name="Flowchart: Collate 144"/>
                                    <p:cNvSpPr/>
                                    <p:nvPr/>
                                  </p:nvSpPr>
                                  <p:spPr>
                                    <a:xfrm>
                                      <a:off x="2529261" y="762812"/>
                                      <a:ext cx="238760" cy="391160"/>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46" name="Flowchart: Collate 145"/>
                                    <p:cNvSpPr/>
                                    <p:nvPr/>
                                  </p:nvSpPr>
                                  <p:spPr>
                                    <a:xfrm>
                                      <a:off x="2269750" y="749306"/>
                                      <a:ext cx="238760" cy="391160"/>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47" name="Flowchart: Collate 146"/>
                                    <p:cNvSpPr/>
                                    <p:nvPr/>
                                  </p:nvSpPr>
                                  <p:spPr>
                                    <a:xfrm>
                                      <a:off x="4898649" y="762738"/>
                                      <a:ext cx="238760" cy="391160"/>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48" name="Flowchart: Collate 147"/>
                                    <p:cNvSpPr/>
                                    <p:nvPr/>
                                  </p:nvSpPr>
                                  <p:spPr>
                                    <a:xfrm>
                                      <a:off x="4647860" y="763144"/>
                                      <a:ext cx="238760" cy="391160"/>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49" name="Flowchart: Collate 148"/>
                                    <p:cNvSpPr/>
                                    <p:nvPr/>
                                  </p:nvSpPr>
                                  <p:spPr>
                                    <a:xfrm>
                                      <a:off x="4409100" y="763153"/>
                                      <a:ext cx="238760" cy="391160"/>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grpSp>
                            </p:grpSp>
                            <p:grpSp>
                              <p:nvGrpSpPr>
                                <p:cNvPr id="98" name="Group 97"/>
                                <p:cNvGrpSpPr/>
                                <p:nvPr/>
                              </p:nvGrpSpPr>
                              <p:grpSpPr>
                                <a:xfrm>
                                  <a:off x="993954" y="1761352"/>
                                  <a:ext cx="4003491" cy="2974550"/>
                                  <a:chOff x="993954" y="1761352"/>
                                  <a:chExt cx="4003491" cy="2974550"/>
                                </a:xfrm>
                              </p:grpSpPr>
                              <p:cxnSp>
                                <p:nvCxnSpPr>
                                  <p:cNvPr id="99" name="Straight Arrow Connector 98"/>
                                  <p:cNvCxnSpPr/>
                                  <p:nvPr/>
                                </p:nvCxnSpPr>
                                <p:spPr>
                                  <a:xfrm>
                                    <a:off x="1655950" y="1761352"/>
                                    <a:ext cx="900202" cy="2134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0" name="Straight Arrow Connector 99"/>
                                  <p:cNvCxnSpPr/>
                                  <p:nvPr/>
                                </p:nvCxnSpPr>
                                <p:spPr>
                                  <a:xfrm>
                                    <a:off x="1738265" y="2144498"/>
                                    <a:ext cx="412727" cy="3221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101" name="Group 100"/>
                                  <p:cNvGrpSpPr/>
                                  <p:nvPr/>
                                </p:nvGrpSpPr>
                                <p:grpSpPr>
                                  <a:xfrm>
                                    <a:off x="993954" y="2260962"/>
                                    <a:ext cx="4003491" cy="2474940"/>
                                    <a:chOff x="993954" y="2260962"/>
                                    <a:chExt cx="4003491" cy="2474940"/>
                                  </a:xfrm>
                                </p:grpSpPr>
                                <p:sp>
                                  <p:nvSpPr>
                                    <p:cNvPr id="103" name="Pie 102"/>
                                    <p:cNvSpPr/>
                                    <p:nvPr/>
                                  </p:nvSpPr>
                                  <p:spPr>
                                    <a:xfrm>
                                      <a:off x="4225920" y="3138236"/>
                                      <a:ext cx="771525" cy="371475"/>
                                    </a:xfrm>
                                    <a:prstGeom prst="pie">
                                      <a:avLst/>
                                    </a:prstGeom>
                                  </p:spPr>
                                  <p:style>
                                    <a:lnRef idx="2">
                                      <a:schemeClr val="accent5">
                                        <a:shade val="50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05" name="Rounded Rectangle 104"/>
                                    <p:cNvSpPr/>
                                    <p:nvPr/>
                                  </p:nvSpPr>
                                  <p:spPr>
                                    <a:xfrm>
                                      <a:off x="1655955" y="2485594"/>
                                      <a:ext cx="988444" cy="27486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000">
                                          <a:effectLst/>
                                          <a:latin typeface="Calibri" panose="020F0502020204030204" pitchFamily="34" charset="0"/>
                                          <a:ea typeface="Times New Roman" panose="02020603050405020304" pitchFamily="18" charset="0"/>
                                        </a:rPr>
                                        <a:t>NLRP3</a:t>
                                      </a:r>
                                    </a:p>
                                  </p:txBody>
                                </p:sp>
                                <p:sp>
                                  <p:nvSpPr>
                                    <p:cNvPr id="106" name="Hexagon 105"/>
                                    <p:cNvSpPr/>
                                    <p:nvPr/>
                                  </p:nvSpPr>
                                  <p:spPr>
                                    <a:xfrm>
                                      <a:off x="2886065" y="2478341"/>
                                      <a:ext cx="628650" cy="309079"/>
                                    </a:xfrm>
                                    <a:prstGeom prst="hexagon">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000">
                                          <a:effectLst/>
                                          <a:latin typeface="Calibri" panose="020F0502020204030204" pitchFamily="34" charset="0"/>
                                          <a:ea typeface="Times New Roman" panose="02020603050405020304" pitchFamily="18" charset="0"/>
                                        </a:rPr>
                                        <a:t>ASC</a:t>
                                      </a:r>
                                    </a:p>
                                  </p:txBody>
                                </p:sp>
                                <p:cxnSp>
                                  <p:nvCxnSpPr>
                                    <p:cNvPr id="107" name="Straight Arrow Connector 106"/>
                                    <p:cNvCxnSpPr/>
                                    <p:nvPr/>
                                  </p:nvCxnSpPr>
                                  <p:spPr>
                                    <a:xfrm flipH="1">
                                      <a:off x="2766840" y="3896637"/>
                                      <a:ext cx="318" cy="2669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8" name="6-Point Star 107"/>
                                    <p:cNvSpPr/>
                                    <p:nvPr/>
                                  </p:nvSpPr>
                                  <p:spPr>
                                    <a:xfrm>
                                      <a:off x="993954" y="2607719"/>
                                      <a:ext cx="892034" cy="704850"/>
                                    </a:xfrm>
                                    <a:prstGeom prst="star6">
                                      <a:avLst/>
                                    </a:prstGeom>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000">
                                          <a:effectLst/>
                                          <a:latin typeface="Calibri" panose="020F0502020204030204" pitchFamily="34" charset="0"/>
                                          <a:ea typeface="Times New Roman" panose="02020603050405020304" pitchFamily="18" charset="0"/>
                                        </a:rPr>
                                        <a:t>ROS</a:t>
                                      </a:r>
                                    </a:p>
                                  </p:txBody>
                                </p:sp>
                                <p:cxnSp>
                                  <p:nvCxnSpPr>
                                    <p:cNvPr id="109" name="Straight Arrow Connector 108"/>
                                    <p:cNvCxnSpPr/>
                                    <p:nvPr/>
                                  </p:nvCxnSpPr>
                                  <p:spPr>
                                    <a:xfrm flipV="1">
                                      <a:off x="3721497" y="3571147"/>
                                      <a:ext cx="653028" cy="86283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0" name="4-Point Star 109"/>
                                    <p:cNvSpPr/>
                                    <p:nvPr/>
                                  </p:nvSpPr>
                                  <p:spPr>
                                    <a:xfrm rot="2201212">
                                      <a:off x="1166371" y="2533136"/>
                                      <a:ext cx="457200" cy="361950"/>
                                    </a:xfrm>
                                    <a:prstGeom prst="star4">
                                      <a:avLst>
                                        <a:gd name="adj" fmla="val 6340"/>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11" name="4-Point Star 110"/>
                                    <p:cNvSpPr/>
                                    <p:nvPr/>
                                  </p:nvSpPr>
                                  <p:spPr>
                                    <a:xfrm rot="2201212">
                                      <a:off x="3968151" y="2260962"/>
                                      <a:ext cx="456565" cy="361950"/>
                                    </a:xfrm>
                                    <a:prstGeom prst="star4">
                                      <a:avLst>
                                        <a:gd name="adj" fmla="val 6340"/>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cxnSp>
                                  <p:nvCxnSpPr>
                                    <p:cNvPr id="112" name="Straight Arrow Connector 111"/>
                                    <p:cNvCxnSpPr/>
                                    <p:nvPr/>
                                  </p:nvCxnSpPr>
                                  <p:spPr>
                                    <a:xfrm>
                                      <a:off x="2681019" y="2803757"/>
                                      <a:ext cx="0" cy="6913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3" name="Rounded Rectangle 112"/>
                                    <p:cNvSpPr/>
                                    <p:nvPr/>
                                  </p:nvSpPr>
                                  <p:spPr>
                                    <a:xfrm>
                                      <a:off x="1930310" y="3555815"/>
                                      <a:ext cx="988060" cy="27432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000">
                                          <a:effectLst/>
                                          <a:latin typeface="Calibri" panose="020F0502020204030204" pitchFamily="34" charset="0"/>
                                          <a:ea typeface="Times New Roman" panose="02020603050405020304" pitchFamily="18" charset="0"/>
                                        </a:rPr>
                                        <a:t>NLRP3</a:t>
                                      </a:r>
                                    </a:p>
                                  </p:txBody>
                                </p:sp>
                                <p:sp>
                                  <p:nvSpPr>
                                    <p:cNvPr id="115" name="Hexagon 114"/>
                                    <p:cNvSpPr/>
                                    <p:nvPr/>
                                  </p:nvSpPr>
                                  <p:spPr>
                                    <a:xfrm>
                                      <a:off x="2840625" y="3538670"/>
                                      <a:ext cx="628015" cy="308610"/>
                                    </a:xfrm>
                                    <a:prstGeom prst="hexagon">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000">
                                          <a:effectLst/>
                                          <a:latin typeface="Calibri" panose="020F0502020204030204" pitchFamily="34" charset="0"/>
                                          <a:ea typeface="Times New Roman" panose="02020603050405020304" pitchFamily="18" charset="0"/>
                                        </a:rPr>
                                        <a:t>ASC</a:t>
                                      </a:r>
                                    </a:p>
                                  </p:txBody>
                                </p:sp>
                                <p:grpSp>
                                  <p:nvGrpSpPr>
                                    <p:cNvPr id="116" name="Group 115"/>
                                    <p:cNvGrpSpPr/>
                                    <p:nvPr/>
                                  </p:nvGrpSpPr>
                                  <p:grpSpPr>
                                    <a:xfrm>
                                      <a:off x="1726703" y="4182657"/>
                                      <a:ext cx="2163734" cy="553245"/>
                                      <a:chOff x="1476537" y="4562219"/>
                                      <a:chExt cx="2163734" cy="553245"/>
                                    </a:xfrm>
                                  </p:grpSpPr>
                                  <p:sp>
                                    <p:nvSpPr>
                                      <p:cNvPr id="120" name="Flowchart: Stored Data 119"/>
                                      <p:cNvSpPr/>
                                      <p:nvPr/>
                                    </p:nvSpPr>
                                    <p:spPr>
                                      <a:xfrm>
                                        <a:off x="1476537" y="4780440"/>
                                        <a:ext cx="1833119" cy="335024"/>
                                      </a:xfrm>
                                      <a:prstGeom prst="flowChartOnlineStorag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000">
                                            <a:effectLst/>
                                            <a:latin typeface="Calibri" panose="020F0502020204030204" pitchFamily="34" charset="0"/>
                                            <a:ea typeface="Times New Roman" panose="02020603050405020304" pitchFamily="18" charset="0"/>
                                          </a:rPr>
                                          <a:t>Pro-Caspase-1</a:t>
                                        </a:r>
                                      </a:p>
                                    </p:txBody>
                                  </p:sp>
                                  <p:sp>
                                    <p:nvSpPr>
                                      <p:cNvPr id="121" name="Pie 120"/>
                                      <p:cNvSpPr/>
                                      <p:nvPr/>
                                    </p:nvSpPr>
                                    <p:spPr>
                                      <a:xfrm>
                                        <a:off x="3049720" y="4788111"/>
                                        <a:ext cx="590551" cy="314208"/>
                                      </a:xfrm>
                                      <a:prstGeom prst="pie">
                                        <a:avLst/>
                                      </a:prstGeom>
                                    </p:spPr>
                                    <p:style>
                                      <a:lnRef idx="3">
                                        <a:schemeClr val="lt1"/>
                                      </a:lnRef>
                                      <a:fillRef idx="1">
                                        <a:schemeClr val="accent5"/>
                                      </a:fillRef>
                                      <a:effectRef idx="1">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atin typeface="Calibri" panose="020F0502020204030204" pitchFamily="34" charset="0"/>
                                        </a:endParaRPr>
                                      </a:p>
                                    </p:txBody>
                                  </p:sp>
                                  <p:sp>
                                    <p:nvSpPr>
                                      <p:cNvPr id="122" name="Rounded Rectangle 121"/>
                                      <p:cNvSpPr/>
                                      <p:nvPr/>
                                    </p:nvSpPr>
                                    <p:spPr>
                                      <a:xfrm>
                                        <a:off x="1770431" y="4579364"/>
                                        <a:ext cx="987425" cy="27368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000">
                                            <a:effectLst/>
                                            <a:latin typeface="Calibri" panose="020F0502020204030204" pitchFamily="34" charset="0"/>
                                            <a:ea typeface="Times New Roman" panose="02020603050405020304" pitchFamily="18" charset="0"/>
                                          </a:rPr>
                                          <a:t>NLRP3</a:t>
                                        </a:r>
                                      </a:p>
                                    </p:txBody>
                                  </p:sp>
                                  <p:sp>
                                    <p:nvSpPr>
                                      <p:cNvPr id="123" name="Hexagon 122"/>
                                      <p:cNvSpPr/>
                                      <p:nvPr/>
                                    </p:nvSpPr>
                                    <p:spPr>
                                      <a:xfrm>
                                        <a:off x="2681021" y="4562219"/>
                                        <a:ext cx="627380" cy="307975"/>
                                      </a:xfrm>
                                      <a:prstGeom prst="hexagon">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000">
                                            <a:effectLst/>
                                            <a:latin typeface="Calibri" panose="020F0502020204030204" pitchFamily="34" charset="0"/>
                                            <a:ea typeface="Times New Roman" panose="02020603050405020304" pitchFamily="18" charset="0"/>
                                          </a:rPr>
                                          <a:t>ASC</a:t>
                                        </a:r>
                                      </a:p>
                                    </p:txBody>
                                  </p:sp>
                                </p:grpSp>
                                <p:cxnSp>
                                  <p:nvCxnSpPr>
                                    <p:cNvPr id="117" name="Straight Arrow Connector 116"/>
                                    <p:cNvCxnSpPr/>
                                    <p:nvPr/>
                                  </p:nvCxnSpPr>
                                  <p:spPr>
                                    <a:xfrm>
                                      <a:off x="1885795" y="2977608"/>
                                      <a:ext cx="747602" cy="1969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8" name="Straight Arrow Connector 117"/>
                                    <p:cNvCxnSpPr/>
                                    <p:nvPr/>
                                  </p:nvCxnSpPr>
                                  <p:spPr>
                                    <a:xfrm flipV="1">
                                      <a:off x="1834383" y="3243653"/>
                                      <a:ext cx="788047" cy="20513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9" name="Straight Arrow Connector 118"/>
                                    <p:cNvCxnSpPr/>
                                    <p:nvPr/>
                                  </p:nvCxnSpPr>
                                  <p:spPr>
                                    <a:xfrm>
                                      <a:off x="1293222" y="2414199"/>
                                      <a:ext cx="173521" cy="3462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grpSp>
                        </p:grpSp>
                      </p:grpSp>
                    </p:grpSp>
                  </p:grpSp>
                </p:grpSp>
              </p:grpSp>
            </p:grpSp>
          </p:grpSp>
        </p:grpSp>
        <p:sp>
          <p:nvSpPr>
            <p:cNvPr id="30" name="Down Arrow 29"/>
            <p:cNvSpPr/>
            <p:nvPr/>
          </p:nvSpPr>
          <p:spPr bwMode="auto">
            <a:xfrm>
              <a:off x="41818286" y="24455359"/>
              <a:ext cx="210218" cy="836469"/>
            </a:xfrm>
            <a:prstGeom prst="downArrow">
              <a:avLst/>
            </a:prstGeom>
            <a:solidFill>
              <a:schemeClr val="accent2"/>
            </a:solidFill>
            <a:ln w="28575" cap="flat" cmpd="sng" algn="ctr">
              <a:solidFill>
                <a:schemeClr val="accent2"/>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grpSp>
      <p:pic>
        <p:nvPicPr>
          <p:cNvPr id="33377" name="Picture 33376"/>
          <p:cNvPicPr>
            <a:picLocks noChangeAspect="1"/>
          </p:cNvPicPr>
          <p:nvPr/>
        </p:nvPicPr>
        <p:blipFill rotWithShape="1">
          <a:blip r:embed="rId16" cstate="print">
            <a:extLst>
              <a:ext uri="{28A0092B-C50C-407E-A947-70E740481C1C}">
                <a14:useLocalDpi xmlns:a14="http://schemas.microsoft.com/office/drawing/2010/main" val="0"/>
              </a:ext>
            </a:extLst>
          </a:blip>
          <a:srcRect t="6522" b="53416"/>
          <a:stretch/>
        </p:blipFill>
        <p:spPr>
          <a:xfrm rot="5400000">
            <a:off x="1767872" y="24724547"/>
            <a:ext cx="2774919" cy="833768"/>
          </a:xfrm>
          <a:prstGeom prst="rect">
            <a:avLst/>
          </a:prstGeom>
        </p:spPr>
      </p:pic>
      <p:sp>
        <p:nvSpPr>
          <p:cNvPr id="158" name="TextBox 157"/>
          <p:cNvSpPr txBox="1"/>
          <p:nvPr/>
        </p:nvSpPr>
        <p:spPr>
          <a:xfrm>
            <a:off x="436254" y="24392417"/>
            <a:ext cx="2692212" cy="1938992"/>
          </a:xfrm>
          <a:prstGeom prst="rect">
            <a:avLst/>
          </a:prstGeom>
          <a:noFill/>
        </p:spPr>
        <p:txBody>
          <a:bodyPr wrap="square" rtlCol="0">
            <a:spAutoFit/>
          </a:bodyPr>
          <a:lstStyle/>
          <a:p>
            <a:pPr marL="342900" indent="-342900" algn="l">
              <a:spcBef>
                <a:spcPts val="0"/>
              </a:spcBef>
              <a:buFont typeface="Arial" panose="020B0604020202020204" pitchFamily="34" charset="0"/>
              <a:buChar char="•"/>
            </a:pPr>
            <a:r>
              <a:rPr lang="en-US" sz="2400" dirty="0" smtClean="0">
                <a:latin typeface="Calibri" panose="020F0502020204030204" pitchFamily="34" charset="0"/>
              </a:rPr>
              <a:t>Phytochemical Analysis</a:t>
            </a:r>
            <a:endParaRPr lang="en-US" sz="2400" dirty="0">
              <a:latin typeface="Calibri" panose="020F0502020204030204" pitchFamily="34" charset="0"/>
            </a:endParaRPr>
          </a:p>
          <a:p>
            <a:pPr marL="342900" indent="-342900" algn="l">
              <a:spcBef>
                <a:spcPts val="0"/>
              </a:spcBef>
              <a:buFont typeface="Arial" panose="020B0604020202020204" pitchFamily="34" charset="0"/>
              <a:buChar char="•"/>
            </a:pPr>
            <a:r>
              <a:rPr lang="en-US" sz="2400" dirty="0" smtClean="0">
                <a:latin typeface="Calibri" panose="020F0502020204030204" pitchFamily="34" charset="0"/>
              </a:rPr>
              <a:t>HPLC</a:t>
            </a:r>
          </a:p>
          <a:p>
            <a:pPr marL="342900" indent="-342900" algn="l">
              <a:spcBef>
                <a:spcPts val="0"/>
              </a:spcBef>
              <a:buFont typeface="Arial" panose="020B0604020202020204" pitchFamily="34" charset="0"/>
              <a:buChar char="•"/>
            </a:pPr>
            <a:r>
              <a:rPr lang="en-US" sz="2400" dirty="0" smtClean="0">
                <a:latin typeface="Calibri" panose="020F0502020204030204" pitchFamily="34" charset="0"/>
              </a:rPr>
              <a:t>Antioxidant </a:t>
            </a:r>
            <a:r>
              <a:rPr lang="en-US" sz="2400" dirty="0" smtClean="0">
                <a:latin typeface="Calibri" panose="020F0502020204030204" pitchFamily="34" charset="0"/>
              </a:rPr>
              <a:t>Assay</a:t>
            </a:r>
            <a:endParaRPr lang="en-US" sz="2400" dirty="0" smtClean="0">
              <a:latin typeface="Calibri" panose="020F0502020204030204" pitchFamily="34" charset="0"/>
            </a:endParaRPr>
          </a:p>
        </p:txBody>
      </p:sp>
      <p:grpSp>
        <p:nvGrpSpPr>
          <p:cNvPr id="33381" name="Group 33380"/>
          <p:cNvGrpSpPr/>
          <p:nvPr/>
        </p:nvGrpSpPr>
        <p:grpSpPr>
          <a:xfrm>
            <a:off x="34119698" y="332776"/>
            <a:ext cx="9234789" cy="2269120"/>
            <a:chOff x="34119698" y="332776"/>
            <a:chExt cx="9234789" cy="2269120"/>
          </a:xfrm>
        </p:grpSpPr>
        <p:pic>
          <p:nvPicPr>
            <p:cNvPr id="127" name="Picture 126"/>
            <p:cNvPicPr>
              <a:picLocks noChangeAspect="1"/>
            </p:cNvPicPr>
            <p:nvPr/>
          </p:nvPicPr>
          <p:blipFill>
            <a:blip r:embed="rId17"/>
            <a:stretch>
              <a:fillRect/>
            </a:stretch>
          </p:blipFill>
          <p:spPr>
            <a:xfrm>
              <a:off x="34119698" y="332776"/>
              <a:ext cx="9234789" cy="2269120"/>
            </a:xfrm>
            <a:prstGeom prst="rect">
              <a:avLst/>
            </a:prstGeom>
          </p:spPr>
        </p:pic>
        <p:sp>
          <p:nvSpPr>
            <p:cNvPr id="33379" name="TextBox 33378"/>
            <p:cNvSpPr txBox="1"/>
            <p:nvPr/>
          </p:nvSpPr>
          <p:spPr>
            <a:xfrm>
              <a:off x="38617552" y="361516"/>
              <a:ext cx="4114800" cy="548640"/>
            </a:xfrm>
            <a:prstGeom prst="rect">
              <a:avLst/>
            </a:prstGeom>
            <a:solidFill>
              <a:schemeClr val="bg1"/>
            </a:solidFill>
            <a:ln>
              <a:solidFill>
                <a:schemeClr val="bg1"/>
              </a:solidFill>
            </a:ln>
          </p:spPr>
          <p:txBody>
            <a:bodyPr wrap="square" rtlCol="0">
              <a:spAutoFit/>
            </a:bodyPr>
            <a:lstStyle/>
            <a:p>
              <a:endParaRPr lang="en-US" dirty="0"/>
            </a:p>
          </p:txBody>
        </p:sp>
      </p:grpSp>
      <p:pic>
        <p:nvPicPr>
          <p:cNvPr id="159" name="Picture 158"/>
          <p:cNvPicPr/>
          <p:nvPr/>
        </p:nvPicPr>
        <p:blipFill>
          <a:blip r:embed="rId18"/>
          <a:stretch>
            <a:fillRect/>
          </a:stretch>
        </p:blipFill>
        <p:spPr>
          <a:xfrm>
            <a:off x="11151884" y="12097488"/>
            <a:ext cx="10038129" cy="5291541"/>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587375" rtl="0" eaLnBrk="1" fontAlgn="base" latinLnBrk="0" hangingPunct="1">
          <a:lnSpc>
            <a:spcPct val="100000"/>
          </a:lnSpc>
          <a:spcBef>
            <a:spcPct val="50000"/>
          </a:spcBef>
          <a:spcAft>
            <a:spcPct val="0"/>
          </a:spcAft>
          <a:buClrTx/>
          <a:buSzTx/>
          <a:buFontTx/>
          <a:buNone/>
          <a:tabLst/>
          <a:defRPr kumimoji="0" lang="en-US" sz="59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587375" rtl="0" eaLnBrk="1" fontAlgn="base" latinLnBrk="0" hangingPunct="1">
          <a:lnSpc>
            <a:spcPct val="100000"/>
          </a:lnSpc>
          <a:spcBef>
            <a:spcPct val="50000"/>
          </a:spcBef>
          <a:spcAft>
            <a:spcPct val="0"/>
          </a:spcAft>
          <a:buClrTx/>
          <a:buSzTx/>
          <a:buFontTx/>
          <a:buNone/>
          <a:tabLst/>
          <a:defRPr kumimoji="0" lang="en-US" sz="59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Layers</Template>
  <TotalTime>559796</TotalTime>
  <Words>931</Words>
  <Application>Microsoft Macintosh PowerPoint</Application>
  <PresentationFormat>Custom</PresentationFormat>
  <Paragraphs>223</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Calibri</vt:lpstr>
      <vt:lpstr>Georgia</vt:lpstr>
      <vt:lpstr>Times New Roman</vt:lpstr>
      <vt:lpstr>Arial</vt:lpstr>
      <vt:lpstr>Default Design</vt:lpstr>
      <vt:lpstr>PowerPoint Presentation</vt:lpstr>
    </vt:vector>
  </TitlesOfParts>
  <Company>Ag. Engr.</Company>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 Hart</dc:creator>
  <cp:lastModifiedBy>Jordan Bradwell</cp:lastModifiedBy>
  <cp:revision>1428</cp:revision>
  <cp:lastPrinted>2013-07-25T13:20:48Z</cp:lastPrinted>
  <dcterms:created xsi:type="dcterms:W3CDTF">2000-03-15T01:17:23Z</dcterms:created>
  <dcterms:modified xsi:type="dcterms:W3CDTF">2017-04-17T20:04:00Z</dcterms:modified>
</cp:coreProperties>
</file>