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1"/>
  </p:sldMasterIdLst>
  <p:notesMasterIdLst>
    <p:notesMasterId r:id="rId16"/>
  </p:notesMasterIdLst>
  <p:handoutMasterIdLst>
    <p:handoutMasterId r:id="rId17"/>
  </p:handoutMasterIdLst>
  <p:sldIdLst>
    <p:sldId id="257" r:id="rId2"/>
    <p:sldId id="283" r:id="rId3"/>
    <p:sldId id="282" r:id="rId4"/>
    <p:sldId id="284" r:id="rId5"/>
    <p:sldId id="275" r:id="rId6"/>
    <p:sldId id="272" r:id="rId7"/>
    <p:sldId id="288" r:id="rId8"/>
    <p:sldId id="289" r:id="rId9"/>
    <p:sldId id="281" r:id="rId10"/>
    <p:sldId id="274" r:id="rId11"/>
    <p:sldId id="270" r:id="rId12"/>
    <p:sldId id="290" r:id="rId13"/>
    <p:sldId id="286" r:id="rId14"/>
    <p:sldId id="28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tenopir" initials="C"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75604" autoAdjust="0"/>
  </p:normalViewPr>
  <p:slideViewPr>
    <p:cSldViewPr>
      <p:cViewPr>
        <p:scale>
          <a:sx n="60" d="100"/>
          <a:sy n="60" d="100"/>
        </p:scale>
        <p:origin x="-1541" y="-206"/>
      </p:cViewPr>
      <p:guideLst>
        <p:guide orient="horz" pos="2160"/>
        <p:guide pos="2880"/>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0-10-19T13:42:59.095" idx="2">
    <p:pos x="49" y="10"/>
    <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8B5E791-3A9B-453E-A776-F6A3B46759C6}" type="datetimeFigureOut">
              <a:rPr lang="en-US" smtClean="0"/>
              <a:pPr/>
              <a:t>6/20/2019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C13F15B-3922-4952-942F-F00691085416}"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5F4FB62-EF34-4A11-BABC-41CF434E4485}" type="datetimeFigureOut">
              <a:rPr lang="en-US" smtClean="0"/>
              <a:pPr/>
              <a:t>6/20/2019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357B64-760C-4B5C-9E50-0EF08471B073}" type="slidenum">
              <a:rPr lang="en-US" smtClean="0"/>
              <a:pPr/>
              <a:t>‹#›</a:t>
            </a:fld>
            <a:endParaRPr lang="en-US"/>
          </a:p>
        </p:txBody>
      </p:sp>
    </p:spTree>
    <p:extLst>
      <p:ext uri="{BB962C8B-B14F-4D97-AF65-F5344CB8AC3E}">
        <p14:creationId xmlns:p14="http://schemas.microsoft.com/office/powerpoint/2010/main" val="2866559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E989AE2A-902D-4C2F-AA14-881B706EF0E3}" type="slidenum">
              <a:rPr lang="en-US" sz="1200">
                <a:solidFill>
                  <a:prstClr val="black"/>
                </a:solidFill>
              </a:rPr>
              <a:pPr eaLnBrk="1" hangingPunct="1"/>
              <a:t>1</a:t>
            </a:fld>
            <a:endParaRPr lang="en-US" sz="1200">
              <a:solidFill>
                <a:prstClr val="black"/>
              </a:solidFill>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solidFill>
                <a:srgbClr val="FF0000"/>
              </a:solidFill>
              <a:latin typeface="Arial" charset="0"/>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First the context of </a:t>
            </a:r>
            <a:r>
              <a:rPr lang="en-US" sz="1200" kern="1200" dirty="0" err="1" smtClean="0">
                <a:solidFill>
                  <a:schemeClr val="tx1"/>
                </a:solidFill>
                <a:latin typeface="+mn-lt"/>
                <a:ea typeface="+mn-ea"/>
                <a:cs typeface="+mn-cs"/>
              </a:rPr>
              <a:t>DataONE</a:t>
            </a: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…engages diverse partners to meet environmental challenges by providing access, tools and preservation of earth and environmental data.</a:t>
            </a:r>
          </a:p>
          <a:p>
            <a:endParaRPr lang="en-US" dirty="0"/>
          </a:p>
        </p:txBody>
      </p:sp>
      <p:sp>
        <p:nvSpPr>
          <p:cNvPr id="4" name="Slide Number Placeholder 3"/>
          <p:cNvSpPr>
            <a:spLocks noGrp="1"/>
          </p:cNvSpPr>
          <p:nvPr>
            <p:ph type="sldNum" sz="quarter" idx="10"/>
          </p:nvPr>
        </p:nvSpPr>
        <p:spPr/>
        <p:txBody>
          <a:bodyPr/>
          <a:lstStyle/>
          <a:p>
            <a:pPr>
              <a:defRPr/>
            </a:pPr>
            <a:fld id="{FD5B5A2B-FD53-4C24-9A72-72FC3F915CED}"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latin typeface="Arial" pitchFamily="34" charset="0"/>
              <a:ea typeface="ＭＳ Ｐゴシック" pitchFamily="34" charset="-128"/>
            </a:endParaRPr>
          </a:p>
        </p:txBody>
      </p:sp>
      <p:sp>
        <p:nvSpPr>
          <p:cNvPr id="16388" name="Slide Number Placeholder 3"/>
          <p:cNvSpPr>
            <a:spLocks noGrp="1"/>
          </p:cNvSpPr>
          <p:nvPr>
            <p:ph type="sldNum" sz="quarter" idx="5"/>
          </p:nvPr>
        </p:nvSpPr>
        <p:spPr bwMode="auto">
          <a:noFill/>
          <a:ln>
            <a:miter lim="800000"/>
            <a:headEnd/>
            <a:tailEnd/>
          </a:ln>
        </p:spPr>
        <p:txBody>
          <a:bodyPr/>
          <a:lstStyle/>
          <a:p>
            <a:fld id="{1B823177-3889-4764-935A-45CA2A04EB5B}" type="slidenum">
              <a:rPr lang="en-US">
                <a:solidFill>
                  <a:srgbClr val="000000"/>
                </a:solidFill>
              </a:rPr>
              <a:pPr/>
              <a:t>4</a:t>
            </a:fld>
            <a:endParaRPr lang="en-US">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0C65846E-4FCF-4BCF-A824-2B7145CA9860}" type="slidenum">
              <a:rPr lang="en-US" smtClean="0">
                <a:solidFill>
                  <a:prstClr val="black"/>
                </a:solidFill>
              </a:rPr>
              <a:pPr/>
              <a:t>6</a:t>
            </a:fld>
            <a:endParaRPr lang="en-US" smtClean="0">
              <a:solidFill>
                <a:prstClr val="black"/>
              </a:solidFill>
            </a:endParaRPr>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55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What are appropriate methods to study data practices in the sciences? </a:t>
            </a:r>
          </a:p>
          <a:p>
            <a:pPr eaLnBrk="1" hangingPunct="1"/>
            <a:endParaRPr lang="en-US" dirty="0" smtClean="0">
              <a:latin typeface="Arial" pitchFamily="34" charset="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course will focus on the interdisciplinary field of environmental informatics.   When information science encountered the capabilities of computers and telecommunications in the late twentieth century, the discipline of informatics came into being. As does information science, informatics addresses the collection, classification, storage, retrieval, and dissemination of recorded knowledge. Application of computers and telecommunications—especially the Internet and the World Wide Web — to these functions has created new opportunities and new challenges for information management and delivery.  And in the natural sciences, information science and computing technology are joined by the relatively new technology of geographic information systems to allow for an even greater depth of knowledge to be stored and applied.</a:t>
            </a:r>
            <a:br>
              <a:rPr lang="en-US" dirty="0" smtClean="0"/>
            </a:br>
            <a:r>
              <a:rPr lang="en-US" dirty="0" smtClean="0"/>
              <a:t/>
            </a:r>
            <a:br>
              <a:rPr lang="en-US" dirty="0" smtClean="0"/>
            </a:br>
            <a:r>
              <a:rPr lang="en-US" dirty="0" smtClean="0"/>
              <a:t>A real world approach, through case studies, class projects, and guest lectures, will be employed to allow the students to experience the challenges facings researchers, land managers, decision makers, information professionals, and policy makers in the area of biological data acquisition, management, and delivery.  The emphasis of the class will be on the data and information science aspects of environmental informatics through discussions in the areas of: information life cycle, metadata management, data and information standards, geospatial technologies, web technologies, and project management.  </a:t>
            </a:r>
            <a:endParaRPr lang="en-US" dirty="0"/>
          </a:p>
        </p:txBody>
      </p:sp>
      <p:sp>
        <p:nvSpPr>
          <p:cNvPr id="4" name="Slide Number Placeholder 3"/>
          <p:cNvSpPr>
            <a:spLocks noGrp="1"/>
          </p:cNvSpPr>
          <p:nvPr>
            <p:ph type="sldNum" sz="quarter" idx="10"/>
          </p:nvPr>
        </p:nvSpPr>
        <p:spPr/>
        <p:txBody>
          <a:bodyPr/>
          <a:lstStyle/>
          <a:p>
            <a:fld id="{88357B64-760C-4B5C-9E50-0EF08471B073}"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Practica</a:t>
            </a:r>
            <a:r>
              <a:rPr lang="en-US" dirty="0" smtClean="0"/>
              <a:t> and research opportunities</a:t>
            </a:r>
            <a:endParaRPr lang="en-US" dirty="0"/>
          </a:p>
        </p:txBody>
      </p:sp>
      <p:sp>
        <p:nvSpPr>
          <p:cNvPr id="4" name="Slide Number Placeholder 3"/>
          <p:cNvSpPr>
            <a:spLocks noGrp="1"/>
          </p:cNvSpPr>
          <p:nvPr>
            <p:ph type="sldNum" sz="quarter" idx="10"/>
          </p:nvPr>
        </p:nvSpPr>
        <p:spPr/>
        <p:txBody>
          <a:bodyPr/>
          <a:lstStyle/>
          <a:p>
            <a:fld id="{88357B64-760C-4B5C-9E50-0EF08471B073}"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355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4A04DA2-D249-4328-90C8-5CA7359E35F3}" type="slidenum">
              <a:rPr lang="en-US" smtClean="0"/>
              <a:pPr fontAlgn="base">
                <a:spcBef>
                  <a:spcPct val="0"/>
                </a:spcBef>
                <a:spcAft>
                  <a:spcPct val="0"/>
                </a:spcAft>
                <a:defRPr/>
              </a:pPr>
              <a:t>9</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How do studies of data practice vary from other kinds of information-related behavior research? </a:t>
            </a:r>
          </a:p>
          <a:p>
            <a:r>
              <a:rPr lang="en-US" dirty="0" smtClean="0">
                <a:latin typeface="Arial" charset="0"/>
                <a:ea typeface="ＭＳ Ｐゴシック" pitchFamily="34" charset="-128"/>
              </a:rPr>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endParaRPr lang="en-US" dirty="0" smtClean="0">
              <a:latin typeface="Arial" charset="0"/>
              <a:ea typeface="ＭＳ Ｐゴシック" pitchFamily="34" charset="-128"/>
            </a:endParaRPr>
          </a:p>
        </p:txBody>
      </p:sp>
      <p:sp>
        <p:nvSpPr>
          <p:cNvPr id="25604" name="Slide Number Placeholder 3"/>
          <p:cNvSpPr>
            <a:spLocks noGrp="1"/>
          </p:cNvSpPr>
          <p:nvPr>
            <p:ph type="sldNum" sz="quarter" idx="5"/>
          </p:nvPr>
        </p:nvSpPr>
        <p:spPr>
          <a:noFill/>
        </p:spPr>
        <p:txBody>
          <a:bodyPr/>
          <a:lstStyle/>
          <a:p>
            <a:fld id="{6929198F-B7BD-4052-B5E7-3E295F78F3C1}" type="slidenum">
              <a:rPr lang="en-US" smtClean="0"/>
              <a:pPr/>
              <a:t>12</a:t>
            </a:fld>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19DFE19E-742C-47CD-82E8-1FE38BA3C737}" type="slidenum">
              <a:rPr lang="en-US"/>
              <a:pPr/>
              <a:t>13</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dirty="0" smtClean="0">
                <a:latin typeface="Arial" charset="0"/>
              </a:rPr>
              <a:t>In a</a:t>
            </a:r>
            <a:r>
              <a:rPr lang="en-US" baseline="0" dirty="0" smtClean="0">
                <a:latin typeface="Arial" charset="0"/>
              </a:rPr>
              <a:t> discipline such as science data management that is now building and changing it is particularly important to use information science research methods and those that focus on workflows, research and data </a:t>
            </a:r>
            <a:r>
              <a:rPr lang="en-US" baseline="0" dirty="0" err="1" smtClean="0">
                <a:latin typeface="Arial" charset="0"/>
              </a:rPr>
              <a:t>lifecyle</a:t>
            </a:r>
            <a:r>
              <a:rPr lang="en-US" baseline="0" dirty="0" smtClean="0">
                <a:latin typeface="Arial" charset="0"/>
              </a:rPr>
              <a:t> and scientists’ needs, perceptions, and behaviors. Personas, scenarios, use cases inform both </a:t>
            </a:r>
            <a:r>
              <a:rPr lang="en-US" baseline="0" dirty="0" err="1" smtClean="0">
                <a:latin typeface="Arial" charset="0"/>
              </a:rPr>
              <a:t>cyberinfrastructure</a:t>
            </a:r>
            <a:r>
              <a:rPr lang="en-US" baseline="0" dirty="0" smtClean="0">
                <a:latin typeface="Arial" charset="0"/>
              </a:rPr>
              <a:t> and community engagement</a:t>
            </a:r>
            <a:endParaRPr lang="en-US" dirty="0"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first is by far the biggest challenge.</a:t>
            </a:r>
            <a:endParaRPr lang="en-US" dirty="0"/>
          </a:p>
        </p:txBody>
      </p:sp>
      <p:sp>
        <p:nvSpPr>
          <p:cNvPr id="4" name="Slide Number Placeholder 3"/>
          <p:cNvSpPr>
            <a:spLocks noGrp="1"/>
          </p:cNvSpPr>
          <p:nvPr>
            <p:ph type="sldNum" sz="quarter" idx="10"/>
          </p:nvPr>
        </p:nvSpPr>
        <p:spPr/>
        <p:txBody>
          <a:bodyPr/>
          <a:lstStyle/>
          <a:p>
            <a:fld id="{88357B64-760C-4B5C-9E50-0EF08471B073}"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1970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5" name="Rectangle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6" name="Rectangle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80511BC4-75DD-47C6-90DD-A500B2E1DDAC}"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3385300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5" name="Rectangle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6" name="Rectangle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8BF7B9D6-C6BA-4F70-AF9A-1FDE157466E3}"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2795178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6" name="Footer Placeholder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7" name="Slide Number Placeholder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CC27BC9F-1154-4D82-BCA9-846E062C65B5}"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577965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8" name="Rectangle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9" name="Rectangle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E8529467-9400-4886-89B4-C3E3EEBBCD11}"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3697625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4" name="Rectangle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5" name="Rectangle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43CEF84A-822B-4B86-B0C2-64541B5ADE32}"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4098406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829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6" name="Footer Placeholder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7" name="Slide Number Placeholder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7B7759F1-B652-4D80-82AE-761345065EC3}"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592565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6" name="Footer Placeholder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7" name="Slide Number Placeholder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BF123983-F4D6-422C-9438-9AA502EDC519}"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3986501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5" name="Rectangle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6" name="Rectangle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CD75DDA9-3BF1-4F37-8AA5-3402D1F677F8}"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1540550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5" name="Rectangle 5"/>
          <p:cNvSpPr>
            <a:spLocks noGrp="1" noChangeArrowheads="1"/>
          </p:cNvSpPr>
          <p:nvPr>
            <p:ph type="ftr" sz="quarter" idx="11"/>
          </p:nvPr>
        </p:nvSpPr>
        <p:spPr>
          <a:xfrm>
            <a:off x="3124200" y="6248400"/>
            <a:ext cx="28956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endParaRPr lang="en-US" sz="2400">
              <a:solidFill>
                <a:srgbClr val="000000"/>
              </a:solidFill>
            </a:endParaRPr>
          </a:p>
        </p:txBody>
      </p:sp>
      <p:sp>
        <p:nvSpPr>
          <p:cNvPr id="6" name="Rectangle 6"/>
          <p:cNvSpPr>
            <a:spLocks noGrp="1" noChangeArrowheads="1"/>
          </p:cNvSpPr>
          <p:nvPr>
            <p:ph type="sldNum" sz="quarter" idx="12"/>
          </p:nvPr>
        </p:nvSpPr>
        <p:spPr>
          <a:xfrm>
            <a:off x="6553200" y="6248400"/>
            <a:ext cx="1905000" cy="457200"/>
          </a:xfrm>
          <a:prstGeom prst="rect">
            <a:avLst/>
          </a:prstGeom>
        </p:spPr>
        <p:txBody>
          <a:bodyPr/>
          <a:lstStyle>
            <a:lvl1pPr eaLnBrk="0" hangingPunct="0">
              <a:defRPr>
                <a:latin typeface="Arial" charset="0"/>
                <a:ea typeface="ＭＳ Ｐゴシック" pitchFamily="-16" charset="-128"/>
              </a:defRPr>
            </a:lvl1pPr>
          </a:lstStyle>
          <a:p>
            <a:pPr fontAlgn="base">
              <a:spcBef>
                <a:spcPct val="0"/>
              </a:spcBef>
              <a:spcAft>
                <a:spcPct val="0"/>
              </a:spcAft>
              <a:defRPr/>
            </a:pPr>
            <a:fld id="{7DB3C699-4CAC-420E-978E-C03DBAF6A6AF}" type="slidenum">
              <a:rPr lang="en-US" sz="2400">
                <a:solidFill>
                  <a:srgbClr val="000000"/>
                </a:solidFill>
              </a:rPr>
              <a:pPr fontAlgn="base">
                <a:spcBef>
                  <a:spcPct val="0"/>
                </a:spcBef>
                <a:spcAft>
                  <a:spcPct val="0"/>
                </a:spcAft>
                <a:defRPr/>
              </a:pPr>
              <a:t>‹#›</a:t>
            </a:fld>
            <a:endParaRPr lang="en-US" sz="2400">
              <a:solidFill>
                <a:srgbClr val="000000"/>
              </a:solidFill>
            </a:endParaRPr>
          </a:p>
        </p:txBody>
      </p:sp>
    </p:spTree>
    <p:extLst>
      <p:ext uri="{BB962C8B-B14F-4D97-AF65-F5344CB8AC3E}">
        <p14:creationId xmlns:p14="http://schemas.microsoft.com/office/powerpoint/2010/main" val="3936524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l">
              <a:buFont typeface="Arial" pitchFamily="34" charset="0"/>
              <a:buChar char="•"/>
              <a:defRPr sz="2400"/>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Rectangle 4"/>
          <p:cNvSpPr>
            <a:spLocks noGrp="1" noChangeArrowheads="1"/>
          </p:cNvSpPr>
          <p:nvPr>
            <p:ph type="dt" sz="half" idx="10"/>
          </p:nvPr>
        </p:nvSpPr>
        <p:spPr>
          <a:xfrm>
            <a:off x="685800" y="6248400"/>
            <a:ext cx="1905000" cy="457200"/>
          </a:xfrm>
          <a:prstGeom prst="rect">
            <a:avLst/>
          </a:prstGeom>
        </p:spPr>
        <p:txBody>
          <a:bodyPr/>
          <a:lstStyle>
            <a:lvl1pPr eaLnBrk="0" hangingPunct="0">
              <a:defRPr>
                <a:latin typeface="Arial" charset="0"/>
                <a:ea typeface="ＭＳ Ｐゴシック" pitchFamily="-16" charset="-128"/>
                <a:cs typeface="+mn-cs"/>
              </a:defRPr>
            </a:lvl1pPr>
          </a:lstStyle>
          <a:p>
            <a:pPr fontAlgn="base">
              <a:spcBef>
                <a:spcPct val="0"/>
              </a:spcBef>
              <a:spcAft>
                <a:spcPct val="0"/>
              </a:spcAft>
              <a:defRPr/>
            </a:pPr>
            <a:endParaRPr lang="en-US" sz="2400">
              <a:solidFill>
                <a:srgbClr val="000000"/>
              </a:solidFill>
            </a:endParaRPr>
          </a:p>
        </p:txBody>
      </p:sp>
    </p:spTree>
    <p:extLst>
      <p:ext uri="{BB962C8B-B14F-4D97-AF65-F5344CB8AC3E}">
        <p14:creationId xmlns:p14="http://schemas.microsoft.com/office/powerpoint/2010/main" val="1308214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AndTwoObj">
  <p:cSld name="Title, Text, and 2 Content">
    <p:spTree>
      <p:nvGrpSpPr>
        <p:cNvPr id="1" name=""/>
        <p:cNvGrpSpPr/>
        <p:nvPr/>
      </p:nvGrpSpPr>
      <p:grpSpPr>
        <a:xfrm>
          <a:off x="0" y="0"/>
          <a:ext cx="0" cy="0"/>
          <a:chOff x="0" y="0"/>
          <a:chExt cx="0" cy="0"/>
        </a:xfrm>
      </p:grpSpPr>
      <p:sp>
        <p:nvSpPr>
          <p:cNvPr id="6" name="Rectangle 13"/>
          <p:cNvSpPr>
            <a:spLocks noChangeArrowheads="1"/>
          </p:cNvSpPr>
          <p:nvPr/>
        </p:nvSpPr>
        <p:spPr bwMode="auto">
          <a:xfrm>
            <a:off x="2111375" y="-4763"/>
            <a:ext cx="7032625" cy="920751"/>
          </a:xfrm>
          <a:prstGeom prst="rect">
            <a:avLst/>
          </a:prstGeom>
          <a:solidFill>
            <a:srgbClr val="668EBE"/>
          </a:solidFill>
          <a:ln w="9525">
            <a:noFill/>
            <a:miter lim="800000"/>
            <a:headEnd/>
            <a:tailEnd/>
          </a:ln>
        </p:spPr>
        <p:txBody>
          <a:bodyPr wrap="none" anchor="ctr"/>
          <a:lstStyle/>
          <a:p>
            <a:pPr fontAlgn="base">
              <a:spcBef>
                <a:spcPct val="0"/>
              </a:spcBef>
              <a:spcAft>
                <a:spcPct val="0"/>
              </a:spcAft>
            </a:pPr>
            <a:endParaRPr lang="en-US" sz="2400">
              <a:solidFill>
                <a:srgbClr val="000000"/>
              </a:solidFill>
            </a:endParaRPr>
          </a:p>
        </p:txBody>
      </p:sp>
      <p:sp>
        <p:nvSpPr>
          <p:cNvPr id="7" name="Rectangle 14"/>
          <p:cNvSpPr>
            <a:spLocks noChangeArrowheads="1"/>
          </p:cNvSpPr>
          <p:nvPr/>
        </p:nvSpPr>
        <p:spPr bwMode="auto">
          <a:xfrm>
            <a:off x="0" y="0"/>
            <a:ext cx="2117725" cy="912813"/>
          </a:xfrm>
          <a:prstGeom prst="rect">
            <a:avLst/>
          </a:prstGeom>
          <a:solidFill>
            <a:srgbClr val="A3BBD9"/>
          </a:solidFill>
          <a:ln w="9525">
            <a:noFill/>
            <a:miter lim="800000"/>
            <a:headEnd/>
            <a:tailEnd/>
          </a:ln>
        </p:spPr>
        <p:txBody>
          <a:bodyPr wrap="none" anchor="ctr"/>
          <a:lstStyle/>
          <a:p>
            <a:pPr fontAlgn="base">
              <a:spcBef>
                <a:spcPct val="0"/>
              </a:spcBef>
              <a:spcAft>
                <a:spcPct val="0"/>
              </a:spcAft>
            </a:pPr>
            <a:endParaRPr lang="en-US" sz="2400">
              <a:solidFill>
                <a:srgbClr val="000000"/>
              </a:solidFill>
            </a:endParaRPr>
          </a:p>
        </p:txBody>
      </p:sp>
      <p:sp>
        <p:nvSpPr>
          <p:cNvPr id="8" name="Line 20"/>
          <p:cNvSpPr>
            <a:spLocks noChangeShapeType="1"/>
          </p:cNvSpPr>
          <p:nvPr userDrawn="1"/>
        </p:nvSpPr>
        <p:spPr bwMode="auto">
          <a:xfrm flipH="1">
            <a:off x="0" y="5864225"/>
            <a:ext cx="9144000" cy="0"/>
          </a:xfrm>
          <a:prstGeom prst="line">
            <a:avLst/>
          </a:prstGeom>
          <a:noFill/>
          <a:ln w="15875">
            <a:solidFill>
              <a:srgbClr val="C0C0C0"/>
            </a:solidFill>
            <a:round/>
            <a:headEnd/>
            <a:tailEnd/>
          </a:ln>
        </p:spPr>
        <p:txBody>
          <a:bodyPr/>
          <a:lstStyle/>
          <a:p>
            <a:pPr fontAlgn="base">
              <a:spcBef>
                <a:spcPct val="0"/>
              </a:spcBef>
              <a:spcAft>
                <a:spcPct val="0"/>
              </a:spcAft>
            </a:pPr>
            <a:endParaRPr lang="en-US" sz="2400">
              <a:solidFill>
                <a:srgbClr val="000000"/>
              </a:solidFill>
            </a:endParaRPr>
          </a:p>
        </p:txBody>
      </p:sp>
      <p:sp>
        <p:nvSpPr>
          <p:cNvPr id="9" name="Line 27"/>
          <p:cNvSpPr>
            <a:spLocks noChangeShapeType="1"/>
          </p:cNvSpPr>
          <p:nvPr userDrawn="1"/>
        </p:nvSpPr>
        <p:spPr bwMode="auto">
          <a:xfrm>
            <a:off x="7843838" y="5862638"/>
            <a:ext cx="0" cy="995362"/>
          </a:xfrm>
          <a:prstGeom prst="line">
            <a:avLst/>
          </a:prstGeom>
          <a:noFill/>
          <a:ln w="15875">
            <a:solidFill>
              <a:srgbClr val="C0C0C0"/>
            </a:solidFill>
            <a:round/>
            <a:headEnd/>
            <a:tailEnd/>
          </a:ln>
        </p:spPr>
        <p:txBody>
          <a:bodyPr wrap="none" anchor="ctr"/>
          <a:lstStyle/>
          <a:p>
            <a:pPr fontAlgn="base">
              <a:spcBef>
                <a:spcPct val="0"/>
              </a:spcBef>
              <a:spcAft>
                <a:spcPct val="0"/>
              </a:spcAft>
            </a:pPr>
            <a:endParaRPr lang="en-US" sz="2400">
              <a:solidFill>
                <a:srgbClr val="000000"/>
              </a:solidFill>
            </a:endParaRPr>
          </a:p>
        </p:txBody>
      </p:sp>
      <p:pic>
        <p:nvPicPr>
          <p:cNvPr id="10" name="Picture 13" descr="dataone logo small"/>
          <p:cNvPicPr>
            <a:picLocks noChangeAspect="1" noChangeArrowheads="1"/>
          </p:cNvPicPr>
          <p:nvPr userDrawn="1"/>
        </p:nvPicPr>
        <p:blipFill>
          <a:blip r:embed="rId2" cstate="print"/>
          <a:srcRect/>
          <a:stretch>
            <a:fillRect/>
          </a:stretch>
        </p:blipFill>
        <p:spPr bwMode="auto">
          <a:xfrm>
            <a:off x="7881938" y="5899150"/>
            <a:ext cx="1233487" cy="930275"/>
          </a:xfrm>
          <a:prstGeom prst="rect">
            <a:avLst/>
          </a:prstGeom>
          <a:noFill/>
          <a:ln w="9525">
            <a:noFill/>
            <a:miter lim="800000"/>
            <a:headEnd/>
            <a:tailEnd/>
          </a:ln>
        </p:spPr>
      </p:pic>
      <p:pic>
        <p:nvPicPr>
          <p:cNvPr id="11" name="Picture 15" descr="dataone_long_clear"/>
          <p:cNvPicPr>
            <a:picLocks noChangeAspect="1" noChangeArrowheads="1"/>
          </p:cNvPicPr>
          <p:nvPr userDrawn="1"/>
        </p:nvPicPr>
        <p:blipFill>
          <a:blip r:embed="rId3" cstate="print"/>
          <a:srcRect/>
          <a:stretch>
            <a:fillRect/>
          </a:stretch>
        </p:blipFill>
        <p:spPr bwMode="auto">
          <a:xfrm>
            <a:off x="0" y="300038"/>
            <a:ext cx="2011363" cy="461962"/>
          </a:xfrm>
          <a:prstGeom prst="rect">
            <a:avLst/>
          </a:prstGeom>
          <a:noFill/>
          <a:ln w="9525">
            <a:noFill/>
            <a:miter lim="800000"/>
            <a:headEnd/>
            <a:tailEnd/>
          </a:ln>
        </p:spPr>
      </p:pic>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Rectangle 4"/>
          <p:cNvSpPr>
            <a:spLocks noGrp="1" noChangeArrowheads="1"/>
          </p:cNvSpPr>
          <p:nvPr>
            <p:ph type="dt" sz="half" idx="10"/>
          </p:nvPr>
        </p:nvSpPr>
        <p:spPr>
          <a:xfrm>
            <a:off x="457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charset="0"/>
                <a:ea typeface="ＭＳ Ｐゴシック" pitchFamily="-65" charset="-128"/>
              </a:defRPr>
            </a:lvl1pPr>
          </a:lstStyle>
          <a:p>
            <a:pPr fontAlgn="base">
              <a:spcBef>
                <a:spcPct val="0"/>
              </a:spcBef>
              <a:spcAft>
                <a:spcPct val="0"/>
              </a:spcAft>
              <a:defRPr/>
            </a:pPr>
            <a:endParaRPr lang="en-US" sz="2400">
              <a:solidFill>
                <a:srgbClr val="000000"/>
              </a:solidFill>
            </a:endParaRPr>
          </a:p>
        </p:txBody>
      </p:sp>
      <p:sp>
        <p:nvSpPr>
          <p:cNvPr id="13" name="Rectangle 5"/>
          <p:cNvSpPr>
            <a:spLocks noGrp="1" noChangeArrowheads="1"/>
          </p:cNvSpPr>
          <p:nvPr>
            <p:ph type="ftr" sz="quarter" idx="11"/>
          </p:nvPr>
        </p:nvSpPr>
        <p:spPr>
          <a:xfrm>
            <a:off x="3124200" y="6245225"/>
            <a:ext cx="2895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charset="0"/>
                <a:ea typeface="ＭＳ Ｐゴシック" pitchFamily="-65" charset="-128"/>
              </a:defRPr>
            </a:lvl1pPr>
          </a:lstStyle>
          <a:p>
            <a:pPr fontAlgn="base">
              <a:spcBef>
                <a:spcPct val="0"/>
              </a:spcBef>
              <a:spcAft>
                <a:spcPct val="0"/>
              </a:spcAft>
              <a:defRPr/>
            </a:pPr>
            <a:endParaRPr lang="en-US" sz="2400">
              <a:solidFill>
                <a:srgbClr val="000000"/>
              </a:solidFill>
            </a:endParaRPr>
          </a:p>
        </p:txBody>
      </p:sp>
      <p:sp>
        <p:nvSpPr>
          <p:cNvPr id="14" name="Rectangle 6"/>
          <p:cNvSpPr>
            <a:spLocks noGrp="1" noChangeArrowheads="1"/>
          </p:cNvSpPr>
          <p:nvPr>
            <p:ph type="sldNum" sz="quarter" idx="12"/>
          </p:nvPr>
        </p:nvSpPr>
        <p:spPr>
          <a:xfrm>
            <a:off x="6781800" y="6381750"/>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charset="0"/>
                <a:ea typeface="ＭＳ Ｐゴシック" pitchFamily="-65" charset="-128"/>
              </a:defRPr>
            </a:lvl1pPr>
          </a:lstStyle>
          <a:p>
            <a:pPr fontAlgn="base">
              <a:spcBef>
                <a:spcPct val="0"/>
              </a:spcBef>
              <a:spcAft>
                <a:spcPct val="0"/>
              </a:spcAft>
              <a:defRPr/>
            </a:pPr>
            <a:r>
              <a:rPr lang="en-US" sz="2400">
                <a:solidFill>
                  <a:srgbClr val="000000"/>
                </a:solidFill>
              </a:rPr>
              <a:t> </a:t>
            </a:r>
            <a:fld id="{0F5192D3-CC09-4C7D-8479-C6751D2B83D5}" type="slidenum">
              <a:rPr lang="en-US" sz="2400">
                <a:solidFill>
                  <a:srgbClr val="000000"/>
                </a:solidFill>
                <a:latin typeface="Helvetica" pitchFamily="-65" charset="0"/>
              </a:rPr>
              <a:pPr fontAlgn="base">
                <a:spcBef>
                  <a:spcPct val="0"/>
                </a:spcBef>
                <a:spcAft>
                  <a:spcPct val="0"/>
                </a:spcAft>
                <a:defRPr/>
              </a:pPr>
              <a:t>‹#›</a:t>
            </a:fld>
            <a:endParaRPr lang="en-US" sz="2400">
              <a:solidFill>
                <a:srgbClr val="000000"/>
              </a:solidFill>
              <a:latin typeface="Helvetica" pitchFamily="-65" charset="0"/>
            </a:endParaRPr>
          </a:p>
        </p:txBody>
      </p:sp>
    </p:spTree>
    <p:extLst>
      <p:ext uri="{BB962C8B-B14F-4D97-AF65-F5344CB8AC3E}">
        <p14:creationId xmlns:p14="http://schemas.microsoft.com/office/powerpoint/2010/main" val="1589326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1028" name="Group 8"/>
          <p:cNvGrpSpPr>
            <a:grpSpLocks/>
          </p:cNvGrpSpPr>
          <p:nvPr/>
        </p:nvGrpSpPr>
        <p:grpSpPr bwMode="auto">
          <a:xfrm>
            <a:off x="4648200" y="6096000"/>
            <a:ext cx="3810000" cy="547688"/>
            <a:chOff x="4648200" y="6267450"/>
            <a:chExt cx="3810000" cy="547360"/>
          </a:xfrm>
        </p:grpSpPr>
        <p:pic>
          <p:nvPicPr>
            <p:cNvPr id="1029" name="Picture 1" descr="UT Signature Horizontal"/>
            <p:cNvPicPr>
              <a:picLocks noChangeAspect="1" noChangeArrowheads="1"/>
            </p:cNvPicPr>
            <p:nvPr userDrawn="1"/>
          </p:nvPicPr>
          <p:blipFill>
            <a:blip r:embed="rId16" cstate="print"/>
            <a:srcRect/>
            <a:stretch>
              <a:fillRect/>
            </a:stretch>
          </p:blipFill>
          <p:spPr bwMode="auto">
            <a:xfrm>
              <a:off x="4648200" y="6267450"/>
              <a:ext cx="3810000" cy="285750"/>
            </a:xfrm>
            <a:prstGeom prst="rect">
              <a:avLst/>
            </a:prstGeom>
            <a:noFill/>
            <a:ln w="9525">
              <a:noFill/>
              <a:miter lim="800000"/>
              <a:headEnd/>
              <a:tailEnd/>
            </a:ln>
          </p:spPr>
        </p:pic>
        <p:sp>
          <p:nvSpPr>
            <p:cNvPr id="1030" name="TextBox 7"/>
            <p:cNvSpPr txBox="1">
              <a:spLocks noChangeArrowheads="1"/>
            </p:cNvSpPr>
            <p:nvPr userDrawn="1"/>
          </p:nvSpPr>
          <p:spPr bwMode="auto">
            <a:xfrm>
              <a:off x="5078413" y="6553029"/>
              <a:ext cx="3379787" cy="261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fontAlgn="base">
                <a:spcBef>
                  <a:spcPct val="0"/>
                </a:spcBef>
                <a:spcAft>
                  <a:spcPct val="0"/>
                </a:spcAft>
                <a:defRPr/>
              </a:pPr>
              <a:r>
                <a:rPr lang="en-US" sz="1100" b="1" smtClean="0">
                  <a:solidFill>
                    <a:srgbClr val="000000"/>
                  </a:solidFill>
                  <a:latin typeface="Times New Roman" pitchFamily="18" charset="0"/>
                  <a:cs typeface="Times New Roman" pitchFamily="18" charset="0"/>
                </a:rPr>
                <a:t>Center for Information and Communication Studies</a:t>
              </a:r>
            </a:p>
          </p:txBody>
        </p:sp>
      </p:grpSp>
    </p:spTree>
    <p:extLst>
      <p:ext uri="{BB962C8B-B14F-4D97-AF65-F5344CB8AC3E}">
        <p14:creationId xmlns:p14="http://schemas.microsoft.com/office/powerpoint/2010/main" val="424926196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pitchFamily="-16" charset="-128"/>
        </a:defRPr>
      </a:lvl2pPr>
      <a:lvl3pPr algn="ctr" rtl="0" eaLnBrk="0" fontAlgn="base" hangingPunct="0">
        <a:spcBef>
          <a:spcPct val="0"/>
        </a:spcBef>
        <a:spcAft>
          <a:spcPct val="0"/>
        </a:spcAft>
        <a:defRPr sz="4400">
          <a:solidFill>
            <a:schemeClr val="tx2"/>
          </a:solidFill>
          <a:latin typeface="Arial" charset="0"/>
          <a:ea typeface="ＭＳ Ｐゴシック" pitchFamily="-16" charset="-128"/>
        </a:defRPr>
      </a:lvl3pPr>
      <a:lvl4pPr algn="ctr" rtl="0" eaLnBrk="0" fontAlgn="base" hangingPunct="0">
        <a:spcBef>
          <a:spcPct val="0"/>
        </a:spcBef>
        <a:spcAft>
          <a:spcPct val="0"/>
        </a:spcAft>
        <a:defRPr sz="4400">
          <a:solidFill>
            <a:schemeClr val="tx2"/>
          </a:solidFill>
          <a:latin typeface="Arial" charset="0"/>
          <a:ea typeface="ＭＳ Ｐゴシック" pitchFamily="-16" charset="-128"/>
        </a:defRPr>
      </a:lvl4pPr>
      <a:lvl5pPr algn="ctr" rtl="0" eaLnBrk="0" fontAlgn="base" hangingPunct="0">
        <a:spcBef>
          <a:spcPct val="0"/>
        </a:spcBef>
        <a:spcAft>
          <a:spcPct val="0"/>
        </a:spcAft>
        <a:defRPr sz="4400">
          <a:solidFill>
            <a:schemeClr val="tx2"/>
          </a:solidFill>
          <a:latin typeface="Arial" charset="0"/>
          <a:ea typeface="ＭＳ Ｐゴシック" pitchFamily="-16" charset="-128"/>
        </a:defRPr>
      </a:lvl5pPr>
      <a:lvl6pPr marL="457200" algn="ctr" rtl="0" eaLnBrk="1" fontAlgn="base" hangingPunct="1">
        <a:spcBef>
          <a:spcPct val="0"/>
        </a:spcBef>
        <a:spcAft>
          <a:spcPct val="0"/>
        </a:spcAft>
        <a:defRPr sz="4400">
          <a:solidFill>
            <a:schemeClr val="tx2"/>
          </a:solidFill>
          <a:latin typeface="Arial" charset="0"/>
          <a:ea typeface="ＭＳ Ｐゴシック" pitchFamily="-16" charset="-128"/>
        </a:defRPr>
      </a:lvl6pPr>
      <a:lvl7pPr marL="914400" algn="ctr" rtl="0" eaLnBrk="1" fontAlgn="base" hangingPunct="1">
        <a:spcBef>
          <a:spcPct val="0"/>
        </a:spcBef>
        <a:spcAft>
          <a:spcPct val="0"/>
        </a:spcAft>
        <a:defRPr sz="4400">
          <a:solidFill>
            <a:schemeClr val="tx2"/>
          </a:solidFill>
          <a:latin typeface="Arial" charset="0"/>
          <a:ea typeface="ＭＳ Ｐゴシック" pitchFamily="-16" charset="-128"/>
        </a:defRPr>
      </a:lvl7pPr>
      <a:lvl8pPr marL="1371600" algn="ctr" rtl="0" eaLnBrk="1" fontAlgn="base" hangingPunct="1">
        <a:spcBef>
          <a:spcPct val="0"/>
        </a:spcBef>
        <a:spcAft>
          <a:spcPct val="0"/>
        </a:spcAft>
        <a:defRPr sz="4400">
          <a:solidFill>
            <a:schemeClr val="tx2"/>
          </a:solidFill>
          <a:latin typeface="Arial" charset="0"/>
          <a:ea typeface="ＭＳ Ｐゴシック" pitchFamily="-16" charset="-128"/>
        </a:defRPr>
      </a:lvl8pPr>
      <a:lvl9pPr marL="1828800" algn="ctr" rtl="0" eaLnBrk="1" fontAlgn="base" hangingPunct="1">
        <a:spcBef>
          <a:spcPct val="0"/>
        </a:spcBef>
        <a:spcAft>
          <a:spcPct val="0"/>
        </a:spcAft>
        <a:defRPr sz="4400">
          <a:solidFill>
            <a:schemeClr val="tx2"/>
          </a:solidFill>
          <a:latin typeface="Arial" charset="0"/>
          <a:ea typeface="ＭＳ Ｐゴシック" pitchFamily="-16" charset="-128"/>
        </a:defRPr>
      </a:lvl9pPr>
    </p:titleStyle>
    <p:bodyStyle>
      <a:lvl1pPr marL="342900" indent="-342900" algn="l" rtl="0" eaLnBrk="0" fontAlgn="base" hangingPunct="0">
        <a:spcBef>
          <a:spcPct val="20000"/>
        </a:spcBef>
        <a:spcAft>
          <a:spcPct val="0"/>
        </a:spcAft>
        <a:buChar char="•"/>
        <a:defRPr sz="36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a:solidFill>
            <a:schemeClr val="tx1"/>
          </a:solidFill>
          <a:latin typeface="Times New Roman" pitchFamily="18" charset="0"/>
          <a:ea typeface="+mn-ea"/>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jpeg"/><Relationship Id="rId5" Type="http://schemas.openxmlformats.org/officeDocument/2006/relationships/image" Target="../media/image11.png"/><Relationship Id="rId15" Type="http://schemas.openxmlformats.org/officeDocument/2006/relationships/image" Target="../media/image21.jpeg"/><Relationship Id="rId10" Type="http://schemas.openxmlformats.org/officeDocument/2006/relationships/image" Target="../media/image16.jpeg"/><Relationship Id="rId4" Type="http://schemas.openxmlformats.org/officeDocument/2006/relationships/image" Target="../media/image10.png"/><Relationship Id="rId9" Type="http://schemas.openxmlformats.org/officeDocument/2006/relationships/image" Target="../media/image15.jpeg"/><Relationship Id="rId1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28.jpeg"/><Relationship Id="rId13" Type="http://schemas.openxmlformats.org/officeDocument/2006/relationships/image" Target="../media/image33.png"/><Relationship Id="rId18" Type="http://schemas.openxmlformats.org/officeDocument/2006/relationships/image" Target="../media/image38.png"/><Relationship Id="rId3" Type="http://schemas.openxmlformats.org/officeDocument/2006/relationships/image" Target="../media/image23.jpeg"/><Relationship Id="rId7" Type="http://schemas.openxmlformats.org/officeDocument/2006/relationships/image" Target="../media/image27.png"/><Relationship Id="rId12" Type="http://schemas.openxmlformats.org/officeDocument/2006/relationships/image" Target="../media/image32.jpeg"/><Relationship Id="rId17" Type="http://schemas.openxmlformats.org/officeDocument/2006/relationships/image" Target="../media/image37.png"/><Relationship Id="rId2" Type="http://schemas.openxmlformats.org/officeDocument/2006/relationships/notesSlide" Target="../notesSlides/notesSlide4.xml"/><Relationship Id="rId16"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26.jpe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png"/><Relationship Id="rId19" Type="http://schemas.openxmlformats.org/officeDocument/2006/relationships/image" Target="../media/image8.png"/><Relationship Id="rId4" Type="http://schemas.openxmlformats.org/officeDocument/2006/relationships/image" Target="../media/image24.png"/><Relationship Id="rId9" Type="http://schemas.openxmlformats.org/officeDocument/2006/relationships/image" Target="../media/image29.jpeg"/><Relationship Id="rId14" Type="http://schemas.openxmlformats.org/officeDocument/2006/relationships/image" Target="../media/image3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9.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0.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8.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png"/></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4.png"/><Relationship Id="rId7" Type="http://schemas.openxmlformats.org/officeDocument/2006/relationships/image" Target="../media/image58.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idx="1"/>
          </p:nvPr>
        </p:nvSpPr>
        <p:spPr>
          <a:xfrm>
            <a:off x="667759" y="1052080"/>
            <a:ext cx="7772400" cy="4114800"/>
          </a:xfrm>
        </p:spPr>
        <p:txBody>
          <a:bodyPr/>
          <a:lstStyle/>
          <a:p>
            <a:pPr marL="0" marR="0" indent="0" algn="ctr">
              <a:spcBef>
                <a:spcPts val="0"/>
              </a:spcBef>
              <a:spcAft>
                <a:spcPts val="300"/>
              </a:spcAft>
              <a:buNone/>
            </a:pPr>
            <a:r>
              <a:rPr lang="en-US" sz="2500" dirty="0" err="1" smtClean="0">
                <a:effectLst/>
                <a:latin typeface="+mj-lt"/>
                <a:ea typeface="Times New Roman"/>
                <a:cs typeface="Times New Roman"/>
              </a:rPr>
              <a:t>DataNet</a:t>
            </a:r>
            <a:r>
              <a:rPr lang="en-US" sz="2500" dirty="0" smtClean="0">
                <a:effectLst/>
                <a:latin typeface="+mj-lt"/>
                <a:ea typeface="Times New Roman"/>
                <a:cs typeface="Times New Roman"/>
              </a:rPr>
              <a:t>: Collaboration, </a:t>
            </a:r>
            <a:r>
              <a:rPr lang="en-US" sz="2500" dirty="0" err="1" smtClean="0">
                <a:effectLst/>
                <a:latin typeface="+mj-lt"/>
                <a:ea typeface="Times New Roman"/>
                <a:cs typeface="Times New Roman"/>
              </a:rPr>
              <a:t>Curation</a:t>
            </a:r>
            <a:r>
              <a:rPr lang="en-US" sz="2500" dirty="0" smtClean="0">
                <a:effectLst/>
                <a:latin typeface="+mj-lt"/>
                <a:ea typeface="Times New Roman"/>
                <a:cs typeface="Times New Roman"/>
              </a:rPr>
              <a:t>, </a:t>
            </a:r>
          </a:p>
          <a:p>
            <a:pPr marL="0" marR="0" indent="0" algn="ctr">
              <a:spcBef>
                <a:spcPts val="0"/>
              </a:spcBef>
              <a:spcAft>
                <a:spcPts val="300"/>
              </a:spcAft>
              <a:buNone/>
            </a:pPr>
            <a:r>
              <a:rPr lang="en-US" sz="2500" dirty="0" smtClean="0">
                <a:effectLst/>
                <a:latin typeface="+mj-lt"/>
                <a:ea typeface="Times New Roman"/>
                <a:cs typeface="Times New Roman"/>
              </a:rPr>
              <a:t>and Data in the </a:t>
            </a:r>
            <a:r>
              <a:rPr lang="en-US" sz="2500" dirty="0" err="1" smtClean="0">
                <a:effectLst/>
                <a:latin typeface="+mj-lt"/>
                <a:ea typeface="Times New Roman"/>
                <a:cs typeface="Times New Roman"/>
              </a:rPr>
              <a:t>iSchools</a:t>
            </a:r>
            <a:r>
              <a:rPr lang="en-US" sz="2500" dirty="0" smtClean="0">
                <a:effectLst/>
                <a:latin typeface="+mj-lt"/>
                <a:ea typeface="Times New Roman"/>
                <a:cs typeface="Times New Roman"/>
              </a:rPr>
              <a:t>:</a:t>
            </a:r>
          </a:p>
          <a:p>
            <a:pPr marL="0" marR="0" indent="0" algn="ctr">
              <a:spcBef>
                <a:spcPts val="0"/>
              </a:spcBef>
              <a:spcAft>
                <a:spcPts val="300"/>
              </a:spcAft>
              <a:buNone/>
            </a:pPr>
            <a:endParaRPr lang="en-US" sz="2500" dirty="0" smtClean="0">
              <a:latin typeface="+mj-lt"/>
              <a:ea typeface="Times New Roman"/>
              <a:cs typeface="Times New Roman"/>
            </a:endParaRPr>
          </a:p>
          <a:p>
            <a:pPr marL="0" marR="0" indent="0" algn="ctr">
              <a:spcBef>
                <a:spcPts val="0"/>
              </a:spcBef>
              <a:spcAft>
                <a:spcPts val="300"/>
              </a:spcAft>
              <a:buNone/>
            </a:pPr>
            <a:r>
              <a:rPr lang="en-US" sz="2500" dirty="0" err="1" smtClean="0">
                <a:latin typeface="+mj-lt"/>
                <a:ea typeface="Times New Roman"/>
                <a:cs typeface="Times New Roman"/>
              </a:rPr>
              <a:t>DataONE</a:t>
            </a:r>
            <a:endParaRPr lang="en-US" sz="2500" dirty="0" smtClean="0">
              <a:effectLst/>
              <a:latin typeface="+mj-lt"/>
              <a:ea typeface="Times New Roman"/>
              <a:cs typeface="Times New Roman"/>
            </a:endParaRPr>
          </a:p>
          <a:p>
            <a:pPr algn="ctr">
              <a:buFont typeface="Wingdings" pitchFamily="2" charset="2"/>
              <a:buNone/>
            </a:pPr>
            <a:endParaRPr lang="en-GB" sz="2500" dirty="0" smtClean="0">
              <a:latin typeface="+mj-lt"/>
              <a:ea typeface="ＭＳ Ｐゴシック" pitchFamily="34" charset="-128"/>
            </a:endParaRPr>
          </a:p>
          <a:p>
            <a:pPr algn="ctr">
              <a:buFont typeface="Wingdings" pitchFamily="2" charset="2"/>
              <a:buNone/>
            </a:pPr>
            <a:r>
              <a:rPr lang="en-GB" sz="2500" dirty="0" smtClean="0">
                <a:latin typeface="+mj-lt"/>
                <a:ea typeface="ＭＳ Ｐゴシック" pitchFamily="34" charset="-128"/>
              </a:rPr>
              <a:t>Carol </a:t>
            </a:r>
            <a:r>
              <a:rPr lang="en-GB" sz="2500" dirty="0" err="1" smtClean="0">
                <a:latin typeface="+mj-lt"/>
                <a:ea typeface="ＭＳ Ｐゴシック" pitchFamily="34" charset="-128"/>
              </a:rPr>
              <a:t>Tenopir</a:t>
            </a:r>
            <a:endParaRPr lang="en-GB" sz="2500" dirty="0" smtClean="0">
              <a:latin typeface="+mj-lt"/>
              <a:ea typeface="ＭＳ Ｐゴシック" pitchFamily="34" charset="-128"/>
            </a:endParaRPr>
          </a:p>
          <a:p>
            <a:pPr algn="ctr">
              <a:buFont typeface="Wingdings" pitchFamily="2" charset="2"/>
              <a:buNone/>
            </a:pPr>
            <a:r>
              <a:rPr lang="en-GB" sz="2500" dirty="0" smtClean="0">
                <a:latin typeface="+mj-lt"/>
                <a:ea typeface="ＭＳ Ｐゴシック" pitchFamily="34" charset="-128"/>
              </a:rPr>
              <a:t> University of Tennessee</a:t>
            </a:r>
          </a:p>
          <a:p>
            <a:pPr algn="ctr">
              <a:buFont typeface="Wingdings" pitchFamily="2" charset="2"/>
              <a:buNone/>
            </a:pPr>
            <a:r>
              <a:rPr lang="en-US" sz="2500" dirty="0" smtClean="0">
                <a:solidFill>
                  <a:schemeClr val="tx2"/>
                </a:solidFill>
                <a:latin typeface="+mj-lt"/>
                <a:ea typeface="ＭＳ Ｐゴシック" pitchFamily="34" charset="-128"/>
              </a:rPr>
              <a:t>ctenopir@utk.edu</a:t>
            </a:r>
            <a:endParaRPr lang="en-GB" sz="2500" dirty="0" smtClean="0">
              <a:latin typeface="+mj-lt"/>
              <a:ea typeface="ＭＳ Ｐゴシック" pitchFamily="34" charset="-128"/>
            </a:endParaRPr>
          </a:p>
          <a:p>
            <a:pPr algn="ctr">
              <a:buFont typeface="Wingdings" pitchFamily="2" charset="2"/>
              <a:buNone/>
            </a:pPr>
            <a:endParaRPr lang="en-GB" sz="2500" dirty="0" smtClean="0">
              <a:latin typeface="+mj-lt"/>
              <a:ea typeface="ＭＳ Ｐゴシック" pitchFamily="34" charset="-128"/>
            </a:endParaRPr>
          </a:p>
          <a:p>
            <a:pPr algn="ctr">
              <a:buFont typeface="Wingdings" pitchFamily="2" charset="2"/>
              <a:buNone/>
            </a:pPr>
            <a:r>
              <a:rPr lang="en-GB" sz="2500" dirty="0" err="1" smtClean="0">
                <a:latin typeface="+mj-lt"/>
                <a:ea typeface="ＭＳ Ｐゴシック" pitchFamily="34" charset="-128"/>
              </a:rPr>
              <a:t>iConference</a:t>
            </a:r>
            <a:r>
              <a:rPr lang="en-GB" sz="2500" dirty="0" smtClean="0">
                <a:latin typeface="+mj-lt"/>
                <a:ea typeface="ＭＳ Ｐゴシック" pitchFamily="34" charset="-128"/>
              </a:rPr>
              <a:t> 2011</a:t>
            </a:r>
          </a:p>
          <a:p>
            <a:pPr algn="ctr">
              <a:buFont typeface="Wingdings" pitchFamily="2" charset="2"/>
              <a:buNone/>
            </a:pPr>
            <a:r>
              <a:rPr lang="en-GB" sz="2500" dirty="0" smtClean="0">
                <a:latin typeface="+mj-lt"/>
                <a:ea typeface="ＭＳ Ｐゴシック" pitchFamily="34" charset="-128"/>
              </a:rPr>
              <a:t>February 9, 2011</a:t>
            </a:r>
          </a:p>
        </p:txBody>
      </p:sp>
      <p:pic>
        <p:nvPicPr>
          <p:cNvPr id="3079" name="Picture 7"/>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1505959" y="3109480"/>
            <a:ext cx="6096000" cy="47625"/>
          </a:xfrm>
          <a:prstGeom prst="rect">
            <a:avLst/>
          </a:prstGeom>
          <a:noFill/>
          <a:ln w="9525" cap="flat" cmpd="sng" algn="ctr">
            <a:noFill/>
            <a:prstDash val="solid"/>
            <a:miter lim="800000"/>
            <a:headEnd/>
            <a:tailEnd/>
          </a:ln>
        </p:spPr>
      </p:pic>
    </p:spTree>
    <p:extLst>
      <p:ext uri="{BB962C8B-B14F-4D97-AF65-F5344CB8AC3E}">
        <p14:creationId xmlns:p14="http://schemas.microsoft.com/office/powerpoint/2010/main" val="28541186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Topics</a:t>
            </a:r>
            <a:endParaRPr lang="en-US" sz="4000" dirty="0"/>
          </a:p>
        </p:txBody>
      </p:sp>
      <p:sp>
        <p:nvSpPr>
          <p:cNvPr id="3" name="Content Placeholder 2"/>
          <p:cNvSpPr>
            <a:spLocks noGrp="1"/>
          </p:cNvSpPr>
          <p:nvPr>
            <p:ph idx="1"/>
          </p:nvPr>
        </p:nvSpPr>
        <p:spPr>
          <a:xfrm>
            <a:off x="533400" y="1600200"/>
            <a:ext cx="7772400" cy="4114800"/>
          </a:xfrm>
        </p:spPr>
        <p:txBody>
          <a:bodyPr/>
          <a:lstStyle/>
          <a:p>
            <a:r>
              <a:rPr lang="en-US" sz="2500" dirty="0" smtClean="0">
                <a:latin typeface="+mj-lt"/>
              </a:rPr>
              <a:t>What are appropriate methods to study data practices in the sciences? </a:t>
            </a:r>
          </a:p>
          <a:p>
            <a:r>
              <a:rPr lang="en-US" sz="2500" dirty="0" smtClean="0">
                <a:latin typeface="+mj-lt"/>
              </a:rPr>
              <a:t>How might methods vary when studying data practices in the social sciences and humanities? </a:t>
            </a:r>
          </a:p>
          <a:p>
            <a:r>
              <a:rPr lang="en-US" sz="2500" dirty="0" smtClean="0">
                <a:latin typeface="+mj-lt"/>
              </a:rPr>
              <a:t>What are the challenges for </a:t>
            </a:r>
            <a:r>
              <a:rPr lang="en-US" sz="2500" dirty="0" err="1" smtClean="0">
                <a:latin typeface="+mj-lt"/>
              </a:rPr>
              <a:t>iSchools</a:t>
            </a:r>
            <a:r>
              <a:rPr lang="en-US" sz="2500" dirty="0" smtClean="0">
                <a:latin typeface="+mj-lt"/>
              </a:rPr>
              <a:t> to participate in large, distributed, virtual collaborations? </a:t>
            </a:r>
          </a:p>
          <a:p>
            <a:r>
              <a:rPr lang="en-US" sz="2500" dirty="0" smtClean="0">
                <a:latin typeface="+mj-lt"/>
              </a:rPr>
              <a:t>How do studies of data practice vary from other kinds of information-related behavior research? </a:t>
            </a:r>
          </a:p>
          <a:p>
            <a:r>
              <a:rPr lang="en-US" sz="2500" dirty="0" smtClean="0">
                <a:latin typeface="+mj-lt"/>
              </a:rPr>
              <a:t>How can selection and collection policies of libraries and archives be adapted to data </a:t>
            </a:r>
            <a:r>
              <a:rPr lang="en-US" sz="2500" dirty="0" err="1" smtClean="0">
                <a:latin typeface="+mj-lt"/>
              </a:rPr>
              <a:t>curation</a:t>
            </a:r>
            <a:r>
              <a:rPr lang="en-US" sz="2500" dirty="0" smtClean="0">
                <a:latin typeface="+mj-lt"/>
              </a:rPr>
              <a:t>? </a:t>
            </a:r>
            <a:endParaRPr lang="en-US" sz="25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0" end="0"/>
                                            </p:txEl>
                                          </p:spTgt>
                                        </p:tgtEl>
                                        <p:attrNameLst>
                                          <p:attrName>style.color</p:attrName>
                                        </p:attrNameLst>
                                      </p:cBhvr>
                                      <p:to>
                                        <a:srgbClr val="FF0000"/>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2000" fill="hold"/>
                                        <p:tgtEl>
                                          <p:spTgt spid="3">
                                            <p:txEl>
                                              <p:pRg st="2" end="2"/>
                                            </p:txEl>
                                          </p:spTgt>
                                        </p:tgtEl>
                                        <p:attrNameLst>
                                          <p:attrName>style.color</p:attrName>
                                        </p:attrNameLst>
                                      </p:cBhvr>
                                      <p:to>
                                        <a:srgbClr val="FF0000"/>
                                      </p:to>
                                    </p:animClr>
                                  </p:childTnLst>
                                </p:cTn>
                              </p:par>
                            </p:childTnLst>
                          </p:cTn>
                        </p:par>
                      </p:childTnLst>
                    </p:cTn>
                  </p:par>
                  <p:par>
                    <p:cTn id="11" fill="hold">
                      <p:stCondLst>
                        <p:cond delay="indefinite"/>
                      </p:stCondLst>
                      <p:childTnLst>
                        <p:par>
                          <p:cTn id="12" fill="hold">
                            <p:stCondLst>
                              <p:cond delay="0"/>
                            </p:stCondLst>
                            <p:childTnLst>
                              <p:par>
                                <p:cTn id="13" presetID="3" presetClass="emph" presetSubtype="2" fill="hold" nodeType="clickEffect">
                                  <p:stCondLst>
                                    <p:cond delay="0"/>
                                  </p:stCondLst>
                                  <p:childTnLst>
                                    <p:animClr clrSpc="rgb" dir="cw">
                                      <p:cBhvr override="childStyle">
                                        <p:cTn id="14" dur="2000" fill="hold"/>
                                        <p:tgtEl>
                                          <p:spTgt spid="3">
                                            <p:txEl>
                                              <p:pRg st="3" end="3"/>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381000" y="838200"/>
            <a:ext cx="8305800" cy="2057400"/>
          </a:xfrm>
          <a:prstGeom prst="rect">
            <a:avLst/>
          </a:prstGeo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3600" b="0" i="0" u="none" strike="noStrike" kern="0" cap="none" spc="0" normalizeH="0" baseline="0" noProof="0" dirty="0" err="1" smtClean="0">
                <a:ln>
                  <a:noFill/>
                </a:ln>
                <a:solidFill>
                  <a:schemeClr val="tx2"/>
                </a:solidFill>
                <a:effectLst/>
                <a:uLnTx/>
                <a:uFillTx/>
                <a:latin typeface="+mj-lt"/>
                <a:ea typeface="+mj-ea"/>
                <a:cs typeface="+mj-cs"/>
              </a:rPr>
              <a:t>DataONE</a:t>
            </a:r>
            <a:r>
              <a:rPr kumimoji="0" lang="en-GB" sz="3600" b="0" i="0" u="none" strike="noStrike" kern="0" cap="none" spc="0" normalizeH="0" baseline="0" noProof="0" dirty="0" smtClean="0">
                <a:ln>
                  <a:noFill/>
                </a:ln>
                <a:solidFill>
                  <a:schemeClr val="tx2"/>
                </a:solidFill>
                <a:effectLst/>
                <a:uLnTx/>
                <a:uFillTx/>
                <a:latin typeface="+mj-lt"/>
                <a:ea typeface="+mj-ea"/>
                <a:cs typeface="+mj-cs"/>
              </a:rPr>
              <a:t> </a:t>
            </a:r>
            <a:r>
              <a:rPr kumimoji="0" lang="en-GB" sz="2800" b="0" i="0" u="none" strike="noStrike" kern="0" cap="none" spc="0" normalizeH="0" baseline="0" noProof="0" dirty="0" smtClean="0">
                <a:ln>
                  <a:noFill/>
                </a:ln>
                <a:solidFill>
                  <a:schemeClr val="tx2"/>
                </a:solidFill>
                <a:effectLst/>
                <a:uLnTx/>
                <a:uFillTx/>
                <a:latin typeface="+mj-lt"/>
                <a:ea typeface="+mj-ea"/>
                <a:cs typeface="+mj-cs"/>
              </a:rPr>
              <a:t/>
            </a:r>
            <a:br>
              <a:rPr kumimoji="0" lang="en-GB" sz="2800" b="0" i="0" u="none" strike="noStrike" kern="0" cap="none" spc="0" normalizeH="0" baseline="0" noProof="0" dirty="0" smtClean="0">
                <a:ln>
                  <a:noFill/>
                </a:ln>
                <a:solidFill>
                  <a:schemeClr val="tx2"/>
                </a:solidFill>
                <a:effectLst/>
                <a:uLnTx/>
                <a:uFillTx/>
                <a:latin typeface="+mj-lt"/>
                <a:ea typeface="+mj-ea"/>
                <a:cs typeface="+mj-cs"/>
              </a:rPr>
            </a:br>
            <a:r>
              <a:rPr kumimoji="0" lang="en-GB" sz="1800" b="0" i="0" u="none" strike="noStrike" kern="0" cap="none" spc="0" normalizeH="0" baseline="0" noProof="0" dirty="0" smtClean="0">
                <a:ln>
                  <a:noFill/>
                </a:ln>
                <a:solidFill>
                  <a:schemeClr val="tx2"/>
                </a:solidFill>
                <a:effectLst/>
                <a:uLnTx/>
                <a:uFillTx/>
                <a:latin typeface="+mj-lt"/>
                <a:ea typeface="+mj-ea"/>
                <a:cs typeface="+mj-cs"/>
              </a:rPr>
              <a:t>(Data Observation Network for Earth)</a:t>
            </a:r>
          </a:p>
          <a:p>
            <a:pPr marL="0" marR="0" lvl="0" indent="0" algn="ctr" defTabSz="914400" rtl="0" eaLnBrk="1" fontAlgn="base" latinLnBrk="0" hangingPunct="1">
              <a:lnSpc>
                <a:spcPct val="100000"/>
              </a:lnSpc>
              <a:spcBef>
                <a:spcPct val="0"/>
              </a:spcBef>
              <a:spcAft>
                <a:spcPct val="0"/>
              </a:spcAft>
              <a:buClrTx/>
              <a:buSzTx/>
              <a:buFontTx/>
              <a:buNone/>
              <a:tabLst/>
              <a:defRPr/>
            </a:pPr>
            <a:r>
              <a:rPr lang="en-GB" sz="1800" kern="0" dirty="0" smtClean="0">
                <a:solidFill>
                  <a:schemeClr val="tx2"/>
                </a:solidFill>
                <a:latin typeface="+mj-lt"/>
                <a:ea typeface="+mj-ea"/>
                <a:cs typeface="+mj-cs"/>
              </a:rPr>
              <a:t>Sponsored by the National Science Foundation, Division of </a:t>
            </a:r>
            <a:r>
              <a:rPr lang="en-GB" sz="1800" kern="0" dirty="0" err="1" smtClean="0">
                <a:solidFill>
                  <a:schemeClr val="tx2"/>
                </a:solidFill>
                <a:latin typeface="+mj-lt"/>
                <a:ea typeface="+mj-ea"/>
                <a:cs typeface="+mj-cs"/>
              </a:rPr>
              <a:t>CyberInfrastructure</a:t>
            </a:r>
            <a:r>
              <a:rPr kumimoji="0" lang="en-GB" sz="1800" b="0" i="0" u="none" strike="noStrike" kern="0" cap="none" spc="0" normalizeH="0" baseline="0" noProof="0" dirty="0" smtClean="0">
                <a:ln>
                  <a:noFill/>
                </a:ln>
                <a:solidFill>
                  <a:schemeClr val="tx2"/>
                </a:solidFill>
                <a:effectLst/>
                <a:uLnTx/>
                <a:uFillTx/>
                <a:latin typeface="+mj-lt"/>
                <a:ea typeface="+mj-ea"/>
                <a:cs typeface="+mj-cs"/>
              </a:rPr>
              <a:t/>
            </a:r>
            <a:br>
              <a:rPr kumimoji="0" lang="en-GB" sz="1800" b="0" i="0" u="none" strike="noStrike" kern="0" cap="none" spc="0" normalizeH="0" baseline="0" noProof="0" dirty="0" smtClean="0">
                <a:ln>
                  <a:noFill/>
                </a:ln>
                <a:solidFill>
                  <a:schemeClr val="tx2"/>
                </a:solidFill>
                <a:effectLst/>
                <a:uLnTx/>
                <a:uFillTx/>
                <a:latin typeface="+mj-lt"/>
                <a:ea typeface="+mj-ea"/>
                <a:cs typeface="+mj-cs"/>
              </a:rPr>
            </a:br>
            <a:r>
              <a:rPr kumimoji="0" lang="en-GB" sz="1800" b="0" i="0" u="none" strike="noStrike" kern="0" cap="none" spc="0" normalizeH="0" baseline="0" noProof="0" dirty="0" smtClean="0">
                <a:ln>
                  <a:noFill/>
                </a:ln>
                <a:solidFill>
                  <a:schemeClr val="tx2"/>
                </a:solidFill>
                <a:effectLst/>
                <a:uLnTx/>
                <a:uFillTx/>
                <a:latin typeface="+mj-lt"/>
                <a:ea typeface="+mj-ea"/>
                <a:cs typeface="+mj-cs"/>
              </a:rPr>
              <a:t> P.I., Bill Michener, University Libraries, Univ. New Mexico</a:t>
            </a:r>
            <a:r>
              <a:rPr kumimoji="0" lang="en-GB" sz="1600" b="0" i="0" u="none" strike="noStrike" kern="0" cap="none" spc="0" normalizeH="0" baseline="0" noProof="0" dirty="0" smtClean="0">
                <a:ln>
                  <a:noFill/>
                </a:ln>
                <a:solidFill>
                  <a:schemeClr val="tx2"/>
                </a:solidFill>
                <a:effectLst/>
                <a:uLnTx/>
                <a:uFillTx/>
                <a:latin typeface="+mj-lt"/>
                <a:ea typeface="+mj-ea"/>
                <a:cs typeface="+mj-cs"/>
              </a:rPr>
              <a:t/>
            </a:r>
            <a:br>
              <a:rPr kumimoji="0" lang="en-GB" sz="1600" b="0" i="0" u="none" strike="noStrike" kern="0" cap="none" spc="0" normalizeH="0" baseline="0" noProof="0" dirty="0" smtClean="0">
                <a:ln>
                  <a:noFill/>
                </a:ln>
                <a:solidFill>
                  <a:schemeClr val="tx2"/>
                </a:solidFill>
                <a:effectLst/>
                <a:uLnTx/>
                <a:uFillTx/>
                <a:latin typeface="+mj-lt"/>
                <a:ea typeface="+mj-ea"/>
                <a:cs typeface="+mj-cs"/>
              </a:rPr>
            </a:br>
            <a:r>
              <a:rPr kumimoji="0" lang="en-GB" sz="1800" b="0" i="0" u="none" strike="noStrike" kern="0" cap="none" spc="0" normalizeH="0" baseline="0" noProof="0" dirty="0" smtClean="0">
                <a:ln>
                  <a:noFill/>
                </a:ln>
                <a:solidFill>
                  <a:schemeClr val="tx2"/>
                </a:solidFill>
                <a:effectLst/>
                <a:uLnTx/>
                <a:uFillTx/>
                <a:latin typeface="+mj-lt"/>
                <a:ea typeface="+mj-ea"/>
                <a:cs typeface="+mj-cs"/>
              </a:rPr>
              <a:t/>
            </a:r>
            <a:br>
              <a:rPr kumimoji="0" lang="en-GB" sz="1800" b="0" i="0" u="none" strike="noStrike" kern="0" cap="none" spc="0" normalizeH="0" baseline="0" noProof="0" dirty="0" smtClean="0">
                <a:ln>
                  <a:noFill/>
                </a:ln>
                <a:solidFill>
                  <a:schemeClr val="tx2"/>
                </a:solidFill>
                <a:effectLst/>
                <a:uLnTx/>
                <a:uFillTx/>
                <a:latin typeface="+mj-lt"/>
                <a:ea typeface="+mj-ea"/>
                <a:cs typeface="+mj-cs"/>
              </a:rPr>
            </a:br>
            <a:endParaRPr kumimoji="0" lang="en-US" sz="1800" b="0" i="0" u="none" strike="noStrike" kern="0" cap="none" spc="0" normalizeH="0" baseline="0" noProof="0" dirty="0" smtClean="0">
              <a:ln>
                <a:noFill/>
              </a:ln>
              <a:solidFill>
                <a:schemeClr val="tx2"/>
              </a:solidFill>
              <a:effectLst/>
              <a:uLnTx/>
              <a:uFillTx/>
              <a:latin typeface="+mj-lt"/>
              <a:ea typeface="+mj-ea"/>
              <a:cs typeface="+mj-cs"/>
            </a:endParaRPr>
          </a:p>
        </p:txBody>
      </p:sp>
      <p:sp>
        <p:nvSpPr>
          <p:cNvPr id="3" name="Rectangle 3"/>
          <p:cNvSpPr txBox="1">
            <a:spLocks noChangeArrowheads="1"/>
          </p:cNvSpPr>
          <p:nvPr/>
        </p:nvSpPr>
        <p:spPr>
          <a:xfrm>
            <a:off x="1546225" y="3217862"/>
            <a:ext cx="5029200" cy="1752600"/>
          </a:xfrm>
          <a:prstGeom prst="rect">
            <a:avLst/>
          </a:prstGeom>
        </p:spPr>
        <p:txBody>
          <a:bodyPr/>
          <a:lstStyle/>
          <a:p>
            <a:pPr marL="342900" marR="0" lvl="0" indent="-342900" algn="l" defTabSz="914400" rtl="0" eaLnBrk="1" fontAlgn="base" latinLnBrk="0" hangingPunct="1">
              <a:lnSpc>
                <a:spcPct val="100000"/>
              </a:lnSpc>
              <a:spcBef>
                <a:spcPct val="20000"/>
              </a:spcBef>
              <a:spcAft>
                <a:spcPct val="0"/>
              </a:spcAft>
              <a:buClrTx/>
              <a:buSzTx/>
              <a:buFont typeface="Wingdings" pitchFamily="2" charset="2"/>
              <a:buNone/>
              <a:tabLst/>
              <a:defRPr/>
            </a:pPr>
            <a:r>
              <a:rPr kumimoji="0" lang="en-GB" sz="3600" b="0" i="0" u="none" strike="noStrike" kern="0" cap="none" spc="0" normalizeH="0" baseline="0" noProof="0" smtClean="0">
                <a:ln>
                  <a:noFill/>
                </a:ln>
                <a:solidFill>
                  <a:schemeClr val="tx1"/>
                </a:solidFill>
                <a:effectLst/>
                <a:uLnTx/>
                <a:uFillTx/>
                <a:latin typeface="Times New Roman" pitchFamily="18" charset="0"/>
                <a:ea typeface="+mn-ea"/>
                <a:cs typeface="Times New Roman" pitchFamily="18" charset="0"/>
              </a:rPr>
              <a:t>Presenter Name</a:t>
            </a:r>
          </a:p>
          <a:p>
            <a:pPr marL="342900" marR="0" lvl="0" indent="-342900" algn="l"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3600" b="0" i="0" u="none" strike="noStrike" kern="0" cap="none" spc="0" normalizeH="0" baseline="0" noProof="0" smtClean="0">
              <a:ln>
                <a:noFill/>
              </a:ln>
              <a:solidFill>
                <a:schemeClr val="tx1"/>
              </a:solidFill>
              <a:effectLst/>
              <a:uLnTx/>
              <a:uFillTx/>
              <a:latin typeface="Times New Roman" pitchFamily="18" charset="0"/>
              <a:ea typeface="+mn-ea"/>
              <a:cs typeface="Times New Roman"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US" sz="3600" b="0" i="0" u="none" strike="noStrike" kern="0" cap="none" spc="0" normalizeH="0" baseline="0" noProof="0" smtClean="0">
              <a:ln>
                <a:noFill/>
              </a:ln>
              <a:solidFill>
                <a:schemeClr val="tx1"/>
              </a:solidFill>
              <a:effectLst/>
              <a:uLnTx/>
              <a:uFillTx/>
              <a:latin typeface="Times New Roman" pitchFamily="18" charset="0"/>
              <a:ea typeface="+mn-ea"/>
              <a:cs typeface="Times New Roman" pitchFamily="18" charset="0"/>
            </a:endParaRPr>
          </a:p>
        </p:txBody>
      </p:sp>
      <p:pic>
        <p:nvPicPr>
          <p:cNvPr id="4" name="Picture 7" descr="Mollweide-projection"/>
          <p:cNvPicPr>
            <a:picLocks noChangeAspect="1" noChangeArrowheads="1"/>
          </p:cNvPicPr>
          <p:nvPr/>
        </p:nvPicPr>
        <p:blipFill>
          <a:blip r:embed="rId3" cstate="print"/>
          <a:srcRect/>
          <a:stretch>
            <a:fillRect/>
          </a:stretch>
        </p:blipFill>
        <p:spPr bwMode="auto">
          <a:xfrm>
            <a:off x="1219200" y="2514600"/>
            <a:ext cx="7086600" cy="3429000"/>
          </a:xfrm>
          <a:prstGeom prst="rect">
            <a:avLst/>
          </a:prstGeom>
          <a:noFill/>
          <a:ln w="9525">
            <a:noFill/>
            <a:miter lim="800000"/>
            <a:headEnd/>
            <a:tailEnd/>
          </a:ln>
        </p:spPr>
      </p:pic>
      <p:pic>
        <p:nvPicPr>
          <p:cNvPr id="7" name="Picture 6" descr="NSF LOGO.gif"/>
          <p:cNvPicPr>
            <a:picLocks noChangeAspect="1"/>
          </p:cNvPicPr>
          <p:nvPr/>
        </p:nvPicPr>
        <p:blipFill>
          <a:blip r:embed="rId4" cstate="print"/>
          <a:stretch>
            <a:fillRect/>
          </a:stretch>
        </p:blipFill>
        <p:spPr>
          <a:xfrm>
            <a:off x="5962650" y="228600"/>
            <a:ext cx="3181350" cy="609600"/>
          </a:xfrm>
          <a:prstGeom prst="rect">
            <a:avLst/>
          </a:prstGeom>
        </p:spPr>
      </p:pic>
      <p:pic>
        <p:nvPicPr>
          <p:cNvPr id="205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000" y="5943600"/>
            <a:ext cx="930402"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0" y="1087960"/>
            <a:ext cx="9144000" cy="30777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spAutoFit/>
          </a:bodyPr>
          <a:lstStyle/>
          <a:p>
            <a:pPr algn="ctr" fontAlgn="auto">
              <a:spcBef>
                <a:spcPts val="0"/>
              </a:spcBef>
              <a:spcAft>
                <a:spcPts val="0"/>
              </a:spcAft>
              <a:defRPr/>
            </a:pPr>
            <a:r>
              <a:rPr lang="en-US" sz="1400" b="1" dirty="0">
                <a:solidFill>
                  <a:prstClr val="black"/>
                </a:solidFill>
                <a:latin typeface="+mn-lt"/>
                <a:ea typeface="ＭＳ Ｐゴシック" pitchFamily="34" charset="-128"/>
              </a:rPr>
              <a:t>Provide</a:t>
            </a:r>
            <a:r>
              <a:rPr lang="en-US" sz="1400" b="1" i="1" dirty="0">
                <a:solidFill>
                  <a:prstClr val="black"/>
                </a:solidFill>
                <a:latin typeface="+mn-lt"/>
                <a:ea typeface="ＭＳ Ｐゴシック" pitchFamily="34" charset="-128"/>
              </a:rPr>
              <a:t> universal access to data about life on earth and the environment that sustains it</a:t>
            </a:r>
            <a:endParaRPr lang="en-US" sz="1400" b="1" dirty="0">
              <a:solidFill>
                <a:prstClr val="black"/>
              </a:solidFill>
              <a:latin typeface="+mn-lt"/>
              <a:ea typeface="ＭＳ Ｐゴシック" pitchFamily="34" charset="-128"/>
            </a:endParaRPr>
          </a:p>
        </p:txBody>
      </p:sp>
      <p:sp>
        <p:nvSpPr>
          <p:cNvPr id="17" name="Rectangle 16"/>
          <p:cNvSpPr/>
          <p:nvPr/>
        </p:nvSpPr>
        <p:spPr>
          <a:xfrm>
            <a:off x="114362" y="1748369"/>
            <a:ext cx="2692337" cy="707886"/>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w="9525">
            <a:solidFill>
              <a:schemeClr val="accent3"/>
            </a:solidFill>
          </a:ln>
        </p:spPr>
        <p:txBody>
          <a:bodyPr>
            <a:spAutoFit/>
          </a:bodyPr>
          <a:lstStyle/>
          <a:p>
            <a:pPr marL="274320" indent="-274320" fontAlgn="auto">
              <a:spcBef>
                <a:spcPts val="0"/>
              </a:spcBef>
              <a:spcAft>
                <a:spcPts val="0"/>
              </a:spcAft>
              <a:buFont typeface="+mj-lt"/>
              <a:buAutoNum type="arabicPeriod"/>
              <a:defRPr/>
            </a:pPr>
            <a:r>
              <a:rPr lang="en-GB" sz="2000" dirty="0">
                <a:solidFill>
                  <a:srgbClr val="1F497D"/>
                </a:solidFill>
                <a:latin typeface="+mn-lt"/>
                <a:ea typeface="ＭＳ Ｐゴシック" pitchFamily="34" charset="-128"/>
              </a:rPr>
              <a:t>Build on existing cyberinfrastructure</a:t>
            </a:r>
          </a:p>
        </p:txBody>
      </p:sp>
      <p:grpSp>
        <p:nvGrpSpPr>
          <p:cNvPr id="2" name="Group 30"/>
          <p:cNvGrpSpPr>
            <a:grpSpLocks/>
          </p:cNvGrpSpPr>
          <p:nvPr/>
        </p:nvGrpSpPr>
        <p:grpSpPr bwMode="auto">
          <a:xfrm>
            <a:off x="215900" y="2654300"/>
            <a:ext cx="2514600" cy="1981200"/>
            <a:chOff x="461947" y="2870198"/>
            <a:chExt cx="3113738" cy="2785024"/>
          </a:xfrm>
        </p:grpSpPr>
        <p:pic>
          <p:nvPicPr>
            <p:cNvPr id="8212" name="Picture 8"/>
            <p:cNvPicPr>
              <a:picLocks noChangeAspect="1" noChangeArrowheads="1"/>
            </p:cNvPicPr>
            <p:nvPr/>
          </p:nvPicPr>
          <p:blipFill>
            <a:blip r:embed="rId3" cstate="print"/>
            <a:srcRect/>
            <a:stretch>
              <a:fillRect/>
            </a:stretch>
          </p:blipFill>
          <p:spPr bwMode="auto">
            <a:xfrm>
              <a:off x="461947" y="2870198"/>
              <a:ext cx="3104031" cy="514932"/>
            </a:xfrm>
            <a:prstGeom prst="rect">
              <a:avLst/>
            </a:prstGeom>
            <a:noFill/>
            <a:ln w="12700">
              <a:solidFill>
                <a:schemeClr val="accent1"/>
              </a:solidFill>
              <a:miter lim="800000"/>
              <a:headEnd/>
              <a:tailEnd/>
            </a:ln>
          </p:spPr>
        </p:pic>
        <p:pic>
          <p:nvPicPr>
            <p:cNvPr id="8213" name="Picture 46"/>
            <p:cNvPicPr>
              <a:picLocks noChangeArrowheads="1"/>
            </p:cNvPicPr>
            <p:nvPr/>
          </p:nvPicPr>
          <p:blipFill>
            <a:blip r:embed="rId4" cstate="print"/>
            <a:srcRect/>
            <a:stretch>
              <a:fillRect/>
            </a:stretch>
          </p:blipFill>
          <p:spPr bwMode="auto">
            <a:xfrm>
              <a:off x="468313" y="3435350"/>
              <a:ext cx="3071812" cy="520700"/>
            </a:xfrm>
            <a:prstGeom prst="rect">
              <a:avLst/>
            </a:prstGeom>
            <a:noFill/>
            <a:ln w="12700">
              <a:solidFill>
                <a:schemeClr val="accent1"/>
              </a:solidFill>
              <a:miter lim="800000"/>
              <a:headEnd/>
              <a:tailEnd/>
            </a:ln>
          </p:spPr>
        </p:pic>
        <p:pic>
          <p:nvPicPr>
            <p:cNvPr id="8214" name="Picture 48"/>
            <p:cNvPicPr preferRelativeResize="0">
              <a:picLocks noChangeAspect="1" noChangeArrowheads="1"/>
            </p:cNvPicPr>
            <p:nvPr/>
          </p:nvPicPr>
          <p:blipFill>
            <a:blip r:embed="rId5" cstate="print"/>
            <a:srcRect/>
            <a:stretch>
              <a:fillRect/>
            </a:stretch>
          </p:blipFill>
          <p:spPr bwMode="auto">
            <a:xfrm>
              <a:off x="468313" y="3989388"/>
              <a:ext cx="3071812" cy="412750"/>
            </a:xfrm>
            <a:prstGeom prst="rect">
              <a:avLst/>
            </a:prstGeom>
            <a:noFill/>
            <a:ln w="12700">
              <a:solidFill>
                <a:schemeClr val="accent1"/>
              </a:solidFill>
              <a:miter lim="800000"/>
              <a:headEnd/>
              <a:tailEnd/>
            </a:ln>
          </p:spPr>
        </p:pic>
        <p:pic>
          <p:nvPicPr>
            <p:cNvPr id="8215" name="Picture 51"/>
            <p:cNvPicPr>
              <a:picLocks noChangeArrowheads="1"/>
            </p:cNvPicPr>
            <p:nvPr/>
          </p:nvPicPr>
          <p:blipFill>
            <a:blip r:embed="rId6" cstate="print"/>
            <a:srcRect/>
            <a:stretch>
              <a:fillRect/>
            </a:stretch>
          </p:blipFill>
          <p:spPr bwMode="auto">
            <a:xfrm>
              <a:off x="479425" y="4445000"/>
              <a:ext cx="3071813" cy="571500"/>
            </a:xfrm>
            <a:prstGeom prst="rect">
              <a:avLst/>
            </a:prstGeom>
            <a:noFill/>
            <a:ln w="12700">
              <a:solidFill>
                <a:schemeClr val="accent1"/>
              </a:solidFill>
              <a:miter lim="800000"/>
              <a:headEnd/>
              <a:tailEnd/>
            </a:ln>
          </p:spPr>
        </p:pic>
        <p:grpSp>
          <p:nvGrpSpPr>
            <p:cNvPr id="3" name="Group 54"/>
            <p:cNvGrpSpPr>
              <a:grpSpLocks/>
            </p:cNvGrpSpPr>
            <p:nvPr/>
          </p:nvGrpSpPr>
          <p:grpSpPr bwMode="auto">
            <a:xfrm>
              <a:off x="487045" y="5092703"/>
              <a:ext cx="3088640" cy="562519"/>
              <a:chOff x="322" y="3408"/>
              <a:chExt cx="2432" cy="425"/>
            </a:xfrm>
          </p:grpSpPr>
          <p:pic>
            <p:nvPicPr>
              <p:cNvPr id="8217" name="Picture 52"/>
              <p:cNvPicPr>
                <a:picLocks noChangeAspect="1" noChangeArrowheads="1"/>
              </p:cNvPicPr>
              <p:nvPr/>
            </p:nvPicPr>
            <p:blipFill>
              <a:blip r:embed="rId7" cstate="print"/>
              <a:srcRect/>
              <a:stretch>
                <a:fillRect/>
              </a:stretch>
            </p:blipFill>
            <p:spPr bwMode="auto">
              <a:xfrm>
                <a:off x="322" y="3408"/>
                <a:ext cx="831" cy="425"/>
              </a:xfrm>
              <a:prstGeom prst="rect">
                <a:avLst/>
              </a:prstGeom>
              <a:noFill/>
              <a:ln w="12700">
                <a:solidFill>
                  <a:schemeClr val="accent1"/>
                </a:solidFill>
                <a:miter lim="800000"/>
                <a:headEnd/>
                <a:tailEnd/>
              </a:ln>
            </p:spPr>
          </p:pic>
          <p:pic>
            <p:nvPicPr>
              <p:cNvPr id="8218" name="Picture 53"/>
              <p:cNvPicPr>
                <a:picLocks noChangeAspect="1" noChangeArrowheads="1"/>
              </p:cNvPicPr>
              <p:nvPr/>
            </p:nvPicPr>
            <p:blipFill>
              <a:blip r:embed="rId8" cstate="print"/>
              <a:srcRect/>
              <a:stretch>
                <a:fillRect/>
              </a:stretch>
            </p:blipFill>
            <p:spPr bwMode="auto">
              <a:xfrm>
                <a:off x="934" y="3408"/>
                <a:ext cx="1820" cy="423"/>
              </a:xfrm>
              <a:prstGeom prst="rect">
                <a:avLst/>
              </a:prstGeom>
              <a:noFill/>
              <a:ln w="12700">
                <a:solidFill>
                  <a:schemeClr val="accent1"/>
                </a:solidFill>
                <a:miter lim="800000"/>
                <a:headEnd/>
                <a:tailEnd/>
              </a:ln>
            </p:spPr>
          </p:pic>
        </p:grpSp>
      </p:grpSp>
      <p:sp>
        <p:nvSpPr>
          <p:cNvPr id="32" name="Rectangle 31"/>
          <p:cNvSpPr/>
          <p:nvPr/>
        </p:nvSpPr>
        <p:spPr>
          <a:xfrm>
            <a:off x="3052763" y="2306638"/>
            <a:ext cx="2763837" cy="101600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12700">
            <a:solidFill>
              <a:schemeClr val="accent3"/>
            </a:solidFill>
          </a:ln>
        </p:spPr>
        <p:txBody>
          <a:bodyPr>
            <a:spAutoFit/>
          </a:bodyPr>
          <a:lstStyle/>
          <a:p>
            <a:pPr marL="457200" indent="-457200">
              <a:buFont typeface="Arial" pitchFamily="34" charset="0"/>
              <a:buAutoNum type="arabicPeriod" startAt="2"/>
            </a:pPr>
            <a:r>
              <a:rPr lang="en-GB" sz="2000">
                <a:solidFill>
                  <a:srgbClr val="1F497D"/>
                </a:solidFill>
                <a:ea typeface="ＭＳ Ｐゴシック" pitchFamily="34" charset="-128"/>
              </a:rPr>
              <a:t>Create new cyberinfrastructure</a:t>
            </a:r>
          </a:p>
          <a:p>
            <a:pPr marL="457200" indent="-457200"/>
            <a:endParaRPr lang="en-GB" sz="2000">
              <a:solidFill>
                <a:srgbClr val="1F497D"/>
              </a:solidFill>
              <a:ea typeface="ＭＳ Ｐゴシック" pitchFamily="34" charset="-128"/>
            </a:endParaRPr>
          </a:p>
        </p:txBody>
      </p:sp>
      <p:sp>
        <p:nvSpPr>
          <p:cNvPr id="33" name="Rectangle 32"/>
          <p:cNvSpPr/>
          <p:nvPr/>
        </p:nvSpPr>
        <p:spPr>
          <a:xfrm>
            <a:off x="5943602" y="2904052"/>
            <a:ext cx="3187698" cy="707886"/>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solidFill>
              <a:schemeClr val="accent3"/>
            </a:solidFill>
          </a:ln>
        </p:spPr>
        <p:txBody>
          <a:bodyPr>
            <a:spAutoFit/>
          </a:bodyPr>
          <a:lstStyle/>
          <a:p>
            <a:pPr marL="274320" indent="-274320">
              <a:buFont typeface="+mj-lt"/>
              <a:buAutoNum type="arabicPeriod" startAt="3"/>
              <a:defRPr/>
            </a:pPr>
            <a:r>
              <a:rPr lang="en-GB" sz="2000" dirty="0">
                <a:solidFill>
                  <a:srgbClr val="1F497D"/>
                </a:solidFill>
                <a:latin typeface="+mn-lt"/>
                <a:ea typeface="ＭＳ Ｐゴシック" charset="-128"/>
                <a:cs typeface="ＭＳ Ｐゴシック" charset="-128"/>
              </a:rPr>
              <a:t>Support </a:t>
            </a:r>
            <a:r>
              <a:rPr lang="en-GB" sz="2000" dirty="0" smtClean="0">
                <a:solidFill>
                  <a:srgbClr val="1F497D"/>
                </a:solidFill>
                <a:latin typeface="+mn-lt"/>
                <a:ea typeface="ＭＳ Ｐゴシック" charset="-128"/>
                <a:cs typeface="ＭＳ Ｐゴシック" charset="-128"/>
              </a:rPr>
              <a:t>communities </a:t>
            </a:r>
            <a:r>
              <a:rPr lang="en-GB" sz="2000" dirty="0">
                <a:solidFill>
                  <a:srgbClr val="1F497D"/>
                </a:solidFill>
                <a:latin typeface="+mn-lt"/>
                <a:ea typeface="ＭＳ Ｐゴシック" charset="-128"/>
                <a:cs typeface="ＭＳ Ｐゴシック" charset="-128"/>
              </a:rPr>
              <a:t>of practice</a:t>
            </a:r>
          </a:p>
        </p:txBody>
      </p:sp>
      <p:pic>
        <p:nvPicPr>
          <p:cNvPr id="42" name="Picture 41" descr="mncn.jpg"/>
          <p:cNvPicPr>
            <a:picLocks noChangeAspect="1"/>
          </p:cNvPicPr>
          <p:nvPr/>
        </p:nvPicPr>
        <p:blipFill>
          <a:blip r:embed="rId9" cstate="print"/>
          <a:stretch>
            <a:fillRect/>
          </a:stretch>
        </p:blipFill>
        <p:spPr>
          <a:xfrm>
            <a:off x="3009900" y="3071813"/>
            <a:ext cx="2644775" cy="1838325"/>
          </a:xfrm>
          <a:prstGeom prst="rect">
            <a:avLst/>
          </a:prstGeom>
          <a:ln>
            <a:solidFill>
              <a:schemeClr val="accent3">
                <a:lumMod val="75000"/>
              </a:schemeClr>
            </a:solidFill>
          </a:ln>
        </p:spPr>
      </p:pic>
      <p:grpSp>
        <p:nvGrpSpPr>
          <p:cNvPr id="4" name="Group 19"/>
          <p:cNvGrpSpPr>
            <a:grpSpLocks/>
          </p:cNvGrpSpPr>
          <p:nvPr/>
        </p:nvGrpSpPr>
        <p:grpSpPr bwMode="auto">
          <a:xfrm>
            <a:off x="406400" y="5842000"/>
            <a:ext cx="8331200" cy="998538"/>
            <a:chOff x="8" y="2892"/>
            <a:chExt cx="5630" cy="768"/>
          </a:xfrm>
        </p:grpSpPr>
        <p:pic>
          <p:nvPicPr>
            <p:cNvPr id="8207" name="Picture 8" descr="IMG_0585"/>
            <p:cNvPicPr>
              <a:picLocks noChangeAspect="1" noChangeArrowheads="1"/>
            </p:cNvPicPr>
            <p:nvPr/>
          </p:nvPicPr>
          <p:blipFill>
            <a:blip r:embed="rId10" cstate="print"/>
            <a:srcRect/>
            <a:stretch>
              <a:fillRect/>
            </a:stretch>
          </p:blipFill>
          <p:spPr bwMode="auto">
            <a:xfrm>
              <a:off x="8" y="2892"/>
              <a:ext cx="1019" cy="764"/>
            </a:xfrm>
            <a:prstGeom prst="rect">
              <a:avLst/>
            </a:prstGeom>
            <a:noFill/>
            <a:ln w="9525">
              <a:noFill/>
              <a:miter lim="800000"/>
              <a:headEnd/>
              <a:tailEnd/>
            </a:ln>
          </p:spPr>
        </p:pic>
        <p:pic>
          <p:nvPicPr>
            <p:cNvPr id="8208" name="Picture 14" descr="IMG_0040"/>
            <p:cNvPicPr>
              <a:picLocks noChangeAspect="1" noChangeArrowheads="1"/>
            </p:cNvPicPr>
            <p:nvPr/>
          </p:nvPicPr>
          <p:blipFill>
            <a:blip r:embed="rId11" cstate="print"/>
            <a:srcRect/>
            <a:stretch>
              <a:fillRect/>
            </a:stretch>
          </p:blipFill>
          <p:spPr bwMode="auto">
            <a:xfrm>
              <a:off x="1048" y="2892"/>
              <a:ext cx="1019" cy="764"/>
            </a:xfrm>
            <a:prstGeom prst="rect">
              <a:avLst/>
            </a:prstGeom>
            <a:noFill/>
            <a:ln w="9525">
              <a:noFill/>
              <a:miter lim="800000"/>
              <a:headEnd/>
              <a:tailEnd/>
            </a:ln>
          </p:spPr>
        </p:pic>
        <p:pic>
          <p:nvPicPr>
            <p:cNvPr id="8209" name="Picture 15" descr="04_china_camp"/>
            <p:cNvPicPr>
              <a:picLocks noChangeAspect="1" noChangeArrowheads="1"/>
            </p:cNvPicPr>
            <p:nvPr/>
          </p:nvPicPr>
          <p:blipFill>
            <a:blip r:embed="rId12" cstate="print"/>
            <a:srcRect/>
            <a:stretch>
              <a:fillRect/>
            </a:stretch>
          </p:blipFill>
          <p:spPr bwMode="auto">
            <a:xfrm>
              <a:off x="3312" y="2892"/>
              <a:ext cx="1152" cy="763"/>
            </a:xfrm>
            <a:prstGeom prst="rect">
              <a:avLst/>
            </a:prstGeom>
            <a:noFill/>
            <a:ln w="9525">
              <a:noFill/>
              <a:miter lim="800000"/>
              <a:headEnd/>
              <a:tailEnd/>
            </a:ln>
          </p:spPr>
        </p:pic>
        <p:pic>
          <p:nvPicPr>
            <p:cNvPr id="8210" name="Picture 16"/>
            <p:cNvPicPr>
              <a:picLocks noChangeAspect="1" noChangeArrowheads="1"/>
            </p:cNvPicPr>
            <p:nvPr/>
          </p:nvPicPr>
          <p:blipFill>
            <a:blip r:embed="rId13" cstate="print"/>
            <a:srcRect/>
            <a:stretch>
              <a:fillRect/>
            </a:stretch>
          </p:blipFill>
          <p:spPr bwMode="auto">
            <a:xfrm>
              <a:off x="2088" y="2892"/>
              <a:ext cx="1203" cy="767"/>
            </a:xfrm>
            <a:prstGeom prst="rect">
              <a:avLst/>
            </a:prstGeom>
            <a:noFill/>
            <a:ln w="9525">
              <a:noFill/>
              <a:miter lim="800000"/>
              <a:headEnd/>
              <a:tailEnd/>
            </a:ln>
          </p:spPr>
        </p:pic>
        <p:pic>
          <p:nvPicPr>
            <p:cNvPr id="8211" name="Picture 18"/>
            <p:cNvPicPr>
              <a:picLocks noChangeAspect="1" noChangeArrowheads="1"/>
            </p:cNvPicPr>
            <p:nvPr/>
          </p:nvPicPr>
          <p:blipFill>
            <a:blip r:embed="rId14" cstate="print"/>
            <a:srcRect/>
            <a:stretch>
              <a:fillRect/>
            </a:stretch>
          </p:blipFill>
          <p:spPr bwMode="auto">
            <a:xfrm>
              <a:off x="4486" y="2892"/>
              <a:ext cx="1152" cy="768"/>
            </a:xfrm>
            <a:prstGeom prst="rect">
              <a:avLst/>
            </a:prstGeom>
            <a:noFill/>
            <a:ln w="9525">
              <a:noFill/>
              <a:miter lim="800000"/>
              <a:headEnd/>
              <a:tailEnd/>
            </a:ln>
          </p:spPr>
        </p:pic>
      </p:grpSp>
      <p:pic>
        <p:nvPicPr>
          <p:cNvPr id="8205" name="Picture 38" descr="asm06_group_silly.jpg"/>
          <p:cNvPicPr>
            <a:picLocks noChangeAspect="1"/>
          </p:cNvPicPr>
          <p:nvPr/>
        </p:nvPicPr>
        <p:blipFill>
          <a:blip r:embed="rId15" cstate="print"/>
          <a:srcRect/>
          <a:stretch>
            <a:fillRect/>
          </a:stretch>
        </p:blipFill>
        <p:spPr bwMode="auto">
          <a:xfrm>
            <a:off x="5880100" y="3675063"/>
            <a:ext cx="3144838" cy="2098675"/>
          </a:xfrm>
          <a:prstGeom prst="rect">
            <a:avLst/>
          </a:prstGeom>
          <a:noFill/>
          <a:ln w="9525">
            <a:noFill/>
            <a:miter lim="800000"/>
            <a:headEnd/>
            <a:tailEnd/>
          </a:ln>
        </p:spPr>
      </p:pic>
      <p:sp>
        <p:nvSpPr>
          <p:cNvPr id="8206" name="Title 21"/>
          <p:cNvSpPr>
            <a:spLocks noGrp="1"/>
          </p:cNvSpPr>
          <p:nvPr>
            <p:ph type="title"/>
          </p:nvPr>
        </p:nvSpPr>
        <p:spPr>
          <a:xfrm>
            <a:off x="685800" y="304800"/>
            <a:ext cx="7772400" cy="1143000"/>
          </a:xfrm>
        </p:spPr>
        <p:txBody>
          <a:bodyPr/>
          <a:lstStyle/>
          <a:p>
            <a:r>
              <a:rPr lang="en-US" sz="3200" dirty="0" smtClean="0">
                <a:solidFill>
                  <a:srgbClr val="000000"/>
                </a:solidFill>
                <a:ea typeface="ＭＳ Ｐゴシック" pitchFamily="34" charset="-128"/>
              </a:rPr>
              <a:t>Vision and Mission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27539" y="576263"/>
            <a:ext cx="6818312" cy="871537"/>
          </a:xfrm>
        </p:spPr>
        <p:txBody>
          <a:bodyPr/>
          <a:lstStyle/>
          <a:p>
            <a:pPr algn="r"/>
            <a:r>
              <a:rPr lang="en-US" sz="3200" dirty="0" smtClean="0"/>
              <a:t>Tennessee </a:t>
            </a:r>
            <a:r>
              <a:rPr lang="en-US" sz="3200" dirty="0" err="1" smtClean="0"/>
              <a:t>DataONE</a:t>
            </a:r>
            <a:r>
              <a:rPr lang="en-US" sz="3200" dirty="0" smtClean="0"/>
              <a:t> team:</a:t>
            </a:r>
            <a:endParaRPr lang="en-US" sz="3200" dirty="0"/>
          </a:p>
        </p:txBody>
      </p:sp>
      <p:sp>
        <p:nvSpPr>
          <p:cNvPr id="3" name="Rectangle 2"/>
          <p:cNvSpPr/>
          <p:nvPr/>
        </p:nvSpPr>
        <p:spPr>
          <a:xfrm>
            <a:off x="259051" y="1447800"/>
            <a:ext cx="8686800" cy="3046988"/>
          </a:xfrm>
          <a:prstGeom prst="rect">
            <a:avLst/>
          </a:prstGeom>
        </p:spPr>
        <p:txBody>
          <a:bodyPr wrap="square">
            <a:spAutoFit/>
          </a:bodyPr>
          <a:lstStyle/>
          <a:p>
            <a:r>
              <a:rPr lang="en-US" sz="2400" dirty="0"/>
              <a:t>--UT SIS Faculty (Suzie Allard, </a:t>
            </a:r>
            <a:r>
              <a:rPr lang="en-US" sz="2400" dirty="0" smtClean="0"/>
              <a:t>Carol </a:t>
            </a:r>
            <a:r>
              <a:rPr lang="en-US" sz="2400" dirty="0" err="1"/>
              <a:t>Tenopir</a:t>
            </a:r>
            <a:r>
              <a:rPr lang="en-US" sz="2400" dirty="0"/>
              <a:t>, Bruce Wilson) </a:t>
            </a:r>
            <a:br>
              <a:rPr lang="en-US" sz="2400" dirty="0"/>
            </a:br>
            <a:r>
              <a:rPr lang="en-US" sz="2400" dirty="0" smtClean="0"/>
              <a:t>--Programmer</a:t>
            </a:r>
          </a:p>
          <a:p>
            <a:r>
              <a:rPr lang="en-US" sz="2400" dirty="0" smtClean="0"/>
              <a:t>--UT </a:t>
            </a:r>
            <a:r>
              <a:rPr lang="en-US" sz="2400" dirty="0"/>
              <a:t>Librarians </a:t>
            </a:r>
            <a:br>
              <a:rPr lang="en-US" sz="2400" dirty="0"/>
            </a:br>
            <a:r>
              <a:rPr lang="en-US" sz="2400" dirty="0"/>
              <a:t>--3 GRAs </a:t>
            </a:r>
            <a:br>
              <a:rPr lang="en-US" sz="2400" dirty="0"/>
            </a:br>
            <a:r>
              <a:rPr lang="en-US" sz="2400" dirty="0" smtClean="0"/>
              <a:t>--Post-doc </a:t>
            </a:r>
            <a:r>
              <a:rPr lang="en-US" sz="2400" dirty="0"/>
              <a:t/>
            </a:r>
            <a:br>
              <a:rPr lang="en-US" sz="2400" dirty="0"/>
            </a:br>
            <a:r>
              <a:rPr lang="en-US" sz="2400" dirty="0"/>
              <a:t>--IMLS </a:t>
            </a:r>
            <a:r>
              <a:rPr lang="en-US" sz="2400" dirty="0" err="1"/>
              <a:t>ScienceLinks</a:t>
            </a:r>
            <a:r>
              <a:rPr lang="en-US" sz="2400" dirty="0"/>
              <a:t> </a:t>
            </a:r>
            <a:endParaRPr lang="en-US" sz="2400" dirty="0" smtClean="0"/>
          </a:p>
          <a:p>
            <a:r>
              <a:rPr lang="en-US" sz="2400" dirty="0" smtClean="0"/>
              <a:t>    doctoral </a:t>
            </a:r>
            <a:r>
              <a:rPr lang="en-US" sz="2400" dirty="0"/>
              <a:t>students (6) </a:t>
            </a:r>
            <a:br>
              <a:rPr lang="en-US" sz="2400" dirty="0"/>
            </a:br>
            <a:r>
              <a:rPr lang="en-US" sz="2400" dirty="0"/>
              <a:t>--</a:t>
            </a:r>
            <a:r>
              <a:rPr lang="en-US" sz="2400" dirty="0" err="1"/>
              <a:t>ORNL</a:t>
            </a:r>
            <a:r>
              <a:rPr lang="en-US" sz="2400" dirty="0"/>
              <a:t> partners </a:t>
            </a:r>
          </a:p>
        </p:txBody>
      </p:sp>
      <p:pic>
        <p:nvPicPr>
          <p:cNvPr id="7" name="Picture 6" descr="Torchbearer at Circle Park"/>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2057400"/>
            <a:ext cx="4800600" cy="3200400"/>
          </a:xfrm>
          <a:prstGeom prst="rect">
            <a:avLst/>
          </a:prstGeom>
          <a:noFill/>
          <a:ln>
            <a:noFill/>
          </a:ln>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051" y="5715000"/>
            <a:ext cx="1295400" cy="981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91231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10" name="Slide Number Placeholder 21"/>
          <p:cNvSpPr>
            <a:spLocks noGrp="1"/>
          </p:cNvSpPr>
          <p:nvPr>
            <p:ph type="sldNum" sz="quarter" idx="4294967295"/>
          </p:nvPr>
        </p:nvSpPr>
        <p:spPr bwMode="auto">
          <a:xfrm>
            <a:off x="7010400" y="6381750"/>
            <a:ext cx="2133600" cy="476250"/>
          </a:xfrm>
          <a:prstGeom prst="rect">
            <a:avLst/>
          </a:prstGeom>
          <a:noFill/>
          <a:ln>
            <a:miter lim="800000"/>
            <a:headEnd/>
            <a:tailEnd/>
          </a:ln>
        </p:spPr>
        <p:txBody>
          <a:bodyPr/>
          <a:lstStyle/>
          <a:p>
            <a:r>
              <a:rPr lang="en-US" dirty="0" smtClean="0">
                <a:solidFill>
                  <a:srgbClr val="000000"/>
                </a:solidFill>
                <a:latin typeface="Arial" pitchFamily="34" charset="0"/>
                <a:ea typeface="ＭＳ Ｐゴシック" pitchFamily="34" charset="-128"/>
              </a:rPr>
              <a:t> </a:t>
            </a:r>
            <a:endParaRPr lang="en-US" dirty="0" smtClean="0">
              <a:solidFill>
                <a:srgbClr val="000000"/>
              </a:solidFill>
              <a:latin typeface="Helvetica" pitchFamily="34" charset="0"/>
              <a:ea typeface="ＭＳ Ｐゴシック" pitchFamily="34" charset="-128"/>
            </a:endParaRPr>
          </a:p>
        </p:txBody>
      </p:sp>
      <p:pic>
        <p:nvPicPr>
          <p:cNvPr id="37892" name="Picture 4" descr="intel"/>
          <p:cNvPicPr>
            <a:picLocks noGrp="1" noChangeAspect="1" noChangeArrowheads="1"/>
          </p:cNvPicPr>
          <p:nvPr>
            <p:ph sz="quarter" idx="4294967295"/>
          </p:nvPr>
        </p:nvPicPr>
        <p:blipFill>
          <a:blip r:embed="rId3" cstate="print"/>
          <a:srcRect/>
          <a:stretch>
            <a:fillRect/>
          </a:stretch>
        </p:blipFill>
        <p:spPr>
          <a:xfrm>
            <a:off x="7391400" y="4953000"/>
            <a:ext cx="1409700" cy="804863"/>
          </a:xfrm>
          <a:noFill/>
        </p:spPr>
      </p:pic>
      <p:sp>
        <p:nvSpPr>
          <p:cNvPr id="37891" name="Rectangle 3"/>
          <p:cNvSpPr>
            <a:spLocks noGrp="1" noChangeArrowheads="1"/>
          </p:cNvSpPr>
          <p:nvPr>
            <p:ph type="body" sz="half" idx="4294967295"/>
          </p:nvPr>
        </p:nvSpPr>
        <p:spPr>
          <a:xfrm>
            <a:off x="381000" y="1974850"/>
            <a:ext cx="4041775" cy="4157663"/>
          </a:xfrm>
        </p:spPr>
        <p:txBody>
          <a:bodyPr/>
          <a:lstStyle/>
          <a:p>
            <a:pPr eaLnBrk="1" hangingPunct="1">
              <a:buNone/>
            </a:pPr>
            <a:r>
              <a:rPr lang="en-US" sz="2800" dirty="0" smtClean="0">
                <a:latin typeface="+mj-lt"/>
              </a:rPr>
              <a:t>Working with diverse partners helps with teaching data practices in the sciences: </a:t>
            </a:r>
            <a:r>
              <a:rPr lang="en-US" sz="2800" dirty="0" err="1" smtClean="0">
                <a:latin typeface="+mj-lt"/>
              </a:rPr>
              <a:t>Practica</a:t>
            </a:r>
            <a:r>
              <a:rPr lang="en-US" sz="2800" dirty="0" smtClean="0">
                <a:latin typeface="+mj-lt"/>
              </a:rPr>
              <a:t>, courses, research opportunities, guests</a:t>
            </a:r>
          </a:p>
        </p:txBody>
      </p:sp>
      <p:pic>
        <p:nvPicPr>
          <p:cNvPr id="342021" name="Picture 5" descr="ORNL_leaf white"/>
          <p:cNvPicPr>
            <a:picLocks noChangeAspect="1" noChangeArrowheads="1"/>
          </p:cNvPicPr>
          <p:nvPr/>
        </p:nvPicPr>
        <p:blipFill>
          <a:blip r:embed="rId4" cstate="print"/>
          <a:srcRect/>
          <a:stretch>
            <a:fillRect/>
          </a:stretch>
        </p:blipFill>
        <p:spPr bwMode="auto">
          <a:xfrm>
            <a:off x="4659313" y="4244975"/>
            <a:ext cx="1576387" cy="817563"/>
          </a:xfrm>
          <a:prstGeom prst="rect">
            <a:avLst/>
          </a:prstGeom>
          <a:solidFill>
            <a:srgbClr val="009900"/>
          </a:solidFill>
          <a:effectLst>
            <a:outerShdw blurRad="63500" algn="ctr" rotWithShape="0">
              <a:schemeClr val="bg2">
                <a:alpha val="74998"/>
              </a:schemeClr>
            </a:outerShdw>
          </a:effectLst>
        </p:spPr>
      </p:pic>
      <p:sp>
        <p:nvSpPr>
          <p:cNvPr id="37894" name="Line 6"/>
          <p:cNvSpPr>
            <a:spLocks noChangeShapeType="1"/>
          </p:cNvSpPr>
          <p:nvPr/>
        </p:nvSpPr>
        <p:spPr bwMode="auto">
          <a:xfrm>
            <a:off x="4591050" y="1085850"/>
            <a:ext cx="0" cy="4610100"/>
          </a:xfrm>
          <a:prstGeom prst="line">
            <a:avLst/>
          </a:prstGeom>
          <a:noFill/>
          <a:ln w="9525">
            <a:solidFill>
              <a:schemeClr val="tx1"/>
            </a:solidFill>
            <a:round/>
            <a:headEnd/>
            <a:tailEnd/>
          </a:ln>
        </p:spPr>
        <p:txBody>
          <a:bodyPr wrap="none" anchor="ctr"/>
          <a:lstStyle/>
          <a:p>
            <a:pPr fontAlgn="base">
              <a:spcBef>
                <a:spcPct val="0"/>
              </a:spcBef>
              <a:spcAft>
                <a:spcPct val="0"/>
              </a:spcAft>
            </a:pPr>
            <a:endParaRPr lang="en-US" sz="2400">
              <a:solidFill>
                <a:srgbClr val="000000"/>
              </a:solidFill>
            </a:endParaRPr>
          </a:p>
        </p:txBody>
      </p:sp>
      <p:pic>
        <p:nvPicPr>
          <p:cNvPr id="37895" name="Picture 7"/>
          <p:cNvPicPr>
            <a:picLocks noChangeAspect="1" noChangeArrowheads="1"/>
          </p:cNvPicPr>
          <p:nvPr/>
        </p:nvPicPr>
        <p:blipFill>
          <a:blip r:embed="rId5" cstate="print"/>
          <a:srcRect/>
          <a:stretch>
            <a:fillRect/>
          </a:stretch>
        </p:blipFill>
        <p:spPr bwMode="auto">
          <a:xfrm>
            <a:off x="7239000" y="1109663"/>
            <a:ext cx="1676400" cy="638175"/>
          </a:xfrm>
          <a:prstGeom prst="rect">
            <a:avLst/>
          </a:prstGeom>
          <a:noFill/>
          <a:ln w="9525">
            <a:noFill/>
            <a:miter lim="800000"/>
            <a:headEnd/>
            <a:tailEnd/>
          </a:ln>
        </p:spPr>
      </p:pic>
      <p:pic>
        <p:nvPicPr>
          <p:cNvPr id="37896" name="Picture 8"/>
          <p:cNvPicPr>
            <a:picLocks noChangeAspect="1" noChangeArrowheads="1"/>
          </p:cNvPicPr>
          <p:nvPr/>
        </p:nvPicPr>
        <p:blipFill>
          <a:blip r:embed="rId6" cstate="print"/>
          <a:srcRect/>
          <a:stretch>
            <a:fillRect/>
          </a:stretch>
        </p:blipFill>
        <p:spPr bwMode="auto">
          <a:xfrm>
            <a:off x="8054975" y="2995613"/>
            <a:ext cx="746125" cy="746125"/>
          </a:xfrm>
          <a:prstGeom prst="rect">
            <a:avLst/>
          </a:prstGeom>
          <a:noFill/>
          <a:ln w="9525">
            <a:noFill/>
            <a:miter lim="800000"/>
            <a:headEnd/>
            <a:tailEnd/>
          </a:ln>
        </p:spPr>
      </p:pic>
      <p:pic>
        <p:nvPicPr>
          <p:cNvPr id="37897" name="Picture 9"/>
          <p:cNvPicPr>
            <a:picLocks noChangeAspect="1" noChangeArrowheads="1"/>
          </p:cNvPicPr>
          <p:nvPr/>
        </p:nvPicPr>
        <p:blipFill>
          <a:blip r:embed="rId7" cstate="print"/>
          <a:srcRect/>
          <a:stretch>
            <a:fillRect/>
          </a:stretch>
        </p:blipFill>
        <p:spPr bwMode="auto">
          <a:xfrm>
            <a:off x="4629150" y="3367088"/>
            <a:ext cx="3333750" cy="657225"/>
          </a:xfrm>
          <a:prstGeom prst="rect">
            <a:avLst/>
          </a:prstGeom>
          <a:noFill/>
          <a:ln w="9525">
            <a:noFill/>
            <a:miter lim="800000"/>
            <a:headEnd/>
            <a:tailEnd/>
          </a:ln>
        </p:spPr>
      </p:pic>
      <p:pic>
        <p:nvPicPr>
          <p:cNvPr id="37898" name="Picture 11" descr="NCEAS-logo"/>
          <p:cNvPicPr>
            <a:picLocks noChangeAspect="1" noChangeArrowheads="1"/>
          </p:cNvPicPr>
          <p:nvPr/>
        </p:nvPicPr>
        <p:blipFill>
          <a:blip r:embed="rId8" cstate="print"/>
          <a:srcRect/>
          <a:stretch>
            <a:fillRect/>
          </a:stretch>
        </p:blipFill>
        <p:spPr bwMode="auto">
          <a:xfrm>
            <a:off x="4799013" y="1974850"/>
            <a:ext cx="1139825" cy="871538"/>
          </a:xfrm>
          <a:prstGeom prst="rect">
            <a:avLst/>
          </a:prstGeom>
          <a:noFill/>
          <a:ln w="9525">
            <a:noFill/>
            <a:miter lim="800000"/>
            <a:headEnd/>
            <a:tailEnd/>
          </a:ln>
        </p:spPr>
      </p:pic>
      <p:pic>
        <p:nvPicPr>
          <p:cNvPr id="37899" name="Picture 12" descr="KeystoneCenter-logo"/>
          <p:cNvPicPr>
            <a:picLocks noChangeAspect="1" noChangeArrowheads="1"/>
          </p:cNvPicPr>
          <p:nvPr/>
        </p:nvPicPr>
        <p:blipFill>
          <a:blip r:embed="rId9" cstate="print"/>
          <a:srcRect/>
          <a:stretch>
            <a:fillRect/>
          </a:stretch>
        </p:blipFill>
        <p:spPr bwMode="auto">
          <a:xfrm>
            <a:off x="7146925" y="1960563"/>
            <a:ext cx="995363" cy="730250"/>
          </a:xfrm>
          <a:prstGeom prst="rect">
            <a:avLst/>
          </a:prstGeom>
          <a:noFill/>
          <a:ln w="9525">
            <a:noFill/>
            <a:miter lim="800000"/>
            <a:headEnd/>
            <a:tailEnd/>
          </a:ln>
        </p:spPr>
      </p:pic>
      <p:pic>
        <p:nvPicPr>
          <p:cNvPr id="37900" name="Picture 13"/>
          <p:cNvPicPr>
            <a:picLocks noChangeAspect="1" noChangeArrowheads="1"/>
          </p:cNvPicPr>
          <p:nvPr/>
        </p:nvPicPr>
        <p:blipFill>
          <a:blip r:embed="rId10" cstate="print"/>
          <a:srcRect/>
          <a:stretch>
            <a:fillRect/>
          </a:stretch>
        </p:blipFill>
        <p:spPr bwMode="auto">
          <a:xfrm>
            <a:off x="5911850" y="1123950"/>
            <a:ext cx="1250950" cy="673100"/>
          </a:xfrm>
          <a:prstGeom prst="rect">
            <a:avLst/>
          </a:prstGeom>
          <a:noFill/>
          <a:ln w="9525">
            <a:noFill/>
            <a:miter lim="800000"/>
            <a:headEnd/>
            <a:tailEnd/>
          </a:ln>
        </p:spPr>
      </p:pic>
      <p:pic>
        <p:nvPicPr>
          <p:cNvPr id="37901" name="Picture 14"/>
          <p:cNvPicPr>
            <a:picLocks noChangeAspect="1" noChangeArrowheads="1"/>
          </p:cNvPicPr>
          <p:nvPr/>
        </p:nvPicPr>
        <p:blipFill>
          <a:blip r:embed="rId11" cstate="print"/>
          <a:srcRect/>
          <a:stretch>
            <a:fillRect/>
          </a:stretch>
        </p:blipFill>
        <p:spPr bwMode="auto">
          <a:xfrm>
            <a:off x="8127066" y="4024313"/>
            <a:ext cx="561975" cy="561975"/>
          </a:xfrm>
          <a:prstGeom prst="rect">
            <a:avLst/>
          </a:prstGeom>
          <a:noFill/>
          <a:ln w="9525">
            <a:noFill/>
            <a:miter lim="800000"/>
            <a:headEnd/>
            <a:tailEnd/>
          </a:ln>
        </p:spPr>
      </p:pic>
      <p:pic>
        <p:nvPicPr>
          <p:cNvPr id="37902" name="Picture 15"/>
          <p:cNvPicPr>
            <a:picLocks noChangeAspect="1" noChangeArrowheads="1"/>
          </p:cNvPicPr>
          <p:nvPr/>
        </p:nvPicPr>
        <p:blipFill>
          <a:blip r:embed="rId12" cstate="print"/>
          <a:srcRect/>
          <a:stretch>
            <a:fillRect/>
          </a:stretch>
        </p:blipFill>
        <p:spPr bwMode="auto">
          <a:xfrm>
            <a:off x="4986338" y="1095375"/>
            <a:ext cx="619125" cy="742950"/>
          </a:xfrm>
          <a:prstGeom prst="rect">
            <a:avLst/>
          </a:prstGeom>
          <a:noFill/>
          <a:ln w="9525">
            <a:noFill/>
            <a:miter lim="800000"/>
            <a:headEnd/>
            <a:tailEnd/>
          </a:ln>
        </p:spPr>
      </p:pic>
      <p:pic>
        <p:nvPicPr>
          <p:cNvPr id="37903" name="Picture 16"/>
          <p:cNvPicPr>
            <a:picLocks noChangeAspect="1" noChangeArrowheads="1"/>
          </p:cNvPicPr>
          <p:nvPr/>
        </p:nvPicPr>
        <p:blipFill>
          <a:blip r:embed="rId13" cstate="print"/>
          <a:srcRect/>
          <a:stretch>
            <a:fillRect/>
          </a:stretch>
        </p:blipFill>
        <p:spPr bwMode="auto">
          <a:xfrm>
            <a:off x="4705350" y="5138738"/>
            <a:ext cx="2324100" cy="619125"/>
          </a:xfrm>
          <a:prstGeom prst="rect">
            <a:avLst/>
          </a:prstGeom>
          <a:noFill/>
          <a:ln w="9525">
            <a:noFill/>
            <a:miter lim="800000"/>
            <a:headEnd/>
            <a:tailEnd/>
          </a:ln>
        </p:spPr>
      </p:pic>
      <p:pic>
        <p:nvPicPr>
          <p:cNvPr id="37905" name="Picture 18" descr="NBII-logo-small"/>
          <p:cNvPicPr>
            <a:picLocks noChangeAspect="1" noChangeArrowheads="1"/>
          </p:cNvPicPr>
          <p:nvPr/>
        </p:nvPicPr>
        <p:blipFill>
          <a:blip r:embed="rId14" cstate="print"/>
          <a:srcRect/>
          <a:stretch>
            <a:fillRect/>
          </a:stretch>
        </p:blipFill>
        <p:spPr bwMode="auto">
          <a:xfrm>
            <a:off x="6651625" y="2787650"/>
            <a:ext cx="1016000" cy="495300"/>
          </a:xfrm>
          <a:prstGeom prst="rect">
            <a:avLst/>
          </a:prstGeom>
          <a:noFill/>
          <a:ln w="9525">
            <a:noFill/>
            <a:miter lim="800000"/>
            <a:headEnd/>
            <a:tailEnd/>
          </a:ln>
        </p:spPr>
      </p:pic>
      <p:pic>
        <p:nvPicPr>
          <p:cNvPr id="37906" name="Picture 19"/>
          <p:cNvPicPr>
            <a:picLocks noChangeAspect="1" noChangeArrowheads="1"/>
          </p:cNvPicPr>
          <p:nvPr/>
        </p:nvPicPr>
        <p:blipFill>
          <a:blip r:embed="rId15" cstate="print"/>
          <a:srcRect/>
          <a:stretch>
            <a:fillRect/>
          </a:stretch>
        </p:blipFill>
        <p:spPr bwMode="auto">
          <a:xfrm>
            <a:off x="4832350" y="2905125"/>
            <a:ext cx="1727200" cy="415925"/>
          </a:xfrm>
          <a:prstGeom prst="rect">
            <a:avLst/>
          </a:prstGeom>
          <a:noFill/>
          <a:ln w="9525">
            <a:noFill/>
            <a:miter lim="800000"/>
            <a:headEnd/>
            <a:tailEnd/>
          </a:ln>
        </p:spPr>
      </p:pic>
      <p:pic>
        <p:nvPicPr>
          <p:cNvPr id="37907" name="Picture 20" descr="NMCAC-icon"/>
          <p:cNvPicPr>
            <a:picLocks noChangeAspect="1" noChangeArrowheads="1"/>
          </p:cNvPicPr>
          <p:nvPr/>
        </p:nvPicPr>
        <p:blipFill>
          <a:blip r:embed="rId16" cstate="print"/>
          <a:srcRect/>
          <a:stretch>
            <a:fillRect/>
          </a:stretch>
        </p:blipFill>
        <p:spPr bwMode="auto">
          <a:xfrm>
            <a:off x="6823075" y="4138613"/>
            <a:ext cx="647700" cy="923925"/>
          </a:xfrm>
          <a:prstGeom prst="rect">
            <a:avLst/>
          </a:prstGeom>
          <a:noFill/>
          <a:ln w="9525">
            <a:noFill/>
            <a:miter lim="800000"/>
            <a:headEnd/>
            <a:tailEnd/>
          </a:ln>
        </p:spPr>
      </p:pic>
      <p:pic>
        <p:nvPicPr>
          <p:cNvPr id="37908" name="Picture 8" descr="NESCent-logo"/>
          <p:cNvPicPr>
            <a:picLocks noChangeAspect="1" noChangeArrowheads="1"/>
          </p:cNvPicPr>
          <p:nvPr/>
        </p:nvPicPr>
        <p:blipFill>
          <a:blip r:embed="rId17" cstate="print"/>
          <a:srcRect/>
          <a:stretch>
            <a:fillRect/>
          </a:stretch>
        </p:blipFill>
        <p:spPr bwMode="auto">
          <a:xfrm>
            <a:off x="6218238" y="1924050"/>
            <a:ext cx="858837" cy="801688"/>
          </a:xfrm>
          <a:prstGeom prst="rect">
            <a:avLst/>
          </a:prstGeom>
          <a:noFill/>
          <a:ln w="9525">
            <a:noFill/>
            <a:miter lim="800000"/>
            <a:headEnd/>
            <a:tailEnd/>
          </a:ln>
        </p:spPr>
      </p:pic>
      <p:pic>
        <p:nvPicPr>
          <p:cNvPr id="37909" name="Picture 7" descr="teragrid_logo"/>
          <p:cNvPicPr>
            <a:picLocks noChangeAspect="1" noChangeArrowheads="1"/>
          </p:cNvPicPr>
          <p:nvPr/>
        </p:nvPicPr>
        <p:blipFill>
          <a:blip r:embed="rId18" cstate="print"/>
          <a:srcRect/>
          <a:stretch>
            <a:fillRect/>
          </a:stretch>
        </p:blipFill>
        <p:spPr bwMode="auto">
          <a:xfrm>
            <a:off x="8248650" y="1852613"/>
            <a:ext cx="895350" cy="1066800"/>
          </a:xfrm>
          <a:prstGeom prst="rect">
            <a:avLst/>
          </a:prstGeom>
          <a:noFill/>
          <a:ln w="9525">
            <a:noFill/>
            <a:miter lim="800000"/>
            <a:headEnd/>
            <a:tailEnd/>
          </a:ln>
        </p:spPr>
      </p:pic>
      <p:pic>
        <p:nvPicPr>
          <p:cNvPr id="3074" name="Picture 2"/>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81000" y="847724"/>
            <a:ext cx="1143000" cy="8659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0289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8229600" cy="1143000"/>
          </a:xfrm>
        </p:spPr>
        <p:txBody>
          <a:bodyPr/>
          <a:lstStyle/>
          <a:p>
            <a:r>
              <a:rPr lang="en-US" dirty="0" smtClean="0"/>
              <a:t>In addition to regular courses…</a:t>
            </a:r>
            <a:endParaRPr lang="en-US" dirty="0"/>
          </a:p>
        </p:txBody>
      </p:sp>
      <p:sp>
        <p:nvSpPr>
          <p:cNvPr id="3" name="Content Placeholder 2"/>
          <p:cNvSpPr>
            <a:spLocks noGrp="1"/>
          </p:cNvSpPr>
          <p:nvPr>
            <p:ph idx="1"/>
          </p:nvPr>
        </p:nvSpPr>
        <p:spPr>
          <a:xfrm>
            <a:off x="685800" y="1676400"/>
            <a:ext cx="7772400" cy="4114800"/>
          </a:xfrm>
        </p:spPr>
        <p:txBody>
          <a:bodyPr/>
          <a:lstStyle/>
          <a:p>
            <a:r>
              <a:rPr lang="en-US" sz="3200" dirty="0" smtClean="0"/>
              <a:t>Environmental Informatics taught by </a:t>
            </a:r>
            <a:r>
              <a:rPr lang="en-US" sz="3200" dirty="0" err="1" smtClean="0"/>
              <a:t>DataONE</a:t>
            </a:r>
            <a:r>
              <a:rPr lang="en-US" sz="3200" dirty="0" smtClean="0"/>
              <a:t> Co-PI from USGS Center for Biological Informatics</a:t>
            </a:r>
          </a:p>
          <a:p>
            <a:r>
              <a:rPr lang="en-US" sz="3200" dirty="0" smtClean="0"/>
              <a:t>Environmental Information Science developed by team of doctoral students and Post-Docs led by Suzie Allard</a:t>
            </a:r>
          </a:p>
          <a:p>
            <a:r>
              <a:rPr lang="en-US" sz="3200" dirty="0" smtClean="0"/>
              <a:t>Guest lecturers in “Contemporary Issues in STEM Communication and Information”</a:t>
            </a:r>
          </a:p>
          <a:p>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458200" cy="1143000"/>
          </a:xfrm>
        </p:spPr>
        <p:txBody>
          <a:bodyPr/>
          <a:lstStyle/>
          <a:p>
            <a:r>
              <a:rPr lang="en-US" dirty="0" smtClean="0"/>
              <a:t>Working directly with scientists…</a:t>
            </a:r>
            <a:endParaRPr lang="en-US" dirty="0"/>
          </a:p>
        </p:txBody>
      </p:sp>
      <p:pic>
        <p:nvPicPr>
          <p:cNvPr id="6" name="Picture 3"/>
          <p:cNvPicPr>
            <a:picLocks noChangeAspect="1" noChangeArrowheads="1"/>
          </p:cNvPicPr>
          <p:nvPr/>
        </p:nvPicPr>
        <p:blipFill>
          <a:blip r:embed="rId3" cstate="print"/>
          <a:srcRect/>
          <a:stretch>
            <a:fillRect/>
          </a:stretch>
        </p:blipFill>
        <p:spPr bwMode="auto">
          <a:xfrm>
            <a:off x="1905000" y="4495800"/>
            <a:ext cx="2057400" cy="1905000"/>
          </a:xfrm>
          <a:prstGeom prst="rect">
            <a:avLst/>
          </a:prstGeom>
          <a:noFill/>
          <a:ln w="12700" cmpd="sng">
            <a:solidFill>
              <a:srgbClr val="186072"/>
            </a:solidFill>
            <a:miter lim="800000"/>
            <a:headEnd/>
            <a:tailEnd/>
          </a:ln>
        </p:spPr>
      </p:pic>
      <p:pic>
        <p:nvPicPr>
          <p:cNvPr id="28674" name="Picture 2"/>
          <p:cNvPicPr>
            <a:picLocks noChangeAspect="1" noChangeArrowheads="1"/>
          </p:cNvPicPr>
          <p:nvPr/>
        </p:nvPicPr>
        <p:blipFill>
          <a:blip r:embed="rId4" cstate="print"/>
          <a:srcRect/>
          <a:stretch>
            <a:fillRect/>
          </a:stretch>
        </p:blipFill>
        <p:spPr bwMode="auto">
          <a:xfrm>
            <a:off x="6096000" y="1676400"/>
            <a:ext cx="1828800" cy="2438400"/>
          </a:xfrm>
          <a:prstGeom prst="rect">
            <a:avLst/>
          </a:prstGeom>
          <a:noFill/>
          <a:ln w="9525">
            <a:noFill/>
            <a:miter lim="800000"/>
            <a:headEnd/>
            <a:tailEnd/>
          </a:ln>
        </p:spPr>
      </p:pic>
      <p:pic>
        <p:nvPicPr>
          <p:cNvPr id="28675" name="Picture 3"/>
          <p:cNvPicPr>
            <a:picLocks noChangeAspect="1" noChangeArrowheads="1"/>
          </p:cNvPicPr>
          <p:nvPr/>
        </p:nvPicPr>
        <p:blipFill>
          <a:blip r:embed="rId5" cstate="print"/>
          <a:srcRect/>
          <a:stretch>
            <a:fillRect/>
          </a:stretch>
        </p:blipFill>
        <p:spPr bwMode="auto">
          <a:xfrm>
            <a:off x="1143000" y="2209800"/>
            <a:ext cx="4191000" cy="2095500"/>
          </a:xfrm>
          <a:prstGeom prst="rect">
            <a:avLst/>
          </a:prstGeom>
          <a:noFill/>
          <a:ln w="9525">
            <a:noFill/>
            <a:miter lim="800000"/>
            <a:headEnd/>
            <a:tailEnd/>
          </a:ln>
        </p:spPr>
      </p:pic>
      <p:pic>
        <p:nvPicPr>
          <p:cNvPr id="28676" name="Picture 4"/>
          <p:cNvPicPr>
            <a:picLocks noChangeAspect="1" noChangeArrowheads="1"/>
          </p:cNvPicPr>
          <p:nvPr/>
        </p:nvPicPr>
        <p:blipFill>
          <a:blip r:embed="rId6" cstate="print"/>
          <a:srcRect/>
          <a:stretch>
            <a:fillRect/>
          </a:stretch>
        </p:blipFill>
        <p:spPr bwMode="auto">
          <a:xfrm>
            <a:off x="4572000" y="4495800"/>
            <a:ext cx="4095750" cy="2190750"/>
          </a:xfrm>
          <a:prstGeom prst="rect">
            <a:avLst/>
          </a:prstGeom>
          <a:noFill/>
          <a:ln w="9525">
            <a:noFill/>
            <a:miter lim="800000"/>
            <a:headEnd/>
            <a:tailEnd/>
          </a:ln>
        </p:spPr>
      </p:pic>
      <p:sp>
        <p:nvSpPr>
          <p:cNvPr id="10" name="Content Placeholder 9"/>
          <p:cNvSpPr>
            <a:spLocks noGrp="1"/>
          </p:cNvSpPr>
          <p:nvPr>
            <p:ph idx="1"/>
          </p:nvPr>
        </p:nvSpPr>
        <p:spPr/>
        <p:txBody>
          <a:bodyPr/>
          <a:lstStyle/>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5" descr="science links2_LOGO.jpg"/>
          <p:cNvPicPr>
            <a:picLocks noChangeAspect="1"/>
          </p:cNvPicPr>
          <p:nvPr/>
        </p:nvPicPr>
        <p:blipFill>
          <a:blip r:embed="rId3" cstate="print"/>
          <a:srcRect/>
          <a:stretch>
            <a:fillRect/>
          </a:stretch>
        </p:blipFill>
        <p:spPr bwMode="auto">
          <a:xfrm>
            <a:off x="0" y="609600"/>
            <a:ext cx="9144000" cy="2371725"/>
          </a:xfrm>
          <a:prstGeom prst="rect">
            <a:avLst/>
          </a:prstGeom>
          <a:noFill/>
          <a:ln w="9525">
            <a:noFill/>
            <a:miter lim="800000"/>
            <a:headEnd/>
            <a:tailEnd/>
          </a:ln>
        </p:spPr>
      </p:pic>
      <p:sp>
        <p:nvSpPr>
          <p:cNvPr id="7" name="Rectangle 6"/>
          <p:cNvSpPr/>
          <p:nvPr/>
        </p:nvSpPr>
        <p:spPr>
          <a:xfrm>
            <a:off x="0" y="6172200"/>
            <a:ext cx="23622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9"/>
          <p:cNvSpPr/>
          <p:nvPr/>
        </p:nvSpPr>
        <p:spPr>
          <a:xfrm>
            <a:off x="0" y="2514600"/>
            <a:ext cx="9144000" cy="685800"/>
          </a:xfrm>
          <a:prstGeom prst="rect">
            <a:avLst/>
          </a:prstGeom>
          <a:solidFill>
            <a:srgbClr val="1FB0B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102" name="TextBox 8"/>
          <p:cNvSpPr txBox="1">
            <a:spLocks noChangeArrowheads="1"/>
          </p:cNvSpPr>
          <p:nvPr/>
        </p:nvSpPr>
        <p:spPr bwMode="auto">
          <a:xfrm>
            <a:off x="457200" y="2590800"/>
            <a:ext cx="8153400" cy="646113"/>
          </a:xfrm>
          <a:prstGeom prst="rect">
            <a:avLst/>
          </a:prstGeom>
          <a:noFill/>
          <a:ln w="9525">
            <a:noFill/>
            <a:miter lim="800000"/>
            <a:headEnd/>
            <a:tailEnd/>
          </a:ln>
        </p:spPr>
        <p:txBody>
          <a:bodyPr>
            <a:spAutoFit/>
          </a:bodyPr>
          <a:lstStyle/>
          <a:p>
            <a:r>
              <a:rPr lang="en-US" i="1">
                <a:latin typeface="Tahoma" pitchFamily="34" charset="0"/>
              </a:rPr>
              <a:t>Linking Education and Science to Develop the Next Generation of Educators for Science Librarians and Data, Information and Communication Specialists</a:t>
            </a:r>
            <a:endParaRPr lang="en-US">
              <a:latin typeface="Tahoma" pitchFamily="34" charset="0"/>
            </a:endParaRPr>
          </a:p>
        </p:txBody>
      </p:sp>
      <p:pic>
        <p:nvPicPr>
          <p:cNvPr id="4103" name="Picture 10" descr="IMLS_Logo_2c.jpg"/>
          <p:cNvPicPr>
            <a:picLocks noChangeAspect="1"/>
          </p:cNvPicPr>
          <p:nvPr/>
        </p:nvPicPr>
        <p:blipFill>
          <a:blip r:embed="rId4" cstate="print"/>
          <a:srcRect/>
          <a:stretch>
            <a:fillRect/>
          </a:stretch>
        </p:blipFill>
        <p:spPr bwMode="auto">
          <a:xfrm>
            <a:off x="6161087" y="5638800"/>
            <a:ext cx="2982913" cy="1357313"/>
          </a:xfrm>
          <a:prstGeom prst="rect">
            <a:avLst/>
          </a:prstGeom>
          <a:noFill/>
          <a:ln w="9525">
            <a:noFill/>
            <a:miter lim="800000"/>
            <a:headEnd/>
            <a:tailEnd/>
          </a:ln>
        </p:spPr>
      </p:pic>
      <p:pic>
        <p:nvPicPr>
          <p:cNvPr id="4104" name="Picture 11" descr="UTWrdmrkKnoxLong_WEB.jpg"/>
          <p:cNvPicPr>
            <a:picLocks noChangeAspect="1"/>
          </p:cNvPicPr>
          <p:nvPr/>
        </p:nvPicPr>
        <p:blipFill>
          <a:blip r:embed="rId5" cstate="print"/>
          <a:srcRect/>
          <a:stretch>
            <a:fillRect/>
          </a:stretch>
        </p:blipFill>
        <p:spPr bwMode="auto">
          <a:xfrm>
            <a:off x="1371600" y="5943600"/>
            <a:ext cx="3276600" cy="371475"/>
          </a:xfrm>
          <a:prstGeom prst="rect">
            <a:avLst/>
          </a:prstGeom>
          <a:noFill/>
          <a:ln w="9525">
            <a:noFill/>
            <a:miter lim="800000"/>
            <a:headEnd/>
            <a:tailEnd/>
          </a:ln>
        </p:spPr>
      </p:pic>
      <p:pic>
        <p:nvPicPr>
          <p:cNvPr id="9" name="Picture 8" descr="PostDocs1.JPG"/>
          <p:cNvPicPr>
            <a:picLocks noChangeAspect="1"/>
          </p:cNvPicPr>
          <p:nvPr/>
        </p:nvPicPr>
        <p:blipFill>
          <a:blip r:embed="rId6" cstate="print"/>
          <a:stretch>
            <a:fillRect/>
          </a:stretch>
        </p:blipFill>
        <p:spPr>
          <a:xfrm>
            <a:off x="685800" y="3352800"/>
            <a:ext cx="3933444" cy="3236976"/>
          </a:xfrm>
          <a:prstGeom prst="rect">
            <a:avLst/>
          </a:prstGeom>
        </p:spPr>
      </p:pic>
      <p:pic>
        <p:nvPicPr>
          <p:cNvPr id="11" name="Picture 10" descr="PostDocs2.JPG"/>
          <p:cNvPicPr>
            <a:picLocks noChangeAspect="1"/>
          </p:cNvPicPr>
          <p:nvPr/>
        </p:nvPicPr>
        <p:blipFill>
          <a:blip r:embed="rId7" cstate="print"/>
          <a:stretch>
            <a:fillRect/>
          </a:stretch>
        </p:blipFill>
        <p:spPr>
          <a:xfrm>
            <a:off x="5029200" y="3276600"/>
            <a:ext cx="3544824" cy="270052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smtClean="0"/>
              <a:t>Digital </a:t>
            </a:r>
            <a:r>
              <a:rPr lang="en-US" sz="2800" dirty="0" err="1" smtClean="0"/>
              <a:t>Curation</a:t>
            </a:r>
            <a:r>
              <a:rPr lang="en-US" sz="2800" dirty="0" smtClean="0"/>
              <a:t> Education in Research Centers (</a:t>
            </a:r>
            <a:r>
              <a:rPr lang="en-US" sz="2800" dirty="0" err="1" smtClean="0"/>
              <a:t>DCERC</a:t>
            </a:r>
            <a:r>
              <a:rPr lang="en-US" sz="2800" dirty="0" smtClean="0"/>
              <a:t>)</a:t>
            </a:r>
            <a:endParaRPr lang="en-US" sz="2800" dirty="0"/>
          </a:p>
        </p:txBody>
      </p:sp>
      <p:sp>
        <p:nvSpPr>
          <p:cNvPr id="3" name="Content Placeholder 2"/>
          <p:cNvSpPr>
            <a:spLocks noGrp="1"/>
          </p:cNvSpPr>
          <p:nvPr>
            <p:ph idx="1"/>
          </p:nvPr>
        </p:nvSpPr>
        <p:spPr>
          <a:xfrm>
            <a:off x="609600" y="1714428"/>
            <a:ext cx="7772400" cy="4114800"/>
          </a:xfrm>
        </p:spPr>
        <p:txBody>
          <a:bodyPr/>
          <a:lstStyle/>
          <a:p>
            <a:r>
              <a:rPr lang="en-US" sz="2500" dirty="0" smtClean="0">
                <a:latin typeface="+mj-lt"/>
              </a:rPr>
              <a:t>Addresses the need for information professionals who can aid scientists in navigating and managing the “digital deluge”</a:t>
            </a:r>
          </a:p>
          <a:p>
            <a:r>
              <a:rPr lang="en-US" sz="2500" dirty="0" smtClean="0">
                <a:latin typeface="+mj-lt"/>
              </a:rPr>
              <a:t>Actively engages students with the current practices and challenges facing scientists</a:t>
            </a:r>
            <a:endParaRPr lang="en-US" sz="2500" dirty="0">
              <a:latin typeface="+mj-lt"/>
            </a:endParaRPr>
          </a:p>
        </p:txBody>
      </p:sp>
      <p:pic>
        <p:nvPicPr>
          <p:cNvPr id="4" name="Picture 13"/>
          <p:cNvPicPr>
            <a:picLocks noChangeAspect="1" noChangeArrowheads="1"/>
          </p:cNvPicPr>
          <p:nvPr/>
        </p:nvPicPr>
        <p:blipFill>
          <a:blip r:embed="rId2" cstate="print"/>
          <a:srcRect/>
          <a:stretch>
            <a:fillRect/>
          </a:stretch>
        </p:blipFill>
        <p:spPr bwMode="auto">
          <a:xfrm>
            <a:off x="7315200" y="3951073"/>
            <a:ext cx="1250950" cy="673100"/>
          </a:xfrm>
          <a:prstGeom prst="rect">
            <a:avLst/>
          </a:prstGeom>
          <a:noFill/>
          <a:ln w="9525">
            <a:noFill/>
            <a:miter lim="800000"/>
            <a:headEnd/>
            <a:tailEnd/>
          </a:ln>
        </p:spPr>
      </p:pic>
      <p:pic>
        <p:nvPicPr>
          <p:cNvPr id="8" name="Picture 6" descr="logoIMLS.gif"/>
          <p:cNvPicPr>
            <a:picLocks noChangeAspect="1"/>
          </p:cNvPicPr>
          <p:nvPr/>
        </p:nvPicPr>
        <p:blipFill>
          <a:blip r:embed="rId3" cstate="print"/>
          <a:srcRect/>
          <a:stretch>
            <a:fillRect/>
          </a:stretch>
        </p:blipFill>
        <p:spPr bwMode="auto">
          <a:xfrm>
            <a:off x="185591" y="3771828"/>
            <a:ext cx="3128435" cy="1173163"/>
          </a:xfrm>
          <a:prstGeom prst="rect">
            <a:avLst/>
          </a:prstGeom>
          <a:noFill/>
          <a:ln w="9525">
            <a:noFill/>
            <a:miter lim="800000"/>
            <a:headEnd/>
            <a:tailEnd/>
          </a:ln>
        </p:spPr>
      </p:pic>
      <p:pic>
        <p:nvPicPr>
          <p:cNvPr id="1030" name="Picture 6" descr="http://www.sis.utk.edu/../files/u1504/logo6.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95400" y="5108566"/>
            <a:ext cx="3352800" cy="80094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sis.utk.edu/../files/u1504/logo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92934" y="5136194"/>
            <a:ext cx="2105483" cy="74569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www.sis.utk.edu/../files/u1504/logo3.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16542" y="3947679"/>
            <a:ext cx="3029134" cy="82146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5591" y="5838878"/>
            <a:ext cx="1087397" cy="8237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38990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7"/>
          <p:cNvSpPr>
            <a:spLocks noChangeArrowheads="1"/>
          </p:cNvSpPr>
          <p:nvPr/>
        </p:nvSpPr>
        <p:spPr bwMode="auto">
          <a:xfrm>
            <a:off x="0" y="5792788"/>
            <a:ext cx="9144000" cy="1050925"/>
          </a:xfrm>
          <a:prstGeom prst="rect">
            <a:avLst/>
          </a:prstGeom>
          <a:solidFill>
            <a:schemeClr val="bg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fontAlgn="base">
              <a:spcBef>
                <a:spcPct val="0"/>
              </a:spcBef>
              <a:spcAft>
                <a:spcPct val="0"/>
              </a:spcAft>
            </a:pPr>
            <a:endParaRPr lang="en-US" sz="2400">
              <a:solidFill>
                <a:srgbClr val="000000"/>
              </a:solidFill>
              <a:ea typeface="ＭＳ Ｐゴシック" pitchFamily="34" charset="-128"/>
            </a:endParaRPr>
          </a:p>
        </p:txBody>
      </p:sp>
      <p:sp>
        <p:nvSpPr>
          <p:cNvPr id="8195" name="Line 67"/>
          <p:cNvSpPr>
            <a:spLocks noChangeShapeType="1"/>
          </p:cNvSpPr>
          <p:nvPr/>
        </p:nvSpPr>
        <p:spPr bwMode="auto">
          <a:xfrm flipH="1">
            <a:off x="2362200" y="2890838"/>
            <a:ext cx="1588" cy="1714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196" name="Rectangle 3"/>
          <p:cNvSpPr>
            <a:spLocks noGrp="1" noChangeArrowheads="1"/>
          </p:cNvSpPr>
          <p:nvPr>
            <p:ph type="title"/>
          </p:nvPr>
        </p:nvSpPr>
        <p:spPr>
          <a:xfrm>
            <a:off x="1119188" y="300038"/>
            <a:ext cx="7772400" cy="1143000"/>
          </a:xfrm>
        </p:spPr>
        <p:txBody>
          <a:bodyPr/>
          <a:lstStyle/>
          <a:p>
            <a:pPr algn="r"/>
            <a:r>
              <a:rPr lang="en-US" sz="2400" b="1" dirty="0" err="1" smtClean="0">
                <a:ea typeface="ＭＳ Ｐゴシック" pitchFamily="34" charset="-128"/>
              </a:rPr>
              <a:t>DataONE</a:t>
            </a:r>
            <a:r>
              <a:rPr lang="en-US" sz="2400" b="1" dirty="0" smtClean="0">
                <a:ea typeface="ＭＳ Ｐゴシック" pitchFamily="34" charset="-128"/>
              </a:rPr>
              <a:t> structure</a:t>
            </a:r>
          </a:p>
        </p:txBody>
      </p:sp>
      <p:sp>
        <p:nvSpPr>
          <p:cNvPr id="2" name="Content Placeholder 1"/>
          <p:cNvSpPr>
            <a:spLocks noGrp="1"/>
          </p:cNvSpPr>
          <p:nvPr>
            <p:ph idx="1"/>
          </p:nvPr>
        </p:nvSpPr>
        <p:spPr/>
        <p:txBody>
          <a:bodyPr/>
          <a:lstStyle/>
          <a:p>
            <a:endParaRPr lang="en-US"/>
          </a:p>
        </p:txBody>
      </p:sp>
      <p:sp>
        <p:nvSpPr>
          <p:cNvPr id="8197" name="Line 140"/>
          <p:cNvSpPr>
            <a:spLocks noChangeShapeType="1"/>
          </p:cNvSpPr>
          <p:nvPr/>
        </p:nvSpPr>
        <p:spPr bwMode="auto">
          <a:xfrm flipV="1">
            <a:off x="5797550" y="1593850"/>
            <a:ext cx="1350963" cy="793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198" name="Line 125"/>
          <p:cNvSpPr>
            <a:spLocks noChangeShapeType="1"/>
          </p:cNvSpPr>
          <p:nvPr/>
        </p:nvSpPr>
        <p:spPr bwMode="auto">
          <a:xfrm>
            <a:off x="8348663" y="2884488"/>
            <a:ext cx="0" cy="247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199" name="Rectangle 77"/>
          <p:cNvSpPr>
            <a:spLocks noChangeArrowheads="1"/>
          </p:cNvSpPr>
          <p:nvPr/>
        </p:nvSpPr>
        <p:spPr bwMode="auto">
          <a:xfrm>
            <a:off x="5160963" y="6388100"/>
            <a:ext cx="32607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base">
              <a:spcBef>
                <a:spcPct val="0"/>
              </a:spcBef>
              <a:spcAft>
                <a:spcPct val="0"/>
              </a:spcAft>
            </a:pPr>
            <a:r>
              <a:rPr lang="en-US" sz="1600">
                <a:solidFill>
                  <a:srgbClr val="000000"/>
                </a:solidFill>
                <a:ea typeface="ＭＳ Ｐゴシック" pitchFamily="34" charset="-128"/>
              </a:rPr>
              <a:t>Engagement &amp; Research Working Groups</a:t>
            </a:r>
          </a:p>
        </p:txBody>
      </p:sp>
      <p:sp>
        <p:nvSpPr>
          <p:cNvPr id="8200" name="Line 122"/>
          <p:cNvSpPr>
            <a:spLocks noChangeShapeType="1"/>
          </p:cNvSpPr>
          <p:nvPr/>
        </p:nvSpPr>
        <p:spPr bwMode="auto">
          <a:xfrm>
            <a:off x="5713413" y="2897188"/>
            <a:ext cx="2640012" cy="31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01" name="Line 126"/>
          <p:cNvSpPr>
            <a:spLocks noChangeShapeType="1"/>
          </p:cNvSpPr>
          <p:nvPr/>
        </p:nvSpPr>
        <p:spPr bwMode="auto">
          <a:xfrm>
            <a:off x="5730875" y="2897188"/>
            <a:ext cx="0" cy="247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02" name="Line 127"/>
          <p:cNvSpPr>
            <a:spLocks noChangeShapeType="1"/>
          </p:cNvSpPr>
          <p:nvPr/>
        </p:nvSpPr>
        <p:spPr bwMode="auto">
          <a:xfrm>
            <a:off x="7097713" y="3324225"/>
            <a:ext cx="0" cy="3206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03" name="Line 101"/>
          <p:cNvSpPr>
            <a:spLocks noChangeShapeType="1"/>
          </p:cNvSpPr>
          <p:nvPr/>
        </p:nvSpPr>
        <p:spPr bwMode="auto">
          <a:xfrm>
            <a:off x="7097713" y="2897188"/>
            <a:ext cx="0" cy="3206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04" name="Line 99"/>
          <p:cNvSpPr>
            <a:spLocks noChangeShapeType="1"/>
          </p:cNvSpPr>
          <p:nvPr/>
        </p:nvSpPr>
        <p:spPr bwMode="auto">
          <a:xfrm>
            <a:off x="4584700" y="1116013"/>
            <a:ext cx="0" cy="12985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05" name="Rectangle 6"/>
          <p:cNvSpPr>
            <a:spLocks noChangeArrowheads="1"/>
          </p:cNvSpPr>
          <p:nvPr/>
        </p:nvSpPr>
        <p:spPr bwMode="auto">
          <a:xfrm>
            <a:off x="3094038" y="939800"/>
            <a:ext cx="2955925" cy="352425"/>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External Advisory Committee </a:t>
            </a:r>
          </a:p>
        </p:txBody>
      </p:sp>
      <p:sp>
        <p:nvSpPr>
          <p:cNvPr id="8206" name="Rectangle 8"/>
          <p:cNvSpPr>
            <a:spLocks noChangeArrowheads="1"/>
          </p:cNvSpPr>
          <p:nvPr/>
        </p:nvSpPr>
        <p:spPr bwMode="auto">
          <a:xfrm>
            <a:off x="7947025" y="3030538"/>
            <a:ext cx="784225" cy="338137"/>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DIUG</a:t>
            </a:r>
          </a:p>
        </p:txBody>
      </p:sp>
      <p:sp>
        <p:nvSpPr>
          <p:cNvPr id="8207" name="Line 14"/>
          <p:cNvSpPr>
            <a:spLocks noChangeShapeType="1"/>
          </p:cNvSpPr>
          <p:nvPr/>
        </p:nvSpPr>
        <p:spPr bwMode="auto">
          <a:xfrm>
            <a:off x="2119313" y="2222500"/>
            <a:ext cx="497046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08" name="Line 16"/>
          <p:cNvSpPr>
            <a:spLocks noChangeShapeType="1"/>
          </p:cNvSpPr>
          <p:nvPr/>
        </p:nvSpPr>
        <p:spPr bwMode="auto">
          <a:xfrm flipH="1">
            <a:off x="688975" y="2876550"/>
            <a:ext cx="0" cy="65881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09" name="Line 19"/>
          <p:cNvSpPr>
            <a:spLocks noChangeShapeType="1"/>
          </p:cNvSpPr>
          <p:nvPr/>
        </p:nvSpPr>
        <p:spPr bwMode="auto">
          <a:xfrm>
            <a:off x="7070725" y="2225675"/>
            <a:ext cx="0" cy="16033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10" name="Rectangle 35"/>
          <p:cNvSpPr>
            <a:spLocks noChangeArrowheads="1"/>
          </p:cNvSpPr>
          <p:nvPr/>
        </p:nvSpPr>
        <p:spPr bwMode="auto">
          <a:xfrm>
            <a:off x="263525" y="6388100"/>
            <a:ext cx="4076700"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base">
              <a:spcBef>
                <a:spcPct val="0"/>
              </a:spcBef>
              <a:spcAft>
                <a:spcPct val="0"/>
              </a:spcAft>
            </a:pPr>
            <a:r>
              <a:rPr lang="en-US" sz="1600">
                <a:solidFill>
                  <a:srgbClr val="000000"/>
                </a:solidFill>
                <a:ea typeface="ＭＳ Ｐゴシック" pitchFamily="34" charset="-128"/>
              </a:rPr>
              <a:t>Cyberinfrastructure &amp; Research Working Groups</a:t>
            </a:r>
          </a:p>
        </p:txBody>
      </p:sp>
      <p:sp>
        <p:nvSpPr>
          <p:cNvPr id="8211" name="Line 37"/>
          <p:cNvSpPr>
            <a:spLocks noChangeShapeType="1"/>
          </p:cNvSpPr>
          <p:nvPr/>
        </p:nvSpPr>
        <p:spPr bwMode="auto">
          <a:xfrm>
            <a:off x="7105650" y="2524125"/>
            <a:ext cx="814388" cy="0"/>
          </a:xfrm>
          <a:prstGeom prst="line">
            <a:avLst/>
          </a:prstGeom>
          <a:noFill/>
          <a:ln w="38100"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12" name="Line 52"/>
          <p:cNvSpPr>
            <a:spLocks noChangeShapeType="1"/>
          </p:cNvSpPr>
          <p:nvPr/>
        </p:nvSpPr>
        <p:spPr bwMode="auto">
          <a:xfrm>
            <a:off x="2138363" y="2225675"/>
            <a:ext cx="0" cy="1143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13" name="Line 61"/>
          <p:cNvSpPr>
            <a:spLocks noChangeShapeType="1"/>
          </p:cNvSpPr>
          <p:nvPr/>
        </p:nvSpPr>
        <p:spPr bwMode="auto">
          <a:xfrm>
            <a:off x="7097713" y="2759075"/>
            <a:ext cx="0" cy="24606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14" name="Rectangle 62"/>
          <p:cNvSpPr>
            <a:spLocks noChangeArrowheads="1"/>
          </p:cNvSpPr>
          <p:nvPr/>
        </p:nvSpPr>
        <p:spPr bwMode="auto">
          <a:xfrm rot="5400000">
            <a:off x="6161881" y="3702844"/>
            <a:ext cx="2408238" cy="28257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p>
            <a:pPr fontAlgn="base">
              <a:spcBef>
                <a:spcPct val="0"/>
              </a:spcBef>
              <a:spcAft>
                <a:spcPct val="0"/>
              </a:spcAft>
            </a:pPr>
            <a:endParaRPr lang="en-US">
              <a:solidFill>
                <a:srgbClr val="000000"/>
              </a:solidFill>
              <a:ea typeface="ＭＳ Ｐゴシック" pitchFamily="34" charset="-128"/>
            </a:endParaRPr>
          </a:p>
        </p:txBody>
      </p:sp>
      <p:sp>
        <p:nvSpPr>
          <p:cNvPr id="8215" name="Line 69"/>
          <p:cNvSpPr>
            <a:spLocks noChangeShapeType="1"/>
          </p:cNvSpPr>
          <p:nvPr/>
        </p:nvSpPr>
        <p:spPr bwMode="auto">
          <a:xfrm flipV="1">
            <a:off x="676275" y="2897188"/>
            <a:ext cx="32766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16" name="Line 70"/>
          <p:cNvSpPr>
            <a:spLocks noChangeShapeType="1"/>
          </p:cNvSpPr>
          <p:nvPr/>
        </p:nvSpPr>
        <p:spPr bwMode="auto">
          <a:xfrm flipH="1">
            <a:off x="2138363" y="2347913"/>
            <a:ext cx="0" cy="5365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17" name="Rectangle 34"/>
          <p:cNvSpPr>
            <a:spLocks noChangeArrowheads="1"/>
          </p:cNvSpPr>
          <p:nvPr/>
        </p:nvSpPr>
        <p:spPr bwMode="auto">
          <a:xfrm>
            <a:off x="650875" y="2344738"/>
            <a:ext cx="2978150" cy="427037"/>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Director </a:t>
            </a:r>
          </a:p>
          <a:p>
            <a:pPr fontAlgn="base">
              <a:spcBef>
                <a:spcPct val="0"/>
              </a:spcBef>
              <a:spcAft>
                <a:spcPct val="0"/>
              </a:spcAft>
            </a:pPr>
            <a:r>
              <a:rPr lang="en-US" sz="1400">
                <a:solidFill>
                  <a:srgbClr val="000000"/>
                </a:solidFill>
                <a:ea typeface="ＭＳ Ｐゴシック" pitchFamily="34" charset="-128"/>
              </a:rPr>
              <a:t>Development &amp; Operations</a:t>
            </a:r>
            <a:r>
              <a:rPr lang="en-US" sz="1400" b="1">
                <a:solidFill>
                  <a:srgbClr val="000000"/>
                </a:solidFill>
                <a:ea typeface="ＭＳ Ｐゴシック" pitchFamily="34" charset="-128"/>
              </a:rPr>
              <a:t> </a:t>
            </a:r>
          </a:p>
        </p:txBody>
      </p:sp>
      <p:sp>
        <p:nvSpPr>
          <p:cNvPr id="8218" name="Line 78"/>
          <p:cNvSpPr>
            <a:spLocks noChangeShapeType="1"/>
          </p:cNvSpPr>
          <p:nvPr/>
        </p:nvSpPr>
        <p:spPr bwMode="auto">
          <a:xfrm flipV="1">
            <a:off x="2520950" y="1585913"/>
            <a:ext cx="1350963" cy="7937"/>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19" name="Line 93"/>
          <p:cNvSpPr>
            <a:spLocks noChangeShapeType="1"/>
          </p:cNvSpPr>
          <p:nvPr/>
        </p:nvSpPr>
        <p:spPr bwMode="auto">
          <a:xfrm>
            <a:off x="5883275" y="4210050"/>
            <a:ext cx="0" cy="189071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20" name="Rectangle 58"/>
          <p:cNvSpPr>
            <a:spLocks noChangeArrowheads="1"/>
          </p:cNvSpPr>
          <p:nvPr/>
        </p:nvSpPr>
        <p:spPr bwMode="auto">
          <a:xfrm>
            <a:off x="3297238" y="1443038"/>
            <a:ext cx="2547937" cy="301625"/>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Principal Investigator</a:t>
            </a:r>
          </a:p>
        </p:txBody>
      </p:sp>
      <p:sp>
        <p:nvSpPr>
          <p:cNvPr id="8221" name="Rectangle 100"/>
          <p:cNvSpPr>
            <a:spLocks noChangeArrowheads="1"/>
          </p:cNvSpPr>
          <p:nvPr/>
        </p:nvSpPr>
        <p:spPr bwMode="auto">
          <a:xfrm>
            <a:off x="268288" y="3030538"/>
            <a:ext cx="1247775" cy="341312"/>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R&amp;D</a:t>
            </a:r>
          </a:p>
        </p:txBody>
      </p:sp>
      <p:sp>
        <p:nvSpPr>
          <p:cNvPr id="8222" name="Rectangle 33"/>
          <p:cNvSpPr>
            <a:spLocks noChangeArrowheads="1"/>
          </p:cNvSpPr>
          <p:nvPr/>
        </p:nvSpPr>
        <p:spPr bwMode="auto">
          <a:xfrm>
            <a:off x="1738313" y="3030538"/>
            <a:ext cx="1247775" cy="338137"/>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CI Operations</a:t>
            </a:r>
          </a:p>
        </p:txBody>
      </p:sp>
      <p:sp>
        <p:nvSpPr>
          <p:cNvPr id="8223" name="Rectangle 103"/>
          <p:cNvSpPr>
            <a:spLocks noChangeArrowheads="1"/>
          </p:cNvSpPr>
          <p:nvPr/>
        </p:nvSpPr>
        <p:spPr bwMode="auto">
          <a:xfrm rot="5400000">
            <a:off x="1216819" y="3723482"/>
            <a:ext cx="2452687" cy="27495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p>
            <a:pPr fontAlgn="base">
              <a:spcBef>
                <a:spcPct val="0"/>
              </a:spcBef>
              <a:spcAft>
                <a:spcPct val="0"/>
              </a:spcAft>
            </a:pPr>
            <a:endParaRPr lang="en-US">
              <a:solidFill>
                <a:srgbClr val="000000"/>
              </a:solidFill>
              <a:ea typeface="ＭＳ Ｐゴシック" pitchFamily="34" charset="-128"/>
            </a:endParaRPr>
          </a:p>
        </p:txBody>
      </p:sp>
      <p:sp>
        <p:nvSpPr>
          <p:cNvPr id="8224" name="Line 104"/>
          <p:cNvSpPr>
            <a:spLocks noChangeShapeType="1"/>
          </p:cNvSpPr>
          <p:nvPr/>
        </p:nvSpPr>
        <p:spPr bwMode="auto">
          <a:xfrm flipH="1">
            <a:off x="5711825" y="3260725"/>
            <a:ext cx="19050" cy="177641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25" name="Line 107"/>
          <p:cNvSpPr>
            <a:spLocks noChangeShapeType="1"/>
          </p:cNvSpPr>
          <p:nvPr/>
        </p:nvSpPr>
        <p:spPr bwMode="auto">
          <a:xfrm>
            <a:off x="5873750" y="4210050"/>
            <a:ext cx="30638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26" name="Line 108"/>
          <p:cNvSpPr>
            <a:spLocks noChangeShapeType="1"/>
          </p:cNvSpPr>
          <p:nvPr/>
        </p:nvSpPr>
        <p:spPr bwMode="auto">
          <a:xfrm>
            <a:off x="5883275" y="4638675"/>
            <a:ext cx="30638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27" name="Line 109"/>
          <p:cNvSpPr>
            <a:spLocks noChangeShapeType="1"/>
          </p:cNvSpPr>
          <p:nvPr/>
        </p:nvSpPr>
        <p:spPr bwMode="auto">
          <a:xfrm>
            <a:off x="5711825" y="5032375"/>
            <a:ext cx="30638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28" name="Line 110"/>
          <p:cNvSpPr>
            <a:spLocks noChangeShapeType="1"/>
          </p:cNvSpPr>
          <p:nvPr/>
        </p:nvSpPr>
        <p:spPr bwMode="auto">
          <a:xfrm>
            <a:off x="5870575" y="5391150"/>
            <a:ext cx="30638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29" name="Line 111"/>
          <p:cNvSpPr>
            <a:spLocks noChangeShapeType="1"/>
          </p:cNvSpPr>
          <p:nvPr/>
        </p:nvSpPr>
        <p:spPr bwMode="auto">
          <a:xfrm>
            <a:off x="5883275" y="6088063"/>
            <a:ext cx="30638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30" name="Text Box 21"/>
          <p:cNvSpPr txBox="1">
            <a:spLocks noChangeArrowheads="1"/>
          </p:cNvSpPr>
          <p:nvPr/>
        </p:nvSpPr>
        <p:spPr bwMode="auto">
          <a:xfrm>
            <a:off x="6024563" y="3978275"/>
            <a:ext cx="2674937" cy="431800"/>
          </a:xfrm>
          <a:prstGeom prst="rect">
            <a:avLst/>
          </a:prstGeom>
          <a:solidFill>
            <a:srgbClr val="CCFFF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dirty="0" err="1">
                <a:solidFill>
                  <a:srgbClr val="000000"/>
                </a:solidFill>
              </a:rPr>
              <a:t>Sociocultural</a:t>
            </a:r>
            <a:r>
              <a:rPr lang="en-US" sz="1100" dirty="0">
                <a:solidFill>
                  <a:srgbClr val="000000"/>
                </a:solidFill>
              </a:rPr>
              <a:t> barriers to data sharing and preservation</a:t>
            </a:r>
          </a:p>
        </p:txBody>
      </p:sp>
      <p:sp>
        <p:nvSpPr>
          <p:cNvPr id="8231" name="Text Box 25"/>
          <p:cNvSpPr txBox="1">
            <a:spLocks noChangeArrowheads="1"/>
          </p:cNvSpPr>
          <p:nvPr/>
        </p:nvSpPr>
        <p:spPr bwMode="auto">
          <a:xfrm>
            <a:off x="6024563" y="5153025"/>
            <a:ext cx="2674937" cy="431800"/>
          </a:xfrm>
          <a:prstGeom prst="rect">
            <a:avLst/>
          </a:prstGeom>
          <a:solidFill>
            <a:srgbClr val="CCFFF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Long-term sustainability and governance</a:t>
            </a:r>
          </a:p>
        </p:txBody>
      </p:sp>
      <p:sp>
        <p:nvSpPr>
          <p:cNvPr id="8232" name="Text Box 28"/>
          <p:cNvSpPr txBox="1">
            <a:spLocks noChangeArrowheads="1"/>
          </p:cNvSpPr>
          <p:nvPr/>
        </p:nvSpPr>
        <p:spPr bwMode="auto">
          <a:xfrm>
            <a:off x="6024563" y="4481513"/>
            <a:ext cx="2674937" cy="263525"/>
          </a:xfrm>
          <a:prstGeom prst="rect">
            <a:avLst/>
          </a:prstGeom>
          <a:solidFill>
            <a:srgbClr val="CCFFF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Community engagement and education</a:t>
            </a:r>
          </a:p>
        </p:txBody>
      </p:sp>
      <p:sp>
        <p:nvSpPr>
          <p:cNvPr id="8233" name="Text Box 29"/>
          <p:cNvSpPr txBox="1">
            <a:spLocks noChangeArrowheads="1"/>
          </p:cNvSpPr>
          <p:nvPr/>
        </p:nvSpPr>
        <p:spPr bwMode="auto">
          <a:xfrm>
            <a:off x="6024563" y="4818063"/>
            <a:ext cx="2674937" cy="263525"/>
          </a:xfrm>
          <a:prstGeom prst="rect">
            <a:avLst/>
          </a:prstGeom>
          <a:solidFill>
            <a:srgbClr val="CCFFF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Citizen science and public outreach</a:t>
            </a:r>
          </a:p>
        </p:txBody>
      </p:sp>
      <p:sp>
        <p:nvSpPr>
          <p:cNvPr id="8234" name="Text Box 60"/>
          <p:cNvSpPr txBox="1">
            <a:spLocks noChangeArrowheads="1"/>
          </p:cNvSpPr>
          <p:nvPr/>
        </p:nvSpPr>
        <p:spPr bwMode="auto">
          <a:xfrm>
            <a:off x="6024563" y="5994400"/>
            <a:ext cx="2674937" cy="263525"/>
          </a:xfrm>
          <a:prstGeom prst="rect">
            <a:avLst/>
          </a:prstGeom>
          <a:solidFill>
            <a:srgbClr val="FFFF66"/>
          </a:solidFill>
          <a:ln w="3175">
            <a:solidFill>
              <a:srgbClr val="FF0000"/>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dirty="0">
                <a:solidFill>
                  <a:srgbClr val="000000"/>
                </a:solidFill>
              </a:rPr>
              <a:t>Usability and assessment</a:t>
            </a:r>
          </a:p>
        </p:txBody>
      </p:sp>
      <p:sp>
        <p:nvSpPr>
          <p:cNvPr id="8235" name="Line 112"/>
          <p:cNvSpPr>
            <a:spLocks noChangeShapeType="1"/>
          </p:cNvSpPr>
          <p:nvPr/>
        </p:nvSpPr>
        <p:spPr bwMode="auto">
          <a:xfrm>
            <a:off x="915988" y="4037013"/>
            <a:ext cx="0" cy="2025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36" name="Line 113"/>
          <p:cNvSpPr>
            <a:spLocks noChangeShapeType="1"/>
          </p:cNvSpPr>
          <p:nvPr/>
        </p:nvSpPr>
        <p:spPr bwMode="auto">
          <a:xfrm>
            <a:off x="674688" y="4949825"/>
            <a:ext cx="2286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37" name="Line 114"/>
          <p:cNvSpPr>
            <a:spLocks noChangeShapeType="1"/>
          </p:cNvSpPr>
          <p:nvPr/>
        </p:nvSpPr>
        <p:spPr bwMode="auto">
          <a:xfrm>
            <a:off x="906463" y="4052888"/>
            <a:ext cx="306387"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38" name="Line 115"/>
          <p:cNvSpPr>
            <a:spLocks noChangeShapeType="1"/>
          </p:cNvSpPr>
          <p:nvPr/>
        </p:nvSpPr>
        <p:spPr bwMode="auto">
          <a:xfrm>
            <a:off x="915988" y="4799013"/>
            <a:ext cx="306387"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39" name="Line 116"/>
          <p:cNvSpPr>
            <a:spLocks noChangeShapeType="1"/>
          </p:cNvSpPr>
          <p:nvPr/>
        </p:nvSpPr>
        <p:spPr bwMode="auto">
          <a:xfrm>
            <a:off x="915988" y="5133975"/>
            <a:ext cx="306387"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40" name="Line 117"/>
          <p:cNvSpPr>
            <a:spLocks noChangeShapeType="1"/>
          </p:cNvSpPr>
          <p:nvPr/>
        </p:nvSpPr>
        <p:spPr bwMode="auto">
          <a:xfrm>
            <a:off x="915988" y="5470525"/>
            <a:ext cx="306387"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41" name="Line 118"/>
          <p:cNvSpPr>
            <a:spLocks noChangeShapeType="1"/>
          </p:cNvSpPr>
          <p:nvPr/>
        </p:nvSpPr>
        <p:spPr bwMode="auto">
          <a:xfrm>
            <a:off x="915988" y="6048375"/>
            <a:ext cx="306387"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42" name="Line 119"/>
          <p:cNvSpPr>
            <a:spLocks noChangeShapeType="1"/>
          </p:cNvSpPr>
          <p:nvPr/>
        </p:nvSpPr>
        <p:spPr bwMode="auto">
          <a:xfrm>
            <a:off x="903288" y="4352925"/>
            <a:ext cx="306387"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43" name="Line 120"/>
          <p:cNvSpPr>
            <a:spLocks noChangeShapeType="1"/>
          </p:cNvSpPr>
          <p:nvPr/>
        </p:nvSpPr>
        <p:spPr bwMode="auto">
          <a:xfrm>
            <a:off x="687388" y="3519488"/>
            <a:ext cx="1587" cy="144621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44" name="Text Box 20"/>
          <p:cNvSpPr txBox="1">
            <a:spLocks noChangeArrowheads="1"/>
          </p:cNvSpPr>
          <p:nvPr/>
        </p:nvSpPr>
        <p:spPr bwMode="auto">
          <a:xfrm>
            <a:off x="1119188" y="5318125"/>
            <a:ext cx="2617787" cy="263525"/>
          </a:xfrm>
          <a:prstGeom prst="rect">
            <a:avLst/>
          </a:prstGeom>
          <a:solidFill>
            <a:srgbClr val="FFDA8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Data integration and semantics</a:t>
            </a:r>
          </a:p>
        </p:txBody>
      </p:sp>
      <p:sp>
        <p:nvSpPr>
          <p:cNvPr id="8245" name="Text Box 22"/>
          <p:cNvSpPr txBox="1">
            <a:spLocks noChangeArrowheads="1"/>
          </p:cNvSpPr>
          <p:nvPr/>
        </p:nvSpPr>
        <p:spPr bwMode="auto">
          <a:xfrm>
            <a:off x="1119188" y="4591050"/>
            <a:ext cx="2617787" cy="349250"/>
          </a:xfrm>
          <a:prstGeom prst="rect">
            <a:avLst/>
          </a:prstGeom>
          <a:solidFill>
            <a:srgbClr val="FFDA8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lnSpc>
                <a:spcPts val="1000"/>
              </a:lnSpc>
              <a:spcBef>
                <a:spcPct val="0"/>
              </a:spcBef>
              <a:spcAft>
                <a:spcPct val="0"/>
              </a:spcAft>
            </a:pPr>
            <a:r>
              <a:rPr lang="it-IT" sz="1100">
                <a:solidFill>
                  <a:srgbClr val="000000"/>
                </a:solidFill>
              </a:rPr>
              <a:t>Data preservation, metadata, and interoperability</a:t>
            </a:r>
            <a:r>
              <a:rPr lang="it-IT" sz="1800">
                <a:solidFill>
                  <a:srgbClr val="000000"/>
                </a:solidFill>
              </a:rPr>
              <a:t> </a:t>
            </a:r>
            <a:endParaRPr lang="en-US" sz="1800">
              <a:solidFill>
                <a:srgbClr val="000000"/>
              </a:solidFill>
            </a:endParaRPr>
          </a:p>
        </p:txBody>
      </p:sp>
      <p:sp>
        <p:nvSpPr>
          <p:cNvPr id="8246" name="Text Box 23"/>
          <p:cNvSpPr txBox="1">
            <a:spLocks noChangeArrowheads="1"/>
          </p:cNvSpPr>
          <p:nvPr/>
        </p:nvSpPr>
        <p:spPr bwMode="auto">
          <a:xfrm>
            <a:off x="1119188" y="4270375"/>
            <a:ext cx="2617787" cy="263525"/>
          </a:xfrm>
          <a:prstGeom prst="rect">
            <a:avLst/>
          </a:prstGeom>
          <a:solidFill>
            <a:srgbClr val="FFDA8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Distributed storage</a:t>
            </a:r>
            <a:endParaRPr lang="en-US" sz="1400">
              <a:solidFill>
                <a:srgbClr val="000000"/>
              </a:solidFill>
            </a:endParaRPr>
          </a:p>
        </p:txBody>
      </p:sp>
      <p:sp>
        <p:nvSpPr>
          <p:cNvPr id="8247" name="Text Box 24"/>
          <p:cNvSpPr txBox="1">
            <a:spLocks noChangeArrowheads="1"/>
          </p:cNvSpPr>
          <p:nvPr/>
        </p:nvSpPr>
        <p:spPr bwMode="auto">
          <a:xfrm>
            <a:off x="1119188" y="3949700"/>
            <a:ext cx="2617787" cy="263525"/>
          </a:xfrm>
          <a:prstGeom prst="rect">
            <a:avLst/>
          </a:prstGeom>
          <a:solidFill>
            <a:srgbClr val="FFDA8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Federated security</a:t>
            </a:r>
            <a:endParaRPr lang="en-US" sz="1800">
              <a:solidFill>
                <a:srgbClr val="000000"/>
              </a:solidFill>
            </a:endParaRPr>
          </a:p>
        </p:txBody>
      </p:sp>
      <p:sp>
        <p:nvSpPr>
          <p:cNvPr id="8248" name="Text Box 26"/>
          <p:cNvSpPr txBox="1">
            <a:spLocks noChangeArrowheads="1"/>
          </p:cNvSpPr>
          <p:nvPr/>
        </p:nvSpPr>
        <p:spPr bwMode="auto">
          <a:xfrm>
            <a:off x="1119188" y="4997450"/>
            <a:ext cx="2617787" cy="263525"/>
          </a:xfrm>
          <a:prstGeom prst="rect">
            <a:avLst/>
          </a:prstGeom>
          <a:solidFill>
            <a:srgbClr val="FFDA8F"/>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Scientific workflows</a:t>
            </a:r>
            <a:endParaRPr lang="en-US" sz="1400">
              <a:solidFill>
                <a:srgbClr val="000000"/>
              </a:solidFill>
            </a:endParaRPr>
          </a:p>
        </p:txBody>
      </p:sp>
      <p:sp>
        <p:nvSpPr>
          <p:cNvPr id="8249" name="Text Box 102"/>
          <p:cNvSpPr txBox="1">
            <a:spLocks noChangeArrowheads="1"/>
          </p:cNvSpPr>
          <p:nvPr/>
        </p:nvSpPr>
        <p:spPr bwMode="auto">
          <a:xfrm>
            <a:off x="1119188" y="5999163"/>
            <a:ext cx="2624137" cy="263525"/>
          </a:xfrm>
          <a:prstGeom prst="rect">
            <a:avLst/>
          </a:prstGeom>
          <a:solidFill>
            <a:srgbClr val="FFFF66"/>
          </a:solidFill>
          <a:ln w="3175">
            <a:solidFill>
              <a:srgbClr val="FF0000"/>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dirty="0">
                <a:solidFill>
                  <a:srgbClr val="000000"/>
                </a:solidFill>
              </a:rPr>
              <a:t>Usability and assessment</a:t>
            </a:r>
          </a:p>
        </p:txBody>
      </p:sp>
      <p:sp>
        <p:nvSpPr>
          <p:cNvPr id="8250" name="Rectangle 57"/>
          <p:cNvSpPr>
            <a:spLocks noChangeArrowheads="1"/>
          </p:cNvSpPr>
          <p:nvPr/>
        </p:nvSpPr>
        <p:spPr bwMode="auto">
          <a:xfrm>
            <a:off x="5578475" y="2344738"/>
            <a:ext cx="3232150" cy="430212"/>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Director</a:t>
            </a:r>
          </a:p>
          <a:p>
            <a:pPr fontAlgn="base">
              <a:spcBef>
                <a:spcPct val="0"/>
              </a:spcBef>
              <a:spcAft>
                <a:spcPct val="0"/>
              </a:spcAft>
            </a:pPr>
            <a:r>
              <a:rPr lang="en-US" sz="1400">
                <a:solidFill>
                  <a:srgbClr val="000000"/>
                </a:solidFill>
                <a:ea typeface="ＭＳ Ｐゴシック" pitchFamily="34" charset="-128"/>
              </a:rPr>
              <a:t>Community Engagement &amp; Outreach</a:t>
            </a:r>
          </a:p>
        </p:txBody>
      </p:sp>
      <p:sp>
        <p:nvSpPr>
          <p:cNvPr id="8251" name="Rectangle 91"/>
          <p:cNvSpPr>
            <a:spLocks noChangeArrowheads="1"/>
          </p:cNvSpPr>
          <p:nvPr/>
        </p:nvSpPr>
        <p:spPr bwMode="auto">
          <a:xfrm>
            <a:off x="5870575" y="3467100"/>
            <a:ext cx="2614613" cy="296863"/>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Education and Outreach Team</a:t>
            </a:r>
          </a:p>
        </p:txBody>
      </p:sp>
      <p:sp>
        <p:nvSpPr>
          <p:cNvPr id="8252" name="Rectangle 124"/>
          <p:cNvSpPr>
            <a:spLocks noChangeArrowheads="1"/>
          </p:cNvSpPr>
          <p:nvPr/>
        </p:nvSpPr>
        <p:spPr bwMode="auto">
          <a:xfrm>
            <a:off x="6473825" y="3030538"/>
            <a:ext cx="1247775" cy="338137"/>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Operations</a:t>
            </a:r>
          </a:p>
        </p:txBody>
      </p:sp>
      <p:sp>
        <p:nvSpPr>
          <p:cNvPr id="8253" name="Rectangle 36"/>
          <p:cNvSpPr>
            <a:spLocks noChangeArrowheads="1"/>
          </p:cNvSpPr>
          <p:nvPr/>
        </p:nvSpPr>
        <p:spPr bwMode="auto">
          <a:xfrm>
            <a:off x="3240088" y="3035300"/>
            <a:ext cx="1630362" cy="333375"/>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Core CI Team</a:t>
            </a:r>
          </a:p>
        </p:txBody>
      </p:sp>
      <p:sp>
        <p:nvSpPr>
          <p:cNvPr id="8254" name="Rectangle 123"/>
          <p:cNvSpPr>
            <a:spLocks noChangeArrowheads="1"/>
          </p:cNvSpPr>
          <p:nvPr/>
        </p:nvSpPr>
        <p:spPr bwMode="auto">
          <a:xfrm>
            <a:off x="5246688" y="3030538"/>
            <a:ext cx="950912" cy="334962"/>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R&amp;D</a:t>
            </a:r>
          </a:p>
        </p:txBody>
      </p:sp>
      <p:sp>
        <p:nvSpPr>
          <p:cNvPr id="8255" name="Rectangle 129"/>
          <p:cNvSpPr>
            <a:spLocks noChangeArrowheads="1"/>
          </p:cNvSpPr>
          <p:nvPr/>
        </p:nvSpPr>
        <p:spPr bwMode="auto">
          <a:xfrm>
            <a:off x="3306763" y="1844675"/>
            <a:ext cx="2547937" cy="301625"/>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Executive Director</a:t>
            </a:r>
          </a:p>
        </p:txBody>
      </p:sp>
      <p:sp>
        <p:nvSpPr>
          <p:cNvPr id="8256" name="Line 131"/>
          <p:cNvSpPr>
            <a:spLocks noChangeShapeType="1"/>
          </p:cNvSpPr>
          <p:nvPr/>
        </p:nvSpPr>
        <p:spPr bwMode="auto">
          <a:xfrm>
            <a:off x="915988" y="5797550"/>
            <a:ext cx="306387"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57" name="Text Box 130"/>
          <p:cNvSpPr txBox="1">
            <a:spLocks noChangeArrowheads="1"/>
          </p:cNvSpPr>
          <p:nvPr/>
        </p:nvSpPr>
        <p:spPr bwMode="auto">
          <a:xfrm>
            <a:off x="1119188" y="5654675"/>
            <a:ext cx="2624137" cy="263525"/>
          </a:xfrm>
          <a:prstGeom prst="rect">
            <a:avLst/>
          </a:prstGeom>
          <a:solidFill>
            <a:srgbClr val="FFFF66"/>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Exploration, Visualization, Analysis</a:t>
            </a:r>
          </a:p>
        </p:txBody>
      </p:sp>
      <p:sp>
        <p:nvSpPr>
          <p:cNvPr id="8258" name="Line 133"/>
          <p:cNvSpPr>
            <a:spLocks noChangeShapeType="1"/>
          </p:cNvSpPr>
          <p:nvPr/>
        </p:nvSpPr>
        <p:spPr bwMode="auto">
          <a:xfrm>
            <a:off x="5873750" y="5775325"/>
            <a:ext cx="306388"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59" name="Text Box 134"/>
          <p:cNvSpPr txBox="1">
            <a:spLocks noChangeArrowheads="1"/>
          </p:cNvSpPr>
          <p:nvPr/>
        </p:nvSpPr>
        <p:spPr bwMode="auto">
          <a:xfrm>
            <a:off x="6024563" y="5657850"/>
            <a:ext cx="2674937" cy="263525"/>
          </a:xfrm>
          <a:prstGeom prst="rect">
            <a:avLst/>
          </a:prstGeom>
          <a:solidFill>
            <a:srgbClr val="FFFF66"/>
          </a:solidFill>
          <a:ln w="3175">
            <a:solidFill>
              <a:schemeClr val="tx1"/>
            </a:solidFill>
            <a:miter lim="800000"/>
            <a:headEnd/>
            <a:tailEnd/>
          </a:ln>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fontAlgn="base" hangingPunct="1">
              <a:spcBef>
                <a:spcPct val="0"/>
              </a:spcBef>
              <a:spcAft>
                <a:spcPct val="0"/>
              </a:spcAft>
            </a:pPr>
            <a:r>
              <a:rPr lang="en-US" sz="1100">
                <a:solidFill>
                  <a:srgbClr val="000000"/>
                </a:solidFill>
              </a:rPr>
              <a:t>Exploration, Visualization, Analysis</a:t>
            </a:r>
          </a:p>
        </p:txBody>
      </p:sp>
      <p:sp>
        <p:nvSpPr>
          <p:cNvPr id="8260" name="Line 136"/>
          <p:cNvSpPr>
            <a:spLocks noChangeShapeType="1"/>
          </p:cNvSpPr>
          <p:nvPr/>
        </p:nvSpPr>
        <p:spPr bwMode="auto">
          <a:xfrm>
            <a:off x="2170113" y="1593850"/>
            <a:ext cx="363537"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61" name="Rectangle 40"/>
          <p:cNvSpPr>
            <a:spLocks noChangeArrowheads="1"/>
          </p:cNvSpPr>
          <p:nvPr/>
        </p:nvSpPr>
        <p:spPr bwMode="auto">
          <a:xfrm>
            <a:off x="561975" y="1387475"/>
            <a:ext cx="1581150" cy="3587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r>
              <a:rPr lang="en-US" sz="1400">
                <a:solidFill>
                  <a:srgbClr val="000000"/>
                </a:solidFill>
                <a:ea typeface="ＭＳ Ｐゴシック" pitchFamily="34" charset="-128"/>
              </a:rPr>
              <a:t>DataNet Partners</a:t>
            </a:r>
          </a:p>
        </p:txBody>
      </p:sp>
      <p:sp>
        <p:nvSpPr>
          <p:cNvPr id="8262" name="Rectangle 7"/>
          <p:cNvSpPr>
            <a:spLocks noChangeArrowheads="1"/>
          </p:cNvSpPr>
          <p:nvPr/>
        </p:nvSpPr>
        <p:spPr bwMode="auto">
          <a:xfrm>
            <a:off x="560388" y="976313"/>
            <a:ext cx="1577975" cy="301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r>
              <a:rPr lang="en-US" sz="1400">
                <a:solidFill>
                  <a:srgbClr val="000000"/>
                </a:solidFill>
                <a:ea typeface="ＭＳ Ｐゴシック" pitchFamily="34" charset="-128"/>
              </a:rPr>
              <a:t>NSF</a:t>
            </a:r>
          </a:p>
        </p:txBody>
      </p:sp>
      <p:sp>
        <p:nvSpPr>
          <p:cNvPr id="8263" name="Line 135"/>
          <p:cNvSpPr>
            <a:spLocks noChangeShapeType="1"/>
          </p:cNvSpPr>
          <p:nvPr/>
        </p:nvSpPr>
        <p:spPr bwMode="auto">
          <a:xfrm flipV="1">
            <a:off x="2492375" y="1085850"/>
            <a:ext cx="0" cy="52705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64" name="Line 137"/>
          <p:cNvSpPr>
            <a:spLocks noChangeShapeType="1"/>
          </p:cNvSpPr>
          <p:nvPr/>
        </p:nvSpPr>
        <p:spPr bwMode="auto">
          <a:xfrm>
            <a:off x="2170113" y="1133475"/>
            <a:ext cx="382587"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2400">
              <a:solidFill>
                <a:srgbClr val="000000"/>
              </a:solidFill>
              <a:ea typeface="ＭＳ Ｐゴシック" pitchFamily="34" charset="-128"/>
            </a:endParaRPr>
          </a:p>
        </p:txBody>
      </p:sp>
      <p:sp>
        <p:nvSpPr>
          <p:cNvPr id="8265" name="Rectangle 138"/>
          <p:cNvSpPr>
            <a:spLocks noChangeArrowheads="1"/>
          </p:cNvSpPr>
          <p:nvPr/>
        </p:nvSpPr>
        <p:spPr bwMode="auto">
          <a:xfrm>
            <a:off x="2435225" y="1738313"/>
            <a:ext cx="228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nchor="ctr">
            <a:spAutoFit/>
          </a:bodyPr>
          <a:lstStyle/>
          <a:p>
            <a:pPr fontAlgn="base">
              <a:spcBef>
                <a:spcPct val="0"/>
              </a:spcBef>
              <a:spcAft>
                <a:spcPct val="0"/>
              </a:spcAft>
            </a:pPr>
            <a:endParaRPr lang="en-US">
              <a:solidFill>
                <a:srgbClr val="000000"/>
              </a:solidFill>
              <a:ea typeface="ＭＳ Ｐゴシック" pitchFamily="34" charset="-128"/>
            </a:endParaRPr>
          </a:p>
        </p:txBody>
      </p:sp>
      <p:sp>
        <p:nvSpPr>
          <p:cNvPr id="8266" name="Rectangle 141"/>
          <p:cNvSpPr>
            <a:spLocks noChangeArrowheads="1"/>
          </p:cNvSpPr>
          <p:nvPr/>
        </p:nvSpPr>
        <p:spPr bwMode="auto">
          <a:xfrm>
            <a:off x="6546850" y="1443038"/>
            <a:ext cx="1630363" cy="301625"/>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Leadership Team</a:t>
            </a:r>
          </a:p>
        </p:txBody>
      </p:sp>
      <p:sp>
        <p:nvSpPr>
          <p:cNvPr id="8267" name="Rectangle 142"/>
          <p:cNvSpPr>
            <a:spLocks noChangeArrowheads="1"/>
          </p:cNvSpPr>
          <p:nvPr/>
        </p:nvSpPr>
        <p:spPr bwMode="auto">
          <a:xfrm>
            <a:off x="3756025" y="2339975"/>
            <a:ext cx="1630363" cy="425450"/>
          </a:xfrm>
          <a:prstGeom prst="rect">
            <a:avLst/>
          </a:prstGeom>
          <a:solidFill>
            <a:schemeClr val="accent1"/>
          </a:solidFill>
          <a:ln w="9525">
            <a:solidFill>
              <a:schemeClr val="tx1"/>
            </a:solidFill>
            <a:miter lim="800000"/>
            <a:headEnd/>
            <a:tailEnd/>
          </a:ln>
        </p:spPr>
        <p:txBody>
          <a:bodyPr wrap="none" anchor="ctr"/>
          <a:lstStyle/>
          <a:p>
            <a:pPr fontAlgn="base">
              <a:spcBef>
                <a:spcPct val="0"/>
              </a:spcBef>
              <a:spcAft>
                <a:spcPct val="0"/>
              </a:spcAft>
            </a:pPr>
            <a:r>
              <a:rPr lang="en-US" sz="1400">
                <a:solidFill>
                  <a:srgbClr val="000000"/>
                </a:solidFill>
                <a:ea typeface="ＭＳ Ｐゴシック" pitchFamily="34" charset="-128"/>
              </a:rPr>
              <a:t>DataONE</a:t>
            </a:r>
          </a:p>
          <a:p>
            <a:pPr fontAlgn="base">
              <a:spcBef>
                <a:spcPct val="0"/>
              </a:spcBef>
              <a:spcAft>
                <a:spcPct val="0"/>
              </a:spcAft>
            </a:pPr>
            <a:r>
              <a:rPr lang="en-US" sz="1400">
                <a:solidFill>
                  <a:srgbClr val="000000"/>
                </a:solidFill>
                <a:ea typeface="ＭＳ Ｐゴシック" pitchFamily="34" charset="-128"/>
              </a:rPr>
              <a:t>Office</a:t>
            </a:r>
          </a:p>
        </p:txBody>
      </p:sp>
      <p:pic>
        <p:nvPicPr>
          <p:cNvPr id="8268" name="Picture 4" descr="nsf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7463" y="985838"/>
            <a:ext cx="2809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69" name="Line 67"/>
          <p:cNvSpPr>
            <a:spLocks noChangeShapeType="1"/>
          </p:cNvSpPr>
          <p:nvPr/>
        </p:nvSpPr>
        <p:spPr bwMode="auto">
          <a:xfrm flipH="1">
            <a:off x="3949700" y="2878138"/>
            <a:ext cx="1588" cy="1714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2400">
              <a:solidFill>
                <a:srgbClr val="000000"/>
              </a:solidFill>
              <a:ea typeface="ＭＳ Ｐゴシック" pitchFamily="34" charset="-128"/>
            </a:endParaRPr>
          </a:p>
        </p:txBody>
      </p:sp>
      <p:pic>
        <p:nvPicPr>
          <p:cNvPr id="78" name="Picture 6"/>
          <p:cNvPicPr>
            <a:picLocks noChangeAspect="1"/>
          </p:cNvPicPr>
          <p:nvPr/>
        </p:nvPicPr>
        <p:blipFill>
          <a:blip r:embed="rId4" cstate="print"/>
          <a:srcRect/>
          <a:stretch>
            <a:fillRect/>
          </a:stretch>
        </p:blipFill>
        <p:spPr bwMode="auto">
          <a:xfrm>
            <a:off x="4343400" y="3962400"/>
            <a:ext cx="1100591" cy="766571"/>
          </a:xfrm>
          <a:prstGeom prst="rect">
            <a:avLst/>
          </a:prstGeom>
          <a:noFill/>
          <a:ln w="9525">
            <a:noFill/>
            <a:miter lim="800000"/>
            <a:headEnd/>
            <a:tailEnd/>
          </a:ln>
        </p:spPr>
      </p:pic>
      <p:sp>
        <p:nvSpPr>
          <p:cNvPr id="79" name="Left-Right Arrow 78"/>
          <p:cNvSpPr/>
          <p:nvPr/>
        </p:nvSpPr>
        <p:spPr bwMode="auto">
          <a:xfrm>
            <a:off x="4114800" y="5791200"/>
            <a:ext cx="1380060" cy="121430"/>
          </a:xfrm>
          <a:prstGeom prst="leftRightArrow">
            <a:avLst/>
          </a:prstGeom>
          <a:solidFill>
            <a:schemeClr val="tx2"/>
          </a:solidFill>
          <a:ln w="9525" cap="flat" cmpd="sng" algn="ctr">
            <a:solidFill>
              <a:schemeClr val="tx2">
                <a:lumMod val="75000"/>
              </a:schemeClr>
            </a:solidFill>
            <a:prstDash val="solid"/>
            <a:round/>
            <a:headEnd type="none" w="med" len="med"/>
            <a:tailEnd type="none" w="med" len="med"/>
          </a:ln>
          <a:effectLst/>
        </p:spPr>
        <p:txBody>
          <a:bodyPr wrap="none" anchor="ctr">
            <a:prstTxWarp prst="textNoShape">
              <a:avLst/>
            </a:prstTxWarp>
          </a:bodyPr>
          <a:lstStyle/>
          <a:p>
            <a:pPr>
              <a:defRPr/>
            </a:pPr>
            <a:endParaRPr lang="en-US" dirty="0">
              <a:latin typeface="Arial" pitchFamily="-65" charset="0"/>
            </a:endParaRPr>
          </a:p>
        </p:txBody>
      </p:sp>
      <p:sp>
        <p:nvSpPr>
          <p:cNvPr id="80" name="Left-Right Arrow 79"/>
          <p:cNvSpPr/>
          <p:nvPr/>
        </p:nvSpPr>
        <p:spPr bwMode="auto">
          <a:xfrm>
            <a:off x="4114800" y="6096000"/>
            <a:ext cx="1380060" cy="121430"/>
          </a:xfrm>
          <a:prstGeom prst="leftRightArrow">
            <a:avLst/>
          </a:prstGeom>
          <a:solidFill>
            <a:schemeClr val="tx2"/>
          </a:solidFill>
          <a:ln w="9525" cap="flat" cmpd="sng" algn="ctr">
            <a:solidFill>
              <a:schemeClr val="tx2">
                <a:lumMod val="75000"/>
              </a:schemeClr>
            </a:solidFill>
            <a:prstDash val="solid"/>
            <a:round/>
            <a:headEnd type="none" w="med" len="med"/>
            <a:tailEnd type="none" w="med" len="med"/>
          </a:ln>
          <a:effectLst/>
        </p:spPr>
        <p:txBody>
          <a:bodyPr wrap="none" anchor="ctr">
            <a:prstTxWarp prst="textNoShape">
              <a:avLst/>
            </a:prstTxWarp>
          </a:bodyPr>
          <a:lstStyle/>
          <a:p>
            <a:pPr>
              <a:defRPr/>
            </a:pPr>
            <a:endParaRPr lang="en-US" dirty="0">
              <a:latin typeface="Arial" pitchFamily="-65" charset="0"/>
            </a:endParaRPr>
          </a:p>
        </p:txBody>
      </p:sp>
    </p:spTree>
    <p:extLst>
      <p:ext uri="{BB962C8B-B14F-4D97-AF65-F5344CB8AC3E}">
        <p14:creationId xmlns:p14="http://schemas.microsoft.com/office/powerpoint/2010/main" val="28142690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609600" y="2438400"/>
            <a:ext cx="492443" cy="2413244"/>
          </a:xfrm>
          <a:prstGeom prst="rect">
            <a:avLst/>
          </a:prstGeom>
          <a:noFill/>
        </p:spPr>
        <p:txBody>
          <a:bodyPr vert="vert270" wrap="square">
            <a:spAutoFit/>
          </a:bodyPr>
          <a:lstStyle/>
          <a:p>
            <a:pPr algn="ctr">
              <a:defRPr/>
            </a:pPr>
            <a:r>
              <a:rPr lang="en-US" sz="2000" b="1" dirty="0">
                <a:solidFill>
                  <a:srgbClr val="186072"/>
                </a:solidFill>
                <a:ea typeface="ＭＳ Ｐゴシック" pitchFamily="-65" charset="-128"/>
              </a:rPr>
              <a:t>GOOD  PRACTICES</a:t>
            </a:r>
          </a:p>
        </p:txBody>
      </p:sp>
      <p:sp>
        <p:nvSpPr>
          <p:cNvPr id="12293" name="TextBox 16"/>
          <p:cNvSpPr txBox="1">
            <a:spLocks noChangeArrowheads="1"/>
          </p:cNvSpPr>
          <p:nvPr/>
        </p:nvSpPr>
        <p:spPr bwMode="auto">
          <a:xfrm>
            <a:off x="3276600" y="6019800"/>
            <a:ext cx="886012" cy="369332"/>
          </a:xfrm>
          <a:prstGeom prst="rect">
            <a:avLst/>
          </a:prstGeom>
          <a:noFill/>
          <a:ln w="9525">
            <a:noFill/>
            <a:miter lim="800000"/>
            <a:headEnd/>
            <a:tailEnd/>
          </a:ln>
        </p:spPr>
        <p:txBody>
          <a:bodyPr wrap="square">
            <a:spAutoFit/>
          </a:bodyPr>
          <a:lstStyle/>
          <a:p>
            <a:pPr algn="ctr">
              <a:defRPr/>
            </a:pPr>
            <a:r>
              <a:rPr lang="en-US" b="1" dirty="0">
                <a:solidFill>
                  <a:srgbClr val="186072"/>
                </a:solidFill>
                <a:ea typeface="ＭＳ Ｐゴシック" pitchFamily="-65" charset="-128"/>
              </a:rPr>
              <a:t>TIME</a:t>
            </a:r>
          </a:p>
        </p:txBody>
      </p:sp>
      <p:cxnSp>
        <p:nvCxnSpPr>
          <p:cNvPr id="4102" name="Straight Arrow Connector 18"/>
          <p:cNvCxnSpPr>
            <a:cxnSpLocks noChangeAspect="1" noChangeShapeType="1"/>
          </p:cNvCxnSpPr>
          <p:nvPr/>
        </p:nvCxnSpPr>
        <p:spPr bwMode="auto">
          <a:xfrm rot="5400000" flipH="1" flipV="1">
            <a:off x="-1066640" y="4011251"/>
            <a:ext cx="4815959" cy="31793"/>
          </a:xfrm>
          <a:prstGeom prst="straightConnector1">
            <a:avLst/>
          </a:prstGeom>
          <a:noFill/>
          <a:ln w="31750" algn="ctr">
            <a:solidFill>
              <a:srgbClr val="16245D"/>
            </a:solidFill>
            <a:round/>
            <a:headEnd/>
            <a:tailEnd type="arrow" w="med" len="med"/>
          </a:ln>
        </p:spPr>
      </p:cxnSp>
      <p:cxnSp>
        <p:nvCxnSpPr>
          <p:cNvPr id="4103" name="Straight Arrow Connector 21"/>
          <p:cNvCxnSpPr>
            <a:cxnSpLocks noChangeShapeType="1"/>
          </p:cNvCxnSpPr>
          <p:nvPr/>
        </p:nvCxnSpPr>
        <p:spPr bwMode="auto">
          <a:xfrm>
            <a:off x="844143" y="5968034"/>
            <a:ext cx="6659447" cy="1397"/>
          </a:xfrm>
          <a:prstGeom prst="straightConnector1">
            <a:avLst/>
          </a:prstGeom>
          <a:noFill/>
          <a:ln w="31750" algn="ctr">
            <a:solidFill>
              <a:srgbClr val="16245D"/>
            </a:solidFill>
            <a:round/>
            <a:headEnd/>
            <a:tailEnd type="arrow" w="med" len="med"/>
          </a:ln>
        </p:spPr>
      </p:cxnSp>
      <p:sp>
        <p:nvSpPr>
          <p:cNvPr id="11" name="Title 10"/>
          <p:cNvSpPr>
            <a:spLocks noGrp="1"/>
          </p:cNvSpPr>
          <p:nvPr>
            <p:ph type="title"/>
          </p:nvPr>
        </p:nvSpPr>
        <p:spPr/>
        <p:txBody>
          <a:bodyPr/>
          <a:lstStyle/>
          <a:p>
            <a:r>
              <a:rPr lang="en-US" sz="3600" dirty="0" smtClean="0"/>
              <a:t>Assessments (baseline and ongoing) </a:t>
            </a:r>
            <a:r>
              <a:rPr lang="en-US" dirty="0" smtClean="0"/>
              <a:t>…</a:t>
            </a:r>
            <a:endParaRPr lang="en-US" dirty="0"/>
          </a:p>
        </p:txBody>
      </p:sp>
      <p:sp>
        <p:nvSpPr>
          <p:cNvPr id="19" name="TextBox 18"/>
          <p:cNvSpPr txBox="1"/>
          <p:nvPr/>
        </p:nvSpPr>
        <p:spPr>
          <a:xfrm>
            <a:off x="1826250" y="1273544"/>
            <a:ext cx="6860549" cy="1938992"/>
          </a:xfrm>
          <a:prstGeom prst="rect">
            <a:avLst/>
          </a:prstGeom>
          <a:noFill/>
        </p:spPr>
        <p:txBody>
          <a:bodyPr wrap="square" rtlCol="0">
            <a:spAutoFit/>
          </a:bodyPr>
          <a:lstStyle/>
          <a:p>
            <a:pPr marL="287338" indent="-287338"/>
            <a:r>
              <a:rPr lang="en-US" sz="2400" dirty="0" smtClean="0">
                <a:solidFill>
                  <a:srgbClr val="186072"/>
                </a:solidFill>
              </a:rPr>
              <a:t>… identify the current state of </a:t>
            </a:r>
            <a:r>
              <a:rPr lang="en-US" altLang="ko-KR" sz="2400" dirty="0" smtClean="0">
                <a:solidFill>
                  <a:srgbClr val="186072"/>
                </a:solidFill>
                <a:ea typeface="굴림" pitchFamily="34" charset="-127"/>
              </a:rPr>
              <a:t>data needs, practices, knowledge of standards, and motivations regarding data collection, access, and preservation to identify how DataONE can help and to measure changes over time</a:t>
            </a:r>
            <a:r>
              <a:rPr lang="en-US" sz="2400" dirty="0" smtClean="0">
                <a:solidFill>
                  <a:srgbClr val="186072"/>
                </a:solidFill>
              </a:rPr>
              <a:t> </a:t>
            </a:r>
            <a:endParaRPr lang="en-US" sz="2400" dirty="0">
              <a:solidFill>
                <a:srgbClr val="186072"/>
              </a:solidFill>
            </a:endParaRPr>
          </a:p>
        </p:txBody>
      </p:sp>
      <p:cxnSp>
        <p:nvCxnSpPr>
          <p:cNvPr id="14" name="Straight Arrow Connector 13"/>
          <p:cNvCxnSpPr/>
          <p:nvPr/>
        </p:nvCxnSpPr>
        <p:spPr>
          <a:xfrm flipV="1">
            <a:off x="1325443" y="2978462"/>
            <a:ext cx="5687165" cy="2989572"/>
          </a:xfrm>
          <a:prstGeom prst="straightConnector1">
            <a:avLst/>
          </a:prstGeom>
          <a:ln w="38100" cap="flat" cmpd="sng" algn="ctr">
            <a:solidFill>
              <a:srgbClr val="186072"/>
            </a:solidFill>
            <a:prstDash val="solid"/>
            <a:round/>
            <a:headEnd type="none" w="med" len="med"/>
            <a:tailEnd type="triangle" w="lg" len="lg"/>
          </a:ln>
          <a:effectLst/>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9"/>
          <p:cNvSpPr>
            <a:spLocks noGrp="1" noChangeArrowheads="1"/>
          </p:cNvSpPr>
          <p:nvPr>
            <p:ph type="title"/>
          </p:nvPr>
        </p:nvSpPr>
        <p:spPr>
          <a:xfrm>
            <a:off x="685800" y="228600"/>
            <a:ext cx="7772400" cy="1143000"/>
          </a:xfrm>
        </p:spPr>
        <p:txBody>
          <a:bodyPr/>
          <a:lstStyle/>
          <a:p>
            <a:pPr eaLnBrk="1" hangingPunct="1"/>
            <a:r>
              <a:rPr lang="en-US" sz="3600" dirty="0" smtClean="0"/>
              <a:t>Personas, Scenarios, Use Cases…</a:t>
            </a:r>
          </a:p>
        </p:txBody>
      </p:sp>
      <p:sp>
        <p:nvSpPr>
          <p:cNvPr id="19459" name="Rectangle 10"/>
          <p:cNvSpPr>
            <a:spLocks noGrp="1" noChangeArrowheads="1"/>
          </p:cNvSpPr>
          <p:nvPr>
            <p:ph type="body" idx="1"/>
          </p:nvPr>
        </p:nvSpPr>
        <p:spPr>
          <a:xfrm>
            <a:off x="398463" y="1222375"/>
            <a:ext cx="8669337" cy="4721225"/>
          </a:xfrm>
        </p:spPr>
        <p:txBody>
          <a:bodyPr/>
          <a:lstStyle/>
          <a:p>
            <a:pPr eaLnBrk="1" hangingPunct="1"/>
            <a:endParaRPr lang="en-US" sz="2000" dirty="0" smtClean="0"/>
          </a:p>
        </p:txBody>
      </p:sp>
      <p:grpSp>
        <p:nvGrpSpPr>
          <p:cNvPr id="2" name="Group 9"/>
          <p:cNvGrpSpPr/>
          <p:nvPr/>
        </p:nvGrpSpPr>
        <p:grpSpPr>
          <a:xfrm>
            <a:off x="381000" y="4724400"/>
            <a:ext cx="8382000" cy="1220787"/>
            <a:chOff x="-69850" y="4640263"/>
            <a:chExt cx="9391650" cy="1220787"/>
          </a:xfrm>
        </p:grpSpPr>
        <p:pic>
          <p:nvPicPr>
            <p:cNvPr id="19460" name="Picture 7"/>
            <p:cNvPicPr>
              <a:picLocks noChangeAspect="1" noChangeArrowheads="1"/>
            </p:cNvPicPr>
            <p:nvPr/>
          </p:nvPicPr>
          <p:blipFill>
            <a:blip r:embed="rId3" cstate="print"/>
            <a:srcRect/>
            <a:stretch>
              <a:fillRect/>
            </a:stretch>
          </p:blipFill>
          <p:spPr bwMode="auto">
            <a:xfrm>
              <a:off x="-69850" y="4640263"/>
              <a:ext cx="1444625" cy="1212850"/>
            </a:xfrm>
            <a:prstGeom prst="rect">
              <a:avLst/>
            </a:prstGeom>
            <a:noFill/>
            <a:ln w="9525">
              <a:noFill/>
              <a:miter lim="800000"/>
              <a:headEnd/>
              <a:tailEnd/>
            </a:ln>
          </p:spPr>
        </p:pic>
        <p:pic>
          <p:nvPicPr>
            <p:cNvPr id="19461" name="Picture 8"/>
            <p:cNvPicPr>
              <a:picLocks noChangeAspect="1" noChangeArrowheads="1"/>
            </p:cNvPicPr>
            <p:nvPr/>
          </p:nvPicPr>
          <p:blipFill>
            <a:blip r:embed="rId4" cstate="print"/>
            <a:srcRect/>
            <a:stretch>
              <a:fillRect/>
            </a:stretch>
          </p:blipFill>
          <p:spPr bwMode="auto">
            <a:xfrm>
              <a:off x="1446213" y="4640263"/>
              <a:ext cx="1563687" cy="1216025"/>
            </a:xfrm>
            <a:prstGeom prst="rect">
              <a:avLst/>
            </a:prstGeom>
            <a:noFill/>
            <a:ln w="9525">
              <a:noFill/>
              <a:miter lim="800000"/>
              <a:headEnd/>
              <a:tailEnd/>
            </a:ln>
          </p:spPr>
        </p:pic>
        <p:pic>
          <p:nvPicPr>
            <p:cNvPr id="19462" name="Picture 11"/>
            <p:cNvPicPr>
              <a:picLocks noChangeAspect="1" noChangeArrowheads="1"/>
            </p:cNvPicPr>
            <p:nvPr/>
          </p:nvPicPr>
          <p:blipFill>
            <a:blip r:embed="rId5" cstate="print"/>
            <a:srcRect/>
            <a:stretch>
              <a:fillRect/>
            </a:stretch>
          </p:blipFill>
          <p:spPr bwMode="auto">
            <a:xfrm>
              <a:off x="3081338" y="4640263"/>
              <a:ext cx="1763712" cy="1217612"/>
            </a:xfrm>
            <a:prstGeom prst="rect">
              <a:avLst/>
            </a:prstGeom>
            <a:noFill/>
            <a:ln w="9525">
              <a:noFill/>
              <a:miter lim="800000"/>
              <a:headEnd/>
              <a:tailEnd/>
            </a:ln>
          </p:spPr>
        </p:pic>
        <p:pic>
          <p:nvPicPr>
            <p:cNvPr id="19463" name="Picture 13"/>
            <p:cNvPicPr>
              <a:picLocks noChangeAspect="1" noChangeArrowheads="1"/>
            </p:cNvPicPr>
            <p:nvPr/>
          </p:nvPicPr>
          <p:blipFill>
            <a:blip r:embed="rId6" cstate="print"/>
            <a:srcRect/>
            <a:stretch>
              <a:fillRect/>
            </a:stretch>
          </p:blipFill>
          <p:spPr bwMode="auto">
            <a:xfrm>
              <a:off x="4918075" y="4640263"/>
              <a:ext cx="1727200" cy="1214437"/>
            </a:xfrm>
            <a:prstGeom prst="rect">
              <a:avLst/>
            </a:prstGeom>
            <a:noFill/>
            <a:ln w="9525">
              <a:noFill/>
              <a:miter lim="800000"/>
              <a:headEnd/>
              <a:tailEnd/>
            </a:ln>
          </p:spPr>
        </p:pic>
        <p:pic>
          <p:nvPicPr>
            <p:cNvPr id="19464" name="Picture 14"/>
            <p:cNvPicPr>
              <a:picLocks noChangeAspect="1" noChangeArrowheads="1"/>
            </p:cNvPicPr>
            <p:nvPr/>
          </p:nvPicPr>
          <p:blipFill>
            <a:blip r:embed="rId7" cstate="print"/>
            <a:srcRect/>
            <a:stretch>
              <a:fillRect/>
            </a:stretch>
          </p:blipFill>
          <p:spPr bwMode="auto">
            <a:xfrm>
              <a:off x="6716713" y="4640263"/>
              <a:ext cx="914400" cy="1220787"/>
            </a:xfrm>
            <a:prstGeom prst="rect">
              <a:avLst/>
            </a:prstGeom>
            <a:noFill/>
            <a:ln w="9525">
              <a:noFill/>
              <a:miter lim="800000"/>
              <a:headEnd/>
              <a:tailEnd/>
            </a:ln>
          </p:spPr>
        </p:pic>
        <p:pic>
          <p:nvPicPr>
            <p:cNvPr id="19465" name="Picture 15"/>
            <p:cNvPicPr>
              <a:picLocks noChangeAspect="1" noChangeArrowheads="1"/>
            </p:cNvPicPr>
            <p:nvPr/>
          </p:nvPicPr>
          <p:blipFill>
            <a:blip r:embed="rId8" cstate="print"/>
            <a:srcRect/>
            <a:stretch>
              <a:fillRect/>
            </a:stretch>
          </p:blipFill>
          <p:spPr bwMode="auto">
            <a:xfrm>
              <a:off x="7704138" y="4640263"/>
              <a:ext cx="1617662" cy="1214437"/>
            </a:xfrm>
            <a:prstGeom prst="rect">
              <a:avLst/>
            </a:prstGeom>
            <a:noFill/>
            <a:ln w="9525">
              <a:noFill/>
              <a:miter lim="800000"/>
              <a:headEnd/>
              <a:tailEnd/>
            </a:ln>
          </p:spPr>
        </p:pic>
      </p:grpSp>
      <p:pic>
        <p:nvPicPr>
          <p:cNvPr id="13" name="Picture 8"/>
          <p:cNvPicPr>
            <a:picLocks noChangeAspect="1" noChangeArrowheads="1"/>
          </p:cNvPicPr>
          <p:nvPr/>
        </p:nvPicPr>
        <p:blipFill>
          <a:blip r:embed="rId9" cstate="print"/>
          <a:srcRect l="35117" t="13771" r="33104" b="27213"/>
          <a:stretch>
            <a:fillRect/>
          </a:stretch>
        </p:blipFill>
        <p:spPr bwMode="auto">
          <a:xfrm>
            <a:off x="7086600" y="2590800"/>
            <a:ext cx="1291346" cy="1626128"/>
          </a:xfrm>
          <a:prstGeom prst="rect">
            <a:avLst/>
          </a:prstGeom>
          <a:noFill/>
          <a:ln w="9525">
            <a:noFill/>
            <a:miter lim="800000"/>
            <a:headEnd/>
            <a:tailEnd/>
          </a:ln>
        </p:spPr>
      </p:pic>
      <p:pic>
        <p:nvPicPr>
          <p:cNvPr id="14" name="Picture 101"/>
          <p:cNvPicPr>
            <a:picLocks noChangeAspect="1" noChangeArrowheads="1"/>
          </p:cNvPicPr>
          <p:nvPr/>
        </p:nvPicPr>
        <p:blipFill>
          <a:blip r:embed="rId10" cstate="print"/>
          <a:srcRect l="69354" t="38837" r="7419" b="22087"/>
          <a:stretch>
            <a:fillRect/>
          </a:stretch>
        </p:blipFill>
        <p:spPr bwMode="auto">
          <a:xfrm>
            <a:off x="5791200" y="1676400"/>
            <a:ext cx="1060368" cy="1364702"/>
          </a:xfrm>
          <a:prstGeom prst="rect">
            <a:avLst/>
          </a:prstGeom>
          <a:noFill/>
          <a:ln w="9525">
            <a:noFill/>
            <a:miter lim="800000"/>
            <a:headEnd/>
            <a:tailEnd/>
          </a:ln>
        </p:spPr>
      </p:pic>
      <p:pic>
        <p:nvPicPr>
          <p:cNvPr id="15" name="Picture 2"/>
          <p:cNvPicPr>
            <a:picLocks noChangeAspect="1" noChangeArrowheads="1"/>
          </p:cNvPicPr>
          <p:nvPr/>
        </p:nvPicPr>
        <p:blipFill>
          <a:blip r:embed="rId11" cstate="print"/>
          <a:srcRect/>
          <a:stretch>
            <a:fillRect/>
          </a:stretch>
        </p:blipFill>
        <p:spPr bwMode="auto">
          <a:xfrm>
            <a:off x="0" y="1216025"/>
            <a:ext cx="4876800" cy="5641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IS Challenges</a:t>
            </a:r>
            <a:endParaRPr lang="en-US" sz="3200" dirty="0"/>
          </a:p>
        </p:txBody>
      </p:sp>
      <p:sp>
        <p:nvSpPr>
          <p:cNvPr id="3" name="Content Placeholder 2"/>
          <p:cNvSpPr>
            <a:spLocks noGrp="1"/>
          </p:cNvSpPr>
          <p:nvPr>
            <p:ph idx="1"/>
          </p:nvPr>
        </p:nvSpPr>
        <p:spPr/>
        <p:txBody>
          <a:bodyPr/>
          <a:lstStyle/>
          <a:p>
            <a:r>
              <a:rPr lang="en-US" sz="3200" dirty="0" smtClean="0">
                <a:latin typeface="+mj-lt"/>
              </a:rPr>
              <a:t>Recruiting students with a science background</a:t>
            </a:r>
          </a:p>
          <a:p>
            <a:r>
              <a:rPr lang="en-US" sz="3200" dirty="0" smtClean="0">
                <a:latin typeface="+mj-lt"/>
              </a:rPr>
              <a:t>Data managers: specialized science domain vs. generalized info science and matching that with jobs</a:t>
            </a:r>
          </a:p>
          <a:p>
            <a:r>
              <a:rPr lang="en-US" sz="3200" dirty="0" smtClean="0">
                <a:latin typeface="+mj-lt"/>
              </a:rPr>
              <a:t>Collaboration with diverse partners</a:t>
            </a:r>
            <a:endParaRPr lang="en-US" sz="3200" dirty="0">
              <a:latin typeface="+mj-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plate for pie charts">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6"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3978</TotalTime>
  <Words>612</Words>
  <Application>Microsoft Office PowerPoint</Application>
  <PresentationFormat>On-screen Show (4:3)</PresentationFormat>
  <Paragraphs>103</Paragraphs>
  <Slides>14</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ＭＳ Ｐゴシック</vt:lpstr>
      <vt:lpstr>Arial</vt:lpstr>
      <vt:lpstr>Calibri</vt:lpstr>
      <vt:lpstr>굴림</vt:lpstr>
      <vt:lpstr>Helvetica</vt:lpstr>
      <vt:lpstr>Tahoma</vt:lpstr>
      <vt:lpstr>Times New Roman</vt:lpstr>
      <vt:lpstr>Wingdings</vt:lpstr>
      <vt:lpstr>Template for pie charts</vt:lpstr>
      <vt:lpstr>PowerPoint Presentation</vt:lpstr>
      <vt:lpstr>Topics</vt:lpstr>
      <vt:lpstr>PowerPoint Presentation</vt:lpstr>
      <vt:lpstr>Vision and Mission</vt:lpstr>
      <vt:lpstr>Tennessee DataONE team:</vt:lpstr>
      <vt:lpstr>PowerPoint Presentation</vt:lpstr>
      <vt:lpstr>In addition to regular courses…</vt:lpstr>
      <vt:lpstr>Working directly with scientists…</vt:lpstr>
      <vt:lpstr>PowerPoint Presentation</vt:lpstr>
      <vt:lpstr>Digital Curation Education in Research Centers (DCERC)</vt:lpstr>
      <vt:lpstr>DataONE structure</vt:lpstr>
      <vt:lpstr>Assessments (baseline and ongoing) …</vt:lpstr>
      <vt:lpstr>Personas, Scenarios, Use Cases…</vt:lpstr>
      <vt:lpstr>IS Challenges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Kayce</dc:creator>
  <cp:lastModifiedBy>Tenopir, Carol</cp:lastModifiedBy>
  <cp:revision>36</cp:revision>
  <dcterms:created xsi:type="dcterms:W3CDTF">2010-12-04T20:42:04Z</dcterms:created>
  <dcterms:modified xsi:type="dcterms:W3CDTF">2019-06-20T13:25:40Z</dcterms:modified>
</cp:coreProperties>
</file>