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Default Extension="pict" ContentType="image/pict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Default Extension="tiff" ContentType="image/tiff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7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Default Extension="vml" ContentType="application/vnd.openxmlformats-officedocument.vmlDrawing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430" r:id="rId3"/>
    <p:sldId id="431" r:id="rId4"/>
    <p:sldId id="442" r:id="rId5"/>
    <p:sldId id="449" r:id="rId6"/>
    <p:sldId id="432" r:id="rId7"/>
    <p:sldId id="443" r:id="rId8"/>
    <p:sldId id="444" r:id="rId9"/>
    <p:sldId id="445" r:id="rId10"/>
    <p:sldId id="446" r:id="rId11"/>
    <p:sldId id="447" r:id="rId12"/>
    <p:sldId id="448" r:id="rId13"/>
    <p:sldId id="436" r:id="rId14"/>
    <p:sldId id="433" r:id="rId15"/>
    <p:sldId id="434" r:id="rId16"/>
    <p:sldId id="435" r:id="rId17"/>
    <p:sldId id="441" r:id="rId18"/>
    <p:sldId id="438" r:id="rId19"/>
    <p:sldId id="437" r:id="rId20"/>
    <p:sldId id="43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3" frameSlides="1"/>
  <p:clrMru>
    <a:srgbClr val="CCE5F2"/>
    <a:srgbClr val="7FA6A4"/>
    <a:srgbClr val="186072"/>
    <a:srgbClr val="1A435D"/>
    <a:srgbClr val="DCEBEE"/>
    <a:srgbClr val="C9E3E6"/>
    <a:srgbClr val="DCE6EC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3061" autoAdjust="0"/>
    <p:restoredTop sz="97588" autoAdjust="0"/>
  </p:normalViewPr>
  <p:slideViewPr>
    <p:cSldViewPr snapToGrid="0" snapToObjects="1">
      <p:cViewPr>
        <p:scale>
          <a:sx n="77" d="100"/>
          <a:sy n="77" d="100"/>
        </p:scale>
        <p:origin x="-1104" y="-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E0436-3B66-6246-B76A-AB35D612D64B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9C3A4-BFCB-2C46-B15B-B65FE1043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854600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C3619-E428-644C-8CDD-8EBD61BA8D5C}" type="datetimeFigureOut">
              <a:rPr lang="en-US" smtClean="0"/>
              <a:pPr/>
              <a:t>5/3/12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BABB0-2069-8B47-BFEE-DD8B5EB74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854194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Relationship Id="rId3" Type="http://schemas.openxmlformats.org/officeDocument/2006/relationships/image" Target="../media/image1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Pr>
        <a:gradFill flip="none" rotWithShape="1">
          <a:gsLst>
            <a:gs pos="36000">
              <a:schemeClr val="bg1"/>
            </a:gs>
            <a:gs pos="100000">
              <a:schemeClr val="tx2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ataONE_South America_Blue LOGO.t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3670" y="5864354"/>
            <a:ext cx="1916220" cy="457200"/>
          </a:xfrm>
          <a:prstGeom prst="rect">
            <a:avLst/>
          </a:prstGeom>
        </p:spPr>
      </p:pic>
      <p:pic>
        <p:nvPicPr>
          <p:cNvPr id="12" name="Picture 11" descr="DataONE_South America_Blue LOGO.tif"/>
          <p:cNvPicPr>
            <a:picLocks noChangeAspect="1"/>
          </p:cNvPicPr>
          <p:nvPr userDrawn="1"/>
        </p:nvPicPr>
        <p:blipFill>
          <a:blip r:embed="rId3"/>
          <a:srcRect l="49941" r="34820" b="16074"/>
          <a:stretch>
            <a:fillRect/>
          </a:stretch>
        </p:blipFill>
        <p:spPr>
          <a:xfrm>
            <a:off x="5432891" y="1978722"/>
            <a:ext cx="3713317" cy="48792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0708"/>
            <a:ext cx="7772400" cy="1470025"/>
          </a:xfrm>
        </p:spPr>
        <p:txBody>
          <a:bodyPr/>
          <a:lstStyle>
            <a:lvl1pPr algn="l">
              <a:defRPr b="1">
                <a:solidFill>
                  <a:schemeClr val="tx2"/>
                </a:solidFill>
                <a:latin typeface="+mj-lt"/>
                <a:cs typeface="Candar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670" y="2348705"/>
            <a:ext cx="4881059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30169-450E-124B-A3D6-1FE26101A96D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EDCF-1774-5B4B-AE89-BED7DC593538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4FC98-78A2-9C48-AA0D-9734C33432AC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6B60-865B-1345-8A1A-26964B58AB1F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7C940-8415-5B49-A981-F554E528DA19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2F3F-2D20-8540-BD42-C2128D3F8593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7BE1-1CE7-F54C-8FA7-A0A6D52B6B2D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14EC3-0EE0-F843-BB06-786072353EC4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C5FE-DF14-2447-80A9-F536812F0E9A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 i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8A026-8F3D-B34C-9662-616D41CBECE8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17BF-1062-6B4D-8EEE-7E89E17E96C6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36000">
              <a:schemeClr val="bg1"/>
            </a:gs>
            <a:gs pos="100000">
              <a:schemeClr val="tx2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2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6908"/>
            <a:ext cx="8229600" cy="4779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4E852-F3A6-8741-89E7-A50B67774AE3}" type="datetime1">
              <a:rPr lang="en-US" smtClean="0"/>
              <a:pPr/>
              <a:t>5/3/12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2608" y="64914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DataONE_South America_Blue LOGO.tif"/>
          <p:cNvPicPr>
            <a:picLocks noChangeAspect="1"/>
          </p:cNvPicPr>
          <p:nvPr userDrawn="1"/>
        </p:nvPicPr>
        <p:blipFill>
          <a:blip r:embed="rId13">
            <a:alphaModFix amt="27000"/>
          </a:blip>
          <a:srcRect l="49941" r="34820" b="16074"/>
          <a:stretch>
            <a:fillRect/>
          </a:stretch>
        </p:blipFill>
        <p:spPr>
          <a:xfrm>
            <a:off x="5432891" y="1978722"/>
            <a:ext cx="3713317" cy="48792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rgbClr val="1F497D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Cambria"/>
        </a:defRPr>
      </a:lvl1pPr>
      <a:lvl2pPr marL="577850" indent="-231775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Cambria"/>
        </a:defRPr>
      </a:lvl2pPr>
      <a:lvl3pPr marL="795338" indent="-217488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2">
              <a:lumMod val="75000"/>
            </a:schemeClr>
          </a:solidFill>
          <a:latin typeface="+mn-lt"/>
          <a:ea typeface="+mn-ea"/>
          <a:cs typeface="Cambria"/>
        </a:defRPr>
      </a:lvl3pPr>
      <a:lvl4pPr marL="1257300" indent="-231775" algn="l" defTabSz="457200" rtl="0" eaLnBrk="1" latinLnBrk="0" hangingPunct="1">
        <a:spcBef>
          <a:spcPct val="20000"/>
        </a:spcBef>
        <a:buFontTx/>
        <a:buNone/>
        <a:defRPr sz="2000" i="1" kern="1200">
          <a:solidFill>
            <a:schemeClr val="tx2">
              <a:lumMod val="75000"/>
            </a:schemeClr>
          </a:solidFill>
          <a:latin typeface="+mn-lt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Tx/>
        <a:buNone/>
        <a:defRPr sz="2000" i="1" kern="1200">
          <a:solidFill>
            <a:srgbClr val="1A435D"/>
          </a:solidFill>
          <a:latin typeface="+mn-lt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!OLE_LINK1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!OLE_LINK2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41"/>
            <a:ext cx="84582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n-lt"/>
                <a:cs typeface="Century Gothic"/>
              </a:rPr>
              <a:t>D</a:t>
            </a:r>
            <a:r>
              <a:rPr lang="en-US" b="0" dirty="0" smtClean="0">
                <a:latin typeface="+mn-lt"/>
                <a:cs typeface="Century Gothic"/>
              </a:rPr>
              <a:t>ataONE and USGS </a:t>
            </a:r>
            <a:endParaRPr lang="en-US" b="0" dirty="0">
              <a:latin typeface="+mn-lt"/>
              <a:cs typeface="Century Gothic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151071"/>
            <a:ext cx="8338173" cy="4341523"/>
          </a:xfrm>
        </p:spPr>
        <p:txBody>
          <a:bodyPr>
            <a:normAutofit/>
          </a:bodyPr>
          <a:lstStyle/>
          <a:p>
            <a:endParaRPr lang="en-US" sz="2400" dirty="0" smtClean="0">
              <a:latin typeface="+mj-lt"/>
              <a:cs typeface="Century Gothic"/>
            </a:endParaRPr>
          </a:p>
          <a:p>
            <a:endParaRPr lang="en-US" sz="1050" dirty="0" smtClean="0">
              <a:latin typeface="+mj-lt"/>
              <a:cs typeface="Century Gothic"/>
            </a:endParaRPr>
          </a:p>
          <a:p>
            <a:r>
              <a:rPr lang="en-US" sz="2400" dirty="0" smtClean="0">
                <a:latin typeface="+mj-lt"/>
                <a:cs typeface="Century Gothic"/>
              </a:rPr>
              <a:t>Mike Frame, Sub-group lead</a:t>
            </a:r>
            <a:endParaRPr lang="en-US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en-US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</a:rPr>
              <a:t>DataONE UA Working Group Meeting</a:t>
            </a:r>
          </a:p>
          <a:p>
            <a:pPr>
              <a:spcAft>
                <a:spcPts val="600"/>
              </a:spcAft>
            </a:pP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</a:rPr>
              <a:t>May 1-3, 2012</a:t>
            </a:r>
          </a:p>
          <a:p>
            <a:endParaRPr lang="en-US" sz="2400" dirty="0">
              <a:latin typeface="+mj-lt"/>
              <a:cs typeface="Century Gothic"/>
            </a:endParaRPr>
          </a:p>
        </p:txBody>
      </p:sp>
      <p:pic>
        <p:nvPicPr>
          <p:cNvPr id="4" name="Picture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/>
              </a:ext>
            </a:extLst>
          </a:blip>
          <a:srcRect/>
          <a:stretch>
            <a:fillRect/>
          </a:stretch>
        </p:blipFill>
        <p:spPr bwMode="auto">
          <a:xfrm>
            <a:off x="0" y="6283664"/>
            <a:ext cx="1319420" cy="574336"/>
          </a:xfrm>
          <a:prstGeom prst="rect">
            <a:avLst/>
          </a:prstGeom>
          <a:noFill/>
          <a:ln w="9525">
            <a:solidFill>
              <a:srgbClr val="1A435D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Usability Testing Sub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6250"/>
            <a:ext cx="6864864" cy="4779256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 </a:t>
            </a:r>
            <a:endParaRPr lang="en-US" sz="2400" dirty="0" smtClean="0"/>
          </a:p>
          <a:p>
            <a:pPr marL="514350" lvl="0" indent="-514350"/>
            <a:r>
              <a:rPr lang="en-US" sz="2400" b="1" dirty="0" smtClean="0"/>
              <a:t>1. Usability Strategy for the coming Year</a:t>
            </a:r>
            <a:endParaRPr lang="en-US" sz="2400" dirty="0" smtClean="0"/>
          </a:p>
          <a:p>
            <a:pPr marL="803275" lvl="1" indent="-457200">
              <a:buNone/>
            </a:pPr>
            <a:r>
              <a:rPr lang="en-US" sz="2000" dirty="0" smtClean="0"/>
              <a:t>What are we going to test</a:t>
            </a:r>
          </a:p>
          <a:p>
            <a:pPr marL="803275" lvl="1" indent="-457200">
              <a:buNone/>
            </a:pPr>
            <a:r>
              <a:rPr lang="en-US" sz="2000" dirty="0" smtClean="0"/>
              <a:t>Who will participate</a:t>
            </a:r>
          </a:p>
          <a:p>
            <a:pPr marL="803275" lvl="1" indent="-457200">
              <a:buNone/>
            </a:pPr>
            <a:r>
              <a:rPr lang="en-US" sz="2000" dirty="0" smtClean="0"/>
              <a:t>Who will we test</a:t>
            </a:r>
          </a:p>
          <a:p>
            <a:pPr marL="803275" lvl="1" indent="-457200">
              <a:buNone/>
            </a:pPr>
            <a:r>
              <a:rPr lang="en-US" sz="2000" dirty="0" smtClean="0"/>
              <a:t>When</a:t>
            </a:r>
          </a:p>
          <a:p>
            <a:pPr marL="803275" lvl="1" indent="-457200">
              <a:buNone/>
            </a:pPr>
            <a:r>
              <a:rPr lang="en-US" sz="2000" dirty="0" smtClean="0"/>
              <a:t>How</a:t>
            </a:r>
          </a:p>
          <a:p>
            <a:pPr marL="514350" lvl="0" indent="-514350"/>
            <a:r>
              <a:rPr lang="en-US" sz="2400" b="1" dirty="0" smtClean="0"/>
              <a:t>2. Development of Questions, Script, Approach </a:t>
            </a:r>
          </a:p>
          <a:p>
            <a:pPr marL="514350" lvl="0" indent="-514350"/>
            <a:r>
              <a:rPr lang="en-US" sz="2400" b="1" dirty="0" smtClean="0"/>
              <a:t>3. Perform UA Analysis </a:t>
            </a:r>
            <a:endParaRPr lang="en-US" sz="2400" dirty="0" smtClean="0"/>
          </a:p>
          <a:p>
            <a:r>
              <a:rPr lang="en-US" sz="2400" dirty="0" smtClean="0"/>
              <a:t> 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/>
              </a:ext>
            </a:extLst>
          </a:blip>
          <a:srcRect/>
          <a:stretch>
            <a:fillRect/>
          </a:stretch>
        </p:blipFill>
        <p:spPr bwMode="auto">
          <a:xfrm>
            <a:off x="0" y="6283664"/>
            <a:ext cx="1319420" cy="574336"/>
          </a:xfrm>
          <a:prstGeom prst="rect">
            <a:avLst/>
          </a:prstGeom>
          <a:noFill/>
          <a:ln w="9525">
            <a:solidFill>
              <a:srgbClr val="1A435D"/>
            </a:solidFill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411" y="1175278"/>
            <a:ext cx="2539908" cy="24975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140" y="4414424"/>
            <a:ext cx="7571475" cy="2592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Tuesday Afternoon</a:t>
            </a:r>
          </a:p>
          <a:p>
            <a:r>
              <a:rPr lang="en-US" sz="2400" dirty="0" smtClean="0"/>
              <a:t>	Development of General UA Strategy; Script/Questions</a:t>
            </a:r>
          </a:p>
          <a:p>
            <a:r>
              <a:rPr lang="en-US" sz="2400" dirty="0" smtClean="0"/>
              <a:t>Wednesday Morning </a:t>
            </a:r>
          </a:p>
          <a:p>
            <a:r>
              <a:rPr lang="en-US" sz="2400" dirty="0" smtClean="0"/>
              <a:t>	8:30 – 10:30 Script refinement, development</a:t>
            </a:r>
          </a:p>
          <a:p>
            <a:r>
              <a:rPr lang="en-US" sz="2400" dirty="0" smtClean="0"/>
              <a:t>	11:00 – 1:30 – UA Testing</a:t>
            </a:r>
          </a:p>
          <a:p>
            <a:r>
              <a:rPr lang="en-US" sz="2400" dirty="0" smtClean="0"/>
              <a:t>Wednesday Afternoon</a:t>
            </a:r>
          </a:p>
          <a:p>
            <a:r>
              <a:rPr lang="en-US" sz="2400" dirty="0" smtClean="0"/>
              <a:t>	1:30 – 5:00 UA Testing </a:t>
            </a:r>
          </a:p>
          <a:p>
            <a:r>
              <a:rPr lang="en-US" sz="2400" dirty="0" smtClean="0"/>
              <a:t>Thursday Morning</a:t>
            </a:r>
          </a:p>
          <a:p>
            <a:r>
              <a:rPr lang="en-US" sz="2400" dirty="0" smtClean="0"/>
              <a:t>	8:30 – 11:00 Summarization/Results Write-up 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Report out to the entire UA/SOCIO 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010" y="1168744"/>
            <a:ext cx="7585675" cy="5689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959" y="-148576"/>
            <a:ext cx="8229600" cy="892681"/>
          </a:xfrm>
        </p:spPr>
        <p:txBody>
          <a:bodyPr/>
          <a:lstStyle/>
          <a:p>
            <a:r>
              <a:rPr lang="en-US" dirty="0" smtClean="0"/>
              <a:t>No breaks Allowed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68" y="744105"/>
            <a:ext cx="7731368" cy="594542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Usability Testing Sub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Activities: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Heuristic Analysis of </a:t>
            </a:r>
            <a:r>
              <a:rPr lang="en-US" dirty="0" err="1" smtClean="0"/>
              <a:t>DataONE.org</a:t>
            </a:r>
            <a:r>
              <a:rPr lang="en-US" dirty="0" smtClean="0"/>
              <a:t> &amp; </a:t>
            </a:r>
            <a:r>
              <a:rPr lang="en-US" dirty="0" err="1" smtClean="0"/>
              <a:t>ONEMercury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Usability Analysis Strategy for coming year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Usability test/script questions, approach, possible venues</a:t>
            </a:r>
          </a:p>
          <a:p>
            <a:pPr marL="514350" indent="-514350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 Evaluation: </a:t>
            </a:r>
            <a:r>
              <a:rPr lang="en-US" dirty="0" err="1" smtClean="0"/>
              <a:t>dataone.org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b="1" dirty="0" smtClean="0"/>
              <a:t>High Priority Issues </a:t>
            </a:r>
            <a:r>
              <a:rPr lang="en-US" dirty="0" smtClean="0"/>
              <a:t>(address pre-usability testing)</a:t>
            </a:r>
          </a:p>
          <a:p>
            <a:pPr algn="l"/>
            <a:endParaRPr lang="en-US" dirty="0" smtClean="0"/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Search this site / </a:t>
            </a:r>
            <a:r>
              <a:rPr lang="en-US" dirty="0" err="1" smtClean="0"/>
              <a:t>ONEMercury</a:t>
            </a:r>
            <a:r>
              <a:rPr lang="en-US" dirty="0" smtClean="0"/>
              <a:t> search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“search this site” implies searching EVERYTHING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Text box search with search site/search data needed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Consistency of navigation: home page </a:t>
            </a:r>
            <a:r>
              <a:rPr lang="en-US" dirty="0" err="1" smtClean="0"/>
              <a:t>vs</a:t>
            </a:r>
            <a:r>
              <a:rPr lang="en-US" dirty="0" smtClean="0"/>
              <a:t> rest of site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Inconsistent use of color text for hyperlinks </a:t>
            </a:r>
            <a:r>
              <a:rPr lang="en-US" dirty="0" err="1" smtClean="0"/>
              <a:t>vs</a:t>
            </a:r>
            <a:r>
              <a:rPr lang="en-US" dirty="0" smtClean="0"/>
              <a:t> headers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err="1" smtClean="0"/>
              <a:t>ONEMercury</a:t>
            </a:r>
            <a:r>
              <a:rPr lang="en-US" dirty="0" smtClean="0"/>
              <a:t> promo on homepage: no indication that it’s a search tool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4545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 Evaluation: </a:t>
            </a:r>
            <a:r>
              <a:rPr lang="en-US" dirty="0" err="1" smtClean="0"/>
              <a:t>dataone.org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n-US" b="1" dirty="0" smtClean="0"/>
              <a:t>Medium Priority Issues </a:t>
            </a:r>
            <a:r>
              <a:rPr lang="en-US" dirty="0" smtClean="0"/>
              <a:t>(likely will be a focus during usability testing)</a:t>
            </a:r>
          </a:p>
          <a:p>
            <a:pPr algn="l"/>
            <a:endParaRPr lang="en-US" dirty="0" smtClean="0"/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“Products” category – implies </a:t>
            </a:r>
            <a:r>
              <a:rPr lang="en-US" dirty="0" err="1" smtClean="0"/>
              <a:t>DataONE</a:t>
            </a:r>
            <a:r>
              <a:rPr lang="en-US" dirty="0" smtClean="0"/>
              <a:t> authorship; really Products and Resources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Reusability of best practices and education modules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Consider offering these as rich text for  printing and incorporation in </a:t>
            </a:r>
            <a:r>
              <a:rPr lang="en-US" smtClean="0"/>
              <a:t>other resources</a:t>
            </a:r>
            <a:endParaRPr lang="en-US" dirty="0" smtClean="0"/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Problematic access to Software Tools and Best Practices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Too many access options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Offer inconsistent levels of access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Tagging inconsistencies</a:t>
            </a:r>
          </a:p>
          <a:p>
            <a:pPr marL="457200" indent="-457200" algn="l">
              <a:buFont typeface="Arial"/>
              <a:buChar char="•"/>
            </a:pPr>
            <a:endParaRPr lang="en-US" dirty="0" smtClean="0"/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For discussion: utility/relevance of some tools to </a:t>
            </a:r>
            <a:r>
              <a:rPr lang="en-US" dirty="0" err="1" smtClean="0"/>
              <a:t>DataONE</a:t>
            </a:r>
            <a:r>
              <a:rPr lang="en-US" dirty="0" smtClean="0"/>
              <a:t> community; logos can imply promotion or relationships with vendors</a:t>
            </a:r>
          </a:p>
          <a:p>
            <a:pPr marL="914400" lvl="1" indent="-457200" algn="l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529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 Evaluation: </a:t>
            </a:r>
            <a:r>
              <a:rPr lang="en-US" dirty="0" err="1" smtClean="0"/>
              <a:t>ONEMercury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High Priority Issues (</a:t>
            </a:r>
            <a:r>
              <a:rPr lang="en-US" dirty="0" smtClean="0"/>
              <a:t>address pre-usability testing)</a:t>
            </a:r>
          </a:p>
          <a:p>
            <a:pPr algn="l"/>
            <a:endParaRPr lang="en-US" dirty="0" smtClean="0"/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Branding changes from </a:t>
            </a:r>
            <a:r>
              <a:rPr lang="en-US" dirty="0" err="1" smtClean="0"/>
              <a:t>dataone.org</a:t>
            </a:r>
            <a:r>
              <a:rPr lang="en-US" dirty="0" smtClean="0"/>
              <a:t> to </a:t>
            </a:r>
            <a:r>
              <a:rPr lang="en-US" dirty="0" err="1" smtClean="0"/>
              <a:t>ONEMercury</a:t>
            </a:r>
            <a:r>
              <a:rPr lang="en-US" dirty="0" smtClean="0"/>
              <a:t> 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Retain </a:t>
            </a:r>
            <a:r>
              <a:rPr lang="en-US" dirty="0" err="1" smtClean="0"/>
              <a:t>DataONE</a:t>
            </a:r>
            <a:r>
              <a:rPr lang="en-US" dirty="0" smtClean="0"/>
              <a:t> identity in upper left logo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err="1" smtClean="0"/>
              <a:t>ONEMercury</a:t>
            </a:r>
            <a:r>
              <a:rPr lang="en-US" dirty="0" smtClean="0"/>
              <a:t> needs a tagline to state explicitly that it’s a science data search (as do other </a:t>
            </a:r>
            <a:r>
              <a:rPr lang="en-US" dirty="0" err="1" smtClean="0"/>
              <a:t>DataONE</a:t>
            </a:r>
            <a:r>
              <a:rPr lang="en-US" dirty="0" smtClean="0"/>
              <a:t> products)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err="1" smtClean="0"/>
              <a:t>Nav</a:t>
            </a:r>
            <a:r>
              <a:rPr lang="en-US" dirty="0" smtClean="0"/>
              <a:t> from </a:t>
            </a:r>
            <a:r>
              <a:rPr lang="en-US" dirty="0" err="1" smtClean="0"/>
              <a:t>dataone.org</a:t>
            </a:r>
            <a:r>
              <a:rPr lang="en-US" dirty="0" smtClean="0"/>
              <a:t> site at top is confusing (appears to user to be </a:t>
            </a:r>
            <a:r>
              <a:rPr lang="en-US" dirty="0" err="1" smtClean="0"/>
              <a:t>ONEMercury</a:t>
            </a:r>
            <a:r>
              <a:rPr lang="en-US" dirty="0" smtClean="0"/>
              <a:t> </a:t>
            </a:r>
            <a:r>
              <a:rPr lang="en-US" dirty="0" err="1" smtClean="0"/>
              <a:t>nav</a:t>
            </a:r>
            <a:r>
              <a:rPr lang="en-US" dirty="0" smtClean="0"/>
              <a:t>), should be removed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dirty="0" smtClean="0"/>
              <a:t>Hyperlink </a:t>
            </a:r>
            <a:r>
              <a:rPr lang="en-US" dirty="0" err="1" smtClean="0"/>
              <a:t>DataONE</a:t>
            </a:r>
            <a:r>
              <a:rPr lang="en-US" dirty="0" smtClean="0"/>
              <a:t> </a:t>
            </a:r>
            <a:r>
              <a:rPr lang="en-US" dirty="0" err="1" smtClean="0"/>
              <a:t>lgoo</a:t>
            </a:r>
            <a:r>
              <a:rPr lang="en-US" dirty="0" smtClean="0"/>
              <a:t> to go to </a:t>
            </a:r>
            <a:r>
              <a:rPr lang="en-US" dirty="0" err="1" smtClean="0"/>
              <a:t>dataone.org</a:t>
            </a:r>
            <a:r>
              <a:rPr lang="en-US" dirty="0" smtClean="0"/>
              <a:t> home</a:t>
            </a:r>
          </a:p>
          <a:p>
            <a:pPr marL="1371600" lvl="2" indent="-457200" algn="l">
              <a:buFont typeface="Arial"/>
              <a:buChar char="•"/>
            </a:pPr>
            <a:r>
              <a:rPr lang="en-US" dirty="0" smtClean="0"/>
              <a:t>Consider adding “back to </a:t>
            </a:r>
            <a:r>
              <a:rPr lang="en-US" dirty="0" err="1" smtClean="0"/>
              <a:t>DataONE</a:t>
            </a:r>
            <a:r>
              <a:rPr lang="en-US" dirty="0" smtClean="0"/>
              <a:t> Web site” link</a:t>
            </a:r>
          </a:p>
          <a:p>
            <a:pPr marL="914400" lvl="1" indent="-457200" algn="l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2148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 Evaluation: </a:t>
            </a:r>
            <a:r>
              <a:rPr lang="en-US" dirty="0" err="1" smtClean="0"/>
              <a:t>ONEMercury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/>
              <a:t>High Priority Issues (</a:t>
            </a:r>
            <a:r>
              <a:rPr lang="en-US" dirty="0" smtClean="0"/>
              <a:t>address pre-usability testing)</a:t>
            </a:r>
          </a:p>
          <a:p>
            <a:pPr algn="l"/>
            <a:endParaRPr lang="en-US" dirty="0" smtClean="0"/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SEARCH button needs to be added at bottom of page as well as top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Results page filters push results lower on page. 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Toggle filters visible/hide (like simple/advanced search) to increase default real estate?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Move Return to Search to upper left, stretch pagination and sort options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Results content needs to be left-justified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Clarity of filter labels Originator, Author, Member Nodes, Data Providers for non-</a:t>
            </a:r>
            <a:r>
              <a:rPr lang="en-US" dirty="0" err="1" smtClean="0"/>
              <a:t>DataONE</a:t>
            </a:r>
            <a:r>
              <a:rPr lang="en-US" dirty="0"/>
              <a:t> </a:t>
            </a:r>
            <a:r>
              <a:rPr lang="en-US" dirty="0" smtClean="0"/>
              <a:t>users</a:t>
            </a:r>
          </a:p>
          <a:p>
            <a:pPr marL="457200" indent="-457200" algn="l">
              <a:buFont typeface="Arial"/>
              <a:buChar char="•"/>
            </a:pPr>
            <a:endParaRPr lang="en-US" dirty="0" smtClean="0"/>
          </a:p>
          <a:p>
            <a:pPr marL="457200" indent="-457200" algn="l">
              <a:buFont typeface="Arial"/>
              <a:buChar char="•"/>
            </a:pPr>
            <a:endParaRPr lang="en-US" dirty="0" smtClean="0"/>
          </a:p>
          <a:p>
            <a:pPr marL="457200" indent="-457200" algn="l">
              <a:buFont typeface="Arial"/>
              <a:buChar char="•"/>
            </a:pPr>
            <a:endParaRPr lang="en-US" dirty="0" smtClean="0"/>
          </a:p>
          <a:p>
            <a:pPr marL="914400" lvl="1" indent="-457200" algn="l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042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 Evaluation: </a:t>
            </a:r>
            <a:r>
              <a:rPr lang="en-US" dirty="0" err="1" smtClean="0"/>
              <a:t>ONEMercury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High Priority Issues (</a:t>
            </a:r>
            <a:r>
              <a:rPr lang="en-US" dirty="0" smtClean="0"/>
              <a:t>address pre-usability testing)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Sort operations are ambiguous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Are they being used/useful?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Date Range: isn’t it really start date?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Source: organization? Member node?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dirty="0" smtClean="0"/>
              <a:t>Add hover tags to explain labels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Help file is from last iteration of </a:t>
            </a:r>
            <a:r>
              <a:rPr lang="en-US" dirty="0" err="1" smtClean="0"/>
              <a:t>ONEMercury</a:t>
            </a:r>
            <a:endParaRPr lang="en-US" dirty="0" smtClean="0"/>
          </a:p>
          <a:p>
            <a:pPr marL="914400" lvl="1" indent="-457200" algn="l">
              <a:buFont typeface="Arial"/>
              <a:buChar char="•"/>
            </a:pPr>
            <a:endParaRPr lang="en-US" dirty="0" smtClean="0"/>
          </a:p>
          <a:p>
            <a:pPr marL="457200" indent="-457200" algn="l">
              <a:buFont typeface="Arial"/>
              <a:buChar char="•"/>
            </a:pPr>
            <a:endParaRPr lang="en-US" dirty="0" smtClean="0"/>
          </a:p>
          <a:p>
            <a:pPr marL="457200" indent="-457200" algn="l">
              <a:buFont typeface="Arial"/>
              <a:buChar char="•"/>
            </a:pPr>
            <a:endParaRPr lang="en-US" dirty="0" smtClean="0"/>
          </a:p>
          <a:p>
            <a:pPr marL="914400" lvl="1" indent="-457200" algn="l"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3758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UA Strategy for the Year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6908"/>
            <a:ext cx="8686800" cy="514454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Philosophy:</a:t>
            </a:r>
          </a:p>
          <a:p>
            <a:pPr lvl="1"/>
            <a:r>
              <a:rPr lang="en-US" sz="2800" dirty="0" smtClean="0"/>
              <a:t>Iterative UA Testing</a:t>
            </a:r>
          </a:p>
          <a:p>
            <a:pPr lvl="1"/>
            <a:r>
              <a:rPr lang="en-US" sz="2800" dirty="0" smtClean="0"/>
              <a:t>Perform at major conferences</a:t>
            </a:r>
          </a:p>
          <a:p>
            <a:pPr lvl="1"/>
            <a:r>
              <a:rPr lang="en-US" sz="2800" dirty="0" smtClean="0"/>
              <a:t>Development of framework for other DataONE Tools</a:t>
            </a:r>
          </a:p>
          <a:p>
            <a:pPr lvl="1"/>
            <a:r>
              <a:rPr lang="en-US" sz="2800" dirty="0" smtClean="0"/>
              <a:t>Share Findings across DataONE</a:t>
            </a:r>
          </a:p>
          <a:p>
            <a:pPr lvl="1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to UA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Visited the UT Usability Lab</a:t>
            </a:r>
          </a:p>
          <a:p>
            <a:r>
              <a:rPr lang="en-US" dirty="0" smtClean="0"/>
              <a:t>Reviewed Scientist &amp; Data Manager Assessment</a:t>
            </a:r>
          </a:p>
          <a:p>
            <a:r>
              <a:rPr lang="en-US" dirty="0" smtClean="0"/>
              <a:t>Considered Personas when developing UA test</a:t>
            </a:r>
          </a:p>
          <a:p>
            <a:r>
              <a:rPr lang="en-US" dirty="0" smtClean="0"/>
              <a:t>Developed questions related to: </a:t>
            </a:r>
          </a:p>
          <a:p>
            <a:r>
              <a:rPr lang="en-US" dirty="0" smtClean="0"/>
              <a:t>	Pre-questionnaire</a:t>
            </a:r>
          </a:p>
          <a:p>
            <a:r>
              <a:rPr lang="en-US" dirty="0" smtClean="0"/>
              <a:t>	UA Assessment/script</a:t>
            </a:r>
          </a:p>
          <a:p>
            <a:r>
              <a:rPr lang="en-US" dirty="0" smtClean="0"/>
              <a:t>	Post questionnaire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767" y="2959023"/>
            <a:ext cx="2924233" cy="38989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097" y="2636717"/>
            <a:ext cx="2399879" cy="31998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242" y="1167319"/>
            <a:ext cx="3341256" cy="25059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0742"/>
            <a:ext cx="8229600" cy="892681"/>
          </a:xfrm>
        </p:spPr>
        <p:txBody>
          <a:bodyPr/>
          <a:lstStyle/>
          <a:p>
            <a:r>
              <a:rPr lang="en-US" dirty="0" smtClean="0"/>
              <a:t>UT Usability Lab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" y="1013423"/>
            <a:ext cx="4236036" cy="31770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" y="4030727"/>
            <a:ext cx="3769698" cy="2827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Usability Testing Strategy – Round 1</a:t>
            </a:r>
            <a:br>
              <a:rPr lang="en-US" dirty="0" smtClean="0"/>
            </a:br>
            <a:r>
              <a:rPr lang="en-US" dirty="0" smtClean="0"/>
              <a:t>DataONE, </a:t>
            </a:r>
            <a:r>
              <a:rPr lang="en-US" dirty="0" err="1" smtClean="0"/>
              <a:t>ONEMercury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UA Testing at DUG/ESIP</a:t>
            </a:r>
          </a:p>
          <a:p>
            <a:r>
              <a:rPr lang="en-US" dirty="0" smtClean="0"/>
              <a:t>	ESIP community email</a:t>
            </a:r>
          </a:p>
          <a:p>
            <a:r>
              <a:rPr lang="en-US" dirty="0" smtClean="0"/>
              <a:t>	14/16 available slots</a:t>
            </a:r>
          </a:p>
          <a:p>
            <a:r>
              <a:rPr lang="en-US" dirty="0" smtClean="0"/>
              <a:t>	30 minute per person</a:t>
            </a:r>
          </a:p>
          <a:p>
            <a:r>
              <a:rPr lang="en-US" dirty="0" smtClean="0"/>
              <a:t>	Will use MORAE</a:t>
            </a:r>
          </a:p>
          <a:p>
            <a:r>
              <a:rPr lang="en-US" dirty="0" smtClean="0"/>
              <a:t>	Will do “Think Aloud”	</a:t>
            </a:r>
          </a:p>
          <a:p>
            <a:r>
              <a:rPr lang="en-US" dirty="0" smtClean="0"/>
              <a:t>	Incentives will be offered </a:t>
            </a:r>
          </a:p>
          <a:p>
            <a:r>
              <a:rPr lang="en-US" dirty="0" smtClean="0"/>
              <a:t>UA Testing in Future</a:t>
            </a:r>
          </a:p>
          <a:p>
            <a:r>
              <a:rPr lang="en-US" dirty="0" smtClean="0"/>
              <a:t>	Fall/Summer Semester – Graduate testing with Eye Tracking</a:t>
            </a:r>
          </a:p>
          <a:p>
            <a:r>
              <a:rPr lang="en-US" dirty="0" smtClean="0"/>
              <a:t>	Conference in 2013 – Eye Tracking </a:t>
            </a:r>
          </a:p>
          <a:p>
            <a:endParaRPr lang="en-US" dirty="0" smtClean="0"/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UA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457201" y="2443752"/>
          <a:ext cx="8689008" cy="2795769"/>
        </p:xfrm>
        <a:graphic>
          <a:graphicData uri="http://schemas.openxmlformats.org/presentationml/2006/ole">
            <p:oleObj spid="_x0000_s22530" name="Document" r:id="rId3" imgW="5486400" imgH="17653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UA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325248" y="1682540"/>
          <a:ext cx="8602620" cy="4420791"/>
        </p:xfrm>
        <a:graphic>
          <a:graphicData uri="http://schemas.openxmlformats.org/presentationml/2006/ole">
            <p:oleObj spid="_x0000_s28674" name="Document" r:id="rId3" imgW="5486400" imgH="28194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UA Testing at DUG/ESIP - 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May/June – finalize test scripts, approach, coordinate with DUG/ESIP</a:t>
            </a:r>
          </a:p>
          <a:p>
            <a:r>
              <a:rPr lang="en-US" dirty="0" smtClean="0"/>
              <a:t>July – Actual Testing</a:t>
            </a:r>
          </a:p>
          <a:p>
            <a:r>
              <a:rPr lang="en-US" dirty="0" smtClean="0"/>
              <a:t>August – November – Data Analysis &amp; Summaries</a:t>
            </a:r>
          </a:p>
          <a:p>
            <a:r>
              <a:rPr lang="en-US" dirty="0" smtClean="0"/>
              <a:t>September – Present initial analysis results at AHM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other UA Testing Venues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DataONE DUG/ESIP - July 15 -20, 2012</a:t>
            </a:r>
          </a:p>
          <a:p>
            <a:r>
              <a:rPr lang="en-US" dirty="0" smtClean="0"/>
              <a:t>ESA - August 5-10 2012</a:t>
            </a:r>
          </a:p>
          <a:p>
            <a:r>
              <a:rPr lang="en-US" dirty="0" smtClean="0"/>
              <a:t>AGU - December 3-7 2012</a:t>
            </a:r>
          </a:p>
          <a:p>
            <a:r>
              <a:rPr lang="en-US" dirty="0" smtClean="0"/>
              <a:t>ASIS&amp;T - October 26-31st 2012</a:t>
            </a:r>
          </a:p>
          <a:p>
            <a:r>
              <a:rPr lang="en-US" dirty="0" smtClean="0"/>
              <a:t>ALA Midwinter - January 25-29, 2013 (Seattle)</a:t>
            </a:r>
          </a:p>
          <a:p>
            <a:r>
              <a:rPr lang="en-US" dirty="0" smtClean="0"/>
              <a:t>AAAS - February 14-18 2013</a:t>
            </a:r>
          </a:p>
          <a:p>
            <a:r>
              <a:rPr lang="en-US" dirty="0" smtClean="0"/>
              <a:t>ACRL - April 10-13, 2013 (Indianapolis)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6908"/>
            <a:ext cx="8686800" cy="47792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Awareness of Past efforts, documents, expertise</a:t>
            </a:r>
          </a:p>
          <a:p>
            <a:r>
              <a:rPr lang="en-US" dirty="0" smtClean="0"/>
              <a:t>Communications across Working Groups</a:t>
            </a:r>
          </a:p>
          <a:p>
            <a:r>
              <a:rPr lang="en-US" dirty="0" smtClean="0"/>
              <a:t>Managing Expectations</a:t>
            </a:r>
          </a:p>
          <a:p>
            <a:r>
              <a:rPr lang="en-US" dirty="0" smtClean="0"/>
              <a:t>Usability approach will be iterative</a:t>
            </a:r>
          </a:p>
          <a:p>
            <a:r>
              <a:rPr lang="en-US" dirty="0" smtClean="0"/>
              <a:t>Joint Working Groups sessions are effective </a:t>
            </a:r>
          </a:p>
          <a:p>
            <a:r>
              <a:rPr lang="en-US" dirty="0" smtClean="0"/>
              <a:t>Tracking of requests/improvements </a:t>
            </a:r>
          </a:p>
          <a:p>
            <a:r>
              <a:rPr lang="en-US" dirty="0" smtClean="0"/>
              <a:t>Process for address Conflicting Input between CE/CI</a:t>
            </a:r>
          </a:p>
          <a:p>
            <a:r>
              <a:rPr lang="en-US" dirty="0" smtClean="0"/>
              <a:t>Breaking down silos </a:t>
            </a:r>
          </a:p>
          <a:p>
            <a:r>
              <a:rPr lang="en-US" dirty="0" smtClean="0"/>
              <a:t>Coordination between Assessments &amp; Usability is a must</a:t>
            </a:r>
          </a:p>
          <a:p>
            <a:r>
              <a:rPr lang="en-US" dirty="0" smtClean="0"/>
              <a:t>Review Progress of all CE Groups – relationships, overlaps, joint activities, etc.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769" y="5958728"/>
            <a:ext cx="1311439" cy="8992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2961</TotalTime>
  <Words>902</Words>
  <Application>Microsoft Macintosh PowerPoint</Application>
  <PresentationFormat>On-screen Show (4:3)</PresentationFormat>
  <Paragraphs>156</Paragraphs>
  <Slides>20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!OLE_LINK1</vt:lpstr>
      <vt:lpstr>!OLE_LINK2</vt:lpstr>
      <vt:lpstr>DataONE and USGS </vt:lpstr>
      <vt:lpstr>Usability Testing Sub Group</vt:lpstr>
      <vt:lpstr>Possible Schedule</vt:lpstr>
      <vt:lpstr>Report out to the entire UA/SOCIO Group</vt:lpstr>
      <vt:lpstr>No breaks Allowed</vt:lpstr>
      <vt:lpstr>Usability Testing Sub group</vt:lpstr>
      <vt:lpstr>Heuristic Evaluation: dataone.org</vt:lpstr>
      <vt:lpstr>Heuristic Evaluation: dataone.org</vt:lpstr>
      <vt:lpstr>Heuristic Evaluation: ONEMercury</vt:lpstr>
      <vt:lpstr>Heuristic Evaluation: ONEMercury</vt:lpstr>
      <vt:lpstr>Heuristic Evaluation: ONEMercury</vt:lpstr>
      <vt:lpstr>UA Strategy for the Year</vt:lpstr>
      <vt:lpstr>Approach to UA Testing</vt:lpstr>
      <vt:lpstr>UT Usability Lab </vt:lpstr>
      <vt:lpstr>Usability Testing Strategy – Round 1 DataONE, ONEMercury</vt:lpstr>
      <vt:lpstr>UA Questions</vt:lpstr>
      <vt:lpstr>UA Questions</vt:lpstr>
      <vt:lpstr>UA Testing at DUG/ESIP - Timeline</vt:lpstr>
      <vt:lpstr>Possible other UA Testing Venues </vt:lpstr>
      <vt:lpstr>Lessons  Learned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DataONE UA Sub Group Summary Report</dc:title>
  <dc:subject/>
  <dc:creator>Mike Frame</dc:creator>
  <cp:keywords/>
  <dc:description/>
  <cp:lastModifiedBy>Michael Frame</cp:lastModifiedBy>
  <cp:revision>275</cp:revision>
  <cp:lastPrinted>2011-08-15T14:04:58Z</cp:lastPrinted>
  <dcterms:created xsi:type="dcterms:W3CDTF">2012-05-03T15:39:37Z</dcterms:created>
  <dcterms:modified xsi:type="dcterms:W3CDTF">2012-05-03T15:39:50Z</dcterms:modified>
  <cp:category/>
</cp:coreProperties>
</file>