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58595B"/>
    <a:srgbClr val="FF8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325"/>
    <p:restoredTop sz="95137"/>
  </p:normalViewPr>
  <p:slideViewPr>
    <p:cSldViewPr snapToGrid="0">
      <p:cViewPr varScale="1">
        <p:scale>
          <a:sx n="17" d="100"/>
          <a:sy n="17" d="100"/>
        </p:scale>
        <p:origin x="224" y="10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E53680-8052-DE42-BF5D-D059B7CE7FFE}" type="datetimeFigureOut">
              <a:rPr lang="en-US" smtClean="0"/>
              <a:t>4/7/25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C7E5D-777A-1F47-970C-42E9944AB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767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024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795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457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940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641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055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344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99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394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371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810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484D6-EFB2-4F47-83AC-30C66900A92C}" type="datetimeFigureOut">
              <a:rPr lang="en-US" smtClean="0"/>
              <a:t>4/7/25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1A2E-B670-5743-8E0B-F594C80B7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145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F0450C0-D108-D1CA-D8BD-463066F6F0ED}"/>
              </a:ext>
            </a:extLst>
          </p:cNvPr>
          <p:cNvSpPr txBox="1"/>
          <p:nvPr/>
        </p:nvSpPr>
        <p:spPr>
          <a:xfrm>
            <a:off x="10582878" y="1353450"/>
            <a:ext cx="32808669" cy="29854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n w="38100" cap="flat">
                  <a:noFill/>
                  <a:bevel/>
                </a:ln>
                <a:solidFill>
                  <a:srgbClr val="58595B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elvetica" pitchFamily="2" charset="0"/>
                <a:ea typeface="Verdana" panose="020B0604030504040204" pitchFamily="34" charset="0"/>
                <a:cs typeface="Arial" panose="020B0604020202020204" pitchFamily="34" charset="0"/>
              </a:rPr>
              <a:t>Utilizing Non-Pharmacological Interventions to Increase Resilience</a:t>
            </a:r>
          </a:p>
          <a:p>
            <a:pPr algn="ctr"/>
            <a:endParaRPr lang="en-US" sz="5400" b="1" i="1" dirty="0">
              <a:solidFill>
                <a:srgbClr val="58595B"/>
              </a:solidFill>
              <a:latin typeface="Helvetica" pitchFamily="2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en-US" sz="5400" b="1" dirty="0">
                <a:solidFill>
                  <a:srgbClr val="58595B"/>
                </a:solidFill>
                <a:latin typeface="Helvetica" pitchFamily="2" charset="0"/>
                <a:ea typeface="Verdana" panose="020B0604030504040204" pitchFamily="34" charset="0"/>
                <a:cs typeface="Arial" panose="020B0604020202020204" pitchFamily="34" charset="0"/>
              </a:rPr>
              <a:t>Laura Kate Inman, BSN, RN &amp; Allyson Neal, DNP, PNP, PMHNP</a:t>
            </a:r>
            <a:endParaRPr lang="en-US" sz="5400" i="1" dirty="0">
              <a:latin typeface="Helvetica" pitchFamily="2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417F368-AA31-7BE0-CE97-AF29E0184532}"/>
              </a:ext>
            </a:extLst>
          </p:cNvPr>
          <p:cNvSpPr/>
          <p:nvPr/>
        </p:nvSpPr>
        <p:spPr>
          <a:xfrm>
            <a:off x="13283244" y="5304648"/>
            <a:ext cx="16868920" cy="27348560"/>
          </a:xfrm>
          <a:prstGeom prst="rect">
            <a:avLst/>
          </a:prstGeom>
          <a:solidFill>
            <a:srgbClr val="FF82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E294D2F0-D127-E2F5-B4C3-AD22890BE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90046" y="6034707"/>
            <a:ext cx="15511108" cy="10000904"/>
          </a:xfrm>
        </p:spPr>
        <p:txBody>
          <a:bodyPr anchor="t">
            <a:noAutofit/>
          </a:bodyPr>
          <a:lstStyle/>
          <a:p>
            <a:pPr>
              <a:lnSpc>
                <a:spcPct val="150000"/>
              </a:lnSpc>
            </a:pPr>
            <a:r>
              <a:rPr lang="en-US" sz="81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56.41% of individuals had an increased BRS score within three months of receiving resiliency skills education.</a:t>
            </a:r>
            <a:endParaRPr lang="en-US" sz="8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40CC7A52-D9A1-AF79-8D86-402781556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3039" y="29402008"/>
            <a:ext cx="3865122" cy="3251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0C2BF47-B8E4-5B63-B846-CE4F055672D5}"/>
              </a:ext>
            </a:extLst>
          </p:cNvPr>
          <p:cNvSpPr/>
          <p:nvPr/>
        </p:nvSpPr>
        <p:spPr>
          <a:xfrm>
            <a:off x="1121562" y="5304648"/>
            <a:ext cx="10937085" cy="1134858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58595B"/>
                </a:solidFill>
                <a:latin typeface="Helvetica" pitchFamily="2" charset="0"/>
              </a:rPr>
              <a:t>BACKGROUND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05D776-927A-8688-C38A-999F3979EF5F}"/>
              </a:ext>
            </a:extLst>
          </p:cNvPr>
          <p:cNvSpPr/>
          <p:nvPr/>
        </p:nvSpPr>
        <p:spPr>
          <a:xfrm>
            <a:off x="1012202" y="14322544"/>
            <a:ext cx="10934615" cy="1134858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58595B"/>
                </a:solidFill>
                <a:latin typeface="Helvetica" pitchFamily="2" charset="0"/>
              </a:rPr>
              <a:t>LOCAL PROBLEM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09C4499-B2B1-6417-BC1F-877C0D5AA66F}"/>
              </a:ext>
            </a:extLst>
          </p:cNvPr>
          <p:cNvSpPr/>
          <p:nvPr/>
        </p:nvSpPr>
        <p:spPr>
          <a:xfrm>
            <a:off x="1121562" y="24368788"/>
            <a:ext cx="10934615" cy="1134858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58595B"/>
                </a:solidFill>
                <a:latin typeface="Helvetica" pitchFamily="2" charset="0"/>
              </a:rPr>
              <a:t>METHODS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2DE0E92-74D1-96D6-7518-1FDCAE14DA2D}"/>
              </a:ext>
            </a:extLst>
          </p:cNvPr>
          <p:cNvSpPr/>
          <p:nvPr/>
        </p:nvSpPr>
        <p:spPr>
          <a:xfrm>
            <a:off x="31320950" y="5304648"/>
            <a:ext cx="10908728" cy="1134858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58595B"/>
                </a:solidFill>
                <a:latin typeface="Helvetica" pitchFamily="2" charset="0"/>
              </a:rPr>
              <a:t>INTERVENTIONS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4D990A1-B38E-A081-21EB-4FD983EBE8C9}"/>
              </a:ext>
            </a:extLst>
          </p:cNvPr>
          <p:cNvSpPr/>
          <p:nvPr/>
        </p:nvSpPr>
        <p:spPr>
          <a:xfrm>
            <a:off x="31318481" y="15236723"/>
            <a:ext cx="10911197" cy="980007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58595B"/>
                </a:solidFill>
                <a:latin typeface="Helvetica" pitchFamily="2" charset="0"/>
              </a:rPr>
              <a:t>RESULTS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C5776D2-C052-30F4-219A-6E9E528C5EBE}"/>
              </a:ext>
            </a:extLst>
          </p:cNvPr>
          <p:cNvSpPr/>
          <p:nvPr/>
        </p:nvSpPr>
        <p:spPr>
          <a:xfrm>
            <a:off x="31488591" y="22827056"/>
            <a:ext cx="10660446" cy="1073906"/>
          </a:xfrm>
          <a:prstGeom prst="rect">
            <a:avLst/>
          </a:prstGeom>
          <a:solidFill>
            <a:srgbClr val="E0E0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58595B"/>
                </a:solidFill>
                <a:latin typeface="Helvetica" pitchFamily="2" charset="0"/>
              </a:rPr>
              <a:t>CONCLUSIONS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711C227-7420-5001-6DF2-A5E6EEC1B1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96" y="1452852"/>
            <a:ext cx="8341269" cy="1513239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8B5B90F-AFD7-645A-1FA8-1CB603BEC19D}"/>
              </a:ext>
            </a:extLst>
          </p:cNvPr>
          <p:cNvCxnSpPr/>
          <p:nvPr/>
        </p:nvCxnSpPr>
        <p:spPr>
          <a:xfrm>
            <a:off x="9960965" y="1377497"/>
            <a:ext cx="0" cy="2087719"/>
          </a:xfrm>
          <a:prstGeom prst="line">
            <a:avLst/>
          </a:prstGeom>
          <a:ln w="12700">
            <a:solidFill>
              <a:srgbClr val="58595B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19" name="Graphic 18" descr="Upward trend">
            <a:extLst>
              <a:ext uri="{FF2B5EF4-FFF2-40B4-BE49-F238E27FC236}">
                <a16:creationId xmlns:a16="http://schemas.microsoft.com/office/drawing/2014/main" id="{E55B2A7B-CEB0-FFEA-E008-EE91C5B26E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565861" y="18615687"/>
            <a:ext cx="6948558" cy="694855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4ED3CA4-03A9-5482-E988-0C7E9F08C7B5}"/>
              </a:ext>
            </a:extLst>
          </p:cNvPr>
          <p:cNvSpPr txBox="1"/>
          <p:nvPr/>
        </p:nvSpPr>
        <p:spPr>
          <a:xfrm>
            <a:off x="1147449" y="6842941"/>
            <a:ext cx="1090872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Resilience is the psychobiological capacity to respond/adapt to life events, manage psychological effects of life events, and return to a healthy state of mind. The Brief Resilience Scale (BRS) is a tool for assessing resiliency. The mobile mental healthcare clinic’s patients were not receiving resiliency screening. To address this, the provider implemented the BRS and resilience education.</a:t>
            </a:r>
            <a:r>
              <a:rPr lang="en-US" sz="4400" dirty="0">
                <a:effectLst/>
              </a:rPr>
              <a:t> </a:t>
            </a:r>
            <a:endParaRPr lang="en-US" sz="4400" dirty="0">
              <a:solidFill>
                <a:srgbClr val="333333"/>
              </a:solidFill>
              <a:latin typeface="Helvetica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5A7B085-44DC-47F6-BB99-4AF2E67EECB8}"/>
              </a:ext>
            </a:extLst>
          </p:cNvPr>
          <p:cNvSpPr txBox="1"/>
          <p:nvPr/>
        </p:nvSpPr>
        <p:spPr>
          <a:xfrm>
            <a:off x="1061095" y="15104713"/>
            <a:ext cx="10937085" cy="10095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>
              <a:solidFill>
                <a:srgbClr val="333333"/>
              </a:solidFill>
              <a:latin typeface="Helvetica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1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A mobile mental healthcare clinic lacked resilience assessment</a:t>
            </a:r>
            <a:r>
              <a:rPr lang="en-US" sz="4100" dirty="0">
                <a:latin typeface="Times New Roman" panose="02020603050405020304" pitchFamily="18" charset="0"/>
                <a:ea typeface="Aptos" panose="020B0004020202020204" pitchFamily="34" charset="0"/>
              </a:rPr>
              <a:t>. To </a:t>
            </a:r>
            <a:r>
              <a:rPr lang="en-US" sz="4100">
                <a:latin typeface="Times New Roman" panose="02020603050405020304" pitchFamily="18" charset="0"/>
                <a:ea typeface="Aptos" panose="020B0004020202020204" pitchFamily="34" charset="0"/>
              </a:rPr>
              <a:t>address this, the</a:t>
            </a:r>
            <a:r>
              <a:rPr lang="en-US" sz="410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1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BRS was implemented. There was a total of 48 participants.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100" dirty="0">
                <a:latin typeface="Times New Roman" panose="02020603050405020304" pitchFamily="18" charset="0"/>
                <a:ea typeface="Aptos" panose="020B0004020202020204" pitchFamily="34" charset="0"/>
              </a:rPr>
              <a:t>Purpose:</a:t>
            </a:r>
            <a:r>
              <a:rPr lang="en-US" sz="41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4100" dirty="0">
                <a:latin typeface="Times New Roman" panose="02020603050405020304" pitchFamily="18" charset="0"/>
                <a:ea typeface="Aptos" panose="020B0004020202020204" pitchFamily="34" charset="0"/>
              </a:rPr>
              <a:t>S</a:t>
            </a:r>
            <a:r>
              <a:rPr lang="en-US" sz="41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creen for resilience, educate on non-pharmacological ways to increase resilience, and rescreen within three months to determine education efficacy. </a:t>
            </a:r>
            <a:endParaRPr lang="en-US" sz="4100" dirty="0">
              <a:latin typeface="Times New Roman" panose="02020603050405020304" pitchFamily="18" charset="0"/>
              <a:ea typeface="Aptos" panose="020B00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1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Aim: By January 12, 2025, 80% of individuals screened for resilience will have an increased resilience score at the follow-up appointment at the project site.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1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Goal: To influence providers to implement resilience screening and education.</a:t>
            </a:r>
            <a:endParaRPr lang="en-US" sz="4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333333"/>
              </a:solidFill>
              <a:latin typeface="Helvetica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E6AD758-256A-6387-3970-5AC007D44E7A}"/>
              </a:ext>
            </a:extLst>
          </p:cNvPr>
          <p:cNvSpPr txBox="1"/>
          <p:nvPr/>
        </p:nvSpPr>
        <p:spPr>
          <a:xfrm>
            <a:off x="1147450" y="25743402"/>
            <a:ext cx="10908727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Iowa Model and Plan-Do-Study-Act (PDSA) cycles were used.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BRS scores were evaluated initially and within three-month follow-up. After baseline screenings, patients were educated on resilience, how to increase it, and given handouts with this education.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Specific/outcome measure variables were pre- and post- education scores.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Paired sample T-test determined statistical significance. </a:t>
            </a:r>
            <a:endParaRPr lang="en-US" sz="4000" dirty="0">
              <a:solidFill>
                <a:srgbClr val="333333"/>
              </a:solidFill>
              <a:latin typeface="Helvetica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0E1BC22-3FF1-A186-88F4-B642772CD5EA}"/>
              </a:ext>
            </a:extLst>
          </p:cNvPr>
          <p:cNvSpPr txBox="1"/>
          <p:nvPr/>
        </p:nvSpPr>
        <p:spPr>
          <a:xfrm>
            <a:off x="31445091" y="6844884"/>
            <a:ext cx="10660446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marR="0" indent="-571500">
              <a:buFont typeface="Arial" panose="020B0604020202020204" pitchFamily="34" charset="0"/>
              <a:buChar char="•"/>
            </a:pPr>
            <a:r>
              <a:rPr lang="en-US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BRS was implemented to assess pre- and post-education resilience scores. </a:t>
            </a:r>
          </a:p>
          <a:p>
            <a:pPr marL="571500" marR="0" indent="-571500">
              <a:buFont typeface="Arial" panose="020B0604020202020204" pitchFamily="34" charset="0"/>
              <a:buChar char="•"/>
            </a:pPr>
            <a:r>
              <a:rPr lang="en-US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Patients were educated on resilience, how to increase it, and given handouts with this education.</a:t>
            </a:r>
          </a:p>
          <a:p>
            <a:pPr marL="571500" marR="0" indent="-571500">
              <a:buFont typeface="Arial" panose="020B0604020202020204" pitchFamily="34" charset="0"/>
              <a:buChar char="•"/>
            </a:pPr>
            <a:r>
              <a:rPr lang="en-US" sz="5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Non-pharmacological changes included yoga/exercise, volunteering, joining groups, journaling, sleep, eating healthily, meditation, guided imagery, and prayer.</a:t>
            </a:r>
            <a:endParaRPr lang="en-US" sz="5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70813B6-8305-AAE0-1C1E-4FDAFE3DBEC6}"/>
              </a:ext>
            </a:extLst>
          </p:cNvPr>
          <p:cNvSpPr txBox="1"/>
          <p:nvPr/>
        </p:nvSpPr>
        <p:spPr>
          <a:xfrm>
            <a:off x="31488591" y="16506437"/>
            <a:ext cx="1066044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6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There were 48 participants, with 39 participants aged 19-75 included in analysis. Mean pre-education BRS of 2.98 increased 3.08 within three months post-education. </a:t>
            </a:r>
            <a:endParaRPr lang="en-US" sz="6000" dirty="0">
              <a:solidFill>
                <a:srgbClr val="333333"/>
              </a:solidFill>
              <a:latin typeface="Helvetica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0F209E8-01E7-52F9-60BC-83352BB41FE5}"/>
              </a:ext>
            </a:extLst>
          </p:cNvPr>
          <p:cNvSpPr txBox="1"/>
          <p:nvPr/>
        </p:nvSpPr>
        <p:spPr>
          <a:xfrm>
            <a:off x="31488591" y="24193204"/>
            <a:ext cx="10660446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Implementation of resilience education yielded statistically/clinically significance difference in BRS scores.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Psychoeducation improves outcomes. Providers should consider integrating resiliency education.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Next steps are continued patient education via provider and advocacy for further research on resilience patient education.</a:t>
            </a:r>
            <a:r>
              <a:rPr lang="en-US" sz="4800" dirty="0">
                <a:effectLst/>
              </a:rPr>
              <a:t> </a:t>
            </a:r>
            <a:endParaRPr lang="en-US" sz="4800" dirty="0">
              <a:solidFill>
                <a:srgbClr val="333333"/>
              </a:solidFill>
              <a:latin typeface="Helvetica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4FE514-1803-40E4-648B-894576BE624C}"/>
              </a:ext>
            </a:extLst>
          </p:cNvPr>
          <p:cNvSpPr txBox="1"/>
          <p:nvPr/>
        </p:nvSpPr>
        <p:spPr>
          <a:xfrm>
            <a:off x="36316114" y="31785141"/>
            <a:ext cx="75537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ACKNOWLEDGEMENTS/FUNDING DISCLOSURE:</a:t>
            </a:r>
          </a:p>
          <a:p>
            <a:r>
              <a:rPr lang="en-US" sz="2000" dirty="0"/>
              <a:t>If you would like to thank anyone for their support (i.e., the project site staff, etc.) or received funding state it here </a:t>
            </a:r>
          </a:p>
        </p:txBody>
      </p:sp>
      <p:pic>
        <p:nvPicPr>
          <p:cNvPr id="3" name="Picture 2" descr="A graph of blue squares&#10;&#10;AI-generated content may be incorrect.">
            <a:extLst>
              <a:ext uri="{FF2B5EF4-FFF2-40B4-BE49-F238E27FC236}">
                <a16:creationId xmlns:a16="http://schemas.microsoft.com/office/drawing/2014/main" id="{7BE279FE-6FB0-5A33-AAF8-A832906C1423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7407" y="17491393"/>
            <a:ext cx="14992368" cy="116622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raphic 15" descr="Artificial Intelligence with solid fill">
            <a:extLst>
              <a:ext uri="{FF2B5EF4-FFF2-40B4-BE49-F238E27FC236}">
                <a16:creationId xmlns:a16="http://schemas.microsoft.com/office/drawing/2014/main" id="{6C8DDC2C-CC58-02A5-3A35-E7EA7A59FB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645564" y="14236338"/>
            <a:ext cx="2222861" cy="2222861"/>
          </a:xfrm>
          <a:prstGeom prst="rect">
            <a:avLst/>
          </a:prstGeom>
        </p:spPr>
      </p:pic>
      <p:pic>
        <p:nvPicPr>
          <p:cNvPr id="28" name="Graphic 27" descr="Business Growth with solid fill">
            <a:extLst>
              <a:ext uri="{FF2B5EF4-FFF2-40B4-BE49-F238E27FC236}">
                <a16:creationId xmlns:a16="http://schemas.microsoft.com/office/drawing/2014/main" id="{31391836-02CE-62AF-7C1B-8F2FB57F07B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6022776" y="14160455"/>
            <a:ext cx="2389760" cy="238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326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3182</TotalTime>
  <Words>428</Words>
  <Application>Microsoft Macintosh PowerPoint</Application>
  <PresentationFormat>Custom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Aptos</vt:lpstr>
      <vt:lpstr>Arial</vt:lpstr>
      <vt:lpstr>Calibri</vt:lpstr>
      <vt:lpstr>Calibri Light</vt:lpstr>
      <vt:lpstr>Helvetica</vt:lpstr>
      <vt:lpstr>Times New Roman</vt:lpstr>
      <vt:lpstr>Verdana</vt:lpstr>
      <vt:lpstr>Office Theme</vt:lpstr>
      <vt:lpstr>56.41% of individuals had an increased BRS score within three months of receiving resiliency skills education.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outcome or takeaway message (written in plain English) goes here</dc:title>
  <dc:creator>Hessock, Melissa Marie</dc:creator>
  <cp:lastModifiedBy>Inman, Laura Kate</cp:lastModifiedBy>
  <cp:revision>5</cp:revision>
  <dcterms:created xsi:type="dcterms:W3CDTF">2023-07-20T17:39:27Z</dcterms:created>
  <dcterms:modified xsi:type="dcterms:W3CDTF">2025-04-07T18:15:03Z</dcterms:modified>
</cp:coreProperties>
</file>