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56" r:id="rId2"/>
  </p:sldIdLst>
  <p:sldSz cx="38404800" cy="32918400"/>
  <p:notesSz cx="6858000" cy="9144000"/>
  <p:defaultTextStyle>
    <a:defPPr>
      <a:defRPr lang="en-US"/>
    </a:defPPr>
    <a:lvl1pPr marL="0" algn="l" defTabSz="3423514" rtl="0" eaLnBrk="1" latinLnBrk="0" hangingPunct="1">
      <a:defRPr sz="6739" kern="1200">
        <a:solidFill>
          <a:schemeClr val="tx1"/>
        </a:solidFill>
        <a:latin typeface="+mn-lt"/>
        <a:ea typeface="+mn-ea"/>
        <a:cs typeface="+mn-cs"/>
      </a:defRPr>
    </a:lvl1pPr>
    <a:lvl2pPr marL="1711757" algn="l" defTabSz="3423514" rtl="0" eaLnBrk="1" latinLnBrk="0" hangingPunct="1">
      <a:defRPr sz="6739" kern="1200">
        <a:solidFill>
          <a:schemeClr val="tx1"/>
        </a:solidFill>
        <a:latin typeface="+mn-lt"/>
        <a:ea typeface="+mn-ea"/>
        <a:cs typeface="+mn-cs"/>
      </a:defRPr>
    </a:lvl2pPr>
    <a:lvl3pPr marL="3423514" algn="l" defTabSz="3423514" rtl="0" eaLnBrk="1" latinLnBrk="0" hangingPunct="1">
      <a:defRPr sz="6739" kern="1200">
        <a:solidFill>
          <a:schemeClr val="tx1"/>
        </a:solidFill>
        <a:latin typeface="+mn-lt"/>
        <a:ea typeface="+mn-ea"/>
        <a:cs typeface="+mn-cs"/>
      </a:defRPr>
    </a:lvl3pPr>
    <a:lvl4pPr marL="5135270" algn="l" defTabSz="3423514" rtl="0" eaLnBrk="1" latinLnBrk="0" hangingPunct="1">
      <a:defRPr sz="6739" kern="1200">
        <a:solidFill>
          <a:schemeClr val="tx1"/>
        </a:solidFill>
        <a:latin typeface="+mn-lt"/>
        <a:ea typeface="+mn-ea"/>
        <a:cs typeface="+mn-cs"/>
      </a:defRPr>
    </a:lvl4pPr>
    <a:lvl5pPr marL="6847027" algn="l" defTabSz="3423514" rtl="0" eaLnBrk="1" latinLnBrk="0" hangingPunct="1">
      <a:defRPr sz="6739" kern="1200">
        <a:solidFill>
          <a:schemeClr val="tx1"/>
        </a:solidFill>
        <a:latin typeface="+mn-lt"/>
        <a:ea typeface="+mn-ea"/>
        <a:cs typeface="+mn-cs"/>
      </a:defRPr>
    </a:lvl5pPr>
    <a:lvl6pPr marL="8558784" algn="l" defTabSz="3423514" rtl="0" eaLnBrk="1" latinLnBrk="0" hangingPunct="1">
      <a:defRPr sz="6739" kern="1200">
        <a:solidFill>
          <a:schemeClr val="tx1"/>
        </a:solidFill>
        <a:latin typeface="+mn-lt"/>
        <a:ea typeface="+mn-ea"/>
        <a:cs typeface="+mn-cs"/>
      </a:defRPr>
    </a:lvl6pPr>
    <a:lvl7pPr marL="10270541" algn="l" defTabSz="3423514" rtl="0" eaLnBrk="1" latinLnBrk="0" hangingPunct="1">
      <a:defRPr sz="6739" kern="1200">
        <a:solidFill>
          <a:schemeClr val="tx1"/>
        </a:solidFill>
        <a:latin typeface="+mn-lt"/>
        <a:ea typeface="+mn-ea"/>
        <a:cs typeface="+mn-cs"/>
      </a:defRPr>
    </a:lvl7pPr>
    <a:lvl8pPr marL="11982298" algn="l" defTabSz="3423514" rtl="0" eaLnBrk="1" latinLnBrk="0" hangingPunct="1">
      <a:defRPr sz="6739" kern="1200">
        <a:solidFill>
          <a:schemeClr val="tx1"/>
        </a:solidFill>
        <a:latin typeface="+mn-lt"/>
        <a:ea typeface="+mn-ea"/>
        <a:cs typeface="+mn-cs"/>
      </a:defRPr>
    </a:lvl8pPr>
    <a:lvl9pPr marL="13694054" algn="l" defTabSz="3423514" rtl="0" eaLnBrk="1" latinLnBrk="0" hangingPunct="1">
      <a:defRPr sz="6739"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38"/>
    <p:restoredTop sz="94648"/>
  </p:normalViewPr>
  <p:slideViewPr>
    <p:cSldViewPr snapToGrid="0" snapToObjects="1">
      <p:cViewPr>
        <p:scale>
          <a:sx n="33" d="100"/>
          <a:sy n="33" d="100"/>
        </p:scale>
        <p:origin x="31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360" y="5387342"/>
            <a:ext cx="32644080" cy="1146048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800600" y="17289782"/>
            <a:ext cx="28803600" cy="7947658"/>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44F1B7-4C46-FB44-A073-0BD659B65351}" type="datetimeFigureOut">
              <a:rPr lang="en-US" smtClean="0"/>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1187307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44F1B7-4C46-FB44-A073-0BD659B65351}" type="datetimeFigureOut">
              <a:rPr lang="en-US" smtClean="0"/>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412170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483437" y="1752600"/>
            <a:ext cx="8281035"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640332" y="1752600"/>
            <a:ext cx="24363045"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44F1B7-4C46-FB44-A073-0BD659B65351}" type="datetimeFigureOut">
              <a:rPr lang="en-US" smtClean="0"/>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3442535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44F1B7-4C46-FB44-A073-0BD659B65351}" type="datetimeFigureOut">
              <a:rPr lang="en-US" smtClean="0"/>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316536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20330" y="8206749"/>
            <a:ext cx="33124140" cy="13693138"/>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620330" y="22029429"/>
            <a:ext cx="33124140" cy="7200898"/>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A44F1B7-4C46-FB44-A073-0BD659B65351}" type="datetimeFigureOut">
              <a:rPr lang="en-US" smtClean="0"/>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766271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640330" y="8763000"/>
            <a:ext cx="1632204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9442430" y="8763000"/>
            <a:ext cx="1632204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44F1B7-4C46-FB44-A073-0BD659B65351}" type="datetimeFigureOut">
              <a:rPr lang="en-US" smtClean="0"/>
              <a:t>4/1/20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3379826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45332" y="1752607"/>
            <a:ext cx="3312414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45336" y="8069582"/>
            <a:ext cx="16247028"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Edit Master text styles</a:t>
            </a:r>
          </a:p>
        </p:txBody>
      </p:sp>
      <p:sp>
        <p:nvSpPr>
          <p:cNvPr id="4" name="Content Placeholder 3"/>
          <p:cNvSpPr>
            <a:spLocks noGrp="1"/>
          </p:cNvSpPr>
          <p:nvPr>
            <p:ph sz="half" idx="2"/>
          </p:nvPr>
        </p:nvSpPr>
        <p:spPr>
          <a:xfrm>
            <a:off x="2645336" y="12024360"/>
            <a:ext cx="16247028"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9442432" y="8069582"/>
            <a:ext cx="16327042"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Edit Master text styles</a:t>
            </a:r>
          </a:p>
        </p:txBody>
      </p:sp>
      <p:sp>
        <p:nvSpPr>
          <p:cNvPr id="6" name="Content Placeholder 5"/>
          <p:cNvSpPr>
            <a:spLocks noGrp="1"/>
          </p:cNvSpPr>
          <p:nvPr>
            <p:ph sz="quarter" idx="4"/>
          </p:nvPr>
        </p:nvSpPr>
        <p:spPr>
          <a:xfrm>
            <a:off x="19442432" y="12024360"/>
            <a:ext cx="1632704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44F1B7-4C46-FB44-A073-0BD659B65351}" type="datetimeFigureOut">
              <a:rPr lang="en-US" smtClean="0"/>
              <a:t>4/1/20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2860428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A44F1B7-4C46-FB44-A073-0BD659B65351}" type="datetimeFigureOut">
              <a:rPr lang="en-US" smtClean="0"/>
              <a:t>4/1/20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342970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44F1B7-4C46-FB44-A073-0BD659B65351}" type="datetimeFigureOut">
              <a:rPr lang="en-US" smtClean="0"/>
              <a:t>4/1/20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2666970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2194560"/>
            <a:ext cx="12386548" cy="768096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6327042" y="4739647"/>
            <a:ext cx="19442430" cy="23393400"/>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645332" y="9875520"/>
            <a:ext cx="12386548"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Edit Master text styles</a:t>
            </a:r>
          </a:p>
        </p:txBody>
      </p:sp>
      <p:sp>
        <p:nvSpPr>
          <p:cNvPr id="5" name="Date Placeholder 4"/>
          <p:cNvSpPr>
            <a:spLocks noGrp="1"/>
          </p:cNvSpPr>
          <p:nvPr>
            <p:ph type="dt" sz="half" idx="10"/>
          </p:nvPr>
        </p:nvSpPr>
        <p:spPr/>
        <p:txBody>
          <a:bodyPr/>
          <a:lstStyle/>
          <a:p>
            <a:fld id="{5A44F1B7-4C46-FB44-A073-0BD659B65351}" type="datetimeFigureOut">
              <a:rPr lang="en-US" smtClean="0"/>
              <a:t>4/1/20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1705715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2194560"/>
            <a:ext cx="12386548" cy="768096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327042" y="4739647"/>
            <a:ext cx="19442430" cy="23393400"/>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645332" y="9875520"/>
            <a:ext cx="12386548"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Edit Master text styles</a:t>
            </a:r>
          </a:p>
        </p:txBody>
      </p:sp>
      <p:sp>
        <p:nvSpPr>
          <p:cNvPr id="5" name="Date Placeholder 4"/>
          <p:cNvSpPr>
            <a:spLocks noGrp="1"/>
          </p:cNvSpPr>
          <p:nvPr>
            <p:ph type="dt" sz="half" idx="10"/>
          </p:nvPr>
        </p:nvSpPr>
        <p:spPr/>
        <p:txBody>
          <a:bodyPr/>
          <a:lstStyle/>
          <a:p>
            <a:fld id="{5A44F1B7-4C46-FB44-A073-0BD659B65351}" type="datetimeFigureOut">
              <a:rPr lang="en-US" smtClean="0"/>
              <a:t>4/1/20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766C73-5F0B-A84A-BCE0-61C28B9D52BE}" type="slidenum">
              <a:rPr lang="en-US" smtClean="0"/>
              <a:t>‹#›</a:t>
            </a:fld>
            <a:endParaRPr lang="en-US"/>
          </a:p>
        </p:txBody>
      </p:sp>
    </p:spTree>
    <p:extLst>
      <p:ext uri="{BB962C8B-B14F-4D97-AF65-F5344CB8AC3E}">
        <p14:creationId xmlns:p14="http://schemas.microsoft.com/office/powerpoint/2010/main" val="3942392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40330" y="1752607"/>
            <a:ext cx="3312414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40330" y="8763000"/>
            <a:ext cx="3312414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40330" y="30510487"/>
            <a:ext cx="8641080" cy="1752600"/>
          </a:xfrm>
          <a:prstGeom prst="rect">
            <a:avLst/>
          </a:prstGeom>
        </p:spPr>
        <p:txBody>
          <a:bodyPr vert="horz" lIns="91440" tIns="45720" rIns="91440" bIns="45720" rtlCol="0" anchor="ctr"/>
          <a:lstStyle>
            <a:lvl1pPr algn="l">
              <a:defRPr sz="5040">
                <a:solidFill>
                  <a:schemeClr val="tx1">
                    <a:tint val="75000"/>
                  </a:schemeClr>
                </a:solidFill>
              </a:defRPr>
            </a:lvl1pPr>
          </a:lstStyle>
          <a:p>
            <a:fld id="{5A44F1B7-4C46-FB44-A073-0BD659B65351}" type="datetimeFigureOut">
              <a:rPr lang="en-US" smtClean="0"/>
              <a:t>4/1/20</a:t>
            </a:fld>
            <a:endParaRPr lang="en-US"/>
          </a:p>
        </p:txBody>
      </p:sp>
      <p:sp>
        <p:nvSpPr>
          <p:cNvPr id="5" name="Footer Placeholder 4"/>
          <p:cNvSpPr>
            <a:spLocks noGrp="1"/>
          </p:cNvSpPr>
          <p:nvPr>
            <p:ph type="ftr" sz="quarter" idx="3"/>
          </p:nvPr>
        </p:nvSpPr>
        <p:spPr>
          <a:xfrm>
            <a:off x="12721590" y="30510487"/>
            <a:ext cx="12961620" cy="1752600"/>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7123390" y="30510487"/>
            <a:ext cx="8641080" cy="1752600"/>
          </a:xfrm>
          <a:prstGeom prst="rect">
            <a:avLst/>
          </a:prstGeom>
        </p:spPr>
        <p:txBody>
          <a:bodyPr vert="horz" lIns="91440" tIns="45720" rIns="91440" bIns="45720" rtlCol="0" anchor="ctr"/>
          <a:lstStyle>
            <a:lvl1pPr algn="r">
              <a:defRPr sz="5040">
                <a:solidFill>
                  <a:schemeClr val="tx1">
                    <a:tint val="75000"/>
                  </a:schemeClr>
                </a:solidFill>
              </a:defRPr>
            </a:lvl1pPr>
          </a:lstStyle>
          <a:p>
            <a:fld id="{61766C73-5F0B-A84A-BCE0-61C28B9D52BE}" type="slidenum">
              <a:rPr lang="en-US" smtClean="0"/>
              <a:t>‹#›</a:t>
            </a:fld>
            <a:endParaRPr lang="en-US"/>
          </a:p>
        </p:txBody>
      </p:sp>
    </p:spTree>
    <p:extLst>
      <p:ext uri="{BB962C8B-B14F-4D97-AF65-F5344CB8AC3E}">
        <p14:creationId xmlns:p14="http://schemas.microsoft.com/office/powerpoint/2010/main" val="9553327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tif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5AC03-4C96-EC44-8B35-78C653C410D9}"/>
              </a:ext>
            </a:extLst>
          </p:cNvPr>
          <p:cNvSpPr>
            <a:spLocks noGrp="1"/>
          </p:cNvSpPr>
          <p:nvPr>
            <p:ph type="ctrTitle"/>
          </p:nvPr>
        </p:nvSpPr>
        <p:spPr>
          <a:xfrm>
            <a:off x="2676595" y="33206"/>
            <a:ext cx="30146949" cy="4945093"/>
          </a:xfrm>
        </p:spPr>
        <p:txBody>
          <a:bodyPr>
            <a:normAutofit/>
          </a:bodyPr>
          <a:lstStyle/>
          <a:p>
            <a:r>
              <a:rPr lang="en-US" sz="10000" dirty="0"/>
              <a:t>Health Education For the Homeless</a:t>
            </a:r>
            <a:br>
              <a:rPr lang="en-US" dirty="0"/>
            </a:br>
            <a:r>
              <a:rPr lang="en-US" sz="5000" dirty="0"/>
              <a:t>Courtney McCarty</a:t>
            </a:r>
            <a:br>
              <a:rPr lang="en-US" sz="5000" dirty="0"/>
            </a:br>
            <a:r>
              <a:rPr lang="en-US" sz="5000" dirty="0"/>
              <a:t>University of Tennessee, College of Nursing</a:t>
            </a:r>
            <a:br>
              <a:rPr lang="en-US" sz="5000" dirty="0"/>
            </a:br>
            <a:r>
              <a:rPr lang="en-US" sz="5000" dirty="0"/>
              <a:t>Mentor: Dr. Freddie Kojima</a:t>
            </a:r>
            <a:br>
              <a:rPr lang="en-US" sz="5000" dirty="0"/>
            </a:br>
            <a:r>
              <a:rPr lang="en-US" sz="5000" dirty="0"/>
              <a:t>Knoxville Area Rescue ministries (KARM) manager Ms. Marylin Gibbs</a:t>
            </a:r>
          </a:p>
        </p:txBody>
      </p:sp>
      <p:sp>
        <p:nvSpPr>
          <p:cNvPr id="3" name="Subtitle 2">
            <a:extLst>
              <a:ext uri="{FF2B5EF4-FFF2-40B4-BE49-F238E27FC236}">
                <a16:creationId xmlns:a16="http://schemas.microsoft.com/office/drawing/2014/main" id="{8CAE87C1-402C-9547-95A8-CAC86D95230D}"/>
              </a:ext>
            </a:extLst>
          </p:cNvPr>
          <p:cNvSpPr>
            <a:spLocks noGrp="1"/>
          </p:cNvSpPr>
          <p:nvPr>
            <p:ph type="subTitle" idx="1"/>
          </p:nvPr>
        </p:nvSpPr>
        <p:spPr>
          <a:xfrm>
            <a:off x="942734" y="10523610"/>
            <a:ext cx="17062473" cy="6562930"/>
          </a:xfrm>
          <a:solidFill>
            <a:schemeClr val="bg1"/>
          </a:solidFill>
        </p:spPr>
        <p:txBody>
          <a:bodyPr>
            <a:normAutofit fontScale="92500" lnSpcReduction="10000"/>
          </a:bodyPr>
          <a:lstStyle/>
          <a:p>
            <a:pPr algn="l"/>
            <a:r>
              <a:rPr lang="en-US" sz="4300" dirty="0"/>
              <a:t>Introduction:</a:t>
            </a:r>
          </a:p>
          <a:p>
            <a:pPr algn="l"/>
            <a:r>
              <a:rPr lang="en-US" sz="3200" dirty="0"/>
              <a:t>- Homelessness is one of the most vulnerable populations in our community </a:t>
            </a:r>
          </a:p>
          <a:p>
            <a:pPr algn="l"/>
            <a:r>
              <a:rPr lang="en-US" sz="3200" dirty="0"/>
              <a:t>- Many of these people struggling with homelessness lack the access and understanding of health care. </a:t>
            </a:r>
          </a:p>
          <a:p>
            <a:pPr algn="l"/>
            <a:r>
              <a:rPr lang="en-US" sz="3200" dirty="0"/>
              <a:t>- Because of poor living conditions and limited access to healthcare systems, homeless persons are exposed to many communicable infections </a:t>
            </a:r>
          </a:p>
          <a:p>
            <a:pPr algn="l"/>
            <a:r>
              <a:rPr lang="en-US" sz="3200" dirty="0"/>
              <a:t>- “Implementing efficient strategies to survey and prevent the spread of communicable infections among the homeless is a public health priority” (</a:t>
            </a:r>
            <a:r>
              <a:rPr lang="en-US" sz="3200" dirty="0" err="1"/>
              <a:t>Badiaga</a:t>
            </a:r>
            <a:r>
              <a:rPr lang="en-US" sz="3200" dirty="0"/>
              <a:t>, 2008).</a:t>
            </a:r>
          </a:p>
          <a:p>
            <a:pPr algn="l"/>
            <a:r>
              <a:rPr lang="en-US" sz="3200" dirty="0"/>
              <a:t>- Knoxville Area Rescue Ministries (KARM) is a homeless shelter that not only focuses on providing basic life needs, but also provides opportunities for their members to grow as individuals and gain knowledge that will help them to reintegrate as working individuals into society. And it is here that I implemented my project.</a:t>
            </a:r>
          </a:p>
        </p:txBody>
      </p:sp>
      <p:pic>
        <p:nvPicPr>
          <p:cNvPr id="4" name="Picture 3">
            <a:extLst>
              <a:ext uri="{FF2B5EF4-FFF2-40B4-BE49-F238E27FC236}">
                <a16:creationId xmlns:a16="http://schemas.microsoft.com/office/drawing/2014/main" id="{F6B7D199-0EB6-F747-ACAB-B881B899AECF}"/>
              </a:ext>
            </a:extLst>
          </p:cNvPr>
          <p:cNvPicPr>
            <a:picLocks noChangeAspect="1"/>
          </p:cNvPicPr>
          <p:nvPr/>
        </p:nvPicPr>
        <p:blipFill>
          <a:blip r:embed="rId2"/>
          <a:stretch>
            <a:fillRect/>
          </a:stretch>
        </p:blipFill>
        <p:spPr>
          <a:xfrm>
            <a:off x="159144" y="142321"/>
            <a:ext cx="8405909" cy="6670497"/>
          </a:xfrm>
          <a:prstGeom prst="rect">
            <a:avLst/>
          </a:prstGeom>
        </p:spPr>
      </p:pic>
      <p:sp>
        <p:nvSpPr>
          <p:cNvPr id="5" name="TextBox 4">
            <a:extLst>
              <a:ext uri="{FF2B5EF4-FFF2-40B4-BE49-F238E27FC236}">
                <a16:creationId xmlns:a16="http://schemas.microsoft.com/office/drawing/2014/main" id="{D6D6E540-AF63-2B44-9F41-10B74D3A0605}"/>
              </a:ext>
            </a:extLst>
          </p:cNvPr>
          <p:cNvSpPr txBox="1"/>
          <p:nvPr/>
        </p:nvSpPr>
        <p:spPr>
          <a:xfrm>
            <a:off x="942734" y="6594252"/>
            <a:ext cx="14798009" cy="6077946"/>
          </a:xfrm>
          <a:prstGeom prst="rect">
            <a:avLst/>
          </a:prstGeom>
          <a:noFill/>
        </p:spPr>
        <p:txBody>
          <a:bodyPr wrap="square" rtlCol="0">
            <a:spAutoFit/>
          </a:bodyPr>
          <a:lstStyle/>
          <a:p>
            <a:r>
              <a:rPr lang="en-US" sz="4000" dirty="0"/>
              <a:t>Purpose:</a:t>
            </a:r>
          </a:p>
          <a:p>
            <a:r>
              <a:rPr lang="en-US" sz="3000" dirty="0"/>
              <a:t>To evaluate the effectiveness that the information pamphlets had on enhancing health education within the homeless population, after having one day to study and learn.</a:t>
            </a:r>
          </a:p>
          <a:p>
            <a:endParaRPr lang="en-US" sz="28896" dirty="0"/>
          </a:p>
        </p:txBody>
      </p:sp>
      <p:sp>
        <p:nvSpPr>
          <p:cNvPr id="6" name="TextBox 5">
            <a:extLst>
              <a:ext uri="{FF2B5EF4-FFF2-40B4-BE49-F238E27FC236}">
                <a16:creationId xmlns:a16="http://schemas.microsoft.com/office/drawing/2014/main" id="{CA1F5539-8A99-F640-8BE0-7DA2734E5776}"/>
              </a:ext>
            </a:extLst>
          </p:cNvPr>
          <p:cNvSpPr txBox="1"/>
          <p:nvPr/>
        </p:nvSpPr>
        <p:spPr>
          <a:xfrm>
            <a:off x="1508791" y="19285779"/>
            <a:ext cx="12993942" cy="4401205"/>
          </a:xfrm>
          <a:prstGeom prst="rect">
            <a:avLst/>
          </a:prstGeom>
          <a:noFill/>
        </p:spPr>
        <p:txBody>
          <a:bodyPr wrap="none" rtlCol="0">
            <a:spAutoFit/>
          </a:bodyPr>
          <a:lstStyle/>
          <a:p>
            <a:r>
              <a:rPr lang="en-US" sz="4000" dirty="0"/>
              <a:t>Methods:</a:t>
            </a:r>
          </a:p>
          <a:p>
            <a:pPr marL="1225224" indent="-1225224">
              <a:buFontTx/>
              <a:buChar char="-"/>
            </a:pPr>
            <a:r>
              <a:rPr lang="en-US" sz="3000" dirty="0"/>
              <a:t>Pre and post test</a:t>
            </a:r>
          </a:p>
          <a:p>
            <a:pPr marL="1225224" indent="-1225224">
              <a:buFontTx/>
              <a:buChar char="-"/>
            </a:pPr>
            <a:r>
              <a:rPr lang="en-US" sz="3000" dirty="0"/>
              <a:t>10 Berea Students from KARM</a:t>
            </a:r>
          </a:p>
          <a:p>
            <a:pPr marL="1225224" indent="-1225224">
              <a:buFontTx/>
              <a:buChar char="-"/>
            </a:pPr>
            <a:r>
              <a:rPr lang="en-US" sz="3000" dirty="0"/>
              <a:t>Pre test about Hepatitis and MRSA</a:t>
            </a:r>
          </a:p>
          <a:p>
            <a:pPr marL="1225224" indent="-1225224">
              <a:buFontTx/>
              <a:buChar char="-"/>
            </a:pPr>
            <a:r>
              <a:rPr lang="en-US" sz="3000" dirty="0"/>
              <a:t>Each student was given a pamphlet about Hepatitis (A-E) and MRSA</a:t>
            </a:r>
          </a:p>
          <a:p>
            <a:pPr marL="1225224" indent="-1225224">
              <a:buFontTx/>
              <a:buChar char="-"/>
            </a:pPr>
            <a:r>
              <a:rPr lang="en-US" sz="3000" dirty="0"/>
              <a:t>Given one day with the pamphlets to look over and learn the information</a:t>
            </a:r>
          </a:p>
          <a:p>
            <a:pPr marL="1225224" indent="-1225224">
              <a:buFontTx/>
              <a:buChar char="-"/>
            </a:pPr>
            <a:r>
              <a:rPr lang="en-US" sz="3000" dirty="0"/>
              <a:t>Post test given the next day</a:t>
            </a:r>
          </a:p>
          <a:p>
            <a:pPr marL="1225224" indent="-1225224">
              <a:buFontTx/>
              <a:buChar char="-"/>
            </a:pPr>
            <a:r>
              <a:rPr lang="en-US" sz="3000" dirty="0"/>
              <a:t>5 questions (same questions each time)</a:t>
            </a:r>
          </a:p>
          <a:p>
            <a:pPr marL="1225224" indent="-1225224">
              <a:buFontTx/>
              <a:buChar char="-"/>
            </a:pPr>
            <a:r>
              <a:rPr lang="en-US" sz="3000" dirty="0"/>
              <a:t>Outcomes were measured by the number of questions answered correctly</a:t>
            </a:r>
          </a:p>
        </p:txBody>
      </p:sp>
      <p:sp>
        <p:nvSpPr>
          <p:cNvPr id="8" name="TextBox 7">
            <a:extLst>
              <a:ext uri="{FF2B5EF4-FFF2-40B4-BE49-F238E27FC236}">
                <a16:creationId xmlns:a16="http://schemas.microsoft.com/office/drawing/2014/main" id="{EE560382-3505-704B-A97A-4DC24D54F457}"/>
              </a:ext>
            </a:extLst>
          </p:cNvPr>
          <p:cNvSpPr txBox="1"/>
          <p:nvPr/>
        </p:nvSpPr>
        <p:spPr>
          <a:xfrm>
            <a:off x="19185428" y="25249240"/>
            <a:ext cx="16151707" cy="8847935"/>
          </a:xfrm>
          <a:prstGeom prst="rect">
            <a:avLst/>
          </a:prstGeom>
          <a:noFill/>
        </p:spPr>
        <p:txBody>
          <a:bodyPr wrap="square" rtlCol="0">
            <a:spAutoFit/>
          </a:bodyPr>
          <a:lstStyle/>
          <a:p>
            <a:r>
              <a:rPr lang="en-US" sz="4000" dirty="0"/>
              <a:t>Conclusion:</a:t>
            </a:r>
          </a:p>
          <a:p>
            <a:pPr marL="1225224" indent="-1225224">
              <a:buFontTx/>
              <a:buChar char="-"/>
            </a:pPr>
            <a:r>
              <a:rPr lang="en-US" sz="3000" dirty="0"/>
              <a:t>Most of the homeless population lack proper health education about Hepatitis and MRSA.</a:t>
            </a:r>
          </a:p>
          <a:p>
            <a:endParaRPr lang="en-US" sz="3000" dirty="0"/>
          </a:p>
          <a:p>
            <a:pPr marL="1225224" indent="-1225224">
              <a:buFontTx/>
              <a:buChar char="-"/>
            </a:pPr>
            <a:r>
              <a:rPr lang="en-US" sz="3000" dirty="0"/>
              <a:t>“Homelessness is associated with numerous behavioral, social, and environmental risks that expose persons to many communicable infections, which may spread among the homeless and lead to outbreaks that can become serious public health concerns” (</a:t>
            </a:r>
            <a:r>
              <a:rPr lang="en-US" sz="3000" dirty="0" err="1"/>
              <a:t>Badiaga</a:t>
            </a:r>
            <a:r>
              <a:rPr lang="en-US" sz="3000" dirty="0"/>
              <a:t>, 2008).</a:t>
            </a:r>
          </a:p>
          <a:p>
            <a:endParaRPr lang="en-US" sz="3000" dirty="0"/>
          </a:p>
          <a:p>
            <a:pPr marL="1225224" indent="-1225224">
              <a:buFontTx/>
              <a:buChar char="-"/>
            </a:pPr>
            <a:r>
              <a:rPr lang="en-US" sz="3000" dirty="0"/>
              <a:t>With more people willing to work with this population, we can not only help this individual community, but we can help better protect the nation as a whole.</a:t>
            </a:r>
          </a:p>
          <a:p>
            <a:endParaRPr lang="en-US" sz="28896" dirty="0"/>
          </a:p>
        </p:txBody>
      </p:sp>
      <p:pic>
        <p:nvPicPr>
          <p:cNvPr id="10" name="Picture 9">
            <a:extLst>
              <a:ext uri="{FF2B5EF4-FFF2-40B4-BE49-F238E27FC236}">
                <a16:creationId xmlns:a16="http://schemas.microsoft.com/office/drawing/2014/main" id="{45AB9C20-CEB3-BB47-BA2C-C8E22F0ADF17}"/>
              </a:ext>
            </a:extLst>
          </p:cNvPr>
          <p:cNvPicPr>
            <a:picLocks noChangeAspect="1"/>
          </p:cNvPicPr>
          <p:nvPr/>
        </p:nvPicPr>
        <p:blipFill>
          <a:blip r:embed="rId3"/>
          <a:stretch>
            <a:fillRect/>
          </a:stretch>
        </p:blipFill>
        <p:spPr>
          <a:xfrm>
            <a:off x="1508791" y="24788586"/>
            <a:ext cx="16319500" cy="6070600"/>
          </a:xfrm>
          <a:prstGeom prst="rect">
            <a:avLst/>
          </a:prstGeom>
          <a:solidFill>
            <a:srgbClr val="7030A0"/>
          </a:solidFill>
        </p:spPr>
      </p:pic>
      <p:pic>
        <p:nvPicPr>
          <p:cNvPr id="12" name="Picture 11">
            <a:extLst>
              <a:ext uri="{FF2B5EF4-FFF2-40B4-BE49-F238E27FC236}">
                <a16:creationId xmlns:a16="http://schemas.microsoft.com/office/drawing/2014/main" id="{C3D3DD75-89CC-C24A-9A0B-7AB833D00A46}"/>
              </a:ext>
            </a:extLst>
          </p:cNvPr>
          <p:cNvPicPr>
            <a:picLocks noChangeAspect="1"/>
          </p:cNvPicPr>
          <p:nvPr/>
        </p:nvPicPr>
        <p:blipFill>
          <a:blip r:embed="rId4"/>
          <a:stretch>
            <a:fillRect/>
          </a:stretch>
        </p:blipFill>
        <p:spPr>
          <a:xfrm>
            <a:off x="18723429" y="19239877"/>
            <a:ext cx="14469270" cy="3886032"/>
          </a:xfrm>
          <a:prstGeom prst="rect">
            <a:avLst/>
          </a:prstGeom>
        </p:spPr>
      </p:pic>
      <p:sp>
        <p:nvSpPr>
          <p:cNvPr id="13" name="Frame 12">
            <a:extLst>
              <a:ext uri="{FF2B5EF4-FFF2-40B4-BE49-F238E27FC236}">
                <a16:creationId xmlns:a16="http://schemas.microsoft.com/office/drawing/2014/main" id="{AE634C94-D374-D647-9BCF-A8A6A7C1BC10}"/>
              </a:ext>
            </a:extLst>
          </p:cNvPr>
          <p:cNvSpPr/>
          <p:nvPr/>
        </p:nvSpPr>
        <p:spPr>
          <a:xfrm>
            <a:off x="391886" y="6052127"/>
            <a:ext cx="14891657" cy="2870785"/>
          </a:xfrm>
          <a:custGeom>
            <a:avLst/>
            <a:gdLst>
              <a:gd name="connsiteX0" fmla="*/ 0 w 14891657"/>
              <a:gd name="connsiteY0" fmla="*/ 0 h 2870785"/>
              <a:gd name="connsiteX1" fmla="*/ 14891657 w 14891657"/>
              <a:gd name="connsiteY1" fmla="*/ 0 h 2870785"/>
              <a:gd name="connsiteX2" fmla="*/ 14891657 w 14891657"/>
              <a:gd name="connsiteY2" fmla="*/ 2870785 h 2870785"/>
              <a:gd name="connsiteX3" fmla="*/ 0 w 14891657"/>
              <a:gd name="connsiteY3" fmla="*/ 2870785 h 2870785"/>
              <a:gd name="connsiteX4" fmla="*/ 0 w 14891657"/>
              <a:gd name="connsiteY4" fmla="*/ 0 h 2870785"/>
              <a:gd name="connsiteX5" fmla="*/ 358848 w 14891657"/>
              <a:gd name="connsiteY5" fmla="*/ 358848 h 2870785"/>
              <a:gd name="connsiteX6" fmla="*/ 358848 w 14891657"/>
              <a:gd name="connsiteY6" fmla="*/ 2511937 h 2870785"/>
              <a:gd name="connsiteX7" fmla="*/ 14532809 w 14891657"/>
              <a:gd name="connsiteY7" fmla="*/ 2511937 h 2870785"/>
              <a:gd name="connsiteX8" fmla="*/ 14532809 w 14891657"/>
              <a:gd name="connsiteY8" fmla="*/ 358848 h 2870785"/>
              <a:gd name="connsiteX9" fmla="*/ 358848 w 14891657"/>
              <a:gd name="connsiteY9" fmla="*/ 358848 h 2870785"/>
              <a:gd name="connsiteX0" fmla="*/ 0 w 14891657"/>
              <a:gd name="connsiteY0" fmla="*/ 0 h 2870785"/>
              <a:gd name="connsiteX1" fmla="*/ 14891657 w 14891657"/>
              <a:gd name="connsiteY1" fmla="*/ 0 h 2870785"/>
              <a:gd name="connsiteX2" fmla="*/ 14891657 w 14891657"/>
              <a:gd name="connsiteY2" fmla="*/ 2870785 h 2870785"/>
              <a:gd name="connsiteX3" fmla="*/ 0 w 14891657"/>
              <a:gd name="connsiteY3" fmla="*/ 2870785 h 2870785"/>
              <a:gd name="connsiteX4" fmla="*/ 0 w 14891657"/>
              <a:gd name="connsiteY4" fmla="*/ 0 h 2870785"/>
              <a:gd name="connsiteX5" fmla="*/ 358848 w 14891657"/>
              <a:gd name="connsiteY5" fmla="*/ 358848 h 2870785"/>
              <a:gd name="connsiteX6" fmla="*/ 358848 w 14891657"/>
              <a:gd name="connsiteY6" fmla="*/ 2511937 h 2870785"/>
              <a:gd name="connsiteX7" fmla="*/ 14532809 w 14891657"/>
              <a:gd name="connsiteY7" fmla="*/ 2511937 h 2870785"/>
              <a:gd name="connsiteX8" fmla="*/ 14706981 w 14891657"/>
              <a:gd name="connsiteY8" fmla="*/ 184676 h 2870785"/>
              <a:gd name="connsiteX9" fmla="*/ 358848 w 14891657"/>
              <a:gd name="connsiteY9" fmla="*/ 358848 h 2870785"/>
              <a:gd name="connsiteX0" fmla="*/ 0 w 14891657"/>
              <a:gd name="connsiteY0" fmla="*/ 0 h 2870785"/>
              <a:gd name="connsiteX1" fmla="*/ 14891657 w 14891657"/>
              <a:gd name="connsiteY1" fmla="*/ 0 h 2870785"/>
              <a:gd name="connsiteX2" fmla="*/ 14891657 w 14891657"/>
              <a:gd name="connsiteY2" fmla="*/ 2870785 h 2870785"/>
              <a:gd name="connsiteX3" fmla="*/ 0 w 14891657"/>
              <a:gd name="connsiteY3" fmla="*/ 2870785 h 2870785"/>
              <a:gd name="connsiteX4" fmla="*/ 0 w 14891657"/>
              <a:gd name="connsiteY4" fmla="*/ 0 h 2870785"/>
              <a:gd name="connsiteX5" fmla="*/ 358848 w 14891657"/>
              <a:gd name="connsiteY5" fmla="*/ 358848 h 2870785"/>
              <a:gd name="connsiteX6" fmla="*/ 358848 w 14891657"/>
              <a:gd name="connsiteY6" fmla="*/ 2511937 h 2870785"/>
              <a:gd name="connsiteX7" fmla="*/ 14706981 w 14891657"/>
              <a:gd name="connsiteY7" fmla="*/ 2599023 h 2870785"/>
              <a:gd name="connsiteX8" fmla="*/ 14706981 w 14891657"/>
              <a:gd name="connsiteY8" fmla="*/ 184676 h 2870785"/>
              <a:gd name="connsiteX9" fmla="*/ 358848 w 14891657"/>
              <a:gd name="connsiteY9" fmla="*/ 358848 h 2870785"/>
              <a:gd name="connsiteX0" fmla="*/ 0 w 14891657"/>
              <a:gd name="connsiteY0" fmla="*/ 0 h 2870785"/>
              <a:gd name="connsiteX1" fmla="*/ 14891657 w 14891657"/>
              <a:gd name="connsiteY1" fmla="*/ 0 h 2870785"/>
              <a:gd name="connsiteX2" fmla="*/ 14891657 w 14891657"/>
              <a:gd name="connsiteY2" fmla="*/ 2870785 h 2870785"/>
              <a:gd name="connsiteX3" fmla="*/ 0 w 14891657"/>
              <a:gd name="connsiteY3" fmla="*/ 2870785 h 2870785"/>
              <a:gd name="connsiteX4" fmla="*/ 0 w 14891657"/>
              <a:gd name="connsiteY4" fmla="*/ 0 h 2870785"/>
              <a:gd name="connsiteX5" fmla="*/ 358848 w 14891657"/>
              <a:gd name="connsiteY5" fmla="*/ 358848 h 2870785"/>
              <a:gd name="connsiteX6" fmla="*/ 358848 w 14891657"/>
              <a:gd name="connsiteY6" fmla="*/ 2686109 h 2870785"/>
              <a:gd name="connsiteX7" fmla="*/ 14706981 w 14891657"/>
              <a:gd name="connsiteY7" fmla="*/ 2599023 h 2870785"/>
              <a:gd name="connsiteX8" fmla="*/ 14706981 w 14891657"/>
              <a:gd name="connsiteY8" fmla="*/ 184676 h 2870785"/>
              <a:gd name="connsiteX9" fmla="*/ 358848 w 14891657"/>
              <a:gd name="connsiteY9" fmla="*/ 358848 h 2870785"/>
              <a:gd name="connsiteX0" fmla="*/ 0 w 14891657"/>
              <a:gd name="connsiteY0" fmla="*/ 0 h 2870785"/>
              <a:gd name="connsiteX1" fmla="*/ 14891657 w 14891657"/>
              <a:gd name="connsiteY1" fmla="*/ 0 h 2870785"/>
              <a:gd name="connsiteX2" fmla="*/ 14891657 w 14891657"/>
              <a:gd name="connsiteY2" fmla="*/ 2870785 h 2870785"/>
              <a:gd name="connsiteX3" fmla="*/ 0 w 14891657"/>
              <a:gd name="connsiteY3" fmla="*/ 2870785 h 2870785"/>
              <a:gd name="connsiteX4" fmla="*/ 0 w 14891657"/>
              <a:gd name="connsiteY4" fmla="*/ 0 h 2870785"/>
              <a:gd name="connsiteX5" fmla="*/ 358848 w 14891657"/>
              <a:gd name="connsiteY5" fmla="*/ 358848 h 2870785"/>
              <a:gd name="connsiteX6" fmla="*/ 184677 w 14891657"/>
              <a:gd name="connsiteY6" fmla="*/ 2729652 h 2870785"/>
              <a:gd name="connsiteX7" fmla="*/ 14706981 w 14891657"/>
              <a:gd name="connsiteY7" fmla="*/ 2599023 h 2870785"/>
              <a:gd name="connsiteX8" fmla="*/ 14706981 w 14891657"/>
              <a:gd name="connsiteY8" fmla="*/ 184676 h 2870785"/>
              <a:gd name="connsiteX9" fmla="*/ 358848 w 14891657"/>
              <a:gd name="connsiteY9" fmla="*/ 358848 h 2870785"/>
              <a:gd name="connsiteX0" fmla="*/ 0 w 14891657"/>
              <a:gd name="connsiteY0" fmla="*/ 0 h 2870785"/>
              <a:gd name="connsiteX1" fmla="*/ 14891657 w 14891657"/>
              <a:gd name="connsiteY1" fmla="*/ 0 h 2870785"/>
              <a:gd name="connsiteX2" fmla="*/ 14891657 w 14891657"/>
              <a:gd name="connsiteY2" fmla="*/ 2870785 h 2870785"/>
              <a:gd name="connsiteX3" fmla="*/ 0 w 14891657"/>
              <a:gd name="connsiteY3" fmla="*/ 2870785 h 2870785"/>
              <a:gd name="connsiteX4" fmla="*/ 0 w 14891657"/>
              <a:gd name="connsiteY4" fmla="*/ 0 h 2870785"/>
              <a:gd name="connsiteX5" fmla="*/ 141133 w 14891657"/>
              <a:gd name="connsiteY5" fmla="*/ 228220 h 2870785"/>
              <a:gd name="connsiteX6" fmla="*/ 184677 w 14891657"/>
              <a:gd name="connsiteY6" fmla="*/ 2729652 h 2870785"/>
              <a:gd name="connsiteX7" fmla="*/ 14706981 w 14891657"/>
              <a:gd name="connsiteY7" fmla="*/ 2599023 h 2870785"/>
              <a:gd name="connsiteX8" fmla="*/ 14706981 w 14891657"/>
              <a:gd name="connsiteY8" fmla="*/ 184676 h 2870785"/>
              <a:gd name="connsiteX9" fmla="*/ 141133 w 14891657"/>
              <a:gd name="connsiteY9" fmla="*/ 228220 h 2870785"/>
              <a:gd name="connsiteX0" fmla="*/ 0 w 14891657"/>
              <a:gd name="connsiteY0" fmla="*/ 0 h 2870785"/>
              <a:gd name="connsiteX1" fmla="*/ 14891657 w 14891657"/>
              <a:gd name="connsiteY1" fmla="*/ 0 h 2870785"/>
              <a:gd name="connsiteX2" fmla="*/ 14891657 w 14891657"/>
              <a:gd name="connsiteY2" fmla="*/ 2870785 h 2870785"/>
              <a:gd name="connsiteX3" fmla="*/ 0 w 14891657"/>
              <a:gd name="connsiteY3" fmla="*/ 2870785 h 2870785"/>
              <a:gd name="connsiteX4" fmla="*/ 0 w 14891657"/>
              <a:gd name="connsiteY4" fmla="*/ 0 h 2870785"/>
              <a:gd name="connsiteX5" fmla="*/ 141133 w 14891657"/>
              <a:gd name="connsiteY5" fmla="*/ 228220 h 2870785"/>
              <a:gd name="connsiteX6" fmla="*/ 184677 w 14891657"/>
              <a:gd name="connsiteY6" fmla="*/ 2729652 h 2870785"/>
              <a:gd name="connsiteX7" fmla="*/ 14706981 w 14891657"/>
              <a:gd name="connsiteY7" fmla="*/ 2773194 h 2870785"/>
              <a:gd name="connsiteX8" fmla="*/ 14706981 w 14891657"/>
              <a:gd name="connsiteY8" fmla="*/ 184676 h 2870785"/>
              <a:gd name="connsiteX9" fmla="*/ 141133 w 14891657"/>
              <a:gd name="connsiteY9" fmla="*/ 228220 h 2870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91657" h="2870785">
                <a:moveTo>
                  <a:pt x="0" y="0"/>
                </a:moveTo>
                <a:lnTo>
                  <a:pt x="14891657" y="0"/>
                </a:lnTo>
                <a:lnTo>
                  <a:pt x="14891657" y="2870785"/>
                </a:lnTo>
                <a:lnTo>
                  <a:pt x="0" y="2870785"/>
                </a:lnTo>
                <a:lnTo>
                  <a:pt x="0" y="0"/>
                </a:lnTo>
                <a:close/>
                <a:moveTo>
                  <a:pt x="141133" y="228220"/>
                </a:moveTo>
                <a:lnTo>
                  <a:pt x="184677" y="2729652"/>
                </a:lnTo>
                <a:lnTo>
                  <a:pt x="14706981" y="2773194"/>
                </a:lnTo>
                <a:lnTo>
                  <a:pt x="14706981" y="184676"/>
                </a:lnTo>
                <a:lnTo>
                  <a:pt x="141133" y="228220"/>
                </a:lnTo>
                <a:close/>
              </a:path>
            </a:pathLst>
          </a:cu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Frame 15">
            <a:extLst>
              <a:ext uri="{FF2B5EF4-FFF2-40B4-BE49-F238E27FC236}">
                <a16:creationId xmlns:a16="http://schemas.microsoft.com/office/drawing/2014/main" id="{A05335E9-5EA5-1246-8E01-4F582ABDE6D2}"/>
              </a:ext>
            </a:extLst>
          </p:cNvPr>
          <p:cNvSpPr/>
          <p:nvPr/>
        </p:nvSpPr>
        <p:spPr>
          <a:xfrm>
            <a:off x="391886" y="9258007"/>
            <a:ext cx="18331543" cy="8926170"/>
          </a:xfrm>
          <a:custGeom>
            <a:avLst/>
            <a:gdLst>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1115771 w 18331543"/>
              <a:gd name="connsiteY5" fmla="*/ 1115771 h 8926170"/>
              <a:gd name="connsiteX6" fmla="*/ 1115771 w 18331543"/>
              <a:gd name="connsiteY6" fmla="*/ 7810399 h 8926170"/>
              <a:gd name="connsiteX7" fmla="*/ 17215772 w 18331543"/>
              <a:gd name="connsiteY7" fmla="*/ 7810399 h 8926170"/>
              <a:gd name="connsiteX8" fmla="*/ 17215772 w 18331543"/>
              <a:gd name="connsiteY8" fmla="*/ 1115771 h 8926170"/>
              <a:gd name="connsiteX9" fmla="*/ 1115771 w 18331543"/>
              <a:gd name="connsiteY9" fmla="*/ 1115771 h 8926170"/>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1115771 w 18331543"/>
              <a:gd name="connsiteY5" fmla="*/ 1115771 h 8926170"/>
              <a:gd name="connsiteX6" fmla="*/ 1115771 w 18331543"/>
              <a:gd name="connsiteY6" fmla="*/ 7810399 h 8926170"/>
              <a:gd name="connsiteX7" fmla="*/ 17215772 w 18331543"/>
              <a:gd name="connsiteY7" fmla="*/ 7810399 h 8926170"/>
              <a:gd name="connsiteX8" fmla="*/ 17738286 w 18331543"/>
              <a:gd name="connsiteY8" fmla="*/ 593257 h 8926170"/>
              <a:gd name="connsiteX9" fmla="*/ 1115771 w 18331543"/>
              <a:gd name="connsiteY9" fmla="*/ 1115771 h 8926170"/>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723886 w 18331543"/>
              <a:gd name="connsiteY5" fmla="*/ 462629 h 8926170"/>
              <a:gd name="connsiteX6" fmla="*/ 1115771 w 18331543"/>
              <a:gd name="connsiteY6" fmla="*/ 7810399 h 8926170"/>
              <a:gd name="connsiteX7" fmla="*/ 17215772 w 18331543"/>
              <a:gd name="connsiteY7" fmla="*/ 7810399 h 8926170"/>
              <a:gd name="connsiteX8" fmla="*/ 17738286 w 18331543"/>
              <a:gd name="connsiteY8" fmla="*/ 593257 h 8926170"/>
              <a:gd name="connsiteX9" fmla="*/ 723886 w 18331543"/>
              <a:gd name="connsiteY9" fmla="*/ 462629 h 8926170"/>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723886 w 18331543"/>
              <a:gd name="connsiteY5" fmla="*/ 462629 h 8926170"/>
              <a:gd name="connsiteX6" fmla="*/ 506171 w 18331543"/>
              <a:gd name="connsiteY6" fmla="*/ 8507085 h 8926170"/>
              <a:gd name="connsiteX7" fmla="*/ 17215772 w 18331543"/>
              <a:gd name="connsiteY7" fmla="*/ 7810399 h 8926170"/>
              <a:gd name="connsiteX8" fmla="*/ 17738286 w 18331543"/>
              <a:gd name="connsiteY8" fmla="*/ 593257 h 8926170"/>
              <a:gd name="connsiteX9" fmla="*/ 723886 w 18331543"/>
              <a:gd name="connsiteY9" fmla="*/ 462629 h 8926170"/>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723886 w 18331543"/>
              <a:gd name="connsiteY5" fmla="*/ 462629 h 8926170"/>
              <a:gd name="connsiteX6" fmla="*/ 506171 w 18331543"/>
              <a:gd name="connsiteY6" fmla="*/ 8507085 h 8926170"/>
              <a:gd name="connsiteX7" fmla="*/ 17825372 w 18331543"/>
              <a:gd name="connsiteY7" fmla="*/ 8550628 h 8926170"/>
              <a:gd name="connsiteX8" fmla="*/ 17738286 w 18331543"/>
              <a:gd name="connsiteY8" fmla="*/ 593257 h 8926170"/>
              <a:gd name="connsiteX9" fmla="*/ 723886 w 18331543"/>
              <a:gd name="connsiteY9" fmla="*/ 462629 h 8926170"/>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419086 w 18331543"/>
              <a:gd name="connsiteY5" fmla="*/ 549715 h 8926170"/>
              <a:gd name="connsiteX6" fmla="*/ 506171 w 18331543"/>
              <a:gd name="connsiteY6" fmla="*/ 8507085 h 8926170"/>
              <a:gd name="connsiteX7" fmla="*/ 17825372 w 18331543"/>
              <a:gd name="connsiteY7" fmla="*/ 8550628 h 8926170"/>
              <a:gd name="connsiteX8" fmla="*/ 17738286 w 18331543"/>
              <a:gd name="connsiteY8" fmla="*/ 593257 h 8926170"/>
              <a:gd name="connsiteX9" fmla="*/ 419086 w 18331543"/>
              <a:gd name="connsiteY9" fmla="*/ 549715 h 8926170"/>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419086 w 18331543"/>
              <a:gd name="connsiteY5" fmla="*/ 549715 h 8926170"/>
              <a:gd name="connsiteX6" fmla="*/ 506171 w 18331543"/>
              <a:gd name="connsiteY6" fmla="*/ 8507085 h 8926170"/>
              <a:gd name="connsiteX7" fmla="*/ 17825372 w 18331543"/>
              <a:gd name="connsiteY7" fmla="*/ 8550628 h 8926170"/>
              <a:gd name="connsiteX8" fmla="*/ 18043086 w 18331543"/>
              <a:gd name="connsiteY8" fmla="*/ 288457 h 8926170"/>
              <a:gd name="connsiteX9" fmla="*/ 419086 w 18331543"/>
              <a:gd name="connsiteY9" fmla="*/ 549715 h 8926170"/>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244915 w 18331543"/>
              <a:gd name="connsiteY5" fmla="*/ 201372 h 8926170"/>
              <a:gd name="connsiteX6" fmla="*/ 506171 w 18331543"/>
              <a:gd name="connsiteY6" fmla="*/ 8507085 h 8926170"/>
              <a:gd name="connsiteX7" fmla="*/ 17825372 w 18331543"/>
              <a:gd name="connsiteY7" fmla="*/ 8550628 h 8926170"/>
              <a:gd name="connsiteX8" fmla="*/ 18043086 w 18331543"/>
              <a:gd name="connsiteY8" fmla="*/ 288457 h 8926170"/>
              <a:gd name="connsiteX9" fmla="*/ 244915 w 18331543"/>
              <a:gd name="connsiteY9" fmla="*/ 201372 h 8926170"/>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244915 w 18331543"/>
              <a:gd name="connsiteY5" fmla="*/ 201372 h 8926170"/>
              <a:gd name="connsiteX6" fmla="*/ 244914 w 18331543"/>
              <a:gd name="connsiteY6" fmla="*/ 8681257 h 8926170"/>
              <a:gd name="connsiteX7" fmla="*/ 17825372 w 18331543"/>
              <a:gd name="connsiteY7" fmla="*/ 8550628 h 8926170"/>
              <a:gd name="connsiteX8" fmla="*/ 18043086 w 18331543"/>
              <a:gd name="connsiteY8" fmla="*/ 288457 h 8926170"/>
              <a:gd name="connsiteX9" fmla="*/ 244915 w 18331543"/>
              <a:gd name="connsiteY9" fmla="*/ 201372 h 8926170"/>
              <a:gd name="connsiteX0" fmla="*/ 0 w 18331543"/>
              <a:gd name="connsiteY0" fmla="*/ 0 h 8926170"/>
              <a:gd name="connsiteX1" fmla="*/ 18331543 w 18331543"/>
              <a:gd name="connsiteY1" fmla="*/ 0 h 8926170"/>
              <a:gd name="connsiteX2" fmla="*/ 18331543 w 18331543"/>
              <a:gd name="connsiteY2" fmla="*/ 8926170 h 8926170"/>
              <a:gd name="connsiteX3" fmla="*/ 0 w 18331543"/>
              <a:gd name="connsiteY3" fmla="*/ 8926170 h 8926170"/>
              <a:gd name="connsiteX4" fmla="*/ 0 w 18331543"/>
              <a:gd name="connsiteY4" fmla="*/ 0 h 8926170"/>
              <a:gd name="connsiteX5" fmla="*/ 244915 w 18331543"/>
              <a:gd name="connsiteY5" fmla="*/ 201372 h 8926170"/>
              <a:gd name="connsiteX6" fmla="*/ 244914 w 18331543"/>
              <a:gd name="connsiteY6" fmla="*/ 8681257 h 8926170"/>
              <a:gd name="connsiteX7" fmla="*/ 18043086 w 18331543"/>
              <a:gd name="connsiteY7" fmla="*/ 8681256 h 8926170"/>
              <a:gd name="connsiteX8" fmla="*/ 18043086 w 18331543"/>
              <a:gd name="connsiteY8" fmla="*/ 288457 h 8926170"/>
              <a:gd name="connsiteX9" fmla="*/ 244915 w 18331543"/>
              <a:gd name="connsiteY9" fmla="*/ 201372 h 892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31543" h="8926170">
                <a:moveTo>
                  <a:pt x="0" y="0"/>
                </a:moveTo>
                <a:lnTo>
                  <a:pt x="18331543" y="0"/>
                </a:lnTo>
                <a:lnTo>
                  <a:pt x="18331543" y="8926170"/>
                </a:lnTo>
                <a:lnTo>
                  <a:pt x="0" y="8926170"/>
                </a:lnTo>
                <a:lnTo>
                  <a:pt x="0" y="0"/>
                </a:lnTo>
                <a:close/>
                <a:moveTo>
                  <a:pt x="244915" y="201372"/>
                </a:moveTo>
                <a:cubicBezTo>
                  <a:pt x="244915" y="3028000"/>
                  <a:pt x="244914" y="5854629"/>
                  <a:pt x="244914" y="8681257"/>
                </a:cubicBezTo>
                <a:lnTo>
                  <a:pt x="18043086" y="8681256"/>
                </a:lnTo>
                <a:lnTo>
                  <a:pt x="18043086" y="288457"/>
                </a:lnTo>
                <a:lnTo>
                  <a:pt x="244915" y="201372"/>
                </a:lnTo>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rame 16">
            <a:extLst>
              <a:ext uri="{FF2B5EF4-FFF2-40B4-BE49-F238E27FC236}">
                <a16:creationId xmlns:a16="http://schemas.microsoft.com/office/drawing/2014/main" id="{34E760BE-CAE0-934D-8662-33E58B0075C3}"/>
              </a:ext>
            </a:extLst>
          </p:cNvPr>
          <p:cNvSpPr/>
          <p:nvPr/>
        </p:nvSpPr>
        <p:spPr>
          <a:xfrm>
            <a:off x="391886" y="18559395"/>
            <a:ext cx="14891657" cy="5868147"/>
          </a:xfrm>
          <a:custGeom>
            <a:avLst/>
            <a:gdLst>
              <a:gd name="connsiteX0" fmla="*/ 0 w 14891657"/>
              <a:gd name="connsiteY0" fmla="*/ 0 h 5868147"/>
              <a:gd name="connsiteX1" fmla="*/ 14891657 w 14891657"/>
              <a:gd name="connsiteY1" fmla="*/ 0 h 5868147"/>
              <a:gd name="connsiteX2" fmla="*/ 14891657 w 14891657"/>
              <a:gd name="connsiteY2" fmla="*/ 5868147 h 5868147"/>
              <a:gd name="connsiteX3" fmla="*/ 0 w 14891657"/>
              <a:gd name="connsiteY3" fmla="*/ 5868147 h 5868147"/>
              <a:gd name="connsiteX4" fmla="*/ 0 w 14891657"/>
              <a:gd name="connsiteY4" fmla="*/ 0 h 5868147"/>
              <a:gd name="connsiteX5" fmla="*/ 733518 w 14891657"/>
              <a:gd name="connsiteY5" fmla="*/ 733518 h 5868147"/>
              <a:gd name="connsiteX6" fmla="*/ 733518 w 14891657"/>
              <a:gd name="connsiteY6" fmla="*/ 5134629 h 5868147"/>
              <a:gd name="connsiteX7" fmla="*/ 14158139 w 14891657"/>
              <a:gd name="connsiteY7" fmla="*/ 5134629 h 5868147"/>
              <a:gd name="connsiteX8" fmla="*/ 14158139 w 14891657"/>
              <a:gd name="connsiteY8" fmla="*/ 733518 h 5868147"/>
              <a:gd name="connsiteX9" fmla="*/ 733518 w 14891657"/>
              <a:gd name="connsiteY9" fmla="*/ 733518 h 5868147"/>
              <a:gd name="connsiteX0" fmla="*/ 0 w 14891657"/>
              <a:gd name="connsiteY0" fmla="*/ 0 h 5868147"/>
              <a:gd name="connsiteX1" fmla="*/ 14891657 w 14891657"/>
              <a:gd name="connsiteY1" fmla="*/ 0 h 5868147"/>
              <a:gd name="connsiteX2" fmla="*/ 14891657 w 14891657"/>
              <a:gd name="connsiteY2" fmla="*/ 5868147 h 5868147"/>
              <a:gd name="connsiteX3" fmla="*/ 0 w 14891657"/>
              <a:gd name="connsiteY3" fmla="*/ 5868147 h 5868147"/>
              <a:gd name="connsiteX4" fmla="*/ 0 w 14891657"/>
              <a:gd name="connsiteY4" fmla="*/ 0 h 5868147"/>
              <a:gd name="connsiteX5" fmla="*/ 733518 w 14891657"/>
              <a:gd name="connsiteY5" fmla="*/ 733518 h 5868147"/>
              <a:gd name="connsiteX6" fmla="*/ 733518 w 14891657"/>
              <a:gd name="connsiteY6" fmla="*/ 5134629 h 5868147"/>
              <a:gd name="connsiteX7" fmla="*/ 14158139 w 14891657"/>
              <a:gd name="connsiteY7" fmla="*/ 5134629 h 5868147"/>
              <a:gd name="connsiteX8" fmla="*/ 14550025 w 14891657"/>
              <a:gd name="connsiteY8" fmla="*/ 385175 h 5868147"/>
              <a:gd name="connsiteX9" fmla="*/ 733518 w 14891657"/>
              <a:gd name="connsiteY9" fmla="*/ 733518 h 5868147"/>
              <a:gd name="connsiteX0" fmla="*/ 0 w 14891657"/>
              <a:gd name="connsiteY0" fmla="*/ 0 h 5868147"/>
              <a:gd name="connsiteX1" fmla="*/ 14891657 w 14891657"/>
              <a:gd name="connsiteY1" fmla="*/ 0 h 5868147"/>
              <a:gd name="connsiteX2" fmla="*/ 14891657 w 14891657"/>
              <a:gd name="connsiteY2" fmla="*/ 5868147 h 5868147"/>
              <a:gd name="connsiteX3" fmla="*/ 0 w 14891657"/>
              <a:gd name="connsiteY3" fmla="*/ 5868147 h 5868147"/>
              <a:gd name="connsiteX4" fmla="*/ 0 w 14891657"/>
              <a:gd name="connsiteY4" fmla="*/ 0 h 5868147"/>
              <a:gd name="connsiteX5" fmla="*/ 385175 w 14891657"/>
              <a:gd name="connsiteY5" fmla="*/ 341632 h 5868147"/>
              <a:gd name="connsiteX6" fmla="*/ 733518 w 14891657"/>
              <a:gd name="connsiteY6" fmla="*/ 5134629 h 5868147"/>
              <a:gd name="connsiteX7" fmla="*/ 14158139 w 14891657"/>
              <a:gd name="connsiteY7" fmla="*/ 5134629 h 5868147"/>
              <a:gd name="connsiteX8" fmla="*/ 14550025 w 14891657"/>
              <a:gd name="connsiteY8" fmla="*/ 385175 h 5868147"/>
              <a:gd name="connsiteX9" fmla="*/ 385175 w 14891657"/>
              <a:gd name="connsiteY9" fmla="*/ 341632 h 5868147"/>
              <a:gd name="connsiteX0" fmla="*/ 0 w 14891657"/>
              <a:gd name="connsiteY0" fmla="*/ 0 h 5868147"/>
              <a:gd name="connsiteX1" fmla="*/ 14891657 w 14891657"/>
              <a:gd name="connsiteY1" fmla="*/ 0 h 5868147"/>
              <a:gd name="connsiteX2" fmla="*/ 14891657 w 14891657"/>
              <a:gd name="connsiteY2" fmla="*/ 5868147 h 5868147"/>
              <a:gd name="connsiteX3" fmla="*/ 0 w 14891657"/>
              <a:gd name="connsiteY3" fmla="*/ 5868147 h 5868147"/>
              <a:gd name="connsiteX4" fmla="*/ 0 w 14891657"/>
              <a:gd name="connsiteY4" fmla="*/ 0 h 5868147"/>
              <a:gd name="connsiteX5" fmla="*/ 385175 w 14891657"/>
              <a:gd name="connsiteY5" fmla="*/ 341632 h 5868147"/>
              <a:gd name="connsiteX6" fmla="*/ 298089 w 14891657"/>
              <a:gd name="connsiteY6" fmla="*/ 5526515 h 5868147"/>
              <a:gd name="connsiteX7" fmla="*/ 14158139 w 14891657"/>
              <a:gd name="connsiteY7" fmla="*/ 5134629 h 5868147"/>
              <a:gd name="connsiteX8" fmla="*/ 14550025 w 14891657"/>
              <a:gd name="connsiteY8" fmla="*/ 385175 h 5868147"/>
              <a:gd name="connsiteX9" fmla="*/ 385175 w 14891657"/>
              <a:gd name="connsiteY9" fmla="*/ 341632 h 5868147"/>
              <a:gd name="connsiteX0" fmla="*/ 0 w 14891657"/>
              <a:gd name="connsiteY0" fmla="*/ 0 h 5868147"/>
              <a:gd name="connsiteX1" fmla="*/ 14891657 w 14891657"/>
              <a:gd name="connsiteY1" fmla="*/ 0 h 5868147"/>
              <a:gd name="connsiteX2" fmla="*/ 14891657 w 14891657"/>
              <a:gd name="connsiteY2" fmla="*/ 5868147 h 5868147"/>
              <a:gd name="connsiteX3" fmla="*/ 0 w 14891657"/>
              <a:gd name="connsiteY3" fmla="*/ 5868147 h 5868147"/>
              <a:gd name="connsiteX4" fmla="*/ 0 w 14891657"/>
              <a:gd name="connsiteY4" fmla="*/ 0 h 5868147"/>
              <a:gd name="connsiteX5" fmla="*/ 385175 w 14891657"/>
              <a:gd name="connsiteY5" fmla="*/ 341632 h 5868147"/>
              <a:gd name="connsiteX6" fmla="*/ 298089 w 14891657"/>
              <a:gd name="connsiteY6" fmla="*/ 5526515 h 5868147"/>
              <a:gd name="connsiteX7" fmla="*/ 14550025 w 14891657"/>
              <a:gd name="connsiteY7" fmla="*/ 5526515 h 5868147"/>
              <a:gd name="connsiteX8" fmla="*/ 14550025 w 14891657"/>
              <a:gd name="connsiteY8" fmla="*/ 385175 h 5868147"/>
              <a:gd name="connsiteX9" fmla="*/ 385175 w 14891657"/>
              <a:gd name="connsiteY9" fmla="*/ 341632 h 58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91657" h="5868147">
                <a:moveTo>
                  <a:pt x="0" y="0"/>
                </a:moveTo>
                <a:lnTo>
                  <a:pt x="14891657" y="0"/>
                </a:lnTo>
                <a:lnTo>
                  <a:pt x="14891657" y="5868147"/>
                </a:lnTo>
                <a:lnTo>
                  <a:pt x="0" y="5868147"/>
                </a:lnTo>
                <a:lnTo>
                  <a:pt x="0" y="0"/>
                </a:lnTo>
                <a:close/>
                <a:moveTo>
                  <a:pt x="385175" y="341632"/>
                </a:moveTo>
                <a:lnTo>
                  <a:pt x="298089" y="5526515"/>
                </a:lnTo>
                <a:lnTo>
                  <a:pt x="14550025" y="5526515"/>
                </a:lnTo>
                <a:lnTo>
                  <a:pt x="14550025" y="385175"/>
                </a:lnTo>
                <a:lnTo>
                  <a:pt x="385175" y="341632"/>
                </a:lnTo>
                <a:close/>
              </a:path>
            </a:pathLst>
          </a:cu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ame 17">
            <a:extLst>
              <a:ext uri="{FF2B5EF4-FFF2-40B4-BE49-F238E27FC236}">
                <a16:creationId xmlns:a16="http://schemas.microsoft.com/office/drawing/2014/main" id="{A06CA524-2691-0248-A686-AB7D26AFCD06}"/>
              </a:ext>
            </a:extLst>
          </p:cNvPr>
          <p:cNvSpPr/>
          <p:nvPr/>
        </p:nvSpPr>
        <p:spPr>
          <a:xfrm>
            <a:off x="18225202" y="24536400"/>
            <a:ext cx="17787022" cy="6574971"/>
          </a:xfrm>
          <a:custGeom>
            <a:avLst/>
            <a:gdLst>
              <a:gd name="connsiteX0" fmla="*/ 0 w 17787022"/>
              <a:gd name="connsiteY0" fmla="*/ 0 h 6574971"/>
              <a:gd name="connsiteX1" fmla="*/ 17787022 w 17787022"/>
              <a:gd name="connsiteY1" fmla="*/ 0 h 6574971"/>
              <a:gd name="connsiteX2" fmla="*/ 17787022 w 17787022"/>
              <a:gd name="connsiteY2" fmla="*/ 6574971 h 6574971"/>
              <a:gd name="connsiteX3" fmla="*/ 0 w 17787022"/>
              <a:gd name="connsiteY3" fmla="*/ 6574971 h 6574971"/>
              <a:gd name="connsiteX4" fmla="*/ 0 w 17787022"/>
              <a:gd name="connsiteY4" fmla="*/ 0 h 6574971"/>
              <a:gd name="connsiteX5" fmla="*/ 821871 w 17787022"/>
              <a:gd name="connsiteY5" fmla="*/ 821871 h 6574971"/>
              <a:gd name="connsiteX6" fmla="*/ 821871 w 17787022"/>
              <a:gd name="connsiteY6" fmla="*/ 5753100 h 6574971"/>
              <a:gd name="connsiteX7" fmla="*/ 16965151 w 17787022"/>
              <a:gd name="connsiteY7" fmla="*/ 5753100 h 6574971"/>
              <a:gd name="connsiteX8" fmla="*/ 16965151 w 17787022"/>
              <a:gd name="connsiteY8" fmla="*/ 821871 h 6574971"/>
              <a:gd name="connsiteX9" fmla="*/ 821871 w 17787022"/>
              <a:gd name="connsiteY9" fmla="*/ 821871 h 6574971"/>
              <a:gd name="connsiteX0" fmla="*/ 0 w 17787022"/>
              <a:gd name="connsiteY0" fmla="*/ 0 h 6574971"/>
              <a:gd name="connsiteX1" fmla="*/ 17787022 w 17787022"/>
              <a:gd name="connsiteY1" fmla="*/ 0 h 6574971"/>
              <a:gd name="connsiteX2" fmla="*/ 17787022 w 17787022"/>
              <a:gd name="connsiteY2" fmla="*/ 6574971 h 6574971"/>
              <a:gd name="connsiteX3" fmla="*/ 0 w 17787022"/>
              <a:gd name="connsiteY3" fmla="*/ 6574971 h 6574971"/>
              <a:gd name="connsiteX4" fmla="*/ 0 w 17787022"/>
              <a:gd name="connsiteY4" fmla="*/ 0 h 6574971"/>
              <a:gd name="connsiteX5" fmla="*/ 821871 w 17787022"/>
              <a:gd name="connsiteY5" fmla="*/ 821871 h 6574971"/>
              <a:gd name="connsiteX6" fmla="*/ 821871 w 17787022"/>
              <a:gd name="connsiteY6" fmla="*/ 5753100 h 6574971"/>
              <a:gd name="connsiteX7" fmla="*/ 16965151 w 17787022"/>
              <a:gd name="connsiteY7" fmla="*/ 5753100 h 6574971"/>
              <a:gd name="connsiteX8" fmla="*/ 17357038 w 17787022"/>
              <a:gd name="connsiteY8" fmla="*/ 386443 h 6574971"/>
              <a:gd name="connsiteX9" fmla="*/ 821871 w 17787022"/>
              <a:gd name="connsiteY9" fmla="*/ 821871 h 6574971"/>
              <a:gd name="connsiteX0" fmla="*/ 0 w 17787022"/>
              <a:gd name="connsiteY0" fmla="*/ 0 h 6574971"/>
              <a:gd name="connsiteX1" fmla="*/ 17787022 w 17787022"/>
              <a:gd name="connsiteY1" fmla="*/ 0 h 6574971"/>
              <a:gd name="connsiteX2" fmla="*/ 17787022 w 17787022"/>
              <a:gd name="connsiteY2" fmla="*/ 6574971 h 6574971"/>
              <a:gd name="connsiteX3" fmla="*/ 0 w 17787022"/>
              <a:gd name="connsiteY3" fmla="*/ 6574971 h 6574971"/>
              <a:gd name="connsiteX4" fmla="*/ 0 w 17787022"/>
              <a:gd name="connsiteY4" fmla="*/ 0 h 6574971"/>
              <a:gd name="connsiteX5" fmla="*/ 517071 w 17787022"/>
              <a:gd name="connsiteY5" fmla="*/ 342899 h 6574971"/>
              <a:gd name="connsiteX6" fmla="*/ 821871 w 17787022"/>
              <a:gd name="connsiteY6" fmla="*/ 5753100 h 6574971"/>
              <a:gd name="connsiteX7" fmla="*/ 16965151 w 17787022"/>
              <a:gd name="connsiteY7" fmla="*/ 5753100 h 6574971"/>
              <a:gd name="connsiteX8" fmla="*/ 17357038 w 17787022"/>
              <a:gd name="connsiteY8" fmla="*/ 386443 h 6574971"/>
              <a:gd name="connsiteX9" fmla="*/ 517071 w 17787022"/>
              <a:gd name="connsiteY9" fmla="*/ 342899 h 6574971"/>
              <a:gd name="connsiteX0" fmla="*/ 0 w 17787022"/>
              <a:gd name="connsiteY0" fmla="*/ 0 h 6574971"/>
              <a:gd name="connsiteX1" fmla="*/ 17787022 w 17787022"/>
              <a:gd name="connsiteY1" fmla="*/ 0 h 6574971"/>
              <a:gd name="connsiteX2" fmla="*/ 17787022 w 17787022"/>
              <a:gd name="connsiteY2" fmla="*/ 6574971 h 6574971"/>
              <a:gd name="connsiteX3" fmla="*/ 0 w 17787022"/>
              <a:gd name="connsiteY3" fmla="*/ 6574971 h 6574971"/>
              <a:gd name="connsiteX4" fmla="*/ 0 w 17787022"/>
              <a:gd name="connsiteY4" fmla="*/ 0 h 6574971"/>
              <a:gd name="connsiteX5" fmla="*/ 517071 w 17787022"/>
              <a:gd name="connsiteY5" fmla="*/ 342899 h 6574971"/>
              <a:gd name="connsiteX6" fmla="*/ 429986 w 17787022"/>
              <a:gd name="connsiteY6" fmla="*/ 6144986 h 6574971"/>
              <a:gd name="connsiteX7" fmla="*/ 16965151 w 17787022"/>
              <a:gd name="connsiteY7" fmla="*/ 5753100 h 6574971"/>
              <a:gd name="connsiteX8" fmla="*/ 17357038 w 17787022"/>
              <a:gd name="connsiteY8" fmla="*/ 386443 h 6574971"/>
              <a:gd name="connsiteX9" fmla="*/ 517071 w 17787022"/>
              <a:gd name="connsiteY9" fmla="*/ 342899 h 6574971"/>
              <a:gd name="connsiteX0" fmla="*/ 0 w 17787022"/>
              <a:gd name="connsiteY0" fmla="*/ 0 h 6574971"/>
              <a:gd name="connsiteX1" fmla="*/ 17787022 w 17787022"/>
              <a:gd name="connsiteY1" fmla="*/ 0 h 6574971"/>
              <a:gd name="connsiteX2" fmla="*/ 17787022 w 17787022"/>
              <a:gd name="connsiteY2" fmla="*/ 6574971 h 6574971"/>
              <a:gd name="connsiteX3" fmla="*/ 0 w 17787022"/>
              <a:gd name="connsiteY3" fmla="*/ 6574971 h 6574971"/>
              <a:gd name="connsiteX4" fmla="*/ 0 w 17787022"/>
              <a:gd name="connsiteY4" fmla="*/ 0 h 6574971"/>
              <a:gd name="connsiteX5" fmla="*/ 517071 w 17787022"/>
              <a:gd name="connsiteY5" fmla="*/ 342899 h 6574971"/>
              <a:gd name="connsiteX6" fmla="*/ 429986 w 17787022"/>
              <a:gd name="connsiteY6" fmla="*/ 6144986 h 6574971"/>
              <a:gd name="connsiteX7" fmla="*/ 17487667 w 17787022"/>
              <a:gd name="connsiteY7" fmla="*/ 6275615 h 6574971"/>
              <a:gd name="connsiteX8" fmla="*/ 17357038 w 17787022"/>
              <a:gd name="connsiteY8" fmla="*/ 386443 h 6574971"/>
              <a:gd name="connsiteX9" fmla="*/ 517071 w 17787022"/>
              <a:gd name="connsiteY9" fmla="*/ 342899 h 657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7022" h="6574971">
                <a:moveTo>
                  <a:pt x="0" y="0"/>
                </a:moveTo>
                <a:lnTo>
                  <a:pt x="17787022" y="0"/>
                </a:lnTo>
                <a:lnTo>
                  <a:pt x="17787022" y="6574971"/>
                </a:lnTo>
                <a:lnTo>
                  <a:pt x="0" y="6574971"/>
                </a:lnTo>
                <a:lnTo>
                  <a:pt x="0" y="0"/>
                </a:lnTo>
                <a:close/>
                <a:moveTo>
                  <a:pt x="517071" y="342899"/>
                </a:moveTo>
                <a:lnTo>
                  <a:pt x="429986" y="6144986"/>
                </a:lnTo>
                <a:lnTo>
                  <a:pt x="17487667" y="6275615"/>
                </a:lnTo>
                <a:lnTo>
                  <a:pt x="17357038" y="386443"/>
                </a:lnTo>
                <a:lnTo>
                  <a:pt x="517071" y="342899"/>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Box 19">
            <a:extLst>
              <a:ext uri="{FF2B5EF4-FFF2-40B4-BE49-F238E27FC236}">
                <a16:creationId xmlns:a16="http://schemas.microsoft.com/office/drawing/2014/main" id="{A02B5590-8284-094B-A51B-8787DC6E0156}"/>
              </a:ext>
            </a:extLst>
          </p:cNvPr>
          <p:cNvSpPr txBox="1"/>
          <p:nvPr/>
        </p:nvSpPr>
        <p:spPr>
          <a:xfrm>
            <a:off x="10312400" y="31542888"/>
            <a:ext cx="56153759" cy="2052741"/>
          </a:xfrm>
          <a:prstGeom prst="rect">
            <a:avLst/>
          </a:prstGeom>
          <a:noFill/>
        </p:spPr>
        <p:txBody>
          <a:bodyPr wrap="square" rtlCol="0">
            <a:spAutoFit/>
          </a:bodyPr>
          <a:lstStyle/>
          <a:p>
            <a:r>
              <a:rPr lang="en-US" sz="2000" dirty="0" err="1"/>
              <a:t>Badiaga</a:t>
            </a:r>
            <a:r>
              <a:rPr lang="en-US" sz="2000" dirty="0"/>
              <a:t>, </a:t>
            </a:r>
            <a:r>
              <a:rPr lang="en-US" sz="2000" dirty="0" err="1"/>
              <a:t>Sékéné</a:t>
            </a:r>
            <a:r>
              <a:rPr lang="en-US" sz="2000" dirty="0"/>
              <a:t>, et al. “Preventing and Controlling Emerging and Reemerging Transmissible Diseases in the Homeless.” </a:t>
            </a:r>
            <a:r>
              <a:rPr lang="en-US" sz="2000" i="1" dirty="0"/>
              <a:t>Emerging Infectious Diseases</a:t>
            </a:r>
            <a:r>
              <a:rPr lang="en-US" sz="2000" dirty="0"/>
              <a:t>, Centers for Disease Control and Prevention, Sept. 2008, </a:t>
            </a:r>
            <a:r>
              <a:rPr lang="en-US" sz="2000" dirty="0" err="1"/>
              <a:t>www.ncbi.nlm.nih.gov</a:t>
            </a:r>
            <a:r>
              <a:rPr lang="en-US" sz="2000" dirty="0"/>
              <a:t>/</a:t>
            </a:r>
            <a:r>
              <a:rPr lang="en-US" sz="2000" dirty="0" err="1"/>
              <a:t>pmc</a:t>
            </a:r>
            <a:r>
              <a:rPr lang="en-US" sz="2000" dirty="0"/>
              <a:t>/articles/PMC2603102/.</a:t>
            </a:r>
          </a:p>
          <a:p>
            <a:r>
              <a:rPr lang="en-US" sz="2000" dirty="0"/>
              <a:t>Health Quality Ontario. “Interventions to Improve Access to Primary Care for People Who Are Homeless: A Systematic Review.” </a:t>
            </a:r>
            <a:r>
              <a:rPr lang="en-US" sz="2000" i="1" dirty="0"/>
              <a:t>Ontario Health Technology Assessment Series</a:t>
            </a:r>
            <a:r>
              <a:rPr lang="en-US" sz="2000" dirty="0"/>
              <a:t>, Medical Advisory Secretariat, 1 Apr. 2016, </a:t>
            </a:r>
            <a:r>
              <a:rPr lang="en-US" sz="2000" dirty="0" err="1"/>
              <a:t>www.ncbi.nlm.nih.gov</a:t>
            </a:r>
            <a:r>
              <a:rPr lang="en-US" sz="2000" dirty="0"/>
              <a:t>/</a:t>
            </a:r>
            <a:r>
              <a:rPr lang="en-US" sz="2000" dirty="0" err="1"/>
              <a:t>pmc</a:t>
            </a:r>
            <a:r>
              <a:rPr lang="en-US" sz="2000" dirty="0"/>
              <a:t>/articles/PMC4832090/.</a:t>
            </a:r>
          </a:p>
          <a:p>
            <a:r>
              <a:rPr lang="en-US" sz="2000" dirty="0"/>
              <a:t>“Access to Health Services.” </a:t>
            </a:r>
            <a:r>
              <a:rPr lang="en-US" sz="2000" i="1" dirty="0"/>
              <a:t>Access to Health Services | Healthy People 2020</a:t>
            </a:r>
            <a:r>
              <a:rPr lang="en-US" sz="2000" dirty="0"/>
              <a:t>, </a:t>
            </a:r>
            <a:r>
              <a:rPr lang="en-US" sz="2000" dirty="0" err="1"/>
              <a:t>www.healthypeople.gov</a:t>
            </a:r>
            <a:r>
              <a:rPr lang="en-US" sz="2000" dirty="0"/>
              <a:t>/2020/topics-objectives/topic/social-determinants-health/interventions-resources/access-to-health.</a:t>
            </a:r>
          </a:p>
          <a:p>
            <a:endParaRPr lang="en-US" dirty="0"/>
          </a:p>
        </p:txBody>
      </p:sp>
      <p:pic>
        <p:nvPicPr>
          <p:cNvPr id="21" name="Picture 20">
            <a:extLst>
              <a:ext uri="{FF2B5EF4-FFF2-40B4-BE49-F238E27FC236}">
                <a16:creationId xmlns:a16="http://schemas.microsoft.com/office/drawing/2014/main" id="{15FBFB0B-1476-9E4C-9217-F5B4520B7538}"/>
              </a:ext>
            </a:extLst>
          </p:cNvPr>
          <p:cNvPicPr>
            <a:picLocks noChangeAspect="1"/>
          </p:cNvPicPr>
          <p:nvPr/>
        </p:nvPicPr>
        <p:blipFill>
          <a:blip r:embed="rId5"/>
          <a:stretch>
            <a:fillRect/>
          </a:stretch>
        </p:blipFill>
        <p:spPr>
          <a:xfrm>
            <a:off x="30268848" y="1708565"/>
            <a:ext cx="7325825" cy="4116183"/>
          </a:xfrm>
          <a:prstGeom prst="rect">
            <a:avLst/>
          </a:prstGeom>
        </p:spPr>
      </p:pic>
      <p:pic>
        <p:nvPicPr>
          <p:cNvPr id="24" name="Picture 23">
            <a:extLst>
              <a:ext uri="{FF2B5EF4-FFF2-40B4-BE49-F238E27FC236}">
                <a16:creationId xmlns:a16="http://schemas.microsoft.com/office/drawing/2014/main" id="{554B4342-5EA4-C64B-BF9B-66266C6A2DB8}"/>
              </a:ext>
            </a:extLst>
          </p:cNvPr>
          <p:cNvPicPr>
            <a:picLocks noChangeAspect="1"/>
          </p:cNvPicPr>
          <p:nvPr/>
        </p:nvPicPr>
        <p:blipFill>
          <a:blip r:embed="rId6"/>
          <a:stretch>
            <a:fillRect/>
          </a:stretch>
        </p:blipFill>
        <p:spPr>
          <a:xfrm>
            <a:off x="20891271" y="7500107"/>
            <a:ext cx="15120953" cy="10043574"/>
          </a:xfrm>
          <a:prstGeom prst="rect">
            <a:avLst/>
          </a:prstGeom>
        </p:spPr>
      </p:pic>
    </p:spTree>
    <p:extLst>
      <p:ext uri="{BB962C8B-B14F-4D97-AF65-F5344CB8AC3E}">
        <p14:creationId xmlns:p14="http://schemas.microsoft.com/office/powerpoint/2010/main" val="1176608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179</TotalTime>
  <Words>467</Words>
  <Application>Microsoft Macintosh PowerPoint</Application>
  <PresentationFormat>Custom</PresentationFormat>
  <Paragraphs>27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Health Education For the Homeless Courtney McCarty University of Tennessee, College of Nursing Mentor: Dr. Freddie Kojima Knoxville Area Rescue ministries (KARM) manager Ms. Marylin Gibbs</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Education For the Homeless Courtney McCarty University of Tennessee, College of Nursing Mentor: Dr. Freddie Kojima Knoxville Area Rescue ministries (KARM) manager Ms. Marylin Gibbs</dc:title>
  <dc:creator>Microsoft Office User</dc:creator>
  <cp:lastModifiedBy>Microsoft Office User</cp:lastModifiedBy>
  <cp:revision>13</cp:revision>
  <dcterms:created xsi:type="dcterms:W3CDTF">2020-04-01T17:23:34Z</dcterms:created>
  <dcterms:modified xsi:type="dcterms:W3CDTF">2020-04-01T20:23:00Z</dcterms:modified>
</cp:coreProperties>
</file>