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tiff" ContentType="image/tif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1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3.xml" ContentType="application/vnd.openxmlformats-officedocument.drawingml.chart+xml"/>
  <Override PartName="/ppt/theme/themeOverride3.xml" ContentType="application/vnd.openxmlformats-officedocument.themeOverr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4.xml" ContentType="application/vnd.openxmlformats-officedocument.themeOverride+xml"/>
  <Override PartName="/ppt/notesSlides/notesSlide21.xml" ContentType="application/vnd.openxmlformats-officedocument.presentationml.notesSlid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5.xml" ContentType="application/vnd.openxmlformats-officedocument.themeOverride+xml"/>
  <Override PartName="/ppt/notesSlides/notesSlide22.xml" ContentType="application/vnd.openxmlformats-officedocument.presentationml.notesSlid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6.xml" ContentType="application/vnd.openxmlformats-officedocument.themeOverride+xml"/>
  <Override PartName="/ppt/notesSlides/notesSlide23.xml" ContentType="application/vnd.openxmlformats-officedocument.presentationml.notesSlide+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7.xml" ContentType="application/vnd.openxmlformats-officedocument.themeOverr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rts/chart8.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8.xml" ContentType="application/vnd.openxmlformats-officedocument.themeOverride+xml"/>
  <Override PartName="/ppt/notesSlides/notesSlide26.xml" ContentType="application/vnd.openxmlformats-officedocument.presentationml.notesSlide+xml"/>
  <Override PartName="/ppt/charts/chart9.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9.xml" ContentType="application/vnd.openxmlformats-officedocument.themeOverride+xml"/>
  <Override PartName="/ppt/notesSlides/notesSlide27.xml" ContentType="application/vnd.openxmlformats-officedocument.presentationml.notesSlide+xml"/>
  <Override PartName="/ppt/charts/chart10.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10.xml" ContentType="application/vnd.openxmlformats-officedocument.themeOverr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6" r:id="rId1"/>
    <p:sldMasterId id="2147483667" r:id="rId2"/>
    <p:sldMasterId id="2147483692" r:id="rId3"/>
    <p:sldMasterId id="2147483697" r:id="rId4"/>
  </p:sldMasterIdLst>
  <p:notesMasterIdLst>
    <p:notesMasterId r:id="rId44"/>
  </p:notesMasterIdLst>
  <p:handoutMasterIdLst>
    <p:handoutMasterId r:id="rId45"/>
  </p:handoutMasterIdLst>
  <p:sldIdLst>
    <p:sldId id="327" r:id="rId5"/>
    <p:sldId id="388" r:id="rId6"/>
    <p:sldId id="389" r:id="rId7"/>
    <p:sldId id="335" r:id="rId8"/>
    <p:sldId id="329" r:id="rId9"/>
    <p:sldId id="330" r:id="rId10"/>
    <p:sldId id="331" r:id="rId11"/>
    <p:sldId id="332" r:id="rId12"/>
    <p:sldId id="334" r:id="rId13"/>
    <p:sldId id="333" r:id="rId14"/>
    <p:sldId id="336" r:id="rId15"/>
    <p:sldId id="374" r:id="rId16"/>
    <p:sldId id="338" r:id="rId17"/>
    <p:sldId id="339" r:id="rId18"/>
    <p:sldId id="340" r:id="rId19"/>
    <p:sldId id="341" r:id="rId20"/>
    <p:sldId id="342" r:id="rId21"/>
    <p:sldId id="344" r:id="rId22"/>
    <p:sldId id="392" r:id="rId23"/>
    <p:sldId id="345" r:id="rId24"/>
    <p:sldId id="375" r:id="rId25"/>
    <p:sldId id="376" r:id="rId26"/>
    <p:sldId id="377" r:id="rId27"/>
    <p:sldId id="371" r:id="rId28"/>
    <p:sldId id="378" r:id="rId29"/>
    <p:sldId id="379" r:id="rId30"/>
    <p:sldId id="393" r:id="rId31"/>
    <p:sldId id="380" r:id="rId32"/>
    <p:sldId id="381" r:id="rId33"/>
    <p:sldId id="370" r:id="rId34"/>
    <p:sldId id="373" r:id="rId35"/>
    <p:sldId id="382" r:id="rId36"/>
    <p:sldId id="383" r:id="rId37"/>
    <p:sldId id="384" r:id="rId38"/>
    <p:sldId id="385" r:id="rId39"/>
    <p:sldId id="362" r:id="rId40"/>
    <p:sldId id="386" r:id="rId41"/>
    <p:sldId id="387" r:id="rId42"/>
    <p:sldId id="365" r:id="rId43"/>
  </p:sldIdLst>
  <p:sldSz cx="9144000" cy="6858000" type="screen4x3"/>
  <p:notesSz cx="6858000" cy="931386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722">
          <p15:clr>
            <a:srgbClr val="A4A3A4"/>
          </p15:clr>
        </p15:guide>
        <p15:guide id="2" pos="2878">
          <p15:clr>
            <a:srgbClr val="A4A3A4"/>
          </p15:clr>
        </p15:guide>
        <p15:guide id="3" pos="399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B3C3E"/>
    <a:srgbClr val="77797C"/>
    <a:srgbClr val="000000"/>
    <a:srgbClr val="FD6D0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6838" autoAdjust="0"/>
    <p:restoredTop sz="85817" autoAdjust="0"/>
  </p:normalViewPr>
  <p:slideViewPr>
    <p:cSldViewPr snapToGrid="0" snapToObjects="1">
      <p:cViewPr varScale="1">
        <p:scale>
          <a:sx n="69" d="100"/>
          <a:sy n="69" d="100"/>
        </p:scale>
        <p:origin x="768" y="36"/>
      </p:cViewPr>
      <p:guideLst>
        <p:guide orient="horz" pos="722"/>
        <p:guide pos="2878"/>
        <p:guide pos="3998"/>
      </p:guideLst>
    </p:cSldViewPr>
  </p:slideViewPr>
  <p:notesTextViewPr>
    <p:cViewPr>
      <p:scale>
        <a:sx n="75" d="100"/>
        <a:sy n="75"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heme" Target="theme/theme1.xml"/><Relationship Id="rId8" Type="http://schemas.openxmlformats.org/officeDocument/2006/relationships/slide" Target="slides/slide4.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package" Target="../embeddings/Microsoft_Excel_Worksheet9.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spPr>
            <a:solidFill>
              <a:srgbClr val="9A2500"/>
            </a:solidFill>
            <a:ln>
              <a:solidFill>
                <a:sysClr val="windowText" lastClr="000000"/>
              </a:solidFill>
            </a:ln>
            <a:effectLst/>
          </c:spPr>
          <c:invertIfNegative val="0"/>
          <c:dPt>
            <c:idx val="0"/>
            <c:invertIfNegative val="0"/>
            <c:bubble3D val="0"/>
            <c:spPr>
              <a:solidFill>
                <a:srgbClr val="9A2500"/>
              </a:solidFill>
              <a:ln>
                <a:solidFill>
                  <a:sysClr val="windowText" lastClr="000000"/>
                </a:solidFill>
              </a:ln>
              <a:effectLst/>
            </c:spPr>
            <c:extLst>
              <c:ext xmlns:c16="http://schemas.microsoft.com/office/drawing/2014/chart" uri="{C3380CC4-5D6E-409C-BE32-E72D297353CC}">
                <c16:uniqueId val="{00000001-9071-42A6-9E22-938F4E1AF470}"/>
              </c:ext>
            </c:extLst>
          </c:dPt>
          <c:dPt>
            <c:idx val="1"/>
            <c:invertIfNegative val="0"/>
            <c:bubble3D val="0"/>
            <c:spPr>
              <a:solidFill>
                <a:srgbClr val="9A2500"/>
              </a:solidFill>
              <a:ln>
                <a:solidFill>
                  <a:sysClr val="windowText" lastClr="000000"/>
                </a:solidFill>
              </a:ln>
              <a:effectLst/>
            </c:spPr>
            <c:extLst>
              <c:ext xmlns:c16="http://schemas.microsoft.com/office/drawing/2014/chart" uri="{C3380CC4-5D6E-409C-BE32-E72D297353CC}">
                <c16:uniqueId val="{00000003-9071-42A6-9E22-938F4E1AF470}"/>
              </c:ext>
            </c:extLst>
          </c:dPt>
          <c:dPt>
            <c:idx val="2"/>
            <c:invertIfNegative val="0"/>
            <c:bubble3D val="0"/>
            <c:spPr>
              <a:solidFill>
                <a:srgbClr val="9A2500"/>
              </a:solidFill>
              <a:ln>
                <a:solidFill>
                  <a:sysClr val="windowText" lastClr="000000"/>
                </a:solidFill>
              </a:ln>
              <a:effectLst/>
            </c:spPr>
            <c:extLst>
              <c:ext xmlns:c16="http://schemas.microsoft.com/office/drawing/2014/chart" uri="{C3380CC4-5D6E-409C-BE32-E72D297353CC}">
                <c16:uniqueId val="{00000005-9071-42A6-9E22-938F4E1AF470}"/>
              </c:ext>
            </c:extLst>
          </c:dPt>
          <c:dPt>
            <c:idx val="3"/>
            <c:invertIfNegative val="0"/>
            <c:bubble3D val="0"/>
            <c:spPr>
              <a:solidFill>
                <a:srgbClr val="9A2500"/>
              </a:solidFill>
              <a:ln>
                <a:solidFill>
                  <a:sysClr val="windowText" lastClr="000000"/>
                </a:solidFill>
              </a:ln>
              <a:effectLst/>
            </c:spPr>
            <c:extLst>
              <c:ext xmlns:c16="http://schemas.microsoft.com/office/drawing/2014/chart" uri="{C3380CC4-5D6E-409C-BE32-E72D297353CC}">
                <c16:uniqueId val="{00000007-9071-42A6-9E22-938F4E1AF470}"/>
              </c:ext>
            </c:extLst>
          </c:dPt>
          <c:dPt>
            <c:idx val="4"/>
            <c:invertIfNegative val="0"/>
            <c:bubble3D val="0"/>
            <c:spPr>
              <a:solidFill>
                <a:srgbClr val="9A2500"/>
              </a:solidFill>
              <a:ln>
                <a:solidFill>
                  <a:sysClr val="windowText" lastClr="000000"/>
                </a:solidFill>
              </a:ln>
              <a:effectLst/>
            </c:spPr>
            <c:extLst>
              <c:ext xmlns:c16="http://schemas.microsoft.com/office/drawing/2014/chart" uri="{C3380CC4-5D6E-409C-BE32-E72D297353CC}">
                <c16:uniqueId val="{00000009-9071-42A6-9E22-938F4E1AF470}"/>
              </c:ext>
            </c:extLst>
          </c:dPt>
          <c:dPt>
            <c:idx val="5"/>
            <c:invertIfNegative val="0"/>
            <c:bubble3D val="0"/>
            <c:spPr>
              <a:solidFill>
                <a:srgbClr val="9A2500"/>
              </a:solidFill>
              <a:ln>
                <a:solidFill>
                  <a:sysClr val="windowText" lastClr="000000"/>
                </a:solidFill>
              </a:ln>
              <a:effectLst/>
            </c:spPr>
            <c:extLst>
              <c:ext xmlns:c16="http://schemas.microsoft.com/office/drawing/2014/chart" uri="{C3380CC4-5D6E-409C-BE32-E72D297353CC}">
                <c16:uniqueId val="{0000000B-9071-42A6-9E22-938F4E1AF470}"/>
              </c:ext>
            </c:extLst>
          </c:dPt>
          <c:dPt>
            <c:idx val="6"/>
            <c:invertIfNegative val="0"/>
            <c:bubble3D val="0"/>
            <c:spPr>
              <a:solidFill>
                <a:srgbClr val="9A2500"/>
              </a:solidFill>
              <a:ln>
                <a:solidFill>
                  <a:sysClr val="windowText" lastClr="000000"/>
                </a:solidFill>
              </a:ln>
              <a:effectLst/>
            </c:spPr>
            <c:extLst>
              <c:ext xmlns:c16="http://schemas.microsoft.com/office/drawing/2014/chart" uri="{C3380CC4-5D6E-409C-BE32-E72D297353CC}">
                <c16:uniqueId val="{0000000D-9071-42A6-9E22-938F4E1AF470}"/>
              </c:ext>
            </c:extLst>
          </c:dPt>
          <c:dPt>
            <c:idx val="7"/>
            <c:invertIfNegative val="0"/>
            <c:bubble3D val="0"/>
            <c:spPr>
              <a:solidFill>
                <a:srgbClr val="9A2500"/>
              </a:solidFill>
              <a:ln>
                <a:solidFill>
                  <a:srgbClr val="002060"/>
                </a:solidFill>
              </a:ln>
              <a:effectLst/>
            </c:spPr>
            <c:extLst>
              <c:ext xmlns:c16="http://schemas.microsoft.com/office/drawing/2014/chart" uri="{C3380CC4-5D6E-409C-BE32-E72D297353CC}">
                <c16:uniqueId val="{0000000F-9071-42A6-9E22-938F4E1AF470}"/>
              </c:ext>
            </c:extLst>
          </c:dPt>
          <c:dPt>
            <c:idx val="8"/>
            <c:invertIfNegative val="0"/>
            <c:bubble3D val="0"/>
            <c:spPr>
              <a:solidFill>
                <a:srgbClr val="FF0000"/>
              </a:solidFill>
              <a:ln>
                <a:solidFill>
                  <a:srgbClr val="C00000"/>
                </a:solidFill>
              </a:ln>
              <a:effectLst/>
            </c:spPr>
            <c:extLst>
              <c:ext xmlns:c16="http://schemas.microsoft.com/office/drawing/2014/chart" uri="{C3380CC4-5D6E-409C-BE32-E72D297353CC}">
                <c16:uniqueId val="{00000011-9071-42A6-9E22-938F4E1AF470}"/>
              </c:ext>
            </c:extLst>
          </c:dPt>
          <c:dLbls>
            <c:spPr>
              <a:noFill/>
              <a:ln>
                <a:noFill/>
              </a:ln>
              <a:effectLst/>
            </c:spPr>
            <c:txPr>
              <a:bodyPr rot="0" spcFirstLastPara="1" vertOverflow="ellipsis" vert="horz" wrap="square" lIns="38100" tIns="19050" rIns="38100" bIns="19050" anchor="ctr" anchorCtr="1">
                <a:spAutoFit/>
              </a:bodyPr>
              <a:lstStyle/>
              <a:p>
                <a:pPr>
                  <a:defRPr sz="15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'Combined frequencies'!$A$12:$A$20</c:f>
              <c:strCache>
                <c:ptCount val="9"/>
                <c:pt idx="0">
                  <c:v>DIF</c:v>
                </c:pt>
                <c:pt idx="1">
                  <c:v>DwC</c:v>
                </c:pt>
                <c:pt idx="2">
                  <c:v>DC</c:v>
                </c:pt>
                <c:pt idx="3">
                  <c:v>Open GIS</c:v>
                </c:pt>
                <c:pt idx="4">
                  <c:v>FDGC</c:v>
                </c:pt>
                <c:pt idx="5">
                  <c:v>EML</c:v>
                </c:pt>
                <c:pt idx="6">
                  <c:v>ISO/Other ISO</c:v>
                </c:pt>
                <c:pt idx="7">
                  <c:v>Lab standard</c:v>
                </c:pt>
                <c:pt idx="8">
                  <c:v>None</c:v>
                </c:pt>
              </c:strCache>
            </c:strRef>
          </c:cat>
          <c:val>
            <c:numRef>
              <c:f>'Combined frequencies'!$B$12:$B$20</c:f>
              <c:numCache>
                <c:formatCode>0%</c:formatCode>
                <c:ptCount val="9"/>
                <c:pt idx="0" formatCode="0.00%">
                  <c:v>1.7000000000000001E-2</c:v>
                </c:pt>
                <c:pt idx="1">
                  <c:v>0.02</c:v>
                </c:pt>
                <c:pt idx="2">
                  <c:v>7.0999999999999994E-2</c:v>
                </c:pt>
                <c:pt idx="3">
                  <c:v>7.0999999999999994E-2</c:v>
                </c:pt>
                <c:pt idx="4" formatCode="0.00%">
                  <c:v>8.5000000000000006E-2</c:v>
                </c:pt>
                <c:pt idx="5" formatCode="0.00%">
                  <c:v>9.2999999999999999E-2</c:v>
                </c:pt>
                <c:pt idx="6" formatCode="0.00%">
                  <c:v>0.10199999999999999</c:v>
                </c:pt>
                <c:pt idx="7" formatCode="0.00%">
                  <c:v>0.16700000000000001</c:v>
                </c:pt>
                <c:pt idx="8" formatCode="0.00%">
                  <c:v>0.47899999999999998</c:v>
                </c:pt>
              </c:numCache>
            </c:numRef>
          </c:val>
          <c:extLst>
            <c:ext xmlns:c16="http://schemas.microsoft.com/office/drawing/2014/chart" uri="{C3380CC4-5D6E-409C-BE32-E72D297353CC}">
              <c16:uniqueId val="{00000012-9071-42A6-9E22-938F4E1AF470}"/>
            </c:ext>
          </c:extLst>
        </c:ser>
        <c:dLbls>
          <c:showLegendKey val="0"/>
          <c:showVal val="0"/>
          <c:showCatName val="0"/>
          <c:showSerName val="0"/>
          <c:showPercent val="0"/>
          <c:showBubbleSize val="0"/>
        </c:dLbls>
        <c:gapWidth val="50"/>
        <c:overlap val="-27"/>
        <c:axId val="446874696"/>
        <c:axId val="446871560"/>
      </c:barChart>
      <c:catAx>
        <c:axId val="446874696"/>
        <c:scaling>
          <c:orientation val="minMax"/>
        </c:scaling>
        <c:delete val="0"/>
        <c:axPos val="b"/>
        <c:numFmt formatCode="General" sourceLinked="1"/>
        <c:majorTickMark val="out"/>
        <c:minorTickMark val="none"/>
        <c:tickLblPos val="nextTo"/>
        <c:spPr>
          <a:noFill/>
          <a:ln w="15875" cap="flat" cmpd="sng" algn="ctr">
            <a:solidFill>
              <a:schemeClr val="tx1"/>
            </a:solidFill>
            <a:round/>
            <a:tailEnd w="sm" len="sm"/>
          </a:ln>
          <a:effectLst/>
        </c:spPr>
        <c:txPr>
          <a:bodyPr rot="-60000000" spcFirstLastPara="1" vertOverflow="ellipsis" vert="horz" wrap="square" anchor="ctr" anchorCtr="1"/>
          <a:lstStyle/>
          <a:p>
            <a:pPr>
              <a:defRPr sz="1500" b="1" i="0" u="none" strike="noStrike" kern="1200" baseline="0">
                <a:solidFill>
                  <a:schemeClr val="tx1">
                    <a:lumMod val="65000"/>
                    <a:lumOff val="35000"/>
                  </a:schemeClr>
                </a:solidFill>
                <a:latin typeface="+mn-lt"/>
                <a:ea typeface="+mn-ea"/>
                <a:cs typeface="+mn-cs"/>
              </a:defRPr>
            </a:pPr>
            <a:endParaRPr lang="en-US"/>
          </a:p>
        </c:txPr>
        <c:crossAx val="446871560"/>
        <c:crosses val="autoZero"/>
        <c:auto val="1"/>
        <c:lblAlgn val="ctr"/>
        <c:lblOffset val="100"/>
        <c:noMultiLvlLbl val="0"/>
      </c:catAx>
      <c:valAx>
        <c:axId val="446871560"/>
        <c:scaling>
          <c:orientation val="minMax"/>
        </c:scaling>
        <c:delete val="1"/>
        <c:axPos val="l"/>
        <c:numFmt formatCode="0.00%" sourceLinked="1"/>
        <c:majorTickMark val="none"/>
        <c:minorTickMark val="none"/>
        <c:tickLblPos val="nextTo"/>
        <c:crossAx val="44687469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stacked"/>
        <c:varyColors val="0"/>
        <c:ser>
          <c:idx val="0"/>
          <c:order val="0"/>
          <c:spPr>
            <a:solidFill>
              <a:srgbClr val="88E2FF">
                <a:lumMod val="75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7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'Q14 ranked'!$A$1:$A$5</c:f>
              <c:strCache>
                <c:ptCount val="5"/>
                <c:pt idx="0">
                  <c:v>Collaboration with others with skills related to RDS</c:v>
                </c:pt>
                <c:pt idx="1">
                  <c:v>In-house staff workshops</c:v>
                </c:pt>
                <c:pt idx="2">
                  <c:v>Support for staff to join working groups related to RDS</c:v>
                </c:pt>
                <c:pt idx="3">
                  <c:v>Support for staff to take courses related to RDS</c:v>
                </c:pt>
                <c:pt idx="4">
                  <c:v>Support for staff to attend conferences &amp; workshops</c:v>
                </c:pt>
              </c:strCache>
            </c:strRef>
          </c:cat>
          <c:val>
            <c:numRef>
              <c:f>'Q14 ranked'!$B$1:$B$5</c:f>
              <c:numCache>
                <c:formatCode>0%</c:formatCode>
                <c:ptCount val="5"/>
                <c:pt idx="0">
                  <c:v>0.09</c:v>
                </c:pt>
                <c:pt idx="1">
                  <c:v>0.47</c:v>
                </c:pt>
                <c:pt idx="2">
                  <c:v>0.59</c:v>
                </c:pt>
                <c:pt idx="3">
                  <c:v>0.6</c:v>
                </c:pt>
                <c:pt idx="4">
                  <c:v>0.78</c:v>
                </c:pt>
              </c:numCache>
            </c:numRef>
          </c:val>
          <c:extLst>
            <c:ext xmlns:c16="http://schemas.microsoft.com/office/drawing/2014/chart" uri="{C3380CC4-5D6E-409C-BE32-E72D297353CC}">
              <c16:uniqueId val="{00000000-9F92-44CD-B060-FBD869ED57EE}"/>
            </c:ext>
          </c:extLst>
        </c:ser>
        <c:dLbls>
          <c:showLegendKey val="0"/>
          <c:showVal val="0"/>
          <c:showCatName val="0"/>
          <c:showSerName val="0"/>
          <c:showPercent val="0"/>
          <c:showBubbleSize val="0"/>
        </c:dLbls>
        <c:gapWidth val="150"/>
        <c:overlap val="100"/>
        <c:axId val="477568504"/>
        <c:axId val="477572032"/>
      </c:barChart>
      <c:catAx>
        <c:axId val="4775685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700" b="1" i="0" u="none" strike="noStrike" kern="1200" baseline="0">
                <a:solidFill>
                  <a:schemeClr val="tx1">
                    <a:lumMod val="65000"/>
                    <a:lumOff val="35000"/>
                  </a:schemeClr>
                </a:solidFill>
                <a:latin typeface="+mn-lt"/>
                <a:ea typeface="+mn-ea"/>
                <a:cs typeface="+mn-cs"/>
              </a:defRPr>
            </a:pPr>
            <a:endParaRPr lang="en-US"/>
          </a:p>
        </c:txPr>
        <c:crossAx val="477572032"/>
        <c:crosses val="autoZero"/>
        <c:auto val="1"/>
        <c:lblAlgn val="ctr"/>
        <c:lblOffset val="100"/>
        <c:noMultiLvlLbl val="0"/>
      </c:catAx>
      <c:valAx>
        <c:axId val="477572032"/>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477568504"/>
        <c:crosses val="autoZero"/>
        <c:crossBetween val="between"/>
      </c:valAx>
      <c:spPr>
        <a:noFill/>
        <a:ln>
          <a:noFill/>
        </a:ln>
        <a:effectLst/>
      </c:spPr>
    </c:plotArea>
    <c:plotVisOnly val="1"/>
    <c:dispBlanksAs val="gap"/>
    <c:showDLblsOverMax val="0"/>
  </c:chart>
  <c:spPr>
    <a:noFill/>
    <a:ln>
      <a:noFill/>
    </a:ln>
    <a:effectLst/>
  </c:spPr>
  <c:txPr>
    <a:bodyPr/>
    <a:lstStyle/>
    <a:p>
      <a:pPr>
        <a:defRPr sz="1400" baseline="0"/>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spPr>
            <a:solidFill>
              <a:srgbClr val="92D050"/>
            </a:solidFill>
            <a:ln>
              <a:noFill/>
            </a:ln>
            <a:effectLst/>
          </c:spPr>
          <c:invertIfNegative val="0"/>
          <c:cat>
            <c:strRef>
              <c:f>'willing to share'!$A$1:$A$2</c:f>
              <c:strCache>
                <c:ptCount val="2"/>
                <c:pt idx="0">
                  <c:v>Place at least some of my data into a central repository (2014 n=623)</c:v>
                </c:pt>
                <c:pt idx="1">
                  <c:v>Place all of my data into a central data repository (2014 n=609)</c:v>
                </c:pt>
              </c:strCache>
            </c:strRef>
          </c:cat>
          <c:val>
            <c:numRef>
              <c:f>'willing to share'!$B$1:$B$2</c:f>
              <c:numCache>
                <c:formatCode>0%</c:formatCode>
                <c:ptCount val="2"/>
                <c:pt idx="0">
                  <c:v>0.85</c:v>
                </c:pt>
                <c:pt idx="1">
                  <c:v>0.48</c:v>
                </c:pt>
              </c:numCache>
            </c:numRef>
          </c:val>
          <c:extLst>
            <c:ext xmlns:c16="http://schemas.microsoft.com/office/drawing/2014/chart" uri="{C3380CC4-5D6E-409C-BE32-E72D297353CC}">
              <c16:uniqueId val="{00000000-CCE1-443F-8563-67F487926378}"/>
            </c:ext>
          </c:extLst>
        </c:ser>
        <c:dLbls>
          <c:showLegendKey val="0"/>
          <c:showVal val="0"/>
          <c:showCatName val="0"/>
          <c:showSerName val="0"/>
          <c:showPercent val="0"/>
          <c:showBubbleSize val="0"/>
        </c:dLbls>
        <c:gapWidth val="182"/>
        <c:axId val="446869600"/>
        <c:axId val="446867640"/>
      </c:barChart>
      <c:catAx>
        <c:axId val="44686960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crossAx val="446867640"/>
        <c:crosses val="autoZero"/>
        <c:auto val="1"/>
        <c:lblAlgn val="ctr"/>
        <c:lblOffset val="100"/>
        <c:noMultiLvlLbl val="0"/>
      </c:catAx>
      <c:valAx>
        <c:axId val="44686764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4686960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1"/>
          <c:order val="0"/>
          <c:tx>
            <c:strRef>
              <c:f>Sheet1!$C$1</c:f>
              <c:strCache>
                <c:ptCount val="1"/>
                <c:pt idx="0">
                  <c:v>2014</c:v>
                </c:pt>
              </c:strCache>
            </c:strRef>
          </c:tx>
          <c:spPr>
            <a:solidFill>
              <a:srgbClr val="660033"/>
            </a:solidFill>
          </c:spPr>
          <c:invertIfNegative val="0"/>
          <c:dLbls>
            <c:spPr>
              <a:noFill/>
              <a:ln>
                <a:noFill/>
              </a:ln>
              <a:effectLst/>
            </c:spPr>
            <c:txPr>
              <a:bodyPr/>
              <a:lstStyle/>
              <a:p>
                <a:pPr>
                  <a:defRPr sz="1800" baseline="0">
                    <a:solidFill>
                      <a:srgbClr val="565656"/>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Sheet1!$A$2:$A$10</c:f>
              <c:strCache>
                <c:ptCount val="9"/>
                <c:pt idx="0">
                  <c:v>Insufficient skills </c:v>
                </c:pt>
                <c:pt idx="1">
                  <c:v>Should not be available</c:v>
                </c:pt>
                <c:pt idx="2">
                  <c:v>No place to put data </c:v>
                </c:pt>
                <c:pt idx="3">
                  <c:v>Lack of standards</c:v>
                </c:pt>
                <c:pt idx="4">
                  <c:v>Do not need data</c:v>
                </c:pt>
                <c:pt idx="5">
                  <c:v>Lack of funding </c:v>
                </c:pt>
                <c:pt idx="6">
                  <c:v>I don’t have rights</c:v>
                </c:pt>
                <c:pt idx="7">
                  <c:v>Insufficient time</c:v>
                </c:pt>
                <c:pt idx="8">
                  <c:v>I need to publish</c:v>
                </c:pt>
              </c:strCache>
            </c:strRef>
          </c:cat>
          <c:val>
            <c:numRef>
              <c:f>Sheet1!$C$2:$C$10</c:f>
              <c:numCache>
                <c:formatCode>0%</c:formatCode>
                <c:ptCount val="9"/>
                <c:pt idx="0">
                  <c:v>0.13</c:v>
                </c:pt>
                <c:pt idx="1">
                  <c:v>0.13</c:v>
                </c:pt>
                <c:pt idx="2">
                  <c:v>0.18</c:v>
                </c:pt>
                <c:pt idx="3">
                  <c:v>0.18</c:v>
                </c:pt>
                <c:pt idx="4">
                  <c:v>0.25</c:v>
                </c:pt>
                <c:pt idx="5">
                  <c:v>0.25</c:v>
                </c:pt>
                <c:pt idx="6">
                  <c:v>0.26</c:v>
                </c:pt>
                <c:pt idx="7">
                  <c:v>0.39</c:v>
                </c:pt>
                <c:pt idx="8">
                  <c:v>0.44</c:v>
                </c:pt>
              </c:numCache>
            </c:numRef>
          </c:val>
          <c:extLst>
            <c:ext xmlns:c16="http://schemas.microsoft.com/office/drawing/2014/chart" uri="{C3380CC4-5D6E-409C-BE32-E72D297353CC}">
              <c16:uniqueId val="{00000000-4914-4075-9EF0-8DA82A62BECC}"/>
            </c:ext>
          </c:extLst>
        </c:ser>
        <c:dLbls>
          <c:showLegendKey val="0"/>
          <c:showVal val="0"/>
          <c:showCatName val="0"/>
          <c:showSerName val="0"/>
          <c:showPercent val="0"/>
          <c:showBubbleSize val="0"/>
        </c:dLbls>
        <c:gapWidth val="50"/>
        <c:axId val="446871952"/>
        <c:axId val="446873520"/>
      </c:barChart>
      <c:catAx>
        <c:axId val="446871952"/>
        <c:scaling>
          <c:orientation val="minMax"/>
        </c:scaling>
        <c:delete val="0"/>
        <c:axPos val="l"/>
        <c:numFmt formatCode="General" sourceLinked="0"/>
        <c:majorTickMark val="out"/>
        <c:minorTickMark val="none"/>
        <c:tickLblPos val="nextTo"/>
        <c:txPr>
          <a:bodyPr/>
          <a:lstStyle/>
          <a:p>
            <a:pPr>
              <a:defRPr sz="1800" b="1" i="0" baseline="0">
                <a:solidFill>
                  <a:srgbClr val="565656"/>
                </a:solidFill>
              </a:defRPr>
            </a:pPr>
            <a:endParaRPr lang="en-US"/>
          </a:p>
        </c:txPr>
        <c:crossAx val="446873520"/>
        <c:crossesAt val="0"/>
        <c:auto val="1"/>
        <c:lblAlgn val="ctr"/>
        <c:lblOffset val="100"/>
        <c:noMultiLvlLbl val="0"/>
      </c:catAx>
      <c:valAx>
        <c:axId val="446873520"/>
        <c:scaling>
          <c:orientation val="minMax"/>
          <c:max val="0.7"/>
          <c:min val="0"/>
        </c:scaling>
        <c:delete val="1"/>
        <c:axPos val="b"/>
        <c:numFmt formatCode="0%" sourceLinked="0"/>
        <c:majorTickMark val="out"/>
        <c:minorTickMark val="none"/>
        <c:tickLblPos val="nextTo"/>
        <c:crossAx val="446871952"/>
        <c:crosses val="autoZero"/>
        <c:crossBetween val="between"/>
        <c:majorUnit val="0.1"/>
        <c:minorUnit val="0.1"/>
      </c:valAx>
    </c:plotArea>
    <c:plotVisOnly val="1"/>
    <c:dispBlanksAs val="gap"/>
    <c:showDLblsOverMax val="0"/>
  </c:chart>
  <c:txPr>
    <a:bodyPr/>
    <a:lstStyle/>
    <a:p>
      <a:pPr>
        <a:defRPr sz="1400">
          <a:solidFill>
            <a:schemeClr val="bg2"/>
          </a:solidFill>
          <a:latin typeface="Source Sans Pro"/>
          <a:cs typeface="Source Sans Pro"/>
        </a:defRPr>
      </a:pPr>
      <a:endParaRPr lang="en-US"/>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spPr>
            <a:solidFill>
              <a:srgbClr val="00B0F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7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'RDS offered by response rate'!$A$1:$A$6</c:f>
              <c:strCache>
                <c:ptCount val="6"/>
                <c:pt idx="0">
                  <c:v>Outreach/collaboration with other RDS providers</c:v>
                </c:pt>
                <c:pt idx="1">
                  <c:v>Consulting on data and metadata standards</c:v>
                </c:pt>
                <c:pt idx="2">
                  <c:v>Consulting on data mgt plans</c:v>
                </c:pt>
                <c:pt idx="3">
                  <c:v>Training colleagues on RDS</c:v>
                </c:pt>
                <c:pt idx="4">
                  <c:v>Involved in policy development/planning</c:v>
                </c:pt>
                <c:pt idx="5">
                  <c:v>Discussing RDS with others</c:v>
                </c:pt>
              </c:strCache>
            </c:strRef>
          </c:cat>
          <c:val>
            <c:numRef>
              <c:f>'RDS offered by response rate'!$B$1:$B$6</c:f>
              <c:numCache>
                <c:formatCode>0%</c:formatCode>
                <c:ptCount val="6"/>
                <c:pt idx="0">
                  <c:v>0.43</c:v>
                </c:pt>
                <c:pt idx="1">
                  <c:v>0.44</c:v>
                </c:pt>
                <c:pt idx="2">
                  <c:v>0.46</c:v>
                </c:pt>
                <c:pt idx="3">
                  <c:v>0.54</c:v>
                </c:pt>
                <c:pt idx="4">
                  <c:v>0.66</c:v>
                </c:pt>
                <c:pt idx="5">
                  <c:v>0.77</c:v>
                </c:pt>
              </c:numCache>
            </c:numRef>
          </c:val>
          <c:extLst>
            <c:ext xmlns:c16="http://schemas.microsoft.com/office/drawing/2014/chart" uri="{C3380CC4-5D6E-409C-BE32-E72D297353CC}">
              <c16:uniqueId val="{00000000-048C-4EF5-BD85-1E8EF208713A}"/>
            </c:ext>
          </c:extLst>
        </c:ser>
        <c:dLbls>
          <c:showLegendKey val="0"/>
          <c:showVal val="0"/>
          <c:showCatName val="0"/>
          <c:showSerName val="0"/>
          <c:showPercent val="0"/>
          <c:showBubbleSize val="0"/>
        </c:dLbls>
        <c:gapWidth val="75"/>
        <c:axId val="446870384"/>
        <c:axId val="446867248"/>
      </c:barChart>
      <c:catAx>
        <c:axId val="44687038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900" b="1" i="0" u="none" strike="noStrike" kern="1200" baseline="0">
                <a:solidFill>
                  <a:schemeClr val="tx1">
                    <a:lumMod val="65000"/>
                    <a:lumOff val="35000"/>
                  </a:schemeClr>
                </a:solidFill>
                <a:latin typeface="+mn-lt"/>
                <a:ea typeface="+mn-ea"/>
                <a:cs typeface="+mn-cs"/>
              </a:defRPr>
            </a:pPr>
            <a:endParaRPr lang="en-US"/>
          </a:p>
        </c:txPr>
        <c:crossAx val="446867248"/>
        <c:crosses val="autoZero"/>
        <c:auto val="1"/>
        <c:lblAlgn val="ctr"/>
        <c:lblOffset val="100"/>
        <c:noMultiLvlLbl val="0"/>
      </c:catAx>
      <c:valAx>
        <c:axId val="44686724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300" b="1" i="0" u="none" strike="noStrike" kern="1200" baseline="0">
                <a:solidFill>
                  <a:schemeClr val="tx1">
                    <a:lumMod val="65000"/>
                    <a:lumOff val="35000"/>
                  </a:schemeClr>
                </a:solidFill>
                <a:latin typeface="+mn-lt"/>
                <a:ea typeface="+mn-ea"/>
                <a:cs typeface="+mn-cs"/>
              </a:defRPr>
            </a:pPr>
            <a:endParaRPr lang="en-US"/>
          </a:p>
        </c:txPr>
        <c:crossAx val="44687038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spPr>
            <a:solidFill>
              <a:srgbClr val="00B0F0"/>
            </a:solidFill>
            <a:ln>
              <a:noFill/>
            </a:ln>
            <a:effectLst/>
          </c:spPr>
          <c:invertIfNegative val="0"/>
          <c:dLbls>
            <c:spPr>
              <a:noFill/>
              <a:ln>
                <a:noFill/>
              </a:ln>
              <a:effectLst/>
            </c:spPr>
            <c:txPr>
              <a:bodyPr rot="0" spcFirstLastPara="1" vertOverflow="ellipsis" vert="horz" wrap="square" anchor="ctr" anchorCtr="1"/>
              <a:lstStyle/>
              <a:p>
                <a:pPr>
                  <a:defRPr sz="17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'RDS offered by response rate'!$A$25:$A$29</c:f>
              <c:strCache>
                <c:ptCount val="5"/>
                <c:pt idx="0">
                  <c:v>ID datasets</c:v>
                </c:pt>
                <c:pt idx="1">
                  <c:v>Direct participation with researchers</c:v>
                </c:pt>
                <c:pt idx="2">
                  <c:v>Creating webguides</c:v>
                </c:pt>
                <c:pt idx="3">
                  <c:v>Providing ref. support for finding/citing data</c:v>
                </c:pt>
                <c:pt idx="4">
                  <c:v>Providing tech. support for RDS</c:v>
                </c:pt>
              </c:strCache>
            </c:strRef>
          </c:cat>
          <c:val>
            <c:numRef>
              <c:f>'RDS offered by response rate'!$B$25:$B$29</c:f>
              <c:numCache>
                <c:formatCode>0%</c:formatCode>
                <c:ptCount val="5"/>
                <c:pt idx="0">
                  <c:v>0.26</c:v>
                </c:pt>
                <c:pt idx="1">
                  <c:v>0.32</c:v>
                </c:pt>
                <c:pt idx="2">
                  <c:v>0.35</c:v>
                </c:pt>
                <c:pt idx="3">
                  <c:v>0.37</c:v>
                </c:pt>
                <c:pt idx="4">
                  <c:v>0.38</c:v>
                </c:pt>
              </c:numCache>
            </c:numRef>
          </c:val>
          <c:extLst>
            <c:ext xmlns:c16="http://schemas.microsoft.com/office/drawing/2014/chart" uri="{C3380CC4-5D6E-409C-BE32-E72D297353CC}">
              <c16:uniqueId val="{00000000-A88F-4538-8D79-479079D74B1A}"/>
            </c:ext>
          </c:extLst>
        </c:ser>
        <c:dLbls>
          <c:showLegendKey val="0"/>
          <c:showVal val="0"/>
          <c:showCatName val="0"/>
          <c:showSerName val="0"/>
          <c:showPercent val="0"/>
          <c:showBubbleSize val="0"/>
        </c:dLbls>
        <c:gapWidth val="90"/>
        <c:axId val="446872344"/>
        <c:axId val="446868816"/>
      </c:barChart>
      <c:catAx>
        <c:axId val="44687234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crossAx val="446868816"/>
        <c:crosses val="autoZero"/>
        <c:auto val="1"/>
        <c:lblAlgn val="ctr"/>
        <c:lblOffset val="100"/>
        <c:noMultiLvlLbl val="0"/>
      </c:catAx>
      <c:valAx>
        <c:axId val="446868816"/>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700" b="1" i="0" u="none" strike="noStrike" kern="1200" baseline="0">
                <a:solidFill>
                  <a:schemeClr val="tx1">
                    <a:lumMod val="65000"/>
                    <a:lumOff val="35000"/>
                  </a:schemeClr>
                </a:solidFill>
                <a:latin typeface="+mn-lt"/>
                <a:ea typeface="+mn-ea"/>
                <a:cs typeface="+mn-cs"/>
              </a:defRPr>
            </a:pPr>
            <a:endParaRPr lang="en-US"/>
          </a:p>
        </c:txPr>
        <c:crossAx val="446872344"/>
        <c:crosses val="autoZero"/>
        <c:crossBetween val="between"/>
      </c:valAx>
      <c:spPr>
        <a:noFill/>
        <a:ln>
          <a:noFill/>
        </a:ln>
        <a:effectLst/>
      </c:spPr>
    </c:plotArea>
    <c:plotVisOnly val="1"/>
    <c:dispBlanksAs val="gap"/>
    <c:showDLblsOverMax val="0"/>
  </c:chart>
  <c:spPr>
    <a:noFill/>
    <a:ln>
      <a:noFill/>
    </a:ln>
    <a:effectLst/>
  </c:spPr>
  <c:txPr>
    <a:bodyPr/>
    <a:lstStyle/>
    <a:p>
      <a:pPr>
        <a:defRPr sz="1700" baseline="0"/>
      </a:pPr>
      <a:endParaRPr lang="en-US"/>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0"/>
          <c:order val="0"/>
          <c:tx>
            <c:strRef>
              <c:f>' crosstabs (stacked cht)'!$B$3</c:f>
              <c:strCache>
                <c:ptCount val="1"/>
                <c:pt idx="0">
                  <c:v>Yes</c:v>
                </c:pt>
              </c:strCache>
            </c:strRef>
          </c:tx>
          <c:spPr>
            <a:solidFill>
              <a:srgbClr val="00B0F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 crosstabs (stacked cht)'!$A$4:$A$12</c:f>
              <c:strCache>
                <c:ptCount val="9"/>
                <c:pt idx="0">
                  <c:v>Discussing RDS with others on a semi-regular basis</c:v>
                </c:pt>
                <c:pt idx="1">
                  <c:v>Involved in policy development/planning</c:v>
                </c:pt>
                <c:pt idx="2">
                  <c:v>Training coworkers on RDS</c:v>
                </c:pt>
                <c:pt idx="3">
                  <c:v>Consulting on data mgt plans</c:v>
                </c:pt>
                <c:pt idx="4">
                  <c:v>Consulting on metadata stds.</c:v>
                </c:pt>
                <c:pt idx="5">
                  <c:v>Outreach/collab. With others</c:v>
                </c:pt>
                <c:pt idx="6">
                  <c:v>Create Web guides</c:v>
                </c:pt>
                <c:pt idx="7">
                  <c:v>Provide reference support</c:v>
                </c:pt>
                <c:pt idx="8">
                  <c:v>Direct participation with researchers</c:v>
                </c:pt>
              </c:strCache>
            </c:strRef>
          </c:cat>
          <c:val>
            <c:numRef>
              <c:f>' crosstabs (stacked cht)'!$B$4:$B$12</c:f>
              <c:numCache>
                <c:formatCode>0%</c:formatCode>
                <c:ptCount val="9"/>
                <c:pt idx="0">
                  <c:v>0.77</c:v>
                </c:pt>
                <c:pt idx="1">
                  <c:v>0.66</c:v>
                </c:pt>
                <c:pt idx="2">
                  <c:v>0.54</c:v>
                </c:pt>
                <c:pt idx="3">
                  <c:v>0.46</c:v>
                </c:pt>
                <c:pt idx="4">
                  <c:v>0.44</c:v>
                </c:pt>
                <c:pt idx="5">
                  <c:v>0.43</c:v>
                </c:pt>
                <c:pt idx="6">
                  <c:v>0.35</c:v>
                </c:pt>
                <c:pt idx="7">
                  <c:v>0.37</c:v>
                </c:pt>
                <c:pt idx="8">
                  <c:v>0.32</c:v>
                </c:pt>
              </c:numCache>
            </c:numRef>
          </c:val>
          <c:extLst>
            <c:ext xmlns:c16="http://schemas.microsoft.com/office/drawing/2014/chart" uri="{C3380CC4-5D6E-409C-BE32-E72D297353CC}">
              <c16:uniqueId val="{00000000-F966-43E9-AC80-D6A8B66768E7}"/>
            </c:ext>
          </c:extLst>
        </c:ser>
        <c:ser>
          <c:idx val="1"/>
          <c:order val="1"/>
          <c:tx>
            <c:strRef>
              <c:f>' crosstabs (stacked cht)'!$C$3</c:f>
              <c:strCache>
                <c:ptCount val="1"/>
                <c:pt idx="0">
                  <c:v>No, but plan to</c:v>
                </c:pt>
              </c:strCache>
            </c:strRef>
          </c:tx>
          <c:spPr>
            <a:solidFill>
              <a:srgbClr val="40E519"/>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 crosstabs (stacked cht)'!$A$4:$A$12</c:f>
              <c:strCache>
                <c:ptCount val="9"/>
                <c:pt idx="0">
                  <c:v>Discussing RDS with others on a semi-regular basis</c:v>
                </c:pt>
                <c:pt idx="1">
                  <c:v>Involved in policy development/planning</c:v>
                </c:pt>
                <c:pt idx="2">
                  <c:v>Training coworkers on RDS</c:v>
                </c:pt>
                <c:pt idx="3">
                  <c:v>Consulting on data mgt plans</c:v>
                </c:pt>
                <c:pt idx="4">
                  <c:v>Consulting on metadata stds.</c:v>
                </c:pt>
                <c:pt idx="5">
                  <c:v>Outreach/collab. With others</c:v>
                </c:pt>
                <c:pt idx="6">
                  <c:v>Create Web guides</c:v>
                </c:pt>
                <c:pt idx="7">
                  <c:v>Provide reference support</c:v>
                </c:pt>
                <c:pt idx="8">
                  <c:v>Direct participation with researchers</c:v>
                </c:pt>
              </c:strCache>
            </c:strRef>
          </c:cat>
          <c:val>
            <c:numRef>
              <c:f>' crosstabs (stacked cht)'!$C$4:$C$12</c:f>
              <c:numCache>
                <c:formatCode>0%</c:formatCode>
                <c:ptCount val="9"/>
                <c:pt idx="0">
                  <c:v>0.15</c:v>
                </c:pt>
                <c:pt idx="1">
                  <c:v>0.25</c:v>
                </c:pt>
                <c:pt idx="2">
                  <c:v>0.34</c:v>
                </c:pt>
                <c:pt idx="3">
                  <c:v>0.43</c:v>
                </c:pt>
                <c:pt idx="4">
                  <c:v>0.42</c:v>
                </c:pt>
                <c:pt idx="5">
                  <c:v>0.41</c:v>
                </c:pt>
                <c:pt idx="6">
                  <c:v>0.49</c:v>
                </c:pt>
                <c:pt idx="7">
                  <c:v>0.49</c:v>
                </c:pt>
                <c:pt idx="8">
                  <c:v>0.32</c:v>
                </c:pt>
              </c:numCache>
            </c:numRef>
          </c:val>
          <c:extLst>
            <c:ext xmlns:c16="http://schemas.microsoft.com/office/drawing/2014/chart" uri="{C3380CC4-5D6E-409C-BE32-E72D297353CC}">
              <c16:uniqueId val="{00000001-F966-43E9-AC80-D6A8B66768E7}"/>
            </c:ext>
          </c:extLst>
        </c:ser>
        <c:ser>
          <c:idx val="2"/>
          <c:order val="2"/>
          <c:tx>
            <c:strRef>
              <c:f>' crosstabs (stacked cht)'!$D$3</c:f>
              <c:strCache>
                <c:ptCount val="1"/>
                <c:pt idx="0">
                  <c:v>No, and no plans</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 crosstabs (stacked cht)'!$A$4:$A$12</c:f>
              <c:strCache>
                <c:ptCount val="9"/>
                <c:pt idx="0">
                  <c:v>Discussing RDS with others on a semi-regular basis</c:v>
                </c:pt>
                <c:pt idx="1">
                  <c:v>Involved in policy development/planning</c:v>
                </c:pt>
                <c:pt idx="2">
                  <c:v>Training coworkers on RDS</c:v>
                </c:pt>
                <c:pt idx="3">
                  <c:v>Consulting on data mgt plans</c:v>
                </c:pt>
                <c:pt idx="4">
                  <c:v>Consulting on metadata stds.</c:v>
                </c:pt>
                <c:pt idx="5">
                  <c:v>Outreach/collab. With others</c:v>
                </c:pt>
                <c:pt idx="6">
                  <c:v>Create Web guides</c:v>
                </c:pt>
                <c:pt idx="7">
                  <c:v>Provide reference support</c:v>
                </c:pt>
                <c:pt idx="8">
                  <c:v>Direct participation with researchers</c:v>
                </c:pt>
              </c:strCache>
            </c:strRef>
          </c:cat>
          <c:val>
            <c:numRef>
              <c:f>' crosstabs (stacked cht)'!$D$4:$D$12</c:f>
              <c:numCache>
                <c:formatCode>0%</c:formatCode>
                <c:ptCount val="9"/>
                <c:pt idx="0">
                  <c:v>0.08</c:v>
                </c:pt>
                <c:pt idx="1">
                  <c:v>0.08</c:v>
                </c:pt>
                <c:pt idx="2">
                  <c:v>0.13</c:v>
                </c:pt>
                <c:pt idx="3">
                  <c:v>0.11</c:v>
                </c:pt>
                <c:pt idx="4">
                  <c:v>0.14000000000000001</c:v>
                </c:pt>
                <c:pt idx="5">
                  <c:v>0.16</c:v>
                </c:pt>
                <c:pt idx="6">
                  <c:v>0.16</c:v>
                </c:pt>
                <c:pt idx="7">
                  <c:v>0.15</c:v>
                </c:pt>
                <c:pt idx="8">
                  <c:v>0.36</c:v>
                </c:pt>
              </c:numCache>
            </c:numRef>
          </c:val>
          <c:extLst>
            <c:ext xmlns:c16="http://schemas.microsoft.com/office/drawing/2014/chart" uri="{C3380CC4-5D6E-409C-BE32-E72D297353CC}">
              <c16:uniqueId val="{00000002-F966-43E9-AC80-D6A8B66768E7}"/>
            </c:ext>
          </c:extLst>
        </c:ser>
        <c:dLbls>
          <c:showLegendKey val="0"/>
          <c:showVal val="0"/>
          <c:showCatName val="0"/>
          <c:showSerName val="0"/>
          <c:showPercent val="0"/>
          <c:showBubbleSize val="0"/>
        </c:dLbls>
        <c:gapWidth val="120"/>
        <c:overlap val="100"/>
        <c:axId val="446874304"/>
        <c:axId val="446870776"/>
      </c:barChart>
      <c:catAx>
        <c:axId val="4468743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00" b="1" i="0" u="none" strike="noStrike" kern="1200" baseline="0">
                <a:solidFill>
                  <a:schemeClr val="tx1">
                    <a:lumMod val="65000"/>
                    <a:lumOff val="35000"/>
                  </a:schemeClr>
                </a:solidFill>
                <a:latin typeface="+mn-lt"/>
                <a:ea typeface="+mn-ea"/>
                <a:cs typeface="+mn-cs"/>
              </a:defRPr>
            </a:pPr>
            <a:endParaRPr lang="en-US"/>
          </a:p>
        </c:txPr>
        <c:crossAx val="446870776"/>
        <c:crosses val="autoZero"/>
        <c:auto val="1"/>
        <c:lblAlgn val="ctr"/>
        <c:lblOffset val="100"/>
        <c:noMultiLvlLbl val="0"/>
      </c:catAx>
      <c:valAx>
        <c:axId val="446870776"/>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US"/>
          </a:p>
        </c:txPr>
        <c:crossAx val="4468743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0"/>
          <c:order val="0"/>
          <c:tx>
            <c:strRef>
              <c:f>' crosstabs (stacked cht)'!$B$24</c:f>
              <c:strCache>
                <c:ptCount val="1"/>
                <c:pt idx="0">
                  <c:v>Yes</c:v>
                </c:pt>
              </c:strCache>
            </c:strRef>
          </c:tx>
          <c:spPr>
            <a:solidFill>
              <a:srgbClr val="00B0F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5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 crosstabs (stacked cht)'!$A$25:$A$29</c:f>
              <c:strCache>
                <c:ptCount val="5"/>
                <c:pt idx="0">
                  <c:v>Providing technical support for RDS systems</c:v>
                </c:pt>
                <c:pt idx="1">
                  <c:v>ID data</c:v>
                </c:pt>
                <c:pt idx="2">
                  <c:v>Preparing data/sets for deposit</c:v>
                </c:pt>
                <c:pt idx="3">
                  <c:v>Create/Transform metadada</c:v>
                </c:pt>
                <c:pt idx="4">
                  <c:v>Deaccession of data</c:v>
                </c:pt>
              </c:strCache>
            </c:strRef>
          </c:cat>
          <c:val>
            <c:numRef>
              <c:f>' crosstabs (stacked cht)'!$B$25:$B$29</c:f>
              <c:numCache>
                <c:formatCode>0%</c:formatCode>
                <c:ptCount val="5"/>
                <c:pt idx="0">
                  <c:v>0.38</c:v>
                </c:pt>
                <c:pt idx="1">
                  <c:v>0.26</c:v>
                </c:pt>
                <c:pt idx="2">
                  <c:v>0.25</c:v>
                </c:pt>
                <c:pt idx="3">
                  <c:v>0.26</c:v>
                </c:pt>
                <c:pt idx="4">
                  <c:v>7.0000000000000007E-2</c:v>
                </c:pt>
              </c:numCache>
            </c:numRef>
          </c:val>
          <c:extLst>
            <c:ext xmlns:c16="http://schemas.microsoft.com/office/drawing/2014/chart" uri="{C3380CC4-5D6E-409C-BE32-E72D297353CC}">
              <c16:uniqueId val="{00000000-4F9F-4E44-BEE2-B678AFD33043}"/>
            </c:ext>
          </c:extLst>
        </c:ser>
        <c:ser>
          <c:idx val="1"/>
          <c:order val="1"/>
          <c:tx>
            <c:strRef>
              <c:f>' crosstabs (stacked cht)'!$C$24</c:f>
              <c:strCache>
                <c:ptCount val="1"/>
                <c:pt idx="0">
                  <c:v>No, but plan to</c:v>
                </c:pt>
              </c:strCache>
            </c:strRef>
          </c:tx>
          <c:spPr>
            <a:solidFill>
              <a:srgbClr val="40E519"/>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5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 crosstabs (stacked cht)'!$A$25:$A$29</c:f>
              <c:strCache>
                <c:ptCount val="5"/>
                <c:pt idx="0">
                  <c:v>Providing technical support for RDS systems</c:v>
                </c:pt>
                <c:pt idx="1">
                  <c:v>ID data</c:v>
                </c:pt>
                <c:pt idx="2">
                  <c:v>Preparing data/sets for deposit</c:v>
                </c:pt>
                <c:pt idx="3">
                  <c:v>Create/Transform metadada</c:v>
                </c:pt>
                <c:pt idx="4">
                  <c:v>Deaccession of data</c:v>
                </c:pt>
              </c:strCache>
            </c:strRef>
          </c:cat>
          <c:val>
            <c:numRef>
              <c:f>' crosstabs (stacked cht)'!$C$25:$C$29</c:f>
              <c:numCache>
                <c:formatCode>0%</c:formatCode>
                <c:ptCount val="5"/>
                <c:pt idx="0">
                  <c:v>0.42</c:v>
                </c:pt>
                <c:pt idx="1">
                  <c:v>0.48</c:v>
                </c:pt>
                <c:pt idx="2">
                  <c:v>0.44</c:v>
                </c:pt>
                <c:pt idx="3">
                  <c:v>0.45</c:v>
                </c:pt>
                <c:pt idx="4">
                  <c:v>0.3</c:v>
                </c:pt>
              </c:numCache>
            </c:numRef>
          </c:val>
          <c:extLst>
            <c:ext xmlns:c16="http://schemas.microsoft.com/office/drawing/2014/chart" uri="{C3380CC4-5D6E-409C-BE32-E72D297353CC}">
              <c16:uniqueId val="{00000001-4F9F-4E44-BEE2-B678AFD33043}"/>
            </c:ext>
          </c:extLst>
        </c:ser>
        <c:ser>
          <c:idx val="2"/>
          <c:order val="2"/>
          <c:tx>
            <c:strRef>
              <c:f>' crosstabs (stacked cht)'!$D$24</c:f>
              <c:strCache>
                <c:ptCount val="1"/>
                <c:pt idx="0">
                  <c:v>No, and no plans</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5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 crosstabs (stacked cht)'!$A$25:$A$29</c:f>
              <c:strCache>
                <c:ptCount val="5"/>
                <c:pt idx="0">
                  <c:v>Providing technical support for RDS systems</c:v>
                </c:pt>
                <c:pt idx="1">
                  <c:v>ID data</c:v>
                </c:pt>
                <c:pt idx="2">
                  <c:v>Preparing data/sets for deposit</c:v>
                </c:pt>
                <c:pt idx="3">
                  <c:v>Create/Transform metadada</c:v>
                </c:pt>
                <c:pt idx="4">
                  <c:v>Deaccession of data</c:v>
                </c:pt>
              </c:strCache>
            </c:strRef>
          </c:cat>
          <c:val>
            <c:numRef>
              <c:f>' crosstabs (stacked cht)'!$D$25:$D$29</c:f>
              <c:numCache>
                <c:formatCode>0%</c:formatCode>
                <c:ptCount val="5"/>
                <c:pt idx="0">
                  <c:v>0.21</c:v>
                </c:pt>
                <c:pt idx="1">
                  <c:v>0.26</c:v>
                </c:pt>
                <c:pt idx="2">
                  <c:v>0.31</c:v>
                </c:pt>
                <c:pt idx="3">
                  <c:v>0.3</c:v>
                </c:pt>
                <c:pt idx="4">
                  <c:v>0.63</c:v>
                </c:pt>
              </c:numCache>
            </c:numRef>
          </c:val>
          <c:extLst>
            <c:ext xmlns:c16="http://schemas.microsoft.com/office/drawing/2014/chart" uri="{C3380CC4-5D6E-409C-BE32-E72D297353CC}">
              <c16:uniqueId val="{00000002-4F9F-4E44-BEE2-B678AFD33043}"/>
            </c:ext>
          </c:extLst>
        </c:ser>
        <c:dLbls>
          <c:showLegendKey val="0"/>
          <c:showVal val="0"/>
          <c:showCatName val="0"/>
          <c:showSerName val="0"/>
          <c:showPercent val="0"/>
          <c:showBubbleSize val="0"/>
        </c:dLbls>
        <c:gapWidth val="150"/>
        <c:overlap val="100"/>
        <c:axId val="446872736"/>
        <c:axId val="445833176"/>
      </c:barChart>
      <c:catAx>
        <c:axId val="4468727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445833176"/>
        <c:crosses val="autoZero"/>
        <c:auto val="1"/>
        <c:lblAlgn val="ctr"/>
        <c:lblOffset val="100"/>
        <c:noMultiLvlLbl val="0"/>
      </c:catAx>
      <c:valAx>
        <c:axId val="445833176"/>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US"/>
          </a:p>
        </c:txPr>
        <c:crossAx val="4468727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8790669548659398"/>
          <c:y val="4.4118547681539798E-2"/>
          <c:w val="0.42930304667798902"/>
          <c:h val="0.81090575483620098"/>
        </c:manualLayout>
      </c:layout>
      <c:pieChart>
        <c:varyColors val="1"/>
        <c:ser>
          <c:idx val="0"/>
          <c:order val="0"/>
          <c:dPt>
            <c:idx val="0"/>
            <c:bubble3D val="0"/>
            <c:spPr>
              <a:solidFill>
                <a:srgbClr val="00B0F0"/>
              </a:solidFill>
              <a:ln w="19050">
                <a:solidFill>
                  <a:schemeClr val="lt1"/>
                </a:solidFill>
              </a:ln>
              <a:effectLst/>
            </c:spPr>
            <c:extLst>
              <c:ext xmlns:c16="http://schemas.microsoft.com/office/drawing/2014/chart" uri="{C3380CC4-5D6E-409C-BE32-E72D297353CC}">
                <c16:uniqueId val="{00000001-4535-4CDD-9043-94BF84541790}"/>
              </c:ext>
            </c:extLst>
          </c:dPt>
          <c:dPt>
            <c:idx val="1"/>
            <c:bubble3D val="0"/>
            <c:spPr>
              <a:solidFill>
                <a:srgbClr val="FF0000"/>
              </a:solidFill>
              <a:ln w="19050">
                <a:solidFill>
                  <a:schemeClr val="lt1"/>
                </a:solidFill>
              </a:ln>
              <a:effectLst/>
            </c:spPr>
            <c:extLst>
              <c:ext xmlns:c16="http://schemas.microsoft.com/office/drawing/2014/chart" uri="{C3380CC4-5D6E-409C-BE32-E72D297353CC}">
                <c16:uniqueId val="{00000003-4535-4CDD-9043-94BF84541790}"/>
              </c:ext>
            </c:extLst>
          </c:dPt>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'Q13'!$A$3:$A$4</c:f>
              <c:strCache>
                <c:ptCount val="2"/>
                <c:pt idx="0">
                  <c:v>Yes</c:v>
                </c:pt>
                <c:pt idx="1">
                  <c:v>No</c:v>
                </c:pt>
              </c:strCache>
            </c:strRef>
          </c:cat>
          <c:val>
            <c:numRef>
              <c:f>'Q13'!$B$3:$B$4</c:f>
              <c:numCache>
                <c:formatCode>0.00%</c:formatCode>
                <c:ptCount val="2"/>
                <c:pt idx="0">
                  <c:v>0.38800000000000001</c:v>
                </c:pt>
                <c:pt idx="1">
                  <c:v>0.61199999999999999</c:v>
                </c:pt>
              </c:numCache>
            </c:numRef>
          </c:val>
          <c:extLst>
            <c:ext xmlns:c16="http://schemas.microsoft.com/office/drawing/2014/chart" uri="{C3380CC4-5D6E-409C-BE32-E72D297353CC}">
              <c16:uniqueId val="{00000004-4535-4CDD-9043-94BF84541790}"/>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85028125160825496"/>
          <c:y val="0.16705208510182001"/>
          <c:w val="0.101725078482837"/>
          <c:h val="0.32372021123551298"/>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9079692244351801"/>
          <c:y val="0.116649411879071"/>
          <c:w val="0.44400892903092998"/>
          <c:h val="0.83868353261397899"/>
        </c:manualLayout>
      </c:layout>
      <c:pieChart>
        <c:varyColors val="1"/>
        <c:ser>
          <c:idx val="0"/>
          <c:order val="0"/>
          <c:dPt>
            <c:idx val="0"/>
            <c:bubble3D val="0"/>
            <c:spPr>
              <a:solidFill>
                <a:srgbClr val="00B0F0"/>
              </a:solidFill>
              <a:ln w="19050">
                <a:solidFill>
                  <a:schemeClr val="lt1"/>
                </a:solidFill>
              </a:ln>
              <a:effectLst/>
            </c:spPr>
            <c:extLst>
              <c:ext xmlns:c16="http://schemas.microsoft.com/office/drawing/2014/chart" uri="{C3380CC4-5D6E-409C-BE32-E72D297353CC}">
                <c16:uniqueId val="{00000001-B56D-44CC-9BF4-74F7471916AC}"/>
              </c:ext>
            </c:extLst>
          </c:dPt>
          <c:dPt>
            <c:idx val="1"/>
            <c:bubble3D val="0"/>
            <c:spPr>
              <a:solidFill>
                <a:srgbClr val="FF0000"/>
              </a:solidFill>
              <a:ln w="19050">
                <a:solidFill>
                  <a:schemeClr val="lt1"/>
                </a:solidFill>
              </a:ln>
              <a:effectLst/>
            </c:spPr>
            <c:extLst>
              <c:ext xmlns:c16="http://schemas.microsoft.com/office/drawing/2014/chart" uri="{C3380CC4-5D6E-409C-BE32-E72D297353CC}">
                <c16:uniqueId val="{00000003-B56D-44CC-9BF4-74F7471916AC}"/>
              </c:ext>
            </c:extLst>
          </c:dPt>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'Q14'!$A$2:$A$3</c:f>
              <c:strCache>
                <c:ptCount val="2"/>
                <c:pt idx="0">
                  <c:v>Yes</c:v>
                </c:pt>
                <c:pt idx="1">
                  <c:v>No</c:v>
                </c:pt>
              </c:strCache>
            </c:strRef>
          </c:cat>
          <c:val>
            <c:numRef>
              <c:f>'Q14'!$B$2:$B$3</c:f>
              <c:numCache>
                <c:formatCode>0.0%</c:formatCode>
                <c:ptCount val="2"/>
                <c:pt idx="0">
                  <c:v>0.83899999999999997</c:v>
                </c:pt>
                <c:pt idx="1">
                  <c:v>0.161</c:v>
                </c:pt>
              </c:numCache>
            </c:numRef>
          </c:val>
          <c:extLst>
            <c:ext xmlns:c16="http://schemas.microsoft.com/office/drawing/2014/chart" uri="{C3380CC4-5D6E-409C-BE32-E72D297353CC}">
              <c16:uniqueId val="{00000004-B56D-44CC-9BF4-74F7471916AC}"/>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83884334311152298"/>
          <c:y val="0.24421259842519699"/>
          <c:w val="0.116430960835778"/>
          <c:h val="0.24035530280937101"/>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5053B36-E459-4699-9118-038C8F52F23D}" type="doc">
      <dgm:prSet loTypeId="urn:microsoft.com/office/officeart/2005/8/layout/cycle5" loCatId="cycle" qsTypeId="urn:microsoft.com/office/officeart/2005/8/quickstyle/simple3" qsCatId="simple" csTypeId="urn:microsoft.com/office/officeart/2005/8/colors/accent1_3" csCatId="accent1" phldr="1"/>
      <dgm:spPr/>
      <dgm:t>
        <a:bodyPr/>
        <a:lstStyle/>
        <a:p>
          <a:endParaRPr lang="en-US"/>
        </a:p>
      </dgm:t>
    </dgm:pt>
    <dgm:pt modelId="{97D4A84A-FD53-4C89-8766-B5C0A5025285}">
      <dgm:prSet custT="1"/>
      <dgm:spPr>
        <a:gradFill flip="none" rotWithShape="0">
          <a:gsLst>
            <a:gs pos="0">
              <a:schemeClr val="bg1"/>
            </a:gs>
            <a:gs pos="100000">
              <a:srgbClr val="99C9C7"/>
            </a:gs>
          </a:gsLst>
          <a:lin ang="5400000" scaled="0"/>
          <a:tileRect/>
        </a:gradFill>
        <a:ln>
          <a:solidFill>
            <a:srgbClr val="186072"/>
          </a:solidFill>
        </a:ln>
      </dgm:spPr>
      <dgm:t>
        <a:bodyPr/>
        <a:lstStyle/>
        <a:p>
          <a:r>
            <a:rPr lang="en-US" sz="2000" dirty="0" smtClean="0">
              <a:solidFill>
                <a:srgbClr val="186072"/>
              </a:solidFill>
            </a:rPr>
            <a:t>Collect</a:t>
          </a:r>
        </a:p>
      </dgm:t>
    </dgm:pt>
    <dgm:pt modelId="{83CF93A1-5BFE-4327-89FC-F3B074DB56BE}" type="parTrans" cxnId="{37BF8AAE-F2D1-47FD-80C7-85A2611AA334}">
      <dgm:prSet/>
      <dgm:spPr/>
      <dgm:t>
        <a:bodyPr/>
        <a:lstStyle/>
        <a:p>
          <a:endParaRPr lang="en-US" sz="1400" b="0"/>
        </a:p>
      </dgm:t>
    </dgm:pt>
    <dgm:pt modelId="{5FD615BE-97D0-4C69-8037-060D7CF45582}" type="sibTrans" cxnId="{37BF8AAE-F2D1-47FD-80C7-85A2611AA334}">
      <dgm:prSet/>
      <dgm:spPr>
        <a:ln w="28575" cap="flat" cmpd="sng" algn="ctr">
          <a:solidFill>
            <a:srgbClr val="186072"/>
          </a:solidFill>
          <a:prstDash val="solid"/>
          <a:round/>
          <a:headEnd type="none" w="med" len="med"/>
          <a:tailEnd type="arrow" w="med" len="med"/>
        </a:ln>
      </dgm:spPr>
      <dgm:t>
        <a:bodyPr/>
        <a:lstStyle/>
        <a:p>
          <a:endParaRPr lang="en-US" sz="1400" b="0" dirty="0"/>
        </a:p>
      </dgm:t>
    </dgm:pt>
    <dgm:pt modelId="{661A4A79-0AAA-4C36-BEAB-A61C849008FA}">
      <dgm:prSet custT="1"/>
      <dgm:spPr>
        <a:gradFill flip="none" rotWithShape="0">
          <a:gsLst>
            <a:gs pos="0">
              <a:schemeClr val="bg1"/>
            </a:gs>
            <a:gs pos="100000">
              <a:srgbClr val="99C9C7"/>
            </a:gs>
          </a:gsLst>
          <a:lin ang="5400000" scaled="0"/>
          <a:tileRect/>
        </a:gradFill>
        <a:ln>
          <a:solidFill>
            <a:srgbClr val="457184"/>
          </a:solidFill>
        </a:ln>
      </dgm:spPr>
      <dgm:t>
        <a:bodyPr/>
        <a:lstStyle/>
        <a:p>
          <a:r>
            <a:rPr lang="en-US" sz="2000" dirty="0" smtClean="0">
              <a:solidFill>
                <a:srgbClr val="1A435D"/>
              </a:solidFill>
            </a:rPr>
            <a:t>Discover</a:t>
          </a:r>
        </a:p>
      </dgm:t>
    </dgm:pt>
    <dgm:pt modelId="{1B4B79AA-B091-4787-A5DB-5E75A9449EAF}" type="parTrans" cxnId="{6C6D0C39-16F5-4C23-93FF-663C03421B62}">
      <dgm:prSet/>
      <dgm:spPr/>
      <dgm:t>
        <a:bodyPr/>
        <a:lstStyle/>
        <a:p>
          <a:endParaRPr lang="en-US" sz="1400" b="0"/>
        </a:p>
      </dgm:t>
    </dgm:pt>
    <dgm:pt modelId="{F97789DC-0FAD-4C2E-AB9D-457E85023924}" type="sibTrans" cxnId="{6C6D0C39-16F5-4C23-93FF-663C03421B62}">
      <dgm:prSet/>
      <dgm:spPr>
        <a:ln w="28575" cap="flat" cmpd="sng" algn="ctr">
          <a:solidFill>
            <a:srgbClr val="186072"/>
          </a:solidFill>
          <a:prstDash val="solid"/>
          <a:round/>
          <a:headEnd type="none" w="med" len="med"/>
          <a:tailEnd type="arrow" w="med" len="med"/>
        </a:ln>
      </dgm:spPr>
      <dgm:t>
        <a:bodyPr/>
        <a:lstStyle/>
        <a:p>
          <a:endParaRPr lang="en-US" sz="1400" b="0" dirty="0"/>
        </a:p>
      </dgm:t>
    </dgm:pt>
    <dgm:pt modelId="{A8FAAA24-3DB7-4AFE-8D6E-1FF127F6A8FE}">
      <dgm:prSet custT="1"/>
      <dgm:spPr>
        <a:gradFill flip="none" rotWithShape="0">
          <a:gsLst>
            <a:gs pos="0">
              <a:schemeClr val="bg1"/>
            </a:gs>
            <a:gs pos="100000">
              <a:srgbClr val="99C9C7"/>
            </a:gs>
          </a:gsLst>
          <a:lin ang="5400000" scaled="0"/>
          <a:tileRect/>
        </a:gradFill>
        <a:ln>
          <a:solidFill>
            <a:srgbClr val="457184"/>
          </a:solidFill>
        </a:ln>
      </dgm:spPr>
      <dgm:t>
        <a:bodyPr/>
        <a:lstStyle/>
        <a:p>
          <a:r>
            <a:rPr lang="en-US" sz="2000" dirty="0" smtClean="0">
              <a:solidFill>
                <a:srgbClr val="1A435D"/>
              </a:solidFill>
            </a:rPr>
            <a:t>Integrate</a:t>
          </a:r>
        </a:p>
      </dgm:t>
    </dgm:pt>
    <dgm:pt modelId="{83664775-34AE-41A2-A40A-AEE1DCB28F5A}" type="parTrans" cxnId="{0FEACBE7-9877-46A8-9701-E31093846DBA}">
      <dgm:prSet/>
      <dgm:spPr/>
      <dgm:t>
        <a:bodyPr/>
        <a:lstStyle/>
        <a:p>
          <a:endParaRPr lang="en-US" sz="1400" b="0"/>
        </a:p>
      </dgm:t>
    </dgm:pt>
    <dgm:pt modelId="{8ED530B9-2AE0-4731-B182-B27C1D10B60C}" type="sibTrans" cxnId="{0FEACBE7-9877-46A8-9701-E31093846DBA}">
      <dgm:prSet/>
      <dgm:spPr>
        <a:ln w="28575" cap="flat" cmpd="sng" algn="ctr">
          <a:solidFill>
            <a:srgbClr val="186072"/>
          </a:solidFill>
          <a:prstDash val="solid"/>
          <a:round/>
          <a:headEnd type="none" w="med" len="med"/>
          <a:tailEnd type="arrow" w="med" len="med"/>
        </a:ln>
      </dgm:spPr>
      <dgm:t>
        <a:bodyPr/>
        <a:lstStyle/>
        <a:p>
          <a:endParaRPr lang="en-US" sz="1400" b="0" dirty="0"/>
        </a:p>
      </dgm:t>
    </dgm:pt>
    <dgm:pt modelId="{78A95A28-5B18-4CAB-A8F7-FCAAA6066699}">
      <dgm:prSet custT="1"/>
      <dgm:spPr>
        <a:gradFill flip="none" rotWithShape="1">
          <a:gsLst>
            <a:gs pos="0">
              <a:schemeClr val="bg1"/>
            </a:gs>
            <a:gs pos="100000">
              <a:srgbClr val="99C9C7"/>
            </a:gs>
          </a:gsLst>
          <a:lin ang="5160000" scaled="0"/>
          <a:tileRect/>
        </a:gradFill>
        <a:ln>
          <a:solidFill>
            <a:srgbClr val="457184"/>
          </a:solidFill>
        </a:ln>
      </dgm:spPr>
      <dgm:t>
        <a:bodyPr/>
        <a:lstStyle/>
        <a:p>
          <a:r>
            <a:rPr lang="en-US" sz="2000" dirty="0" smtClean="0">
              <a:solidFill>
                <a:srgbClr val="1A435D"/>
              </a:solidFill>
            </a:rPr>
            <a:t>Analyze</a:t>
          </a:r>
        </a:p>
      </dgm:t>
    </dgm:pt>
    <dgm:pt modelId="{6BE8ECF0-24C5-40B1-9F35-926034AD3A7E}" type="parTrans" cxnId="{DDE8938D-9B46-4EEC-9D74-69D38C6AE27D}">
      <dgm:prSet/>
      <dgm:spPr/>
      <dgm:t>
        <a:bodyPr/>
        <a:lstStyle/>
        <a:p>
          <a:endParaRPr lang="en-US" sz="1400" b="0"/>
        </a:p>
      </dgm:t>
    </dgm:pt>
    <dgm:pt modelId="{DA16D8F2-7AA0-43B2-99A1-9E110743886E}" type="sibTrans" cxnId="{DDE8938D-9B46-4EEC-9D74-69D38C6AE27D}">
      <dgm:prSet/>
      <dgm:spPr>
        <a:ln w="28575" cap="flat" cmpd="sng" algn="ctr">
          <a:solidFill>
            <a:srgbClr val="186072"/>
          </a:solidFill>
          <a:prstDash val="solid"/>
          <a:round/>
          <a:headEnd type="none" w="med" len="med"/>
          <a:tailEnd type="arrow" w="med" len="med"/>
        </a:ln>
      </dgm:spPr>
      <dgm:t>
        <a:bodyPr/>
        <a:lstStyle/>
        <a:p>
          <a:endParaRPr lang="en-US" sz="1400" b="0" dirty="0"/>
        </a:p>
      </dgm:t>
    </dgm:pt>
    <dgm:pt modelId="{4AD66445-1D35-5E4B-97CB-F1868A81F976}">
      <dgm:prSet phldrT="[Text]" custT="1"/>
      <dgm:spPr>
        <a:gradFill flip="none" rotWithShape="0">
          <a:gsLst>
            <a:gs pos="0">
              <a:schemeClr val="bg1"/>
            </a:gs>
            <a:gs pos="100000">
              <a:srgbClr val="99C9C7"/>
            </a:gs>
          </a:gsLst>
          <a:lin ang="5400000" scaled="0"/>
          <a:tileRect/>
        </a:gradFill>
        <a:ln>
          <a:solidFill>
            <a:srgbClr val="186072"/>
          </a:solidFill>
        </a:ln>
      </dgm:spPr>
      <dgm:t>
        <a:bodyPr/>
        <a:lstStyle/>
        <a:p>
          <a:r>
            <a:rPr lang="en-US" sz="2000" dirty="0" smtClean="0">
              <a:solidFill>
                <a:srgbClr val="186072"/>
              </a:solidFill>
            </a:rPr>
            <a:t>Plan</a:t>
          </a:r>
          <a:endParaRPr lang="en-US" sz="2000" dirty="0">
            <a:solidFill>
              <a:srgbClr val="186072"/>
            </a:solidFill>
          </a:endParaRPr>
        </a:p>
      </dgm:t>
    </dgm:pt>
    <dgm:pt modelId="{D6E6296C-8865-CD45-8B84-2CE77AEEFEAD}" type="parTrans" cxnId="{6FA06DDC-0F38-DE42-863F-EB8F7A4572BE}">
      <dgm:prSet/>
      <dgm:spPr/>
      <dgm:t>
        <a:bodyPr/>
        <a:lstStyle/>
        <a:p>
          <a:endParaRPr lang="en-US" sz="1400" b="0"/>
        </a:p>
      </dgm:t>
    </dgm:pt>
    <dgm:pt modelId="{03570386-4604-4B40-84F0-E9CB1E7DA604}" type="sibTrans" cxnId="{6FA06DDC-0F38-DE42-863F-EB8F7A4572BE}">
      <dgm:prSet/>
      <dgm:spPr>
        <a:ln w="28575" cap="flat" cmpd="sng" algn="ctr">
          <a:solidFill>
            <a:srgbClr val="186072"/>
          </a:solidFill>
          <a:prstDash val="solid"/>
          <a:round/>
          <a:headEnd type="none" w="med" len="med"/>
          <a:tailEnd type="arrow" w="med" len="med"/>
        </a:ln>
      </dgm:spPr>
      <dgm:t>
        <a:bodyPr/>
        <a:lstStyle/>
        <a:p>
          <a:endParaRPr lang="en-US" sz="1400" b="0" dirty="0"/>
        </a:p>
      </dgm:t>
    </dgm:pt>
    <dgm:pt modelId="{CA9A9111-DB94-5549-9608-EEE6A3A2D980}">
      <dgm:prSet custT="1"/>
      <dgm:spPr>
        <a:gradFill flip="none" rotWithShape="0">
          <a:gsLst>
            <a:gs pos="0">
              <a:schemeClr val="bg1"/>
            </a:gs>
            <a:gs pos="100000">
              <a:srgbClr val="99C9C7"/>
            </a:gs>
          </a:gsLst>
          <a:lin ang="5400000" scaled="0"/>
          <a:tileRect/>
        </a:gradFill>
        <a:ln>
          <a:solidFill>
            <a:srgbClr val="186072"/>
          </a:solidFill>
        </a:ln>
      </dgm:spPr>
      <dgm:t>
        <a:bodyPr/>
        <a:lstStyle/>
        <a:p>
          <a:r>
            <a:rPr lang="en-US" sz="2000" dirty="0" smtClean="0">
              <a:solidFill>
                <a:srgbClr val="186072"/>
              </a:solidFill>
            </a:rPr>
            <a:t>Assure</a:t>
          </a:r>
          <a:endParaRPr lang="en-US" sz="2000" b="1" dirty="0">
            <a:solidFill>
              <a:srgbClr val="186072"/>
            </a:solidFill>
          </a:endParaRPr>
        </a:p>
      </dgm:t>
    </dgm:pt>
    <dgm:pt modelId="{C02256F6-1491-DF41-85E7-7AB4145834E4}" type="parTrans" cxnId="{669CCB14-E5B8-CC48-BF1D-459F50D6BB21}">
      <dgm:prSet/>
      <dgm:spPr/>
      <dgm:t>
        <a:bodyPr/>
        <a:lstStyle/>
        <a:p>
          <a:endParaRPr lang="en-US" sz="1400" b="0"/>
        </a:p>
      </dgm:t>
    </dgm:pt>
    <dgm:pt modelId="{99C07F7C-24F7-F44B-8AEB-A4EC5174B3B9}" type="sibTrans" cxnId="{669CCB14-E5B8-CC48-BF1D-459F50D6BB21}">
      <dgm:prSet/>
      <dgm:spPr>
        <a:ln w="28575" cap="flat" cmpd="sng" algn="ctr">
          <a:solidFill>
            <a:srgbClr val="186072"/>
          </a:solidFill>
          <a:prstDash val="solid"/>
          <a:round/>
          <a:headEnd type="none" w="med" len="med"/>
          <a:tailEnd type="arrow" w="med" len="med"/>
        </a:ln>
      </dgm:spPr>
      <dgm:t>
        <a:bodyPr/>
        <a:lstStyle/>
        <a:p>
          <a:endParaRPr lang="en-US" sz="1400" b="0"/>
        </a:p>
      </dgm:t>
    </dgm:pt>
    <dgm:pt modelId="{D826B2FE-5AC9-47EE-AEB3-142395FBDE71}">
      <dgm:prSet custT="1"/>
      <dgm:spPr>
        <a:gradFill flip="none" rotWithShape="0">
          <a:gsLst>
            <a:gs pos="0">
              <a:schemeClr val="bg1"/>
            </a:gs>
            <a:gs pos="100000">
              <a:srgbClr val="99C9C7"/>
            </a:gs>
          </a:gsLst>
          <a:lin ang="5400000" scaled="0"/>
          <a:tileRect/>
        </a:gradFill>
        <a:ln>
          <a:solidFill>
            <a:srgbClr val="186072"/>
          </a:solidFill>
        </a:ln>
      </dgm:spPr>
      <dgm:t>
        <a:bodyPr/>
        <a:lstStyle/>
        <a:p>
          <a:r>
            <a:rPr lang="en-US" sz="2000" dirty="0" smtClean="0">
              <a:solidFill>
                <a:srgbClr val="186072"/>
              </a:solidFill>
            </a:rPr>
            <a:t>Preserve</a:t>
          </a:r>
        </a:p>
      </dgm:t>
    </dgm:pt>
    <dgm:pt modelId="{E81A7496-7C34-4DBF-9C3D-D0A2A73191C8}" type="sibTrans" cxnId="{BCD343DC-1B85-4FCF-817B-24887D1B3E23}">
      <dgm:prSet/>
      <dgm:spPr>
        <a:ln w="28575" cap="flat" cmpd="sng" algn="ctr">
          <a:solidFill>
            <a:srgbClr val="186072"/>
          </a:solidFill>
          <a:prstDash val="solid"/>
          <a:round/>
          <a:headEnd type="none" w="med" len="med"/>
          <a:tailEnd type="arrow" w="med" len="med"/>
        </a:ln>
      </dgm:spPr>
      <dgm:t>
        <a:bodyPr/>
        <a:lstStyle/>
        <a:p>
          <a:endParaRPr lang="en-US" sz="1400" b="0" dirty="0"/>
        </a:p>
      </dgm:t>
    </dgm:pt>
    <dgm:pt modelId="{CB1A36D4-FDE9-48F2-98C9-29576A48DEAF}" type="parTrans" cxnId="{BCD343DC-1B85-4FCF-817B-24887D1B3E23}">
      <dgm:prSet/>
      <dgm:spPr/>
      <dgm:t>
        <a:bodyPr/>
        <a:lstStyle/>
        <a:p>
          <a:endParaRPr lang="en-US" sz="1400" b="0"/>
        </a:p>
      </dgm:t>
    </dgm:pt>
    <dgm:pt modelId="{4E9C4D69-ADFB-FA46-BE5A-A338E69769FC}">
      <dgm:prSet custT="1"/>
      <dgm:spPr>
        <a:gradFill flip="none" rotWithShape="0">
          <a:gsLst>
            <a:gs pos="0">
              <a:schemeClr val="bg1"/>
            </a:gs>
            <a:gs pos="100000">
              <a:srgbClr val="99C9C7"/>
            </a:gs>
          </a:gsLst>
          <a:lin ang="5400000" scaled="0"/>
          <a:tileRect/>
        </a:gradFill>
        <a:ln>
          <a:solidFill>
            <a:srgbClr val="186072"/>
          </a:solidFill>
        </a:ln>
      </dgm:spPr>
      <dgm:t>
        <a:bodyPr/>
        <a:lstStyle/>
        <a:p>
          <a:r>
            <a:rPr lang="en-US" sz="2000" dirty="0" smtClean="0">
              <a:solidFill>
                <a:srgbClr val="186072"/>
              </a:solidFill>
            </a:rPr>
            <a:t>Describe</a:t>
          </a:r>
          <a:endParaRPr lang="en-US" sz="2000" dirty="0">
            <a:solidFill>
              <a:srgbClr val="186072"/>
            </a:solidFill>
          </a:endParaRPr>
        </a:p>
      </dgm:t>
    </dgm:pt>
    <dgm:pt modelId="{1C10E232-1094-2848-B981-7AF384410EC9}" type="sibTrans" cxnId="{FB0A48C9-CACD-D64A-84A1-E2E068B30F09}">
      <dgm:prSet/>
      <dgm:spPr>
        <a:ln w="28575">
          <a:solidFill>
            <a:srgbClr val="186072"/>
          </a:solidFill>
        </a:ln>
      </dgm:spPr>
      <dgm:t>
        <a:bodyPr/>
        <a:lstStyle/>
        <a:p>
          <a:endParaRPr lang="en-US"/>
        </a:p>
      </dgm:t>
    </dgm:pt>
    <dgm:pt modelId="{4BF50C62-AD1D-DE4C-A4C3-1381E584AB9B}" type="parTrans" cxnId="{FB0A48C9-CACD-D64A-84A1-E2E068B30F09}">
      <dgm:prSet/>
      <dgm:spPr/>
      <dgm:t>
        <a:bodyPr/>
        <a:lstStyle/>
        <a:p>
          <a:endParaRPr lang="en-US"/>
        </a:p>
      </dgm:t>
    </dgm:pt>
    <dgm:pt modelId="{6A20FEC1-C6EF-4469-886F-1FB4E4E06963}" type="pres">
      <dgm:prSet presAssocID="{65053B36-E459-4699-9118-038C8F52F23D}" presName="cycle" presStyleCnt="0">
        <dgm:presLayoutVars>
          <dgm:dir/>
          <dgm:resizeHandles val="exact"/>
        </dgm:presLayoutVars>
      </dgm:prSet>
      <dgm:spPr/>
      <dgm:t>
        <a:bodyPr/>
        <a:lstStyle/>
        <a:p>
          <a:endParaRPr lang="en-US"/>
        </a:p>
      </dgm:t>
    </dgm:pt>
    <dgm:pt modelId="{F21E2F18-F043-2846-95DB-CBAA147D529B}" type="pres">
      <dgm:prSet presAssocID="{4AD66445-1D35-5E4B-97CB-F1868A81F976}" presName="node" presStyleLbl="node1" presStyleIdx="0" presStyleCnt="8" custScaleX="127875" custScaleY="74911">
        <dgm:presLayoutVars>
          <dgm:bulletEnabled val="1"/>
        </dgm:presLayoutVars>
      </dgm:prSet>
      <dgm:spPr/>
      <dgm:t>
        <a:bodyPr/>
        <a:lstStyle/>
        <a:p>
          <a:endParaRPr lang="en-US"/>
        </a:p>
      </dgm:t>
    </dgm:pt>
    <dgm:pt modelId="{3DAA6B48-225A-4840-B4FD-B5777A24A577}" type="pres">
      <dgm:prSet presAssocID="{4AD66445-1D35-5E4B-97CB-F1868A81F976}" presName="spNode" presStyleCnt="0"/>
      <dgm:spPr/>
      <dgm:t>
        <a:bodyPr/>
        <a:lstStyle/>
        <a:p>
          <a:endParaRPr lang="en-US"/>
        </a:p>
      </dgm:t>
    </dgm:pt>
    <dgm:pt modelId="{8864FD29-B527-0A45-AF38-136A7CA3EA73}" type="pres">
      <dgm:prSet presAssocID="{03570386-4604-4B40-84F0-E9CB1E7DA604}" presName="sibTrans" presStyleLbl="sibTrans1D1" presStyleIdx="0" presStyleCnt="8"/>
      <dgm:spPr/>
      <dgm:t>
        <a:bodyPr/>
        <a:lstStyle/>
        <a:p>
          <a:endParaRPr lang="en-US"/>
        </a:p>
      </dgm:t>
    </dgm:pt>
    <dgm:pt modelId="{F0A86B52-E2FF-4D63-93A1-E61D8377C34A}" type="pres">
      <dgm:prSet presAssocID="{97D4A84A-FD53-4C89-8766-B5C0A5025285}" presName="node" presStyleLbl="node1" presStyleIdx="1" presStyleCnt="8" custScaleX="127875" custScaleY="74911">
        <dgm:presLayoutVars>
          <dgm:bulletEnabled val="1"/>
        </dgm:presLayoutVars>
      </dgm:prSet>
      <dgm:spPr/>
      <dgm:t>
        <a:bodyPr/>
        <a:lstStyle/>
        <a:p>
          <a:endParaRPr lang="en-US"/>
        </a:p>
      </dgm:t>
    </dgm:pt>
    <dgm:pt modelId="{FDCC661F-5906-4C2E-95FD-42BD7C141BE9}" type="pres">
      <dgm:prSet presAssocID="{97D4A84A-FD53-4C89-8766-B5C0A5025285}" presName="spNode" presStyleCnt="0"/>
      <dgm:spPr/>
      <dgm:t>
        <a:bodyPr/>
        <a:lstStyle/>
        <a:p>
          <a:endParaRPr lang="en-US"/>
        </a:p>
      </dgm:t>
    </dgm:pt>
    <dgm:pt modelId="{A9CD118D-5A7B-4B7B-BEB0-016F1E217120}" type="pres">
      <dgm:prSet presAssocID="{5FD615BE-97D0-4C69-8037-060D7CF45582}" presName="sibTrans" presStyleLbl="sibTrans1D1" presStyleIdx="1" presStyleCnt="8"/>
      <dgm:spPr/>
      <dgm:t>
        <a:bodyPr/>
        <a:lstStyle/>
        <a:p>
          <a:endParaRPr lang="en-US"/>
        </a:p>
      </dgm:t>
    </dgm:pt>
    <dgm:pt modelId="{4BA36C64-20B8-A14E-8759-154A58F6D6C3}" type="pres">
      <dgm:prSet presAssocID="{CA9A9111-DB94-5549-9608-EEE6A3A2D980}" presName="node" presStyleLbl="node1" presStyleIdx="2" presStyleCnt="8" custScaleX="127875" custScaleY="74911">
        <dgm:presLayoutVars>
          <dgm:bulletEnabled val="1"/>
        </dgm:presLayoutVars>
      </dgm:prSet>
      <dgm:spPr/>
      <dgm:t>
        <a:bodyPr/>
        <a:lstStyle/>
        <a:p>
          <a:endParaRPr lang="en-US"/>
        </a:p>
      </dgm:t>
    </dgm:pt>
    <dgm:pt modelId="{6C64C368-C8AD-DC46-9E87-FF501AEF864A}" type="pres">
      <dgm:prSet presAssocID="{CA9A9111-DB94-5549-9608-EEE6A3A2D980}" presName="spNode" presStyleCnt="0"/>
      <dgm:spPr/>
      <dgm:t>
        <a:bodyPr/>
        <a:lstStyle/>
        <a:p>
          <a:endParaRPr lang="en-US"/>
        </a:p>
      </dgm:t>
    </dgm:pt>
    <dgm:pt modelId="{6A2CC0A6-BC38-5041-A60B-0DABCA6762C7}" type="pres">
      <dgm:prSet presAssocID="{99C07F7C-24F7-F44B-8AEB-A4EC5174B3B9}" presName="sibTrans" presStyleLbl="sibTrans1D1" presStyleIdx="2" presStyleCnt="8"/>
      <dgm:spPr/>
      <dgm:t>
        <a:bodyPr/>
        <a:lstStyle/>
        <a:p>
          <a:endParaRPr lang="en-US"/>
        </a:p>
      </dgm:t>
    </dgm:pt>
    <dgm:pt modelId="{A691E03B-C59E-9A41-9D57-2D4EBEE14039}" type="pres">
      <dgm:prSet presAssocID="{4E9C4D69-ADFB-FA46-BE5A-A338E69769FC}" presName="node" presStyleLbl="node1" presStyleIdx="3" presStyleCnt="8" custScaleX="151604" custScaleY="74911">
        <dgm:presLayoutVars>
          <dgm:bulletEnabled val="1"/>
        </dgm:presLayoutVars>
      </dgm:prSet>
      <dgm:spPr/>
      <dgm:t>
        <a:bodyPr/>
        <a:lstStyle/>
        <a:p>
          <a:endParaRPr lang="en-US"/>
        </a:p>
      </dgm:t>
    </dgm:pt>
    <dgm:pt modelId="{74DF1ABC-1CC7-714C-A055-1C41C2DE0346}" type="pres">
      <dgm:prSet presAssocID="{4E9C4D69-ADFB-FA46-BE5A-A338E69769FC}" presName="spNode" presStyleCnt="0"/>
      <dgm:spPr/>
    </dgm:pt>
    <dgm:pt modelId="{FDC707AD-A140-C945-86F6-51E693510697}" type="pres">
      <dgm:prSet presAssocID="{1C10E232-1094-2848-B981-7AF384410EC9}" presName="sibTrans" presStyleLbl="sibTrans1D1" presStyleIdx="3" presStyleCnt="8"/>
      <dgm:spPr/>
      <dgm:t>
        <a:bodyPr/>
        <a:lstStyle/>
        <a:p>
          <a:endParaRPr lang="en-US"/>
        </a:p>
      </dgm:t>
    </dgm:pt>
    <dgm:pt modelId="{1E7C3E94-8CB6-456F-B0D4-B3FA407A51A6}" type="pres">
      <dgm:prSet presAssocID="{D826B2FE-5AC9-47EE-AEB3-142395FBDE71}" presName="node" presStyleLbl="node1" presStyleIdx="4" presStyleCnt="8" custScaleX="172919" custScaleY="74911">
        <dgm:presLayoutVars>
          <dgm:bulletEnabled val="1"/>
        </dgm:presLayoutVars>
      </dgm:prSet>
      <dgm:spPr/>
      <dgm:t>
        <a:bodyPr/>
        <a:lstStyle/>
        <a:p>
          <a:endParaRPr lang="en-US"/>
        </a:p>
      </dgm:t>
    </dgm:pt>
    <dgm:pt modelId="{E838B6B8-75DF-4528-9C2A-BB7A7D07CE89}" type="pres">
      <dgm:prSet presAssocID="{D826B2FE-5AC9-47EE-AEB3-142395FBDE71}" presName="spNode" presStyleCnt="0"/>
      <dgm:spPr/>
      <dgm:t>
        <a:bodyPr/>
        <a:lstStyle/>
        <a:p>
          <a:endParaRPr lang="en-US"/>
        </a:p>
      </dgm:t>
    </dgm:pt>
    <dgm:pt modelId="{0FD4A519-10D4-4EE7-AC3E-EBD7D85740E2}" type="pres">
      <dgm:prSet presAssocID="{E81A7496-7C34-4DBF-9C3D-D0A2A73191C8}" presName="sibTrans" presStyleLbl="sibTrans1D1" presStyleIdx="4" presStyleCnt="8"/>
      <dgm:spPr/>
      <dgm:t>
        <a:bodyPr/>
        <a:lstStyle/>
        <a:p>
          <a:endParaRPr lang="en-US"/>
        </a:p>
      </dgm:t>
    </dgm:pt>
    <dgm:pt modelId="{25E735C8-6CA7-48F9-B4AF-4D9B92978769}" type="pres">
      <dgm:prSet presAssocID="{661A4A79-0AAA-4C36-BEAB-A61C849008FA}" presName="node" presStyleLbl="node1" presStyleIdx="5" presStyleCnt="8" custScaleX="156185" custScaleY="74911">
        <dgm:presLayoutVars>
          <dgm:bulletEnabled val="1"/>
        </dgm:presLayoutVars>
      </dgm:prSet>
      <dgm:spPr/>
      <dgm:t>
        <a:bodyPr/>
        <a:lstStyle/>
        <a:p>
          <a:endParaRPr lang="en-US"/>
        </a:p>
      </dgm:t>
    </dgm:pt>
    <dgm:pt modelId="{EC522338-C25D-4866-ABF3-7A3BB86AF8C6}" type="pres">
      <dgm:prSet presAssocID="{661A4A79-0AAA-4C36-BEAB-A61C849008FA}" presName="spNode" presStyleCnt="0"/>
      <dgm:spPr/>
      <dgm:t>
        <a:bodyPr/>
        <a:lstStyle/>
        <a:p>
          <a:endParaRPr lang="en-US"/>
        </a:p>
      </dgm:t>
    </dgm:pt>
    <dgm:pt modelId="{7DFDE678-6B1C-4BBC-A38E-46FB50420688}" type="pres">
      <dgm:prSet presAssocID="{F97789DC-0FAD-4C2E-AB9D-457E85023924}" presName="sibTrans" presStyleLbl="sibTrans1D1" presStyleIdx="5" presStyleCnt="8"/>
      <dgm:spPr/>
      <dgm:t>
        <a:bodyPr/>
        <a:lstStyle/>
        <a:p>
          <a:endParaRPr lang="en-US"/>
        </a:p>
      </dgm:t>
    </dgm:pt>
    <dgm:pt modelId="{E2536CDD-7DBF-4C6B-85BF-882FE6A71FDF}" type="pres">
      <dgm:prSet presAssocID="{A8FAAA24-3DB7-4AFE-8D6E-1FF127F6A8FE}" presName="node" presStyleLbl="node1" presStyleIdx="6" presStyleCnt="8" custScaleX="146626" custScaleY="74911">
        <dgm:presLayoutVars>
          <dgm:bulletEnabled val="1"/>
        </dgm:presLayoutVars>
      </dgm:prSet>
      <dgm:spPr/>
      <dgm:t>
        <a:bodyPr/>
        <a:lstStyle/>
        <a:p>
          <a:endParaRPr lang="en-US"/>
        </a:p>
      </dgm:t>
    </dgm:pt>
    <dgm:pt modelId="{6D500B74-16A3-4CA0-A0E3-C2CBAAB4F994}" type="pres">
      <dgm:prSet presAssocID="{A8FAAA24-3DB7-4AFE-8D6E-1FF127F6A8FE}" presName="spNode" presStyleCnt="0"/>
      <dgm:spPr/>
      <dgm:t>
        <a:bodyPr/>
        <a:lstStyle/>
        <a:p>
          <a:endParaRPr lang="en-US"/>
        </a:p>
      </dgm:t>
    </dgm:pt>
    <dgm:pt modelId="{049616A8-A793-4C77-8E33-8F4622C118F7}" type="pres">
      <dgm:prSet presAssocID="{8ED530B9-2AE0-4731-B182-B27C1D10B60C}" presName="sibTrans" presStyleLbl="sibTrans1D1" presStyleIdx="6" presStyleCnt="8"/>
      <dgm:spPr/>
      <dgm:t>
        <a:bodyPr/>
        <a:lstStyle/>
        <a:p>
          <a:endParaRPr lang="en-US"/>
        </a:p>
      </dgm:t>
    </dgm:pt>
    <dgm:pt modelId="{3204064E-86B9-4A1D-AC40-6B3607D41628}" type="pres">
      <dgm:prSet presAssocID="{78A95A28-5B18-4CAB-A8F7-FCAAA6066699}" presName="node" presStyleLbl="node1" presStyleIdx="7" presStyleCnt="8" custScaleX="127875" custScaleY="74911">
        <dgm:presLayoutVars>
          <dgm:bulletEnabled val="1"/>
        </dgm:presLayoutVars>
      </dgm:prSet>
      <dgm:spPr/>
      <dgm:t>
        <a:bodyPr/>
        <a:lstStyle/>
        <a:p>
          <a:endParaRPr lang="en-US"/>
        </a:p>
      </dgm:t>
    </dgm:pt>
    <dgm:pt modelId="{285E9CCE-C7D2-4139-86F0-64E7E1C35BC1}" type="pres">
      <dgm:prSet presAssocID="{78A95A28-5B18-4CAB-A8F7-FCAAA6066699}" presName="spNode" presStyleCnt="0"/>
      <dgm:spPr/>
      <dgm:t>
        <a:bodyPr/>
        <a:lstStyle/>
        <a:p>
          <a:endParaRPr lang="en-US"/>
        </a:p>
      </dgm:t>
    </dgm:pt>
    <dgm:pt modelId="{19FF4228-BCF6-4DBF-AEE0-CF82A986A726}" type="pres">
      <dgm:prSet presAssocID="{DA16D8F2-7AA0-43B2-99A1-9E110743886E}" presName="sibTrans" presStyleLbl="sibTrans1D1" presStyleIdx="7" presStyleCnt="8"/>
      <dgm:spPr/>
      <dgm:t>
        <a:bodyPr/>
        <a:lstStyle/>
        <a:p>
          <a:endParaRPr lang="en-US"/>
        </a:p>
      </dgm:t>
    </dgm:pt>
  </dgm:ptLst>
  <dgm:cxnLst>
    <dgm:cxn modelId="{37BF8AAE-F2D1-47FD-80C7-85A2611AA334}" srcId="{65053B36-E459-4699-9118-038C8F52F23D}" destId="{97D4A84A-FD53-4C89-8766-B5C0A5025285}" srcOrd="1" destOrd="0" parTransId="{83CF93A1-5BFE-4327-89FC-F3B074DB56BE}" sibTransId="{5FD615BE-97D0-4C69-8037-060D7CF45582}"/>
    <dgm:cxn modelId="{AB08A9BC-26A5-4247-BEC2-DA0EF4DC3954}" type="presOf" srcId="{78A95A28-5B18-4CAB-A8F7-FCAAA6066699}" destId="{3204064E-86B9-4A1D-AC40-6B3607D41628}" srcOrd="0" destOrd="0" presId="urn:microsoft.com/office/officeart/2005/8/layout/cycle5"/>
    <dgm:cxn modelId="{E89C74BD-B131-494B-9907-B20A38DB3C63}" type="presOf" srcId="{1C10E232-1094-2848-B981-7AF384410EC9}" destId="{FDC707AD-A140-C945-86F6-51E693510697}" srcOrd="0" destOrd="0" presId="urn:microsoft.com/office/officeart/2005/8/layout/cycle5"/>
    <dgm:cxn modelId="{669CCB14-E5B8-CC48-BF1D-459F50D6BB21}" srcId="{65053B36-E459-4699-9118-038C8F52F23D}" destId="{CA9A9111-DB94-5549-9608-EEE6A3A2D980}" srcOrd="2" destOrd="0" parTransId="{C02256F6-1491-DF41-85E7-7AB4145834E4}" sibTransId="{99C07F7C-24F7-F44B-8AEB-A4EC5174B3B9}"/>
    <dgm:cxn modelId="{BCD343DC-1B85-4FCF-817B-24887D1B3E23}" srcId="{65053B36-E459-4699-9118-038C8F52F23D}" destId="{D826B2FE-5AC9-47EE-AEB3-142395FBDE71}" srcOrd="4" destOrd="0" parTransId="{CB1A36D4-FDE9-48F2-98C9-29576A48DEAF}" sibTransId="{E81A7496-7C34-4DBF-9C3D-D0A2A73191C8}"/>
    <dgm:cxn modelId="{60C9BFFE-16C1-4B69-B962-8C1EEFB24966}" type="presOf" srcId="{4E9C4D69-ADFB-FA46-BE5A-A338E69769FC}" destId="{A691E03B-C59E-9A41-9D57-2D4EBEE14039}" srcOrd="0" destOrd="0" presId="urn:microsoft.com/office/officeart/2005/8/layout/cycle5"/>
    <dgm:cxn modelId="{3F411A16-D0F8-4FDC-968F-B77E3122E2F3}" type="presOf" srcId="{5FD615BE-97D0-4C69-8037-060D7CF45582}" destId="{A9CD118D-5A7B-4B7B-BEB0-016F1E217120}" srcOrd="0" destOrd="0" presId="urn:microsoft.com/office/officeart/2005/8/layout/cycle5"/>
    <dgm:cxn modelId="{39E045F6-21B3-4A73-8FAA-9D8DB96282C9}" type="presOf" srcId="{4AD66445-1D35-5E4B-97CB-F1868A81F976}" destId="{F21E2F18-F043-2846-95DB-CBAA147D529B}" srcOrd="0" destOrd="0" presId="urn:microsoft.com/office/officeart/2005/8/layout/cycle5"/>
    <dgm:cxn modelId="{6266EF0E-11C1-4F9E-B0C3-CBD493E15DF3}" type="presOf" srcId="{DA16D8F2-7AA0-43B2-99A1-9E110743886E}" destId="{19FF4228-BCF6-4DBF-AEE0-CF82A986A726}" srcOrd="0" destOrd="0" presId="urn:microsoft.com/office/officeart/2005/8/layout/cycle5"/>
    <dgm:cxn modelId="{0FEACBE7-9877-46A8-9701-E31093846DBA}" srcId="{65053B36-E459-4699-9118-038C8F52F23D}" destId="{A8FAAA24-3DB7-4AFE-8D6E-1FF127F6A8FE}" srcOrd="6" destOrd="0" parTransId="{83664775-34AE-41A2-A40A-AEE1DCB28F5A}" sibTransId="{8ED530B9-2AE0-4731-B182-B27C1D10B60C}"/>
    <dgm:cxn modelId="{DDE8938D-9B46-4EEC-9D74-69D38C6AE27D}" srcId="{65053B36-E459-4699-9118-038C8F52F23D}" destId="{78A95A28-5B18-4CAB-A8F7-FCAAA6066699}" srcOrd="7" destOrd="0" parTransId="{6BE8ECF0-24C5-40B1-9F35-926034AD3A7E}" sibTransId="{DA16D8F2-7AA0-43B2-99A1-9E110743886E}"/>
    <dgm:cxn modelId="{CA1BA86B-BD7E-4326-B503-7C68B661F1A1}" type="presOf" srcId="{65053B36-E459-4699-9118-038C8F52F23D}" destId="{6A20FEC1-C6EF-4469-886F-1FB4E4E06963}" srcOrd="0" destOrd="0" presId="urn:microsoft.com/office/officeart/2005/8/layout/cycle5"/>
    <dgm:cxn modelId="{E06706AF-D55F-4F12-9DC2-199C1717B304}" type="presOf" srcId="{99C07F7C-24F7-F44B-8AEB-A4EC5174B3B9}" destId="{6A2CC0A6-BC38-5041-A60B-0DABCA6762C7}" srcOrd="0" destOrd="0" presId="urn:microsoft.com/office/officeart/2005/8/layout/cycle5"/>
    <dgm:cxn modelId="{F88BCE5A-9EDD-445B-867E-3E2F00816A52}" type="presOf" srcId="{E81A7496-7C34-4DBF-9C3D-D0A2A73191C8}" destId="{0FD4A519-10D4-4EE7-AC3E-EBD7D85740E2}" srcOrd="0" destOrd="0" presId="urn:microsoft.com/office/officeart/2005/8/layout/cycle5"/>
    <dgm:cxn modelId="{3F7F60FB-560D-4C0F-85B3-079C54B0E722}" type="presOf" srcId="{F97789DC-0FAD-4C2E-AB9D-457E85023924}" destId="{7DFDE678-6B1C-4BBC-A38E-46FB50420688}" srcOrd="0" destOrd="0" presId="urn:microsoft.com/office/officeart/2005/8/layout/cycle5"/>
    <dgm:cxn modelId="{6FA06DDC-0F38-DE42-863F-EB8F7A4572BE}" srcId="{65053B36-E459-4699-9118-038C8F52F23D}" destId="{4AD66445-1D35-5E4B-97CB-F1868A81F976}" srcOrd="0" destOrd="0" parTransId="{D6E6296C-8865-CD45-8B84-2CE77AEEFEAD}" sibTransId="{03570386-4604-4B40-84F0-E9CB1E7DA604}"/>
    <dgm:cxn modelId="{57C7E6C8-FE2A-4ED7-B587-34C83CFB90E1}" type="presOf" srcId="{661A4A79-0AAA-4C36-BEAB-A61C849008FA}" destId="{25E735C8-6CA7-48F9-B4AF-4D9B92978769}" srcOrd="0" destOrd="0" presId="urn:microsoft.com/office/officeart/2005/8/layout/cycle5"/>
    <dgm:cxn modelId="{DCC27B0D-9E79-4A38-BEA3-9D47DF7909A2}" type="presOf" srcId="{03570386-4604-4B40-84F0-E9CB1E7DA604}" destId="{8864FD29-B527-0A45-AF38-136A7CA3EA73}" srcOrd="0" destOrd="0" presId="urn:microsoft.com/office/officeart/2005/8/layout/cycle5"/>
    <dgm:cxn modelId="{0A73F81C-CAD3-4138-A390-26783D55DD09}" type="presOf" srcId="{CA9A9111-DB94-5549-9608-EEE6A3A2D980}" destId="{4BA36C64-20B8-A14E-8759-154A58F6D6C3}" srcOrd="0" destOrd="0" presId="urn:microsoft.com/office/officeart/2005/8/layout/cycle5"/>
    <dgm:cxn modelId="{DFAD826A-A29E-4C62-A55E-60CD5045CE0B}" type="presOf" srcId="{97D4A84A-FD53-4C89-8766-B5C0A5025285}" destId="{F0A86B52-E2FF-4D63-93A1-E61D8377C34A}" srcOrd="0" destOrd="0" presId="urn:microsoft.com/office/officeart/2005/8/layout/cycle5"/>
    <dgm:cxn modelId="{941AA7BA-80BF-4C4A-AD2A-57643BEA0B71}" type="presOf" srcId="{8ED530B9-2AE0-4731-B182-B27C1D10B60C}" destId="{049616A8-A793-4C77-8E33-8F4622C118F7}" srcOrd="0" destOrd="0" presId="urn:microsoft.com/office/officeart/2005/8/layout/cycle5"/>
    <dgm:cxn modelId="{47160467-6D95-4D70-AEA5-2A2348C60BA4}" type="presOf" srcId="{A8FAAA24-3DB7-4AFE-8D6E-1FF127F6A8FE}" destId="{E2536CDD-7DBF-4C6B-85BF-882FE6A71FDF}" srcOrd="0" destOrd="0" presId="urn:microsoft.com/office/officeart/2005/8/layout/cycle5"/>
    <dgm:cxn modelId="{A14BBE0A-8189-42BA-BCE0-F517FBEB1786}" type="presOf" srcId="{D826B2FE-5AC9-47EE-AEB3-142395FBDE71}" destId="{1E7C3E94-8CB6-456F-B0D4-B3FA407A51A6}" srcOrd="0" destOrd="0" presId="urn:microsoft.com/office/officeart/2005/8/layout/cycle5"/>
    <dgm:cxn modelId="{6C6D0C39-16F5-4C23-93FF-663C03421B62}" srcId="{65053B36-E459-4699-9118-038C8F52F23D}" destId="{661A4A79-0AAA-4C36-BEAB-A61C849008FA}" srcOrd="5" destOrd="0" parTransId="{1B4B79AA-B091-4787-A5DB-5E75A9449EAF}" sibTransId="{F97789DC-0FAD-4C2E-AB9D-457E85023924}"/>
    <dgm:cxn modelId="{FB0A48C9-CACD-D64A-84A1-E2E068B30F09}" srcId="{65053B36-E459-4699-9118-038C8F52F23D}" destId="{4E9C4D69-ADFB-FA46-BE5A-A338E69769FC}" srcOrd="3" destOrd="0" parTransId="{4BF50C62-AD1D-DE4C-A4C3-1381E584AB9B}" sibTransId="{1C10E232-1094-2848-B981-7AF384410EC9}"/>
    <dgm:cxn modelId="{D8DF4F23-7689-4A84-98CD-5DEE31EFD12D}" type="presParOf" srcId="{6A20FEC1-C6EF-4469-886F-1FB4E4E06963}" destId="{F21E2F18-F043-2846-95DB-CBAA147D529B}" srcOrd="0" destOrd="0" presId="urn:microsoft.com/office/officeart/2005/8/layout/cycle5"/>
    <dgm:cxn modelId="{44FC4B84-D66E-4598-AA41-E4F390584A1D}" type="presParOf" srcId="{6A20FEC1-C6EF-4469-886F-1FB4E4E06963}" destId="{3DAA6B48-225A-4840-B4FD-B5777A24A577}" srcOrd="1" destOrd="0" presId="urn:microsoft.com/office/officeart/2005/8/layout/cycle5"/>
    <dgm:cxn modelId="{39023F2F-E70E-4A6D-AF51-4B3D07AE25B3}" type="presParOf" srcId="{6A20FEC1-C6EF-4469-886F-1FB4E4E06963}" destId="{8864FD29-B527-0A45-AF38-136A7CA3EA73}" srcOrd="2" destOrd="0" presId="urn:microsoft.com/office/officeart/2005/8/layout/cycle5"/>
    <dgm:cxn modelId="{7AF42C7A-91A8-4199-AA70-A0308F6BA4BE}" type="presParOf" srcId="{6A20FEC1-C6EF-4469-886F-1FB4E4E06963}" destId="{F0A86B52-E2FF-4D63-93A1-E61D8377C34A}" srcOrd="3" destOrd="0" presId="urn:microsoft.com/office/officeart/2005/8/layout/cycle5"/>
    <dgm:cxn modelId="{78D6CEBA-8C47-4D46-8F17-0BB485B83C2B}" type="presParOf" srcId="{6A20FEC1-C6EF-4469-886F-1FB4E4E06963}" destId="{FDCC661F-5906-4C2E-95FD-42BD7C141BE9}" srcOrd="4" destOrd="0" presId="urn:microsoft.com/office/officeart/2005/8/layout/cycle5"/>
    <dgm:cxn modelId="{18EDA702-993C-4168-B33D-2EE6F2AFC105}" type="presParOf" srcId="{6A20FEC1-C6EF-4469-886F-1FB4E4E06963}" destId="{A9CD118D-5A7B-4B7B-BEB0-016F1E217120}" srcOrd="5" destOrd="0" presId="urn:microsoft.com/office/officeart/2005/8/layout/cycle5"/>
    <dgm:cxn modelId="{4C6573E0-88B7-47D8-AA53-108FAB572AB2}" type="presParOf" srcId="{6A20FEC1-C6EF-4469-886F-1FB4E4E06963}" destId="{4BA36C64-20B8-A14E-8759-154A58F6D6C3}" srcOrd="6" destOrd="0" presId="urn:microsoft.com/office/officeart/2005/8/layout/cycle5"/>
    <dgm:cxn modelId="{B3D0F2AB-67D1-4D63-AD32-C4778F1A17C4}" type="presParOf" srcId="{6A20FEC1-C6EF-4469-886F-1FB4E4E06963}" destId="{6C64C368-C8AD-DC46-9E87-FF501AEF864A}" srcOrd="7" destOrd="0" presId="urn:microsoft.com/office/officeart/2005/8/layout/cycle5"/>
    <dgm:cxn modelId="{A11887AA-477C-482F-9F64-1088EFFE3D64}" type="presParOf" srcId="{6A20FEC1-C6EF-4469-886F-1FB4E4E06963}" destId="{6A2CC0A6-BC38-5041-A60B-0DABCA6762C7}" srcOrd="8" destOrd="0" presId="urn:microsoft.com/office/officeart/2005/8/layout/cycle5"/>
    <dgm:cxn modelId="{1FEB0A4B-6962-4448-BEC3-0F3F65DA6F0E}" type="presParOf" srcId="{6A20FEC1-C6EF-4469-886F-1FB4E4E06963}" destId="{A691E03B-C59E-9A41-9D57-2D4EBEE14039}" srcOrd="9" destOrd="0" presId="urn:microsoft.com/office/officeart/2005/8/layout/cycle5"/>
    <dgm:cxn modelId="{AF13D9EC-21EC-4A5D-A7CF-34B1BD74B35D}" type="presParOf" srcId="{6A20FEC1-C6EF-4469-886F-1FB4E4E06963}" destId="{74DF1ABC-1CC7-714C-A055-1C41C2DE0346}" srcOrd="10" destOrd="0" presId="urn:microsoft.com/office/officeart/2005/8/layout/cycle5"/>
    <dgm:cxn modelId="{FCEF373E-1048-4A2D-BB78-6941A18B8EA5}" type="presParOf" srcId="{6A20FEC1-C6EF-4469-886F-1FB4E4E06963}" destId="{FDC707AD-A140-C945-86F6-51E693510697}" srcOrd="11" destOrd="0" presId="urn:microsoft.com/office/officeart/2005/8/layout/cycle5"/>
    <dgm:cxn modelId="{FBBAF830-FFC9-400D-A3BF-F29F05A45CDF}" type="presParOf" srcId="{6A20FEC1-C6EF-4469-886F-1FB4E4E06963}" destId="{1E7C3E94-8CB6-456F-B0D4-B3FA407A51A6}" srcOrd="12" destOrd="0" presId="urn:microsoft.com/office/officeart/2005/8/layout/cycle5"/>
    <dgm:cxn modelId="{420B6E58-1516-4CD1-A12F-DBAB7898D0D2}" type="presParOf" srcId="{6A20FEC1-C6EF-4469-886F-1FB4E4E06963}" destId="{E838B6B8-75DF-4528-9C2A-BB7A7D07CE89}" srcOrd="13" destOrd="0" presId="urn:microsoft.com/office/officeart/2005/8/layout/cycle5"/>
    <dgm:cxn modelId="{656D2297-09D1-4229-B620-741206E4EAAE}" type="presParOf" srcId="{6A20FEC1-C6EF-4469-886F-1FB4E4E06963}" destId="{0FD4A519-10D4-4EE7-AC3E-EBD7D85740E2}" srcOrd="14" destOrd="0" presId="urn:microsoft.com/office/officeart/2005/8/layout/cycle5"/>
    <dgm:cxn modelId="{200EA85C-86A8-482D-86B8-E6B3463749A2}" type="presParOf" srcId="{6A20FEC1-C6EF-4469-886F-1FB4E4E06963}" destId="{25E735C8-6CA7-48F9-B4AF-4D9B92978769}" srcOrd="15" destOrd="0" presId="urn:microsoft.com/office/officeart/2005/8/layout/cycle5"/>
    <dgm:cxn modelId="{D8E086E0-4E51-4ADA-B1C8-F21B34DB7A67}" type="presParOf" srcId="{6A20FEC1-C6EF-4469-886F-1FB4E4E06963}" destId="{EC522338-C25D-4866-ABF3-7A3BB86AF8C6}" srcOrd="16" destOrd="0" presId="urn:microsoft.com/office/officeart/2005/8/layout/cycle5"/>
    <dgm:cxn modelId="{D6355E94-F3E0-4A2E-867B-78334ABF37EF}" type="presParOf" srcId="{6A20FEC1-C6EF-4469-886F-1FB4E4E06963}" destId="{7DFDE678-6B1C-4BBC-A38E-46FB50420688}" srcOrd="17" destOrd="0" presId="urn:microsoft.com/office/officeart/2005/8/layout/cycle5"/>
    <dgm:cxn modelId="{DF7E8093-DBA9-43FD-8FE8-B3A665209DF2}" type="presParOf" srcId="{6A20FEC1-C6EF-4469-886F-1FB4E4E06963}" destId="{E2536CDD-7DBF-4C6B-85BF-882FE6A71FDF}" srcOrd="18" destOrd="0" presId="urn:microsoft.com/office/officeart/2005/8/layout/cycle5"/>
    <dgm:cxn modelId="{97BCFC80-0B66-4847-818E-0CCADFDDC00F}" type="presParOf" srcId="{6A20FEC1-C6EF-4469-886F-1FB4E4E06963}" destId="{6D500B74-16A3-4CA0-A0E3-C2CBAAB4F994}" srcOrd="19" destOrd="0" presId="urn:microsoft.com/office/officeart/2005/8/layout/cycle5"/>
    <dgm:cxn modelId="{22605D14-8385-4AF1-860A-BD25BA38076D}" type="presParOf" srcId="{6A20FEC1-C6EF-4469-886F-1FB4E4E06963}" destId="{049616A8-A793-4C77-8E33-8F4622C118F7}" srcOrd="20" destOrd="0" presId="urn:microsoft.com/office/officeart/2005/8/layout/cycle5"/>
    <dgm:cxn modelId="{F28D4333-00E5-4730-83D3-91A28FEA1F39}" type="presParOf" srcId="{6A20FEC1-C6EF-4469-886F-1FB4E4E06963}" destId="{3204064E-86B9-4A1D-AC40-6B3607D41628}" srcOrd="21" destOrd="0" presId="urn:microsoft.com/office/officeart/2005/8/layout/cycle5"/>
    <dgm:cxn modelId="{155577CE-55AC-4C9A-B76F-390C76734B14}" type="presParOf" srcId="{6A20FEC1-C6EF-4469-886F-1FB4E4E06963}" destId="{285E9CCE-C7D2-4139-86F0-64E7E1C35BC1}" srcOrd="22" destOrd="0" presId="urn:microsoft.com/office/officeart/2005/8/layout/cycle5"/>
    <dgm:cxn modelId="{91990F6F-0444-47E8-BB3C-5DF57843405C}" type="presParOf" srcId="{6A20FEC1-C6EF-4469-886F-1FB4E4E06963}" destId="{19FF4228-BCF6-4DBF-AEE0-CF82A986A726}" srcOrd="23" destOrd="0" presId="urn:microsoft.com/office/officeart/2005/8/layout/cycle5"/>
  </dgm:cxnLst>
  <dgm:bg>
    <a:noFill/>
    <a:effect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5053B36-E459-4699-9118-038C8F52F23D}" type="doc">
      <dgm:prSet loTypeId="urn:microsoft.com/office/officeart/2005/8/layout/cycle5" loCatId="cycle" qsTypeId="urn:microsoft.com/office/officeart/2005/8/quickstyle/simple3" qsCatId="simple" csTypeId="urn:microsoft.com/office/officeart/2005/8/colors/accent1_3" csCatId="accent1" phldr="1"/>
      <dgm:spPr/>
      <dgm:t>
        <a:bodyPr/>
        <a:lstStyle/>
        <a:p>
          <a:endParaRPr lang="en-US"/>
        </a:p>
      </dgm:t>
    </dgm:pt>
    <dgm:pt modelId="{97D4A84A-FD53-4C89-8766-B5C0A5025285}">
      <dgm:prSet custT="1"/>
      <dgm:spPr>
        <a:gradFill flip="none" rotWithShape="0">
          <a:gsLst>
            <a:gs pos="0">
              <a:schemeClr val="bg1"/>
            </a:gs>
            <a:gs pos="100000">
              <a:srgbClr val="99C9C7"/>
            </a:gs>
          </a:gsLst>
          <a:lin ang="5400000" scaled="0"/>
          <a:tileRect/>
        </a:gradFill>
        <a:ln>
          <a:solidFill>
            <a:srgbClr val="186072"/>
          </a:solidFill>
        </a:ln>
      </dgm:spPr>
      <dgm:t>
        <a:bodyPr/>
        <a:lstStyle/>
        <a:p>
          <a:r>
            <a:rPr lang="en-US" sz="2000" dirty="0" smtClean="0">
              <a:solidFill>
                <a:srgbClr val="186072"/>
              </a:solidFill>
            </a:rPr>
            <a:t>Collect</a:t>
          </a:r>
        </a:p>
      </dgm:t>
    </dgm:pt>
    <dgm:pt modelId="{83CF93A1-5BFE-4327-89FC-F3B074DB56BE}" type="parTrans" cxnId="{37BF8AAE-F2D1-47FD-80C7-85A2611AA334}">
      <dgm:prSet/>
      <dgm:spPr/>
      <dgm:t>
        <a:bodyPr/>
        <a:lstStyle/>
        <a:p>
          <a:endParaRPr lang="en-US" sz="1400" b="0"/>
        </a:p>
      </dgm:t>
    </dgm:pt>
    <dgm:pt modelId="{5FD615BE-97D0-4C69-8037-060D7CF45582}" type="sibTrans" cxnId="{37BF8AAE-F2D1-47FD-80C7-85A2611AA334}">
      <dgm:prSet/>
      <dgm:spPr>
        <a:ln w="28575" cap="flat" cmpd="sng" algn="ctr">
          <a:solidFill>
            <a:srgbClr val="186072"/>
          </a:solidFill>
          <a:prstDash val="solid"/>
          <a:round/>
          <a:headEnd type="none" w="med" len="med"/>
          <a:tailEnd type="arrow" w="med" len="med"/>
        </a:ln>
      </dgm:spPr>
      <dgm:t>
        <a:bodyPr/>
        <a:lstStyle/>
        <a:p>
          <a:endParaRPr lang="en-US" sz="1400" b="0" dirty="0"/>
        </a:p>
      </dgm:t>
    </dgm:pt>
    <dgm:pt modelId="{D826B2FE-5AC9-47EE-AEB3-142395FBDE71}">
      <dgm:prSet custT="1"/>
      <dgm:spPr>
        <a:gradFill flip="none" rotWithShape="0">
          <a:gsLst>
            <a:gs pos="0">
              <a:schemeClr val="bg1"/>
            </a:gs>
            <a:gs pos="100000">
              <a:srgbClr val="99C9C7"/>
            </a:gs>
          </a:gsLst>
          <a:lin ang="5400000" scaled="0"/>
          <a:tileRect/>
        </a:gradFill>
        <a:ln>
          <a:solidFill>
            <a:srgbClr val="186072"/>
          </a:solidFill>
        </a:ln>
      </dgm:spPr>
      <dgm:t>
        <a:bodyPr/>
        <a:lstStyle/>
        <a:p>
          <a:r>
            <a:rPr lang="en-US" sz="2000" dirty="0" smtClean="0">
              <a:solidFill>
                <a:srgbClr val="186072"/>
              </a:solidFill>
            </a:rPr>
            <a:t>Preserve</a:t>
          </a:r>
        </a:p>
      </dgm:t>
    </dgm:pt>
    <dgm:pt modelId="{CB1A36D4-FDE9-48F2-98C9-29576A48DEAF}" type="parTrans" cxnId="{BCD343DC-1B85-4FCF-817B-24887D1B3E23}">
      <dgm:prSet/>
      <dgm:spPr/>
      <dgm:t>
        <a:bodyPr/>
        <a:lstStyle/>
        <a:p>
          <a:endParaRPr lang="en-US" sz="1400" b="0"/>
        </a:p>
      </dgm:t>
    </dgm:pt>
    <dgm:pt modelId="{E81A7496-7C34-4DBF-9C3D-D0A2A73191C8}" type="sibTrans" cxnId="{BCD343DC-1B85-4FCF-817B-24887D1B3E23}">
      <dgm:prSet/>
      <dgm:spPr>
        <a:ln w="28575" cap="flat" cmpd="sng" algn="ctr">
          <a:solidFill>
            <a:srgbClr val="186072"/>
          </a:solidFill>
          <a:prstDash val="solid"/>
          <a:round/>
          <a:headEnd type="none" w="med" len="med"/>
          <a:tailEnd type="arrow" w="med" len="med"/>
        </a:ln>
      </dgm:spPr>
      <dgm:t>
        <a:bodyPr/>
        <a:lstStyle/>
        <a:p>
          <a:endParaRPr lang="en-US" sz="1400" b="0" dirty="0"/>
        </a:p>
      </dgm:t>
    </dgm:pt>
    <dgm:pt modelId="{661A4A79-0AAA-4C36-BEAB-A61C849008FA}">
      <dgm:prSet custT="1"/>
      <dgm:spPr>
        <a:gradFill flip="none" rotWithShape="0">
          <a:gsLst>
            <a:gs pos="0">
              <a:schemeClr val="bg1"/>
            </a:gs>
            <a:gs pos="100000">
              <a:srgbClr val="99C9C7"/>
            </a:gs>
          </a:gsLst>
          <a:lin ang="5400000" scaled="0"/>
          <a:tileRect/>
        </a:gradFill>
        <a:ln>
          <a:solidFill>
            <a:srgbClr val="457184"/>
          </a:solidFill>
        </a:ln>
      </dgm:spPr>
      <dgm:t>
        <a:bodyPr/>
        <a:lstStyle/>
        <a:p>
          <a:r>
            <a:rPr lang="en-US" sz="2000" dirty="0" smtClean="0">
              <a:solidFill>
                <a:srgbClr val="1A435D"/>
              </a:solidFill>
            </a:rPr>
            <a:t>Discover</a:t>
          </a:r>
        </a:p>
      </dgm:t>
    </dgm:pt>
    <dgm:pt modelId="{1B4B79AA-B091-4787-A5DB-5E75A9449EAF}" type="parTrans" cxnId="{6C6D0C39-16F5-4C23-93FF-663C03421B62}">
      <dgm:prSet/>
      <dgm:spPr/>
      <dgm:t>
        <a:bodyPr/>
        <a:lstStyle/>
        <a:p>
          <a:endParaRPr lang="en-US" sz="1400" b="0"/>
        </a:p>
      </dgm:t>
    </dgm:pt>
    <dgm:pt modelId="{F97789DC-0FAD-4C2E-AB9D-457E85023924}" type="sibTrans" cxnId="{6C6D0C39-16F5-4C23-93FF-663C03421B62}">
      <dgm:prSet/>
      <dgm:spPr>
        <a:ln w="28575" cap="flat" cmpd="sng" algn="ctr">
          <a:solidFill>
            <a:srgbClr val="186072"/>
          </a:solidFill>
          <a:prstDash val="solid"/>
          <a:round/>
          <a:headEnd type="none" w="med" len="med"/>
          <a:tailEnd type="arrow" w="med" len="med"/>
        </a:ln>
      </dgm:spPr>
      <dgm:t>
        <a:bodyPr/>
        <a:lstStyle/>
        <a:p>
          <a:endParaRPr lang="en-US" sz="1400" b="0" dirty="0"/>
        </a:p>
      </dgm:t>
    </dgm:pt>
    <dgm:pt modelId="{A8FAAA24-3DB7-4AFE-8D6E-1FF127F6A8FE}">
      <dgm:prSet custT="1"/>
      <dgm:spPr>
        <a:gradFill flip="none" rotWithShape="0">
          <a:gsLst>
            <a:gs pos="0">
              <a:schemeClr val="bg1"/>
            </a:gs>
            <a:gs pos="100000">
              <a:srgbClr val="99C9C7"/>
            </a:gs>
          </a:gsLst>
          <a:lin ang="5400000" scaled="0"/>
          <a:tileRect/>
        </a:gradFill>
        <a:ln>
          <a:solidFill>
            <a:srgbClr val="457184"/>
          </a:solidFill>
        </a:ln>
      </dgm:spPr>
      <dgm:t>
        <a:bodyPr/>
        <a:lstStyle/>
        <a:p>
          <a:r>
            <a:rPr lang="en-US" sz="2000" dirty="0" smtClean="0">
              <a:solidFill>
                <a:srgbClr val="1A435D"/>
              </a:solidFill>
            </a:rPr>
            <a:t>Integrate</a:t>
          </a:r>
        </a:p>
      </dgm:t>
    </dgm:pt>
    <dgm:pt modelId="{83664775-34AE-41A2-A40A-AEE1DCB28F5A}" type="parTrans" cxnId="{0FEACBE7-9877-46A8-9701-E31093846DBA}">
      <dgm:prSet/>
      <dgm:spPr/>
      <dgm:t>
        <a:bodyPr/>
        <a:lstStyle/>
        <a:p>
          <a:endParaRPr lang="en-US" sz="1400" b="0"/>
        </a:p>
      </dgm:t>
    </dgm:pt>
    <dgm:pt modelId="{8ED530B9-2AE0-4731-B182-B27C1D10B60C}" type="sibTrans" cxnId="{0FEACBE7-9877-46A8-9701-E31093846DBA}">
      <dgm:prSet/>
      <dgm:spPr>
        <a:ln w="28575" cap="flat" cmpd="sng" algn="ctr">
          <a:solidFill>
            <a:srgbClr val="186072"/>
          </a:solidFill>
          <a:prstDash val="solid"/>
          <a:round/>
          <a:headEnd type="none" w="med" len="med"/>
          <a:tailEnd type="arrow" w="med" len="med"/>
        </a:ln>
      </dgm:spPr>
      <dgm:t>
        <a:bodyPr/>
        <a:lstStyle/>
        <a:p>
          <a:endParaRPr lang="en-US" sz="1400" b="0" dirty="0"/>
        </a:p>
      </dgm:t>
    </dgm:pt>
    <dgm:pt modelId="{78A95A28-5B18-4CAB-A8F7-FCAAA6066699}">
      <dgm:prSet custT="1"/>
      <dgm:spPr>
        <a:gradFill flip="none" rotWithShape="1">
          <a:gsLst>
            <a:gs pos="0">
              <a:schemeClr val="bg1"/>
            </a:gs>
            <a:gs pos="100000">
              <a:srgbClr val="99C9C7"/>
            </a:gs>
          </a:gsLst>
          <a:lin ang="5160000" scaled="0"/>
          <a:tileRect/>
        </a:gradFill>
        <a:ln>
          <a:solidFill>
            <a:srgbClr val="457184"/>
          </a:solidFill>
        </a:ln>
      </dgm:spPr>
      <dgm:t>
        <a:bodyPr/>
        <a:lstStyle/>
        <a:p>
          <a:r>
            <a:rPr lang="en-US" sz="2000" dirty="0" smtClean="0">
              <a:solidFill>
                <a:srgbClr val="1A435D"/>
              </a:solidFill>
            </a:rPr>
            <a:t>Analyze</a:t>
          </a:r>
        </a:p>
      </dgm:t>
    </dgm:pt>
    <dgm:pt modelId="{6BE8ECF0-24C5-40B1-9F35-926034AD3A7E}" type="parTrans" cxnId="{DDE8938D-9B46-4EEC-9D74-69D38C6AE27D}">
      <dgm:prSet/>
      <dgm:spPr/>
      <dgm:t>
        <a:bodyPr/>
        <a:lstStyle/>
        <a:p>
          <a:endParaRPr lang="en-US" sz="1400" b="0"/>
        </a:p>
      </dgm:t>
    </dgm:pt>
    <dgm:pt modelId="{DA16D8F2-7AA0-43B2-99A1-9E110743886E}" type="sibTrans" cxnId="{DDE8938D-9B46-4EEC-9D74-69D38C6AE27D}">
      <dgm:prSet/>
      <dgm:spPr>
        <a:ln w="28575" cap="flat" cmpd="sng" algn="ctr">
          <a:solidFill>
            <a:srgbClr val="186072"/>
          </a:solidFill>
          <a:prstDash val="solid"/>
          <a:round/>
          <a:headEnd type="none" w="med" len="med"/>
          <a:tailEnd type="arrow" w="med" len="med"/>
        </a:ln>
      </dgm:spPr>
      <dgm:t>
        <a:bodyPr/>
        <a:lstStyle/>
        <a:p>
          <a:endParaRPr lang="en-US" sz="1400" b="0" dirty="0"/>
        </a:p>
      </dgm:t>
    </dgm:pt>
    <dgm:pt modelId="{4AD66445-1D35-5E4B-97CB-F1868A81F976}">
      <dgm:prSet phldrT="[Text]" custT="1"/>
      <dgm:spPr>
        <a:gradFill flip="none" rotWithShape="0">
          <a:gsLst>
            <a:gs pos="0">
              <a:schemeClr val="bg1"/>
            </a:gs>
            <a:gs pos="100000">
              <a:srgbClr val="99C9C7"/>
            </a:gs>
          </a:gsLst>
          <a:lin ang="5400000" scaled="0"/>
          <a:tileRect/>
        </a:gradFill>
        <a:ln>
          <a:solidFill>
            <a:srgbClr val="186072"/>
          </a:solidFill>
        </a:ln>
      </dgm:spPr>
      <dgm:t>
        <a:bodyPr/>
        <a:lstStyle/>
        <a:p>
          <a:r>
            <a:rPr lang="en-US" sz="2000" dirty="0" smtClean="0">
              <a:solidFill>
                <a:srgbClr val="186072"/>
              </a:solidFill>
            </a:rPr>
            <a:t>Plan</a:t>
          </a:r>
          <a:endParaRPr lang="en-US" sz="2000" dirty="0">
            <a:solidFill>
              <a:srgbClr val="186072"/>
            </a:solidFill>
          </a:endParaRPr>
        </a:p>
      </dgm:t>
    </dgm:pt>
    <dgm:pt modelId="{D6E6296C-8865-CD45-8B84-2CE77AEEFEAD}" type="parTrans" cxnId="{6FA06DDC-0F38-DE42-863F-EB8F7A4572BE}">
      <dgm:prSet/>
      <dgm:spPr/>
      <dgm:t>
        <a:bodyPr/>
        <a:lstStyle/>
        <a:p>
          <a:endParaRPr lang="en-US" sz="1400" b="0"/>
        </a:p>
      </dgm:t>
    </dgm:pt>
    <dgm:pt modelId="{03570386-4604-4B40-84F0-E9CB1E7DA604}" type="sibTrans" cxnId="{6FA06DDC-0F38-DE42-863F-EB8F7A4572BE}">
      <dgm:prSet/>
      <dgm:spPr>
        <a:ln w="28575" cap="flat" cmpd="sng" algn="ctr">
          <a:solidFill>
            <a:srgbClr val="186072"/>
          </a:solidFill>
          <a:prstDash val="solid"/>
          <a:round/>
          <a:headEnd type="none" w="med" len="med"/>
          <a:tailEnd type="arrow" w="med" len="med"/>
        </a:ln>
      </dgm:spPr>
      <dgm:t>
        <a:bodyPr/>
        <a:lstStyle/>
        <a:p>
          <a:endParaRPr lang="en-US" sz="1400" b="0" dirty="0"/>
        </a:p>
      </dgm:t>
    </dgm:pt>
    <dgm:pt modelId="{CA9A9111-DB94-5549-9608-EEE6A3A2D980}">
      <dgm:prSet custT="1"/>
      <dgm:spPr>
        <a:gradFill flip="none" rotWithShape="0">
          <a:gsLst>
            <a:gs pos="0">
              <a:schemeClr val="bg1"/>
            </a:gs>
            <a:gs pos="100000">
              <a:srgbClr val="99C9C7"/>
            </a:gs>
          </a:gsLst>
          <a:lin ang="5400000" scaled="0"/>
          <a:tileRect/>
        </a:gradFill>
        <a:ln>
          <a:solidFill>
            <a:srgbClr val="186072"/>
          </a:solidFill>
        </a:ln>
      </dgm:spPr>
      <dgm:t>
        <a:bodyPr/>
        <a:lstStyle/>
        <a:p>
          <a:r>
            <a:rPr lang="en-US" sz="2000" dirty="0" smtClean="0">
              <a:solidFill>
                <a:srgbClr val="186072"/>
              </a:solidFill>
            </a:rPr>
            <a:t>Assure</a:t>
          </a:r>
          <a:endParaRPr lang="en-US" sz="2000" b="1" dirty="0">
            <a:solidFill>
              <a:srgbClr val="186072"/>
            </a:solidFill>
          </a:endParaRPr>
        </a:p>
      </dgm:t>
    </dgm:pt>
    <dgm:pt modelId="{C02256F6-1491-DF41-85E7-7AB4145834E4}" type="parTrans" cxnId="{669CCB14-E5B8-CC48-BF1D-459F50D6BB21}">
      <dgm:prSet/>
      <dgm:spPr/>
      <dgm:t>
        <a:bodyPr/>
        <a:lstStyle/>
        <a:p>
          <a:endParaRPr lang="en-US" sz="1400" b="0"/>
        </a:p>
      </dgm:t>
    </dgm:pt>
    <dgm:pt modelId="{99C07F7C-24F7-F44B-8AEB-A4EC5174B3B9}" type="sibTrans" cxnId="{669CCB14-E5B8-CC48-BF1D-459F50D6BB21}">
      <dgm:prSet/>
      <dgm:spPr>
        <a:ln w="28575" cap="flat" cmpd="sng" algn="ctr">
          <a:solidFill>
            <a:srgbClr val="186072"/>
          </a:solidFill>
          <a:prstDash val="solid"/>
          <a:round/>
          <a:headEnd type="none" w="med" len="med"/>
          <a:tailEnd type="arrow" w="med" len="med"/>
        </a:ln>
      </dgm:spPr>
      <dgm:t>
        <a:bodyPr/>
        <a:lstStyle/>
        <a:p>
          <a:endParaRPr lang="en-US" sz="1400" b="0"/>
        </a:p>
      </dgm:t>
    </dgm:pt>
    <dgm:pt modelId="{4E9C4D69-ADFB-FA46-BE5A-A338E69769FC}">
      <dgm:prSet custT="1"/>
      <dgm:spPr>
        <a:gradFill flip="none" rotWithShape="0">
          <a:gsLst>
            <a:gs pos="0">
              <a:schemeClr val="bg1"/>
            </a:gs>
            <a:gs pos="100000">
              <a:srgbClr val="99C9C7"/>
            </a:gs>
          </a:gsLst>
          <a:lin ang="5400000" scaled="0"/>
          <a:tileRect/>
        </a:gradFill>
        <a:ln>
          <a:solidFill>
            <a:srgbClr val="186072"/>
          </a:solidFill>
        </a:ln>
      </dgm:spPr>
      <dgm:t>
        <a:bodyPr/>
        <a:lstStyle/>
        <a:p>
          <a:r>
            <a:rPr lang="en-US" sz="2000" dirty="0" smtClean="0">
              <a:solidFill>
                <a:srgbClr val="186072"/>
              </a:solidFill>
            </a:rPr>
            <a:t>Describe</a:t>
          </a:r>
          <a:endParaRPr lang="en-US" sz="2000" dirty="0">
            <a:solidFill>
              <a:srgbClr val="186072"/>
            </a:solidFill>
          </a:endParaRPr>
        </a:p>
      </dgm:t>
    </dgm:pt>
    <dgm:pt modelId="{4BF50C62-AD1D-DE4C-A4C3-1381E584AB9B}" type="parTrans" cxnId="{FB0A48C9-CACD-D64A-84A1-E2E068B30F09}">
      <dgm:prSet/>
      <dgm:spPr/>
      <dgm:t>
        <a:bodyPr/>
        <a:lstStyle/>
        <a:p>
          <a:endParaRPr lang="en-US"/>
        </a:p>
      </dgm:t>
    </dgm:pt>
    <dgm:pt modelId="{1C10E232-1094-2848-B981-7AF384410EC9}" type="sibTrans" cxnId="{FB0A48C9-CACD-D64A-84A1-E2E068B30F09}">
      <dgm:prSet/>
      <dgm:spPr>
        <a:ln w="28575">
          <a:solidFill>
            <a:srgbClr val="186072"/>
          </a:solidFill>
        </a:ln>
      </dgm:spPr>
      <dgm:t>
        <a:bodyPr/>
        <a:lstStyle/>
        <a:p>
          <a:endParaRPr lang="en-US"/>
        </a:p>
      </dgm:t>
    </dgm:pt>
    <dgm:pt modelId="{6A20FEC1-C6EF-4469-886F-1FB4E4E06963}" type="pres">
      <dgm:prSet presAssocID="{65053B36-E459-4699-9118-038C8F52F23D}" presName="cycle" presStyleCnt="0">
        <dgm:presLayoutVars>
          <dgm:dir/>
          <dgm:resizeHandles val="exact"/>
        </dgm:presLayoutVars>
      </dgm:prSet>
      <dgm:spPr/>
      <dgm:t>
        <a:bodyPr/>
        <a:lstStyle/>
        <a:p>
          <a:endParaRPr lang="en-US"/>
        </a:p>
      </dgm:t>
    </dgm:pt>
    <dgm:pt modelId="{F21E2F18-F043-2846-95DB-CBAA147D529B}" type="pres">
      <dgm:prSet presAssocID="{4AD66445-1D35-5E4B-97CB-F1868A81F976}" presName="node" presStyleLbl="node1" presStyleIdx="0" presStyleCnt="8" custScaleX="127875" custScaleY="74911" custRadScaleRad="103882" custRadScaleInc="19178">
        <dgm:presLayoutVars>
          <dgm:bulletEnabled val="1"/>
        </dgm:presLayoutVars>
      </dgm:prSet>
      <dgm:spPr/>
      <dgm:t>
        <a:bodyPr/>
        <a:lstStyle/>
        <a:p>
          <a:endParaRPr lang="en-US"/>
        </a:p>
      </dgm:t>
    </dgm:pt>
    <dgm:pt modelId="{3DAA6B48-225A-4840-B4FD-B5777A24A577}" type="pres">
      <dgm:prSet presAssocID="{4AD66445-1D35-5E4B-97CB-F1868A81F976}" presName="spNode" presStyleCnt="0"/>
      <dgm:spPr/>
      <dgm:t>
        <a:bodyPr/>
        <a:lstStyle/>
        <a:p>
          <a:endParaRPr lang="en-US"/>
        </a:p>
      </dgm:t>
    </dgm:pt>
    <dgm:pt modelId="{8864FD29-B527-0A45-AF38-136A7CA3EA73}" type="pres">
      <dgm:prSet presAssocID="{03570386-4604-4B40-84F0-E9CB1E7DA604}" presName="sibTrans" presStyleLbl="sibTrans1D1" presStyleIdx="0" presStyleCnt="8"/>
      <dgm:spPr/>
      <dgm:t>
        <a:bodyPr/>
        <a:lstStyle/>
        <a:p>
          <a:endParaRPr lang="en-US"/>
        </a:p>
      </dgm:t>
    </dgm:pt>
    <dgm:pt modelId="{F0A86B52-E2FF-4D63-93A1-E61D8377C34A}" type="pres">
      <dgm:prSet presAssocID="{97D4A84A-FD53-4C89-8766-B5C0A5025285}" presName="node" presStyleLbl="node1" presStyleIdx="1" presStyleCnt="8" custScaleX="127875" custScaleY="74911" custRadScaleRad="108959" custRadScaleInc="68232">
        <dgm:presLayoutVars>
          <dgm:bulletEnabled val="1"/>
        </dgm:presLayoutVars>
      </dgm:prSet>
      <dgm:spPr/>
      <dgm:t>
        <a:bodyPr/>
        <a:lstStyle/>
        <a:p>
          <a:endParaRPr lang="en-US"/>
        </a:p>
      </dgm:t>
    </dgm:pt>
    <dgm:pt modelId="{FDCC661F-5906-4C2E-95FD-42BD7C141BE9}" type="pres">
      <dgm:prSet presAssocID="{97D4A84A-FD53-4C89-8766-B5C0A5025285}" presName="spNode" presStyleCnt="0"/>
      <dgm:spPr/>
      <dgm:t>
        <a:bodyPr/>
        <a:lstStyle/>
        <a:p>
          <a:endParaRPr lang="en-US"/>
        </a:p>
      </dgm:t>
    </dgm:pt>
    <dgm:pt modelId="{A9CD118D-5A7B-4B7B-BEB0-016F1E217120}" type="pres">
      <dgm:prSet presAssocID="{5FD615BE-97D0-4C69-8037-060D7CF45582}" presName="sibTrans" presStyleLbl="sibTrans1D1" presStyleIdx="1" presStyleCnt="8"/>
      <dgm:spPr/>
      <dgm:t>
        <a:bodyPr/>
        <a:lstStyle/>
        <a:p>
          <a:endParaRPr lang="en-US"/>
        </a:p>
      </dgm:t>
    </dgm:pt>
    <dgm:pt modelId="{4BA36C64-20B8-A14E-8759-154A58F6D6C3}" type="pres">
      <dgm:prSet presAssocID="{CA9A9111-DB94-5549-9608-EEE6A3A2D980}" presName="node" presStyleLbl="node1" presStyleIdx="2" presStyleCnt="8" custScaleX="163543" custScaleY="74911" custRadScaleRad="104335" custRadScaleInc="-32852">
        <dgm:presLayoutVars>
          <dgm:bulletEnabled val="1"/>
        </dgm:presLayoutVars>
      </dgm:prSet>
      <dgm:spPr/>
      <dgm:t>
        <a:bodyPr/>
        <a:lstStyle/>
        <a:p>
          <a:endParaRPr lang="en-US"/>
        </a:p>
      </dgm:t>
    </dgm:pt>
    <dgm:pt modelId="{6C64C368-C8AD-DC46-9E87-FF501AEF864A}" type="pres">
      <dgm:prSet presAssocID="{CA9A9111-DB94-5549-9608-EEE6A3A2D980}" presName="spNode" presStyleCnt="0"/>
      <dgm:spPr/>
      <dgm:t>
        <a:bodyPr/>
        <a:lstStyle/>
        <a:p>
          <a:endParaRPr lang="en-US"/>
        </a:p>
      </dgm:t>
    </dgm:pt>
    <dgm:pt modelId="{6A2CC0A6-BC38-5041-A60B-0DABCA6762C7}" type="pres">
      <dgm:prSet presAssocID="{99C07F7C-24F7-F44B-8AEB-A4EC5174B3B9}" presName="sibTrans" presStyleLbl="sibTrans1D1" presStyleIdx="2" presStyleCnt="8"/>
      <dgm:spPr/>
      <dgm:t>
        <a:bodyPr/>
        <a:lstStyle/>
        <a:p>
          <a:endParaRPr lang="en-US"/>
        </a:p>
      </dgm:t>
    </dgm:pt>
    <dgm:pt modelId="{A691E03B-C59E-9A41-9D57-2D4EBEE14039}" type="pres">
      <dgm:prSet presAssocID="{4E9C4D69-ADFB-FA46-BE5A-A338E69769FC}" presName="node" presStyleLbl="node1" presStyleIdx="3" presStyleCnt="8" custScaleX="145707" custScaleY="117113" custRadScaleRad="94268" custRadScaleInc="-121886">
        <dgm:presLayoutVars>
          <dgm:bulletEnabled val="1"/>
        </dgm:presLayoutVars>
      </dgm:prSet>
      <dgm:spPr/>
      <dgm:t>
        <a:bodyPr/>
        <a:lstStyle/>
        <a:p>
          <a:endParaRPr lang="en-US"/>
        </a:p>
      </dgm:t>
    </dgm:pt>
    <dgm:pt modelId="{74DF1ABC-1CC7-714C-A055-1C41C2DE0346}" type="pres">
      <dgm:prSet presAssocID="{4E9C4D69-ADFB-FA46-BE5A-A338E69769FC}" presName="spNode" presStyleCnt="0"/>
      <dgm:spPr/>
    </dgm:pt>
    <dgm:pt modelId="{FDC707AD-A140-C945-86F6-51E693510697}" type="pres">
      <dgm:prSet presAssocID="{1C10E232-1094-2848-B981-7AF384410EC9}" presName="sibTrans" presStyleLbl="sibTrans1D1" presStyleIdx="3" presStyleCnt="8"/>
      <dgm:spPr/>
      <dgm:t>
        <a:bodyPr/>
        <a:lstStyle/>
        <a:p>
          <a:endParaRPr lang="en-US"/>
        </a:p>
      </dgm:t>
    </dgm:pt>
    <dgm:pt modelId="{1E7C3E94-8CB6-456F-B0D4-B3FA407A51A6}" type="pres">
      <dgm:prSet presAssocID="{D826B2FE-5AC9-47EE-AEB3-142395FBDE71}" presName="node" presStyleLbl="node1" presStyleIdx="4" presStyleCnt="8" custScaleX="162808" custScaleY="74911" custRadScaleRad="93944" custRadScaleInc="-26073">
        <dgm:presLayoutVars>
          <dgm:bulletEnabled val="1"/>
        </dgm:presLayoutVars>
      </dgm:prSet>
      <dgm:spPr/>
      <dgm:t>
        <a:bodyPr/>
        <a:lstStyle/>
        <a:p>
          <a:endParaRPr lang="en-US"/>
        </a:p>
      </dgm:t>
    </dgm:pt>
    <dgm:pt modelId="{E838B6B8-75DF-4528-9C2A-BB7A7D07CE89}" type="pres">
      <dgm:prSet presAssocID="{D826B2FE-5AC9-47EE-AEB3-142395FBDE71}" presName="spNode" presStyleCnt="0"/>
      <dgm:spPr/>
      <dgm:t>
        <a:bodyPr/>
        <a:lstStyle/>
        <a:p>
          <a:endParaRPr lang="en-US"/>
        </a:p>
      </dgm:t>
    </dgm:pt>
    <dgm:pt modelId="{0FD4A519-10D4-4EE7-AC3E-EBD7D85740E2}" type="pres">
      <dgm:prSet presAssocID="{E81A7496-7C34-4DBF-9C3D-D0A2A73191C8}" presName="sibTrans" presStyleLbl="sibTrans1D1" presStyleIdx="4" presStyleCnt="8"/>
      <dgm:spPr/>
      <dgm:t>
        <a:bodyPr/>
        <a:lstStyle/>
        <a:p>
          <a:endParaRPr lang="en-US"/>
        </a:p>
      </dgm:t>
    </dgm:pt>
    <dgm:pt modelId="{25E735C8-6CA7-48F9-B4AF-4D9B92978769}" type="pres">
      <dgm:prSet presAssocID="{661A4A79-0AAA-4C36-BEAB-A61C849008FA}" presName="node" presStyleLbl="node1" presStyleIdx="5" presStyleCnt="8" custScaleX="177696" custScaleY="74911" custRadScaleRad="102185" custRadScaleInc="136641">
        <dgm:presLayoutVars>
          <dgm:bulletEnabled val="1"/>
        </dgm:presLayoutVars>
      </dgm:prSet>
      <dgm:spPr/>
      <dgm:t>
        <a:bodyPr/>
        <a:lstStyle/>
        <a:p>
          <a:endParaRPr lang="en-US"/>
        </a:p>
      </dgm:t>
    </dgm:pt>
    <dgm:pt modelId="{EC522338-C25D-4866-ABF3-7A3BB86AF8C6}" type="pres">
      <dgm:prSet presAssocID="{661A4A79-0AAA-4C36-BEAB-A61C849008FA}" presName="spNode" presStyleCnt="0"/>
      <dgm:spPr/>
      <dgm:t>
        <a:bodyPr/>
        <a:lstStyle/>
        <a:p>
          <a:endParaRPr lang="en-US"/>
        </a:p>
      </dgm:t>
    </dgm:pt>
    <dgm:pt modelId="{7DFDE678-6B1C-4BBC-A38E-46FB50420688}" type="pres">
      <dgm:prSet presAssocID="{F97789DC-0FAD-4C2E-AB9D-457E85023924}" presName="sibTrans" presStyleLbl="sibTrans1D1" presStyleIdx="5" presStyleCnt="8"/>
      <dgm:spPr/>
      <dgm:t>
        <a:bodyPr/>
        <a:lstStyle/>
        <a:p>
          <a:endParaRPr lang="en-US"/>
        </a:p>
      </dgm:t>
    </dgm:pt>
    <dgm:pt modelId="{E2536CDD-7DBF-4C6B-85BF-882FE6A71FDF}" type="pres">
      <dgm:prSet presAssocID="{A8FAAA24-3DB7-4AFE-8D6E-1FF127F6A8FE}" presName="node" presStyleLbl="node1" presStyleIdx="6" presStyleCnt="8" custScaleX="150674" custScaleY="74911" custRadScaleRad="106985" custRadScaleInc="17904">
        <dgm:presLayoutVars>
          <dgm:bulletEnabled val="1"/>
        </dgm:presLayoutVars>
      </dgm:prSet>
      <dgm:spPr/>
      <dgm:t>
        <a:bodyPr/>
        <a:lstStyle/>
        <a:p>
          <a:endParaRPr lang="en-US"/>
        </a:p>
      </dgm:t>
    </dgm:pt>
    <dgm:pt modelId="{6D500B74-16A3-4CA0-A0E3-C2CBAAB4F994}" type="pres">
      <dgm:prSet presAssocID="{A8FAAA24-3DB7-4AFE-8D6E-1FF127F6A8FE}" presName="spNode" presStyleCnt="0"/>
      <dgm:spPr/>
      <dgm:t>
        <a:bodyPr/>
        <a:lstStyle/>
        <a:p>
          <a:endParaRPr lang="en-US"/>
        </a:p>
      </dgm:t>
    </dgm:pt>
    <dgm:pt modelId="{049616A8-A793-4C77-8E33-8F4622C118F7}" type="pres">
      <dgm:prSet presAssocID="{8ED530B9-2AE0-4731-B182-B27C1D10B60C}" presName="sibTrans" presStyleLbl="sibTrans1D1" presStyleIdx="6" presStyleCnt="8"/>
      <dgm:spPr/>
      <dgm:t>
        <a:bodyPr/>
        <a:lstStyle/>
        <a:p>
          <a:endParaRPr lang="en-US"/>
        </a:p>
      </dgm:t>
    </dgm:pt>
    <dgm:pt modelId="{3204064E-86B9-4A1D-AC40-6B3607D41628}" type="pres">
      <dgm:prSet presAssocID="{78A95A28-5B18-4CAB-A8F7-FCAAA6066699}" presName="node" presStyleLbl="node1" presStyleIdx="7" presStyleCnt="8" custScaleX="149689" custScaleY="74911" custRadScaleRad="107194" custRadScaleInc="1549">
        <dgm:presLayoutVars>
          <dgm:bulletEnabled val="1"/>
        </dgm:presLayoutVars>
      </dgm:prSet>
      <dgm:spPr/>
      <dgm:t>
        <a:bodyPr/>
        <a:lstStyle/>
        <a:p>
          <a:endParaRPr lang="en-US"/>
        </a:p>
      </dgm:t>
    </dgm:pt>
    <dgm:pt modelId="{285E9CCE-C7D2-4139-86F0-64E7E1C35BC1}" type="pres">
      <dgm:prSet presAssocID="{78A95A28-5B18-4CAB-A8F7-FCAAA6066699}" presName="spNode" presStyleCnt="0"/>
      <dgm:spPr/>
      <dgm:t>
        <a:bodyPr/>
        <a:lstStyle/>
        <a:p>
          <a:endParaRPr lang="en-US"/>
        </a:p>
      </dgm:t>
    </dgm:pt>
    <dgm:pt modelId="{19FF4228-BCF6-4DBF-AEE0-CF82A986A726}" type="pres">
      <dgm:prSet presAssocID="{DA16D8F2-7AA0-43B2-99A1-9E110743886E}" presName="sibTrans" presStyleLbl="sibTrans1D1" presStyleIdx="7" presStyleCnt="8"/>
      <dgm:spPr/>
      <dgm:t>
        <a:bodyPr/>
        <a:lstStyle/>
        <a:p>
          <a:endParaRPr lang="en-US"/>
        </a:p>
      </dgm:t>
    </dgm:pt>
  </dgm:ptLst>
  <dgm:cxnLst>
    <dgm:cxn modelId="{60D1B1FD-CC18-4031-9823-7228F85D300E}" type="presOf" srcId="{8ED530B9-2AE0-4731-B182-B27C1D10B60C}" destId="{049616A8-A793-4C77-8E33-8F4622C118F7}" srcOrd="0" destOrd="0" presId="urn:microsoft.com/office/officeart/2005/8/layout/cycle5"/>
    <dgm:cxn modelId="{37BF8AAE-F2D1-47FD-80C7-85A2611AA334}" srcId="{65053B36-E459-4699-9118-038C8F52F23D}" destId="{97D4A84A-FD53-4C89-8766-B5C0A5025285}" srcOrd="1" destOrd="0" parTransId="{83CF93A1-5BFE-4327-89FC-F3B074DB56BE}" sibTransId="{5FD615BE-97D0-4C69-8037-060D7CF45582}"/>
    <dgm:cxn modelId="{F1B2A699-4655-4F6A-8F96-235A7C710927}" type="presOf" srcId="{97D4A84A-FD53-4C89-8766-B5C0A5025285}" destId="{F0A86B52-E2FF-4D63-93A1-E61D8377C34A}" srcOrd="0" destOrd="0" presId="urn:microsoft.com/office/officeart/2005/8/layout/cycle5"/>
    <dgm:cxn modelId="{44B754D2-76DC-4919-8C4C-A30B563BF029}" type="presOf" srcId="{DA16D8F2-7AA0-43B2-99A1-9E110743886E}" destId="{19FF4228-BCF6-4DBF-AEE0-CF82A986A726}" srcOrd="0" destOrd="0" presId="urn:microsoft.com/office/officeart/2005/8/layout/cycle5"/>
    <dgm:cxn modelId="{E99BD292-00AD-4B2F-941E-1CFBE8C126D5}" type="presOf" srcId="{F97789DC-0FAD-4C2E-AB9D-457E85023924}" destId="{7DFDE678-6B1C-4BBC-A38E-46FB50420688}" srcOrd="0" destOrd="0" presId="urn:microsoft.com/office/officeart/2005/8/layout/cycle5"/>
    <dgm:cxn modelId="{669CCB14-E5B8-CC48-BF1D-459F50D6BB21}" srcId="{65053B36-E459-4699-9118-038C8F52F23D}" destId="{CA9A9111-DB94-5549-9608-EEE6A3A2D980}" srcOrd="2" destOrd="0" parTransId="{C02256F6-1491-DF41-85E7-7AB4145834E4}" sibTransId="{99C07F7C-24F7-F44B-8AEB-A4EC5174B3B9}"/>
    <dgm:cxn modelId="{C4BD903C-E8A6-45F8-8992-1D3E6A9EC672}" type="presOf" srcId="{78A95A28-5B18-4CAB-A8F7-FCAAA6066699}" destId="{3204064E-86B9-4A1D-AC40-6B3607D41628}" srcOrd="0" destOrd="0" presId="urn:microsoft.com/office/officeart/2005/8/layout/cycle5"/>
    <dgm:cxn modelId="{39B8F3BD-2197-4583-B4E2-AA81D55BAC88}" type="presOf" srcId="{A8FAAA24-3DB7-4AFE-8D6E-1FF127F6A8FE}" destId="{E2536CDD-7DBF-4C6B-85BF-882FE6A71FDF}" srcOrd="0" destOrd="0" presId="urn:microsoft.com/office/officeart/2005/8/layout/cycle5"/>
    <dgm:cxn modelId="{BCD343DC-1B85-4FCF-817B-24887D1B3E23}" srcId="{65053B36-E459-4699-9118-038C8F52F23D}" destId="{D826B2FE-5AC9-47EE-AEB3-142395FBDE71}" srcOrd="4" destOrd="0" parTransId="{CB1A36D4-FDE9-48F2-98C9-29576A48DEAF}" sibTransId="{E81A7496-7C34-4DBF-9C3D-D0A2A73191C8}"/>
    <dgm:cxn modelId="{A93B6A6A-150B-46F6-84F9-7FDFBA213E74}" type="presOf" srcId="{1C10E232-1094-2848-B981-7AF384410EC9}" destId="{FDC707AD-A140-C945-86F6-51E693510697}" srcOrd="0" destOrd="0" presId="urn:microsoft.com/office/officeart/2005/8/layout/cycle5"/>
    <dgm:cxn modelId="{2DDDB0B6-4E41-4028-9EB9-C7EFA6E1AE3D}" type="presOf" srcId="{661A4A79-0AAA-4C36-BEAB-A61C849008FA}" destId="{25E735C8-6CA7-48F9-B4AF-4D9B92978769}" srcOrd="0" destOrd="0" presId="urn:microsoft.com/office/officeart/2005/8/layout/cycle5"/>
    <dgm:cxn modelId="{0FEACBE7-9877-46A8-9701-E31093846DBA}" srcId="{65053B36-E459-4699-9118-038C8F52F23D}" destId="{A8FAAA24-3DB7-4AFE-8D6E-1FF127F6A8FE}" srcOrd="6" destOrd="0" parTransId="{83664775-34AE-41A2-A40A-AEE1DCB28F5A}" sibTransId="{8ED530B9-2AE0-4731-B182-B27C1D10B60C}"/>
    <dgm:cxn modelId="{DDE8938D-9B46-4EEC-9D74-69D38C6AE27D}" srcId="{65053B36-E459-4699-9118-038C8F52F23D}" destId="{78A95A28-5B18-4CAB-A8F7-FCAAA6066699}" srcOrd="7" destOrd="0" parTransId="{6BE8ECF0-24C5-40B1-9F35-926034AD3A7E}" sibTransId="{DA16D8F2-7AA0-43B2-99A1-9E110743886E}"/>
    <dgm:cxn modelId="{A36B5FA2-D717-481E-A282-E3A738E0C43D}" type="presOf" srcId="{4AD66445-1D35-5E4B-97CB-F1868A81F976}" destId="{F21E2F18-F043-2846-95DB-CBAA147D529B}" srcOrd="0" destOrd="0" presId="urn:microsoft.com/office/officeart/2005/8/layout/cycle5"/>
    <dgm:cxn modelId="{6FA06DDC-0F38-DE42-863F-EB8F7A4572BE}" srcId="{65053B36-E459-4699-9118-038C8F52F23D}" destId="{4AD66445-1D35-5E4B-97CB-F1868A81F976}" srcOrd="0" destOrd="0" parTransId="{D6E6296C-8865-CD45-8B84-2CE77AEEFEAD}" sibTransId="{03570386-4604-4B40-84F0-E9CB1E7DA604}"/>
    <dgm:cxn modelId="{E08310EF-4611-40CF-9670-ED1EF747FE0E}" type="presOf" srcId="{D826B2FE-5AC9-47EE-AEB3-142395FBDE71}" destId="{1E7C3E94-8CB6-456F-B0D4-B3FA407A51A6}" srcOrd="0" destOrd="0" presId="urn:microsoft.com/office/officeart/2005/8/layout/cycle5"/>
    <dgm:cxn modelId="{3F043278-8D25-4028-B0A2-D84D18C0E03F}" type="presOf" srcId="{5FD615BE-97D0-4C69-8037-060D7CF45582}" destId="{A9CD118D-5A7B-4B7B-BEB0-016F1E217120}" srcOrd="0" destOrd="0" presId="urn:microsoft.com/office/officeart/2005/8/layout/cycle5"/>
    <dgm:cxn modelId="{E97E97B4-BD85-4F76-BF92-8F93FF25F70B}" type="presOf" srcId="{65053B36-E459-4699-9118-038C8F52F23D}" destId="{6A20FEC1-C6EF-4469-886F-1FB4E4E06963}" srcOrd="0" destOrd="0" presId="urn:microsoft.com/office/officeart/2005/8/layout/cycle5"/>
    <dgm:cxn modelId="{0F8F42F3-D83C-4F4B-8B39-0880986CCAFF}" type="presOf" srcId="{99C07F7C-24F7-F44B-8AEB-A4EC5174B3B9}" destId="{6A2CC0A6-BC38-5041-A60B-0DABCA6762C7}" srcOrd="0" destOrd="0" presId="urn:microsoft.com/office/officeart/2005/8/layout/cycle5"/>
    <dgm:cxn modelId="{7654C261-D14B-425E-87A9-4F3386FE7AE5}" type="presOf" srcId="{E81A7496-7C34-4DBF-9C3D-D0A2A73191C8}" destId="{0FD4A519-10D4-4EE7-AC3E-EBD7D85740E2}" srcOrd="0" destOrd="0" presId="urn:microsoft.com/office/officeart/2005/8/layout/cycle5"/>
    <dgm:cxn modelId="{C5073B86-5965-4A79-AAE5-B1F837F358E6}" type="presOf" srcId="{4E9C4D69-ADFB-FA46-BE5A-A338E69769FC}" destId="{A691E03B-C59E-9A41-9D57-2D4EBEE14039}" srcOrd="0" destOrd="0" presId="urn:microsoft.com/office/officeart/2005/8/layout/cycle5"/>
    <dgm:cxn modelId="{FCFD2587-F7B1-4400-8777-A42FB8743041}" type="presOf" srcId="{CA9A9111-DB94-5549-9608-EEE6A3A2D980}" destId="{4BA36C64-20B8-A14E-8759-154A58F6D6C3}" srcOrd="0" destOrd="0" presId="urn:microsoft.com/office/officeart/2005/8/layout/cycle5"/>
    <dgm:cxn modelId="{FB0A48C9-CACD-D64A-84A1-E2E068B30F09}" srcId="{65053B36-E459-4699-9118-038C8F52F23D}" destId="{4E9C4D69-ADFB-FA46-BE5A-A338E69769FC}" srcOrd="3" destOrd="0" parTransId="{4BF50C62-AD1D-DE4C-A4C3-1381E584AB9B}" sibTransId="{1C10E232-1094-2848-B981-7AF384410EC9}"/>
    <dgm:cxn modelId="{6C6D0C39-16F5-4C23-93FF-663C03421B62}" srcId="{65053B36-E459-4699-9118-038C8F52F23D}" destId="{661A4A79-0AAA-4C36-BEAB-A61C849008FA}" srcOrd="5" destOrd="0" parTransId="{1B4B79AA-B091-4787-A5DB-5E75A9449EAF}" sibTransId="{F97789DC-0FAD-4C2E-AB9D-457E85023924}"/>
    <dgm:cxn modelId="{BFF2F4CE-2FE6-46EB-B8EA-B28F7B47C11C}" type="presOf" srcId="{03570386-4604-4B40-84F0-E9CB1E7DA604}" destId="{8864FD29-B527-0A45-AF38-136A7CA3EA73}" srcOrd="0" destOrd="0" presId="urn:microsoft.com/office/officeart/2005/8/layout/cycle5"/>
    <dgm:cxn modelId="{0AD85DDD-1D7B-4D31-83CE-135975E7F3DC}" type="presParOf" srcId="{6A20FEC1-C6EF-4469-886F-1FB4E4E06963}" destId="{F21E2F18-F043-2846-95DB-CBAA147D529B}" srcOrd="0" destOrd="0" presId="urn:microsoft.com/office/officeart/2005/8/layout/cycle5"/>
    <dgm:cxn modelId="{92BCCC1C-B658-4B01-9889-1EC87C251496}" type="presParOf" srcId="{6A20FEC1-C6EF-4469-886F-1FB4E4E06963}" destId="{3DAA6B48-225A-4840-B4FD-B5777A24A577}" srcOrd="1" destOrd="0" presId="urn:microsoft.com/office/officeart/2005/8/layout/cycle5"/>
    <dgm:cxn modelId="{01DE0136-1368-4054-9C5D-272477EF9B93}" type="presParOf" srcId="{6A20FEC1-C6EF-4469-886F-1FB4E4E06963}" destId="{8864FD29-B527-0A45-AF38-136A7CA3EA73}" srcOrd="2" destOrd="0" presId="urn:microsoft.com/office/officeart/2005/8/layout/cycle5"/>
    <dgm:cxn modelId="{4B329C94-B45C-4DB7-9E74-1986F4F5E238}" type="presParOf" srcId="{6A20FEC1-C6EF-4469-886F-1FB4E4E06963}" destId="{F0A86B52-E2FF-4D63-93A1-E61D8377C34A}" srcOrd="3" destOrd="0" presId="urn:microsoft.com/office/officeart/2005/8/layout/cycle5"/>
    <dgm:cxn modelId="{D8A71042-43F8-43BE-AF2C-DC33A61534FB}" type="presParOf" srcId="{6A20FEC1-C6EF-4469-886F-1FB4E4E06963}" destId="{FDCC661F-5906-4C2E-95FD-42BD7C141BE9}" srcOrd="4" destOrd="0" presId="urn:microsoft.com/office/officeart/2005/8/layout/cycle5"/>
    <dgm:cxn modelId="{25715883-D0EB-4C4F-81BB-8D5E49966C82}" type="presParOf" srcId="{6A20FEC1-C6EF-4469-886F-1FB4E4E06963}" destId="{A9CD118D-5A7B-4B7B-BEB0-016F1E217120}" srcOrd="5" destOrd="0" presId="urn:microsoft.com/office/officeart/2005/8/layout/cycle5"/>
    <dgm:cxn modelId="{FB368101-4370-4A69-9FDB-55A4E04FE907}" type="presParOf" srcId="{6A20FEC1-C6EF-4469-886F-1FB4E4E06963}" destId="{4BA36C64-20B8-A14E-8759-154A58F6D6C3}" srcOrd="6" destOrd="0" presId="urn:microsoft.com/office/officeart/2005/8/layout/cycle5"/>
    <dgm:cxn modelId="{2A77FBC3-6836-430D-A0E4-076D68B26772}" type="presParOf" srcId="{6A20FEC1-C6EF-4469-886F-1FB4E4E06963}" destId="{6C64C368-C8AD-DC46-9E87-FF501AEF864A}" srcOrd="7" destOrd="0" presId="urn:microsoft.com/office/officeart/2005/8/layout/cycle5"/>
    <dgm:cxn modelId="{5B0D5F9D-07AC-421C-BE21-010C56E9BD3F}" type="presParOf" srcId="{6A20FEC1-C6EF-4469-886F-1FB4E4E06963}" destId="{6A2CC0A6-BC38-5041-A60B-0DABCA6762C7}" srcOrd="8" destOrd="0" presId="urn:microsoft.com/office/officeart/2005/8/layout/cycle5"/>
    <dgm:cxn modelId="{E1E366FD-FD44-4E6E-91B0-660FB79CF748}" type="presParOf" srcId="{6A20FEC1-C6EF-4469-886F-1FB4E4E06963}" destId="{A691E03B-C59E-9A41-9D57-2D4EBEE14039}" srcOrd="9" destOrd="0" presId="urn:microsoft.com/office/officeart/2005/8/layout/cycle5"/>
    <dgm:cxn modelId="{6733E10A-4964-48C8-BB06-77B2980B59B5}" type="presParOf" srcId="{6A20FEC1-C6EF-4469-886F-1FB4E4E06963}" destId="{74DF1ABC-1CC7-714C-A055-1C41C2DE0346}" srcOrd="10" destOrd="0" presId="urn:microsoft.com/office/officeart/2005/8/layout/cycle5"/>
    <dgm:cxn modelId="{C7950C6E-AEE5-40E3-8AF5-B4B89C7CCA0C}" type="presParOf" srcId="{6A20FEC1-C6EF-4469-886F-1FB4E4E06963}" destId="{FDC707AD-A140-C945-86F6-51E693510697}" srcOrd="11" destOrd="0" presId="urn:microsoft.com/office/officeart/2005/8/layout/cycle5"/>
    <dgm:cxn modelId="{FE930B8D-29B0-4099-ADC0-F0B6FCD2D7DC}" type="presParOf" srcId="{6A20FEC1-C6EF-4469-886F-1FB4E4E06963}" destId="{1E7C3E94-8CB6-456F-B0D4-B3FA407A51A6}" srcOrd="12" destOrd="0" presId="urn:microsoft.com/office/officeart/2005/8/layout/cycle5"/>
    <dgm:cxn modelId="{6DBF9AA1-604F-459F-AE24-6E8B204C22C2}" type="presParOf" srcId="{6A20FEC1-C6EF-4469-886F-1FB4E4E06963}" destId="{E838B6B8-75DF-4528-9C2A-BB7A7D07CE89}" srcOrd="13" destOrd="0" presId="urn:microsoft.com/office/officeart/2005/8/layout/cycle5"/>
    <dgm:cxn modelId="{E7B17961-2603-47D0-8245-37BE74B11C15}" type="presParOf" srcId="{6A20FEC1-C6EF-4469-886F-1FB4E4E06963}" destId="{0FD4A519-10D4-4EE7-AC3E-EBD7D85740E2}" srcOrd="14" destOrd="0" presId="urn:microsoft.com/office/officeart/2005/8/layout/cycle5"/>
    <dgm:cxn modelId="{0D43E009-3CCB-4C9F-86A4-89068E0AD5E3}" type="presParOf" srcId="{6A20FEC1-C6EF-4469-886F-1FB4E4E06963}" destId="{25E735C8-6CA7-48F9-B4AF-4D9B92978769}" srcOrd="15" destOrd="0" presId="urn:microsoft.com/office/officeart/2005/8/layout/cycle5"/>
    <dgm:cxn modelId="{13124EC5-5451-47E9-A935-CFC9E7514F77}" type="presParOf" srcId="{6A20FEC1-C6EF-4469-886F-1FB4E4E06963}" destId="{EC522338-C25D-4866-ABF3-7A3BB86AF8C6}" srcOrd="16" destOrd="0" presId="urn:microsoft.com/office/officeart/2005/8/layout/cycle5"/>
    <dgm:cxn modelId="{8836D4E1-F8F5-45AE-A281-0DD544493984}" type="presParOf" srcId="{6A20FEC1-C6EF-4469-886F-1FB4E4E06963}" destId="{7DFDE678-6B1C-4BBC-A38E-46FB50420688}" srcOrd="17" destOrd="0" presId="urn:microsoft.com/office/officeart/2005/8/layout/cycle5"/>
    <dgm:cxn modelId="{3398F9E1-8ECE-4245-A2DF-B4E4F0C99C66}" type="presParOf" srcId="{6A20FEC1-C6EF-4469-886F-1FB4E4E06963}" destId="{E2536CDD-7DBF-4C6B-85BF-882FE6A71FDF}" srcOrd="18" destOrd="0" presId="urn:microsoft.com/office/officeart/2005/8/layout/cycle5"/>
    <dgm:cxn modelId="{6C1EDC7E-D5AD-4F10-ABBE-DADC5F996A7F}" type="presParOf" srcId="{6A20FEC1-C6EF-4469-886F-1FB4E4E06963}" destId="{6D500B74-16A3-4CA0-A0E3-C2CBAAB4F994}" srcOrd="19" destOrd="0" presId="urn:microsoft.com/office/officeart/2005/8/layout/cycle5"/>
    <dgm:cxn modelId="{71225E9B-5B1F-4240-8C81-42A2E1CD307F}" type="presParOf" srcId="{6A20FEC1-C6EF-4469-886F-1FB4E4E06963}" destId="{049616A8-A793-4C77-8E33-8F4622C118F7}" srcOrd="20" destOrd="0" presId="urn:microsoft.com/office/officeart/2005/8/layout/cycle5"/>
    <dgm:cxn modelId="{EF2A3ADA-2E27-45B4-8BBF-0350FFF68057}" type="presParOf" srcId="{6A20FEC1-C6EF-4469-886F-1FB4E4E06963}" destId="{3204064E-86B9-4A1D-AC40-6B3607D41628}" srcOrd="21" destOrd="0" presId="urn:microsoft.com/office/officeart/2005/8/layout/cycle5"/>
    <dgm:cxn modelId="{EB86DCF7-9E15-458D-852A-07520D44C5BE}" type="presParOf" srcId="{6A20FEC1-C6EF-4469-886F-1FB4E4E06963}" destId="{285E9CCE-C7D2-4139-86F0-64E7E1C35BC1}" srcOrd="22" destOrd="0" presId="urn:microsoft.com/office/officeart/2005/8/layout/cycle5"/>
    <dgm:cxn modelId="{46C4E6A0-9DA1-45F9-8949-588B3A346295}" type="presParOf" srcId="{6A20FEC1-C6EF-4469-886F-1FB4E4E06963}" destId="{19FF4228-BCF6-4DBF-AEE0-CF82A986A726}" srcOrd="23" destOrd="0" presId="urn:microsoft.com/office/officeart/2005/8/layout/cycle5"/>
  </dgm:cxnLst>
  <dgm:bg>
    <a:noFill/>
    <a:effect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1E2F18-F043-2846-95DB-CBAA147D529B}">
      <dsp:nvSpPr>
        <dsp:cNvPr id="0" name=""/>
        <dsp:cNvSpPr/>
      </dsp:nvSpPr>
      <dsp:spPr>
        <a:xfrm>
          <a:off x="2923598" y="73061"/>
          <a:ext cx="1112276" cy="423531"/>
        </a:xfrm>
        <a:prstGeom prst="roundRect">
          <a:avLst/>
        </a:prstGeom>
        <a:gradFill flip="none" rotWithShape="0">
          <a:gsLst>
            <a:gs pos="0">
              <a:schemeClr val="bg1"/>
            </a:gs>
            <a:gs pos="100000">
              <a:srgbClr val="99C9C7"/>
            </a:gs>
          </a:gsLst>
          <a:lin ang="5400000" scaled="0"/>
          <a:tileRect/>
        </a:gradFill>
        <a:ln>
          <a:solidFill>
            <a:srgbClr val="186072"/>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solidFill>
                <a:srgbClr val="186072"/>
              </a:solidFill>
            </a:rPr>
            <a:t>Plan</a:t>
          </a:r>
          <a:endParaRPr lang="en-US" sz="2000" kern="1200" dirty="0">
            <a:solidFill>
              <a:srgbClr val="186072"/>
            </a:solidFill>
          </a:endParaRPr>
        </a:p>
      </dsp:txBody>
      <dsp:txXfrm>
        <a:off x="2944273" y="93736"/>
        <a:ext cx="1070926" cy="382181"/>
      </dsp:txXfrm>
    </dsp:sp>
    <dsp:sp modelId="{8864FD29-B527-0A45-AF38-136A7CA3EA73}">
      <dsp:nvSpPr>
        <dsp:cNvPr id="0" name=""/>
        <dsp:cNvSpPr/>
      </dsp:nvSpPr>
      <dsp:spPr>
        <a:xfrm>
          <a:off x="1516663" y="284827"/>
          <a:ext cx="3926145" cy="3926145"/>
        </a:xfrm>
        <a:custGeom>
          <a:avLst/>
          <a:gdLst/>
          <a:ahLst/>
          <a:cxnLst/>
          <a:rect l="0" t="0" r="0" b="0"/>
          <a:pathLst>
            <a:path>
              <a:moveTo>
                <a:pt x="2641928" y="121114"/>
              </a:moveTo>
              <a:arcTo wR="1963072" hR="1963072" stAng="17413885" swAng="684532"/>
            </a:path>
          </a:pathLst>
        </a:custGeom>
        <a:noFill/>
        <a:ln w="28575" cap="flat" cmpd="sng" algn="ctr">
          <a:solidFill>
            <a:srgbClr val="186072"/>
          </a:solidFill>
          <a:prstDash val="solid"/>
          <a:round/>
          <a:headEnd type="none" w="med" len="med"/>
          <a:tailEnd type="arrow" w="med" len="med"/>
        </a:ln>
        <a:effectLst/>
      </dsp:spPr>
      <dsp:style>
        <a:lnRef idx="1">
          <a:scrgbClr r="0" g="0" b="0"/>
        </a:lnRef>
        <a:fillRef idx="0">
          <a:scrgbClr r="0" g="0" b="0"/>
        </a:fillRef>
        <a:effectRef idx="0">
          <a:scrgbClr r="0" g="0" b="0"/>
        </a:effectRef>
        <a:fontRef idx="minor"/>
      </dsp:style>
    </dsp:sp>
    <dsp:sp modelId="{F0A86B52-E2FF-4D63-93A1-E61D8377C34A}">
      <dsp:nvSpPr>
        <dsp:cNvPr id="0" name=""/>
        <dsp:cNvSpPr/>
      </dsp:nvSpPr>
      <dsp:spPr>
        <a:xfrm>
          <a:off x="4311700" y="648032"/>
          <a:ext cx="1112276" cy="423531"/>
        </a:xfrm>
        <a:prstGeom prst="roundRect">
          <a:avLst/>
        </a:prstGeom>
        <a:gradFill flip="none" rotWithShape="0">
          <a:gsLst>
            <a:gs pos="0">
              <a:schemeClr val="bg1"/>
            </a:gs>
            <a:gs pos="100000">
              <a:srgbClr val="99C9C7"/>
            </a:gs>
          </a:gsLst>
          <a:lin ang="5400000" scaled="0"/>
          <a:tileRect/>
        </a:gradFill>
        <a:ln>
          <a:solidFill>
            <a:srgbClr val="186072"/>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solidFill>
                <a:srgbClr val="186072"/>
              </a:solidFill>
            </a:rPr>
            <a:t>Collect</a:t>
          </a:r>
        </a:p>
      </dsp:txBody>
      <dsp:txXfrm>
        <a:off x="4332375" y="668707"/>
        <a:ext cx="1070926" cy="382181"/>
      </dsp:txXfrm>
    </dsp:sp>
    <dsp:sp modelId="{A9CD118D-5A7B-4B7B-BEB0-016F1E217120}">
      <dsp:nvSpPr>
        <dsp:cNvPr id="0" name=""/>
        <dsp:cNvSpPr/>
      </dsp:nvSpPr>
      <dsp:spPr>
        <a:xfrm>
          <a:off x="1516663" y="284827"/>
          <a:ext cx="3926145" cy="3926145"/>
        </a:xfrm>
        <a:custGeom>
          <a:avLst/>
          <a:gdLst/>
          <a:ahLst/>
          <a:cxnLst/>
          <a:rect l="0" t="0" r="0" b="0"/>
          <a:pathLst>
            <a:path>
              <a:moveTo>
                <a:pt x="3649920" y="958980"/>
              </a:moveTo>
              <a:arcTo wR="1963072" hR="1963072" stAng="19754212" swAng="1111111"/>
            </a:path>
          </a:pathLst>
        </a:custGeom>
        <a:noFill/>
        <a:ln w="28575" cap="flat" cmpd="sng" algn="ctr">
          <a:solidFill>
            <a:srgbClr val="186072"/>
          </a:solidFill>
          <a:prstDash val="solid"/>
          <a:round/>
          <a:headEnd type="none" w="med" len="med"/>
          <a:tailEnd type="arrow" w="med" len="med"/>
        </a:ln>
        <a:effectLst/>
      </dsp:spPr>
      <dsp:style>
        <a:lnRef idx="1">
          <a:scrgbClr r="0" g="0" b="0"/>
        </a:lnRef>
        <a:fillRef idx="0">
          <a:scrgbClr r="0" g="0" b="0"/>
        </a:fillRef>
        <a:effectRef idx="0">
          <a:scrgbClr r="0" g="0" b="0"/>
        </a:effectRef>
        <a:fontRef idx="minor"/>
      </dsp:style>
    </dsp:sp>
    <dsp:sp modelId="{4BA36C64-20B8-A14E-8759-154A58F6D6C3}">
      <dsp:nvSpPr>
        <dsp:cNvPr id="0" name=""/>
        <dsp:cNvSpPr/>
      </dsp:nvSpPr>
      <dsp:spPr>
        <a:xfrm>
          <a:off x="4886670" y="2036134"/>
          <a:ext cx="1112276" cy="423531"/>
        </a:xfrm>
        <a:prstGeom prst="roundRect">
          <a:avLst/>
        </a:prstGeom>
        <a:gradFill flip="none" rotWithShape="0">
          <a:gsLst>
            <a:gs pos="0">
              <a:schemeClr val="bg1"/>
            </a:gs>
            <a:gs pos="100000">
              <a:srgbClr val="99C9C7"/>
            </a:gs>
          </a:gsLst>
          <a:lin ang="5400000" scaled="0"/>
          <a:tileRect/>
        </a:gradFill>
        <a:ln>
          <a:solidFill>
            <a:srgbClr val="186072"/>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solidFill>
                <a:srgbClr val="186072"/>
              </a:solidFill>
            </a:rPr>
            <a:t>Assure</a:t>
          </a:r>
          <a:endParaRPr lang="en-US" sz="2000" b="1" kern="1200" dirty="0">
            <a:solidFill>
              <a:srgbClr val="186072"/>
            </a:solidFill>
          </a:endParaRPr>
        </a:p>
      </dsp:txBody>
      <dsp:txXfrm>
        <a:off x="4907345" y="2056809"/>
        <a:ext cx="1070926" cy="382181"/>
      </dsp:txXfrm>
    </dsp:sp>
    <dsp:sp modelId="{6A2CC0A6-BC38-5041-A60B-0DABCA6762C7}">
      <dsp:nvSpPr>
        <dsp:cNvPr id="0" name=""/>
        <dsp:cNvSpPr/>
      </dsp:nvSpPr>
      <dsp:spPr>
        <a:xfrm>
          <a:off x="1516663" y="284827"/>
          <a:ext cx="3926145" cy="3926145"/>
        </a:xfrm>
        <a:custGeom>
          <a:avLst/>
          <a:gdLst/>
          <a:ahLst/>
          <a:cxnLst/>
          <a:rect l="0" t="0" r="0" b="0"/>
          <a:pathLst>
            <a:path>
              <a:moveTo>
                <a:pt x="3881487" y="2379412"/>
              </a:moveTo>
              <a:arcTo wR="1963072" hR="1963072" stAng="734676" swAng="1111111"/>
            </a:path>
          </a:pathLst>
        </a:custGeom>
        <a:noFill/>
        <a:ln w="28575" cap="flat" cmpd="sng" algn="ctr">
          <a:solidFill>
            <a:srgbClr val="186072"/>
          </a:solidFill>
          <a:prstDash val="solid"/>
          <a:round/>
          <a:headEnd type="none" w="med" len="med"/>
          <a:tailEnd type="arrow" w="med" len="med"/>
        </a:ln>
        <a:effectLst/>
      </dsp:spPr>
      <dsp:style>
        <a:lnRef idx="1">
          <a:scrgbClr r="0" g="0" b="0"/>
        </a:lnRef>
        <a:fillRef idx="0">
          <a:scrgbClr r="0" g="0" b="0"/>
        </a:fillRef>
        <a:effectRef idx="0">
          <a:scrgbClr r="0" g="0" b="0"/>
        </a:effectRef>
        <a:fontRef idx="minor"/>
      </dsp:style>
    </dsp:sp>
    <dsp:sp modelId="{A691E03B-C59E-9A41-9D57-2D4EBEE14039}">
      <dsp:nvSpPr>
        <dsp:cNvPr id="0" name=""/>
        <dsp:cNvSpPr/>
      </dsp:nvSpPr>
      <dsp:spPr>
        <a:xfrm>
          <a:off x="4208500" y="3424236"/>
          <a:ext cx="1318675" cy="423531"/>
        </a:xfrm>
        <a:prstGeom prst="roundRect">
          <a:avLst/>
        </a:prstGeom>
        <a:gradFill flip="none" rotWithShape="0">
          <a:gsLst>
            <a:gs pos="0">
              <a:schemeClr val="bg1"/>
            </a:gs>
            <a:gs pos="100000">
              <a:srgbClr val="99C9C7"/>
            </a:gs>
          </a:gsLst>
          <a:lin ang="5400000" scaled="0"/>
          <a:tileRect/>
        </a:gradFill>
        <a:ln>
          <a:solidFill>
            <a:srgbClr val="186072"/>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solidFill>
                <a:srgbClr val="186072"/>
              </a:solidFill>
            </a:rPr>
            <a:t>Describe</a:t>
          </a:r>
          <a:endParaRPr lang="en-US" sz="2000" kern="1200" dirty="0">
            <a:solidFill>
              <a:srgbClr val="186072"/>
            </a:solidFill>
          </a:endParaRPr>
        </a:p>
      </dsp:txBody>
      <dsp:txXfrm>
        <a:off x="4229175" y="3444911"/>
        <a:ext cx="1277325" cy="382181"/>
      </dsp:txXfrm>
    </dsp:sp>
    <dsp:sp modelId="{FDC707AD-A140-C945-86F6-51E693510697}">
      <dsp:nvSpPr>
        <dsp:cNvPr id="0" name=""/>
        <dsp:cNvSpPr/>
      </dsp:nvSpPr>
      <dsp:spPr>
        <a:xfrm>
          <a:off x="1516663" y="284827"/>
          <a:ext cx="3926145" cy="3926145"/>
        </a:xfrm>
        <a:custGeom>
          <a:avLst/>
          <a:gdLst/>
          <a:ahLst/>
          <a:cxnLst/>
          <a:rect l="0" t="0" r="0" b="0"/>
          <a:pathLst>
            <a:path>
              <a:moveTo>
                <a:pt x="3027696" y="3612384"/>
              </a:moveTo>
              <a:arcTo wR="1963072" hR="1963072" stAng="3429475" swAng="464660"/>
            </a:path>
          </a:pathLst>
        </a:custGeom>
        <a:noFill/>
        <a:ln w="28575" cap="flat" cmpd="sng" algn="ctr">
          <a:solidFill>
            <a:srgbClr val="186072"/>
          </a:solidFill>
          <a:prstDash val="solid"/>
          <a:tailEnd type="arrow"/>
        </a:ln>
        <a:effectLst/>
      </dsp:spPr>
      <dsp:style>
        <a:lnRef idx="1">
          <a:scrgbClr r="0" g="0" b="0"/>
        </a:lnRef>
        <a:fillRef idx="0">
          <a:scrgbClr r="0" g="0" b="0"/>
        </a:fillRef>
        <a:effectRef idx="0">
          <a:scrgbClr r="0" g="0" b="0"/>
        </a:effectRef>
        <a:fontRef idx="minor"/>
      </dsp:style>
    </dsp:sp>
    <dsp:sp modelId="{1E7C3E94-8CB6-456F-B0D4-B3FA407A51A6}">
      <dsp:nvSpPr>
        <dsp:cNvPr id="0" name=""/>
        <dsp:cNvSpPr/>
      </dsp:nvSpPr>
      <dsp:spPr>
        <a:xfrm>
          <a:off x="2727698" y="3999206"/>
          <a:ext cx="1504076" cy="423531"/>
        </a:xfrm>
        <a:prstGeom prst="roundRect">
          <a:avLst/>
        </a:prstGeom>
        <a:gradFill flip="none" rotWithShape="0">
          <a:gsLst>
            <a:gs pos="0">
              <a:schemeClr val="bg1"/>
            </a:gs>
            <a:gs pos="100000">
              <a:srgbClr val="99C9C7"/>
            </a:gs>
          </a:gsLst>
          <a:lin ang="5400000" scaled="0"/>
          <a:tileRect/>
        </a:gradFill>
        <a:ln>
          <a:solidFill>
            <a:srgbClr val="186072"/>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solidFill>
                <a:srgbClr val="186072"/>
              </a:solidFill>
            </a:rPr>
            <a:t>Preserve</a:t>
          </a:r>
        </a:p>
      </dsp:txBody>
      <dsp:txXfrm>
        <a:off x="2748373" y="4019881"/>
        <a:ext cx="1462726" cy="382181"/>
      </dsp:txXfrm>
    </dsp:sp>
    <dsp:sp modelId="{0FD4A519-10D4-4EE7-AC3E-EBD7D85740E2}">
      <dsp:nvSpPr>
        <dsp:cNvPr id="0" name=""/>
        <dsp:cNvSpPr/>
      </dsp:nvSpPr>
      <dsp:spPr>
        <a:xfrm>
          <a:off x="1516663" y="284827"/>
          <a:ext cx="3926145" cy="3926145"/>
        </a:xfrm>
        <a:custGeom>
          <a:avLst/>
          <a:gdLst/>
          <a:ahLst/>
          <a:cxnLst/>
          <a:rect l="0" t="0" r="0" b="0"/>
          <a:pathLst>
            <a:path>
              <a:moveTo>
                <a:pt x="1130408" y="3740802"/>
              </a:moveTo>
              <a:arcTo wR="1963072" hR="1963072" stAng="6905865" swAng="464660"/>
            </a:path>
          </a:pathLst>
        </a:custGeom>
        <a:noFill/>
        <a:ln w="28575" cap="flat" cmpd="sng" algn="ctr">
          <a:solidFill>
            <a:srgbClr val="186072"/>
          </a:solidFill>
          <a:prstDash val="solid"/>
          <a:round/>
          <a:headEnd type="none" w="med" len="med"/>
          <a:tailEnd type="arrow" w="med" len="med"/>
        </a:ln>
        <a:effectLst/>
      </dsp:spPr>
      <dsp:style>
        <a:lnRef idx="1">
          <a:scrgbClr r="0" g="0" b="0"/>
        </a:lnRef>
        <a:fillRef idx="0">
          <a:scrgbClr r="0" g="0" b="0"/>
        </a:fillRef>
        <a:effectRef idx="0">
          <a:scrgbClr r="0" g="0" b="0"/>
        </a:effectRef>
        <a:fontRef idx="minor"/>
      </dsp:style>
    </dsp:sp>
    <dsp:sp modelId="{25E735C8-6CA7-48F9-B4AF-4D9B92978769}">
      <dsp:nvSpPr>
        <dsp:cNvPr id="0" name=""/>
        <dsp:cNvSpPr/>
      </dsp:nvSpPr>
      <dsp:spPr>
        <a:xfrm>
          <a:off x="1412373" y="3424236"/>
          <a:ext cx="1358521" cy="423531"/>
        </a:xfrm>
        <a:prstGeom prst="roundRect">
          <a:avLst/>
        </a:prstGeom>
        <a:gradFill flip="none" rotWithShape="0">
          <a:gsLst>
            <a:gs pos="0">
              <a:schemeClr val="bg1"/>
            </a:gs>
            <a:gs pos="100000">
              <a:srgbClr val="99C9C7"/>
            </a:gs>
          </a:gsLst>
          <a:lin ang="5400000" scaled="0"/>
          <a:tileRect/>
        </a:gradFill>
        <a:ln>
          <a:solidFill>
            <a:srgbClr val="457184"/>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solidFill>
                <a:srgbClr val="1A435D"/>
              </a:solidFill>
            </a:rPr>
            <a:t>Discover</a:t>
          </a:r>
        </a:p>
      </dsp:txBody>
      <dsp:txXfrm>
        <a:off x="1433048" y="3444911"/>
        <a:ext cx="1317171" cy="382181"/>
      </dsp:txXfrm>
    </dsp:sp>
    <dsp:sp modelId="{7DFDE678-6B1C-4BBC-A38E-46FB50420688}">
      <dsp:nvSpPr>
        <dsp:cNvPr id="0" name=""/>
        <dsp:cNvSpPr/>
      </dsp:nvSpPr>
      <dsp:spPr>
        <a:xfrm>
          <a:off x="1516663" y="284827"/>
          <a:ext cx="3926145" cy="3926145"/>
        </a:xfrm>
        <a:custGeom>
          <a:avLst/>
          <a:gdLst/>
          <a:ahLst/>
          <a:cxnLst/>
          <a:rect l="0" t="0" r="0" b="0"/>
          <a:pathLst>
            <a:path>
              <a:moveTo>
                <a:pt x="276225" y="2967164"/>
              </a:moveTo>
              <a:arcTo wR="1963072" hR="1963072" stAng="8954212" swAng="1111111"/>
            </a:path>
          </a:pathLst>
        </a:custGeom>
        <a:noFill/>
        <a:ln w="28575" cap="flat" cmpd="sng" algn="ctr">
          <a:solidFill>
            <a:srgbClr val="186072"/>
          </a:solidFill>
          <a:prstDash val="solid"/>
          <a:round/>
          <a:headEnd type="none" w="med" len="med"/>
          <a:tailEnd type="arrow" w="med" len="med"/>
        </a:ln>
        <a:effectLst/>
      </dsp:spPr>
      <dsp:style>
        <a:lnRef idx="1">
          <a:scrgbClr r="0" g="0" b="0"/>
        </a:lnRef>
        <a:fillRef idx="0">
          <a:scrgbClr r="0" g="0" b="0"/>
        </a:fillRef>
        <a:effectRef idx="0">
          <a:scrgbClr r="0" g="0" b="0"/>
        </a:effectRef>
        <a:fontRef idx="minor"/>
      </dsp:style>
    </dsp:sp>
    <dsp:sp modelId="{E2536CDD-7DBF-4C6B-85BF-882FE6A71FDF}">
      <dsp:nvSpPr>
        <dsp:cNvPr id="0" name=""/>
        <dsp:cNvSpPr/>
      </dsp:nvSpPr>
      <dsp:spPr>
        <a:xfrm>
          <a:off x="878975" y="2036134"/>
          <a:ext cx="1275375" cy="423531"/>
        </a:xfrm>
        <a:prstGeom prst="roundRect">
          <a:avLst/>
        </a:prstGeom>
        <a:gradFill flip="none" rotWithShape="0">
          <a:gsLst>
            <a:gs pos="0">
              <a:schemeClr val="bg1"/>
            </a:gs>
            <a:gs pos="100000">
              <a:srgbClr val="99C9C7"/>
            </a:gs>
          </a:gsLst>
          <a:lin ang="5400000" scaled="0"/>
          <a:tileRect/>
        </a:gradFill>
        <a:ln>
          <a:solidFill>
            <a:srgbClr val="457184"/>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solidFill>
                <a:srgbClr val="1A435D"/>
              </a:solidFill>
            </a:rPr>
            <a:t>Integrate</a:t>
          </a:r>
        </a:p>
      </dsp:txBody>
      <dsp:txXfrm>
        <a:off x="899650" y="2056809"/>
        <a:ext cx="1234025" cy="382181"/>
      </dsp:txXfrm>
    </dsp:sp>
    <dsp:sp modelId="{049616A8-A793-4C77-8E33-8F4622C118F7}">
      <dsp:nvSpPr>
        <dsp:cNvPr id="0" name=""/>
        <dsp:cNvSpPr/>
      </dsp:nvSpPr>
      <dsp:spPr>
        <a:xfrm>
          <a:off x="1516663" y="284827"/>
          <a:ext cx="3926145" cy="3926145"/>
        </a:xfrm>
        <a:custGeom>
          <a:avLst/>
          <a:gdLst/>
          <a:ahLst/>
          <a:cxnLst/>
          <a:rect l="0" t="0" r="0" b="0"/>
          <a:pathLst>
            <a:path>
              <a:moveTo>
                <a:pt x="44657" y="1546733"/>
              </a:moveTo>
              <a:arcTo wR="1963072" hR="1963072" stAng="11534676" swAng="1111111"/>
            </a:path>
          </a:pathLst>
        </a:custGeom>
        <a:noFill/>
        <a:ln w="28575" cap="flat" cmpd="sng" algn="ctr">
          <a:solidFill>
            <a:srgbClr val="186072"/>
          </a:solidFill>
          <a:prstDash val="solid"/>
          <a:round/>
          <a:headEnd type="none" w="med" len="med"/>
          <a:tailEnd type="arrow" w="med" len="med"/>
        </a:ln>
        <a:effectLst/>
      </dsp:spPr>
      <dsp:style>
        <a:lnRef idx="1">
          <a:scrgbClr r="0" g="0" b="0"/>
        </a:lnRef>
        <a:fillRef idx="0">
          <a:scrgbClr r="0" g="0" b="0"/>
        </a:fillRef>
        <a:effectRef idx="0">
          <a:scrgbClr r="0" g="0" b="0"/>
        </a:effectRef>
        <a:fontRef idx="minor"/>
      </dsp:style>
    </dsp:sp>
    <dsp:sp modelId="{3204064E-86B9-4A1D-AC40-6B3607D41628}">
      <dsp:nvSpPr>
        <dsp:cNvPr id="0" name=""/>
        <dsp:cNvSpPr/>
      </dsp:nvSpPr>
      <dsp:spPr>
        <a:xfrm>
          <a:off x="1535495" y="648032"/>
          <a:ext cx="1112276" cy="423531"/>
        </a:xfrm>
        <a:prstGeom prst="roundRect">
          <a:avLst/>
        </a:prstGeom>
        <a:gradFill flip="none" rotWithShape="1">
          <a:gsLst>
            <a:gs pos="0">
              <a:schemeClr val="bg1"/>
            </a:gs>
            <a:gs pos="100000">
              <a:srgbClr val="99C9C7"/>
            </a:gs>
          </a:gsLst>
          <a:lin ang="5160000" scaled="0"/>
          <a:tileRect/>
        </a:gradFill>
        <a:ln>
          <a:solidFill>
            <a:srgbClr val="457184"/>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solidFill>
                <a:srgbClr val="1A435D"/>
              </a:solidFill>
            </a:rPr>
            <a:t>Analyze</a:t>
          </a:r>
        </a:p>
      </dsp:txBody>
      <dsp:txXfrm>
        <a:off x="1556170" y="668707"/>
        <a:ext cx="1070926" cy="382181"/>
      </dsp:txXfrm>
    </dsp:sp>
    <dsp:sp modelId="{19FF4228-BCF6-4DBF-AEE0-CF82A986A726}">
      <dsp:nvSpPr>
        <dsp:cNvPr id="0" name=""/>
        <dsp:cNvSpPr/>
      </dsp:nvSpPr>
      <dsp:spPr>
        <a:xfrm>
          <a:off x="1516663" y="284827"/>
          <a:ext cx="3926145" cy="3926145"/>
        </a:xfrm>
        <a:custGeom>
          <a:avLst/>
          <a:gdLst/>
          <a:ahLst/>
          <a:cxnLst/>
          <a:rect l="0" t="0" r="0" b="0"/>
          <a:pathLst>
            <a:path>
              <a:moveTo>
                <a:pt x="933274" y="291794"/>
              </a:moveTo>
              <a:arcTo wR="1963072" hR="1963072" stAng="14301582" swAng="684532"/>
            </a:path>
          </a:pathLst>
        </a:custGeom>
        <a:noFill/>
        <a:ln w="28575" cap="flat" cmpd="sng" algn="ctr">
          <a:solidFill>
            <a:srgbClr val="186072"/>
          </a:solidFill>
          <a:prstDash val="solid"/>
          <a:round/>
          <a:headEnd type="none" w="med" len="med"/>
          <a:tailEnd type="arrow" w="med" len="med"/>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1E2F18-F043-2846-95DB-CBAA147D529B}">
      <dsp:nvSpPr>
        <dsp:cNvPr id="0" name=""/>
        <dsp:cNvSpPr/>
      </dsp:nvSpPr>
      <dsp:spPr>
        <a:xfrm>
          <a:off x="2965574" y="0"/>
          <a:ext cx="1092951" cy="416173"/>
        </a:xfrm>
        <a:prstGeom prst="roundRect">
          <a:avLst/>
        </a:prstGeom>
        <a:gradFill flip="none" rotWithShape="0">
          <a:gsLst>
            <a:gs pos="0">
              <a:schemeClr val="bg1"/>
            </a:gs>
            <a:gs pos="100000">
              <a:srgbClr val="99C9C7"/>
            </a:gs>
          </a:gsLst>
          <a:lin ang="5400000" scaled="0"/>
          <a:tileRect/>
        </a:gradFill>
        <a:ln>
          <a:solidFill>
            <a:srgbClr val="186072"/>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solidFill>
                <a:srgbClr val="186072"/>
              </a:solidFill>
            </a:rPr>
            <a:t>Plan</a:t>
          </a:r>
          <a:endParaRPr lang="en-US" sz="2000" kern="1200" dirty="0">
            <a:solidFill>
              <a:srgbClr val="186072"/>
            </a:solidFill>
          </a:endParaRPr>
        </a:p>
      </dsp:txBody>
      <dsp:txXfrm>
        <a:off x="2985890" y="20316"/>
        <a:ext cx="1052319" cy="375541"/>
      </dsp:txXfrm>
    </dsp:sp>
    <dsp:sp modelId="{8864FD29-B527-0A45-AF38-136A7CA3EA73}">
      <dsp:nvSpPr>
        <dsp:cNvPr id="0" name=""/>
        <dsp:cNvSpPr/>
      </dsp:nvSpPr>
      <dsp:spPr>
        <a:xfrm>
          <a:off x="1709312" y="266644"/>
          <a:ext cx="3858685" cy="3858685"/>
        </a:xfrm>
        <a:custGeom>
          <a:avLst/>
          <a:gdLst/>
          <a:ahLst/>
          <a:cxnLst/>
          <a:rect l="0" t="0" r="0" b="0"/>
          <a:pathLst>
            <a:path>
              <a:moveTo>
                <a:pt x="2549025" y="102225"/>
              </a:moveTo>
              <a:arcTo wR="1929342" hR="1929342" stAng="17324088" swAng="1132827"/>
            </a:path>
          </a:pathLst>
        </a:custGeom>
        <a:noFill/>
        <a:ln w="28575" cap="flat" cmpd="sng" algn="ctr">
          <a:solidFill>
            <a:srgbClr val="186072"/>
          </a:solidFill>
          <a:prstDash val="solid"/>
          <a:round/>
          <a:headEnd type="none" w="med" len="med"/>
          <a:tailEnd type="arrow" w="med" len="med"/>
        </a:ln>
        <a:effectLst/>
      </dsp:spPr>
      <dsp:style>
        <a:lnRef idx="1">
          <a:scrgbClr r="0" g="0" b="0"/>
        </a:lnRef>
        <a:fillRef idx="0">
          <a:scrgbClr r="0" g="0" b="0"/>
        </a:fillRef>
        <a:effectRef idx="0">
          <a:scrgbClr r="0" g="0" b="0"/>
        </a:effectRef>
        <a:fontRef idx="minor"/>
      </dsp:style>
    </dsp:sp>
    <dsp:sp modelId="{F0A86B52-E2FF-4D63-93A1-E61D8377C34A}">
      <dsp:nvSpPr>
        <dsp:cNvPr id="0" name=""/>
        <dsp:cNvSpPr/>
      </dsp:nvSpPr>
      <dsp:spPr>
        <a:xfrm>
          <a:off x="4591930" y="803012"/>
          <a:ext cx="1092951" cy="416173"/>
        </a:xfrm>
        <a:prstGeom prst="roundRect">
          <a:avLst/>
        </a:prstGeom>
        <a:gradFill flip="none" rotWithShape="0">
          <a:gsLst>
            <a:gs pos="0">
              <a:schemeClr val="bg1"/>
            </a:gs>
            <a:gs pos="100000">
              <a:srgbClr val="99C9C7"/>
            </a:gs>
          </a:gsLst>
          <a:lin ang="5400000" scaled="0"/>
          <a:tileRect/>
        </a:gradFill>
        <a:ln>
          <a:solidFill>
            <a:srgbClr val="186072"/>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solidFill>
                <a:srgbClr val="186072"/>
              </a:solidFill>
            </a:rPr>
            <a:t>Collect</a:t>
          </a:r>
        </a:p>
      </dsp:txBody>
      <dsp:txXfrm>
        <a:off x="4612246" y="823328"/>
        <a:ext cx="1052319" cy="375541"/>
      </dsp:txXfrm>
    </dsp:sp>
    <dsp:sp modelId="{A9CD118D-5A7B-4B7B-BEB0-016F1E217120}">
      <dsp:nvSpPr>
        <dsp:cNvPr id="0" name=""/>
        <dsp:cNvSpPr/>
      </dsp:nvSpPr>
      <dsp:spPr>
        <a:xfrm>
          <a:off x="1530647" y="-30403"/>
          <a:ext cx="3858685" cy="3858685"/>
        </a:xfrm>
        <a:custGeom>
          <a:avLst/>
          <a:gdLst/>
          <a:ahLst/>
          <a:cxnLst/>
          <a:rect l="0" t="0" r="0" b="0"/>
          <a:pathLst>
            <a:path>
              <a:moveTo>
                <a:pt x="3775006" y="1367303"/>
              </a:moveTo>
              <a:arcTo wR="1929342" hR="1929342" stAng="20583811" swAng="669599"/>
            </a:path>
          </a:pathLst>
        </a:custGeom>
        <a:noFill/>
        <a:ln w="28575" cap="flat" cmpd="sng" algn="ctr">
          <a:solidFill>
            <a:srgbClr val="186072"/>
          </a:solidFill>
          <a:prstDash val="solid"/>
          <a:round/>
          <a:headEnd type="none" w="med" len="med"/>
          <a:tailEnd type="arrow" w="med" len="med"/>
        </a:ln>
        <a:effectLst/>
      </dsp:spPr>
      <dsp:style>
        <a:lnRef idx="1">
          <a:scrgbClr r="0" g="0" b="0"/>
        </a:lnRef>
        <a:fillRef idx="0">
          <a:scrgbClr r="0" g="0" b="0"/>
        </a:fillRef>
        <a:effectRef idx="0">
          <a:scrgbClr r="0" g="0" b="0"/>
        </a:effectRef>
        <a:fontRef idx="minor"/>
      </dsp:style>
    </dsp:sp>
    <dsp:sp modelId="{4BA36C64-20B8-A14E-8759-154A58F6D6C3}">
      <dsp:nvSpPr>
        <dsp:cNvPr id="0" name=""/>
        <dsp:cNvSpPr/>
      </dsp:nvSpPr>
      <dsp:spPr>
        <a:xfrm>
          <a:off x="4718099" y="1828797"/>
          <a:ext cx="1397806" cy="416173"/>
        </a:xfrm>
        <a:prstGeom prst="roundRect">
          <a:avLst/>
        </a:prstGeom>
        <a:gradFill flip="none" rotWithShape="0">
          <a:gsLst>
            <a:gs pos="0">
              <a:schemeClr val="bg1"/>
            </a:gs>
            <a:gs pos="100000">
              <a:srgbClr val="99C9C7"/>
            </a:gs>
          </a:gsLst>
          <a:lin ang="5400000" scaled="0"/>
          <a:tileRect/>
        </a:gradFill>
        <a:ln>
          <a:solidFill>
            <a:srgbClr val="186072"/>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solidFill>
                <a:srgbClr val="186072"/>
              </a:solidFill>
            </a:rPr>
            <a:t>Assure</a:t>
          </a:r>
          <a:endParaRPr lang="en-US" sz="2000" b="1" kern="1200" dirty="0">
            <a:solidFill>
              <a:srgbClr val="186072"/>
            </a:solidFill>
          </a:endParaRPr>
        </a:p>
      </dsp:txBody>
      <dsp:txXfrm>
        <a:off x="4738415" y="1849113"/>
        <a:ext cx="1357174" cy="375541"/>
      </dsp:txXfrm>
    </dsp:sp>
    <dsp:sp modelId="{6A2CC0A6-BC38-5041-A60B-0DABCA6762C7}">
      <dsp:nvSpPr>
        <dsp:cNvPr id="0" name=""/>
        <dsp:cNvSpPr/>
      </dsp:nvSpPr>
      <dsp:spPr>
        <a:xfrm>
          <a:off x="1705329" y="-405608"/>
          <a:ext cx="3858685" cy="3858685"/>
        </a:xfrm>
        <a:custGeom>
          <a:avLst/>
          <a:gdLst/>
          <a:ahLst/>
          <a:cxnLst/>
          <a:rect l="0" t="0" r="0" b="0"/>
          <a:pathLst>
            <a:path>
              <a:moveTo>
                <a:pt x="3676766" y="2747189"/>
              </a:moveTo>
              <a:arcTo wR="1929342" hR="1929342" stAng="1504860" swAng="566212"/>
            </a:path>
          </a:pathLst>
        </a:custGeom>
        <a:noFill/>
        <a:ln w="28575" cap="flat" cmpd="sng" algn="ctr">
          <a:solidFill>
            <a:srgbClr val="186072"/>
          </a:solidFill>
          <a:prstDash val="solid"/>
          <a:round/>
          <a:headEnd type="none" w="med" len="med"/>
          <a:tailEnd type="arrow" w="med" len="med"/>
        </a:ln>
        <a:effectLst/>
      </dsp:spPr>
      <dsp:style>
        <a:lnRef idx="1">
          <a:scrgbClr r="0" g="0" b="0"/>
        </a:lnRef>
        <a:fillRef idx="0">
          <a:scrgbClr r="0" g="0" b="0"/>
        </a:fillRef>
        <a:effectRef idx="0">
          <a:scrgbClr r="0" g="0" b="0"/>
        </a:effectRef>
        <a:fontRef idx="minor"/>
      </dsp:style>
    </dsp:sp>
    <dsp:sp modelId="{A691E03B-C59E-9A41-9D57-2D4EBEE14039}">
      <dsp:nvSpPr>
        <dsp:cNvPr id="0" name=""/>
        <dsp:cNvSpPr/>
      </dsp:nvSpPr>
      <dsp:spPr>
        <a:xfrm>
          <a:off x="4413360" y="2702170"/>
          <a:ext cx="1245361" cy="650629"/>
        </a:xfrm>
        <a:prstGeom prst="roundRect">
          <a:avLst/>
        </a:prstGeom>
        <a:gradFill flip="none" rotWithShape="0">
          <a:gsLst>
            <a:gs pos="0">
              <a:schemeClr val="bg1"/>
            </a:gs>
            <a:gs pos="100000">
              <a:srgbClr val="99C9C7"/>
            </a:gs>
          </a:gsLst>
          <a:lin ang="5400000" scaled="0"/>
          <a:tileRect/>
        </a:gradFill>
        <a:ln>
          <a:solidFill>
            <a:srgbClr val="186072"/>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solidFill>
                <a:srgbClr val="186072"/>
              </a:solidFill>
            </a:rPr>
            <a:t>Describe</a:t>
          </a:r>
          <a:endParaRPr lang="en-US" sz="2000" kern="1200" dirty="0">
            <a:solidFill>
              <a:srgbClr val="186072"/>
            </a:solidFill>
          </a:endParaRPr>
        </a:p>
      </dsp:txBody>
      <dsp:txXfrm>
        <a:off x="4445121" y="2733931"/>
        <a:ext cx="1181839" cy="587107"/>
      </dsp:txXfrm>
    </dsp:sp>
    <dsp:sp modelId="{FDC707AD-A140-C945-86F6-51E693510697}">
      <dsp:nvSpPr>
        <dsp:cNvPr id="0" name=""/>
        <dsp:cNvSpPr/>
      </dsp:nvSpPr>
      <dsp:spPr>
        <a:xfrm>
          <a:off x="1421441" y="180242"/>
          <a:ext cx="3858685" cy="3858685"/>
        </a:xfrm>
        <a:custGeom>
          <a:avLst/>
          <a:gdLst/>
          <a:ahLst/>
          <a:cxnLst/>
          <a:rect l="0" t="0" r="0" b="0"/>
          <a:pathLst>
            <a:path>
              <a:moveTo>
                <a:pt x="3302202" y="3284931"/>
              </a:moveTo>
              <a:arcTo wR="1929342" hR="1929342" stAng="2678240" swAng="822311"/>
            </a:path>
          </a:pathLst>
        </a:custGeom>
        <a:noFill/>
        <a:ln w="28575" cap="flat" cmpd="sng" algn="ctr">
          <a:solidFill>
            <a:srgbClr val="186072"/>
          </a:solidFill>
          <a:prstDash val="solid"/>
          <a:tailEnd type="arrow"/>
        </a:ln>
        <a:effectLst/>
      </dsp:spPr>
      <dsp:style>
        <a:lnRef idx="1">
          <a:scrgbClr r="0" g="0" b="0"/>
        </a:lnRef>
        <a:fillRef idx="0">
          <a:scrgbClr r="0" g="0" b="0"/>
        </a:fillRef>
        <a:effectRef idx="0">
          <a:scrgbClr r="0" g="0" b="0"/>
        </a:effectRef>
        <a:fontRef idx="minor"/>
      </dsp:style>
    </dsp:sp>
    <dsp:sp modelId="{1E7C3E94-8CB6-456F-B0D4-B3FA407A51A6}">
      <dsp:nvSpPr>
        <dsp:cNvPr id="0" name=""/>
        <dsp:cNvSpPr/>
      </dsp:nvSpPr>
      <dsp:spPr>
        <a:xfrm>
          <a:off x="2839324" y="3809994"/>
          <a:ext cx="1391524" cy="416173"/>
        </a:xfrm>
        <a:prstGeom prst="roundRect">
          <a:avLst/>
        </a:prstGeom>
        <a:gradFill flip="none" rotWithShape="0">
          <a:gsLst>
            <a:gs pos="0">
              <a:schemeClr val="bg1"/>
            </a:gs>
            <a:gs pos="100000">
              <a:srgbClr val="99C9C7"/>
            </a:gs>
          </a:gsLst>
          <a:lin ang="5400000" scaled="0"/>
          <a:tileRect/>
        </a:gradFill>
        <a:ln>
          <a:solidFill>
            <a:srgbClr val="186072"/>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solidFill>
                <a:srgbClr val="186072"/>
              </a:solidFill>
            </a:rPr>
            <a:t>Preserve</a:t>
          </a:r>
        </a:p>
      </dsp:txBody>
      <dsp:txXfrm>
        <a:off x="2859640" y="3830310"/>
        <a:ext cx="1350892" cy="375541"/>
      </dsp:txXfrm>
    </dsp:sp>
    <dsp:sp modelId="{0FD4A519-10D4-4EE7-AC3E-EBD7D85740E2}">
      <dsp:nvSpPr>
        <dsp:cNvPr id="0" name=""/>
        <dsp:cNvSpPr/>
      </dsp:nvSpPr>
      <dsp:spPr>
        <a:xfrm>
          <a:off x="1315400" y="114022"/>
          <a:ext cx="3858685" cy="3858685"/>
        </a:xfrm>
        <a:custGeom>
          <a:avLst/>
          <a:gdLst/>
          <a:ahLst/>
          <a:cxnLst/>
          <a:rect l="0" t="0" r="0" b="0"/>
          <a:pathLst>
            <a:path>
              <a:moveTo>
                <a:pt x="1272220" y="3743331"/>
              </a:moveTo>
              <a:arcTo wR="1929342" hR="1929342" stAng="6594784" swAng="1448309"/>
            </a:path>
          </a:pathLst>
        </a:custGeom>
        <a:noFill/>
        <a:ln w="28575" cap="flat" cmpd="sng" algn="ctr">
          <a:solidFill>
            <a:srgbClr val="186072"/>
          </a:solidFill>
          <a:prstDash val="solid"/>
          <a:round/>
          <a:headEnd type="none" w="med" len="med"/>
          <a:tailEnd type="arrow" w="med" len="med"/>
        </a:ln>
        <a:effectLst/>
      </dsp:spPr>
      <dsp:style>
        <a:lnRef idx="1">
          <a:scrgbClr r="0" g="0" b="0"/>
        </a:lnRef>
        <a:fillRef idx="0">
          <a:scrgbClr r="0" g="0" b="0"/>
        </a:fillRef>
        <a:effectRef idx="0">
          <a:scrgbClr r="0" g="0" b="0"/>
        </a:effectRef>
        <a:fontRef idx="minor"/>
      </dsp:style>
    </dsp:sp>
    <dsp:sp modelId="{25E735C8-6CA7-48F9-B4AF-4D9B92978769}">
      <dsp:nvSpPr>
        <dsp:cNvPr id="0" name=""/>
        <dsp:cNvSpPr/>
      </dsp:nvSpPr>
      <dsp:spPr>
        <a:xfrm>
          <a:off x="858144" y="2819401"/>
          <a:ext cx="1518772" cy="416173"/>
        </a:xfrm>
        <a:prstGeom prst="roundRect">
          <a:avLst/>
        </a:prstGeom>
        <a:gradFill flip="none" rotWithShape="0">
          <a:gsLst>
            <a:gs pos="0">
              <a:schemeClr val="bg1"/>
            </a:gs>
            <a:gs pos="100000">
              <a:srgbClr val="99C9C7"/>
            </a:gs>
          </a:gsLst>
          <a:lin ang="5400000" scaled="0"/>
          <a:tileRect/>
        </a:gradFill>
        <a:ln>
          <a:solidFill>
            <a:srgbClr val="457184"/>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solidFill>
                <a:srgbClr val="1A435D"/>
              </a:solidFill>
            </a:rPr>
            <a:t>Discover</a:t>
          </a:r>
        </a:p>
      </dsp:txBody>
      <dsp:txXfrm>
        <a:off x="878460" y="2839717"/>
        <a:ext cx="1478140" cy="375541"/>
      </dsp:txXfrm>
    </dsp:sp>
    <dsp:sp modelId="{7DFDE678-6B1C-4BBC-A38E-46FB50420688}">
      <dsp:nvSpPr>
        <dsp:cNvPr id="0" name=""/>
        <dsp:cNvSpPr/>
      </dsp:nvSpPr>
      <dsp:spPr>
        <a:xfrm>
          <a:off x="1304115" y="-28072"/>
          <a:ext cx="3858685" cy="3858685"/>
        </a:xfrm>
        <a:custGeom>
          <a:avLst/>
          <a:gdLst/>
          <a:ahLst/>
          <a:cxnLst/>
          <a:rect l="0" t="0" r="0" b="0"/>
          <a:pathLst>
            <a:path>
              <a:moveTo>
                <a:pt x="184444" y="2752564"/>
              </a:moveTo>
              <a:arcTo wR="1929342" hR="1929342" stAng="9284558" swAng="571669"/>
            </a:path>
          </a:pathLst>
        </a:custGeom>
        <a:noFill/>
        <a:ln w="28575" cap="flat" cmpd="sng" algn="ctr">
          <a:solidFill>
            <a:srgbClr val="186072"/>
          </a:solidFill>
          <a:prstDash val="solid"/>
          <a:round/>
          <a:headEnd type="none" w="med" len="med"/>
          <a:tailEnd type="arrow" w="med" len="med"/>
        </a:ln>
        <a:effectLst/>
      </dsp:spPr>
      <dsp:style>
        <a:lnRef idx="1">
          <a:scrgbClr r="0" g="0" b="0"/>
        </a:lnRef>
        <a:fillRef idx="0">
          <a:scrgbClr r="0" g="0" b="0"/>
        </a:fillRef>
        <a:effectRef idx="0">
          <a:scrgbClr r="0" g="0" b="0"/>
        </a:effectRef>
        <a:fontRef idx="minor"/>
      </dsp:style>
    </dsp:sp>
    <dsp:sp modelId="{E2536CDD-7DBF-4C6B-85BF-882FE6A71FDF}">
      <dsp:nvSpPr>
        <dsp:cNvPr id="0" name=""/>
        <dsp:cNvSpPr/>
      </dsp:nvSpPr>
      <dsp:spPr>
        <a:xfrm>
          <a:off x="705715" y="1904998"/>
          <a:ext cx="1287814" cy="416173"/>
        </a:xfrm>
        <a:prstGeom prst="roundRect">
          <a:avLst/>
        </a:prstGeom>
        <a:gradFill flip="none" rotWithShape="0">
          <a:gsLst>
            <a:gs pos="0">
              <a:schemeClr val="bg1"/>
            </a:gs>
            <a:gs pos="100000">
              <a:srgbClr val="99C9C7"/>
            </a:gs>
          </a:gsLst>
          <a:lin ang="5400000" scaled="0"/>
          <a:tileRect/>
        </a:gradFill>
        <a:ln>
          <a:solidFill>
            <a:srgbClr val="457184"/>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solidFill>
                <a:srgbClr val="1A435D"/>
              </a:solidFill>
            </a:rPr>
            <a:t>Integrate</a:t>
          </a:r>
        </a:p>
      </dsp:txBody>
      <dsp:txXfrm>
        <a:off x="726031" y="1925314"/>
        <a:ext cx="1247182" cy="375541"/>
      </dsp:txXfrm>
    </dsp:sp>
    <dsp:sp modelId="{049616A8-A793-4C77-8E33-8F4622C118F7}">
      <dsp:nvSpPr>
        <dsp:cNvPr id="0" name=""/>
        <dsp:cNvSpPr/>
      </dsp:nvSpPr>
      <dsp:spPr>
        <a:xfrm>
          <a:off x="1354683" y="218163"/>
          <a:ext cx="3858685" cy="3858685"/>
        </a:xfrm>
        <a:custGeom>
          <a:avLst/>
          <a:gdLst/>
          <a:ahLst/>
          <a:cxnLst/>
          <a:rect l="0" t="0" r="0" b="0"/>
          <a:pathLst>
            <a:path>
              <a:moveTo>
                <a:pt x="52342" y="1482989"/>
              </a:moveTo>
              <a:arcTo wR="1929342" hR="1929342" stAng="11602594" swAng="1130987"/>
            </a:path>
          </a:pathLst>
        </a:custGeom>
        <a:noFill/>
        <a:ln w="28575" cap="flat" cmpd="sng" algn="ctr">
          <a:solidFill>
            <a:srgbClr val="186072"/>
          </a:solidFill>
          <a:prstDash val="solid"/>
          <a:round/>
          <a:headEnd type="none" w="med" len="med"/>
          <a:tailEnd type="arrow" w="med" len="med"/>
        </a:ln>
        <a:effectLst/>
      </dsp:spPr>
      <dsp:style>
        <a:lnRef idx="1">
          <a:scrgbClr r="0" g="0" b="0"/>
        </a:lnRef>
        <a:fillRef idx="0">
          <a:scrgbClr r="0" g="0" b="0"/>
        </a:fillRef>
        <a:effectRef idx="0">
          <a:scrgbClr r="0" g="0" b="0"/>
        </a:effectRef>
        <a:fontRef idx="minor"/>
      </dsp:style>
    </dsp:sp>
    <dsp:sp modelId="{3204064E-86B9-4A1D-AC40-6B3607D41628}">
      <dsp:nvSpPr>
        <dsp:cNvPr id="0" name=""/>
        <dsp:cNvSpPr/>
      </dsp:nvSpPr>
      <dsp:spPr>
        <a:xfrm>
          <a:off x="1315312" y="533399"/>
          <a:ext cx="1279396" cy="416173"/>
        </a:xfrm>
        <a:prstGeom prst="roundRect">
          <a:avLst/>
        </a:prstGeom>
        <a:gradFill flip="none" rotWithShape="1">
          <a:gsLst>
            <a:gs pos="0">
              <a:schemeClr val="bg1"/>
            </a:gs>
            <a:gs pos="100000">
              <a:srgbClr val="99C9C7"/>
            </a:gs>
          </a:gsLst>
          <a:lin ang="5160000" scaled="0"/>
          <a:tileRect/>
        </a:gradFill>
        <a:ln>
          <a:solidFill>
            <a:srgbClr val="457184"/>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solidFill>
                <a:srgbClr val="1A435D"/>
              </a:solidFill>
            </a:rPr>
            <a:t>Analyze</a:t>
          </a:r>
        </a:p>
      </dsp:txBody>
      <dsp:txXfrm>
        <a:off x="1335628" y="553715"/>
        <a:ext cx="1238764" cy="375541"/>
      </dsp:txXfrm>
    </dsp:sp>
    <dsp:sp modelId="{19FF4228-BCF6-4DBF-AEE0-CF82A986A726}">
      <dsp:nvSpPr>
        <dsp:cNvPr id="0" name=""/>
        <dsp:cNvSpPr/>
      </dsp:nvSpPr>
      <dsp:spPr>
        <a:xfrm>
          <a:off x="1296736" y="238121"/>
          <a:ext cx="3858685" cy="3858685"/>
        </a:xfrm>
        <a:custGeom>
          <a:avLst/>
          <a:gdLst/>
          <a:ahLst/>
          <a:cxnLst/>
          <a:rect l="0" t="0" r="0" b="0"/>
          <a:pathLst>
            <a:path>
              <a:moveTo>
                <a:pt x="1044957" y="214633"/>
              </a:moveTo>
              <a:arcTo wR="1929342" hR="1929342" stAng="14563017" swAng="881285"/>
            </a:path>
          </a:pathLst>
        </a:custGeom>
        <a:noFill/>
        <a:ln w="28575" cap="flat" cmpd="sng" algn="ctr">
          <a:solidFill>
            <a:srgbClr val="186072"/>
          </a:solidFill>
          <a:prstDash val="solid"/>
          <a:round/>
          <a:headEnd type="none" w="med" len="med"/>
          <a:tailEnd type="arrow" w="med" len="med"/>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731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67311"/>
          </a:xfrm>
          <a:prstGeom prst="rect">
            <a:avLst/>
          </a:prstGeom>
        </p:spPr>
        <p:txBody>
          <a:bodyPr vert="horz" lIns="91440" tIns="45720" rIns="91440" bIns="45720" rtlCol="0"/>
          <a:lstStyle>
            <a:lvl1pPr algn="r">
              <a:defRPr sz="1200"/>
            </a:lvl1pPr>
          </a:lstStyle>
          <a:p>
            <a:fld id="{C596CF9E-9C36-4302-BB6E-42A40DEEB424}" type="datetimeFigureOut">
              <a:rPr lang="en-US" smtClean="0"/>
              <a:t>6/19/2019</a:t>
            </a:fld>
            <a:endParaRPr lang="en-US"/>
          </a:p>
        </p:txBody>
      </p:sp>
      <p:sp>
        <p:nvSpPr>
          <p:cNvPr id="4" name="Footer Placeholder 3"/>
          <p:cNvSpPr>
            <a:spLocks noGrp="1"/>
          </p:cNvSpPr>
          <p:nvPr>
            <p:ph type="ftr" sz="quarter" idx="2"/>
          </p:nvPr>
        </p:nvSpPr>
        <p:spPr>
          <a:xfrm>
            <a:off x="0" y="8846554"/>
            <a:ext cx="2971800" cy="46731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846554"/>
            <a:ext cx="2971800" cy="467310"/>
          </a:xfrm>
          <a:prstGeom prst="rect">
            <a:avLst/>
          </a:prstGeom>
        </p:spPr>
        <p:txBody>
          <a:bodyPr vert="horz" lIns="91440" tIns="45720" rIns="91440" bIns="45720" rtlCol="0" anchor="b"/>
          <a:lstStyle>
            <a:lvl1pPr algn="r">
              <a:defRPr sz="1200"/>
            </a:lvl1pPr>
          </a:lstStyle>
          <a:p>
            <a:fld id="{0E73CC8C-4478-43D4-8BA1-304BD9B665B1}" type="slidenum">
              <a:rPr lang="en-US" smtClean="0"/>
              <a:t>‹#›</a:t>
            </a:fld>
            <a:endParaRPr lang="en-US"/>
          </a:p>
        </p:txBody>
      </p:sp>
    </p:spTree>
    <p:extLst>
      <p:ext uri="{BB962C8B-B14F-4D97-AF65-F5344CB8AC3E}">
        <p14:creationId xmlns:p14="http://schemas.microsoft.com/office/powerpoint/2010/main" val="36642245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69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5693"/>
          </a:xfrm>
          <a:prstGeom prst="rect">
            <a:avLst/>
          </a:prstGeom>
        </p:spPr>
        <p:txBody>
          <a:bodyPr vert="horz" lIns="91440" tIns="45720" rIns="91440" bIns="45720" rtlCol="0"/>
          <a:lstStyle>
            <a:lvl1pPr algn="r">
              <a:defRPr sz="1200"/>
            </a:lvl1pPr>
          </a:lstStyle>
          <a:p>
            <a:fld id="{64DAB510-D714-BD41-B6C2-6163E3E3BCFD}" type="datetimeFigureOut">
              <a:rPr lang="en-US" smtClean="0"/>
              <a:t>6/19/2019</a:t>
            </a:fld>
            <a:endParaRPr lang="en-US"/>
          </a:p>
        </p:txBody>
      </p:sp>
      <p:sp>
        <p:nvSpPr>
          <p:cNvPr id="4" name="Slide Image Placeholder 3"/>
          <p:cNvSpPr>
            <a:spLocks noGrp="1" noRot="1" noChangeAspect="1"/>
          </p:cNvSpPr>
          <p:nvPr>
            <p:ph type="sldImg" idx="2"/>
          </p:nvPr>
        </p:nvSpPr>
        <p:spPr>
          <a:xfrm>
            <a:off x="1101725" y="698500"/>
            <a:ext cx="4654550" cy="34925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24085"/>
            <a:ext cx="5486400" cy="41912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6553"/>
            <a:ext cx="2971800" cy="46569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46553"/>
            <a:ext cx="2971800" cy="465693"/>
          </a:xfrm>
          <a:prstGeom prst="rect">
            <a:avLst/>
          </a:prstGeom>
        </p:spPr>
        <p:txBody>
          <a:bodyPr vert="horz" lIns="91440" tIns="45720" rIns="91440" bIns="45720" rtlCol="0" anchor="b"/>
          <a:lstStyle>
            <a:lvl1pPr algn="r">
              <a:defRPr sz="1200"/>
            </a:lvl1pPr>
          </a:lstStyle>
          <a:p>
            <a:fld id="{277BA70D-DF36-974B-80CD-8C910266DD3C}" type="slidenum">
              <a:rPr lang="en-US" smtClean="0"/>
              <a:t>‹#›</a:t>
            </a:fld>
            <a:endParaRPr lang="en-US"/>
          </a:p>
        </p:txBody>
      </p:sp>
    </p:spTree>
    <p:extLst>
      <p:ext uri="{BB962C8B-B14F-4D97-AF65-F5344CB8AC3E}">
        <p14:creationId xmlns:p14="http://schemas.microsoft.com/office/powerpoint/2010/main" val="145552642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1" dirty="0" err="1" smtClean="0"/>
              <a:t>DataONE</a:t>
            </a:r>
            <a:r>
              <a:rPr lang="en-US" sz="1200" b="1" dirty="0" smtClean="0"/>
              <a:t> mission:</a:t>
            </a:r>
            <a:r>
              <a:rPr lang="en-US" sz="1200" dirty="0" smtClean="0"/>
              <a:t> Enable new science and knowledge creation through universal access to data about life on earth and the environment that sustains it. (dataone.org)</a:t>
            </a:r>
          </a:p>
          <a:p>
            <a:endParaRPr lang="en-US" dirty="0" smtClean="0"/>
          </a:p>
          <a:p>
            <a:r>
              <a:rPr lang="en-US" dirty="0" smtClean="0"/>
              <a:t>WG: collects good practices and lessons learned in the area of research data management in libraries. The Working Group collaborates with other initiatives to evaluate and support skills development.</a:t>
            </a:r>
            <a:endParaRPr lang="en-US" dirty="0"/>
          </a:p>
        </p:txBody>
      </p:sp>
      <p:sp>
        <p:nvSpPr>
          <p:cNvPr id="4" name="Slide Number Placeholder 3"/>
          <p:cNvSpPr>
            <a:spLocks noGrp="1"/>
          </p:cNvSpPr>
          <p:nvPr>
            <p:ph type="sldNum" sz="quarter" idx="10"/>
          </p:nvPr>
        </p:nvSpPr>
        <p:spPr/>
        <p:txBody>
          <a:bodyPr/>
          <a:lstStyle/>
          <a:p>
            <a:fld id="{68111CB4-F7F3-4A44-82E5-7DD80A152AA4}" type="slidenum">
              <a:rPr lang="en-US" smtClean="0"/>
              <a:pPr/>
              <a:t>4</a:t>
            </a:fld>
            <a:endParaRPr lang="en-US"/>
          </a:p>
        </p:txBody>
      </p:sp>
    </p:spTree>
    <p:extLst>
      <p:ext uri="{BB962C8B-B14F-4D97-AF65-F5344CB8AC3E}">
        <p14:creationId xmlns:p14="http://schemas.microsoft.com/office/powerpoint/2010/main" val="41099280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8111CB4-F7F3-4A44-82E5-7DD80A152AA4}" type="slidenum">
              <a:rPr lang="en-US" smtClean="0"/>
              <a:pPr/>
              <a:t>13</a:t>
            </a:fld>
            <a:endParaRPr lang="en-US"/>
          </a:p>
        </p:txBody>
      </p:sp>
    </p:spTree>
    <p:extLst>
      <p:ext uri="{BB962C8B-B14F-4D97-AF65-F5344CB8AC3E}">
        <p14:creationId xmlns:p14="http://schemas.microsoft.com/office/powerpoint/2010/main" val="21798290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
        <p:cNvGrpSpPr/>
        <p:nvPr/>
      </p:nvGrpSpPr>
      <p:grpSpPr>
        <a:xfrm>
          <a:off x="0" y="0"/>
          <a:ext cx="0" cy="0"/>
          <a:chOff x="0" y="0"/>
          <a:chExt cx="0" cy="0"/>
        </a:xfrm>
      </p:grpSpPr>
      <p:sp>
        <p:nvSpPr>
          <p:cNvPr id="48" name="Shape 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9" name="Shape 4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990600" lvl="1" indent="0" rtl="0">
              <a:buClr>
                <a:schemeClr val="dk1"/>
              </a:buClr>
              <a:buSzPct val="80000"/>
              <a:buFont typeface="Courier New"/>
              <a:buNone/>
            </a:pPr>
            <a:r>
              <a:rPr lang="en-US" sz="1100" kern="1200" dirty="0" smtClean="0">
                <a:solidFill>
                  <a:schemeClr val="tx1"/>
                </a:solidFill>
                <a:effectLst/>
                <a:latin typeface="+mn-lt"/>
                <a:ea typeface="+mn-ea"/>
                <a:cs typeface="+mn-cs"/>
              </a:rPr>
              <a:t>But stakeholders don’t always follow all. Researchers,</a:t>
            </a:r>
            <a:r>
              <a:rPr lang="en-US" sz="1100" kern="1200" baseline="0" dirty="0" smtClean="0">
                <a:solidFill>
                  <a:schemeClr val="tx1"/>
                </a:solidFill>
                <a:effectLst/>
                <a:latin typeface="+mn-lt"/>
                <a:ea typeface="+mn-ea"/>
                <a:cs typeface="+mn-cs"/>
              </a:rPr>
              <a:t> for example, may be focused on collecting and analyzing; so this is a key stakeholder group and I’ll give just a few highlights of the original survey of scientists.</a:t>
            </a:r>
          </a:p>
          <a:p>
            <a:pPr marL="990600" lvl="1" indent="0" rtl="0">
              <a:buClr>
                <a:schemeClr val="dk1"/>
              </a:buClr>
              <a:buSzPct val="80000"/>
              <a:buFont typeface="Courier New"/>
              <a:buNone/>
            </a:pPr>
            <a:endParaRPr lang="en-US" sz="1100" kern="1200" dirty="0" smtClean="0">
              <a:solidFill>
                <a:schemeClr val="tx1"/>
              </a:solidFill>
              <a:effectLst/>
              <a:latin typeface="+mn-lt"/>
              <a:ea typeface="+mn-ea"/>
              <a:cs typeface="+mn-cs"/>
            </a:endParaRPr>
          </a:p>
          <a:p>
            <a:pPr marL="990600" lvl="1" indent="0" rtl="0">
              <a:buClr>
                <a:schemeClr val="dk1"/>
              </a:buClr>
              <a:buSzPct val="80000"/>
              <a:buFont typeface="Courier New"/>
              <a:buNone/>
            </a:pPr>
            <a:r>
              <a:rPr lang="en-US" sz="1100" kern="1200" dirty="0" smtClean="0">
                <a:solidFill>
                  <a:schemeClr val="tx1"/>
                </a:solidFill>
                <a:effectLst/>
                <a:latin typeface="+mn-lt"/>
                <a:ea typeface="+mn-ea"/>
                <a:cs typeface="+mn-cs"/>
              </a:rPr>
              <a:t>Personas are a representation of the objectives and behavior of a real group of users; </a:t>
            </a:r>
            <a:r>
              <a:rPr lang="en-US" sz="1100" kern="1200" dirty="0" err="1" smtClean="0">
                <a:solidFill>
                  <a:schemeClr val="tx1"/>
                </a:solidFill>
                <a:effectLst/>
                <a:latin typeface="+mn-lt"/>
                <a:ea typeface="+mn-ea"/>
                <a:cs typeface="+mn-cs"/>
              </a:rPr>
              <a:t>DataONE</a:t>
            </a:r>
            <a:r>
              <a:rPr lang="en-US" sz="1100" kern="1200" baseline="0" dirty="0" smtClean="0">
                <a:solidFill>
                  <a:schemeClr val="tx1"/>
                </a:solidFill>
                <a:effectLst/>
                <a:latin typeface="+mn-lt"/>
                <a:ea typeface="+mn-ea"/>
                <a:cs typeface="+mn-cs"/>
              </a:rPr>
              <a:t> working group members created these fictional </a:t>
            </a:r>
            <a:r>
              <a:rPr lang="en-US" sz="1100" kern="1200" dirty="0" smtClean="0">
                <a:solidFill>
                  <a:schemeClr val="tx1"/>
                </a:solidFill>
                <a:effectLst/>
                <a:latin typeface="+mn-lt"/>
                <a:ea typeface="+mn-ea"/>
                <a:cs typeface="+mn-cs"/>
              </a:rPr>
              <a:t>representations by synthesizing data collected from users,</a:t>
            </a:r>
            <a:r>
              <a:rPr lang="en-US" sz="1100" kern="1200" baseline="0" dirty="0" smtClean="0">
                <a:solidFill>
                  <a:schemeClr val="tx1"/>
                </a:solidFill>
                <a:effectLst/>
                <a:latin typeface="+mn-lt"/>
                <a:ea typeface="+mn-ea"/>
                <a:cs typeface="+mn-cs"/>
              </a:rPr>
              <a:t> particularly from </a:t>
            </a:r>
            <a:r>
              <a:rPr lang="en-US" sz="1100" kern="1200" dirty="0" smtClean="0">
                <a:solidFill>
                  <a:schemeClr val="tx1"/>
                </a:solidFill>
                <a:effectLst/>
                <a:latin typeface="+mn-lt"/>
                <a:ea typeface="+mn-ea"/>
                <a:cs typeface="+mn-cs"/>
              </a:rPr>
              <a:t>surveys.</a:t>
            </a:r>
            <a:r>
              <a:rPr lang="en-US" sz="1100" kern="1200" baseline="0" dirty="0" smtClean="0">
                <a:solidFill>
                  <a:schemeClr val="tx1"/>
                </a:solidFill>
                <a:effectLst/>
                <a:latin typeface="+mn-lt"/>
                <a:ea typeface="+mn-ea"/>
                <a:cs typeface="+mn-cs"/>
              </a:rPr>
              <a:t>  </a:t>
            </a:r>
            <a:r>
              <a:rPr lang="en-US" sz="1100" kern="1200" baseline="0" dirty="0" err="1" smtClean="0">
                <a:solidFill>
                  <a:schemeClr val="tx1"/>
                </a:solidFill>
                <a:effectLst/>
                <a:latin typeface="+mn-lt"/>
                <a:ea typeface="+mn-ea"/>
                <a:cs typeface="+mn-cs"/>
              </a:rPr>
              <a:t>DataONE</a:t>
            </a:r>
            <a:r>
              <a:rPr lang="en-US" sz="1100" kern="1200" baseline="0" dirty="0" smtClean="0">
                <a:solidFill>
                  <a:schemeClr val="tx1"/>
                </a:solidFill>
                <a:effectLst/>
                <a:latin typeface="+mn-lt"/>
                <a:ea typeface="+mn-ea"/>
                <a:cs typeface="+mn-cs"/>
              </a:rPr>
              <a:t> WG members also used </a:t>
            </a:r>
            <a:r>
              <a:rPr lang="en-US" sz="1100" kern="1200" dirty="0" err="1" smtClean="0">
                <a:solidFill>
                  <a:schemeClr val="tx1"/>
                </a:solidFill>
                <a:effectLst/>
                <a:latin typeface="+mn-lt"/>
                <a:ea typeface="+mn-ea"/>
                <a:cs typeface="+mn-cs"/>
              </a:rPr>
              <a:t>nterviews</a:t>
            </a:r>
            <a:r>
              <a:rPr lang="en-US" sz="1100" kern="1200" dirty="0" smtClean="0">
                <a:solidFill>
                  <a:schemeClr val="tx1"/>
                </a:solidFill>
                <a:effectLst/>
                <a:latin typeface="+mn-lt"/>
                <a:ea typeface="+mn-ea"/>
                <a:cs typeface="+mn-cs"/>
              </a:rPr>
              <a:t> collected by researchers</a:t>
            </a:r>
            <a:r>
              <a:rPr lang="en-US" sz="1100" kern="1200" baseline="0" dirty="0" smtClean="0">
                <a:solidFill>
                  <a:schemeClr val="tx1"/>
                </a:solidFill>
                <a:effectLst/>
                <a:latin typeface="+mn-lt"/>
                <a:ea typeface="+mn-ea"/>
                <a:cs typeface="+mn-cs"/>
              </a:rPr>
              <a:t> in the Digital </a:t>
            </a:r>
            <a:r>
              <a:rPr lang="en-US" sz="1100" kern="1200" baseline="0" dirty="0" err="1" smtClean="0">
                <a:solidFill>
                  <a:schemeClr val="tx1"/>
                </a:solidFill>
                <a:effectLst/>
                <a:latin typeface="+mn-lt"/>
                <a:ea typeface="+mn-ea"/>
                <a:cs typeface="+mn-cs"/>
              </a:rPr>
              <a:t>Curaiton</a:t>
            </a:r>
            <a:r>
              <a:rPr lang="en-US" sz="1100" kern="1200" baseline="0" dirty="0" smtClean="0">
                <a:solidFill>
                  <a:schemeClr val="tx1"/>
                </a:solidFill>
                <a:effectLst/>
                <a:latin typeface="+mn-lt"/>
                <a:ea typeface="+mn-ea"/>
                <a:cs typeface="+mn-cs"/>
              </a:rPr>
              <a:t> Profiles project at Purdue and UIUC.  Creating these personas was actually a means of engagement &amp; collaboration.</a:t>
            </a:r>
            <a:endParaRPr lang="en-US" sz="1100" kern="1200" dirty="0" smtClean="0">
              <a:solidFill>
                <a:schemeClr val="tx1"/>
              </a:solidFill>
              <a:effectLst/>
              <a:latin typeface="+mn-lt"/>
              <a:ea typeface="+mn-ea"/>
              <a:cs typeface="+mn-cs"/>
            </a:endParaRPr>
          </a:p>
          <a:p>
            <a:pPr marL="990600" lvl="1" indent="0" rtl="0">
              <a:buClr>
                <a:schemeClr val="dk1"/>
              </a:buClr>
              <a:buSzPct val="80000"/>
              <a:buFont typeface="Courier New"/>
              <a:buNone/>
            </a:pPr>
            <a:endParaRPr lang="en-US" sz="1100" kern="1200" dirty="0" smtClean="0">
              <a:solidFill>
                <a:schemeClr val="tx1"/>
              </a:solidFill>
              <a:effectLst/>
              <a:latin typeface="+mn-lt"/>
              <a:ea typeface="+mn-ea"/>
              <a:cs typeface="+mn-cs"/>
            </a:endParaRPr>
          </a:p>
          <a:p>
            <a:pPr marL="990600" lvl="1" indent="0" rtl="0">
              <a:buClr>
                <a:schemeClr val="dk1"/>
              </a:buClr>
              <a:buSzPct val="80000"/>
              <a:buFont typeface="Courier New"/>
              <a:buNone/>
            </a:pPr>
            <a:r>
              <a:rPr lang="en-US" sz="1100" kern="1200" dirty="0" smtClean="0">
                <a:solidFill>
                  <a:schemeClr val="tx1"/>
                </a:solidFill>
                <a:effectLst/>
                <a:latin typeface="+mn-lt"/>
                <a:ea typeface="+mn-ea"/>
                <a:cs typeface="+mn-cs"/>
              </a:rPr>
              <a:t>Scenarios differ from personas because they are focused on the context and process of an activity rather than on the individual engaged in the activity. We create these narratives to  describe the expected flow of an activity based on the characteristics of the researcher</a:t>
            </a:r>
            <a:r>
              <a:rPr lang="en-US" sz="1100" kern="1200" baseline="0" dirty="0" smtClean="0">
                <a:solidFill>
                  <a:schemeClr val="tx1"/>
                </a:solidFill>
                <a:effectLst/>
                <a:latin typeface="+mn-lt"/>
                <a:ea typeface="+mn-ea"/>
                <a:cs typeface="+mn-cs"/>
              </a:rPr>
              <a:t> when it was aligned with the information lifecycle</a:t>
            </a:r>
            <a:r>
              <a:rPr lang="en-US" sz="1100" kern="1200" dirty="0" smtClean="0">
                <a:solidFill>
                  <a:schemeClr val="tx1"/>
                </a:solidFill>
                <a:effectLst/>
                <a:latin typeface="+mn-lt"/>
                <a:ea typeface="+mn-ea"/>
                <a:cs typeface="+mn-cs"/>
              </a:rPr>
              <a:t>. Scenarios are projections of expected behaviors to portray user behavior with respect to the system interface and represent the workflow indicating usage of a product by the users in a real life situation. </a:t>
            </a:r>
          </a:p>
          <a:p>
            <a:pPr marL="990600" lvl="1" indent="0" rtl="0">
              <a:buClr>
                <a:schemeClr val="dk1"/>
              </a:buClr>
              <a:buSzPct val="80000"/>
              <a:buFont typeface="Courier New"/>
              <a:buNone/>
            </a:pPr>
            <a:endParaRPr lang="en-US" sz="1100" kern="1200" dirty="0" smtClean="0">
              <a:solidFill>
                <a:schemeClr val="tx1"/>
              </a:solidFill>
              <a:effectLst/>
              <a:latin typeface="+mn-lt"/>
              <a:ea typeface="+mn-ea"/>
              <a:cs typeface="+mn-cs"/>
            </a:endParaRPr>
          </a:p>
          <a:p>
            <a:pPr marL="990600" lvl="1" indent="0" rtl="0">
              <a:buClr>
                <a:schemeClr val="dk1"/>
              </a:buClr>
              <a:buSzPct val="80000"/>
              <a:buFont typeface="Courier New"/>
              <a:buNone/>
            </a:pPr>
            <a:r>
              <a:rPr lang="en-US" sz="1100" kern="1200" dirty="0" smtClean="0">
                <a:solidFill>
                  <a:schemeClr val="tx1"/>
                </a:solidFill>
                <a:effectLst/>
                <a:latin typeface="+mn-lt"/>
                <a:ea typeface="+mn-ea"/>
                <a:cs typeface="+mn-cs"/>
              </a:rPr>
              <a:t>Here is an example</a:t>
            </a:r>
            <a:r>
              <a:rPr lang="en-US" sz="1100" kern="1200" baseline="0" dirty="0" smtClean="0">
                <a:solidFill>
                  <a:schemeClr val="tx1"/>
                </a:solidFill>
                <a:effectLst/>
                <a:latin typeface="+mn-lt"/>
                <a:ea typeface="+mn-ea"/>
                <a:cs typeface="+mn-cs"/>
              </a:rPr>
              <a:t> of an early career field scientist where the current data practices are in blue and pink represents the places in the data lifecycle that can be augmented by tools or infrastructure from </a:t>
            </a:r>
            <a:r>
              <a:rPr lang="en-US" sz="1100" kern="1200" baseline="0" dirty="0" err="1" smtClean="0">
                <a:solidFill>
                  <a:schemeClr val="tx1"/>
                </a:solidFill>
                <a:effectLst/>
                <a:latin typeface="+mn-lt"/>
                <a:ea typeface="+mn-ea"/>
                <a:cs typeface="+mn-cs"/>
              </a:rPr>
              <a:t>DataONE</a:t>
            </a:r>
            <a:r>
              <a:rPr lang="en-US" sz="1100" kern="1200" baseline="0" dirty="0" smtClean="0">
                <a:solidFill>
                  <a:schemeClr val="tx1"/>
                </a:solidFill>
                <a:effectLst/>
                <a:latin typeface="+mn-lt"/>
                <a:ea typeface="+mn-ea"/>
                <a:cs typeface="+mn-cs"/>
              </a:rPr>
              <a:t>.</a:t>
            </a:r>
            <a:endParaRPr lang="en" dirty="0"/>
          </a:p>
        </p:txBody>
      </p:sp>
    </p:spTree>
    <p:extLst>
      <p:ext uri="{BB962C8B-B14F-4D97-AF65-F5344CB8AC3E}">
        <p14:creationId xmlns:p14="http://schemas.microsoft.com/office/powerpoint/2010/main" val="18530345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Just one place</a:t>
            </a:r>
            <a:r>
              <a:rPr lang="en-US" baseline="0" dirty="0" smtClean="0"/>
              <a:t> beyond the decimal and correct DC to 7.1 and open GIS to 7.2</a:t>
            </a:r>
            <a:endParaRPr lang="en-US" dirty="0" smtClean="0"/>
          </a:p>
          <a:p>
            <a:r>
              <a:rPr lang="en-US" dirty="0" smtClean="0"/>
              <a:t>2014/15</a:t>
            </a:r>
            <a:endParaRPr lang="en-US" dirty="0"/>
          </a:p>
        </p:txBody>
      </p:sp>
      <p:sp>
        <p:nvSpPr>
          <p:cNvPr id="4" name="Slide Number Placeholder 3"/>
          <p:cNvSpPr>
            <a:spLocks noGrp="1"/>
          </p:cNvSpPr>
          <p:nvPr>
            <p:ph type="sldNum" sz="quarter" idx="10"/>
          </p:nvPr>
        </p:nvSpPr>
        <p:spPr/>
        <p:txBody>
          <a:bodyPr/>
          <a:lstStyle/>
          <a:p>
            <a:fld id="{277BA70D-DF36-974B-80CD-8C910266DD3C}" type="slidenum">
              <a:rPr lang="en-US" smtClean="0"/>
              <a:t>15</a:t>
            </a:fld>
            <a:endParaRPr lang="en-US"/>
          </a:p>
        </p:txBody>
      </p:sp>
    </p:spTree>
    <p:extLst>
      <p:ext uri="{BB962C8B-B14F-4D97-AF65-F5344CB8AC3E}">
        <p14:creationId xmlns:p14="http://schemas.microsoft.com/office/powerpoint/2010/main" val="25069404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Delete</a:t>
            </a:r>
            <a:r>
              <a:rPr lang="en-US" baseline="0" dirty="0" smtClean="0"/>
              <a:t> date in captions just (n=609) and (n=623)</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2014/15</a:t>
            </a:r>
            <a:endParaRPr lang="en-US" dirty="0"/>
          </a:p>
        </p:txBody>
      </p:sp>
      <p:sp>
        <p:nvSpPr>
          <p:cNvPr id="4" name="Slide Number Placeholder 3"/>
          <p:cNvSpPr>
            <a:spLocks noGrp="1"/>
          </p:cNvSpPr>
          <p:nvPr>
            <p:ph type="sldNum" sz="quarter" idx="10"/>
          </p:nvPr>
        </p:nvSpPr>
        <p:spPr/>
        <p:txBody>
          <a:bodyPr/>
          <a:lstStyle/>
          <a:p>
            <a:fld id="{68111CB4-F7F3-4A44-82E5-7DD80A152AA4}" type="slidenum">
              <a:rPr lang="en-US" smtClean="0">
                <a:solidFill>
                  <a:prstClr val="black"/>
                </a:solidFill>
              </a:rPr>
              <a:pPr/>
              <a:t>16</a:t>
            </a:fld>
            <a:endParaRPr lang="en-US">
              <a:solidFill>
                <a:prstClr val="black"/>
              </a:solidFill>
            </a:endParaRPr>
          </a:p>
        </p:txBody>
      </p:sp>
    </p:spTree>
    <p:extLst>
      <p:ext uri="{BB962C8B-B14F-4D97-AF65-F5344CB8AC3E}">
        <p14:creationId xmlns:p14="http://schemas.microsoft.com/office/powerpoint/2010/main" val="35278257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i="1" baseline="0" dirty="0" smtClean="0"/>
              <a:t>n=743; 2014-15</a:t>
            </a:r>
            <a:endParaRPr lang="en-US" b="1" i="1" dirty="0"/>
          </a:p>
        </p:txBody>
      </p:sp>
      <p:sp>
        <p:nvSpPr>
          <p:cNvPr id="4" name="Slide Number Placeholder 3"/>
          <p:cNvSpPr>
            <a:spLocks noGrp="1"/>
          </p:cNvSpPr>
          <p:nvPr>
            <p:ph type="sldNum" sz="quarter" idx="10"/>
          </p:nvPr>
        </p:nvSpPr>
        <p:spPr/>
        <p:txBody>
          <a:bodyPr/>
          <a:lstStyle/>
          <a:p>
            <a:fld id="{68111CB4-F7F3-4A44-82E5-7DD80A152AA4}" type="slidenum">
              <a:rPr lang="en-US" smtClean="0"/>
              <a:pPr/>
              <a:t>17</a:t>
            </a:fld>
            <a:endParaRPr lang="en-US"/>
          </a:p>
        </p:txBody>
      </p:sp>
    </p:spTree>
    <p:extLst>
      <p:ext uri="{BB962C8B-B14F-4D97-AF65-F5344CB8AC3E}">
        <p14:creationId xmlns:p14="http://schemas.microsoft.com/office/powerpoint/2010/main" val="16156410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2014/15</a:t>
            </a:r>
            <a:endParaRPr lang="en-US" dirty="0"/>
          </a:p>
        </p:txBody>
      </p:sp>
      <p:sp>
        <p:nvSpPr>
          <p:cNvPr id="4" name="Slide Number Placeholder 3"/>
          <p:cNvSpPr>
            <a:spLocks noGrp="1"/>
          </p:cNvSpPr>
          <p:nvPr>
            <p:ph type="sldNum" sz="quarter" idx="10"/>
          </p:nvPr>
        </p:nvSpPr>
        <p:spPr/>
        <p:txBody>
          <a:bodyPr/>
          <a:lstStyle/>
          <a:p>
            <a:fld id="{277BA70D-DF36-974B-80CD-8C910266DD3C}" type="slidenum">
              <a:rPr lang="en-US" smtClean="0"/>
              <a:t>18</a:t>
            </a:fld>
            <a:endParaRPr lang="en-US"/>
          </a:p>
        </p:txBody>
      </p:sp>
    </p:spTree>
    <p:extLst>
      <p:ext uri="{BB962C8B-B14F-4D97-AF65-F5344CB8AC3E}">
        <p14:creationId xmlns:p14="http://schemas.microsoft.com/office/powerpoint/2010/main" val="37859484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Impediment to progress to science: M=4</a:t>
            </a:r>
          </a:p>
          <a:p>
            <a:r>
              <a:rPr lang="en-US" baseline="0" dirty="0" smtClean="0"/>
              <a:t>Restricted my ability to answer scientific questions: M=3.4</a:t>
            </a:r>
            <a:endParaRPr lang="en-US" dirty="0" smtClean="0"/>
          </a:p>
          <a:p>
            <a:endParaRPr lang="en-US" dirty="0"/>
          </a:p>
        </p:txBody>
      </p:sp>
      <p:sp>
        <p:nvSpPr>
          <p:cNvPr id="4" name="Slide Number Placeholder 3"/>
          <p:cNvSpPr>
            <a:spLocks noGrp="1"/>
          </p:cNvSpPr>
          <p:nvPr>
            <p:ph type="sldNum" sz="quarter" idx="10"/>
          </p:nvPr>
        </p:nvSpPr>
        <p:spPr/>
        <p:txBody>
          <a:bodyPr/>
          <a:lstStyle/>
          <a:p>
            <a:fld id="{277BA70D-DF36-974B-80CD-8C910266DD3C}" type="slidenum">
              <a:rPr lang="en-US" smtClean="0"/>
              <a:t>19</a:t>
            </a:fld>
            <a:endParaRPr lang="en-US"/>
          </a:p>
        </p:txBody>
      </p:sp>
    </p:spTree>
    <p:extLst>
      <p:ext uri="{BB962C8B-B14F-4D97-AF65-F5344CB8AC3E}">
        <p14:creationId xmlns:p14="http://schemas.microsoft.com/office/powerpoint/2010/main" val="1784843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11205283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Update alt metrics</a:t>
            </a:r>
            <a:endParaRPr lang="en-US" dirty="0"/>
          </a:p>
        </p:txBody>
      </p:sp>
      <p:sp>
        <p:nvSpPr>
          <p:cNvPr id="4" name="Slide Number Placeholder 3"/>
          <p:cNvSpPr>
            <a:spLocks noGrp="1"/>
          </p:cNvSpPr>
          <p:nvPr>
            <p:ph type="sldNum" sz="quarter" idx="10"/>
          </p:nvPr>
        </p:nvSpPr>
        <p:spPr/>
        <p:txBody>
          <a:bodyPr/>
          <a:lstStyle/>
          <a:p>
            <a:fld id="{277BA70D-DF36-974B-80CD-8C910266DD3C}" type="slidenum">
              <a:rPr lang="en-US" smtClean="0"/>
              <a:t>21</a:t>
            </a:fld>
            <a:endParaRPr lang="en-US"/>
          </a:p>
        </p:txBody>
      </p:sp>
    </p:spTree>
    <p:extLst>
      <p:ext uri="{BB962C8B-B14F-4D97-AF65-F5344CB8AC3E}">
        <p14:creationId xmlns:p14="http://schemas.microsoft.com/office/powerpoint/2010/main" val="4432838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spcBef>
                <a:spcPts val="0"/>
              </a:spcBef>
              <a:buSzPct val="25000"/>
              <a:buNone/>
            </a:pPr>
            <a:r>
              <a:rPr lang="en-US" sz="1200" b="0" i="0" u="none" strike="noStrike" cap="none" dirty="0" smtClean="0">
                <a:solidFill>
                  <a:schemeClr val="dk1"/>
                </a:solidFill>
                <a:latin typeface="Arial"/>
                <a:ea typeface="Arial"/>
                <a:cs typeface="Arial"/>
                <a:sym typeface="Arial"/>
              </a:rPr>
              <a:t>n=119; </a:t>
            </a:r>
            <a:r>
              <a:rPr lang="en-US" sz="1200" b="0" i="0" u="none" strike="noStrike" cap="none" baseline="0" dirty="0" smtClean="0">
                <a:solidFill>
                  <a:schemeClr val="dk1"/>
                </a:solidFill>
                <a:latin typeface="Arial"/>
                <a:ea typeface="Arial"/>
                <a:cs typeface="Arial"/>
                <a:sym typeface="Arial"/>
              </a:rPr>
              <a:t>(answered both a demographic &amp; analysis questions) </a:t>
            </a:r>
            <a:r>
              <a:rPr lang="en-US" sz="1200" b="0" i="0" u="none" strike="noStrike" cap="none" dirty="0" smtClean="0">
                <a:solidFill>
                  <a:schemeClr val="dk1"/>
                </a:solidFill>
                <a:latin typeface="Arial"/>
                <a:ea typeface="Arial"/>
                <a:cs typeface="Arial"/>
                <a:sym typeface="Arial"/>
              </a:rPr>
              <a:t>n=109 answered by country</a:t>
            </a:r>
            <a:endParaRPr lang="en-US" sz="1200" b="0" i="0" u="none" strike="noStrike" cap="none" baseline="0" dirty="0" smtClean="0">
              <a:solidFill>
                <a:schemeClr val="dk1"/>
              </a:solidFill>
              <a:latin typeface="Arial"/>
              <a:ea typeface="Arial"/>
              <a:cs typeface="Arial"/>
              <a:sym typeface="Arial"/>
            </a:endParaRPr>
          </a:p>
          <a:p>
            <a:pPr marL="0" marR="0" lvl="0" indent="0" algn="l" rtl="0">
              <a:spcBef>
                <a:spcPts val="0"/>
              </a:spcBef>
              <a:buSzPct val="25000"/>
              <a:buNone/>
            </a:pPr>
            <a:r>
              <a:rPr lang="en-US" sz="1200" b="0" i="0" u="none" strike="noStrike" cap="none" baseline="0" dirty="0" smtClean="0">
                <a:solidFill>
                  <a:schemeClr val="dk1"/>
                </a:solidFill>
                <a:latin typeface="Arial"/>
                <a:ea typeface="Arial"/>
                <a:cs typeface="Arial"/>
                <a:sym typeface="Arial"/>
              </a:rPr>
              <a:t>West: 51% North: 19% East: 17% South: 13%</a:t>
            </a:r>
          </a:p>
          <a:p>
            <a:pPr marL="0" marR="0" lvl="0" indent="0" algn="l" rtl="0">
              <a:spcBef>
                <a:spcPts val="0"/>
              </a:spcBef>
              <a:buSzPct val="25000"/>
              <a:buNone/>
            </a:pPr>
            <a:endParaRPr lang="en-US" sz="1200" b="0" i="0" u="none" strike="noStrike" cap="none" baseline="0" dirty="0" smtClean="0">
              <a:solidFill>
                <a:schemeClr val="dk1"/>
              </a:solidFill>
              <a:latin typeface="Arial"/>
              <a:ea typeface="Arial"/>
              <a:cs typeface="Arial"/>
              <a:sym typeface="Arial"/>
            </a:endParaRPr>
          </a:p>
          <a:p>
            <a:pPr marL="0" marR="0" lvl="0" indent="0" algn="l" rtl="0">
              <a:spcBef>
                <a:spcPts val="0"/>
              </a:spcBef>
              <a:buSzPct val="25000"/>
              <a:buNone/>
            </a:pPr>
            <a:r>
              <a:rPr lang="en-US" sz="1200" b="0" i="0" u="none" strike="noStrike" cap="none" baseline="0" dirty="0" smtClean="0">
                <a:solidFill>
                  <a:schemeClr val="dk1"/>
                </a:solidFill>
                <a:latin typeface="Arial"/>
                <a:ea typeface="Arial"/>
                <a:cs typeface="Arial"/>
                <a:sym typeface="Arial"/>
              </a:rPr>
              <a:t>n=333 (LIBER pop) </a:t>
            </a:r>
          </a:p>
          <a:p>
            <a:pPr marL="0" marR="0" lvl="0" indent="0" algn="l" rtl="0">
              <a:spcBef>
                <a:spcPts val="0"/>
              </a:spcBef>
              <a:buSzPct val="25000"/>
              <a:buNone/>
            </a:pPr>
            <a:r>
              <a:rPr lang="en-US" sz="1200" b="0" i="0" u="none" strike="noStrike" cap="none" baseline="0" dirty="0" smtClean="0">
                <a:solidFill>
                  <a:schemeClr val="dk1"/>
                </a:solidFill>
                <a:latin typeface="Arial"/>
                <a:ea typeface="Arial"/>
                <a:cs typeface="Arial"/>
                <a:sym typeface="Arial"/>
              </a:rPr>
              <a:t>West: 177 (53.1%) East:  52 (15.6%) North: 49 (14.7%) South: 55 (16.5%)</a:t>
            </a:r>
            <a:endParaRPr lang="en-US" sz="1200" b="0" i="0" u="none" strike="noStrike" cap="none" dirty="0" smtClean="0">
              <a:solidFill>
                <a:schemeClr val="dk1"/>
              </a:solidFill>
              <a:latin typeface="Arial"/>
              <a:ea typeface="Arial"/>
              <a:cs typeface="Arial"/>
              <a:sym typeface="Arial"/>
            </a:endParaRPr>
          </a:p>
          <a:p>
            <a:endParaRPr lang="en-US" dirty="0"/>
          </a:p>
        </p:txBody>
      </p:sp>
      <p:sp>
        <p:nvSpPr>
          <p:cNvPr id="4" name="Slide Number Placeholder 3"/>
          <p:cNvSpPr>
            <a:spLocks noGrp="1"/>
          </p:cNvSpPr>
          <p:nvPr>
            <p:ph type="sldNum" sz="quarter" idx="10"/>
          </p:nvPr>
        </p:nvSpPr>
        <p:spPr/>
        <p:txBody>
          <a:bodyPr/>
          <a:lstStyle/>
          <a:p>
            <a:fld id="{277BA70D-DF36-974B-80CD-8C910266DD3C}" type="slidenum">
              <a:rPr lang="en-US" smtClean="0"/>
              <a:t>22</a:t>
            </a:fld>
            <a:endParaRPr lang="en-US"/>
          </a:p>
        </p:txBody>
      </p:sp>
    </p:spTree>
    <p:extLst>
      <p:ext uri="{BB962C8B-B14F-4D97-AF65-F5344CB8AC3E}">
        <p14:creationId xmlns:p14="http://schemas.microsoft.com/office/powerpoint/2010/main" val="8415527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p:txBody>
      </p:sp>
      <p:sp>
        <p:nvSpPr>
          <p:cNvPr id="4" name="Slide Number Placeholder 3"/>
          <p:cNvSpPr>
            <a:spLocks noGrp="1"/>
          </p:cNvSpPr>
          <p:nvPr>
            <p:ph type="sldNum" sz="quarter" idx="10"/>
          </p:nvPr>
        </p:nvSpPr>
        <p:spPr/>
        <p:txBody>
          <a:bodyPr/>
          <a:lstStyle/>
          <a:p>
            <a:fld id="{68111CB4-F7F3-4A44-82E5-7DD80A152AA4}" type="slidenum">
              <a:rPr lang="en-US" smtClean="0"/>
              <a:pPr/>
              <a:t>5</a:t>
            </a:fld>
            <a:endParaRPr lang="en-US"/>
          </a:p>
        </p:txBody>
      </p:sp>
    </p:spTree>
    <p:extLst>
      <p:ext uri="{BB962C8B-B14F-4D97-AF65-F5344CB8AC3E}">
        <p14:creationId xmlns:p14="http://schemas.microsoft.com/office/powerpoint/2010/main" val="2031935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smtClean="0">
                <a:solidFill>
                  <a:schemeClr val="tx1"/>
                </a:solidFill>
                <a:effectLst/>
                <a:latin typeface="+mn-lt"/>
                <a:ea typeface="+mn-ea"/>
                <a:cs typeface="+mn-cs"/>
              </a:rPr>
              <a:t>*yes only responses*</a:t>
            </a:r>
          </a:p>
          <a:p>
            <a:r>
              <a:rPr lang="en-US" sz="1200" b="0" i="0" u="none" strike="noStrike" kern="1200" dirty="0" smtClean="0">
                <a:solidFill>
                  <a:schemeClr val="tx1"/>
                </a:solidFill>
                <a:effectLst/>
                <a:latin typeface="+mn-lt"/>
                <a:ea typeface="+mn-ea"/>
                <a:cs typeface="+mn-cs"/>
              </a:rPr>
              <a:t>Outreach/collaboration with other RDS providers (n=107)</a:t>
            </a:r>
            <a:r>
              <a:rPr lang="en-US" dirty="0" smtClean="0"/>
              <a:t> </a:t>
            </a:r>
          </a:p>
          <a:p>
            <a:r>
              <a:rPr lang="en-US" sz="1200" b="0" i="0" u="none" strike="noStrike" kern="1200" dirty="0" smtClean="0">
                <a:solidFill>
                  <a:schemeClr val="tx1"/>
                </a:solidFill>
                <a:effectLst/>
                <a:latin typeface="+mn-lt"/>
                <a:ea typeface="+mn-ea"/>
                <a:cs typeface="+mn-cs"/>
              </a:rPr>
              <a:t>Consulting on data and metadata standards (n=105)</a:t>
            </a:r>
            <a:r>
              <a:rPr lang="en-US" dirty="0" smtClean="0"/>
              <a:t> </a:t>
            </a:r>
          </a:p>
          <a:p>
            <a:r>
              <a:rPr lang="en-US" sz="1200" b="0" i="0" u="none" strike="noStrike" kern="1200" dirty="0" smtClean="0">
                <a:solidFill>
                  <a:schemeClr val="tx1"/>
                </a:solidFill>
                <a:effectLst/>
                <a:latin typeface="+mn-lt"/>
                <a:ea typeface="+mn-ea"/>
                <a:cs typeface="+mn-cs"/>
              </a:rPr>
              <a:t>Consulting on data </a:t>
            </a:r>
            <a:r>
              <a:rPr lang="en-US" sz="1200" b="0" i="0" u="none" strike="noStrike" kern="1200" dirty="0" err="1" smtClean="0">
                <a:solidFill>
                  <a:schemeClr val="tx1"/>
                </a:solidFill>
                <a:effectLst/>
                <a:latin typeface="+mn-lt"/>
                <a:ea typeface="+mn-ea"/>
                <a:cs typeface="+mn-cs"/>
              </a:rPr>
              <a:t>mgt</a:t>
            </a:r>
            <a:r>
              <a:rPr lang="en-US" sz="1200" b="0" i="0" u="none" strike="noStrike" kern="1200" dirty="0" smtClean="0">
                <a:solidFill>
                  <a:schemeClr val="tx1"/>
                </a:solidFill>
                <a:effectLst/>
                <a:latin typeface="+mn-lt"/>
                <a:ea typeface="+mn-ea"/>
                <a:cs typeface="+mn-cs"/>
              </a:rPr>
              <a:t> plans (n=107)</a:t>
            </a:r>
            <a:r>
              <a:rPr lang="en-US" dirty="0" smtClean="0"/>
              <a:t> </a:t>
            </a:r>
          </a:p>
          <a:p>
            <a:r>
              <a:rPr lang="en-US" sz="1200" b="0" i="0" u="none" strike="noStrike" kern="1200" dirty="0" smtClean="0">
                <a:solidFill>
                  <a:schemeClr val="tx1"/>
                </a:solidFill>
                <a:effectLst/>
                <a:latin typeface="+mn-lt"/>
                <a:ea typeface="+mn-ea"/>
                <a:cs typeface="+mn-cs"/>
              </a:rPr>
              <a:t>Training colleagues on RDS (n=95)</a:t>
            </a:r>
            <a:r>
              <a:rPr lang="en-US" dirty="0" smtClean="0"/>
              <a:t> </a:t>
            </a:r>
          </a:p>
          <a:p>
            <a:r>
              <a:rPr lang="en-US" sz="1200" b="0" i="0" u="none" strike="noStrike" kern="1200" dirty="0" smtClean="0">
                <a:solidFill>
                  <a:schemeClr val="tx1"/>
                </a:solidFill>
                <a:effectLst/>
                <a:latin typeface="+mn-lt"/>
                <a:ea typeface="+mn-ea"/>
                <a:cs typeface="+mn-cs"/>
              </a:rPr>
              <a:t>Involved in policy development/planning (n=95)</a:t>
            </a:r>
            <a:r>
              <a:rPr lang="en-US" dirty="0" smtClean="0"/>
              <a:t> </a:t>
            </a:r>
          </a:p>
          <a:p>
            <a:r>
              <a:rPr lang="en-US" sz="1200" b="0" i="0" u="none" strike="noStrike" kern="1200" dirty="0" smtClean="0">
                <a:solidFill>
                  <a:schemeClr val="tx1"/>
                </a:solidFill>
                <a:effectLst/>
                <a:latin typeface="+mn-lt"/>
                <a:ea typeface="+mn-ea"/>
                <a:cs typeface="+mn-cs"/>
              </a:rPr>
              <a:t>Discussing RDS with others (n=95)</a:t>
            </a:r>
            <a:r>
              <a:rPr lang="en-US" dirty="0" smtClean="0"/>
              <a:t> </a:t>
            </a:r>
          </a:p>
          <a:p>
            <a:endParaRPr lang="en-US" dirty="0"/>
          </a:p>
        </p:txBody>
      </p:sp>
      <p:sp>
        <p:nvSpPr>
          <p:cNvPr id="4" name="Slide Number Placeholder 3"/>
          <p:cNvSpPr>
            <a:spLocks noGrp="1"/>
          </p:cNvSpPr>
          <p:nvPr>
            <p:ph type="sldNum" sz="quarter" idx="10"/>
          </p:nvPr>
        </p:nvSpPr>
        <p:spPr/>
        <p:txBody>
          <a:bodyPr/>
          <a:lstStyle/>
          <a:p>
            <a:fld id="{277BA70D-DF36-974B-80CD-8C910266DD3C}" type="slidenum">
              <a:rPr lang="en-US" smtClean="0"/>
              <a:t>25</a:t>
            </a:fld>
            <a:endParaRPr lang="en-US"/>
          </a:p>
        </p:txBody>
      </p:sp>
    </p:spTree>
    <p:extLst>
      <p:ext uri="{BB962C8B-B14F-4D97-AF65-F5344CB8AC3E}">
        <p14:creationId xmlns:p14="http://schemas.microsoft.com/office/powerpoint/2010/main" val="6490474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smtClean="0">
                <a:solidFill>
                  <a:schemeClr val="tx1"/>
                </a:solidFill>
                <a:effectLst/>
                <a:latin typeface="+mn-lt"/>
                <a:ea typeface="+mn-ea"/>
                <a:cs typeface="+mn-cs"/>
              </a:rPr>
              <a:t>*Yes only*</a:t>
            </a:r>
          </a:p>
          <a:p>
            <a:r>
              <a:rPr lang="en-US" sz="1200" b="0" i="0" u="none" strike="noStrike" kern="1200" dirty="0" smtClean="0">
                <a:solidFill>
                  <a:schemeClr val="tx1"/>
                </a:solidFill>
                <a:effectLst/>
                <a:latin typeface="+mn-lt"/>
                <a:ea typeface="+mn-ea"/>
                <a:cs typeface="+mn-cs"/>
              </a:rPr>
              <a:t>ID datasets (n=106)</a:t>
            </a:r>
            <a:r>
              <a:rPr lang="en-US" dirty="0" smtClean="0"/>
              <a:t> </a:t>
            </a:r>
          </a:p>
          <a:p>
            <a:r>
              <a:rPr lang="en-US" sz="1200" b="0" i="0" u="none" strike="noStrike" kern="1200" dirty="0" smtClean="0">
                <a:solidFill>
                  <a:schemeClr val="tx1"/>
                </a:solidFill>
                <a:effectLst/>
                <a:latin typeface="+mn-lt"/>
                <a:ea typeface="+mn-ea"/>
                <a:cs typeface="+mn-cs"/>
              </a:rPr>
              <a:t>Direct participation with researchers (n=94)</a:t>
            </a:r>
            <a:r>
              <a:rPr lang="en-US" dirty="0" smtClean="0"/>
              <a:t> </a:t>
            </a:r>
          </a:p>
          <a:p>
            <a:r>
              <a:rPr lang="en-US" sz="1200" b="0" i="0" u="none" strike="noStrike" kern="1200" dirty="0" smtClean="0">
                <a:solidFill>
                  <a:schemeClr val="tx1"/>
                </a:solidFill>
                <a:effectLst/>
                <a:latin typeface="+mn-lt"/>
                <a:ea typeface="+mn-ea"/>
                <a:cs typeface="+mn-cs"/>
              </a:rPr>
              <a:t>Creating web guides (n=100)</a:t>
            </a:r>
            <a:r>
              <a:rPr lang="en-US" dirty="0" smtClean="0"/>
              <a:t> </a:t>
            </a:r>
          </a:p>
          <a:p>
            <a:r>
              <a:rPr lang="en-US" sz="1200" b="0" i="0" u="none" strike="noStrike" kern="1200" dirty="0" smtClean="0">
                <a:solidFill>
                  <a:schemeClr val="tx1"/>
                </a:solidFill>
                <a:effectLst/>
                <a:latin typeface="+mn-lt"/>
                <a:ea typeface="+mn-ea"/>
                <a:cs typeface="+mn-cs"/>
              </a:rPr>
              <a:t>Providing tech support for finding/citing data (n=101)</a:t>
            </a:r>
            <a:r>
              <a:rPr lang="en-US" dirty="0" smtClean="0"/>
              <a:t> </a:t>
            </a:r>
          </a:p>
          <a:p>
            <a:r>
              <a:rPr lang="en-US" sz="1200" b="0" i="0" u="none" strike="noStrike" kern="1200" dirty="0" smtClean="0">
                <a:solidFill>
                  <a:schemeClr val="tx1"/>
                </a:solidFill>
                <a:effectLst/>
                <a:latin typeface="+mn-lt"/>
                <a:ea typeface="+mn-ea"/>
                <a:cs typeface="+mn-cs"/>
              </a:rPr>
              <a:t>Providing ref. support for RDS (n=101)</a:t>
            </a:r>
            <a:r>
              <a:rPr lang="en-US" dirty="0" smtClean="0"/>
              <a:t> </a:t>
            </a:r>
          </a:p>
          <a:p>
            <a:endParaRPr lang="en-US" dirty="0"/>
          </a:p>
        </p:txBody>
      </p:sp>
      <p:sp>
        <p:nvSpPr>
          <p:cNvPr id="4" name="Slide Number Placeholder 3"/>
          <p:cNvSpPr>
            <a:spLocks noGrp="1"/>
          </p:cNvSpPr>
          <p:nvPr>
            <p:ph type="sldNum" sz="quarter" idx="10"/>
          </p:nvPr>
        </p:nvSpPr>
        <p:spPr/>
        <p:txBody>
          <a:bodyPr/>
          <a:lstStyle/>
          <a:p>
            <a:fld id="{277BA70D-DF36-974B-80CD-8C910266DD3C}" type="slidenum">
              <a:rPr lang="en-US" smtClean="0"/>
              <a:t>26</a:t>
            </a:fld>
            <a:endParaRPr lang="en-US"/>
          </a:p>
        </p:txBody>
      </p:sp>
    </p:spTree>
    <p:extLst>
      <p:ext uri="{BB962C8B-B14F-4D97-AF65-F5344CB8AC3E}">
        <p14:creationId xmlns:p14="http://schemas.microsoft.com/office/powerpoint/2010/main" val="16770511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smtClean="0">
                <a:solidFill>
                  <a:schemeClr val="tx1"/>
                </a:solidFill>
                <a:effectLst/>
                <a:latin typeface="+mn-lt"/>
                <a:ea typeface="+mn-ea"/>
                <a:cs typeface="+mn-cs"/>
              </a:rPr>
              <a:t>Outreach/collaboration with other RDS providers (n=107)</a:t>
            </a:r>
            <a:r>
              <a:rPr lang="en-US" dirty="0" smtClean="0"/>
              <a:t> </a:t>
            </a:r>
          </a:p>
          <a:p>
            <a:r>
              <a:rPr lang="en-US" sz="1200" b="0" i="0" u="none" strike="noStrike" kern="1200" dirty="0" smtClean="0">
                <a:solidFill>
                  <a:schemeClr val="tx1"/>
                </a:solidFill>
                <a:effectLst/>
                <a:latin typeface="+mn-lt"/>
                <a:ea typeface="+mn-ea"/>
                <a:cs typeface="+mn-cs"/>
              </a:rPr>
              <a:t>Consulting on data and metadata standards (n=105)</a:t>
            </a:r>
            <a:r>
              <a:rPr lang="en-US" dirty="0" smtClean="0"/>
              <a:t> </a:t>
            </a:r>
          </a:p>
          <a:p>
            <a:r>
              <a:rPr lang="en-US" sz="1200" b="0" i="0" u="none" strike="noStrike" kern="1200" dirty="0" smtClean="0">
                <a:solidFill>
                  <a:schemeClr val="tx1"/>
                </a:solidFill>
                <a:effectLst/>
                <a:latin typeface="+mn-lt"/>
                <a:ea typeface="+mn-ea"/>
                <a:cs typeface="+mn-cs"/>
              </a:rPr>
              <a:t>Consulting on data </a:t>
            </a:r>
            <a:r>
              <a:rPr lang="en-US" sz="1200" b="0" i="0" u="none" strike="noStrike" kern="1200" dirty="0" err="1" smtClean="0">
                <a:solidFill>
                  <a:schemeClr val="tx1"/>
                </a:solidFill>
                <a:effectLst/>
                <a:latin typeface="+mn-lt"/>
                <a:ea typeface="+mn-ea"/>
                <a:cs typeface="+mn-cs"/>
              </a:rPr>
              <a:t>mgt</a:t>
            </a:r>
            <a:r>
              <a:rPr lang="en-US" sz="1200" b="0" i="0" u="none" strike="noStrike" kern="1200" dirty="0" smtClean="0">
                <a:solidFill>
                  <a:schemeClr val="tx1"/>
                </a:solidFill>
                <a:effectLst/>
                <a:latin typeface="+mn-lt"/>
                <a:ea typeface="+mn-ea"/>
                <a:cs typeface="+mn-cs"/>
              </a:rPr>
              <a:t> plans (n=107)</a:t>
            </a:r>
            <a:r>
              <a:rPr lang="en-US" dirty="0" smtClean="0"/>
              <a:t> </a:t>
            </a:r>
          </a:p>
          <a:p>
            <a:r>
              <a:rPr lang="en-US" sz="1200" b="0" i="0" u="none" strike="noStrike" kern="1200" dirty="0" smtClean="0">
                <a:solidFill>
                  <a:schemeClr val="tx1"/>
                </a:solidFill>
                <a:effectLst/>
                <a:latin typeface="+mn-lt"/>
                <a:ea typeface="+mn-ea"/>
                <a:cs typeface="+mn-cs"/>
              </a:rPr>
              <a:t>Training colleagues on RDS (n=95)</a:t>
            </a:r>
            <a:r>
              <a:rPr lang="en-US" dirty="0" smtClean="0"/>
              <a:t> </a:t>
            </a:r>
          </a:p>
          <a:p>
            <a:r>
              <a:rPr lang="en-US" sz="1200" b="0" i="0" u="none" strike="noStrike" kern="1200" dirty="0" smtClean="0">
                <a:solidFill>
                  <a:schemeClr val="tx1"/>
                </a:solidFill>
                <a:effectLst/>
                <a:latin typeface="+mn-lt"/>
                <a:ea typeface="+mn-ea"/>
                <a:cs typeface="+mn-cs"/>
              </a:rPr>
              <a:t>Involved in policy development/planning (n=95)</a:t>
            </a:r>
            <a:r>
              <a:rPr lang="en-US" dirty="0" smtClean="0"/>
              <a:t> </a:t>
            </a:r>
          </a:p>
          <a:p>
            <a:r>
              <a:rPr lang="en-US" sz="1200" b="0" i="0" u="none" strike="noStrike" kern="1200" dirty="0" smtClean="0">
                <a:solidFill>
                  <a:schemeClr val="tx1"/>
                </a:solidFill>
                <a:effectLst/>
                <a:latin typeface="+mn-lt"/>
                <a:ea typeface="+mn-ea"/>
                <a:cs typeface="+mn-cs"/>
              </a:rPr>
              <a:t>Discussing RDS with others (n=95)</a:t>
            </a:r>
            <a:r>
              <a:rPr lang="en-US" dirty="0" smtClean="0"/>
              <a:t> </a:t>
            </a:r>
          </a:p>
          <a:p>
            <a:r>
              <a:rPr lang="en-US" dirty="0" smtClean="0"/>
              <a:t>Creating web guides (n=100)</a:t>
            </a:r>
          </a:p>
          <a:p>
            <a:r>
              <a:rPr lang="en-US" dirty="0" smtClean="0"/>
              <a:t>Provide reference support (n=101)</a:t>
            </a:r>
          </a:p>
          <a:p>
            <a:r>
              <a:rPr lang="en-US" dirty="0" smtClean="0"/>
              <a:t>Direct</a:t>
            </a:r>
            <a:r>
              <a:rPr lang="en-US" baseline="0" dirty="0" smtClean="0"/>
              <a:t> participation with researchers (n=94)</a:t>
            </a:r>
            <a:endParaRPr lang="en-US" dirty="0" smtClean="0"/>
          </a:p>
          <a:p>
            <a:endParaRPr lang="en-US" dirty="0"/>
          </a:p>
        </p:txBody>
      </p:sp>
      <p:sp>
        <p:nvSpPr>
          <p:cNvPr id="4" name="Slide Number Placeholder 3"/>
          <p:cNvSpPr>
            <a:spLocks noGrp="1"/>
          </p:cNvSpPr>
          <p:nvPr>
            <p:ph type="sldNum" sz="quarter" idx="10"/>
          </p:nvPr>
        </p:nvSpPr>
        <p:spPr/>
        <p:txBody>
          <a:bodyPr/>
          <a:lstStyle/>
          <a:p>
            <a:fld id="{277BA70D-DF36-974B-80CD-8C910266DD3C}" type="slidenum">
              <a:rPr lang="en-US" smtClean="0"/>
              <a:t>28</a:t>
            </a:fld>
            <a:endParaRPr lang="en-US"/>
          </a:p>
        </p:txBody>
      </p:sp>
    </p:spTree>
    <p:extLst>
      <p:ext uri="{BB962C8B-B14F-4D97-AF65-F5344CB8AC3E}">
        <p14:creationId xmlns:p14="http://schemas.microsoft.com/office/powerpoint/2010/main" val="12039338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Providing technical support (n=101)</a:t>
            </a:r>
          </a:p>
          <a:p>
            <a:r>
              <a:rPr lang="en-US" dirty="0" smtClean="0"/>
              <a:t>Preparing data/sets for deposit (n=100)</a:t>
            </a:r>
          </a:p>
          <a:p>
            <a:r>
              <a:rPr lang="en-US" dirty="0" smtClean="0"/>
              <a:t>ID data (n=106)</a:t>
            </a:r>
          </a:p>
          <a:p>
            <a:r>
              <a:rPr lang="en-US" dirty="0" smtClean="0"/>
              <a:t>Create/transform metadata (n=103)</a:t>
            </a:r>
          </a:p>
          <a:p>
            <a:r>
              <a:rPr lang="en-US" dirty="0" smtClean="0"/>
              <a:t>Deaccession of data</a:t>
            </a:r>
            <a:r>
              <a:rPr lang="en-US" baseline="0" dirty="0" smtClean="0"/>
              <a:t> (n=97)</a:t>
            </a:r>
            <a:endParaRPr lang="en-US" dirty="0" smtClean="0"/>
          </a:p>
          <a:p>
            <a:endParaRPr lang="en-US" dirty="0"/>
          </a:p>
        </p:txBody>
      </p:sp>
      <p:sp>
        <p:nvSpPr>
          <p:cNvPr id="4" name="Slide Number Placeholder 3"/>
          <p:cNvSpPr>
            <a:spLocks noGrp="1"/>
          </p:cNvSpPr>
          <p:nvPr>
            <p:ph type="sldNum" sz="quarter" idx="10"/>
          </p:nvPr>
        </p:nvSpPr>
        <p:spPr/>
        <p:txBody>
          <a:bodyPr/>
          <a:lstStyle/>
          <a:p>
            <a:fld id="{277BA70D-DF36-974B-80CD-8C910266DD3C}" type="slidenum">
              <a:rPr lang="en-US" smtClean="0"/>
              <a:t>29</a:t>
            </a:fld>
            <a:endParaRPr lang="en-US"/>
          </a:p>
        </p:txBody>
      </p:sp>
    </p:spTree>
    <p:extLst>
      <p:ext uri="{BB962C8B-B14F-4D97-AF65-F5344CB8AC3E}">
        <p14:creationId xmlns:p14="http://schemas.microsoft.com/office/powerpoint/2010/main" val="3651473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77BA70D-DF36-974B-80CD-8C910266DD3C}" type="slidenum">
              <a:rPr lang="en-US" smtClean="0"/>
              <a:t>31</a:t>
            </a:fld>
            <a:endParaRPr lang="en-US"/>
          </a:p>
        </p:txBody>
      </p:sp>
    </p:spTree>
    <p:extLst>
      <p:ext uri="{BB962C8B-B14F-4D97-AF65-F5344CB8AC3E}">
        <p14:creationId xmlns:p14="http://schemas.microsoft.com/office/powerpoint/2010/main" val="293848999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n=85</a:t>
            </a:r>
          </a:p>
          <a:p>
            <a:endParaRPr lang="en-US" dirty="0"/>
          </a:p>
        </p:txBody>
      </p:sp>
      <p:sp>
        <p:nvSpPr>
          <p:cNvPr id="4" name="Slide Number Placeholder 3"/>
          <p:cNvSpPr>
            <a:spLocks noGrp="1"/>
          </p:cNvSpPr>
          <p:nvPr>
            <p:ph type="sldNum" sz="quarter" idx="10"/>
          </p:nvPr>
        </p:nvSpPr>
        <p:spPr/>
        <p:txBody>
          <a:bodyPr/>
          <a:lstStyle/>
          <a:p>
            <a:fld id="{277BA70D-DF36-974B-80CD-8C910266DD3C}" type="slidenum">
              <a:rPr lang="en-US" smtClean="0"/>
              <a:t>32</a:t>
            </a:fld>
            <a:endParaRPr lang="en-US"/>
          </a:p>
        </p:txBody>
      </p:sp>
    </p:spTree>
    <p:extLst>
      <p:ext uri="{BB962C8B-B14F-4D97-AF65-F5344CB8AC3E}">
        <p14:creationId xmlns:p14="http://schemas.microsoft.com/office/powerpoint/2010/main" val="11810926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n=87</a:t>
            </a:r>
          </a:p>
          <a:p>
            <a:endParaRPr lang="en-US" dirty="0"/>
          </a:p>
        </p:txBody>
      </p:sp>
      <p:sp>
        <p:nvSpPr>
          <p:cNvPr id="4" name="Slide Number Placeholder 3"/>
          <p:cNvSpPr>
            <a:spLocks noGrp="1"/>
          </p:cNvSpPr>
          <p:nvPr>
            <p:ph type="sldNum" sz="quarter" idx="10"/>
          </p:nvPr>
        </p:nvSpPr>
        <p:spPr/>
        <p:txBody>
          <a:bodyPr/>
          <a:lstStyle/>
          <a:p>
            <a:fld id="{277BA70D-DF36-974B-80CD-8C910266DD3C}" type="slidenum">
              <a:rPr lang="en-US" smtClean="0"/>
              <a:t>33</a:t>
            </a:fld>
            <a:endParaRPr lang="en-US"/>
          </a:p>
        </p:txBody>
      </p:sp>
    </p:spTree>
    <p:extLst>
      <p:ext uri="{BB962C8B-B14F-4D97-AF65-F5344CB8AC3E}">
        <p14:creationId xmlns:p14="http://schemas.microsoft.com/office/powerpoint/2010/main" val="4007453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smtClean="0">
                <a:solidFill>
                  <a:schemeClr val="tx1"/>
                </a:solidFill>
                <a:effectLst/>
                <a:latin typeface="+mn-lt"/>
                <a:ea typeface="+mn-ea"/>
                <a:cs typeface="+mn-cs"/>
              </a:rPr>
              <a:t>n=87</a:t>
            </a:r>
          </a:p>
          <a:p>
            <a:r>
              <a:rPr lang="en-US" sz="1200" b="0" i="0" u="none" strike="noStrike" kern="1200" dirty="0" smtClean="0">
                <a:solidFill>
                  <a:schemeClr val="tx1"/>
                </a:solidFill>
                <a:effectLst/>
                <a:latin typeface="+mn-lt"/>
                <a:ea typeface="+mn-ea"/>
                <a:cs typeface="+mn-cs"/>
              </a:rPr>
              <a:t>Collaboration with others with skills related to RDS (n=8)</a:t>
            </a:r>
            <a:r>
              <a:rPr lang="en-US" dirty="0" smtClean="0"/>
              <a:t> </a:t>
            </a:r>
          </a:p>
          <a:p>
            <a:r>
              <a:rPr lang="en-US" sz="1200" b="0" i="0" u="none" strike="noStrike" kern="1200" dirty="0" smtClean="0">
                <a:solidFill>
                  <a:schemeClr val="tx1"/>
                </a:solidFill>
                <a:effectLst/>
                <a:latin typeface="+mn-lt"/>
                <a:ea typeface="+mn-ea"/>
                <a:cs typeface="+mn-cs"/>
              </a:rPr>
              <a:t>In-house staff workshops (n=41)</a:t>
            </a:r>
            <a:r>
              <a:rPr lang="en-US" dirty="0" smtClean="0"/>
              <a:t> </a:t>
            </a:r>
          </a:p>
          <a:p>
            <a:r>
              <a:rPr lang="en-US" sz="1200" b="0" i="0" u="none" strike="noStrike" kern="1200" dirty="0" smtClean="0">
                <a:solidFill>
                  <a:schemeClr val="tx1"/>
                </a:solidFill>
                <a:effectLst/>
                <a:latin typeface="+mn-lt"/>
                <a:ea typeface="+mn-ea"/>
                <a:cs typeface="+mn-cs"/>
              </a:rPr>
              <a:t>Support for staff to join working groups related to RDS (n=51)</a:t>
            </a:r>
            <a:r>
              <a:rPr lang="en-US" dirty="0" smtClean="0"/>
              <a:t> </a:t>
            </a:r>
          </a:p>
          <a:p>
            <a:r>
              <a:rPr lang="en-US" sz="1200" b="0" i="0" u="none" strike="noStrike" kern="1200" dirty="0" smtClean="0">
                <a:solidFill>
                  <a:schemeClr val="tx1"/>
                </a:solidFill>
                <a:effectLst/>
                <a:latin typeface="+mn-lt"/>
                <a:ea typeface="+mn-ea"/>
                <a:cs typeface="+mn-cs"/>
              </a:rPr>
              <a:t>Support for staff to take courses related to RDS (n=52)</a:t>
            </a:r>
            <a:r>
              <a:rPr lang="en-US" dirty="0" smtClean="0"/>
              <a:t> </a:t>
            </a:r>
          </a:p>
          <a:p>
            <a:r>
              <a:rPr lang="en-US" sz="1200" b="0" i="0" u="none" strike="noStrike" kern="1200" dirty="0" smtClean="0">
                <a:solidFill>
                  <a:schemeClr val="tx1"/>
                </a:solidFill>
                <a:effectLst/>
                <a:latin typeface="+mn-lt"/>
                <a:ea typeface="+mn-ea"/>
                <a:cs typeface="+mn-cs"/>
              </a:rPr>
              <a:t>Support for staff to attend conferences/workshops (n=68)</a:t>
            </a:r>
            <a:r>
              <a:rPr lang="en-US" dirty="0" smtClean="0"/>
              <a:t> </a:t>
            </a:r>
          </a:p>
          <a:p>
            <a:endParaRPr lang="en-US" dirty="0"/>
          </a:p>
        </p:txBody>
      </p:sp>
      <p:sp>
        <p:nvSpPr>
          <p:cNvPr id="4" name="Slide Number Placeholder 3"/>
          <p:cNvSpPr>
            <a:spLocks noGrp="1"/>
          </p:cNvSpPr>
          <p:nvPr>
            <p:ph type="sldNum" sz="quarter" idx="10"/>
          </p:nvPr>
        </p:nvSpPr>
        <p:spPr/>
        <p:txBody>
          <a:bodyPr/>
          <a:lstStyle/>
          <a:p>
            <a:fld id="{277BA70D-DF36-974B-80CD-8C910266DD3C}" type="slidenum">
              <a:rPr lang="en-US" smtClean="0"/>
              <a:t>34</a:t>
            </a:fld>
            <a:endParaRPr lang="en-US"/>
          </a:p>
        </p:txBody>
      </p:sp>
    </p:spTree>
    <p:extLst>
      <p:ext uri="{BB962C8B-B14F-4D97-AF65-F5344CB8AC3E}">
        <p14:creationId xmlns:p14="http://schemas.microsoft.com/office/powerpoint/2010/main" val="2279123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FOSTER portal is an e-learning platform that brings together the best training resources for those who need to know more about Open Science, or who need to develop strategies and skills for implementing Open Science practices in their daily workflows. Here you will find a growing collection of training materials to meet the needs of many different users, from early-career researchers, to data managers, librarians, funders, and graduate schools. </a:t>
            </a:r>
            <a:r>
              <a:rPr lang="en-US" b="1" dirty="0" smtClean="0"/>
              <a:t>FOSTER (Facilitate Open Science Training for European Research) is a 2-year, EU-Funded (FP7) project, carried out by 13 partners across 8 countries. The primary aim is to produce a European-wide training </a:t>
            </a:r>
            <a:r>
              <a:rPr lang="en-US" b="1" dirty="0" err="1" smtClean="0"/>
              <a:t>programme</a:t>
            </a:r>
            <a:r>
              <a:rPr lang="en-US" b="1" dirty="0" smtClean="0"/>
              <a:t> that will help researchers, postgraduate students, librarians and other stakeholders to incorporate Open Access approaches into their existing research methodologies.</a:t>
            </a:r>
            <a:endParaRPr lang="en-US" dirty="0"/>
          </a:p>
        </p:txBody>
      </p:sp>
      <p:sp>
        <p:nvSpPr>
          <p:cNvPr id="4" name="Slide Number Placeholder 3"/>
          <p:cNvSpPr>
            <a:spLocks noGrp="1"/>
          </p:cNvSpPr>
          <p:nvPr>
            <p:ph type="sldNum" sz="quarter" idx="10"/>
          </p:nvPr>
        </p:nvSpPr>
        <p:spPr/>
        <p:txBody>
          <a:bodyPr/>
          <a:lstStyle/>
          <a:p>
            <a:fld id="{30CBA653-862D-4DFA-BCDC-C8371ACD8A2B}" type="slidenum">
              <a:rPr lang="en-US" smtClean="0"/>
              <a:t>36</a:t>
            </a:fld>
            <a:endParaRPr lang="en-US"/>
          </a:p>
        </p:txBody>
      </p:sp>
    </p:spTree>
    <p:extLst>
      <p:ext uri="{BB962C8B-B14F-4D97-AF65-F5344CB8AC3E}">
        <p14:creationId xmlns:p14="http://schemas.microsoft.com/office/powerpoint/2010/main" val="33409320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77BA70D-DF36-974B-80CD-8C910266DD3C}" type="slidenum">
              <a:rPr lang="en-US" smtClean="0"/>
              <a:t>39</a:t>
            </a:fld>
            <a:endParaRPr lang="en-US"/>
          </a:p>
        </p:txBody>
      </p:sp>
    </p:spTree>
    <p:extLst>
      <p:ext uri="{BB962C8B-B14F-4D97-AF65-F5344CB8AC3E}">
        <p14:creationId xmlns:p14="http://schemas.microsoft.com/office/powerpoint/2010/main" val="16430183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63BDE55-E386-4641-8667-096291CCF120}" type="slidenum">
              <a:rPr lang="en-US" smtClean="0"/>
              <a:pPr/>
              <a:t>6</a:t>
            </a:fld>
            <a:endParaRPr lang="en-US"/>
          </a:p>
        </p:txBody>
      </p:sp>
    </p:spTree>
    <p:extLst>
      <p:ext uri="{BB962C8B-B14F-4D97-AF65-F5344CB8AC3E}">
        <p14:creationId xmlns:p14="http://schemas.microsoft.com/office/powerpoint/2010/main" val="26980127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Font typeface="Arial" pitchFamily="34" charset="0"/>
              <a:buNone/>
            </a:pPr>
            <a:r>
              <a:rPr lang="en-US" sz="1200" dirty="0" smtClean="0">
                <a:latin typeface="Arial" pitchFamily="34" charset="0"/>
                <a:cs typeface="Arial" pitchFamily="34" charset="0"/>
              </a:rPr>
              <a:t>Librarians</a:t>
            </a:r>
            <a:r>
              <a:rPr lang="en-US" sz="1200" baseline="0" dirty="0" smtClean="0">
                <a:latin typeface="Arial" pitchFamily="34" charset="0"/>
                <a:cs typeface="Arial" pitchFamily="34" charset="0"/>
              </a:rPr>
              <a:t> also have questions about their role. We wanted to find out, through </a:t>
            </a:r>
            <a:r>
              <a:rPr lang="en-US" sz="1200" dirty="0" smtClean="0">
                <a:latin typeface="Arial" pitchFamily="34" charset="0"/>
                <a:cs typeface="Arial" pitchFamily="34" charset="0"/>
              </a:rPr>
              <a:t>Academic university librarian survey</a:t>
            </a:r>
          </a:p>
          <a:p>
            <a:pPr marL="457200" indent="-457200">
              <a:buFont typeface="Arial" pitchFamily="34" charset="0"/>
              <a:buChar char="•"/>
            </a:pPr>
            <a:endParaRPr lang="en-US" sz="1200" dirty="0" smtClean="0">
              <a:latin typeface="Arial" pitchFamily="34" charset="0"/>
              <a:cs typeface="Arial" pitchFamily="34" charset="0"/>
            </a:endParaRPr>
          </a:p>
          <a:p>
            <a:pPr marL="457200" indent="-457200">
              <a:buFont typeface="Arial" pitchFamily="34" charset="0"/>
              <a:buChar char="•"/>
            </a:pPr>
            <a:r>
              <a:rPr lang="en-US" sz="1200" dirty="0" smtClean="0">
                <a:latin typeface="Arial" pitchFamily="34" charset="0"/>
                <a:cs typeface="Arial" pitchFamily="34" charset="0"/>
              </a:rPr>
              <a:t>Do academic librarians have the background, skills and education to provide RDS?</a:t>
            </a:r>
          </a:p>
          <a:p>
            <a:pPr marL="457200" indent="-457200">
              <a:buFont typeface="Arial" pitchFamily="34" charset="0"/>
              <a:buChar char="•"/>
            </a:pPr>
            <a:r>
              <a:rPr lang="en-US" sz="1200" dirty="0" smtClean="0">
                <a:latin typeface="Arial" pitchFamily="34" charset="0"/>
                <a:cs typeface="Arial" pitchFamily="34" charset="0"/>
              </a:rPr>
              <a:t>What are librarian attitudes regarding the importance of RDS?</a:t>
            </a:r>
          </a:p>
          <a:p>
            <a:pPr marL="457200" indent="-457200">
              <a:buFont typeface="Arial" pitchFamily="34" charset="0"/>
              <a:buChar char="•"/>
            </a:pPr>
            <a:r>
              <a:rPr lang="en-US" sz="1200" dirty="0" smtClean="0">
                <a:latin typeface="Arial" pitchFamily="34" charset="0"/>
                <a:cs typeface="Arial" pitchFamily="34" charset="0"/>
              </a:rPr>
              <a:t>What factors contribute to or inhibit engagement of librarians in RDS?</a:t>
            </a:r>
          </a:p>
          <a:p>
            <a:endParaRPr lang="en-US" dirty="0"/>
          </a:p>
        </p:txBody>
      </p:sp>
      <p:sp>
        <p:nvSpPr>
          <p:cNvPr id="4" name="Slide Number Placeholder 3"/>
          <p:cNvSpPr>
            <a:spLocks noGrp="1"/>
          </p:cNvSpPr>
          <p:nvPr>
            <p:ph type="sldNum" sz="quarter" idx="10"/>
          </p:nvPr>
        </p:nvSpPr>
        <p:spPr/>
        <p:txBody>
          <a:bodyPr/>
          <a:lstStyle/>
          <a:p>
            <a:fld id="{E63BDE55-E386-4641-8667-096291CCF120}" type="slidenum">
              <a:rPr lang="en-US" smtClean="0"/>
              <a:pPr/>
              <a:t>7</a:t>
            </a:fld>
            <a:endParaRPr lang="en-US"/>
          </a:p>
        </p:txBody>
      </p:sp>
    </p:spTree>
    <p:extLst>
      <p:ext uri="{BB962C8B-B14F-4D97-AF65-F5344CB8AC3E}">
        <p14:creationId xmlns:p14="http://schemas.microsoft.com/office/powerpoint/2010/main" val="8939609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p:txBody>
      </p:sp>
      <p:sp>
        <p:nvSpPr>
          <p:cNvPr id="4" name="Slide Number Placeholder 3"/>
          <p:cNvSpPr>
            <a:spLocks noGrp="1"/>
          </p:cNvSpPr>
          <p:nvPr>
            <p:ph type="sldNum" sz="quarter" idx="10"/>
          </p:nvPr>
        </p:nvSpPr>
        <p:spPr/>
        <p:txBody>
          <a:bodyPr/>
          <a:lstStyle/>
          <a:p>
            <a:fld id="{68111CB4-F7F3-4A44-82E5-7DD80A152AA4}"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30297295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Standards for metadata or data</a:t>
            </a:r>
            <a:endParaRPr lang="en-US" dirty="0"/>
          </a:p>
        </p:txBody>
      </p:sp>
      <p:sp>
        <p:nvSpPr>
          <p:cNvPr id="4" name="Slide Number Placeholder 3"/>
          <p:cNvSpPr>
            <a:spLocks noGrp="1"/>
          </p:cNvSpPr>
          <p:nvPr>
            <p:ph type="sldNum" sz="quarter" idx="10"/>
          </p:nvPr>
        </p:nvSpPr>
        <p:spPr/>
        <p:txBody>
          <a:bodyPr/>
          <a:lstStyle/>
          <a:p>
            <a:fld id="{68111CB4-F7F3-4A44-82E5-7DD80A152AA4}" type="slidenum">
              <a:rPr lang="en-US" smtClean="0"/>
              <a:pPr/>
              <a:t>9</a:t>
            </a:fld>
            <a:endParaRPr lang="en-US"/>
          </a:p>
        </p:txBody>
      </p:sp>
    </p:spTree>
    <p:extLst>
      <p:ext uri="{BB962C8B-B14F-4D97-AF65-F5344CB8AC3E}">
        <p14:creationId xmlns:p14="http://schemas.microsoft.com/office/powerpoint/2010/main" val="8827334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8111CB4-F7F3-4A44-82E5-7DD80A152AA4}" type="slidenum">
              <a:rPr lang="en-US" smtClean="0"/>
              <a:pPr/>
              <a:t>10</a:t>
            </a:fld>
            <a:endParaRPr lang="en-US"/>
          </a:p>
        </p:txBody>
      </p:sp>
    </p:spTree>
    <p:extLst>
      <p:ext uri="{BB962C8B-B14F-4D97-AF65-F5344CB8AC3E}">
        <p14:creationId xmlns:p14="http://schemas.microsoft.com/office/powerpoint/2010/main" val="20843433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a:ln/>
        </p:spPr>
        <p:txBody>
          <a:bodyPr/>
          <a:lstStyle/>
          <a:p>
            <a:endParaRPr lang="en-US" b="1" i="1" dirty="0" smtClean="0">
              <a:latin typeface="Arial" charset="0"/>
              <a:ea typeface="ＭＳ Ｐゴシック" pitchFamily="34" charset="-128"/>
            </a:endParaRPr>
          </a:p>
        </p:txBody>
      </p:sp>
      <p:sp>
        <p:nvSpPr>
          <p:cNvPr id="44036" name="Slide Number Placeholder 3"/>
          <p:cNvSpPr>
            <a:spLocks noGrp="1"/>
          </p:cNvSpPr>
          <p:nvPr>
            <p:ph type="sldNum" sz="quarter" idx="5"/>
          </p:nvPr>
        </p:nvSpPr>
        <p:spPr>
          <a:noFill/>
        </p:spPr>
        <p:txBody>
          <a:bodyPr/>
          <a:lstStyle/>
          <a:p>
            <a:fld id="{A3AAFFE5-8144-402B-A2F5-6C2973569EDF}" type="slidenum">
              <a:rPr lang="en-US" smtClean="0"/>
              <a:pPr/>
              <a:t>11</a:t>
            </a:fld>
            <a:endParaRPr lang="en-US" smtClean="0"/>
          </a:p>
        </p:txBody>
      </p:sp>
    </p:spTree>
    <p:extLst>
      <p:ext uri="{BB962C8B-B14F-4D97-AF65-F5344CB8AC3E}">
        <p14:creationId xmlns:p14="http://schemas.microsoft.com/office/powerpoint/2010/main" val="35288314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Update al metrics?</a:t>
            </a:r>
            <a:endParaRPr lang="en-US" dirty="0"/>
          </a:p>
        </p:txBody>
      </p:sp>
      <p:sp>
        <p:nvSpPr>
          <p:cNvPr id="4" name="Slide Number Placeholder 3"/>
          <p:cNvSpPr>
            <a:spLocks noGrp="1"/>
          </p:cNvSpPr>
          <p:nvPr>
            <p:ph type="sldNum" sz="quarter" idx="10"/>
          </p:nvPr>
        </p:nvSpPr>
        <p:spPr/>
        <p:txBody>
          <a:bodyPr/>
          <a:lstStyle/>
          <a:p>
            <a:fld id="{277BA70D-DF36-974B-80CD-8C910266DD3C}" type="slidenum">
              <a:rPr lang="en-US" smtClean="0"/>
              <a:t>12</a:t>
            </a:fld>
            <a:endParaRPr lang="en-US"/>
          </a:p>
        </p:txBody>
      </p:sp>
    </p:spTree>
    <p:extLst>
      <p:ext uri="{BB962C8B-B14F-4D97-AF65-F5344CB8AC3E}">
        <p14:creationId xmlns:p14="http://schemas.microsoft.com/office/powerpoint/2010/main" val="3825037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6" name="Rectangle 5"/>
          <p:cNvSpPr/>
          <p:nvPr userDrawn="1"/>
        </p:nvSpPr>
        <p:spPr>
          <a:xfrm>
            <a:off x="4302329" y="4021295"/>
            <a:ext cx="576292" cy="576105"/>
          </a:xfrm>
          <a:prstGeom prst="rect">
            <a:avLst/>
          </a:prstGeom>
          <a:solidFill>
            <a:srgbClr val="FD6D0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 name="Title 1"/>
          <p:cNvSpPr>
            <a:spLocks noGrp="1"/>
          </p:cNvSpPr>
          <p:nvPr>
            <p:ph type="title"/>
          </p:nvPr>
        </p:nvSpPr>
        <p:spPr>
          <a:xfrm>
            <a:off x="457200" y="1449892"/>
            <a:ext cx="8229600" cy="1143000"/>
          </a:xfrm>
        </p:spPr>
        <p:txBody>
          <a:bodyPr/>
          <a:lstStyle>
            <a:lvl1pPr algn="ctr">
              <a:defRPr>
                <a:solidFill>
                  <a:srgbClr val="3B3C3E"/>
                </a:solidFill>
              </a:defRPr>
            </a:lvl1pPr>
          </a:lstStyle>
          <a:p>
            <a:r>
              <a:rPr lang="en-US" dirty="0" smtClean="0"/>
              <a:t>Click to edit Master title style</a:t>
            </a:r>
            <a:endParaRPr lang="en-US" dirty="0"/>
          </a:p>
        </p:txBody>
      </p:sp>
      <p:sp>
        <p:nvSpPr>
          <p:cNvPr id="5" name="Subtitle 2"/>
          <p:cNvSpPr>
            <a:spLocks noGrp="1"/>
          </p:cNvSpPr>
          <p:nvPr>
            <p:ph type="subTitle" idx="1"/>
          </p:nvPr>
        </p:nvSpPr>
        <p:spPr>
          <a:xfrm>
            <a:off x="1371600" y="2694275"/>
            <a:ext cx="6400800" cy="1223675"/>
          </a:xfrm>
        </p:spPr>
        <p:txBody>
          <a:bodyPr/>
          <a:lstStyle>
            <a:lvl1pPr marL="0" indent="0" algn="ctr">
              <a:buNone/>
              <a:defRPr>
                <a:solidFill>
                  <a:srgbClr val="3B3C3E"/>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pic>
        <p:nvPicPr>
          <p:cNvPr id="4" name="Picture 3" descr="UT_logo_RGB.eps"/>
          <p:cNvPicPr>
            <a:picLocks noChangeAspect="1"/>
          </p:cNvPicPr>
          <p:nvPr userDrawn="1"/>
        </p:nvPicPr>
        <p:blipFill rotWithShape="1">
          <a:blip r:embed="rId2" cstate="screen">
            <a:extLst>
              <a:ext uri="{28A0092B-C50C-407E-A947-70E740481C1C}">
                <a14:useLocalDpi xmlns:a14="http://schemas.microsoft.com/office/drawing/2010/main"/>
              </a:ext>
            </a:extLst>
          </a:blip>
          <a:srcRect l="-4524" t="-7509" r="-4657" b="-14348"/>
          <a:stretch/>
        </p:blipFill>
        <p:spPr>
          <a:xfrm>
            <a:off x="3520440" y="4005072"/>
            <a:ext cx="2148840" cy="1517904"/>
          </a:xfrm>
          <a:prstGeom prst="rect">
            <a:avLst/>
          </a:prstGeom>
        </p:spPr>
      </p:pic>
      <p:sp>
        <p:nvSpPr>
          <p:cNvPr id="7" name="Rectangle 6"/>
          <p:cNvSpPr/>
          <p:nvPr userDrawn="1"/>
        </p:nvSpPr>
        <p:spPr>
          <a:xfrm>
            <a:off x="0" y="6330206"/>
            <a:ext cx="9144000" cy="527794"/>
          </a:xfrm>
          <a:prstGeom prst="rect">
            <a:avLst/>
          </a:prstGeom>
          <a:solidFill>
            <a:srgbClr val="FD6D0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119050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3B3C3E"/>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a:solidFill>
                  <a:srgbClr val="3B3C3E"/>
                </a:solidFill>
              </a:defRPr>
            </a:lvl1pPr>
            <a:lvl2pPr>
              <a:defRPr>
                <a:solidFill>
                  <a:srgbClr val="3B3C3E"/>
                </a:solidFill>
              </a:defRPr>
            </a:lvl2pPr>
            <a:lvl3pPr>
              <a:defRPr>
                <a:solidFill>
                  <a:srgbClr val="3B3C3E"/>
                </a:solidFill>
              </a:defRPr>
            </a:lvl3pPr>
            <a:lvl4pPr>
              <a:defRPr>
                <a:solidFill>
                  <a:srgbClr val="3B3C3E"/>
                </a:solidFill>
              </a:defRPr>
            </a:lvl4pPr>
            <a:lvl5pPr>
              <a:defRPr>
                <a:solidFill>
                  <a:srgbClr val="3B3C3E"/>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457200" y="6356350"/>
            <a:ext cx="1397863" cy="365125"/>
          </a:xfrm>
        </p:spPr>
        <p:txBody>
          <a:bodyPr/>
          <a:lstStyle>
            <a:lvl1pPr>
              <a:defRPr sz="1000">
                <a:solidFill>
                  <a:schemeClr val="bg1"/>
                </a:solidFill>
                <a:latin typeface="Arial"/>
                <a:cs typeface="Arial"/>
              </a:defRPr>
            </a:lvl1pPr>
          </a:lstStyle>
          <a:p>
            <a:fld id="{F5BA7003-00DC-104B-92AD-B7A90026C1F9}" type="datetimeFigureOut">
              <a:rPr lang="en-US" smtClean="0"/>
              <a:pPr/>
              <a:t>6/19/2019</a:t>
            </a:fld>
            <a:endParaRPr lang="en-US" dirty="0"/>
          </a:p>
        </p:txBody>
      </p:sp>
      <p:sp>
        <p:nvSpPr>
          <p:cNvPr id="5" name="Footer Placeholder 4"/>
          <p:cNvSpPr>
            <a:spLocks noGrp="1"/>
          </p:cNvSpPr>
          <p:nvPr>
            <p:ph type="ftr" sz="quarter" idx="11"/>
          </p:nvPr>
        </p:nvSpPr>
        <p:spPr>
          <a:xfrm>
            <a:off x="1855063" y="6356350"/>
            <a:ext cx="2895600" cy="365125"/>
          </a:xfrm>
        </p:spPr>
        <p:txBody>
          <a:bodyPr/>
          <a:lstStyle>
            <a:lvl1pPr>
              <a:defRPr sz="1000">
                <a:solidFill>
                  <a:schemeClr val="bg1"/>
                </a:solidFill>
                <a:latin typeface="Arial"/>
                <a:cs typeface="Arial"/>
              </a:defRPr>
            </a:lvl1pPr>
          </a:lstStyle>
          <a:p>
            <a:endParaRPr lang="en-US" dirty="0"/>
          </a:p>
        </p:txBody>
      </p:sp>
      <p:sp>
        <p:nvSpPr>
          <p:cNvPr id="6" name="Slide Number Placeholder 5"/>
          <p:cNvSpPr>
            <a:spLocks noGrp="1"/>
          </p:cNvSpPr>
          <p:nvPr>
            <p:ph type="sldNum" sz="quarter" idx="12"/>
          </p:nvPr>
        </p:nvSpPr>
        <p:spPr>
          <a:xfrm>
            <a:off x="4750663" y="6356350"/>
            <a:ext cx="2133600" cy="365125"/>
          </a:xfrm>
        </p:spPr>
        <p:txBody>
          <a:bodyPr/>
          <a:lstStyle>
            <a:lvl1pPr>
              <a:defRPr sz="1000">
                <a:solidFill>
                  <a:schemeClr val="bg1"/>
                </a:solidFill>
                <a:latin typeface="Arial"/>
                <a:cs typeface="Arial"/>
              </a:defRPr>
            </a:lvl1pPr>
          </a:lstStyle>
          <a:p>
            <a:fld id="{051C7006-7120-F341-A188-F97DDD913081}" type="slidenum">
              <a:rPr lang="en-US" smtClean="0"/>
              <a:pPr/>
              <a:t>‹#›</a:t>
            </a:fld>
            <a:endParaRPr lang="en-US" dirty="0"/>
          </a:p>
        </p:txBody>
      </p:sp>
    </p:spTree>
    <p:extLst>
      <p:ext uri="{BB962C8B-B14F-4D97-AF65-F5344CB8AC3E}">
        <p14:creationId xmlns:p14="http://schemas.microsoft.com/office/powerpoint/2010/main" val="644777054"/>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Quote or Text Block">
    <p:bg>
      <p:bgPr>
        <a:solidFill>
          <a:srgbClr val="FD6D08"/>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229555"/>
            <a:ext cx="8229600" cy="1143000"/>
          </a:xfrm>
        </p:spPr>
        <p:txBody>
          <a:bodyPr>
            <a:normAutofit/>
          </a:bodyPr>
          <a:lstStyle>
            <a:lvl1pPr algn="ctr">
              <a:defRPr sz="3600" b="0">
                <a:solidFill>
                  <a:schemeClr val="bg1"/>
                </a:solidFill>
                <a:latin typeface="Georgia"/>
                <a:cs typeface="Georgia"/>
              </a:defRPr>
            </a:lvl1p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F5BA7003-00DC-104B-92AD-B7A90026C1F9}" type="datetimeFigureOut">
              <a:rPr lang="en-US" smtClean="0"/>
              <a:pPr/>
              <a:t>6/19/2019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51C7006-7120-F341-A188-F97DDD913081}" type="slidenum">
              <a:rPr lang="en-US" smtClean="0"/>
              <a:pPr/>
              <a:t>‹#›</a:t>
            </a:fld>
            <a:endParaRPr lang="en-US" dirty="0"/>
          </a:p>
        </p:txBody>
      </p:sp>
    </p:spTree>
    <p:extLst>
      <p:ext uri="{BB962C8B-B14F-4D97-AF65-F5344CB8AC3E}">
        <p14:creationId xmlns:p14="http://schemas.microsoft.com/office/powerpoint/2010/main" val="4198849528"/>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normAutofit/>
          </a:bodyPr>
          <a:lstStyle>
            <a:lvl1pPr algn="l">
              <a:defRPr sz="28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F5BA7003-00DC-104B-92AD-B7A90026C1F9}" type="datetimeFigureOut">
              <a:rPr lang="en-US" smtClean="0"/>
              <a:t>6/19/2019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1C7006-7120-F341-A188-F97DDD913081}" type="slidenum">
              <a:rPr lang="en-US" smtClean="0"/>
              <a:t>‹#›</a:t>
            </a:fld>
            <a:endParaRPr lang="en-US"/>
          </a:p>
        </p:txBody>
      </p:sp>
    </p:spTree>
    <p:extLst>
      <p:ext uri="{BB962C8B-B14F-4D97-AF65-F5344CB8AC3E}">
        <p14:creationId xmlns:p14="http://schemas.microsoft.com/office/powerpoint/2010/main" val="2332366240"/>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range Section Header">
    <p:bg>
      <p:bgPr>
        <a:solidFill>
          <a:srgbClr val="FD6D08"/>
        </a:solid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F5BA7003-00DC-104B-92AD-B7A90026C1F9}" type="datetimeFigureOut">
              <a:rPr lang="en-US" smtClean="0"/>
              <a:pPr/>
              <a:t>6/19/2019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51C7006-7120-F341-A188-F97DDD913081}" type="slidenum">
              <a:rPr lang="en-US" smtClean="0"/>
              <a:pPr/>
              <a:t>‹#›</a:t>
            </a:fld>
            <a:endParaRPr lang="en-US" dirty="0"/>
          </a:p>
        </p:txBody>
      </p:sp>
      <p:sp>
        <p:nvSpPr>
          <p:cNvPr id="6" name="Title 1"/>
          <p:cNvSpPr>
            <a:spLocks noGrp="1"/>
          </p:cNvSpPr>
          <p:nvPr>
            <p:ph type="title"/>
          </p:nvPr>
        </p:nvSpPr>
        <p:spPr>
          <a:xfrm>
            <a:off x="722313" y="4406900"/>
            <a:ext cx="7772400" cy="1362075"/>
          </a:xfrm>
        </p:spPr>
        <p:txBody>
          <a:bodyPr anchor="t">
            <a:normAutofit/>
          </a:bodyPr>
          <a:lstStyle>
            <a:lvl1pPr algn="l">
              <a:defRPr sz="2800" b="1" cap="all">
                <a:solidFill>
                  <a:schemeClr val="bg1"/>
                </a:solidFill>
              </a:defRPr>
            </a:lvl1pPr>
          </a:lstStyle>
          <a:p>
            <a:r>
              <a:rPr lang="en-US" dirty="0" smtClean="0"/>
              <a:t>Click to edit Master title style</a:t>
            </a:r>
            <a:endParaRPr lang="en-US" dirty="0"/>
          </a:p>
        </p:txBody>
      </p:sp>
      <p:sp>
        <p:nvSpPr>
          <p:cNvPr id="7" name="Text Placeholder 2"/>
          <p:cNvSpPr>
            <a:spLocks noGrp="1"/>
          </p:cNvSpPr>
          <p:nvPr>
            <p:ph type="body" idx="1"/>
          </p:nvPr>
        </p:nvSpPr>
        <p:spPr>
          <a:xfrm>
            <a:off x="722313" y="2906713"/>
            <a:ext cx="7772400" cy="1500187"/>
          </a:xfrm>
        </p:spPr>
        <p:txBody>
          <a:bodyPr anchor="b"/>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Tree>
    <p:extLst>
      <p:ext uri="{BB962C8B-B14F-4D97-AF65-F5344CB8AC3E}">
        <p14:creationId xmlns:p14="http://schemas.microsoft.com/office/powerpoint/2010/main" val="1134744474"/>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5BA7003-00DC-104B-92AD-B7A90026C1F9}" type="datetimeFigureOut">
              <a:rPr lang="en-US" smtClean="0"/>
              <a:t>6/19/2019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51C7006-7120-F341-A188-F97DDD913081}" type="slidenum">
              <a:rPr lang="en-US" smtClean="0"/>
              <a:t>‹#›</a:t>
            </a:fld>
            <a:endParaRPr lang="en-US"/>
          </a:p>
        </p:txBody>
      </p:sp>
    </p:spTree>
    <p:extLst>
      <p:ext uri="{BB962C8B-B14F-4D97-AF65-F5344CB8AC3E}">
        <p14:creationId xmlns:p14="http://schemas.microsoft.com/office/powerpoint/2010/main" val="3153555034"/>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5BA7003-00DC-104B-92AD-B7A90026C1F9}" type="datetimeFigureOut">
              <a:rPr lang="en-US" smtClean="0"/>
              <a:t>6/19/2019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51C7006-7120-F341-A188-F97DDD913081}" type="slidenum">
              <a:rPr lang="en-US" smtClean="0"/>
              <a:t>‹#›</a:t>
            </a:fld>
            <a:endParaRPr lang="en-US"/>
          </a:p>
        </p:txBody>
      </p:sp>
    </p:spTree>
    <p:extLst>
      <p:ext uri="{BB962C8B-B14F-4D97-AF65-F5344CB8AC3E}">
        <p14:creationId xmlns:p14="http://schemas.microsoft.com/office/powerpoint/2010/main" val="4224154587"/>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5BA7003-00DC-104B-92AD-B7A90026C1F9}" type="datetimeFigureOut">
              <a:rPr lang="en-US" smtClean="0"/>
              <a:t>6/19/2019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51C7006-7120-F341-A188-F97DDD913081}" type="slidenum">
              <a:rPr lang="en-US" smtClean="0"/>
              <a:t>‹#›</a:t>
            </a:fld>
            <a:endParaRPr lang="en-US"/>
          </a:p>
        </p:txBody>
      </p:sp>
    </p:spTree>
    <p:extLst>
      <p:ext uri="{BB962C8B-B14F-4D97-AF65-F5344CB8AC3E}">
        <p14:creationId xmlns:p14="http://schemas.microsoft.com/office/powerpoint/2010/main" val="3604657772"/>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itle">
    <p:spTree>
      <p:nvGrpSpPr>
        <p:cNvPr id="1" name=""/>
        <p:cNvGrpSpPr/>
        <p:nvPr/>
      </p:nvGrpSpPr>
      <p:grpSpPr>
        <a:xfrm>
          <a:off x="0" y="0"/>
          <a:ext cx="0" cy="0"/>
          <a:chOff x="0" y="0"/>
          <a:chExt cx="0" cy="0"/>
        </a:xfrm>
      </p:grpSpPr>
      <p:sp>
        <p:nvSpPr>
          <p:cNvPr id="6" name="Rectangle 5"/>
          <p:cNvSpPr/>
          <p:nvPr userDrawn="1"/>
        </p:nvSpPr>
        <p:spPr>
          <a:xfrm>
            <a:off x="4302329" y="4021295"/>
            <a:ext cx="576292" cy="576105"/>
          </a:xfrm>
          <a:prstGeom prst="rect">
            <a:avLst/>
          </a:prstGeom>
          <a:solidFill>
            <a:srgbClr val="FD6D0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 name="Title 1"/>
          <p:cNvSpPr>
            <a:spLocks noGrp="1"/>
          </p:cNvSpPr>
          <p:nvPr>
            <p:ph type="title"/>
          </p:nvPr>
        </p:nvSpPr>
        <p:spPr>
          <a:xfrm>
            <a:off x="457200" y="1449892"/>
            <a:ext cx="8229600" cy="1143000"/>
          </a:xfrm>
        </p:spPr>
        <p:txBody>
          <a:bodyPr/>
          <a:lstStyle>
            <a:lvl1pPr algn="ctr">
              <a:defRPr>
                <a:solidFill>
                  <a:srgbClr val="3B3C3E"/>
                </a:solidFill>
              </a:defRPr>
            </a:lvl1pPr>
          </a:lstStyle>
          <a:p>
            <a:r>
              <a:rPr lang="en-US" dirty="0" smtClean="0"/>
              <a:t>Click to edit Master title style</a:t>
            </a:r>
            <a:endParaRPr lang="en-US" dirty="0"/>
          </a:p>
        </p:txBody>
      </p:sp>
      <p:sp>
        <p:nvSpPr>
          <p:cNvPr id="5" name="Subtitle 2"/>
          <p:cNvSpPr>
            <a:spLocks noGrp="1"/>
          </p:cNvSpPr>
          <p:nvPr>
            <p:ph type="subTitle" idx="1"/>
          </p:nvPr>
        </p:nvSpPr>
        <p:spPr>
          <a:xfrm>
            <a:off x="1371600" y="2694275"/>
            <a:ext cx="6400800" cy="1223675"/>
          </a:xfrm>
        </p:spPr>
        <p:txBody>
          <a:bodyPr/>
          <a:lstStyle>
            <a:lvl1pPr marL="0" indent="0" algn="ctr">
              <a:buNone/>
              <a:defRPr>
                <a:solidFill>
                  <a:srgbClr val="3B3C3E"/>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pic>
        <p:nvPicPr>
          <p:cNvPr id="4" name="Picture 3" descr="UT_logo_RGB.eps"/>
          <p:cNvPicPr>
            <a:picLocks noChangeAspect="1"/>
          </p:cNvPicPr>
          <p:nvPr userDrawn="1"/>
        </p:nvPicPr>
        <p:blipFill rotWithShape="1">
          <a:blip r:embed="rId2" cstate="screen">
            <a:extLst>
              <a:ext uri="{28A0092B-C50C-407E-A947-70E740481C1C}">
                <a14:useLocalDpi xmlns:a14="http://schemas.microsoft.com/office/drawing/2010/main"/>
              </a:ext>
            </a:extLst>
          </a:blip>
          <a:srcRect l="-4524" t="-7509" r="-4657" b="-14348"/>
          <a:stretch/>
        </p:blipFill>
        <p:spPr>
          <a:xfrm>
            <a:off x="3520440" y="4005072"/>
            <a:ext cx="2148840" cy="1517904"/>
          </a:xfrm>
          <a:prstGeom prst="rect">
            <a:avLst/>
          </a:prstGeom>
        </p:spPr>
      </p:pic>
      <p:sp>
        <p:nvSpPr>
          <p:cNvPr id="7" name="Rectangle 6"/>
          <p:cNvSpPr/>
          <p:nvPr userDrawn="1"/>
        </p:nvSpPr>
        <p:spPr>
          <a:xfrm>
            <a:off x="0" y="6330206"/>
            <a:ext cx="9144000" cy="527794"/>
          </a:xfrm>
          <a:prstGeom prst="rect">
            <a:avLst/>
          </a:prstGeom>
          <a:solidFill>
            <a:srgbClr val="FD6D0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1190509"/>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42B65F67-D414-4DD5-9C1E-9BF94DD4C04E}" type="datetimeFigureOut">
              <a:rPr lang="en-US" smtClean="0"/>
              <a:pPr/>
              <a:t>6/19/2019</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F75D89A-896B-448A-8E80-C79340C3B7C7}" type="slidenum">
              <a:rPr lang="en-US" smtClean="0"/>
              <a:pPr/>
              <a:t>‹#›</a:t>
            </a:fld>
            <a:endParaRPr lang="en-US"/>
          </a:p>
        </p:txBody>
      </p:sp>
    </p:spTree>
    <p:extLst>
      <p:ext uri="{BB962C8B-B14F-4D97-AF65-F5344CB8AC3E}">
        <p14:creationId xmlns:p14="http://schemas.microsoft.com/office/powerpoint/2010/main" val="37834009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ctr">
              <a:defRPr sz="2000" b="1">
                <a:solidFill>
                  <a:srgbClr val="3B3C3E"/>
                </a:solidFill>
              </a:defRPr>
            </a:lvl1pPr>
          </a:lstStyle>
          <a:p>
            <a:r>
              <a:rPr lang="en-US" dirty="0" smtClean="0"/>
              <a:t>Click to edit Master title style</a:t>
            </a:r>
            <a:endParaRPr lang="en-US" dirty="0"/>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lgn="ctr">
              <a:buNone/>
              <a:defRPr sz="1400">
                <a:solidFill>
                  <a:srgbClr val="3B3C3E"/>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Date Placeholder 4"/>
          <p:cNvSpPr>
            <a:spLocks noGrp="1"/>
          </p:cNvSpPr>
          <p:nvPr>
            <p:ph type="dt" sz="half" idx="10"/>
          </p:nvPr>
        </p:nvSpPr>
        <p:spPr>
          <a:xfrm>
            <a:off x="457200" y="6356350"/>
            <a:ext cx="1009650" cy="365125"/>
          </a:xfrm>
          <a:prstGeom prst="rect">
            <a:avLst/>
          </a:prstGeom>
        </p:spPr>
        <p:txBody>
          <a:bodyPr/>
          <a:lstStyle/>
          <a:p>
            <a:fld id="{F5BA7003-00DC-104B-92AD-B7A90026C1F9}" type="datetimeFigureOut">
              <a:rPr lang="en-US" smtClean="0"/>
              <a:t>6/19/2019</a:t>
            </a:fld>
            <a:endParaRPr lang="en-US"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51C7006-7120-F341-A188-F97DDD913081}" type="slidenum">
              <a:rPr lang="en-US" smtClean="0"/>
              <a:t>‹#›</a:t>
            </a:fld>
            <a:endParaRPr lang="en-US"/>
          </a:p>
        </p:txBody>
      </p:sp>
    </p:spTree>
    <p:extLst>
      <p:ext uri="{BB962C8B-B14F-4D97-AF65-F5344CB8AC3E}">
        <p14:creationId xmlns:p14="http://schemas.microsoft.com/office/powerpoint/2010/main" val="160397316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Big Orange">
    <p:bg>
      <p:bgPr>
        <a:solidFill>
          <a:srgbClr val="FD6D08"/>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1449892"/>
            <a:ext cx="8229600" cy="1143000"/>
          </a:xfrm>
        </p:spPr>
        <p:txBody>
          <a:bodyPr/>
          <a:lstStyle>
            <a:lvl1pPr algn="ctr">
              <a:defRPr>
                <a:solidFill>
                  <a:schemeClr val="bg1"/>
                </a:solidFill>
              </a:defRPr>
            </a:lvl1pPr>
          </a:lstStyle>
          <a:p>
            <a:r>
              <a:rPr lang="en-US" dirty="0" smtClean="0"/>
              <a:t>Click to edit Master title style</a:t>
            </a:r>
            <a:endParaRPr lang="en-US" dirty="0"/>
          </a:p>
        </p:txBody>
      </p:sp>
      <p:pic>
        <p:nvPicPr>
          <p:cNvPr id="7" name="Picture 6"/>
          <p:cNvPicPr>
            <a:picLocks noChangeAspect="1"/>
          </p:cNvPicPr>
          <p:nvPr userDrawn="1"/>
        </p:nvPicPr>
        <p:blipFill>
          <a:blip r:embed="rId2"/>
          <a:stretch>
            <a:fillRect/>
          </a:stretch>
        </p:blipFill>
        <p:spPr>
          <a:xfrm>
            <a:off x="3578810" y="4021295"/>
            <a:ext cx="1986380" cy="1327108"/>
          </a:xfrm>
          <a:prstGeom prst="rect">
            <a:avLst/>
          </a:prstGeom>
        </p:spPr>
      </p:pic>
      <p:sp>
        <p:nvSpPr>
          <p:cNvPr id="4" name="Subtitle 2"/>
          <p:cNvSpPr>
            <a:spLocks noGrp="1"/>
          </p:cNvSpPr>
          <p:nvPr>
            <p:ph type="subTitle" idx="1"/>
          </p:nvPr>
        </p:nvSpPr>
        <p:spPr>
          <a:xfrm>
            <a:off x="1371600" y="2694275"/>
            <a:ext cx="6400800" cy="1223675"/>
          </a:xfrm>
        </p:spPr>
        <p:txBody>
          <a:bodyPr/>
          <a:lstStyle>
            <a:lvl1pPr marL="0" indent="0" algn="ctr">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15705723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ne Large Photo">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457200" y="6356350"/>
            <a:ext cx="1009650" cy="365125"/>
          </a:xfrm>
          <a:prstGeom prst="rect">
            <a:avLst/>
          </a:prstGeom>
        </p:spPr>
        <p:txBody>
          <a:bodyPr/>
          <a:lstStyle/>
          <a:p>
            <a:fld id="{4B469F6A-6969-FD40-8D37-C59213B3D641}" type="datetimeFigureOut">
              <a:rPr lang="en-US" smtClean="0"/>
              <a:pPr/>
              <a:t>6/19/2019</a:t>
            </a:fld>
            <a:endParaRPr lang="en-US" dirty="0"/>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995FC0D8-608D-084B-A5CE-4343663DF3B8}" type="slidenum">
              <a:rPr lang="en-US" smtClean="0"/>
              <a:pPr/>
              <a:t>‹#›</a:t>
            </a:fld>
            <a:endParaRPr lang="en-US" dirty="0"/>
          </a:p>
        </p:txBody>
      </p:sp>
      <p:sp>
        <p:nvSpPr>
          <p:cNvPr id="6" name="Picture Placeholder 2"/>
          <p:cNvSpPr>
            <a:spLocks noGrp="1"/>
          </p:cNvSpPr>
          <p:nvPr>
            <p:ph type="pic" idx="1"/>
          </p:nvPr>
        </p:nvSpPr>
        <p:spPr>
          <a:xfrm>
            <a:off x="0" y="0"/>
            <a:ext cx="9144000"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Tree>
    <p:extLst>
      <p:ext uri="{BB962C8B-B14F-4D97-AF65-F5344CB8AC3E}">
        <p14:creationId xmlns:p14="http://schemas.microsoft.com/office/powerpoint/2010/main" val="3288411439"/>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Large Photo with Overlaid Title">
    <p:spTree>
      <p:nvGrpSpPr>
        <p:cNvPr id="1" name=""/>
        <p:cNvGrpSpPr/>
        <p:nvPr/>
      </p:nvGrpSpPr>
      <p:grpSpPr>
        <a:xfrm>
          <a:off x="0" y="0"/>
          <a:ext cx="0" cy="0"/>
          <a:chOff x="0" y="0"/>
          <a:chExt cx="0" cy="0"/>
        </a:xfrm>
      </p:grpSpPr>
      <p:sp>
        <p:nvSpPr>
          <p:cNvPr id="6" name="Picture Placeholder 2"/>
          <p:cNvSpPr>
            <a:spLocks noGrp="1"/>
          </p:cNvSpPr>
          <p:nvPr>
            <p:ph type="pic" idx="1"/>
          </p:nvPr>
        </p:nvSpPr>
        <p:spPr>
          <a:xfrm>
            <a:off x="0" y="0"/>
            <a:ext cx="9144000"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2" name="Title 1"/>
          <p:cNvSpPr>
            <a:spLocks noGrp="1"/>
          </p:cNvSpPr>
          <p:nvPr>
            <p:ph type="title" hasCustomPrompt="1"/>
          </p:nvPr>
        </p:nvSpPr>
        <p:spPr>
          <a:xfrm>
            <a:off x="457200" y="2579688"/>
            <a:ext cx="8229600" cy="1143000"/>
          </a:xfrm>
        </p:spPr>
        <p:txBody>
          <a:bodyPr>
            <a:normAutofit/>
          </a:bodyPr>
          <a:lstStyle>
            <a:lvl1pPr algn="ctr">
              <a:defRPr sz="4000" b="1" spc="0">
                <a:solidFill>
                  <a:schemeClr val="bg1"/>
                </a:solidFill>
              </a:defRPr>
            </a:lvl1p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F5BA7003-00DC-104B-92AD-B7A90026C1F9}" type="datetimeFigureOut">
              <a:rPr lang="en-US" smtClean="0"/>
              <a:pPr/>
              <a:t>6/19/2019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51C7006-7120-F341-A188-F97DDD913081}" type="slidenum">
              <a:rPr lang="en-US" smtClean="0"/>
              <a:pPr/>
              <a:t>‹#›</a:t>
            </a:fld>
            <a:endParaRPr lang="en-US" dirty="0"/>
          </a:p>
        </p:txBody>
      </p:sp>
    </p:spTree>
    <p:extLst>
      <p:ext uri="{BB962C8B-B14F-4D97-AF65-F5344CB8AC3E}">
        <p14:creationId xmlns:p14="http://schemas.microsoft.com/office/powerpoint/2010/main" val="3205172833"/>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hree Photo Collage">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457200" y="6356350"/>
            <a:ext cx="1009650" cy="365125"/>
          </a:xfrm>
          <a:prstGeom prst="rect">
            <a:avLst/>
          </a:prstGeom>
        </p:spPr>
        <p:txBody>
          <a:bodyPr/>
          <a:lstStyle/>
          <a:p>
            <a:fld id="{4B469F6A-6969-FD40-8D37-C59213B3D641}" type="datetimeFigureOut">
              <a:rPr lang="en-US" smtClean="0"/>
              <a:pPr/>
              <a:t>6/19/2019</a:t>
            </a:fld>
            <a:endParaRPr lang="en-US" dirty="0"/>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995FC0D8-608D-084B-A5CE-4343663DF3B8}" type="slidenum">
              <a:rPr lang="en-US" smtClean="0"/>
              <a:pPr/>
              <a:t>‹#›</a:t>
            </a:fld>
            <a:endParaRPr lang="en-US" dirty="0"/>
          </a:p>
        </p:txBody>
      </p:sp>
      <p:sp>
        <p:nvSpPr>
          <p:cNvPr id="6" name="Picture Placeholder 4"/>
          <p:cNvSpPr>
            <a:spLocks noGrp="1"/>
          </p:cNvSpPr>
          <p:nvPr>
            <p:ph type="pic" idx="1"/>
          </p:nvPr>
        </p:nvSpPr>
        <p:spPr>
          <a:xfrm>
            <a:off x="277905" y="2365248"/>
            <a:ext cx="4240119" cy="3845269"/>
          </a:xfrm>
        </p:spPr>
      </p:sp>
      <p:sp>
        <p:nvSpPr>
          <p:cNvPr id="7" name="Picture Placeholder 6"/>
          <p:cNvSpPr>
            <a:spLocks noGrp="1"/>
          </p:cNvSpPr>
          <p:nvPr>
            <p:ph type="pic" sz="quarter" idx="13"/>
          </p:nvPr>
        </p:nvSpPr>
        <p:spPr>
          <a:xfrm>
            <a:off x="277905" y="228600"/>
            <a:ext cx="2057400" cy="2039112"/>
          </a:xfrm>
        </p:spPr>
      </p:sp>
      <p:sp>
        <p:nvSpPr>
          <p:cNvPr id="8" name="Picture Placeholder 7"/>
          <p:cNvSpPr>
            <a:spLocks noGrp="1"/>
          </p:cNvSpPr>
          <p:nvPr>
            <p:ph type="pic" sz="quarter" idx="14"/>
          </p:nvPr>
        </p:nvSpPr>
        <p:spPr>
          <a:xfrm>
            <a:off x="2460625" y="228600"/>
            <a:ext cx="2057400" cy="2039112"/>
          </a:xfrm>
        </p:spPr>
      </p:sp>
      <p:sp>
        <p:nvSpPr>
          <p:cNvPr id="10" name="Title 1"/>
          <p:cNvSpPr>
            <a:spLocks noGrp="1"/>
          </p:cNvSpPr>
          <p:nvPr>
            <p:ph type="title"/>
          </p:nvPr>
        </p:nvSpPr>
        <p:spPr>
          <a:xfrm>
            <a:off x="4990444" y="751925"/>
            <a:ext cx="3799498" cy="1588926"/>
          </a:xfrm>
        </p:spPr>
        <p:txBody>
          <a:bodyPr anchor="b"/>
          <a:lstStyle>
            <a:lvl1pPr algn="ctr">
              <a:defRPr sz="2000" b="1">
                <a:solidFill>
                  <a:schemeClr val="tx1"/>
                </a:solidFill>
              </a:defRPr>
            </a:lvl1pPr>
          </a:lstStyle>
          <a:p>
            <a:r>
              <a:rPr lang="en-US" dirty="0" smtClean="0"/>
              <a:t>Click to edit Master title style</a:t>
            </a:r>
            <a:endParaRPr lang="en-US" dirty="0"/>
          </a:p>
        </p:txBody>
      </p:sp>
      <p:sp>
        <p:nvSpPr>
          <p:cNvPr id="11" name="Text Placeholder 3"/>
          <p:cNvSpPr>
            <a:spLocks noGrp="1"/>
          </p:cNvSpPr>
          <p:nvPr>
            <p:ph type="body" sz="half" idx="2"/>
          </p:nvPr>
        </p:nvSpPr>
        <p:spPr>
          <a:xfrm>
            <a:off x="4990444" y="2340851"/>
            <a:ext cx="3799498" cy="3869666"/>
          </a:xfrm>
        </p:spPr>
        <p:txBody>
          <a:bodyPr/>
          <a:lstStyle>
            <a:lvl1pPr marL="0" indent="0" algn="ctr">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Tree>
    <p:extLst>
      <p:ext uri="{BB962C8B-B14F-4D97-AF65-F5344CB8AC3E}">
        <p14:creationId xmlns:p14="http://schemas.microsoft.com/office/powerpoint/2010/main" val="2080753471"/>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ix Photo Collage">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457200" y="6356350"/>
            <a:ext cx="1009650" cy="365125"/>
          </a:xfrm>
          <a:prstGeom prst="rect">
            <a:avLst/>
          </a:prstGeom>
        </p:spPr>
        <p:txBody>
          <a:bodyPr/>
          <a:lstStyle/>
          <a:p>
            <a:fld id="{4B469F6A-6969-FD40-8D37-C59213B3D641}" type="datetimeFigureOut">
              <a:rPr lang="en-US" smtClean="0"/>
              <a:pPr/>
              <a:t>6/19/2019</a:t>
            </a:fld>
            <a:endParaRPr lang="en-US" dirty="0"/>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995FC0D8-608D-084B-A5CE-4343663DF3B8}" type="slidenum">
              <a:rPr lang="en-US" smtClean="0"/>
              <a:pPr/>
              <a:t>‹#›</a:t>
            </a:fld>
            <a:endParaRPr lang="en-US" dirty="0"/>
          </a:p>
        </p:txBody>
      </p:sp>
      <p:sp>
        <p:nvSpPr>
          <p:cNvPr id="6" name="Picture Placeholder 4"/>
          <p:cNvSpPr>
            <a:spLocks noGrp="1"/>
          </p:cNvSpPr>
          <p:nvPr>
            <p:ph type="pic" idx="1"/>
          </p:nvPr>
        </p:nvSpPr>
        <p:spPr>
          <a:xfrm>
            <a:off x="277905" y="2365248"/>
            <a:ext cx="4240119" cy="3845269"/>
          </a:xfrm>
        </p:spPr>
      </p:sp>
      <p:sp>
        <p:nvSpPr>
          <p:cNvPr id="7" name="Picture Placeholder 6"/>
          <p:cNvSpPr>
            <a:spLocks noGrp="1"/>
          </p:cNvSpPr>
          <p:nvPr>
            <p:ph type="pic" sz="quarter" idx="13"/>
          </p:nvPr>
        </p:nvSpPr>
        <p:spPr>
          <a:xfrm>
            <a:off x="277905" y="228600"/>
            <a:ext cx="2057400" cy="2039112"/>
          </a:xfrm>
        </p:spPr>
      </p:sp>
      <p:sp>
        <p:nvSpPr>
          <p:cNvPr id="8" name="Picture Placeholder 7"/>
          <p:cNvSpPr>
            <a:spLocks noGrp="1"/>
          </p:cNvSpPr>
          <p:nvPr>
            <p:ph type="pic" sz="quarter" idx="14"/>
          </p:nvPr>
        </p:nvSpPr>
        <p:spPr>
          <a:xfrm>
            <a:off x="2460625" y="228600"/>
            <a:ext cx="2057400" cy="2039112"/>
          </a:xfrm>
        </p:spPr>
      </p:sp>
      <p:sp>
        <p:nvSpPr>
          <p:cNvPr id="9" name="Picture Placeholder 4"/>
          <p:cNvSpPr>
            <a:spLocks noGrp="1"/>
          </p:cNvSpPr>
          <p:nvPr>
            <p:ph type="pic" idx="15"/>
          </p:nvPr>
        </p:nvSpPr>
        <p:spPr>
          <a:xfrm>
            <a:off x="4670424" y="228600"/>
            <a:ext cx="4240119" cy="3845269"/>
          </a:xfrm>
        </p:spPr>
      </p:sp>
      <p:sp>
        <p:nvSpPr>
          <p:cNvPr id="10" name="Picture Placeholder 6"/>
          <p:cNvSpPr>
            <a:spLocks noGrp="1"/>
          </p:cNvSpPr>
          <p:nvPr>
            <p:ph type="pic" sz="quarter" idx="16"/>
          </p:nvPr>
        </p:nvSpPr>
        <p:spPr>
          <a:xfrm>
            <a:off x="4670424" y="4175911"/>
            <a:ext cx="2057400" cy="2039112"/>
          </a:xfrm>
        </p:spPr>
      </p:sp>
      <p:sp>
        <p:nvSpPr>
          <p:cNvPr id="11" name="Picture Placeholder 7"/>
          <p:cNvSpPr>
            <a:spLocks noGrp="1"/>
          </p:cNvSpPr>
          <p:nvPr>
            <p:ph type="pic" sz="quarter" idx="17"/>
          </p:nvPr>
        </p:nvSpPr>
        <p:spPr>
          <a:xfrm>
            <a:off x="6853144" y="4175911"/>
            <a:ext cx="2057400" cy="2039112"/>
          </a:xfrm>
        </p:spPr>
      </p:sp>
    </p:spTree>
    <p:extLst>
      <p:ext uri="{BB962C8B-B14F-4D97-AF65-F5344CB8AC3E}">
        <p14:creationId xmlns:p14="http://schemas.microsoft.com/office/powerpoint/2010/main" val="158947836"/>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
            <a:ext cx="7772400" cy="895350"/>
          </a:xfrm>
        </p:spPr>
        <p:txBody>
          <a:bodyPr>
            <a:normAutofit/>
          </a:bodyPr>
          <a:lstStyle>
            <a:lvl1pPr>
              <a:defRPr sz="2400"/>
            </a:lvl1pPr>
          </a:lstStyle>
          <a:p>
            <a:r>
              <a:rPr lang="en-US" dirty="0" smtClean="0"/>
              <a:t>Click to edit Master title style</a:t>
            </a:r>
            <a:endParaRPr lang="en-US" dirty="0"/>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CB016D1E-C240-F54C-B964-4E8AE0DA4492}" type="datetimeFigureOut">
              <a:rPr lang="en-US" smtClean="0"/>
              <a:t>6/19/2019</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1246A90C-EDD6-534A-836B-F35EA6B6A503}" type="slidenum">
              <a:rPr lang="en-US" smtClean="0"/>
              <a:t>‹#›</a:t>
            </a:fld>
            <a:endParaRPr lang="en-US"/>
          </a:p>
        </p:txBody>
      </p:sp>
      <p:sp>
        <p:nvSpPr>
          <p:cNvPr id="10" name="Chart Placeholder 9"/>
          <p:cNvSpPr>
            <a:spLocks noGrp="1"/>
          </p:cNvSpPr>
          <p:nvPr>
            <p:ph type="chart" sz="quarter" idx="13"/>
          </p:nvPr>
        </p:nvSpPr>
        <p:spPr>
          <a:xfrm>
            <a:off x="685800" y="1130300"/>
            <a:ext cx="7772400" cy="5035550"/>
          </a:xfrm>
        </p:spPr>
        <p:txBody>
          <a:bodyPr/>
          <a:lstStyle>
            <a:lvl1pPr>
              <a:defRPr>
                <a:solidFill>
                  <a:schemeClr val="tx1"/>
                </a:solidFill>
              </a:defRPr>
            </a:lvl1pPr>
          </a:lstStyle>
          <a:p>
            <a:endParaRPr lang="en-US" dirty="0"/>
          </a:p>
        </p:txBody>
      </p:sp>
    </p:spTree>
    <p:extLst>
      <p:ext uri="{BB962C8B-B14F-4D97-AF65-F5344CB8AC3E}">
        <p14:creationId xmlns:p14="http://schemas.microsoft.com/office/powerpoint/2010/main" val="331519163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ig Logo">
    <p:spTree>
      <p:nvGrpSpPr>
        <p:cNvPr id="1" name=""/>
        <p:cNvGrpSpPr/>
        <p:nvPr/>
      </p:nvGrpSpPr>
      <p:grpSpPr>
        <a:xfrm>
          <a:off x="0" y="0"/>
          <a:ext cx="0" cy="0"/>
          <a:chOff x="0" y="0"/>
          <a:chExt cx="0" cy="0"/>
        </a:xfrm>
      </p:grpSpPr>
      <p:sp>
        <p:nvSpPr>
          <p:cNvPr id="6" name="Rectangle 5"/>
          <p:cNvSpPr/>
          <p:nvPr userDrawn="1"/>
        </p:nvSpPr>
        <p:spPr>
          <a:xfrm>
            <a:off x="0" y="4661212"/>
            <a:ext cx="9144000" cy="2196788"/>
          </a:xfrm>
          <a:prstGeom prst="rect">
            <a:avLst/>
          </a:prstGeom>
          <a:solidFill>
            <a:srgbClr val="FD6D0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Subtitle 2"/>
          <p:cNvSpPr>
            <a:spLocks noGrp="1"/>
          </p:cNvSpPr>
          <p:nvPr>
            <p:ph type="subTitle" idx="1"/>
          </p:nvPr>
        </p:nvSpPr>
        <p:spPr>
          <a:xfrm>
            <a:off x="1371600" y="215736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pic>
        <p:nvPicPr>
          <p:cNvPr id="10" name="Picture 9"/>
          <p:cNvPicPr>
            <a:picLocks noChangeAspect="1"/>
          </p:cNvPicPr>
          <p:nvPr userDrawn="1"/>
        </p:nvPicPr>
        <p:blipFill>
          <a:blip r:embed="rId2"/>
          <a:stretch>
            <a:fillRect/>
          </a:stretch>
        </p:blipFill>
        <p:spPr>
          <a:xfrm>
            <a:off x="3578810" y="5072195"/>
            <a:ext cx="1986380" cy="1327108"/>
          </a:xfrm>
          <a:prstGeom prst="rect">
            <a:avLst/>
          </a:prstGeom>
        </p:spPr>
      </p:pic>
      <p:sp>
        <p:nvSpPr>
          <p:cNvPr id="11" name="Title 1"/>
          <p:cNvSpPr>
            <a:spLocks noGrp="1"/>
          </p:cNvSpPr>
          <p:nvPr>
            <p:ph type="ctrTitle"/>
          </p:nvPr>
        </p:nvSpPr>
        <p:spPr>
          <a:xfrm>
            <a:off x="685800" y="396710"/>
            <a:ext cx="7772400" cy="1470025"/>
          </a:xfrm>
        </p:spPr>
        <p:txBody>
          <a:bodyPr/>
          <a:lstStyle>
            <a:lvl1pPr algn="ctr">
              <a:defRPr/>
            </a:lvl1pPr>
          </a:lstStyle>
          <a:p>
            <a:r>
              <a:rPr lang="en-US" dirty="0" smtClean="0"/>
              <a:t>Click to edit Master title style</a:t>
            </a:r>
            <a:endParaRPr lang="en-US" dirty="0"/>
          </a:p>
        </p:txBody>
      </p:sp>
    </p:spTree>
    <p:extLst>
      <p:ext uri="{BB962C8B-B14F-4D97-AF65-F5344CB8AC3E}">
        <p14:creationId xmlns:p14="http://schemas.microsoft.com/office/powerpoint/2010/main" val="41877918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Minimal Identity">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25850"/>
            <a:ext cx="7772400" cy="1470025"/>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081625"/>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7" name="Rectangle 6"/>
          <p:cNvSpPr/>
          <p:nvPr userDrawn="1"/>
        </p:nvSpPr>
        <p:spPr>
          <a:xfrm>
            <a:off x="0" y="6330206"/>
            <a:ext cx="9144000" cy="527794"/>
          </a:xfrm>
          <a:prstGeom prst="rect">
            <a:avLst/>
          </a:prstGeom>
          <a:solidFill>
            <a:srgbClr val="FD6D0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UT_logo_RIGHT_KNOCKOUT.eps"/>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07955" y="6441967"/>
            <a:ext cx="1410369" cy="314711"/>
          </a:xfrm>
          <a:prstGeom prst="rect">
            <a:avLst/>
          </a:prstGeom>
        </p:spPr>
      </p:pic>
    </p:spTree>
    <p:extLst>
      <p:ext uri="{BB962C8B-B14F-4D97-AF65-F5344CB8AC3E}">
        <p14:creationId xmlns:p14="http://schemas.microsoft.com/office/powerpoint/2010/main" val="13504415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Your Custom Photo">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0" y="0"/>
            <a:ext cx="4950346"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Rectangle 3"/>
          <p:cNvSpPr/>
          <p:nvPr userDrawn="1"/>
        </p:nvSpPr>
        <p:spPr>
          <a:xfrm>
            <a:off x="4950346" y="0"/>
            <a:ext cx="4193654" cy="6858000"/>
          </a:xfrm>
          <a:prstGeom prst="rect">
            <a:avLst/>
          </a:prstGeom>
          <a:solidFill>
            <a:srgbClr val="FD6D0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itle 1"/>
          <p:cNvSpPr>
            <a:spLocks noGrp="1"/>
          </p:cNvSpPr>
          <p:nvPr>
            <p:ph type="title"/>
          </p:nvPr>
        </p:nvSpPr>
        <p:spPr>
          <a:xfrm>
            <a:off x="4950346" y="274637"/>
            <a:ext cx="4193654" cy="3546463"/>
          </a:xfrm>
        </p:spPr>
        <p:txBody>
          <a:bodyPr>
            <a:normAutofit/>
          </a:bodyPr>
          <a:lstStyle>
            <a:lvl1pPr algn="ctr">
              <a:defRPr sz="4000">
                <a:solidFill>
                  <a:schemeClr val="bg1"/>
                </a:solidFill>
              </a:defRPr>
            </a:lvl1pPr>
          </a:lstStyle>
          <a:p>
            <a:r>
              <a:rPr lang="en-US" dirty="0" smtClean="0"/>
              <a:t>Click to edit Master title style</a:t>
            </a:r>
            <a:endParaRPr lang="en-US" dirty="0"/>
          </a:p>
        </p:txBody>
      </p:sp>
      <p:pic>
        <p:nvPicPr>
          <p:cNvPr id="6" name="Picture 5"/>
          <p:cNvPicPr>
            <a:picLocks noChangeAspect="1"/>
          </p:cNvPicPr>
          <p:nvPr userDrawn="1"/>
        </p:nvPicPr>
        <p:blipFill>
          <a:blip r:embed="rId2"/>
          <a:stretch>
            <a:fillRect/>
          </a:stretch>
        </p:blipFill>
        <p:spPr>
          <a:xfrm>
            <a:off x="5851676" y="4313728"/>
            <a:ext cx="2390995" cy="1589757"/>
          </a:xfrm>
          <a:prstGeom prst="rect">
            <a:avLst/>
          </a:prstGeom>
        </p:spPr>
      </p:pic>
    </p:spTree>
    <p:extLst>
      <p:ext uri="{BB962C8B-B14F-4D97-AF65-F5344CB8AC3E}">
        <p14:creationId xmlns:p14="http://schemas.microsoft.com/office/powerpoint/2010/main" val="2446035965"/>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Title: Photo 1">
    <p:spTree>
      <p:nvGrpSpPr>
        <p:cNvPr id="1" name=""/>
        <p:cNvGrpSpPr/>
        <p:nvPr/>
      </p:nvGrpSpPr>
      <p:grpSpPr>
        <a:xfrm>
          <a:off x="0" y="0"/>
          <a:ext cx="0" cy="0"/>
          <a:chOff x="0" y="0"/>
          <a:chExt cx="0" cy="0"/>
        </a:xfrm>
      </p:grpSpPr>
      <p:pic>
        <p:nvPicPr>
          <p:cNvPr id="9" name="Picture 8" descr="AyresJosh.jp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218487" y="0"/>
            <a:ext cx="10370676" cy="6868412"/>
          </a:xfrm>
          <a:prstGeom prst="rect">
            <a:avLst/>
          </a:prstGeom>
        </p:spPr>
      </p:pic>
      <p:sp>
        <p:nvSpPr>
          <p:cNvPr id="6" name="Rectangle 5"/>
          <p:cNvSpPr/>
          <p:nvPr userDrawn="1"/>
        </p:nvSpPr>
        <p:spPr>
          <a:xfrm>
            <a:off x="4564442" y="0"/>
            <a:ext cx="4193654" cy="6858000"/>
          </a:xfrm>
          <a:prstGeom prst="rect">
            <a:avLst/>
          </a:prstGeom>
          <a:solidFill>
            <a:srgbClr val="FD6D0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64442" y="274637"/>
            <a:ext cx="4193654" cy="3546463"/>
          </a:xfrm>
        </p:spPr>
        <p:txBody>
          <a:bodyPr>
            <a:normAutofit/>
          </a:bodyPr>
          <a:lstStyle>
            <a:lvl1pPr algn="ctr">
              <a:defRPr sz="4000">
                <a:solidFill>
                  <a:schemeClr val="bg1"/>
                </a:solidFill>
              </a:defRPr>
            </a:lvl1pPr>
          </a:lstStyle>
          <a:p>
            <a:r>
              <a:rPr lang="en-US" dirty="0" smtClean="0"/>
              <a:t>Click to edit Master title style</a:t>
            </a:r>
            <a:endParaRPr lang="en-US" dirty="0"/>
          </a:p>
        </p:txBody>
      </p:sp>
      <p:pic>
        <p:nvPicPr>
          <p:cNvPr id="11" name="Picture 10"/>
          <p:cNvPicPr>
            <a:picLocks noChangeAspect="1"/>
          </p:cNvPicPr>
          <p:nvPr userDrawn="1"/>
        </p:nvPicPr>
        <p:blipFill>
          <a:blip r:embed="rId3"/>
          <a:stretch>
            <a:fillRect/>
          </a:stretch>
        </p:blipFill>
        <p:spPr>
          <a:xfrm>
            <a:off x="5527932" y="4313728"/>
            <a:ext cx="2390995" cy="1589757"/>
          </a:xfrm>
          <a:prstGeom prst="rect">
            <a:avLst/>
          </a:prstGeom>
        </p:spPr>
      </p:pic>
    </p:spTree>
    <p:extLst>
      <p:ext uri="{BB962C8B-B14F-4D97-AF65-F5344CB8AC3E}">
        <p14:creationId xmlns:p14="http://schemas.microsoft.com/office/powerpoint/2010/main" val="4714986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Photo 2">
    <p:spTree>
      <p:nvGrpSpPr>
        <p:cNvPr id="1" name=""/>
        <p:cNvGrpSpPr/>
        <p:nvPr/>
      </p:nvGrpSpPr>
      <p:grpSpPr>
        <a:xfrm>
          <a:off x="0" y="0"/>
          <a:ext cx="0" cy="0"/>
          <a:chOff x="0" y="0"/>
          <a:chExt cx="0" cy="0"/>
        </a:xfrm>
      </p:grpSpPr>
      <p:pic>
        <p:nvPicPr>
          <p:cNvPr id="7" name="Picture 6" descr="flag2.jp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6879375"/>
          </a:xfrm>
          <a:prstGeom prst="rect">
            <a:avLst/>
          </a:prstGeom>
        </p:spPr>
      </p:pic>
      <p:sp>
        <p:nvSpPr>
          <p:cNvPr id="4" name="Rectangle 3"/>
          <p:cNvSpPr/>
          <p:nvPr userDrawn="1"/>
        </p:nvSpPr>
        <p:spPr>
          <a:xfrm>
            <a:off x="4564442" y="0"/>
            <a:ext cx="4193654" cy="6858000"/>
          </a:xfrm>
          <a:prstGeom prst="rect">
            <a:avLst/>
          </a:prstGeom>
          <a:solidFill>
            <a:srgbClr val="FD6D0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p:cNvPicPr>
            <a:picLocks noChangeAspect="1"/>
          </p:cNvPicPr>
          <p:nvPr userDrawn="1"/>
        </p:nvPicPr>
        <p:blipFill>
          <a:blip r:embed="rId3"/>
          <a:stretch>
            <a:fillRect/>
          </a:stretch>
        </p:blipFill>
        <p:spPr>
          <a:xfrm>
            <a:off x="5527932" y="4313728"/>
            <a:ext cx="2390995" cy="1589757"/>
          </a:xfrm>
          <a:prstGeom prst="rect">
            <a:avLst/>
          </a:prstGeom>
        </p:spPr>
      </p:pic>
      <p:sp>
        <p:nvSpPr>
          <p:cNvPr id="9" name="Text Placeholder 8"/>
          <p:cNvSpPr>
            <a:spLocks noGrp="1"/>
          </p:cNvSpPr>
          <p:nvPr>
            <p:ph type="body" sz="quarter" idx="10"/>
          </p:nvPr>
        </p:nvSpPr>
        <p:spPr>
          <a:xfrm>
            <a:off x="4564442" y="649288"/>
            <a:ext cx="4193654" cy="3160712"/>
          </a:xfrm>
        </p:spPr>
        <p:txBody>
          <a:bodyPr anchor="ctr">
            <a:normAutofit/>
          </a:bodyPr>
          <a:lstStyle>
            <a:lvl1pPr>
              <a:defRPr sz="4000" b="0">
                <a:solidFill>
                  <a:schemeClr val="bg1"/>
                </a:solidFill>
              </a:defRPr>
            </a:lvl1pPr>
          </a:lstStyle>
          <a:p>
            <a:pPr lvl="0"/>
            <a:r>
              <a:rPr lang="en-US" dirty="0" smtClean="0"/>
              <a:t>Click to edit Master text styles</a:t>
            </a:r>
          </a:p>
        </p:txBody>
      </p:sp>
    </p:spTree>
    <p:extLst>
      <p:ext uri="{BB962C8B-B14F-4D97-AF65-F5344CB8AC3E}">
        <p14:creationId xmlns:p14="http://schemas.microsoft.com/office/powerpoint/2010/main" val="614899315"/>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019081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atin typeface="Arial" pitchFamily="34" charset="0"/>
                <a:cs typeface="Arial" pitchFamily="34" charset="0"/>
              </a:defRPr>
            </a:lvl1pPr>
          </a:lstStyle>
          <a:p>
            <a:pPr fontAlgn="base">
              <a:spcBef>
                <a:spcPct val="0"/>
              </a:spcBef>
              <a:spcAft>
                <a:spcPct val="0"/>
              </a:spcAft>
              <a:defRPr/>
            </a:pPr>
            <a:endParaRPr lang="en-US" sz="2400">
              <a:solidFill>
                <a:prstClr val="black"/>
              </a:solidFill>
            </a:endParaRPr>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atin typeface="Arial" pitchFamily="34" charset="0"/>
                <a:cs typeface="Arial" pitchFamily="34" charset="0"/>
              </a:defRPr>
            </a:lvl1pPr>
          </a:lstStyle>
          <a:p>
            <a:pPr fontAlgn="base">
              <a:spcBef>
                <a:spcPct val="0"/>
              </a:spcBef>
              <a:spcAft>
                <a:spcPct val="0"/>
              </a:spcAft>
              <a:defRPr/>
            </a:pPr>
            <a:r>
              <a:rPr lang="en-US" sz="2400" smtClean="0">
                <a:solidFill>
                  <a:prstClr val="black"/>
                </a:solidFill>
              </a:rPr>
              <a:t>Carol Tenopir</a:t>
            </a:r>
            <a:endParaRPr lang="en-US" sz="2400">
              <a:solidFill>
                <a:prstClr val="black"/>
              </a:solidFill>
            </a:endParaRPr>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atin typeface="Arial" pitchFamily="34" charset="0"/>
                <a:cs typeface="Arial" pitchFamily="34" charset="0"/>
              </a:defRPr>
            </a:lvl1pPr>
          </a:lstStyle>
          <a:p>
            <a:pPr fontAlgn="base">
              <a:spcBef>
                <a:spcPct val="0"/>
              </a:spcBef>
              <a:spcAft>
                <a:spcPct val="0"/>
              </a:spcAft>
              <a:defRPr/>
            </a:pPr>
            <a:fld id="{1A5E99D2-8F95-47FC-B4A5-C15F33F20BFF}" type="slidenum">
              <a:rPr lang="en-US" sz="2400">
                <a:solidFill>
                  <a:prstClr val="black"/>
                </a:solidFill>
              </a:rPr>
              <a:pPr fontAlgn="base">
                <a:spcBef>
                  <a:spcPct val="0"/>
                </a:spcBef>
                <a:spcAft>
                  <a:spcPct val="0"/>
                </a:spcAft>
                <a:defRPr/>
              </a:pPr>
              <a:t>‹#›</a:t>
            </a:fld>
            <a:endParaRPr lang="en-US" sz="2400">
              <a:solidFill>
                <a:prstClr val="black"/>
              </a:solidFill>
            </a:endParaRPr>
          </a:p>
        </p:txBody>
      </p:sp>
    </p:spTree>
    <p:extLst>
      <p:ext uri="{BB962C8B-B14F-4D97-AF65-F5344CB8AC3E}">
        <p14:creationId xmlns:p14="http://schemas.microsoft.com/office/powerpoint/2010/main" val="15813030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image" Target="../media/image3.emf"/><Relationship Id="rId5" Type="http://schemas.openxmlformats.org/officeDocument/2006/relationships/slideLayout" Target="../slideLayouts/slideLayout14.xml"/><Relationship Id="rId10" Type="http://schemas.openxmlformats.org/officeDocument/2006/relationships/theme" Target="../theme/theme2.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1.xml"/><Relationship Id="rId7" Type="http://schemas.openxmlformats.org/officeDocument/2006/relationships/image" Target="../media/image3.emf"/><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theme" Target="../theme/theme3.xml"/><Relationship Id="rId5" Type="http://schemas.openxmlformats.org/officeDocument/2006/relationships/slideLayout" Target="../slideLayouts/slideLayout23.xml"/><Relationship Id="rId4" Type="http://schemas.openxmlformats.org/officeDocument/2006/relationships/slideLayout" Target="../slideLayouts/slideLayout22.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theme" Target="../theme/theme4.xml"/><Relationship Id="rId1"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subtitle style</a:t>
            </a:r>
            <a:endParaRPr lang="en-US" dirty="0"/>
          </a:p>
        </p:txBody>
      </p:sp>
    </p:spTree>
    <p:extLst>
      <p:ext uri="{BB962C8B-B14F-4D97-AF65-F5344CB8AC3E}">
        <p14:creationId xmlns:p14="http://schemas.microsoft.com/office/powerpoint/2010/main" val="1758142741"/>
      </p:ext>
    </p:extLst>
  </p:cSld>
  <p:clrMap bg1="lt1" tx1="dk1" bg2="lt2" tx2="dk2" accent1="accent1" accent2="accent2" accent3="accent3" accent4="accent4" accent5="accent5" accent6="accent6" hlink="hlink" folHlink="folHlink"/>
  <p:sldLayoutIdLst>
    <p:sldLayoutId id="2147483702" r:id="rId1"/>
    <p:sldLayoutId id="2147483664" r:id="rId2"/>
    <p:sldLayoutId id="2147483661" r:id="rId3"/>
    <p:sldLayoutId id="2147483649" r:id="rId4"/>
    <p:sldLayoutId id="2147483700" r:id="rId5"/>
    <p:sldLayoutId id="2147483663" r:id="rId6"/>
    <p:sldLayoutId id="2147483696" r:id="rId7"/>
    <p:sldLayoutId id="2147483704" r:id="rId8"/>
    <p:sldLayoutId id="2147483705" r:id="rId9"/>
  </p:sldLayoutIdLst>
  <p:timing>
    <p:tnLst>
      <p:par>
        <p:cTn id="1" dur="indefinite" restart="never" nodeType="tmRoot"/>
      </p:par>
    </p:tnLst>
  </p:timing>
  <p:txStyles>
    <p:titleStyle>
      <a:lvl1pPr algn="ctr" defTabSz="457200" rtl="0" eaLnBrk="1" latinLnBrk="0" hangingPunct="1">
        <a:spcBef>
          <a:spcPct val="0"/>
        </a:spcBef>
        <a:buNone/>
        <a:defRPr sz="4400" kern="1200">
          <a:solidFill>
            <a:srgbClr val="3B3C3E"/>
          </a:solidFill>
          <a:latin typeface="Arial"/>
          <a:ea typeface="+mj-ea"/>
          <a:cs typeface="Arial"/>
        </a:defRPr>
      </a:lvl1pPr>
    </p:titleStyle>
    <p:bodyStyle>
      <a:lvl1pPr marL="0" indent="0" algn="ctr" defTabSz="457200" rtl="0" eaLnBrk="1" latinLnBrk="0" hangingPunct="1">
        <a:spcBef>
          <a:spcPct val="20000"/>
        </a:spcBef>
        <a:buFont typeface="Arial"/>
        <a:buNone/>
        <a:defRPr sz="3200" kern="1200">
          <a:solidFill>
            <a:srgbClr val="77797C"/>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rgbClr val="3B3C3E"/>
          </a:solidFill>
          <a:latin typeface="Arial"/>
          <a:ea typeface="+mn-ea"/>
          <a:cs typeface="Arial"/>
        </a:defRPr>
      </a:lvl2pPr>
      <a:lvl3pPr marL="1143000" indent="-228600" algn="l" defTabSz="457200" rtl="0" eaLnBrk="1" latinLnBrk="0" hangingPunct="1">
        <a:spcBef>
          <a:spcPct val="20000"/>
        </a:spcBef>
        <a:buFont typeface="Arial"/>
        <a:buChar char="•"/>
        <a:defRPr sz="2400" kern="1200">
          <a:solidFill>
            <a:srgbClr val="3B3C3E"/>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rgbClr val="3B3C3E"/>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rgbClr val="3B3C3E"/>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6330206"/>
            <a:ext cx="9144000" cy="527794"/>
          </a:xfrm>
          <a:prstGeom prst="rect">
            <a:avLst/>
          </a:prstGeom>
          <a:solidFill>
            <a:srgbClr val="FD6D0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1310609" cy="365125"/>
          </a:xfrm>
          <a:prstGeom prst="rect">
            <a:avLst/>
          </a:prstGeom>
        </p:spPr>
        <p:txBody>
          <a:bodyPr vert="horz" lIns="91440" tIns="45720" rIns="91440" bIns="45720" rtlCol="0" anchor="ctr"/>
          <a:lstStyle>
            <a:lvl1pPr algn="l">
              <a:defRPr sz="1000">
                <a:solidFill>
                  <a:schemeClr val="bg1"/>
                </a:solidFill>
                <a:latin typeface="Arial"/>
                <a:cs typeface="Arial"/>
              </a:defRPr>
            </a:lvl1pPr>
          </a:lstStyle>
          <a:p>
            <a:fld id="{F5BA7003-00DC-104B-92AD-B7A90026C1F9}" type="datetimeFigureOut">
              <a:rPr lang="en-US" smtClean="0"/>
              <a:pPr/>
              <a:t>6/19/2019</a:t>
            </a:fld>
            <a:endParaRPr lang="en-US" dirty="0"/>
          </a:p>
        </p:txBody>
      </p:sp>
      <p:sp>
        <p:nvSpPr>
          <p:cNvPr id="5" name="Footer Placeholder 4"/>
          <p:cNvSpPr>
            <a:spLocks noGrp="1"/>
          </p:cNvSpPr>
          <p:nvPr>
            <p:ph type="ftr" sz="quarter" idx="3"/>
          </p:nvPr>
        </p:nvSpPr>
        <p:spPr>
          <a:xfrm>
            <a:off x="1767809" y="6356350"/>
            <a:ext cx="2895600" cy="365125"/>
          </a:xfrm>
          <a:prstGeom prst="rect">
            <a:avLst/>
          </a:prstGeom>
        </p:spPr>
        <p:txBody>
          <a:bodyPr vert="horz" lIns="91440" tIns="45720" rIns="91440" bIns="45720" rtlCol="0" anchor="ctr"/>
          <a:lstStyle>
            <a:lvl1pPr algn="ctr">
              <a:defRPr sz="1000">
                <a:solidFill>
                  <a:schemeClr val="bg1"/>
                </a:solidFill>
                <a:latin typeface="Arial"/>
                <a:cs typeface="Arial"/>
              </a:defRPr>
            </a:lvl1pPr>
          </a:lstStyle>
          <a:p>
            <a:endParaRPr lang="en-US" dirty="0"/>
          </a:p>
        </p:txBody>
      </p:sp>
      <p:sp>
        <p:nvSpPr>
          <p:cNvPr id="6" name="Slide Number Placeholder 5"/>
          <p:cNvSpPr>
            <a:spLocks noGrp="1"/>
          </p:cNvSpPr>
          <p:nvPr>
            <p:ph type="sldNum" sz="quarter" idx="4"/>
          </p:nvPr>
        </p:nvSpPr>
        <p:spPr>
          <a:xfrm>
            <a:off x="4667371" y="6356350"/>
            <a:ext cx="2133600" cy="365125"/>
          </a:xfrm>
          <a:prstGeom prst="rect">
            <a:avLst/>
          </a:prstGeom>
        </p:spPr>
        <p:txBody>
          <a:bodyPr vert="horz" lIns="91440" tIns="45720" rIns="91440" bIns="45720" rtlCol="0" anchor="ctr"/>
          <a:lstStyle>
            <a:lvl1pPr algn="r">
              <a:defRPr sz="1000">
                <a:solidFill>
                  <a:schemeClr val="bg1"/>
                </a:solidFill>
                <a:latin typeface="Arial"/>
                <a:cs typeface="Arial"/>
              </a:defRPr>
            </a:lvl1pPr>
          </a:lstStyle>
          <a:p>
            <a:fld id="{051C7006-7120-F341-A188-F97DDD913081}" type="slidenum">
              <a:rPr lang="en-US" smtClean="0"/>
              <a:pPr/>
              <a:t>‹#›</a:t>
            </a:fld>
            <a:endParaRPr lang="en-US" dirty="0"/>
          </a:p>
        </p:txBody>
      </p:sp>
      <p:pic>
        <p:nvPicPr>
          <p:cNvPr id="10" name="Picture 9" descr="UT_logo_RIGHT_KNOCKOUT.eps"/>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7621048" y="6441967"/>
            <a:ext cx="1410369" cy="314711"/>
          </a:xfrm>
          <a:prstGeom prst="rect">
            <a:avLst/>
          </a:prstGeom>
        </p:spPr>
      </p:pic>
    </p:spTree>
    <p:extLst>
      <p:ext uri="{BB962C8B-B14F-4D97-AF65-F5344CB8AC3E}">
        <p14:creationId xmlns:p14="http://schemas.microsoft.com/office/powerpoint/2010/main" val="2101319141"/>
      </p:ext>
    </p:extLst>
  </p:cSld>
  <p:clrMap bg1="lt1" tx1="dk1" bg2="lt2" tx2="dk2" accent1="accent1" accent2="accent2" accent3="accent3" accent4="accent4" accent5="accent5" accent6="accent6" hlink="hlink" folHlink="folHlink"/>
  <p:sldLayoutIdLst>
    <p:sldLayoutId id="2147483669" r:id="rId1"/>
    <p:sldLayoutId id="2147483691" r:id="rId2"/>
    <p:sldLayoutId id="2147483670" r:id="rId3"/>
    <p:sldLayoutId id="2147483701" r:id="rId4"/>
    <p:sldLayoutId id="2147483671" r:id="rId5"/>
    <p:sldLayoutId id="2147483672" r:id="rId6"/>
    <p:sldLayoutId id="2147483674" r:id="rId7"/>
    <p:sldLayoutId id="2147483706" r:id="rId8"/>
    <p:sldLayoutId id="2147483707" r:id="rId9"/>
  </p:sldLayoutIdLst>
  <p:timing>
    <p:tnLst>
      <p:par>
        <p:cTn id="1" dur="indefinite" restart="never" nodeType="tmRoot"/>
      </p:par>
    </p:tnLst>
  </p:timing>
  <p:txStyles>
    <p:titleStyle>
      <a:lvl1pPr algn="l" defTabSz="457200" rtl="0" eaLnBrk="1" latinLnBrk="0" hangingPunct="1">
        <a:spcBef>
          <a:spcPct val="0"/>
        </a:spcBef>
        <a:buNone/>
        <a:defRPr sz="4400" b="1" kern="1200">
          <a:solidFill>
            <a:srgbClr val="3B3C3E"/>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3200" kern="1200">
          <a:solidFill>
            <a:srgbClr val="3B3C3E"/>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rgbClr val="3B3C3E"/>
          </a:solidFill>
          <a:latin typeface="Arial"/>
          <a:ea typeface="+mn-ea"/>
          <a:cs typeface="Arial"/>
        </a:defRPr>
      </a:lvl2pPr>
      <a:lvl3pPr marL="1143000" indent="-228600" algn="l" defTabSz="457200" rtl="0" eaLnBrk="1" latinLnBrk="0" hangingPunct="1">
        <a:spcBef>
          <a:spcPct val="20000"/>
        </a:spcBef>
        <a:buFont typeface="Arial"/>
        <a:buChar char="•"/>
        <a:defRPr sz="2400" kern="1200">
          <a:solidFill>
            <a:srgbClr val="3B3C3E"/>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rgbClr val="3B3C3E"/>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rgbClr val="3B3C3E"/>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Rectangle 8"/>
          <p:cNvSpPr/>
          <p:nvPr userDrawn="1"/>
        </p:nvSpPr>
        <p:spPr>
          <a:xfrm>
            <a:off x="0" y="6330206"/>
            <a:ext cx="9144000" cy="527794"/>
          </a:xfrm>
          <a:prstGeom prst="rect">
            <a:avLst/>
          </a:prstGeom>
          <a:solidFill>
            <a:srgbClr val="FD6D0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Date Placeholder 3"/>
          <p:cNvSpPr>
            <a:spLocks noGrp="1"/>
          </p:cNvSpPr>
          <p:nvPr>
            <p:ph type="dt" sz="half" idx="2"/>
          </p:nvPr>
        </p:nvSpPr>
        <p:spPr>
          <a:xfrm>
            <a:off x="457200" y="6356350"/>
            <a:ext cx="1310609" cy="365125"/>
          </a:xfrm>
          <a:prstGeom prst="rect">
            <a:avLst/>
          </a:prstGeom>
        </p:spPr>
        <p:txBody>
          <a:bodyPr vert="horz" lIns="91440" tIns="45720" rIns="91440" bIns="45720" rtlCol="0" anchor="ctr"/>
          <a:lstStyle>
            <a:lvl1pPr algn="l">
              <a:defRPr sz="1000">
                <a:solidFill>
                  <a:schemeClr val="bg1"/>
                </a:solidFill>
                <a:latin typeface="Arial"/>
                <a:cs typeface="Arial"/>
              </a:defRPr>
            </a:lvl1pPr>
          </a:lstStyle>
          <a:p>
            <a:fld id="{F5BA7003-00DC-104B-92AD-B7A90026C1F9}" type="datetimeFigureOut">
              <a:rPr lang="en-US" smtClean="0"/>
              <a:pPr/>
              <a:t>6/19/2019</a:t>
            </a:fld>
            <a:endParaRPr lang="en-US" dirty="0"/>
          </a:p>
        </p:txBody>
      </p:sp>
      <p:sp>
        <p:nvSpPr>
          <p:cNvPr id="11" name="Footer Placeholder 4"/>
          <p:cNvSpPr>
            <a:spLocks noGrp="1"/>
          </p:cNvSpPr>
          <p:nvPr>
            <p:ph type="ftr" sz="quarter" idx="3"/>
          </p:nvPr>
        </p:nvSpPr>
        <p:spPr>
          <a:xfrm>
            <a:off x="1767809" y="6356350"/>
            <a:ext cx="2895600" cy="365125"/>
          </a:xfrm>
          <a:prstGeom prst="rect">
            <a:avLst/>
          </a:prstGeom>
        </p:spPr>
        <p:txBody>
          <a:bodyPr vert="horz" lIns="91440" tIns="45720" rIns="91440" bIns="45720" rtlCol="0" anchor="ctr"/>
          <a:lstStyle>
            <a:lvl1pPr algn="ctr">
              <a:defRPr sz="1000">
                <a:solidFill>
                  <a:schemeClr val="bg1"/>
                </a:solidFill>
                <a:latin typeface="Arial"/>
                <a:cs typeface="Arial"/>
              </a:defRPr>
            </a:lvl1pPr>
          </a:lstStyle>
          <a:p>
            <a:endParaRPr lang="en-US" dirty="0"/>
          </a:p>
        </p:txBody>
      </p:sp>
      <p:sp>
        <p:nvSpPr>
          <p:cNvPr id="12" name="Slide Number Placeholder 5"/>
          <p:cNvSpPr>
            <a:spLocks noGrp="1"/>
          </p:cNvSpPr>
          <p:nvPr>
            <p:ph type="sldNum" sz="quarter" idx="4"/>
          </p:nvPr>
        </p:nvSpPr>
        <p:spPr>
          <a:xfrm>
            <a:off x="4667371" y="6356350"/>
            <a:ext cx="2133600" cy="365125"/>
          </a:xfrm>
          <a:prstGeom prst="rect">
            <a:avLst/>
          </a:prstGeom>
        </p:spPr>
        <p:txBody>
          <a:bodyPr vert="horz" lIns="91440" tIns="45720" rIns="91440" bIns="45720" rtlCol="0" anchor="ctr"/>
          <a:lstStyle>
            <a:lvl1pPr algn="r">
              <a:defRPr sz="1000">
                <a:solidFill>
                  <a:schemeClr val="bg1"/>
                </a:solidFill>
                <a:latin typeface="Arial"/>
                <a:cs typeface="Arial"/>
              </a:defRPr>
            </a:lvl1pPr>
          </a:lstStyle>
          <a:p>
            <a:fld id="{051C7006-7120-F341-A188-F97DDD913081}" type="slidenum">
              <a:rPr lang="en-US" smtClean="0"/>
              <a:pPr/>
              <a:t>‹#›</a:t>
            </a:fld>
            <a:endParaRPr lang="en-US" dirty="0"/>
          </a:p>
        </p:txBody>
      </p:sp>
      <p:pic>
        <p:nvPicPr>
          <p:cNvPr id="13" name="Picture 12" descr="UT_logo_RIGHT_KNOCKOUT.eps"/>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7280624" y="6441967"/>
            <a:ext cx="1410369" cy="314711"/>
          </a:xfrm>
          <a:prstGeom prst="rect">
            <a:avLst/>
          </a:prstGeom>
        </p:spPr>
      </p:pic>
    </p:spTree>
    <p:extLst>
      <p:ext uri="{BB962C8B-B14F-4D97-AF65-F5344CB8AC3E}">
        <p14:creationId xmlns:p14="http://schemas.microsoft.com/office/powerpoint/2010/main" val="2856070284"/>
      </p:ext>
    </p:extLst>
  </p:cSld>
  <p:clrMap bg1="lt1" tx1="dk1" bg2="lt2" tx2="dk2" accent1="accent1" accent2="accent2" accent3="accent3" accent4="accent4" accent5="accent5" accent6="accent6" hlink="hlink" folHlink="folHlink"/>
  <p:sldLayoutIdLst>
    <p:sldLayoutId id="2147483676" r:id="rId1"/>
    <p:sldLayoutId id="2147483693" r:id="rId2"/>
    <p:sldLayoutId id="2147483699" r:id="rId3"/>
    <p:sldLayoutId id="2147483694" r:id="rId4"/>
    <p:sldLayoutId id="2147483695" r:id="rId5"/>
  </p:sldLayoutIdLst>
  <p:timing>
    <p:tnLst>
      <p:par>
        <p:cTn id="1" dur="indefinite" restart="never" nodeType="tmRoot"/>
      </p:par>
    </p:tnLst>
  </p:timing>
  <p:txStyles>
    <p:titleStyle>
      <a:lvl1pPr algn="l" defTabSz="457200" rtl="0" eaLnBrk="1" latinLnBrk="0" hangingPunct="1">
        <a:spcBef>
          <a:spcPct val="0"/>
        </a:spcBef>
        <a:buNone/>
        <a:defRPr sz="4400" kern="1200">
          <a:solidFill>
            <a:srgbClr val="3B3C3E"/>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3200" kern="1200">
          <a:solidFill>
            <a:srgbClr val="3B3C3E"/>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rgbClr val="3B3C3E"/>
          </a:solidFill>
          <a:latin typeface="Arial"/>
          <a:ea typeface="+mn-ea"/>
          <a:cs typeface="Arial"/>
        </a:defRPr>
      </a:lvl2pPr>
      <a:lvl3pPr marL="1143000" indent="-228600" algn="l" defTabSz="457200" rtl="0" eaLnBrk="1" latinLnBrk="0" hangingPunct="1">
        <a:spcBef>
          <a:spcPct val="20000"/>
        </a:spcBef>
        <a:buFont typeface="Arial"/>
        <a:buChar char="•"/>
        <a:defRPr sz="2400" kern="1200">
          <a:solidFill>
            <a:srgbClr val="3B3C3E"/>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rgbClr val="3B3C3E"/>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rgbClr val="3B3C3E"/>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Rectangle 6"/>
          <p:cNvSpPr/>
          <p:nvPr userDrawn="1"/>
        </p:nvSpPr>
        <p:spPr>
          <a:xfrm>
            <a:off x="0" y="6330206"/>
            <a:ext cx="9144000" cy="527794"/>
          </a:xfrm>
          <a:prstGeom prst="rect">
            <a:avLst/>
          </a:prstGeom>
          <a:solidFill>
            <a:srgbClr val="FD6D0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Date Placeholder 3"/>
          <p:cNvSpPr>
            <a:spLocks noGrp="1"/>
          </p:cNvSpPr>
          <p:nvPr>
            <p:ph type="dt" sz="half" idx="2"/>
          </p:nvPr>
        </p:nvSpPr>
        <p:spPr>
          <a:xfrm>
            <a:off x="457200" y="6356350"/>
            <a:ext cx="1310609" cy="365125"/>
          </a:xfrm>
          <a:prstGeom prst="rect">
            <a:avLst/>
          </a:prstGeom>
        </p:spPr>
        <p:txBody>
          <a:bodyPr vert="horz" lIns="91440" tIns="45720" rIns="91440" bIns="45720" rtlCol="0" anchor="ctr"/>
          <a:lstStyle>
            <a:lvl1pPr algn="l">
              <a:defRPr sz="1000">
                <a:solidFill>
                  <a:schemeClr val="bg1"/>
                </a:solidFill>
                <a:latin typeface="Arial"/>
                <a:cs typeface="Arial"/>
              </a:defRPr>
            </a:lvl1pPr>
          </a:lstStyle>
          <a:p>
            <a:fld id="{F5BA7003-00DC-104B-92AD-B7A90026C1F9}" type="datetimeFigureOut">
              <a:rPr lang="en-US" smtClean="0"/>
              <a:pPr/>
              <a:t>6/19/2019</a:t>
            </a:fld>
            <a:endParaRPr lang="en-US" dirty="0"/>
          </a:p>
        </p:txBody>
      </p:sp>
      <p:sp>
        <p:nvSpPr>
          <p:cNvPr id="9" name="Footer Placeholder 4"/>
          <p:cNvSpPr>
            <a:spLocks noGrp="1"/>
          </p:cNvSpPr>
          <p:nvPr>
            <p:ph type="ftr" sz="quarter" idx="3"/>
          </p:nvPr>
        </p:nvSpPr>
        <p:spPr>
          <a:xfrm>
            <a:off x="1767809" y="6356350"/>
            <a:ext cx="2895600" cy="365125"/>
          </a:xfrm>
          <a:prstGeom prst="rect">
            <a:avLst/>
          </a:prstGeom>
        </p:spPr>
        <p:txBody>
          <a:bodyPr vert="horz" lIns="91440" tIns="45720" rIns="91440" bIns="45720" rtlCol="0" anchor="ctr"/>
          <a:lstStyle>
            <a:lvl1pPr algn="ctr">
              <a:defRPr sz="1000">
                <a:solidFill>
                  <a:schemeClr val="bg1"/>
                </a:solidFill>
                <a:latin typeface="Arial"/>
                <a:cs typeface="Arial"/>
              </a:defRPr>
            </a:lvl1pPr>
          </a:lstStyle>
          <a:p>
            <a:endParaRPr lang="en-US" dirty="0"/>
          </a:p>
        </p:txBody>
      </p:sp>
      <p:sp>
        <p:nvSpPr>
          <p:cNvPr id="10" name="Slide Number Placeholder 5"/>
          <p:cNvSpPr>
            <a:spLocks noGrp="1"/>
          </p:cNvSpPr>
          <p:nvPr>
            <p:ph type="sldNum" sz="quarter" idx="4"/>
          </p:nvPr>
        </p:nvSpPr>
        <p:spPr>
          <a:xfrm>
            <a:off x="4667371" y="6356350"/>
            <a:ext cx="2133600" cy="365125"/>
          </a:xfrm>
          <a:prstGeom prst="rect">
            <a:avLst/>
          </a:prstGeom>
        </p:spPr>
        <p:txBody>
          <a:bodyPr vert="horz" lIns="91440" tIns="45720" rIns="91440" bIns="45720" rtlCol="0" anchor="ctr"/>
          <a:lstStyle>
            <a:lvl1pPr algn="r">
              <a:defRPr sz="1000">
                <a:solidFill>
                  <a:schemeClr val="bg1"/>
                </a:solidFill>
                <a:latin typeface="Arial"/>
                <a:cs typeface="Arial"/>
              </a:defRPr>
            </a:lvl1pPr>
          </a:lstStyle>
          <a:p>
            <a:fld id="{051C7006-7120-F341-A188-F97DDD913081}" type="slidenum">
              <a:rPr lang="en-US" smtClean="0"/>
              <a:pPr/>
              <a:t>‹#›</a:t>
            </a:fld>
            <a:endParaRPr lang="en-US" dirty="0"/>
          </a:p>
        </p:txBody>
      </p:sp>
      <p:pic>
        <p:nvPicPr>
          <p:cNvPr id="11" name="Picture 10" descr="UT_logo_RIGHT_KNOCKOUT.eps"/>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280624" y="6441967"/>
            <a:ext cx="1410369" cy="314711"/>
          </a:xfrm>
          <a:prstGeom prst="rect">
            <a:avLst/>
          </a:prstGeom>
        </p:spPr>
      </p:pic>
    </p:spTree>
    <p:extLst>
      <p:ext uri="{BB962C8B-B14F-4D97-AF65-F5344CB8AC3E}">
        <p14:creationId xmlns:p14="http://schemas.microsoft.com/office/powerpoint/2010/main" val="1886285337"/>
      </p:ext>
    </p:extLst>
  </p:cSld>
  <p:clrMap bg1="lt1" tx1="dk1" bg2="lt2" tx2="dk2" accent1="accent1" accent2="accent2" accent3="accent3" accent4="accent4" accent5="accent5" accent6="accent6" hlink="hlink" folHlink="folHlink"/>
  <p:sldLayoutIdLst>
    <p:sldLayoutId id="2147483698" r:id="rId1"/>
  </p:sldLayoutIdLst>
  <p:timing>
    <p:tnLst>
      <p:par>
        <p:cTn id="1" dur="indefinite" restart="never" nodeType="tmRoot"/>
      </p:par>
    </p:tnLst>
  </p:timing>
  <p:txStyles>
    <p:titleStyle>
      <a:lvl1pPr algn="ctr" defTabSz="457200" rtl="0" eaLnBrk="1" latinLnBrk="0" hangingPunct="1">
        <a:spcBef>
          <a:spcPct val="0"/>
        </a:spcBef>
        <a:buNone/>
        <a:defRPr sz="4400" kern="1200">
          <a:solidFill>
            <a:srgbClr val="3B3C3E"/>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3200" kern="1200">
          <a:solidFill>
            <a:srgbClr val="3B3C3E"/>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rgbClr val="3B3C3E"/>
          </a:solidFill>
          <a:latin typeface="Arial"/>
          <a:ea typeface="+mn-ea"/>
          <a:cs typeface="Arial"/>
        </a:defRPr>
      </a:lvl2pPr>
      <a:lvl3pPr marL="1143000" indent="-228600" algn="l" defTabSz="457200" rtl="0" eaLnBrk="1" latinLnBrk="0" hangingPunct="1">
        <a:spcBef>
          <a:spcPct val="20000"/>
        </a:spcBef>
        <a:buFont typeface="Arial"/>
        <a:buChar char="•"/>
        <a:defRPr sz="2400" kern="1200">
          <a:solidFill>
            <a:srgbClr val="3B3C3E"/>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rgbClr val="3B3C3E"/>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rgbClr val="3B3C3E"/>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6.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jpe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notesSlide" Target="../notesSlides/notesSlide8.xml"/><Relationship Id="rId1" Type="http://schemas.openxmlformats.org/officeDocument/2006/relationships/slideLayout" Target="../slideLayouts/slideLayout10.xml"/><Relationship Id="rId6" Type="http://schemas.openxmlformats.org/officeDocument/2006/relationships/image" Target="../media/image26.jpeg"/><Relationship Id="rId5" Type="http://schemas.openxmlformats.org/officeDocument/2006/relationships/image" Target="../media/image25.png"/><Relationship Id="rId10" Type="http://schemas.openxmlformats.org/officeDocument/2006/relationships/image" Target="../media/image29.png"/><Relationship Id="rId4" Type="http://schemas.openxmlformats.org/officeDocument/2006/relationships/image" Target="../media/image24.jpeg"/><Relationship Id="rId9"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6.xml"/><Relationship Id="rId5" Type="http://schemas.openxmlformats.org/officeDocument/2006/relationships/image" Target="../media/image31.png"/><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1.xml"/><Relationship Id="rId1" Type="http://schemas.openxmlformats.org/officeDocument/2006/relationships/slideLayout" Target="../slideLayouts/slideLayout10.xml"/><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2.xml"/><Relationship Id="rId1" Type="http://schemas.openxmlformats.org/officeDocument/2006/relationships/slideLayout" Target="../slideLayouts/slideLayout10.xm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3.xml"/><Relationship Id="rId1" Type="http://schemas.openxmlformats.org/officeDocument/2006/relationships/slideLayout" Target="../slideLayouts/slideLayout16.xml"/><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5.xml"/><Relationship Id="rId1" Type="http://schemas.openxmlformats.org/officeDocument/2006/relationships/slideLayout" Target="../slideLayouts/slideLayout10.xml"/><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7.png"/><Relationship Id="rId1" Type="http://schemas.openxmlformats.org/officeDocument/2006/relationships/slideLayout" Target="../slideLayouts/slideLayout18.xml"/><Relationship Id="rId4" Type="http://schemas.openxmlformats.org/officeDocument/2006/relationships/image" Target="../media/image13.png"/></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16.xml"/><Relationship Id="rId5" Type="http://schemas.openxmlformats.org/officeDocument/2006/relationships/image" Target="../media/image7.png"/><Relationship Id="rId4" Type="http://schemas.openxmlformats.org/officeDocument/2006/relationships/image" Target="../media/image34.png"/></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16.xml"/><Relationship Id="rId5" Type="http://schemas.openxmlformats.org/officeDocument/2006/relationships/image" Target="../media/image36.png"/><Relationship Id="rId4" Type="http://schemas.openxmlformats.org/officeDocument/2006/relationships/image" Target="../media/image35.png"/></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20.xml"/><Relationship Id="rId1" Type="http://schemas.openxmlformats.org/officeDocument/2006/relationships/slideLayout" Target="../slideLayouts/slideLayout16.xml"/><Relationship Id="rId4" Type="http://schemas.openxmlformats.org/officeDocument/2006/relationships/image" Target="../media/image7.png"/></Relationships>
</file>

<file path=ppt/slides/_rels/slide2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1.xml"/><Relationship Id="rId1" Type="http://schemas.openxmlformats.org/officeDocument/2006/relationships/slideLayout" Target="../slideLayouts/slideLayout16.xml"/><Relationship Id="rId4" Type="http://schemas.openxmlformats.org/officeDocument/2006/relationships/image" Target="../media/image7.png"/></Relationships>
</file>

<file path=ppt/slides/_rels/slide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22.xml"/><Relationship Id="rId1" Type="http://schemas.openxmlformats.org/officeDocument/2006/relationships/slideLayout" Target="../slideLayouts/slideLayout16.xml"/><Relationship Id="rId4" Type="http://schemas.openxmlformats.org/officeDocument/2006/relationships/image" Target="../media/image7.png"/></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3.xml"/><Relationship Id="rId1" Type="http://schemas.openxmlformats.org/officeDocument/2006/relationships/slideLayout" Target="../slideLayouts/slideLayout16.xml"/><Relationship Id="rId4" Type="http://schemas.openxmlformats.org/officeDocument/2006/relationships/chart" Target="../charts/chart7.xml"/></Relationships>
</file>

<file path=ppt/slides/_rels/slide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8.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jpeg"/></Relationships>
</file>

<file path=ppt/slides/_rels/slide3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g"/><Relationship Id="rId1" Type="http://schemas.openxmlformats.org/officeDocument/2006/relationships/slideLayout" Target="../slideLayouts/slideLayout10.xml"/><Relationship Id="rId4" Type="http://schemas.openxmlformats.org/officeDocument/2006/relationships/image" Target="../media/image7.png"/></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4.xml"/><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25.xml"/><Relationship Id="rId1" Type="http://schemas.openxmlformats.org/officeDocument/2006/relationships/slideLayout" Target="../slideLayouts/slideLayout16.xml"/><Relationship Id="rId4" Type="http://schemas.openxmlformats.org/officeDocument/2006/relationships/image" Target="../media/image7.png"/></Relationships>
</file>

<file path=ppt/slides/_rels/slide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6.xml"/><Relationship Id="rId1" Type="http://schemas.openxmlformats.org/officeDocument/2006/relationships/slideLayout" Target="../slideLayouts/slideLayout16.xml"/><Relationship Id="rId4" Type="http://schemas.openxmlformats.org/officeDocument/2006/relationships/chart" Target="../charts/chart9.xml"/></Relationships>
</file>

<file path=ppt/slides/_rels/slide3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7.xml"/><Relationship Id="rId1" Type="http://schemas.openxmlformats.org/officeDocument/2006/relationships/slideLayout" Target="../slideLayouts/slideLayout16.xml"/><Relationship Id="rId4" Type="http://schemas.openxmlformats.org/officeDocument/2006/relationships/chart" Target="../charts/chart10.xml"/></Relationships>
</file>

<file path=ppt/slides/_rels/slide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9.png"/><Relationship Id="rId7" Type="http://schemas.openxmlformats.org/officeDocument/2006/relationships/image" Target="../media/image7.png"/><Relationship Id="rId2" Type="http://schemas.openxmlformats.org/officeDocument/2006/relationships/notesSlide" Target="../notesSlides/notesSlide28.xml"/><Relationship Id="rId1" Type="http://schemas.openxmlformats.org/officeDocument/2006/relationships/slideLayout" Target="../slideLayouts/slideLayout10.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jpeg"/></Relationships>
</file>

<file path=ppt/slides/_rels/slide37.xml.rels><?xml version="1.0" encoding="UTF-8" standalone="yes"?>
<Relationships xmlns="http://schemas.openxmlformats.org/package/2006/relationships"><Relationship Id="rId3" Type="http://schemas.openxmlformats.org/officeDocument/2006/relationships/hyperlink" Target="https://www.dataone.org/education-modules" TargetMode="External"/><Relationship Id="rId2" Type="http://schemas.openxmlformats.org/officeDocument/2006/relationships/image" Target="../media/image7.png"/><Relationship Id="rId1" Type="http://schemas.openxmlformats.org/officeDocument/2006/relationships/slideLayout" Target="../slideLayouts/slideLayout16.xml"/><Relationship Id="rId4" Type="http://schemas.openxmlformats.org/officeDocument/2006/relationships/image" Target="../media/image44.png"/></Relationships>
</file>

<file path=ppt/slides/_rels/slide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9.xml"/><Relationship Id="rId1" Type="http://schemas.openxmlformats.org/officeDocument/2006/relationships/slideLayout" Target="../slideLayouts/slideLayout14.xml"/><Relationship Id="rId4" Type="http://schemas.openxmlformats.org/officeDocument/2006/relationships/hyperlink" Target="https://www.liberquarterly.eu/articles/10.18352/lq.10180/"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10.xml"/><Relationship Id="rId6" Type="http://schemas.openxmlformats.org/officeDocument/2006/relationships/image" Target="../media/image9.jpeg"/><Relationship Id="rId5" Type="http://schemas.openxmlformats.org/officeDocument/2006/relationships/image" Target="../media/image7.png"/><Relationship Id="rId4" Type="http://schemas.openxmlformats.org/officeDocument/2006/relationships/image" Target="../media/image20.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image" Target="../media/image7.png"/><Relationship Id="rId4" Type="http://schemas.openxmlformats.org/officeDocument/2006/relationships/diagramLayout" Target="../diagrams/layout1.xml"/><Relationship Id="rId9" Type="http://schemas.openxmlformats.org/officeDocument/2006/relationships/image" Target="../media/image21.tiff"/></Relationships>
</file>

<file path=ppt/slides/_rels/slide7.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2.jpeg"/><Relationship Id="rId7" Type="http://schemas.openxmlformats.org/officeDocument/2006/relationships/diagramColors" Target="../diagrams/colors2.xml"/><Relationship Id="rId2" Type="http://schemas.openxmlformats.org/officeDocument/2006/relationships/notesSlide" Target="../notesSlides/notesSlide4.xml"/><Relationship Id="rId1" Type="http://schemas.openxmlformats.org/officeDocument/2006/relationships/slideLayout" Target="../slideLayouts/slideLayout10.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057" y="6348287"/>
            <a:ext cx="536895" cy="536895"/>
          </a:xfrm>
          <a:prstGeom prst="rect">
            <a:avLst/>
          </a:prstGeom>
        </p:spPr>
      </p:pic>
      <p:sp>
        <p:nvSpPr>
          <p:cNvPr id="3" name="Rectangle 2"/>
          <p:cNvSpPr/>
          <p:nvPr/>
        </p:nvSpPr>
        <p:spPr>
          <a:xfrm>
            <a:off x="0" y="600653"/>
            <a:ext cx="9144000" cy="1323439"/>
          </a:xfrm>
          <a:prstGeom prst="rect">
            <a:avLst/>
          </a:prstGeom>
        </p:spPr>
        <p:txBody>
          <a:bodyPr wrap="square">
            <a:spAutoFit/>
          </a:bodyPr>
          <a:lstStyle/>
          <a:p>
            <a:pPr algn="ctr"/>
            <a:r>
              <a:rPr lang="en-US" sz="4000" dirty="0">
                <a:latin typeface="Arial" panose="020B0604020202020204" pitchFamily="34" charset="0"/>
                <a:cs typeface="Arial" panose="020B0604020202020204" pitchFamily="34" charset="0"/>
              </a:rPr>
              <a:t/>
            </a:r>
            <a:br>
              <a:rPr lang="en-US" sz="4000" dirty="0">
                <a:latin typeface="Arial" panose="020B0604020202020204" pitchFamily="34" charset="0"/>
                <a:cs typeface="Arial" panose="020B0604020202020204" pitchFamily="34" charset="0"/>
              </a:rPr>
            </a:br>
            <a:endParaRPr lang="en-US" sz="4000" dirty="0">
              <a:latin typeface="Arial" panose="020B0604020202020204" pitchFamily="34" charset="0"/>
              <a:cs typeface="Arial" panose="020B0604020202020204" pitchFamily="34" charset="0"/>
            </a:endParaRPr>
          </a:p>
        </p:txBody>
      </p:sp>
      <p:sp>
        <p:nvSpPr>
          <p:cNvPr id="4" name="Rectangle 3"/>
          <p:cNvSpPr/>
          <p:nvPr/>
        </p:nvSpPr>
        <p:spPr>
          <a:xfrm>
            <a:off x="2285999" y="3401420"/>
            <a:ext cx="4572000" cy="1938992"/>
          </a:xfrm>
          <a:prstGeom prst="rect">
            <a:avLst/>
          </a:prstGeom>
        </p:spPr>
        <p:txBody>
          <a:bodyPr>
            <a:spAutoFit/>
          </a:bodyPr>
          <a:lstStyle/>
          <a:p>
            <a:pPr algn="ctr"/>
            <a:r>
              <a:rPr lang="en-US" sz="2400" b="1" dirty="0">
                <a:solidFill>
                  <a:srgbClr val="000000"/>
                </a:solidFill>
              </a:rPr>
              <a:t>Carol Tenopir</a:t>
            </a:r>
            <a:r>
              <a:rPr lang="en-US" sz="2400" dirty="0">
                <a:solidFill>
                  <a:srgbClr val="000000"/>
                </a:solidFill>
              </a:rPr>
              <a:t/>
            </a:r>
            <a:br>
              <a:rPr lang="en-US" sz="2400" dirty="0">
                <a:solidFill>
                  <a:srgbClr val="000000"/>
                </a:solidFill>
              </a:rPr>
            </a:br>
            <a:r>
              <a:rPr lang="en-US" sz="2400" dirty="0">
                <a:solidFill>
                  <a:srgbClr val="000000"/>
                </a:solidFill>
              </a:rPr>
              <a:t>University of Tennessee</a:t>
            </a:r>
          </a:p>
          <a:p>
            <a:pPr algn="ctr"/>
            <a:r>
              <a:rPr lang="en-US" sz="2400" dirty="0">
                <a:solidFill>
                  <a:srgbClr val="000000"/>
                </a:solidFill>
              </a:rPr>
              <a:t>and</a:t>
            </a:r>
          </a:p>
          <a:p>
            <a:pPr algn="ctr"/>
            <a:r>
              <a:rPr lang="en-US" sz="2400" dirty="0" err="1">
                <a:solidFill>
                  <a:srgbClr val="000000"/>
                </a:solidFill>
              </a:rPr>
              <a:t>Hanken</a:t>
            </a:r>
            <a:r>
              <a:rPr lang="en-US" sz="2400" dirty="0">
                <a:solidFill>
                  <a:srgbClr val="000000"/>
                </a:solidFill>
              </a:rPr>
              <a:t> School of Economics</a:t>
            </a:r>
            <a:br>
              <a:rPr lang="en-US" sz="2400" dirty="0">
                <a:solidFill>
                  <a:srgbClr val="000000"/>
                </a:solidFill>
              </a:rPr>
            </a:br>
            <a:r>
              <a:rPr lang="en-US" sz="2400" dirty="0">
                <a:solidFill>
                  <a:srgbClr val="000000"/>
                </a:solidFill>
              </a:rPr>
              <a:t>ctenopir@utk.edu</a:t>
            </a:r>
            <a:endParaRPr lang="en-US" sz="2400" dirty="0"/>
          </a:p>
        </p:txBody>
      </p:sp>
      <p:pic>
        <p:nvPicPr>
          <p:cNvPr id="5" name="Picture 4"/>
          <p:cNvPicPr>
            <a:picLocks noChangeAspect="1"/>
          </p:cNvPicPr>
          <p:nvPr/>
        </p:nvPicPr>
        <p:blipFill>
          <a:blip r:embed="rId3"/>
          <a:stretch>
            <a:fillRect/>
          </a:stretch>
        </p:blipFill>
        <p:spPr>
          <a:xfrm>
            <a:off x="4615655" y="5643423"/>
            <a:ext cx="2547144" cy="563372"/>
          </a:xfrm>
          <a:prstGeom prst="rect">
            <a:avLst/>
          </a:prstGeom>
        </p:spPr>
      </p:pic>
      <p:sp>
        <p:nvSpPr>
          <p:cNvPr id="9" name="Rectangle 8"/>
          <p:cNvSpPr/>
          <p:nvPr/>
        </p:nvSpPr>
        <p:spPr>
          <a:xfrm>
            <a:off x="271462" y="350283"/>
            <a:ext cx="8529637" cy="2800767"/>
          </a:xfrm>
          <a:prstGeom prst="rect">
            <a:avLst/>
          </a:prstGeom>
        </p:spPr>
        <p:txBody>
          <a:bodyPr wrap="square">
            <a:spAutoFit/>
          </a:bodyPr>
          <a:lstStyle/>
          <a:p>
            <a:pPr algn="ctr"/>
            <a:r>
              <a:rPr lang="en-US" sz="4400" b="1" dirty="0" smtClean="0">
                <a:solidFill>
                  <a:srgbClr val="3B3C3E"/>
                </a:solidFill>
                <a:latin typeface="Arial"/>
                <a:ea typeface="ＭＳ Ｐゴシック" pitchFamily="34" charset="-128"/>
                <a:cs typeface="Arial"/>
              </a:rPr>
              <a:t>Research Data Services in European University Libraries: </a:t>
            </a:r>
          </a:p>
          <a:p>
            <a:pPr algn="ctr"/>
            <a:r>
              <a:rPr lang="en-US" sz="4400" b="1" dirty="0" smtClean="0">
                <a:solidFill>
                  <a:srgbClr val="3B3C3E"/>
                </a:solidFill>
                <a:latin typeface="Arial"/>
                <a:ea typeface="ＭＳ Ｐゴシック" pitchFamily="34" charset="-128"/>
                <a:cs typeface="Arial"/>
              </a:rPr>
              <a:t>Current Offerings and Plans for the Future </a:t>
            </a:r>
            <a:endParaRPr lang="en-US" dirty="0"/>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67598" y="4962783"/>
            <a:ext cx="1589412" cy="1320951"/>
          </a:xfrm>
          <a:prstGeom prst="rect">
            <a:avLst/>
          </a:prstGeom>
        </p:spPr>
      </p:pic>
      <p:pic>
        <p:nvPicPr>
          <p:cNvPr id="10" name="Picture 9"/>
          <p:cNvPicPr/>
          <p:nvPr/>
        </p:nvPicPr>
        <p:blipFill>
          <a:blip r:embed="rId5" cstate="print"/>
          <a:srcRect/>
          <a:stretch>
            <a:fillRect/>
          </a:stretch>
        </p:blipFill>
        <p:spPr bwMode="auto">
          <a:xfrm>
            <a:off x="1981199" y="5538140"/>
            <a:ext cx="2317716" cy="668655"/>
          </a:xfrm>
          <a:prstGeom prst="rect">
            <a:avLst/>
          </a:prstGeom>
          <a:noFill/>
          <a:ln w="9525">
            <a:noFill/>
            <a:miter lim="800000"/>
            <a:headEnd/>
            <a:tailEnd/>
          </a:ln>
        </p:spPr>
      </p:pic>
      <p:pic>
        <p:nvPicPr>
          <p:cNvPr id="11" name="Shape 99"/>
          <p:cNvPicPr preferRelativeResize="0"/>
          <p:nvPr/>
        </p:nvPicPr>
        <p:blipFill rotWithShape="1">
          <a:blip r:embed="rId6">
            <a:alphaModFix/>
          </a:blip>
          <a:srcRect/>
          <a:stretch/>
        </p:blipFill>
        <p:spPr>
          <a:xfrm>
            <a:off x="230426" y="4962783"/>
            <a:ext cx="1445974" cy="1320951"/>
          </a:xfrm>
          <a:prstGeom prst="rect">
            <a:avLst/>
          </a:prstGeom>
          <a:noFill/>
          <a:ln>
            <a:noFill/>
          </a:ln>
        </p:spPr>
      </p:pic>
    </p:spTree>
    <p:extLst>
      <p:ext uri="{BB962C8B-B14F-4D97-AF65-F5344CB8AC3E}">
        <p14:creationId xmlns:p14="http://schemas.microsoft.com/office/powerpoint/2010/main" val="41082622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7504" y="533400"/>
            <a:ext cx="8991600" cy="1143000"/>
          </a:xfrm>
        </p:spPr>
        <p:txBody>
          <a:bodyPr/>
          <a:lstStyle/>
          <a:p>
            <a:r>
              <a:rPr lang="en-US" sz="3600" dirty="0" smtClean="0">
                <a:solidFill>
                  <a:srgbClr val="006666"/>
                </a:solidFill>
              </a:rPr>
              <a:t>Technical RDS</a:t>
            </a:r>
            <a:endParaRPr lang="en-US" sz="3600" dirty="0">
              <a:solidFill>
                <a:srgbClr val="006666"/>
              </a:solidFill>
            </a:endParaRPr>
          </a:p>
        </p:txBody>
      </p:sp>
      <p:sp>
        <p:nvSpPr>
          <p:cNvPr id="3" name="Content Placeholder 2"/>
          <p:cNvSpPr>
            <a:spLocks noGrp="1"/>
          </p:cNvSpPr>
          <p:nvPr>
            <p:ph idx="1"/>
          </p:nvPr>
        </p:nvSpPr>
        <p:spPr>
          <a:xfrm>
            <a:off x="762000" y="1676400"/>
            <a:ext cx="7772400" cy="4114800"/>
          </a:xfrm>
        </p:spPr>
        <p:txBody>
          <a:bodyPr>
            <a:normAutofit lnSpcReduction="10000"/>
          </a:bodyPr>
          <a:lstStyle/>
          <a:p>
            <a:r>
              <a:rPr lang="en-US" sz="3200" dirty="0" smtClean="0"/>
              <a:t>Providing tech support for RDS systems/data repositories</a:t>
            </a:r>
          </a:p>
          <a:p>
            <a:r>
              <a:rPr lang="en-US" dirty="0"/>
              <a:t>Identifying datasets for deposit in repositories</a:t>
            </a:r>
          </a:p>
          <a:p>
            <a:r>
              <a:rPr lang="en-US" sz="3200" dirty="0" smtClean="0"/>
              <a:t>Preparing datasets for deposit</a:t>
            </a:r>
          </a:p>
          <a:p>
            <a:r>
              <a:rPr lang="en-US" dirty="0"/>
              <a:t>Deselecting datasets for removal from a </a:t>
            </a:r>
            <a:r>
              <a:rPr lang="en-US" dirty="0" smtClean="0"/>
              <a:t>repository</a:t>
            </a:r>
            <a:endParaRPr lang="en-US" sz="3200" dirty="0" smtClean="0"/>
          </a:p>
          <a:p>
            <a:r>
              <a:rPr lang="en-US" sz="3200" dirty="0" smtClean="0"/>
              <a:t>Creating or transforming metadata</a:t>
            </a:r>
          </a:p>
        </p:txBody>
      </p:sp>
      <p:cxnSp>
        <p:nvCxnSpPr>
          <p:cNvPr id="4" name="Straight Connector 3"/>
          <p:cNvCxnSpPr/>
          <p:nvPr/>
        </p:nvCxnSpPr>
        <p:spPr bwMode="auto">
          <a:xfrm>
            <a:off x="381000" y="1524000"/>
            <a:ext cx="8382000" cy="0"/>
          </a:xfrm>
          <a:prstGeom prst="line">
            <a:avLst/>
          </a:prstGeom>
          <a:solidFill>
            <a:schemeClr val="accent1"/>
          </a:solidFill>
          <a:ln w="31750" cap="flat" cmpd="sng" algn="ctr">
            <a:solidFill>
              <a:srgbClr val="006666"/>
            </a:solidFill>
            <a:prstDash val="solid"/>
            <a:round/>
            <a:headEnd type="none" w="med" len="med"/>
            <a:tailEnd type="none" w="med" len="med"/>
          </a:ln>
          <a:effectLst/>
        </p:spPr>
      </p:cxn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057" y="6348287"/>
            <a:ext cx="536895" cy="536895"/>
          </a:xfrm>
          <a:prstGeom prst="rect">
            <a:avLst/>
          </a:prstGeom>
        </p:spPr>
      </p:pic>
    </p:spTree>
    <p:extLst>
      <p:ext uri="{BB962C8B-B14F-4D97-AF65-F5344CB8AC3E}">
        <p14:creationId xmlns:p14="http://schemas.microsoft.com/office/powerpoint/2010/main" val="16940055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p:cNvSpPr>
            <a:spLocks noGrp="1"/>
          </p:cNvSpPr>
          <p:nvPr>
            <p:ph type="title"/>
          </p:nvPr>
        </p:nvSpPr>
        <p:spPr>
          <a:xfrm>
            <a:off x="304800" y="457200"/>
            <a:ext cx="8382000" cy="1143000"/>
          </a:xfrm>
        </p:spPr>
        <p:txBody>
          <a:bodyPr>
            <a:normAutofit/>
          </a:bodyPr>
          <a:lstStyle/>
          <a:p>
            <a:r>
              <a:rPr lang="en-US" sz="3600" dirty="0" smtClean="0">
                <a:solidFill>
                  <a:srgbClr val="006666"/>
                </a:solidFill>
              </a:rPr>
              <a:t>Assessment of Stakeholders</a:t>
            </a:r>
            <a:endParaRPr lang="en-US" sz="3600" dirty="0">
              <a:solidFill>
                <a:srgbClr val="006666"/>
              </a:solidFill>
            </a:endParaRPr>
          </a:p>
        </p:txBody>
      </p:sp>
      <p:pic>
        <p:nvPicPr>
          <p:cNvPr id="22532" name="Picture 16"/>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457200" y="4286342"/>
            <a:ext cx="1829385" cy="1234345"/>
          </a:xfrm>
          <a:prstGeom prst="rect">
            <a:avLst/>
          </a:prstGeom>
          <a:noFill/>
          <a:ln w="31750" cmpd="sng">
            <a:solidFill>
              <a:srgbClr val="FF0000"/>
            </a:solidFill>
            <a:miter lim="800000"/>
            <a:headEnd/>
            <a:tailEnd/>
          </a:ln>
        </p:spPr>
      </p:pic>
      <p:grpSp>
        <p:nvGrpSpPr>
          <p:cNvPr id="2" name="Group 19"/>
          <p:cNvGrpSpPr/>
          <p:nvPr/>
        </p:nvGrpSpPr>
        <p:grpSpPr>
          <a:xfrm>
            <a:off x="457200" y="1600200"/>
            <a:ext cx="8305800" cy="4509498"/>
            <a:chOff x="457200" y="1828800"/>
            <a:chExt cx="8305800" cy="4509498"/>
          </a:xfrm>
        </p:grpSpPr>
        <p:pic>
          <p:nvPicPr>
            <p:cNvPr id="1029" name="Picture 5" descr="C:\Users\Kayce\AppData\Local\Microsoft\Windows\Temporary Internet Files\Content.IE5\Q8FI8WN5\MP900439522[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52251" y="3953258"/>
              <a:ext cx="2050834" cy="1764866"/>
            </a:xfrm>
            <a:prstGeom prst="rect">
              <a:avLst/>
            </a:prstGeom>
            <a:noFill/>
            <a:ln w="12700" cmpd="sng">
              <a:solidFill>
                <a:srgbClr val="186072"/>
              </a:solidFill>
            </a:ln>
            <a:extLst>
              <a:ext uri="{909E8E84-426E-40DD-AFC4-6F175D3DCCD1}">
                <a14:hiddenFill xmlns:a14="http://schemas.microsoft.com/office/drawing/2010/main">
                  <a:solidFill>
                    <a:srgbClr val="FFFFFF"/>
                  </a:solidFill>
                </a14:hiddenFill>
              </a:ext>
            </a:extLst>
          </p:spPr>
        </p:pic>
        <p:pic>
          <p:nvPicPr>
            <p:cNvPr id="22531" name="Picture 3"/>
            <p:cNvPicPr>
              <a:picLocks noChangeAspect="1" noChangeArrowheads="1"/>
            </p:cNvPicPr>
            <p:nvPr/>
          </p:nvPicPr>
          <p:blipFill>
            <a:blip r:embed="rId5" cstate="print"/>
            <a:srcRect/>
            <a:stretch>
              <a:fillRect/>
            </a:stretch>
          </p:blipFill>
          <p:spPr bwMode="auto">
            <a:xfrm>
              <a:off x="4664912" y="3953258"/>
              <a:ext cx="1821406" cy="1567429"/>
            </a:xfrm>
            <a:prstGeom prst="rect">
              <a:avLst/>
            </a:prstGeom>
            <a:noFill/>
            <a:ln w="12700" cmpd="sng">
              <a:solidFill>
                <a:srgbClr val="186072"/>
              </a:solidFill>
              <a:miter lim="800000"/>
              <a:headEnd/>
              <a:tailEnd/>
            </a:ln>
          </p:spPr>
        </p:pic>
        <p:sp>
          <p:nvSpPr>
            <p:cNvPr id="22533" name="TextBox 13"/>
            <p:cNvSpPr txBox="1">
              <a:spLocks noChangeArrowheads="1"/>
            </p:cNvSpPr>
            <p:nvPr/>
          </p:nvSpPr>
          <p:spPr bwMode="auto">
            <a:xfrm>
              <a:off x="457200" y="5786735"/>
              <a:ext cx="1752600" cy="461665"/>
            </a:xfrm>
            <a:prstGeom prst="rect">
              <a:avLst/>
            </a:prstGeom>
            <a:noFill/>
            <a:ln w="9525">
              <a:noFill/>
              <a:miter lim="800000"/>
              <a:headEnd/>
              <a:tailEnd/>
            </a:ln>
          </p:spPr>
          <p:txBody>
            <a:bodyPr wrap="square">
              <a:spAutoFit/>
            </a:bodyPr>
            <a:lstStyle/>
            <a:p>
              <a:pPr algn="ctr"/>
              <a:r>
                <a:rPr lang="en-US" b="1" dirty="0">
                  <a:solidFill>
                    <a:srgbClr val="186072"/>
                  </a:solidFill>
                </a:rPr>
                <a:t>Scientists</a:t>
              </a:r>
            </a:p>
          </p:txBody>
        </p:sp>
        <p:pic>
          <p:nvPicPr>
            <p:cNvPr id="22534" name="Picture 20"/>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6663982" y="4181348"/>
              <a:ext cx="2099018" cy="1197676"/>
            </a:xfrm>
            <a:prstGeom prst="rect">
              <a:avLst/>
            </a:prstGeom>
            <a:solidFill>
              <a:srgbClr val="FF0000"/>
            </a:solidFill>
            <a:ln w="28575" cmpd="sng">
              <a:solidFill>
                <a:srgbClr val="FF0000"/>
              </a:solidFill>
              <a:miter lim="800000"/>
              <a:headEnd/>
              <a:tailEnd/>
            </a:ln>
          </p:spPr>
        </p:pic>
        <p:sp>
          <p:nvSpPr>
            <p:cNvPr id="22536" name="TextBox 18"/>
            <p:cNvSpPr txBox="1">
              <a:spLocks noChangeArrowheads="1"/>
            </p:cNvSpPr>
            <p:nvPr/>
          </p:nvSpPr>
          <p:spPr bwMode="auto">
            <a:xfrm>
              <a:off x="838200" y="2217003"/>
              <a:ext cx="1975405" cy="830997"/>
            </a:xfrm>
            <a:prstGeom prst="rect">
              <a:avLst/>
            </a:prstGeom>
            <a:noFill/>
            <a:ln w="9525">
              <a:noFill/>
              <a:miter lim="800000"/>
              <a:headEnd/>
              <a:tailEnd/>
            </a:ln>
          </p:spPr>
          <p:txBody>
            <a:bodyPr wrap="square">
              <a:spAutoFit/>
            </a:bodyPr>
            <a:lstStyle/>
            <a:p>
              <a:pPr algn="ctr"/>
              <a:r>
                <a:rPr lang="en-US" b="1" dirty="0" smtClean="0">
                  <a:solidFill>
                    <a:srgbClr val="186072"/>
                  </a:solidFill>
                </a:rPr>
                <a:t>Data Managers</a:t>
              </a:r>
              <a:endParaRPr lang="en-US" b="1" dirty="0">
                <a:solidFill>
                  <a:srgbClr val="186072"/>
                </a:solidFill>
              </a:endParaRPr>
            </a:p>
          </p:txBody>
        </p:sp>
        <p:sp>
          <p:nvSpPr>
            <p:cNvPr id="22537" name="TextBox 19"/>
            <p:cNvSpPr txBox="1">
              <a:spLocks noChangeArrowheads="1"/>
            </p:cNvSpPr>
            <p:nvPr/>
          </p:nvSpPr>
          <p:spPr bwMode="auto">
            <a:xfrm>
              <a:off x="3032926" y="1828800"/>
              <a:ext cx="2732994" cy="354385"/>
            </a:xfrm>
            <a:prstGeom prst="rect">
              <a:avLst/>
            </a:prstGeom>
            <a:noFill/>
            <a:ln w="9525">
              <a:noFill/>
              <a:miter lim="800000"/>
              <a:headEnd/>
              <a:tailEnd/>
            </a:ln>
          </p:spPr>
          <p:txBody>
            <a:bodyPr>
              <a:spAutoFit/>
            </a:bodyPr>
            <a:lstStyle/>
            <a:p>
              <a:pPr algn="ctr"/>
              <a:r>
                <a:rPr lang="en-US" b="1" dirty="0">
                  <a:solidFill>
                    <a:srgbClr val="186072"/>
                  </a:solidFill>
                </a:rPr>
                <a:t>Public Officials</a:t>
              </a:r>
            </a:p>
          </p:txBody>
        </p:sp>
        <p:sp>
          <p:nvSpPr>
            <p:cNvPr id="22538" name="TextBox 20"/>
            <p:cNvSpPr txBox="1">
              <a:spLocks noChangeArrowheads="1"/>
            </p:cNvSpPr>
            <p:nvPr/>
          </p:nvSpPr>
          <p:spPr bwMode="auto">
            <a:xfrm>
              <a:off x="4664912" y="5486400"/>
              <a:ext cx="1821406" cy="620174"/>
            </a:xfrm>
            <a:prstGeom prst="rect">
              <a:avLst/>
            </a:prstGeom>
            <a:noFill/>
            <a:ln w="9525">
              <a:noFill/>
              <a:miter lim="800000"/>
              <a:headEnd/>
              <a:tailEnd/>
            </a:ln>
          </p:spPr>
          <p:txBody>
            <a:bodyPr wrap="square">
              <a:spAutoFit/>
            </a:bodyPr>
            <a:lstStyle/>
            <a:p>
              <a:pPr algn="ctr"/>
              <a:r>
                <a:rPr lang="en-US" b="1" dirty="0" smtClean="0">
                  <a:solidFill>
                    <a:srgbClr val="186072"/>
                  </a:solidFill>
                </a:rPr>
                <a:t>Citizen-scientists</a:t>
              </a:r>
              <a:endParaRPr lang="en-US" b="1" dirty="0">
                <a:solidFill>
                  <a:srgbClr val="186072"/>
                </a:solidFill>
              </a:endParaRPr>
            </a:p>
          </p:txBody>
        </p:sp>
        <p:sp>
          <p:nvSpPr>
            <p:cNvPr id="22539" name="TextBox 21"/>
            <p:cNvSpPr txBox="1">
              <a:spLocks noChangeArrowheads="1"/>
            </p:cNvSpPr>
            <p:nvPr/>
          </p:nvSpPr>
          <p:spPr bwMode="auto">
            <a:xfrm>
              <a:off x="6674171" y="5379024"/>
              <a:ext cx="2088829" cy="646331"/>
            </a:xfrm>
            <a:prstGeom prst="rect">
              <a:avLst/>
            </a:prstGeom>
            <a:noFill/>
            <a:ln w="9525">
              <a:noFill/>
              <a:miter lim="800000"/>
              <a:headEnd/>
              <a:tailEnd/>
            </a:ln>
          </p:spPr>
          <p:txBody>
            <a:bodyPr wrap="square">
              <a:spAutoFit/>
            </a:bodyPr>
            <a:lstStyle/>
            <a:p>
              <a:pPr algn="ctr"/>
              <a:r>
                <a:rPr lang="en-US" b="1" dirty="0" smtClean="0">
                  <a:solidFill>
                    <a:srgbClr val="186072"/>
                  </a:solidFill>
                </a:rPr>
                <a:t>Libraries </a:t>
              </a:r>
              <a:br>
                <a:rPr lang="en-US" b="1" dirty="0" smtClean="0">
                  <a:solidFill>
                    <a:srgbClr val="186072"/>
                  </a:solidFill>
                </a:rPr>
              </a:br>
              <a:r>
                <a:rPr lang="en-US" b="1" dirty="0" smtClean="0">
                  <a:solidFill>
                    <a:srgbClr val="186072"/>
                  </a:solidFill>
                </a:rPr>
                <a:t>&amp; </a:t>
              </a:r>
              <a:r>
                <a:rPr lang="en-US" b="1" dirty="0">
                  <a:solidFill>
                    <a:srgbClr val="186072"/>
                  </a:solidFill>
                </a:rPr>
                <a:t>Librarians</a:t>
              </a:r>
            </a:p>
          </p:txBody>
        </p:sp>
        <p:pic>
          <p:nvPicPr>
            <p:cNvPr id="6157" name="Picture 14"/>
            <p:cNvPicPr>
              <a:picLocks noChangeAspect="1" noChangeArrowheads="1"/>
            </p:cNvPicPr>
            <p:nvPr/>
          </p:nvPicPr>
          <p:blipFill>
            <a:blip r:embed="rId7" cstate="print">
              <a:extLst>
                <a:ext uri="{28A0092B-C50C-407E-A947-70E740481C1C}">
                  <a14:useLocalDpi xmlns:a14="http://schemas.microsoft.com/office/drawing/2010/main" val="0"/>
                </a:ext>
              </a:extLst>
            </a:blip>
            <a:stretch>
              <a:fillRect/>
            </a:stretch>
          </p:blipFill>
          <p:spPr bwMode="auto">
            <a:xfrm>
              <a:off x="906035" y="2637424"/>
              <a:ext cx="1975403" cy="1113468"/>
            </a:xfrm>
            <a:prstGeom prst="rect">
              <a:avLst/>
            </a:prstGeom>
            <a:noFill/>
            <a:ln w="28575" cmpd="sng" algn="ctr">
              <a:solidFill>
                <a:srgbClr val="FF0000"/>
              </a:solidFill>
              <a:miter lim="800000"/>
              <a:headEnd/>
              <a:tailEnd/>
            </a:ln>
          </p:spPr>
        </p:pic>
        <p:sp>
          <p:nvSpPr>
            <p:cNvPr id="3" name="TextBox 2"/>
            <p:cNvSpPr txBox="1"/>
            <p:nvPr/>
          </p:nvSpPr>
          <p:spPr>
            <a:xfrm>
              <a:off x="2462438" y="5718124"/>
              <a:ext cx="2050835" cy="620174"/>
            </a:xfrm>
            <a:prstGeom prst="rect">
              <a:avLst/>
            </a:prstGeom>
            <a:noFill/>
          </p:spPr>
          <p:txBody>
            <a:bodyPr wrap="square" rtlCol="0">
              <a:spAutoFit/>
            </a:bodyPr>
            <a:lstStyle/>
            <a:p>
              <a:pPr algn="ctr"/>
              <a:r>
                <a:rPr lang="en-US" b="1" dirty="0">
                  <a:solidFill>
                    <a:srgbClr val="186072"/>
                  </a:solidFill>
                </a:rPr>
                <a:t>Students</a:t>
              </a:r>
              <a:r>
                <a:rPr lang="en-US" b="1" dirty="0" smtClean="0">
                  <a:solidFill>
                    <a:srgbClr val="186072"/>
                  </a:solidFill>
                </a:rPr>
                <a:t> </a:t>
              </a:r>
              <a:br>
                <a:rPr lang="en-US" b="1" dirty="0" smtClean="0">
                  <a:solidFill>
                    <a:srgbClr val="186072"/>
                  </a:solidFill>
                </a:rPr>
              </a:br>
              <a:r>
                <a:rPr lang="en-US" b="1" dirty="0" smtClean="0">
                  <a:solidFill>
                    <a:srgbClr val="186072"/>
                  </a:solidFill>
                </a:rPr>
                <a:t>&amp; </a:t>
              </a:r>
              <a:r>
                <a:rPr lang="en-US" b="1" dirty="0">
                  <a:solidFill>
                    <a:srgbClr val="186072"/>
                  </a:solidFill>
                </a:rPr>
                <a:t>Teachers</a:t>
              </a:r>
            </a:p>
          </p:txBody>
        </p:sp>
        <p:pic>
          <p:nvPicPr>
            <p:cNvPr id="15" name="Picture 14"/>
            <p:cNvPicPr>
              <a:picLocks noChangeAspect="1"/>
            </p:cNvPicPr>
            <p:nvPr/>
          </p:nvPicPr>
          <p:blipFill>
            <a:blip r:embed="rId8" cstate="print"/>
            <a:stretch>
              <a:fillRect/>
            </a:stretch>
          </p:blipFill>
          <p:spPr>
            <a:xfrm>
              <a:off x="5922792" y="2427190"/>
              <a:ext cx="2302671" cy="1402963"/>
            </a:xfrm>
            <a:prstGeom prst="rect">
              <a:avLst/>
            </a:prstGeom>
            <a:ln>
              <a:solidFill>
                <a:srgbClr val="1A435D"/>
              </a:solidFill>
            </a:ln>
          </p:spPr>
        </p:pic>
        <p:sp>
          <p:nvSpPr>
            <p:cNvPr id="18" name="TextBox 21"/>
            <p:cNvSpPr txBox="1">
              <a:spLocks noChangeArrowheads="1"/>
            </p:cNvSpPr>
            <p:nvPr/>
          </p:nvSpPr>
          <p:spPr bwMode="auto">
            <a:xfrm>
              <a:off x="6222761" y="2060371"/>
              <a:ext cx="1930639" cy="461665"/>
            </a:xfrm>
            <a:prstGeom prst="rect">
              <a:avLst/>
            </a:prstGeom>
            <a:noFill/>
            <a:ln w="9525">
              <a:noFill/>
              <a:miter lim="800000"/>
              <a:headEnd/>
              <a:tailEnd/>
            </a:ln>
          </p:spPr>
          <p:txBody>
            <a:bodyPr wrap="square">
              <a:spAutoFit/>
            </a:bodyPr>
            <a:lstStyle/>
            <a:p>
              <a:pPr algn="ctr"/>
              <a:r>
                <a:rPr lang="en-US" b="1" dirty="0" smtClean="0">
                  <a:solidFill>
                    <a:srgbClr val="186072"/>
                  </a:solidFill>
                </a:rPr>
                <a:t>Publishers</a:t>
              </a:r>
              <a:endParaRPr lang="en-US" b="1" dirty="0">
                <a:solidFill>
                  <a:srgbClr val="186072"/>
                </a:solidFill>
              </a:endParaRPr>
            </a:p>
          </p:txBody>
        </p:sp>
      </p:grpSp>
      <p:cxnSp>
        <p:nvCxnSpPr>
          <p:cNvPr id="20" name="Straight Connector 19"/>
          <p:cNvCxnSpPr/>
          <p:nvPr/>
        </p:nvCxnSpPr>
        <p:spPr bwMode="auto">
          <a:xfrm>
            <a:off x="304800" y="1524000"/>
            <a:ext cx="8458200" cy="0"/>
          </a:xfrm>
          <a:prstGeom prst="line">
            <a:avLst/>
          </a:prstGeom>
          <a:solidFill>
            <a:schemeClr val="accent1"/>
          </a:solidFill>
          <a:ln w="31750" cap="flat" cmpd="sng" algn="ctr">
            <a:solidFill>
              <a:srgbClr val="006666"/>
            </a:solidFill>
            <a:prstDash val="solid"/>
            <a:round/>
            <a:headEnd type="none" w="med" len="med"/>
            <a:tailEnd type="none" w="med" len="med"/>
          </a:ln>
          <a:effectLst/>
        </p:spPr>
      </p:cxnSp>
      <p:pic>
        <p:nvPicPr>
          <p:cNvPr id="19" name="Picture 1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9057" y="6348287"/>
            <a:ext cx="536895" cy="536895"/>
          </a:xfrm>
          <a:prstGeom prst="rect">
            <a:avLst/>
          </a:prstGeom>
        </p:spPr>
      </p:pic>
      <p:sp>
        <p:nvSpPr>
          <p:cNvPr id="4" name="AutoShape 2" descr="Image result for government europ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Picture 5"/>
          <p:cNvPicPr>
            <a:picLocks noChangeAspect="1"/>
          </p:cNvPicPr>
          <p:nvPr/>
        </p:nvPicPr>
        <p:blipFill>
          <a:blip r:embed="rId10"/>
          <a:stretch>
            <a:fillRect/>
          </a:stretch>
        </p:blipFill>
        <p:spPr>
          <a:xfrm>
            <a:off x="3209975" y="2073412"/>
            <a:ext cx="2399590" cy="1448879"/>
          </a:xfrm>
          <a:prstGeom prst="rect">
            <a:avLst/>
          </a:prstGeom>
        </p:spPr>
      </p:pic>
    </p:spTree>
    <p:extLst>
      <p:ext uri="{BB962C8B-B14F-4D97-AF65-F5344CB8AC3E}">
        <p14:creationId xmlns:p14="http://schemas.microsoft.com/office/powerpoint/2010/main" val="851673066"/>
      </p:ext>
    </p:extLst>
  </p:cSld>
  <p:clrMapOvr>
    <a:masterClrMapping/>
  </p:clrMapOvr>
  <p:transition advClick="0"/>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057" y="6348287"/>
            <a:ext cx="536895" cy="536895"/>
          </a:xfrm>
          <a:prstGeom prst="rect">
            <a:avLst/>
          </a:prstGeom>
        </p:spPr>
      </p:pic>
      <p:sp>
        <p:nvSpPr>
          <p:cNvPr id="3" name="Title 1"/>
          <p:cNvSpPr txBox="1">
            <a:spLocks/>
          </p:cNvSpPr>
          <p:nvPr/>
        </p:nvSpPr>
        <p:spPr>
          <a:xfrm>
            <a:off x="541867" y="187589"/>
            <a:ext cx="7618235" cy="872673"/>
          </a:xfrm>
          <a:prstGeom prst="rect">
            <a:avLst/>
          </a:prstGeom>
        </p:spPr>
        <p:txBody>
          <a:bodyPr/>
          <a:lstStyle>
            <a:lvl1pPr algn="l" defTabSz="457200" rtl="0" eaLnBrk="1" latinLnBrk="0" hangingPunct="1">
              <a:spcBef>
                <a:spcPct val="0"/>
              </a:spcBef>
              <a:buNone/>
              <a:defRPr sz="4400" b="1" kern="1200">
                <a:solidFill>
                  <a:srgbClr val="3B3C3E"/>
                </a:solidFill>
                <a:latin typeface="Arial"/>
                <a:ea typeface="+mj-ea"/>
                <a:cs typeface="Arial"/>
              </a:defRPr>
            </a:lvl1pPr>
          </a:lstStyle>
          <a:p>
            <a:pPr algn="ctr"/>
            <a:r>
              <a:rPr lang="en-US" sz="4000" dirty="0" smtClean="0">
                <a:solidFill>
                  <a:schemeClr val="tx1"/>
                </a:solidFill>
                <a:latin typeface="+mn-lt"/>
              </a:rPr>
              <a:t>We are learning about Scientists</a:t>
            </a:r>
            <a:endParaRPr lang="en-US" sz="4000" dirty="0">
              <a:solidFill>
                <a:schemeClr val="tx1"/>
              </a:solidFill>
              <a:latin typeface="+mn-lt"/>
            </a:endParaRPr>
          </a:p>
        </p:txBody>
      </p:sp>
      <p:sp>
        <p:nvSpPr>
          <p:cNvPr id="4" name="TextBox 3"/>
          <p:cNvSpPr txBox="1"/>
          <p:nvPr/>
        </p:nvSpPr>
        <p:spPr>
          <a:xfrm>
            <a:off x="541867" y="1021001"/>
            <a:ext cx="6420407" cy="584775"/>
          </a:xfrm>
          <a:prstGeom prst="rect">
            <a:avLst/>
          </a:prstGeom>
          <a:noFill/>
        </p:spPr>
        <p:txBody>
          <a:bodyPr wrap="square" rtlCol="0">
            <a:spAutoFit/>
          </a:bodyPr>
          <a:lstStyle/>
          <a:p>
            <a:r>
              <a:rPr lang="en-US" sz="3200" kern="0" dirty="0" smtClean="0">
                <a:solidFill>
                  <a:srgbClr val="565656"/>
                </a:solidFill>
                <a:cs typeface="Arial"/>
                <a:sym typeface="Arial"/>
                <a:rtl val="0"/>
              </a:rPr>
              <a:t>1</a:t>
            </a:r>
            <a:r>
              <a:rPr lang="en-US" sz="3200" kern="0" baseline="30000" dirty="0" smtClean="0">
                <a:solidFill>
                  <a:srgbClr val="565656"/>
                </a:solidFill>
                <a:cs typeface="Arial"/>
                <a:sym typeface="Arial"/>
                <a:rtl val="0"/>
              </a:rPr>
              <a:t>st</a:t>
            </a:r>
            <a:r>
              <a:rPr lang="en-US" sz="3200" kern="0" dirty="0" smtClean="0">
                <a:solidFill>
                  <a:srgbClr val="565656"/>
                </a:solidFill>
                <a:cs typeface="Arial"/>
                <a:sym typeface="Arial"/>
                <a:rtl val="0"/>
              </a:rPr>
              <a:t> Scientist Survey (2011)</a:t>
            </a:r>
            <a:endParaRPr lang="en-US" sz="3200" kern="0" dirty="0">
              <a:solidFill>
                <a:srgbClr val="565656"/>
              </a:solidFill>
              <a:cs typeface="Arial"/>
              <a:sym typeface="Arial"/>
              <a:rtl val="0"/>
            </a:endParaRPr>
          </a:p>
        </p:txBody>
      </p:sp>
      <p:sp>
        <p:nvSpPr>
          <p:cNvPr id="5" name="TextBox 4"/>
          <p:cNvSpPr txBox="1"/>
          <p:nvPr/>
        </p:nvSpPr>
        <p:spPr>
          <a:xfrm>
            <a:off x="541866" y="3847983"/>
            <a:ext cx="6131649" cy="584775"/>
          </a:xfrm>
          <a:prstGeom prst="rect">
            <a:avLst/>
          </a:prstGeom>
          <a:noFill/>
        </p:spPr>
        <p:txBody>
          <a:bodyPr wrap="square" rtlCol="0">
            <a:spAutoFit/>
          </a:bodyPr>
          <a:lstStyle/>
          <a:p>
            <a:r>
              <a:rPr lang="en-US" sz="3200" kern="0" dirty="0" smtClean="0">
                <a:solidFill>
                  <a:srgbClr val="565656"/>
                </a:solidFill>
                <a:cs typeface="Arial"/>
                <a:sym typeface="Arial"/>
                <a:rtl val="0"/>
              </a:rPr>
              <a:t>2</a:t>
            </a:r>
            <a:r>
              <a:rPr lang="en-US" sz="3200" kern="0" baseline="30000" dirty="0" smtClean="0">
                <a:solidFill>
                  <a:srgbClr val="565656"/>
                </a:solidFill>
                <a:cs typeface="Arial"/>
                <a:sym typeface="Arial"/>
                <a:rtl val="0"/>
              </a:rPr>
              <a:t>nd</a:t>
            </a:r>
            <a:r>
              <a:rPr lang="en-US" sz="3200" kern="0" dirty="0" smtClean="0">
                <a:solidFill>
                  <a:srgbClr val="565656"/>
                </a:solidFill>
                <a:cs typeface="Arial"/>
                <a:sym typeface="Arial"/>
                <a:rtl val="0"/>
              </a:rPr>
              <a:t> Scientist Survey (2015)</a:t>
            </a:r>
            <a:endParaRPr lang="en-US" sz="3200" kern="0" dirty="0">
              <a:solidFill>
                <a:srgbClr val="565656"/>
              </a:solidFill>
              <a:cs typeface="Arial"/>
              <a:sym typeface="Arial"/>
              <a:rtl val="0"/>
            </a:endParaRPr>
          </a:p>
        </p:txBody>
      </p:sp>
      <p:sp>
        <p:nvSpPr>
          <p:cNvPr id="6" name="TextBox 5"/>
          <p:cNvSpPr txBox="1"/>
          <p:nvPr/>
        </p:nvSpPr>
        <p:spPr>
          <a:xfrm>
            <a:off x="6841082" y="1943378"/>
            <a:ext cx="2125409" cy="954107"/>
          </a:xfrm>
          <a:prstGeom prst="rect">
            <a:avLst/>
          </a:prstGeom>
          <a:solidFill>
            <a:schemeClr val="accent3">
              <a:alpha val="53000"/>
            </a:schemeClr>
          </a:solidFill>
        </p:spPr>
        <p:txBody>
          <a:bodyPr wrap="square" rtlCol="0">
            <a:spAutoFit/>
          </a:bodyPr>
          <a:lstStyle/>
          <a:p>
            <a:r>
              <a:rPr lang="en-US" sz="1400" kern="0" dirty="0">
                <a:solidFill>
                  <a:srgbClr val="565656"/>
                </a:solidFill>
                <a:latin typeface="Source Sans Pro"/>
                <a:cs typeface="Source Sans Pro"/>
                <a:sym typeface="Arial"/>
                <a:rtl val="0"/>
              </a:rPr>
              <a:t>Views: </a:t>
            </a:r>
            <a:r>
              <a:rPr lang="en-US" sz="1400" kern="0" dirty="0" smtClean="0">
                <a:solidFill>
                  <a:srgbClr val="565656"/>
                </a:solidFill>
                <a:latin typeface="Source Sans Pro"/>
                <a:cs typeface="Source Sans Pro"/>
                <a:sym typeface="Arial"/>
                <a:rtl val="0"/>
              </a:rPr>
              <a:t>36, 313</a:t>
            </a:r>
            <a:br>
              <a:rPr lang="en-US" sz="1400" kern="0" dirty="0" smtClean="0">
                <a:solidFill>
                  <a:srgbClr val="565656"/>
                </a:solidFill>
                <a:latin typeface="Source Sans Pro"/>
                <a:cs typeface="Source Sans Pro"/>
                <a:sym typeface="Arial"/>
                <a:rtl val="0"/>
              </a:rPr>
            </a:br>
            <a:r>
              <a:rPr lang="en-US" sz="1400" kern="0" dirty="0" smtClean="0">
                <a:solidFill>
                  <a:srgbClr val="565656"/>
                </a:solidFill>
                <a:latin typeface="Source Sans Pro"/>
                <a:cs typeface="Source Sans Pro"/>
                <a:sym typeface="Arial"/>
                <a:rtl val="0"/>
              </a:rPr>
              <a:t>Citations</a:t>
            </a:r>
            <a:r>
              <a:rPr lang="en-US" sz="1400" kern="0" dirty="0">
                <a:solidFill>
                  <a:srgbClr val="565656"/>
                </a:solidFill>
                <a:latin typeface="Source Sans Pro"/>
                <a:cs typeface="Source Sans Pro"/>
                <a:sym typeface="Arial"/>
                <a:rtl val="0"/>
              </a:rPr>
              <a:t>: </a:t>
            </a:r>
            <a:r>
              <a:rPr lang="en-US" sz="1400" kern="0" dirty="0" smtClean="0">
                <a:solidFill>
                  <a:srgbClr val="565656"/>
                </a:solidFill>
                <a:latin typeface="Source Sans Pro"/>
                <a:cs typeface="Source Sans Pro"/>
                <a:sym typeface="Arial"/>
                <a:rtl val="0"/>
              </a:rPr>
              <a:t>205</a:t>
            </a:r>
          </a:p>
          <a:p>
            <a:r>
              <a:rPr lang="en-US" sz="1400" kern="0" dirty="0" smtClean="0">
                <a:solidFill>
                  <a:srgbClr val="565656"/>
                </a:solidFill>
                <a:latin typeface="Source Sans Pro"/>
                <a:cs typeface="Source Sans Pro"/>
                <a:sym typeface="Arial"/>
                <a:rtl val="0"/>
              </a:rPr>
              <a:t>Shares: 68</a:t>
            </a:r>
          </a:p>
          <a:p>
            <a:r>
              <a:rPr lang="en-US" sz="1400" kern="0" dirty="0" smtClean="0">
                <a:solidFill>
                  <a:srgbClr val="565656"/>
                </a:solidFill>
                <a:latin typeface="Source Sans Pro"/>
                <a:cs typeface="Source Sans Pro"/>
                <a:sym typeface="Arial"/>
                <a:rtl val="0"/>
              </a:rPr>
              <a:t>(</a:t>
            </a:r>
            <a:r>
              <a:rPr lang="en-US" sz="1400" kern="0" dirty="0">
                <a:solidFill>
                  <a:srgbClr val="565656"/>
                </a:solidFill>
                <a:latin typeface="Source Sans Pro"/>
                <a:cs typeface="Source Sans Pro"/>
                <a:sym typeface="Arial"/>
                <a:rtl val="0"/>
              </a:rPr>
              <a:t>published Jun 2011)</a:t>
            </a:r>
          </a:p>
        </p:txBody>
      </p:sp>
      <p:sp>
        <p:nvSpPr>
          <p:cNvPr id="7" name="TextBox 6"/>
          <p:cNvSpPr txBox="1"/>
          <p:nvPr/>
        </p:nvSpPr>
        <p:spPr>
          <a:xfrm>
            <a:off x="6841083" y="4326115"/>
            <a:ext cx="2125409" cy="954107"/>
          </a:xfrm>
          <a:prstGeom prst="rect">
            <a:avLst/>
          </a:prstGeom>
          <a:solidFill>
            <a:schemeClr val="accent3">
              <a:alpha val="53000"/>
            </a:schemeClr>
          </a:solidFill>
        </p:spPr>
        <p:txBody>
          <a:bodyPr wrap="square" rtlCol="0">
            <a:spAutoFit/>
          </a:bodyPr>
          <a:lstStyle/>
          <a:p>
            <a:r>
              <a:rPr lang="en-US" sz="1400" kern="0" dirty="0">
                <a:solidFill>
                  <a:srgbClr val="565656"/>
                </a:solidFill>
                <a:latin typeface="Source Sans Pro"/>
                <a:cs typeface="Source Sans Pro"/>
                <a:sym typeface="Arial"/>
                <a:rtl val="0"/>
              </a:rPr>
              <a:t>Views: </a:t>
            </a:r>
            <a:r>
              <a:rPr lang="en-US" sz="1400" kern="0" dirty="0" smtClean="0">
                <a:solidFill>
                  <a:srgbClr val="565656"/>
                </a:solidFill>
                <a:latin typeface="Source Sans Pro"/>
                <a:cs typeface="Source Sans Pro"/>
                <a:sym typeface="Arial"/>
                <a:rtl val="0"/>
              </a:rPr>
              <a:t>8,511</a:t>
            </a:r>
          </a:p>
          <a:p>
            <a:r>
              <a:rPr lang="en-US" sz="1400" kern="0" dirty="0" smtClean="0">
                <a:solidFill>
                  <a:srgbClr val="565656"/>
                </a:solidFill>
                <a:latin typeface="Source Sans Pro"/>
                <a:cs typeface="Source Sans Pro"/>
                <a:sym typeface="Arial"/>
                <a:rtl val="0"/>
              </a:rPr>
              <a:t>Citations: 8 </a:t>
            </a:r>
          </a:p>
          <a:p>
            <a:r>
              <a:rPr lang="en-US" sz="1400" kern="0" dirty="0" smtClean="0">
                <a:solidFill>
                  <a:srgbClr val="565656"/>
                </a:solidFill>
                <a:latin typeface="Source Sans Pro"/>
                <a:cs typeface="Source Sans Pro"/>
                <a:sym typeface="Arial"/>
                <a:rtl val="0"/>
              </a:rPr>
              <a:t>Shares: 165</a:t>
            </a:r>
            <a:br>
              <a:rPr lang="en-US" sz="1400" kern="0" dirty="0" smtClean="0">
                <a:solidFill>
                  <a:srgbClr val="565656"/>
                </a:solidFill>
                <a:latin typeface="Source Sans Pro"/>
                <a:cs typeface="Source Sans Pro"/>
                <a:sym typeface="Arial"/>
                <a:rtl val="0"/>
              </a:rPr>
            </a:br>
            <a:r>
              <a:rPr lang="en-US" sz="1400" kern="0" dirty="0" smtClean="0">
                <a:solidFill>
                  <a:srgbClr val="565656"/>
                </a:solidFill>
                <a:latin typeface="Source Sans Pro"/>
                <a:cs typeface="Source Sans Pro"/>
                <a:sym typeface="Arial"/>
                <a:rtl val="0"/>
              </a:rPr>
              <a:t>(</a:t>
            </a:r>
            <a:r>
              <a:rPr lang="en-US" sz="1400" kern="0" dirty="0">
                <a:solidFill>
                  <a:srgbClr val="565656"/>
                </a:solidFill>
                <a:latin typeface="Source Sans Pro"/>
                <a:cs typeface="Source Sans Pro"/>
                <a:sym typeface="Arial"/>
                <a:rtl val="0"/>
              </a:rPr>
              <a:t>published Aug 2015)</a:t>
            </a:r>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0841" y="4344616"/>
            <a:ext cx="6352673" cy="2360984"/>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0841" y="1605776"/>
            <a:ext cx="6352673" cy="2238909"/>
          </a:xfrm>
          <a:prstGeom prst="rect">
            <a:avLst/>
          </a:prstGeom>
        </p:spPr>
      </p:pic>
    </p:spTree>
    <p:extLst>
      <p:ext uri="{BB962C8B-B14F-4D97-AF65-F5344CB8AC3E}">
        <p14:creationId xmlns:p14="http://schemas.microsoft.com/office/powerpoint/2010/main" val="2382107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US" dirty="0" smtClean="0">
                <a:solidFill>
                  <a:schemeClr val="tx1"/>
                </a:solidFill>
                <a:latin typeface="+mj-lt"/>
              </a:rPr>
              <a:t>Results of </a:t>
            </a:r>
            <a:r>
              <a:rPr lang="en-US" dirty="0" err="1" smtClean="0">
                <a:solidFill>
                  <a:schemeClr val="tx1"/>
                </a:solidFill>
                <a:latin typeface="+mj-lt"/>
              </a:rPr>
              <a:t>DataONE</a:t>
            </a:r>
            <a:r>
              <a:rPr lang="en-US" dirty="0" smtClean="0">
                <a:solidFill>
                  <a:schemeClr val="tx1"/>
                </a:solidFill>
                <a:latin typeface="+mj-lt"/>
              </a:rPr>
              <a:t> </a:t>
            </a:r>
            <a:r>
              <a:rPr lang="en-US" i="1" dirty="0" smtClean="0">
                <a:solidFill>
                  <a:schemeClr val="tx1"/>
                </a:solidFill>
                <a:latin typeface="+mj-lt"/>
              </a:rPr>
              <a:t>scientists </a:t>
            </a:r>
            <a:r>
              <a:rPr lang="en-US" dirty="0" smtClean="0">
                <a:solidFill>
                  <a:schemeClr val="tx1"/>
                </a:solidFill>
                <a:latin typeface="+mj-lt"/>
              </a:rPr>
              <a:t>surveys show opportunities for universities and libraries…</a:t>
            </a:r>
            <a:endParaRPr lang="en-US" i="1" dirty="0">
              <a:solidFill>
                <a:schemeClr val="tx1"/>
              </a:solidFill>
              <a:latin typeface="+mj-lt"/>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057" y="6348287"/>
            <a:ext cx="536895" cy="536895"/>
          </a:xfrm>
          <a:prstGeom prst="rect">
            <a:avLst/>
          </a:prstGeom>
        </p:spPr>
      </p:pic>
    </p:spTree>
    <p:extLst>
      <p:ext uri="{BB962C8B-B14F-4D97-AF65-F5344CB8AC3E}">
        <p14:creationId xmlns:p14="http://schemas.microsoft.com/office/powerpoint/2010/main" val="222184991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4"/>
        <p:cNvGrpSpPr/>
        <p:nvPr/>
      </p:nvGrpSpPr>
      <p:grpSpPr>
        <a:xfrm>
          <a:off x="0" y="0"/>
          <a:ext cx="0" cy="0"/>
          <a:chOff x="0" y="0"/>
          <a:chExt cx="0" cy="0"/>
        </a:xfrm>
      </p:grpSpPr>
      <p:sp>
        <p:nvSpPr>
          <p:cNvPr id="46" name="Shape 46"/>
          <p:cNvSpPr txBox="1">
            <a:spLocks noGrp="1"/>
          </p:cNvSpPr>
          <p:nvPr>
            <p:ph idx="1"/>
          </p:nvPr>
        </p:nvSpPr>
        <p:spPr>
          <a:prstGeom prst="rect">
            <a:avLst/>
          </a:prstGeom>
        </p:spPr>
        <p:txBody>
          <a:bodyPr lIns="91425" tIns="91425" rIns="91425" bIns="91425" anchor="t" anchorCtr="0">
            <a:noAutofit/>
          </a:bodyPr>
          <a:lstStyle/>
          <a:p>
            <a:pPr marL="0" indent="0">
              <a:buNone/>
            </a:pPr>
            <a:endParaRPr lang="en" dirty="0"/>
          </a:p>
          <a:p>
            <a:endParaRPr lang="en" dirty="0"/>
          </a:p>
        </p:txBody>
      </p:sp>
      <p:grpSp>
        <p:nvGrpSpPr>
          <p:cNvPr id="2" name="Group 1"/>
          <p:cNvGrpSpPr/>
          <p:nvPr/>
        </p:nvGrpSpPr>
        <p:grpSpPr>
          <a:xfrm>
            <a:off x="1365757" y="1317448"/>
            <a:ext cx="6412485" cy="4575869"/>
            <a:chOff x="152400" y="838200"/>
            <a:chExt cx="8839200" cy="5791200"/>
          </a:xfrm>
        </p:grpSpPr>
        <p:sp>
          <p:nvSpPr>
            <p:cNvPr id="9" name="Arc 5"/>
            <p:cNvSpPr>
              <a:spLocks/>
            </p:cNvSpPr>
            <p:nvPr/>
          </p:nvSpPr>
          <p:spPr bwMode="auto">
            <a:xfrm rot="9030303">
              <a:off x="2871788" y="1255713"/>
              <a:ext cx="4310062" cy="4194175"/>
            </a:xfrm>
            <a:custGeom>
              <a:avLst/>
              <a:gdLst>
                <a:gd name="G0" fmla="+- 792 0 0"/>
                <a:gd name="G1" fmla="+- 21600 0 0"/>
                <a:gd name="G2" fmla="+- 21600 0 0"/>
                <a:gd name="T0" fmla="*/ 0 w 22392"/>
                <a:gd name="T1" fmla="*/ 15 h 23330"/>
                <a:gd name="T2" fmla="*/ 22323 w 22392"/>
                <a:gd name="T3" fmla="*/ 23330 h 23330"/>
                <a:gd name="T4" fmla="*/ 792 w 22392"/>
                <a:gd name="T5" fmla="*/ 21600 h 23330"/>
              </a:gdLst>
              <a:ahLst/>
              <a:cxnLst>
                <a:cxn ang="0">
                  <a:pos x="T0" y="T1"/>
                </a:cxn>
                <a:cxn ang="0">
                  <a:pos x="T2" y="T3"/>
                </a:cxn>
                <a:cxn ang="0">
                  <a:pos x="T4" y="T5"/>
                </a:cxn>
              </a:cxnLst>
              <a:rect l="0" t="0" r="r" b="b"/>
              <a:pathLst>
                <a:path w="22392" h="23330" fill="none" extrusionOk="0">
                  <a:moveTo>
                    <a:pt x="-1" y="14"/>
                  </a:moveTo>
                  <a:cubicBezTo>
                    <a:pt x="263" y="4"/>
                    <a:pt x="527" y="-1"/>
                    <a:pt x="792" y="-1"/>
                  </a:cubicBezTo>
                  <a:cubicBezTo>
                    <a:pt x="12721" y="0"/>
                    <a:pt x="22392" y="9670"/>
                    <a:pt x="22392" y="21600"/>
                  </a:cubicBezTo>
                  <a:cubicBezTo>
                    <a:pt x="22392" y="22177"/>
                    <a:pt x="22368" y="22754"/>
                    <a:pt x="22322" y="23329"/>
                  </a:cubicBezTo>
                </a:path>
                <a:path w="22392" h="23330" stroke="0" extrusionOk="0">
                  <a:moveTo>
                    <a:pt x="-1" y="14"/>
                  </a:moveTo>
                  <a:cubicBezTo>
                    <a:pt x="263" y="4"/>
                    <a:pt x="527" y="-1"/>
                    <a:pt x="792" y="-1"/>
                  </a:cubicBezTo>
                  <a:cubicBezTo>
                    <a:pt x="12721" y="0"/>
                    <a:pt x="22392" y="9670"/>
                    <a:pt x="22392" y="21600"/>
                  </a:cubicBezTo>
                  <a:cubicBezTo>
                    <a:pt x="22392" y="22177"/>
                    <a:pt x="22368" y="22754"/>
                    <a:pt x="22322" y="23329"/>
                  </a:cubicBezTo>
                  <a:lnTo>
                    <a:pt x="792" y="21600"/>
                  </a:lnTo>
                  <a:close/>
                </a:path>
              </a:pathLst>
            </a:custGeom>
            <a:noFill/>
            <a:ln w="57150">
              <a:solidFill>
                <a:schemeClr val="tx2"/>
              </a:solidFill>
              <a:round/>
              <a:headEnd/>
              <a:tailEnd type="stealth" w="med"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2000">
                <a:solidFill>
                  <a:srgbClr val="1F497D"/>
                </a:solidFill>
              </a:endParaRPr>
            </a:p>
          </p:txBody>
        </p:sp>
        <p:sp>
          <p:nvSpPr>
            <p:cNvPr id="10" name="Arc 6"/>
            <p:cNvSpPr>
              <a:spLocks/>
            </p:cNvSpPr>
            <p:nvPr/>
          </p:nvSpPr>
          <p:spPr bwMode="auto">
            <a:xfrm rot="200973">
              <a:off x="5127625" y="1328738"/>
              <a:ext cx="1674813" cy="2189162"/>
            </a:xfrm>
            <a:custGeom>
              <a:avLst/>
              <a:gdLst>
                <a:gd name="G0" fmla="+- 0 0 0"/>
                <a:gd name="G1" fmla="+- 21600 0 0"/>
                <a:gd name="G2" fmla="+- 21600 0 0"/>
                <a:gd name="T0" fmla="*/ 0 w 13298"/>
                <a:gd name="T1" fmla="*/ 0 h 21600"/>
                <a:gd name="T2" fmla="*/ 13298 w 13298"/>
                <a:gd name="T3" fmla="*/ 4579 h 21600"/>
                <a:gd name="T4" fmla="*/ 0 w 13298"/>
                <a:gd name="T5" fmla="*/ 21600 h 21600"/>
              </a:gdLst>
              <a:ahLst/>
              <a:cxnLst>
                <a:cxn ang="0">
                  <a:pos x="T0" y="T1"/>
                </a:cxn>
                <a:cxn ang="0">
                  <a:pos x="T2" y="T3"/>
                </a:cxn>
                <a:cxn ang="0">
                  <a:pos x="T4" y="T5"/>
                </a:cxn>
              </a:cxnLst>
              <a:rect l="0" t="0" r="r" b="b"/>
              <a:pathLst>
                <a:path w="13298" h="21600" fill="none" extrusionOk="0">
                  <a:moveTo>
                    <a:pt x="0" y="-1"/>
                  </a:moveTo>
                  <a:cubicBezTo>
                    <a:pt x="4819" y="-1"/>
                    <a:pt x="9500" y="1611"/>
                    <a:pt x="13298" y="4578"/>
                  </a:cubicBezTo>
                </a:path>
                <a:path w="13298" h="21600" stroke="0" extrusionOk="0">
                  <a:moveTo>
                    <a:pt x="0" y="-1"/>
                  </a:moveTo>
                  <a:cubicBezTo>
                    <a:pt x="4819" y="-1"/>
                    <a:pt x="9500" y="1611"/>
                    <a:pt x="13298" y="4578"/>
                  </a:cubicBezTo>
                  <a:lnTo>
                    <a:pt x="0" y="21600"/>
                  </a:lnTo>
                  <a:close/>
                </a:path>
              </a:pathLst>
            </a:custGeom>
            <a:noFill/>
            <a:ln w="57150">
              <a:solidFill>
                <a:schemeClr val="tx2"/>
              </a:solidFill>
              <a:round/>
              <a:headEnd/>
              <a:tailEnd type="stealth" w="med"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2000">
                <a:solidFill>
                  <a:srgbClr val="1F497D"/>
                </a:solidFill>
              </a:endParaRPr>
            </a:p>
          </p:txBody>
        </p:sp>
        <p:sp>
          <p:nvSpPr>
            <p:cNvPr id="11" name="AutoShape 7"/>
            <p:cNvSpPr>
              <a:spLocks noChangeArrowheads="1"/>
            </p:cNvSpPr>
            <p:nvPr/>
          </p:nvSpPr>
          <p:spPr bwMode="auto">
            <a:xfrm>
              <a:off x="3505200" y="838200"/>
              <a:ext cx="1981200" cy="762000"/>
            </a:xfrm>
            <a:prstGeom prst="roundRect">
              <a:avLst>
                <a:gd name="adj" fmla="val 16667"/>
              </a:avLst>
            </a:prstGeom>
            <a:gradFill rotWithShape="1">
              <a:gsLst>
                <a:gs pos="0">
                  <a:schemeClr val="accent1">
                    <a:gamma/>
                    <a:tint val="0"/>
                    <a:invGamma/>
                  </a:schemeClr>
                </a:gs>
                <a:gs pos="100000">
                  <a:srgbClr val="87BDCD"/>
                </a:gs>
              </a:gsLst>
              <a:lin ang="5400000" scaled="1"/>
            </a:gra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r>
                <a:rPr lang="en-US" sz="2000" dirty="0" smtClean="0">
                  <a:solidFill>
                    <a:srgbClr val="1F497D"/>
                  </a:solidFill>
                </a:rPr>
                <a:t>Plan</a:t>
              </a:r>
              <a:endParaRPr lang="en-US" sz="2000" dirty="0">
                <a:solidFill>
                  <a:srgbClr val="1F497D"/>
                </a:solidFill>
              </a:endParaRPr>
            </a:p>
          </p:txBody>
        </p:sp>
        <p:sp>
          <p:nvSpPr>
            <p:cNvPr id="12" name="Arc 8"/>
            <p:cNvSpPr>
              <a:spLocks/>
            </p:cNvSpPr>
            <p:nvPr/>
          </p:nvSpPr>
          <p:spPr bwMode="auto">
            <a:xfrm rot="2945493">
              <a:off x="6707982" y="2472531"/>
              <a:ext cx="1022350" cy="2173287"/>
            </a:xfrm>
            <a:custGeom>
              <a:avLst/>
              <a:gdLst>
                <a:gd name="G0" fmla="+- 0 0 0"/>
                <a:gd name="G1" fmla="+- 21600 0 0"/>
                <a:gd name="G2" fmla="+- 21600 0 0"/>
                <a:gd name="T0" fmla="*/ 0 w 10422"/>
                <a:gd name="T1" fmla="*/ 0 h 21600"/>
                <a:gd name="T2" fmla="*/ 10422 w 10422"/>
                <a:gd name="T3" fmla="*/ 2680 h 21600"/>
                <a:gd name="T4" fmla="*/ 0 w 10422"/>
                <a:gd name="T5" fmla="*/ 21600 h 21600"/>
              </a:gdLst>
              <a:ahLst/>
              <a:cxnLst>
                <a:cxn ang="0">
                  <a:pos x="T0" y="T1"/>
                </a:cxn>
                <a:cxn ang="0">
                  <a:pos x="T2" y="T3"/>
                </a:cxn>
                <a:cxn ang="0">
                  <a:pos x="T4" y="T5"/>
                </a:cxn>
              </a:cxnLst>
              <a:rect l="0" t="0" r="r" b="b"/>
              <a:pathLst>
                <a:path w="10422" h="21600" fill="none" extrusionOk="0">
                  <a:moveTo>
                    <a:pt x="0" y="-1"/>
                  </a:moveTo>
                  <a:cubicBezTo>
                    <a:pt x="3644" y="-1"/>
                    <a:pt x="7229" y="922"/>
                    <a:pt x="10421" y="2680"/>
                  </a:cubicBezTo>
                </a:path>
                <a:path w="10422" h="21600" stroke="0" extrusionOk="0">
                  <a:moveTo>
                    <a:pt x="0" y="-1"/>
                  </a:moveTo>
                  <a:cubicBezTo>
                    <a:pt x="3644" y="-1"/>
                    <a:pt x="7229" y="922"/>
                    <a:pt x="10421" y="2680"/>
                  </a:cubicBezTo>
                  <a:lnTo>
                    <a:pt x="0" y="21600"/>
                  </a:lnTo>
                  <a:close/>
                </a:path>
              </a:pathLst>
            </a:custGeom>
            <a:noFill/>
            <a:ln w="57150">
              <a:solidFill>
                <a:schemeClr val="tx2"/>
              </a:solidFill>
              <a:round/>
              <a:headEnd/>
              <a:tailEnd type="stealth" w="med"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2000">
                <a:solidFill>
                  <a:srgbClr val="1F497D"/>
                </a:solidFill>
              </a:endParaRPr>
            </a:p>
          </p:txBody>
        </p:sp>
        <p:sp>
          <p:nvSpPr>
            <p:cNvPr id="13" name="AutoShape 9"/>
            <p:cNvSpPr>
              <a:spLocks noChangeArrowheads="1"/>
            </p:cNvSpPr>
            <p:nvPr/>
          </p:nvSpPr>
          <p:spPr bwMode="auto">
            <a:xfrm>
              <a:off x="6248399" y="1828799"/>
              <a:ext cx="1981200" cy="762000"/>
            </a:xfrm>
            <a:prstGeom prst="roundRect">
              <a:avLst>
                <a:gd name="adj" fmla="val 16667"/>
              </a:avLst>
            </a:prstGeom>
            <a:gradFill rotWithShape="1">
              <a:gsLst>
                <a:gs pos="0">
                  <a:schemeClr val="accent1">
                    <a:gamma/>
                    <a:tint val="0"/>
                    <a:invGamma/>
                  </a:schemeClr>
                </a:gs>
                <a:gs pos="100000">
                  <a:srgbClr val="87BDCD"/>
                </a:gs>
              </a:gsLst>
              <a:lin ang="5400000" scaled="1"/>
            </a:gra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r>
                <a:rPr lang="en-US" sz="2000" dirty="0" smtClean="0">
                  <a:solidFill>
                    <a:schemeClr val="tx2"/>
                  </a:solidFill>
                </a:rPr>
                <a:t>Collect</a:t>
              </a:r>
              <a:endParaRPr lang="en-US" sz="2000" dirty="0">
                <a:solidFill>
                  <a:schemeClr val="tx2"/>
                </a:solidFill>
              </a:endParaRPr>
            </a:p>
          </p:txBody>
        </p:sp>
        <p:sp>
          <p:nvSpPr>
            <p:cNvPr id="14" name="Arc 10"/>
            <p:cNvSpPr>
              <a:spLocks/>
            </p:cNvSpPr>
            <p:nvPr/>
          </p:nvSpPr>
          <p:spPr bwMode="auto">
            <a:xfrm rot="19557026">
              <a:off x="1981200" y="1316038"/>
              <a:ext cx="2057400" cy="2189162"/>
            </a:xfrm>
            <a:custGeom>
              <a:avLst/>
              <a:gdLst>
                <a:gd name="G0" fmla="+- 0 0 0"/>
                <a:gd name="G1" fmla="+- 21600 0 0"/>
                <a:gd name="G2" fmla="+- 21600 0 0"/>
                <a:gd name="T0" fmla="*/ 0 w 13298"/>
                <a:gd name="T1" fmla="*/ 0 h 21600"/>
                <a:gd name="T2" fmla="*/ 13298 w 13298"/>
                <a:gd name="T3" fmla="*/ 4579 h 21600"/>
                <a:gd name="T4" fmla="*/ 0 w 13298"/>
                <a:gd name="T5" fmla="*/ 21600 h 21600"/>
              </a:gdLst>
              <a:ahLst/>
              <a:cxnLst>
                <a:cxn ang="0">
                  <a:pos x="T0" y="T1"/>
                </a:cxn>
                <a:cxn ang="0">
                  <a:pos x="T2" y="T3"/>
                </a:cxn>
                <a:cxn ang="0">
                  <a:pos x="T4" y="T5"/>
                </a:cxn>
              </a:cxnLst>
              <a:rect l="0" t="0" r="r" b="b"/>
              <a:pathLst>
                <a:path w="13298" h="21600" fill="none" extrusionOk="0">
                  <a:moveTo>
                    <a:pt x="0" y="-1"/>
                  </a:moveTo>
                  <a:cubicBezTo>
                    <a:pt x="4819" y="-1"/>
                    <a:pt x="9500" y="1611"/>
                    <a:pt x="13298" y="4578"/>
                  </a:cubicBezTo>
                </a:path>
                <a:path w="13298" h="21600" stroke="0" extrusionOk="0">
                  <a:moveTo>
                    <a:pt x="0" y="-1"/>
                  </a:moveTo>
                  <a:cubicBezTo>
                    <a:pt x="4819" y="-1"/>
                    <a:pt x="9500" y="1611"/>
                    <a:pt x="13298" y="4578"/>
                  </a:cubicBezTo>
                  <a:lnTo>
                    <a:pt x="0" y="21600"/>
                  </a:lnTo>
                  <a:close/>
                </a:path>
              </a:pathLst>
            </a:custGeom>
            <a:noFill/>
            <a:ln w="57150">
              <a:solidFill>
                <a:schemeClr val="tx2"/>
              </a:solidFill>
              <a:round/>
              <a:headEnd/>
              <a:tailEnd type="stealth" w="med"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2000">
                <a:solidFill>
                  <a:srgbClr val="1F497D"/>
                </a:solidFill>
              </a:endParaRPr>
            </a:p>
          </p:txBody>
        </p:sp>
        <p:sp>
          <p:nvSpPr>
            <p:cNvPr id="15" name="Arc 11"/>
            <p:cNvSpPr>
              <a:spLocks/>
            </p:cNvSpPr>
            <p:nvPr/>
          </p:nvSpPr>
          <p:spPr bwMode="auto">
            <a:xfrm rot="6391628">
              <a:off x="6346032" y="3263106"/>
              <a:ext cx="1219200" cy="2173287"/>
            </a:xfrm>
            <a:custGeom>
              <a:avLst/>
              <a:gdLst>
                <a:gd name="G0" fmla="+- 2074 0 0"/>
                <a:gd name="G1" fmla="+- 21600 0 0"/>
                <a:gd name="G2" fmla="+- 21600 0 0"/>
                <a:gd name="T0" fmla="*/ 0 w 12496"/>
                <a:gd name="T1" fmla="*/ 100 h 21600"/>
                <a:gd name="T2" fmla="*/ 12496 w 12496"/>
                <a:gd name="T3" fmla="*/ 2680 h 21600"/>
                <a:gd name="T4" fmla="*/ 2074 w 12496"/>
                <a:gd name="T5" fmla="*/ 21600 h 21600"/>
              </a:gdLst>
              <a:ahLst/>
              <a:cxnLst>
                <a:cxn ang="0">
                  <a:pos x="T0" y="T1"/>
                </a:cxn>
                <a:cxn ang="0">
                  <a:pos x="T2" y="T3"/>
                </a:cxn>
                <a:cxn ang="0">
                  <a:pos x="T4" y="T5"/>
                </a:cxn>
              </a:cxnLst>
              <a:rect l="0" t="0" r="r" b="b"/>
              <a:pathLst>
                <a:path w="12496" h="21600" fill="none" extrusionOk="0">
                  <a:moveTo>
                    <a:pt x="-1" y="99"/>
                  </a:moveTo>
                  <a:cubicBezTo>
                    <a:pt x="689" y="33"/>
                    <a:pt x="1381" y="-1"/>
                    <a:pt x="2074" y="-1"/>
                  </a:cubicBezTo>
                  <a:cubicBezTo>
                    <a:pt x="5718" y="-1"/>
                    <a:pt x="9303" y="922"/>
                    <a:pt x="12495" y="2680"/>
                  </a:cubicBezTo>
                </a:path>
                <a:path w="12496" h="21600" stroke="0" extrusionOk="0">
                  <a:moveTo>
                    <a:pt x="-1" y="99"/>
                  </a:moveTo>
                  <a:cubicBezTo>
                    <a:pt x="689" y="33"/>
                    <a:pt x="1381" y="-1"/>
                    <a:pt x="2074" y="-1"/>
                  </a:cubicBezTo>
                  <a:cubicBezTo>
                    <a:pt x="5718" y="-1"/>
                    <a:pt x="9303" y="922"/>
                    <a:pt x="12495" y="2680"/>
                  </a:cubicBezTo>
                  <a:lnTo>
                    <a:pt x="2074" y="21600"/>
                  </a:lnTo>
                  <a:close/>
                </a:path>
              </a:pathLst>
            </a:custGeom>
            <a:noFill/>
            <a:ln w="57150">
              <a:solidFill>
                <a:schemeClr val="tx2"/>
              </a:solidFill>
              <a:round/>
              <a:headEnd/>
              <a:tailEnd type="stealth" w="med"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2000">
                <a:solidFill>
                  <a:srgbClr val="1F497D"/>
                </a:solidFill>
              </a:endParaRPr>
            </a:p>
          </p:txBody>
        </p:sp>
        <p:sp>
          <p:nvSpPr>
            <p:cNvPr id="16" name="Arc 12"/>
            <p:cNvSpPr>
              <a:spLocks/>
            </p:cNvSpPr>
            <p:nvPr/>
          </p:nvSpPr>
          <p:spPr bwMode="auto">
            <a:xfrm rot="21198054" flipV="1">
              <a:off x="5334000" y="3938588"/>
              <a:ext cx="1674813" cy="2189162"/>
            </a:xfrm>
            <a:custGeom>
              <a:avLst/>
              <a:gdLst>
                <a:gd name="G0" fmla="+- 0 0 0"/>
                <a:gd name="G1" fmla="+- 21600 0 0"/>
                <a:gd name="G2" fmla="+- 21600 0 0"/>
                <a:gd name="T0" fmla="*/ 0 w 13298"/>
                <a:gd name="T1" fmla="*/ 0 h 21600"/>
                <a:gd name="T2" fmla="*/ 13298 w 13298"/>
                <a:gd name="T3" fmla="*/ 4579 h 21600"/>
                <a:gd name="T4" fmla="*/ 0 w 13298"/>
                <a:gd name="T5" fmla="*/ 21600 h 21600"/>
              </a:gdLst>
              <a:ahLst/>
              <a:cxnLst>
                <a:cxn ang="0">
                  <a:pos x="T0" y="T1"/>
                </a:cxn>
                <a:cxn ang="0">
                  <a:pos x="T2" y="T3"/>
                </a:cxn>
                <a:cxn ang="0">
                  <a:pos x="T4" y="T5"/>
                </a:cxn>
              </a:cxnLst>
              <a:rect l="0" t="0" r="r" b="b"/>
              <a:pathLst>
                <a:path w="13298" h="21600" fill="none" extrusionOk="0">
                  <a:moveTo>
                    <a:pt x="0" y="-1"/>
                  </a:moveTo>
                  <a:cubicBezTo>
                    <a:pt x="4819" y="-1"/>
                    <a:pt x="9500" y="1611"/>
                    <a:pt x="13298" y="4578"/>
                  </a:cubicBezTo>
                </a:path>
                <a:path w="13298" h="21600" stroke="0" extrusionOk="0">
                  <a:moveTo>
                    <a:pt x="0" y="-1"/>
                  </a:moveTo>
                  <a:cubicBezTo>
                    <a:pt x="4819" y="-1"/>
                    <a:pt x="9500" y="1611"/>
                    <a:pt x="13298" y="4578"/>
                  </a:cubicBezTo>
                  <a:lnTo>
                    <a:pt x="0" y="21600"/>
                  </a:lnTo>
                  <a:close/>
                </a:path>
              </a:pathLst>
            </a:custGeom>
            <a:noFill/>
            <a:ln w="57150">
              <a:solidFill>
                <a:schemeClr val="accent4"/>
              </a:solidFill>
              <a:round/>
              <a:headEnd type="stealth" w="med" len="lg"/>
              <a:tailEnd type="none" w="med"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2000"/>
            </a:p>
          </p:txBody>
        </p:sp>
        <p:sp>
          <p:nvSpPr>
            <p:cNvPr id="17" name="AutoShape 13"/>
            <p:cNvSpPr>
              <a:spLocks noChangeArrowheads="1"/>
            </p:cNvSpPr>
            <p:nvPr/>
          </p:nvSpPr>
          <p:spPr bwMode="auto">
            <a:xfrm>
              <a:off x="6248399" y="5181600"/>
              <a:ext cx="1981200" cy="762000"/>
            </a:xfrm>
            <a:prstGeom prst="roundRect">
              <a:avLst>
                <a:gd name="adj" fmla="val 16667"/>
              </a:avLst>
            </a:prstGeom>
            <a:gradFill rotWithShape="1">
              <a:gsLst>
                <a:gs pos="0">
                  <a:schemeClr val="accent1">
                    <a:gamma/>
                    <a:tint val="0"/>
                    <a:invGamma/>
                  </a:schemeClr>
                </a:gs>
                <a:gs pos="100000">
                  <a:srgbClr val="87BDCD"/>
                </a:gs>
              </a:gsLst>
              <a:lin ang="5400000" scaled="1"/>
            </a:gra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r>
                <a:rPr lang="en-US" sz="2000" dirty="0" smtClean="0">
                  <a:solidFill>
                    <a:schemeClr val="accent4"/>
                  </a:solidFill>
                </a:rPr>
                <a:t>Describe</a:t>
              </a:r>
              <a:endParaRPr lang="en-US" sz="2000" dirty="0">
                <a:solidFill>
                  <a:schemeClr val="accent4"/>
                </a:solidFill>
              </a:endParaRPr>
            </a:p>
          </p:txBody>
        </p:sp>
        <p:sp>
          <p:nvSpPr>
            <p:cNvPr id="18" name="Arc 14"/>
            <p:cNvSpPr>
              <a:spLocks/>
            </p:cNvSpPr>
            <p:nvPr/>
          </p:nvSpPr>
          <p:spPr bwMode="auto">
            <a:xfrm rot="1592456" flipV="1">
              <a:off x="2817813" y="4267200"/>
              <a:ext cx="1674812" cy="2189163"/>
            </a:xfrm>
            <a:custGeom>
              <a:avLst/>
              <a:gdLst>
                <a:gd name="G0" fmla="+- 0 0 0"/>
                <a:gd name="G1" fmla="+- 21600 0 0"/>
                <a:gd name="G2" fmla="+- 21600 0 0"/>
                <a:gd name="T0" fmla="*/ 0 w 13298"/>
                <a:gd name="T1" fmla="*/ 0 h 21600"/>
                <a:gd name="T2" fmla="*/ 13298 w 13298"/>
                <a:gd name="T3" fmla="*/ 4579 h 21600"/>
                <a:gd name="T4" fmla="*/ 0 w 13298"/>
                <a:gd name="T5" fmla="*/ 21600 h 21600"/>
              </a:gdLst>
              <a:ahLst/>
              <a:cxnLst>
                <a:cxn ang="0">
                  <a:pos x="T0" y="T1"/>
                </a:cxn>
                <a:cxn ang="0">
                  <a:pos x="T2" y="T3"/>
                </a:cxn>
                <a:cxn ang="0">
                  <a:pos x="T4" y="T5"/>
                </a:cxn>
              </a:cxnLst>
              <a:rect l="0" t="0" r="r" b="b"/>
              <a:pathLst>
                <a:path w="13298" h="21600" fill="none" extrusionOk="0">
                  <a:moveTo>
                    <a:pt x="0" y="-1"/>
                  </a:moveTo>
                  <a:cubicBezTo>
                    <a:pt x="4819" y="-1"/>
                    <a:pt x="9500" y="1611"/>
                    <a:pt x="13298" y="4578"/>
                  </a:cubicBezTo>
                </a:path>
                <a:path w="13298" h="21600" stroke="0" extrusionOk="0">
                  <a:moveTo>
                    <a:pt x="0" y="-1"/>
                  </a:moveTo>
                  <a:cubicBezTo>
                    <a:pt x="4819" y="-1"/>
                    <a:pt x="9500" y="1611"/>
                    <a:pt x="13298" y="4578"/>
                  </a:cubicBezTo>
                  <a:lnTo>
                    <a:pt x="0" y="21600"/>
                  </a:lnTo>
                  <a:close/>
                </a:path>
              </a:pathLst>
            </a:custGeom>
            <a:noFill/>
            <a:ln w="57150">
              <a:solidFill>
                <a:schemeClr val="accent4"/>
              </a:solidFill>
              <a:prstDash val="sysDot"/>
              <a:round/>
              <a:headEnd type="stealth" w="med" len="lg"/>
              <a:tailEnd type="none" w="med"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2000"/>
            </a:p>
          </p:txBody>
        </p:sp>
        <p:sp>
          <p:nvSpPr>
            <p:cNvPr id="19" name="AutoShape 15"/>
            <p:cNvSpPr>
              <a:spLocks noChangeArrowheads="1"/>
            </p:cNvSpPr>
            <p:nvPr/>
          </p:nvSpPr>
          <p:spPr bwMode="auto">
            <a:xfrm>
              <a:off x="3505200" y="5867400"/>
              <a:ext cx="1981200" cy="762000"/>
            </a:xfrm>
            <a:prstGeom prst="roundRect">
              <a:avLst>
                <a:gd name="adj" fmla="val 16667"/>
              </a:avLst>
            </a:prstGeom>
            <a:gradFill rotWithShape="1">
              <a:gsLst>
                <a:gs pos="0">
                  <a:schemeClr val="accent1">
                    <a:gamma/>
                    <a:tint val="0"/>
                    <a:invGamma/>
                  </a:schemeClr>
                </a:gs>
                <a:gs pos="100000">
                  <a:srgbClr val="87BDCD"/>
                </a:gs>
              </a:gsLst>
              <a:lin ang="5400000" scaled="1"/>
            </a:gra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r>
                <a:rPr lang="en-US" sz="2000">
                  <a:solidFill>
                    <a:schemeClr val="accent4"/>
                  </a:solidFill>
                </a:rPr>
                <a:t>Preserve</a:t>
              </a:r>
            </a:p>
          </p:txBody>
        </p:sp>
        <p:sp>
          <p:nvSpPr>
            <p:cNvPr id="20" name="Arc 16"/>
            <p:cNvSpPr>
              <a:spLocks/>
            </p:cNvSpPr>
            <p:nvPr/>
          </p:nvSpPr>
          <p:spPr bwMode="auto">
            <a:xfrm rot="4733351" flipV="1">
              <a:off x="1116013" y="3630613"/>
              <a:ext cx="1522412" cy="2189162"/>
            </a:xfrm>
            <a:custGeom>
              <a:avLst/>
              <a:gdLst>
                <a:gd name="G0" fmla="+- 0 0 0"/>
                <a:gd name="G1" fmla="+- 21600 0 0"/>
                <a:gd name="G2" fmla="+- 21600 0 0"/>
                <a:gd name="T0" fmla="*/ 0 w 17034"/>
                <a:gd name="T1" fmla="*/ 0 h 21600"/>
                <a:gd name="T2" fmla="*/ 17034 w 17034"/>
                <a:gd name="T3" fmla="*/ 8319 h 21600"/>
                <a:gd name="T4" fmla="*/ 0 w 17034"/>
                <a:gd name="T5" fmla="*/ 21600 h 21600"/>
              </a:gdLst>
              <a:ahLst/>
              <a:cxnLst>
                <a:cxn ang="0">
                  <a:pos x="T0" y="T1"/>
                </a:cxn>
                <a:cxn ang="0">
                  <a:pos x="T2" y="T3"/>
                </a:cxn>
                <a:cxn ang="0">
                  <a:pos x="T4" y="T5"/>
                </a:cxn>
              </a:cxnLst>
              <a:rect l="0" t="0" r="r" b="b"/>
              <a:pathLst>
                <a:path w="17034" h="21600" fill="none" extrusionOk="0">
                  <a:moveTo>
                    <a:pt x="0" y="-1"/>
                  </a:moveTo>
                  <a:cubicBezTo>
                    <a:pt x="6656" y="-1"/>
                    <a:pt x="12941" y="3069"/>
                    <a:pt x="17034" y="8318"/>
                  </a:cubicBezTo>
                </a:path>
                <a:path w="17034" h="21600" stroke="0" extrusionOk="0">
                  <a:moveTo>
                    <a:pt x="0" y="-1"/>
                  </a:moveTo>
                  <a:cubicBezTo>
                    <a:pt x="6656" y="-1"/>
                    <a:pt x="12941" y="3069"/>
                    <a:pt x="17034" y="8318"/>
                  </a:cubicBezTo>
                  <a:lnTo>
                    <a:pt x="0" y="21600"/>
                  </a:lnTo>
                  <a:close/>
                </a:path>
              </a:pathLst>
            </a:custGeom>
            <a:noFill/>
            <a:ln w="57150">
              <a:solidFill>
                <a:schemeClr val="accent4"/>
              </a:solidFill>
              <a:round/>
              <a:headEnd type="stealth" w="med" len="lg"/>
              <a:tailEnd type="none" w="med"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2000"/>
            </a:p>
          </p:txBody>
        </p:sp>
        <p:sp>
          <p:nvSpPr>
            <p:cNvPr id="21" name="AutoShape 17"/>
            <p:cNvSpPr>
              <a:spLocks noChangeArrowheads="1"/>
            </p:cNvSpPr>
            <p:nvPr/>
          </p:nvSpPr>
          <p:spPr bwMode="auto">
            <a:xfrm>
              <a:off x="762000" y="5181600"/>
              <a:ext cx="1981200" cy="762000"/>
            </a:xfrm>
            <a:prstGeom prst="roundRect">
              <a:avLst>
                <a:gd name="adj" fmla="val 16667"/>
              </a:avLst>
            </a:prstGeom>
            <a:gradFill rotWithShape="1">
              <a:gsLst>
                <a:gs pos="0">
                  <a:schemeClr val="accent1">
                    <a:gamma/>
                    <a:tint val="0"/>
                    <a:invGamma/>
                  </a:schemeClr>
                </a:gs>
                <a:gs pos="100000">
                  <a:srgbClr val="87BDCD"/>
                </a:gs>
              </a:gsLst>
              <a:lin ang="5400000" scaled="1"/>
            </a:gra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r>
                <a:rPr lang="en-US" sz="2000">
                  <a:solidFill>
                    <a:schemeClr val="accent4"/>
                  </a:solidFill>
                </a:rPr>
                <a:t>Discover</a:t>
              </a:r>
            </a:p>
          </p:txBody>
        </p:sp>
        <p:sp>
          <p:nvSpPr>
            <p:cNvPr id="22" name="Arc 18"/>
            <p:cNvSpPr>
              <a:spLocks/>
            </p:cNvSpPr>
            <p:nvPr/>
          </p:nvSpPr>
          <p:spPr bwMode="auto">
            <a:xfrm rot="7697483" flipV="1">
              <a:off x="1018381" y="2593182"/>
              <a:ext cx="1082675" cy="2189162"/>
            </a:xfrm>
            <a:custGeom>
              <a:avLst/>
              <a:gdLst>
                <a:gd name="G0" fmla="+- 0 0 0"/>
                <a:gd name="G1" fmla="+- 21600 0 0"/>
                <a:gd name="G2" fmla="+- 21600 0 0"/>
                <a:gd name="T0" fmla="*/ 0 w 12114"/>
                <a:gd name="T1" fmla="*/ 0 h 21600"/>
                <a:gd name="T2" fmla="*/ 12114 w 12114"/>
                <a:gd name="T3" fmla="*/ 3716 h 21600"/>
                <a:gd name="T4" fmla="*/ 0 w 12114"/>
                <a:gd name="T5" fmla="*/ 21600 h 21600"/>
              </a:gdLst>
              <a:ahLst/>
              <a:cxnLst>
                <a:cxn ang="0">
                  <a:pos x="T0" y="T1"/>
                </a:cxn>
                <a:cxn ang="0">
                  <a:pos x="T2" y="T3"/>
                </a:cxn>
                <a:cxn ang="0">
                  <a:pos x="T4" y="T5"/>
                </a:cxn>
              </a:cxnLst>
              <a:rect l="0" t="0" r="r" b="b"/>
              <a:pathLst>
                <a:path w="12114" h="21600" fill="none" extrusionOk="0">
                  <a:moveTo>
                    <a:pt x="0" y="-1"/>
                  </a:moveTo>
                  <a:cubicBezTo>
                    <a:pt x="4318" y="-1"/>
                    <a:pt x="8538" y="1294"/>
                    <a:pt x="12113" y="3716"/>
                  </a:cubicBezTo>
                </a:path>
                <a:path w="12114" h="21600" stroke="0" extrusionOk="0">
                  <a:moveTo>
                    <a:pt x="0" y="-1"/>
                  </a:moveTo>
                  <a:cubicBezTo>
                    <a:pt x="4318" y="-1"/>
                    <a:pt x="8538" y="1294"/>
                    <a:pt x="12113" y="3716"/>
                  </a:cubicBezTo>
                  <a:lnTo>
                    <a:pt x="0" y="21600"/>
                  </a:lnTo>
                  <a:close/>
                </a:path>
              </a:pathLst>
            </a:custGeom>
            <a:noFill/>
            <a:ln w="57150">
              <a:solidFill>
                <a:schemeClr val="accent4"/>
              </a:solidFill>
              <a:round/>
              <a:headEnd type="stealth" w="med" len="lg"/>
              <a:tailEnd type="none" w="med"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2000"/>
            </a:p>
          </p:txBody>
        </p:sp>
        <p:sp>
          <p:nvSpPr>
            <p:cNvPr id="23" name="AutoShape 19"/>
            <p:cNvSpPr>
              <a:spLocks noChangeArrowheads="1"/>
            </p:cNvSpPr>
            <p:nvPr/>
          </p:nvSpPr>
          <p:spPr bwMode="auto">
            <a:xfrm>
              <a:off x="152400" y="3429000"/>
              <a:ext cx="1981200" cy="762000"/>
            </a:xfrm>
            <a:prstGeom prst="roundRect">
              <a:avLst>
                <a:gd name="adj" fmla="val 16667"/>
              </a:avLst>
            </a:prstGeom>
            <a:gradFill rotWithShape="1">
              <a:gsLst>
                <a:gs pos="0">
                  <a:schemeClr val="accent1">
                    <a:gamma/>
                    <a:tint val="0"/>
                    <a:invGamma/>
                  </a:schemeClr>
                </a:gs>
                <a:gs pos="100000">
                  <a:srgbClr val="87BDCD"/>
                </a:gs>
              </a:gsLst>
              <a:lin ang="5400000" scaled="1"/>
            </a:gra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r>
                <a:rPr lang="en-US" sz="2000" dirty="0">
                  <a:solidFill>
                    <a:schemeClr val="accent4"/>
                  </a:solidFill>
                </a:rPr>
                <a:t>Integrate</a:t>
              </a:r>
            </a:p>
          </p:txBody>
        </p:sp>
        <p:sp>
          <p:nvSpPr>
            <p:cNvPr id="24" name="AutoShape 21"/>
            <p:cNvSpPr>
              <a:spLocks noChangeArrowheads="1"/>
            </p:cNvSpPr>
            <p:nvPr/>
          </p:nvSpPr>
          <p:spPr bwMode="auto">
            <a:xfrm>
              <a:off x="7010400" y="3429000"/>
              <a:ext cx="1981200" cy="762000"/>
            </a:xfrm>
            <a:prstGeom prst="roundRect">
              <a:avLst>
                <a:gd name="adj" fmla="val 16667"/>
              </a:avLst>
            </a:prstGeom>
            <a:gradFill rotWithShape="1">
              <a:gsLst>
                <a:gs pos="0">
                  <a:schemeClr val="accent1">
                    <a:gamma/>
                    <a:tint val="0"/>
                    <a:invGamma/>
                  </a:schemeClr>
                </a:gs>
                <a:gs pos="100000">
                  <a:srgbClr val="87BDCD"/>
                </a:gs>
              </a:gsLst>
              <a:lin ang="5400000" scaled="1"/>
            </a:gra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r>
                <a:rPr lang="en-US" sz="2000" dirty="0" smtClean="0">
                  <a:solidFill>
                    <a:schemeClr val="tx2"/>
                  </a:solidFill>
                </a:rPr>
                <a:t>Assure</a:t>
              </a:r>
              <a:endParaRPr lang="en-US" sz="2000" dirty="0">
                <a:solidFill>
                  <a:schemeClr val="tx2"/>
                </a:solidFill>
              </a:endParaRPr>
            </a:p>
          </p:txBody>
        </p:sp>
        <p:sp>
          <p:nvSpPr>
            <p:cNvPr id="25" name="Arc 22"/>
            <p:cNvSpPr>
              <a:spLocks/>
            </p:cNvSpPr>
            <p:nvPr/>
          </p:nvSpPr>
          <p:spPr bwMode="auto">
            <a:xfrm rot="19557026">
              <a:off x="1981200" y="1143000"/>
              <a:ext cx="2057400" cy="2189163"/>
            </a:xfrm>
            <a:custGeom>
              <a:avLst/>
              <a:gdLst>
                <a:gd name="G0" fmla="+- 0 0 0"/>
                <a:gd name="G1" fmla="+- 21600 0 0"/>
                <a:gd name="G2" fmla="+- 21600 0 0"/>
                <a:gd name="T0" fmla="*/ 0 w 13298"/>
                <a:gd name="T1" fmla="*/ 0 h 21600"/>
                <a:gd name="T2" fmla="*/ 13298 w 13298"/>
                <a:gd name="T3" fmla="*/ 4579 h 21600"/>
                <a:gd name="T4" fmla="*/ 0 w 13298"/>
                <a:gd name="T5" fmla="*/ 21600 h 21600"/>
              </a:gdLst>
              <a:ahLst/>
              <a:cxnLst>
                <a:cxn ang="0">
                  <a:pos x="T0" y="T1"/>
                </a:cxn>
                <a:cxn ang="0">
                  <a:pos x="T2" y="T3"/>
                </a:cxn>
                <a:cxn ang="0">
                  <a:pos x="T4" y="T5"/>
                </a:cxn>
              </a:cxnLst>
              <a:rect l="0" t="0" r="r" b="b"/>
              <a:pathLst>
                <a:path w="13298" h="21600" fill="none" extrusionOk="0">
                  <a:moveTo>
                    <a:pt x="0" y="-1"/>
                  </a:moveTo>
                  <a:cubicBezTo>
                    <a:pt x="4819" y="-1"/>
                    <a:pt x="9500" y="1611"/>
                    <a:pt x="13298" y="4578"/>
                  </a:cubicBezTo>
                </a:path>
                <a:path w="13298" h="21600" stroke="0" extrusionOk="0">
                  <a:moveTo>
                    <a:pt x="0" y="-1"/>
                  </a:moveTo>
                  <a:cubicBezTo>
                    <a:pt x="4819" y="-1"/>
                    <a:pt x="9500" y="1611"/>
                    <a:pt x="13298" y="4578"/>
                  </a:cubicBezTo>
                  <a:lnTo>
                    <a:pt x="0" y="21600"/>
                  </a:lnTo>
                  <a:close/>
                </a:path>
              </a:pathLst>
            </a:custGeom>
            <a:noFill/>
            <a:ln w="57150">
              <a:solidFill>
                <a:schemeClr val="accent4"/>
              </a:solidFill>
              <a:round/>
              <a:headEnd/>
              <a:tailEnd type="stealth" w="med"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2000"/>
            </a:p>
          </p:txBody>
        </p:sp>
        <p:sp>
          <p:nvSpPr>
            <p:cNvPr id="26" name="AutoShape 23"/>
            <p:cNvSpPr>
              <a:spLocks noChangeArrowheads="1"/>
            </p:cNvSpPr>
            <p:nvPr/>
          </p:nvSpPr>
          <p:spPr bwMode="auto">
            <a:xfrm>
              <a:off x="762000" y="1828799"/>
              <a:ext cx="1981200" cy="762000"/>
            </a:xfrm>
            <a:prstGeom prst="roundRect">
              <a:avLst>
                <a:gd name="adj" fmla="val 16667"/>
              </a:avLst>
            </a:prstGeom>
            <a:gradFill rotWithShape="1">
              <a:gsLst>
                <a:gs pos="0">
                  <a:schemeClr val="accent1">
                    <a:gamma/>
                    <a:tint val="0"/>
                    <a:invGamma/>
                  </a:schemeClr>
                </a:gs>
                <a:gs pos="100000">
                  <a:srgbClr val="87BDCD"/>
                </a:gs>
              </a:gsLst>
              <a:lin ang="5400000" scaled="1"/>
            </a:gra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r>
                <a:rPr lang="en-US" sz="2000" dirty="0">
                  <a:solidFill>
                    <a:srgbClr val="1F497D"/>
                  </a:solidFill>
                </a:rPr>
                <a:t>Analyze</a:t>
              </a:r>
            </a:p>
          </p:txBody>
        </p:sp>
      </p:grpSp>
      <p:pic>
        <p:nvPicPr>
          <p:cNvPr id="28" name="Picture 5"/>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006208" y="3321734"/>
            <a:ext cx="1351806" cy="201407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p:txBody>
          <a:bodyPr/>
          <a:lstStyle/>
          <a:p>
            <a:r>
              <a:rPr lang="en-US" dirty="0" smtClean="0">
                <a:solidFill>
                  <a:schemeClr val="tx1"/>
                </a:solidFill>
              </a:rPr>
              <a:t>Researchers might…</a:t>
            </a:r>
            <a:endParaRPr lang="en-US" dirty="0">
              <a:solidFill>
                <a:schemeClr val="tx1"/>
              </a:solidFill>
            </a:endParaRPr>
          </a:p>
        </p:txBody>
      </p:sp>
      <p:pic>
        <p:nvPicPr>
          <p:cNvPr id="27" name="Picture 2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057" y="6348287"/>
            <a:ext cx="536895" cy="536895"/>
          </a:xfrm>
          <a:prstGeom prst="rect">
            <a:avLst/>
          </a:prstGeom>
        </p:spPr>
      </p:pic>
    </p:spTree>
    <p:extLst>
      <p:ext uri="{BB962C8B-B14F-4D97-AF65-F5344CB8AC3E}">
        <p14:creationId xmlns:p14="http://schemas.microsoft.com/office/powerpoint/2010/main" val="31121147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r>
              <a:rPr lang="en-US" sz="3600" dirty="0">
                <a:solidFill>
                  <a:srgbClr val="006666"/>
                </a:solidFill>
                <a:ea typeface="ＭＳ Ｐゴシック" pitchFamily="34" charset="-128"/>
              </a:rPr>
              <a:t>What metadata do you currently use to describe your data? </a:t>
            </a:r>
            <a:r>
              <a:rPr lang="en-US" sz="2400" dirty="0" smtClean="0">
                <a:solidFill>
                  <a:srgbClr val="006666"/>
                </a:solidFill>
                <a:ea typeface="ＭＳ Ｐゴシック" pitchFamily="34" charset="-128"/>
              </a:rPr>
              <a:t>(2014-2015)</a:t>
            </a:r>
            <a:endParaRPr lang="en-US" sz="2400" dirty="0"/>
          </a:p>
        </p:txBody>
      </p:sp>
      <p:sp>
        <p:nvSpPr>
          <p:cNvPr id="7" name="Content Placeholder 6"/>
          <p:cNvSpPr>
            <a:spLocks noGrp="1"/>
          </p:cNvSpPr>
          <p:nvPr>
            <p:ph idx="1"/>
          </p:nvPr>
        </p:nvSpPr>
        <p:spPr>
          <a:xfrm>
            <a:off x="6553200" y="7086600"/>
            <a:ext cx="889000" cy="609600"/>
          </a:xfrm>
        </p:spPr>
        <p:txBody>
          <a:bodyPr/>
          <a:lstStyle/>
          <a:p>
            <a:pPr marL="0" indent="0">
              <a:buNone/>
            </a:pPr>
            <a:endParaRPr lang="en-US" dirty="0"/>
          </a:p>
        </p:txBody>
      </p:sp>
      <p:graphicFrame>
        <p:nvGraphicFramePr>
          <p:cNvPr id="8" name="Content Placeholder 3"/>
          <p:cNvGraphicFramePr>
            <a:graphicFrameLocks/>
          </p:cNvGraphicFramePr>
          <p:nvPr>
            <p:extLst>
              <p:ext uri="{D42A27DB-BD31-4B8C-83A1-F6EECF244321}">
                <p14:modId xmlns:p14="http://schemas.microsoft.com/office/powerpoint/2010/main" val="3193904577"/>
              </p:ext>
            </p:extLst>
          </p:nvPr>
        </p:nvGraphicFramePr>
        <p:xfrm>
          <a:off x="457200" y="1866463"/>
          <a:ext cx="8229600" cy="4360537"/>
        </p:xfrm>
        <a:graphic>
          <a:graphicData uri="http://schemas.openxmlformats.org/drawingml/2006/chart">
            <c:chart xmlns:c="http://schemas.openxmlformats.org/drawingml/2006/chart" xmlns:r="http://schemas.openxmlformats.org/officeDocument/2006/relationships" r:id="rId3"/>
          </a:graphicData>
        </a:graphic>
      </p:graphicFrame>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057" y="6348287"/>
            <a:ext cx="536895" cy="536895"/>
          </a:xfrm>
          <a:prstGeom prst="rect">
            <a:avLst/>
          </a:prstGeom>
        </p:spPr>
      </p:pic>
    </p:spTree>
    <p:extLst>
      <p:ext uri="{BB962C8B-B14F-4D97-AF65-F5344CB8AC3E}">
        <p14:creationId xmlns:p14="http://schemas.microsoft.com/office/powerpoint/2010/main" val="3029134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graphicEl>
                                              <a:chart seriesIdx="-3" categoryIdx="-3" bldStep="gridLegend"/>
                                            </p:graphicEl>
                                          </p:spTgt>
                                        </p:tgtEl>
                                        <p:attrNameLst>
                                          <p:attrName>style.visibility</p:attrName>
                                        </p:attrNameLst>
                                      </p:cBhvr>
                                      <p:to>
                                        <p:strVal val="visible"/>
                                      </p:to>
                                    </p:set>
                                    <p:animEffect transition="in" filter="fade">
                                      <p:cBhvr>
                                        <p:cTn id="7" dur="500"/>
                                        <p:tgtEl>
                                          <p:spTgt spid="8">
                                            <p:graphicEl>
                                              <a:chart seriesIdx="-3" categoryIdx="-3" bldStep="gridLegend"/>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graphicEl>
                                              <a:chart seriesIdx="0" categoryIdx="0" bldStep="ptInSeries"/>
                                            </p:graphicEl>
                                          </p:spTgt>
                                        </p:tgtEl>
                                        <p:attrNameLst>
                                          <p:attrName>style.visibility</p:attrName>
                                        </p:attrNameLst>
                                      </p:cBhvr>
                                      <p:to>
                                        <p:strVal val="visible"/>
                                      </p:to>
                                    </p:set>
                                    <p:animEffect transition="in" filter="fade">
                                      <p:cBhvr>
                                        <p:cTn id="10" dur="500"/>
                                        <p:tgtEl>
                                          <p:spTgt spid="8">
                                            <p:graphicEl>
                                              <a:chart seriesIdx="0" categoryIdx="0" bldStep="ptInSeries"/>
                                            </p:graphic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graphicEl>
                                              <a:chart seriesIdx="0" categoryIdx="1" bldStep="ptInSeries"/>
                                            </p:graphicEl>
                                          </p:spTgt>
                                        </p:tgtEl>
                                        <p:attrNameLst>
                                          <p:attrName>style.visibility</p:attrName>
                                        </p:attrNameLst>
                                      </p:cBhvr>
                                      <p:to>
                                        <p:strVal val="visible"/>
                                      </p:to>
                                    </p:set>
                                    <p:animEffect transition="in" filter="fade">
                                      <p:cBhvr>
                                        <p:cTn id="13" dur="500"/>
                                        <p:tgtEl>
                                          <p:spTgt spid="8">
                                            <p:graphicEl>
                                              <a:chart seriesIdx="0" categoryIdx="1" bldStep="ptInSeries"/>
                                            </p:graphic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graphicEl>
                                              <a:chart seriesIdx="0" categoryIdx="2" bldStep="ptInSeries"/>
                                            </p:graphicEl>
                                          </p:spTgt>
                                        </p:tgtEl>
                                        <p:attrNameLst>
                                          <p:attrName>style.visibility</p:attrName>
                                        </p:attrNameLst>
                                      </p:cBhvr>
                                      <p:to>
                                        <p:strVal val="visible"/>
                                      </p:to>
                                    </p:set>
                                    <p:animEffect transition="in" filter="fade">
                                      <p:cBhvr>
                                        <p:cTn id="16" dur="500"/>
                                        <p:tgtEl>
                                          <p:spTgt spid="8">
                                            <p:graphicEl>
                                              <a:chart seriesIdx="0" categoryIdx="2" bldStep="ptInSeries"/>
                                            </p:graphic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graphicEl>
                                              <a:chart seriesIdx="0" categoryIdx="3" bldStep="ptInSeries"/>
                                            </p:graphicEl>
                                          </p:spTgt>
                                        </p:tgtEl>
                                        <p:attrNameLst>
                                          <p:attrName>style.visibility</p:attrName>
                                        </p:attrNameLst>
                                      </p:cBhvr>
                                      <p:to>
                                        <p:strVal val="visible"/>
                                      </p:to>
                                    </p:set>
                                    <p:animEffect transition="in" filter="fade">
                                      <p:cBhvr>
                                        <p:cTn id="19" dur="500"/>
                                        <p:tgtEl>
                                          <p:spTgt spid="8">
                                            <p:graphicEl>
                                              <a:chart seriesIdx="0" categoryIdx="3" bldStep="ptInSeries"/>
                                            </p:graphic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8">
                                            <p:graphicEl>
                                              <a:chart seriesIdx="0" categoryIdx="4" bldStep="ptInSeries"/>
                                            </p:graphicEl>
                                          </p:spTgt>
                                        </p:tgtEl>
                                        <p:attrNameLst>
                                          <p:attrName>style.visibility</p:attrName>
                                        </p:attrNameLst>
                                      </p:cBhvr>
                                      <p:to>
                                        <p:strVal val="visible"/>
                                      </p:to>
                                    </p:set>
                                    <p:animEffect transition="in" filter="fade">
                                      <p:cBhvr>
                                        <p:cTn id="22" dur="500"/>
                                        <p:tgtEl>
                                          <p:spTgt spid="8">
                                            <p:graphicEl>
                                              <a:chart seriesIdx="0" categoryIdx="4" bldStep="ptInSeries"/>
                                            </p:graphic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8">
                                            <p:graphicEl>
                                              <a:chart seriesIdx="0" categoryIdx="5" bldStep="ptInSeries"/>
                                            </p:graphicEl>
                                          </p:spTgt>
                                        </p:tgtEl>
                                        <p:attrNameLst>
                                          <p:attrName>style.visibility</p:attrName>
                                        </p:attrNameLst>
                                      </p:cBhvr>
                                      <p:to>
                                        <p:strVal val="visible"/>
                                      </p:to>
                                    </p:set>
                                    <p:animEffect transition="in" filter="fade">
                                      <p:cBhvr>
                                        <p:cTn id="25" dur="500"/>
                                        <p:tgtEl>
                                          <p:spTgt spid="8">
                                            <p:graphicEl>
                                              <a:chart seriesIdx="0" categoryIdx="5" bldStep="ptInSeries"/>
                                            </p:graphic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8">
                                            <p:graphicEl>
                                              <a:chart seriesIdx="0" categoryIdx="6" bldStep="ptInSeries"/>
                                            </p:graphicEl>
                                          </p:spTgt>
                                        </p:tgtEl>
                                        <p:attrNameLst>
                                          <p:attrName>style.visibility</p:attrName>
                                        </p:attrNameLst>
                                      </p:cBhvr>
                                      <p:to>
                                        <p:strVal val="visible"/>
                                      </p:to>
                                    </p:set>
                                    <p:animEffect transition="in" filter="fade">
                                      <p:cBhvr>
                                        <p:cTn id="28" dur="500"/>
                                        <p:tgtEl>
                                          <p:spTgt spid="8">
                                            <p:graphicEl>
                                              <a:chart seriesIdx="0" categoryIdx="6" bldStep="ptInSeries"/>
                                            </p:graphic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8">
                                            <p:graphicEl>
                                              <a:chart seriesIdx="0" categoryIdx="7" bldStep="ptInSeries"/>
                                            </p:graphicEl>
                                          </p:spTgt>
                                        </p:tgtEl>
                                        <p:attrNameLst>
                                          <p:attrName>style.visibility</p:attrName>
                                        </p:attrNameLst>
                                      </p:cBhvr>
                                      <p:to>
                                        <p:strVal val="visible"/>
                                      </p:to>
                                    </p:set>
                                    <p:animEffect transition="in" filter="fade">
                                      <p:cBhvr>
                                        <p:cTn id="31" dur="500"/>
                                        <p:tgtEl>
                                          <p:spTgt spid="8">
                                            <p:graphicEl>
                                              <a:chart seriesIdx="0" categoryIdx="7" bldStep="ptInSeries"/>
                                            </p:graphicEl>
                                          </p:spTgt>
                                        </p:tgtEl>
                                      </p:cBhvr>
                                    </p:animEffect>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8">
                                            <p:graphicEl>
                                              <a:chart seriesIdx="0" categoryIdx="8" bldStep="ptInSeries"/>
                                            </p:graphicEl>
                                          </p:spTgt>
                                        </p:tgtEl>
                                        <p:attrNameLst>
                                          <p:attrName>style.visibility</p:attrName>
                                        </p:attrNameLst>
                                      </p:cBhvr>
                                      <p:to>
                                        <p:strVal val="visible"/>
                                      </p:to>
                                    </p:set>
                                    <p:animEffect transition="in" filter="fade">
                                      <p:cBhvr>
                                        <p:cTn id="36" dur="1000"/>
                                        <p:tgtEl>
                                          <p:spTgt spid="8">
                                            <p:graphicEl>
                                              <a:chart seriesIdx="0" categoryIdx="8" bldStep="ptInSeries"/>
                                            </p:graphicEl>
                                          </p:spTgt>
                                        </p:tgtEl>
                                      </p:cBhvr>
                                    </p:animEffect>
                                    <p:anim calcmode="lin" valueType="num">
                                      <p:cBhvr>
                                        <p:cTn id="37" dur="1000" fill="hold"/>
                                        <p:tgtEl>
                                          <p:spTgt spid="8">
                                            <p:graphicEl>
                                              <a:chart seriesIdx="0" categoryIdx="8" bldStep="ptInSeries"/>
                                            </p:graphicEl>
                                          </p:spTgt>
                                        </p:tgtEl>
                                        <p:attrNameLst>
                                          <p:attrName>ppt_x</p:attrName>
                                        </p:attrNameLst>
                                      </p:cBhvr>
                                      <p:tavLst>
                                        <p:tav tm="0">
                                          <p:val>
                                            <p:strVal val="#ppt_x"/>
                                          </p:val>
                                        </p:tav>
                                        <p:tav tm="100000">
                                          <p:val>
                                            <p:strVal val="#ppt_x"/>
                                          </p:val>
                                        </p:tav>
                                      </p:tavLst>
                                    </p:anim>
                                    <p:anim calcmode="lin" valueType="num">
                                      <p:cBhvr>
                                        <p:cTn id="38" dur="1000" fill="hold"/>
                                        <p:tgtEl>
                                          <p:spTgt spid="8">
                                            <p:graphicEl>
                                              <a:chart seriesIdx="0" categoryIdx="8" bldStep="ptInSeries"/>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Sub>
          <a:bldChart bld="seriesEl"/>
        </p:bldSub>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762000"/>
            <a:ext cx="9039654" cy="1077218"/>
          </a:xfrm>
          <a:prstGeom prst="rect">
            <a:avLst/>
          </a:prstGeom>
        </p:spPr>
        <p:txBody>
          <a:bodyPr wrap="none">
            <a:spAutoFit/>
          </a:bodyPr>
          <a:lstStyle/>
          <a:p>
            <a:r>
              <a:rPr lang="en-US" sz="3200" b="1" dirty="0">
                <a:solidFill>
                  <a:prstClr val="black"/>
                </a:solidFill>
                <a:latin typeface="Arial" panose="020B0604020202020204" pitchFamily="34" charset="0"/>
                <a:cs typeface="Arial" panose="020B0604020202020204" pitchFamily="34" charset="0"/>
              </a:rPr>
              <a:t>Most are willing to share at least some data</a:t>
            </a:r>
            <a:r>
              <a:rPr lang="en-US" sz="3200" b="1" dirty="0" smtClean="0">
                <a:solidFill>
                  <a:prstClr val="black"/>
                </a:solidFill>
                <a:latin typeface="Arial" panose="020B0604020202020204" pitchFamily="34" charset="0"/>
                <a:cs typeface="Arial" panose="020B0604020202020204" pitchFamily="34" charset="0"/>
              </a:rPr>
              <a:t>…</a:t>
            </a:r>
          </a:p>
          <a:p>
            <a:r>
              <a:rPr lang="en-US" sz="3200" b="1" dirty="0" smtClean="0">
                <a:solidFill>
                  <a:prstClr val="black"/>
                </a:solidFill>
                <a:latin typeface="Arial" panose="020B0604020202020204" pitchFamily="34" charset="0"/>
                <a:cs typeface="Arial" panose="020B0604020202020204" pitchFamily="34" charset="0"/>
              </a:rPr>
              <a:t> I am willing to: </a:t>
            </a:r>
            <a:endParaRPr lang="en-US" sz="3200" b="1" dirty="0">
              <a:solidFill>
                <a:prstClr val="black"/>
              </a:solidFill>
              <a:latin typeface="Arial" panose="020B0604020202020204" pitchFamily="34" charset="0"/>
              <a:cs typeface="Arial" panose="020B0604020202020204" pitchFamily="34" charset="0"/>
            </a:endParaRPr>
          </a:p>
        </p:txBody>
      </p:sp>
      <p:graphicFrame>
        <p:nvGraphicFramePr>
          <p:cNvPr id="11" name="Chart 10"/>
          <p:cNvGraphicFramePr>
            <a:graphicFrameLocks/>
          </p:cNvGraphicFramePr>
          <p:nvPr>
            <p:extLst/>
          </p:nvPr>
        </p:nvGraphicFramePr>
        <p:xfrm>
          <a:off x="2057400" y="2049765"/>
          <a:ext cx="5143500" cy="2979435"/>
        </p:xfrm>
        <a:graphic>
          <a:graphicData uri="http://schemas.openxmlformats.org/drawingml/2006/chart">
            <c:chart xmlns:c="http://schemas.openxmlformats.org/drawingml/2006/chart" xmlns:r="http://schemas.openxmlformats.org/officeDocument/2006/relationships" r:id="rId3"/>
          </a:graphicData>
        </a:graphic>
      </p:graphicFrame>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057" y="6348287"/>
            <a:ext cx="536895" cy="536895"/>
          </a:xfrm>
          <a:prstGeom prst="rect">
            <a:avLst/>
          </a:prstGeom>
        </p:spPr>
      </p:pic>
    </p:spTree>
    <p:extLst>
      <p:ext uri="{BB962C8B-B14F-4D97-AF65-F5344CB8AC3E}">
        <p14:creationId xmlns:p14="http://schemas.microsoft.com/office/powerpoint/2010/main" val="23376370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533400"/>
            <a:ext cx="7772400" cy="1143000"/>
          </a:xfrm>
        </p:spPr>
        <p:txBody>
          <a:bodyPr>
            <a:normAutofit fontScale="90000"/>
          </a:bodyPr>
          <a:lstStyle/>
          <a:p>
            <a:r>
              <a:rPr lang="en-US" sz="3600" dirty="0" smtClean="0">
                <a:solidFill>
                  <a:srgbClr val="006666"/>
                </a:solidFill>
              </a:rPr>
              <a:t>Gap between willingness to share and accessibility</a:t>
            </a:r>
            <a:endParaRPr lang="en-US" sz="3600" dirty="0">
              <a:solidFill>
                <a:srgbClr val="006666"/>
              </a:solidFill>
            </a:endParaRPr>
          </a:p>
        </p:txBody>
      </p:sp>
      <p:sp>
        <p:nvSpPr>
          <p:cNvPr id="3" name="Content Placeholder 2"/>
          <p:cNvSpPr>
            <a:spLocks noGrp="1"/>
          </p:cNvSpPr>
          <p:nvPr>
            <p:ph idx="1"/>
          </p:nvPr>
        </p:nvSpPr>
        <p:spPr>
          <a:xfrm>
            <a:off x="685800" y="1828799"/>
            <a:ext cx="7772400" cy="3962401"/>
          </a:xfrm>
        </p:spPr>
        <p:txBody>
          <a:bodyPr/>
          <a:lstStyle/>
          <a:p>
            <a:pPr marL="0" indent="0">
              <a:buNone/>
            </a:pPr>
            <a:r>
              <a:rPr lang="en-US" dirty="0" smtClean="0">
                <a:latin typeface="Arial" pitchFamily="34" charset="0"/>
                <a:cs typeface="Arial" pitchFamily="34" charset="0"/>
              </a:rPr>
              <a:t> </a:t>
            </a:r>
          </a:p>
          <a:p>
            <a:pPr lvl="1">
              <a:buFont typeface="Arial" pitchFamily="34" charset="0"/>
              <a:buChar char="•"/>
            </a:pPr>
            <a:r>
              <a:rPr lang="en-US" sz="2800" dirty="0" smtClean="0">
                <a:latin typeface="Arial" pitchFamily="34" charset="0"/>
                <a:cs typeface="Arial" pitchFamily="34" charset="0"/>
              </a:rPr>
              <a:t>Although </a:t>
            </a:r>
            <a:r>
              <a:rPr lang="en-US" sz="2800" dirty="0" smtClean="0">
                <a:solidFill>
                  <a:srgbClr val="FF0000"/>
                </a:solidFill>
                <a:latin typeface="Arial" pitchFamily="34" charset="0"/>
                <a:cs typeface="Arial" pitchFamily="34" charset="0"/>
              </a:rPr>
              <a:t>80% </a:t>
            </a:r>
            <a:r>
              <a:rPr lang="en-US" sz="2800" dirty="0" smtClean="0">
                <a:latin typeface="Arial" pitchFamily="34" charset="0"/>
                <a:cs typeface="Arial" pitchFamily="34" charset="0"/>
              </a:rPr>
              <a:t>of scientists agree </a:t>
            </a:r>
            <a:r>
              <a:rPr lang="en-US" sz="2800" dirty="0" smtClean="0">
                <a:solidFill>
                  <a:srgbClr val="FF0000"/>
                </a:solidFill>
                <a:latin typeface="Arial" pitchFamily="34" charset="0"/>
                <a:cs typeface="Arial" pitchFamily="34" charset="0"/>
              </a:rPr>
              <a:t>“I share my data”</a:t>
            </a:r>
          </a:p>
          <a:p>
            <a:pPr marL="457200" lvl="1" indent="0">
              <a:buNone/>
            </a:pPr>
            <a:endParaRPr lang="en-US" sz="2800" dirty="0" smtClean="0">
              <a:latin typeface="Arial" pitchFamily="34" charset="0"/>
              <a:cs typeface="Arial" pitchFamily="34" charset="0"/>
            </a:endParaRPr>
          </a:p>
          <a:p>
            <a:pPr lvl="1">
              <a:buFont typeface="Arial" pitchFamily="34" charset="0"/>
              <a:buChar char="•"/>
            </a:pPr>
            <a:r>
              <a:rPr lang="en-US" sz="2800" dirty="0" smtClean="0">
                <a:latin typeface="Arial" pitchFamily="34" charset="0"/>
                <a:cs typeface="Arial" pitchFamily="34" charset="0"/>
              </a:rPr>
              <a:t>Only </a:t>
            </a:r>
            <a:r>
              <a:rPr lang="en-US" sz="2800" dirty="0">
                <a:solidFill>
                  <a:srgbClr val="FF0000"/>
                </a:solidFill>
                <a:latin typeface="Arial" pitchFamily="34" charset="0"/>
                <a:cs typeface="Arial" pitchFamily="34" charset="0"/>
              </a:rPr>
              <a:t>4</a:t>
            </a:r>
            <a:r>
              <a:rPr lang="en-US" sz="2800" dirty="0" smtClean="0">
                <a:solidFill>
                  <a:srgbClr val="FF0000"/>
                </a:solidFill>
                <a:latin typeface="Arial" pitchFamily="34" charset="0"/>
                <a:cs typeface="Arial" pitchFamily="34" charset="0"/>
              </a:rPr>
              <a:t>6% </a:t>
            </a:r>
            <a:r>
              <a:rPr lang="en-US" sz="2800" dirty="0" smtClean="0">
                <a:latin typeface="Arial" pitchFamily="34" charset="0"/>
                <a:cs typeface="Arial" pitchFamily="34" charset="0"/>
              </a:rPr>
              <a:t>agree </a:t>
            </a:r>
            <a:r>
              <a:rPr lang="en-US" sz="2800" dirty="0" smtClean="0">
                <a:solidFill>
                  <a:srgbClr val="FF0000"/>
                </a:solidFill>
                <a:latin typeface="Arial" pitchFamily="34" charset="0"/>
                <a:cs typeface="Arial" pitchFamily="34" charset="0"/>
              </a:rPr>
              <a:t>“Others can access my data easily”</a:t>
            </a:r>
          </a:p>
        </p:txBody>
      </p:sp>
      <p:cxnSp>
        <p:nvCxnSpPr>
          <p:cNvPr id="5" name="Straight Connector 4"/>
          <p:cNvCxnSpPr/>
          <p:nvPr/>
        </p:nvCxnSpPr>
        <p:spPr bwMode="auto">
          <a:xfrm>
            <a:off x="304800" y="1600200"/>
            <a:ext cx="8458200" cy="0"/>
          </a:xfrm>
          <a:prstGeom prst="line">
            <a:avLst/>
          </a:prstGeom>
          <a:solidFill>
            <a:schemeClr val="accent1"/>
          </a:solidFill>
          <a:ln w="38100" cap="flat" cmpd="sng" algn="ctr">
            <a:solidFill>
              <a:srgbClr val="006666"/>
            </a:solidFill>
            <a:prstDash val="solid"/>
            <a:round/>
            <a:headEnd type="none" w="med" len="med"/>
            <a:tailEnd type="none" w="med" len="med"/>
          </a:ln>
          <a:effectLst/>
        </p:spPr>
      </p:cxn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057" y="6348287"/>
            <a:ext cx="536895" cy="536895"/>
          </a:xfrm>
          <a:prstGeom prst="rect">
            <a:avLst/>
          </a:prstGeom>
        </p:spPr>
      </p:pic>
    </p:spTree>
    <p:extLst>
      <p:ext uri="{BB962C8B-B14F-4D97-AF65-F5344CB8AC3E}">
        <p14:creationId xmlns:p14="http://schemas.microsoft.com/office/powerpoint/2010/main" val="544584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Barriers for scientists</a:t>
            </a:r>
            <a:endParaRPr lang="en-US" sz="2700" dirty="0"/>
          </a:p>
        </p:txBody>
      </p:sp>
      <p:graphicFrame>
        <p:nvGraphicFramePr>
          <p:cNvPr id="4" name="Content Placeholder 4"/>
          <p:cNvGraphicFramePr>
            <a:graphicFrameLocks noGrp="1"/>
          </p:cNvGraphicFramePr>
          <p:nvPr>
            <p:ph idx="1"/>
            <p:extLst>
              <p:ext uri="{D42A27DB-BD31-4B8C-83A1-F6EECF244321}">
                <p14:modId xmlns:p14="http://schemas.microsoft.com/office/powerpoint/2010/main" val="1391059988"/>
              </p:ext>
            </p:extLst>
          </p:nvPr>
        </p:nvGraphicFramePr>
        <p:xfrm>
          <a:off x="283779" y="1623848"/>
          <a:ext cx="8734097" cy="4472152"/>
        </p:xfrm>
        <a:graphic>
          <a:graphicData uri="http://schemas.openxmlformats.org/drawingml/2006/chart">
            <c:chart xmlns:c="http://schemas.openxmlformats.org/drawingml/2006/chart" xmlns:r="http://schemas.openxmlformats.org/officeDocument/2006/relationships" r:id="rId3"/>
          </a:graphicData>
        </a:graphic>
      </p:graphicFrame>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867" y="6321105"/>
            <a:ext cx="536895" cy="536895"/>
          </a:xfrm>
          <a:prstGeom prst="rect">
            <a:avLst/>
          </a:prstGeom>
        </p:spPr>
      </p:pic>
    </p:spTree>
    <p:extLst>
      <p:ext uri="{BB962C8B-B14F-4D97-AF65-F5344CB8AC3E}">
        <p14:creationId xmlns:p14="http://schemas.microsoft.com/office/powerpoint/2010/main" val="171179409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381000" y="496049"/>
            <a:ext cx="8382000" cy="762000"/>
          </a:xfrm>
        </p:spPr>
        <p:txBody>
          <a:bodyPr>
            <a:normAutofit fontScale="90000"/>
          </a:bodyPr>
          <a:lstStyle/>
          <a:p>
            <a:pPr algn="ctr"/>
            <a:r>
              <a:rPr lang="en-US" sz="4000" dirty="0" smtClean="0"/>
              <a:t>However, lack </a:t>
            </a:r>
            <a:r>
              <a:rPr lang="en-US" sz="4000" dirty="0"/>
              <a:t>of access to data </a:t>
            </a:r>
            <a:r>
              <a:rPr lang="en-US" sz="4000" dirty="0" smtClean="0"/>
              <a:t>…</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057" y="6348287"/>
            <a:ext cx="536895" cy="536895"/>
          </a:xfrm>
          <a:prstGeom prst="rect">
            <a:avLst/>
          </a:prstGeom>
        </p:spPr>
      </p:pic>
      <p:sp>
        <p:nvSpPr>
          <p:cNvPr id="5" name="TextBox 4"/>
          <p:cNvSpPr txBox="1"/>
          <p:nvPr/>
        </p:nvSpPr>
        <p:spPr>
          <a:xfrm>
            <a:off x="645952" y="1841500"/>
            <a:ext cx="7647148" cy="523220"/>
          </a:xfrm>
          <a:prstGeom prst="rect">
            <a:avLst/>
          </a:prstGeom>
          <a:noFill/>
        </p:spPr>
        <p:txBody>
          <a:bodyPr wrap="square" rtlCol="0">
            <a:spAutoFit/>
          </a:bodyPr>
          <a:lstStyle/>
          <a:p>
            <a:r>
              <a:rPr lang="en-US" sz="2800" dirty="0" smtClean="0"/>
              <a:t>… is a major impediment to progress in science</a:t>
            </a:r>
            <a:endParaRPr lang="en-US" sz="2800" dirty="0"/>
          </a:p>
        </p:txBody>
      </p:sp>
      <p:sp>
        <p:nvSpPr>
          <p:cNvPr id="7" name="TextBox 6"/>
          <p:cNvSpPr txBox="1"/>
          <p:nvPr/>
        </p:nvSpPr>
        <p:spPr>
          <a:xfrm>
            <a:off x="1427876" y="2455565"/>
            <a:ext cx="7647148" cy="523220"/>
          </a:xfrm>
          <a:prstGeom prst="rect">
            <a:avLst/>
          </a:prstGeom>
          <a:noFill/>
        </p:spPr>
        <p:txBody>
          <a:bodyPr wrap="square" rtlCol="0">
            <a:spAutoFit/>
          </a:bodyPr>
          <a:lstStyle/>
          <a:p>
            <a:r>
              <a:rPr lang="en-US" sz="2800" b="1" dirty="0" smtClean="0">
                <a:solidFill>
                  <a:srgbClr val="FF0000"/>
                </a:solidFill>
              </a:rPr>
              <a:t>75% agree or strongly agree.</a:t>
            </a:r>
            <a:endParaRPr lang="en-US" sz="2800" b="1" dirty="0">
              <a:solidFill>
                <a:srgbClr val="FF0000"/>
              </a:solidFill>
            </a:endParaRPr>
          </a:p>
        </p:txBody>
      </p:sp>
      <p:sp>
        <p:nvSpPr>
          <p:cNvPr id="8" name="TextBox 7"/>
          <p:cNvSpPr txBox="1"/>
          <p:nvPr/>
        </p:nvSpPr>
        <p:spPr>
          <a:xfrm>
            <a:off x="645951" y="3731513"/>
            <a:ext cx="8867263" cy="523220"/>
          </a:xfrm>
          <a:prstGeom prst="rect">
            <a:avLst/>
          </a:prstGeom>
          <a:noFill/>
        </p:spPr>
        <p:txBody>
          <a:bodyPr wrap="square" rtlCol="0">
            <a:spAutoFit/>
          </a:bodyPr>
          <a:lstStyle/>
          <a:p>
            <a:r>
              <a:rPr lang="en-US" sz="2800" dirty="0" smtClean="0"/>
              <a:t>… has restricted my ability to answer scientific questions</a:t>
            </a:r>
            <a:endParaRPr lang="en-US" sz="2800" dirty="0"/>
          </a:p>
        </p:txBody>
      </p:sp>
      <p:sp>
        <p:nvSpPr>
          <p:cNvPr id="9" name="TextBox 8"/>
          <p:cNvSpPr txBox="1"/>
          <p:nvPr/>
        </p:nvSpPr>
        <p:spPr>
          <a:xfrm>
            <a:off x="1427876" y="4462819"/>
            <a:ext cx="7647148" cy="523220"/>
          </a:xfrm>
          <a:prstGeom prst="rect">
            <a:avLst/>
          </a:prstGeom>
          <a:noFill/>
        </p:spPr>
        <p:txBody>
          <a:bodyPr wrap="square" rtlCol="0">
            <a:spAutoFit/>
          </a:bodyPr>
          <a:lstStyle/>
          <a:p>
            <a:r>
              <a:rPr lang="en-US" sz="2800" b="1" dirty="0" smtClean="0">
                <a:solidFill>
                  <a:srgbClr val="FF0000"/>
                </a:solidFill>
              </a:rPr>
              <a:t>53% agree or strongly agree.</a:t>
            </a:r>
            <a:endParaRPr lang="en-US" sz="2800" b="1" dirty="0">
              <a:solidFill>
                <a:srgbClr val="FF0000"/>
              </a:solidFill>
            </a:endParaRPr>
          </a:p>
        </p:txBody>
      </p:sp>
    </p:spTree>
    <p:extLst>
      <p:ext uri="{BB962C8B-B14F-4D97-AF65-F5344CB8AC3E}">
        <p14:creationId xmlns:p14="http://schemas.microsoft.com/office/powerpoint/2010/main" val="231196800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14487" y="4038600"/>
            <a:ext cx="7547655" cy="1470025"/>
          </a:xfrm>
        </p:spPr>
        <p:txBody>
          <a:bodyPr>
            <a:normAutofit/>
          </a:bodyPr>
          <a:lstStyle/>
          <a:p>
            <a:r>
              <a:rPr lang="en-US" sz="3200" dirty="0" smtClean="0"/>
              <a:t>Academic Year 2016-2017</a:t>
            </a:r>
            <a:endParaRPr lang="en-US" sz="3200" dirty="0"/>
          </a:p>
        </p:txBody>
      </p:sp>
      <p:sp>
        <p:nvSpPr>
          <p:cNvPr id="3" name="Subtitle 2"/>
          <p:cNvSpPr>
            <a:spLocks noGrp="1"/>
          </p:cNvSpPr>
          <p:nvPr>
            <p:ph type="subTitle" idx="1"/>
          </p:nvPr>
        </p:nvSpPr>
        <p:spPr>
          <a:xfrm>
            <a:off x="1066800" y="691029"/>
            <a:ext cx="6400800" cy="1752600"/>
          </a:xfrm>
        </p:spPr>
        <p:txBody>
          <a:bodyPr/>
          <a:lstStyle/>
          <a:p>
            <a:r>
              <a:rPr lang="en-US" sz="5400" b="1" dirty="0" smtClean="0">
                <a:solidFill>
                  <a:schemeClr val="tx1"/>
                </a:solidFill>
              </a:rPr>
              <a:t>A bit about me…</a:t>
            </a:r>
            <a:endParaRPr lang="en-US" sz="5400" b="1" dirty="0">
              <a:solidFill>
                <a:schemeClr val="tx1"/>
              </a:solidFill>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62528" y="2070883"/>
            <a:ext cx="2362201" cy="2362201"/>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34794" y="1790587"/>
            <a:ext cx="3574890" cy="1247477"/>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67200" y="3285004"/>
            <a:ext cx="3993626" cy="955603"/>
          </a:xfrm>
          <a:prstGeom prst="rect">
            <a:avLst/>
          </a:prstGeom>
        </p:spPr>
      </p:pic>
    </p:spTree>
    <p:extLst>
      <p:ext uri="{BB962C8B-B14F-4D97-AF65-F5344CB8AC3E}">
        <p14:creationId xmlns:p14="http://schemas.microsoft.com/office/powerpoint/2010/main" val="186502796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US" dirty="0" smtClean="0"/>
              <a:t> </a:t>
            </a:r>
            <a:r>
              <a:rPr lang="en-US" sz="3600" dirty="0" smtClean="0">
                <a:solidFill>
                  <a:srgbClr val="006666"/>
                </a:solidFill>
              </a:rPr>
              <a:t>Libraries…</a:t>
            </a:r>
          </a:p>
        </p:txBody>
      </p:sp>
      <p:sp>
        <p:nvSpPr>
          <p:cNvPr id="37891" name="Content Placeholder 2"/>
          <p:cNvSpPr>
            <a:spLocks noGrp="1"/>
          </p:cNvSpPr>
          <p:nvPr>
            <p:ph idx="1"/>
          </p:nvPr>
        </p:nvSpPr>
        <p:spPr>
          <a:xfrm>
            <a:off x="685800" y="1752600"/>
            <a:ext cx="7772400" cy="4114800"/>
          </a:xfrm>
        </p:spPr>
        <p:txBody>
          <a:bodyPr>
            <a:normAutofit lnSpcReduction="10000"/>
          </a:bodyPr>
          <a:lstStyle/>
          <a:p>
            <a:r>
              <a:rPr lang="en-US" dirty="0"/>
              <a:t>F</a:t>
            </a:r>
            <a:r>
              <a:rPr lang="en-US" sz="3200" dirty="0" smtClean="0"/>
              <a:t>acilitate interdisciplinary work and data knowledge through collections and services</a:t>
            </a:r>
          </a:p>
          <a:p>
            <a:r>
              <a:rPr lang="en-US" dirty="0"/>
              <a:t>U</a:t>
            </a:r>
            <a:r>
              <a:rPr lang="en-US" dirty="0" smtClean="0"/>
              <a:t>nderstand metadata </a:t>
            </a:r>
          </a:p>
          <a:p>
            <a:r>
              <a:rPr lang="en-US" dirty="0"/>
              <a:t>K</a:t>
            </a:r>
            <a:r>
              <a:rPr lang="en-US" dirty="0" smtClean="0"/>
              <a:t>now how to find information about data</a:t>
            </a:r>
            <a:endParaRPr lang="en-US" sz="3200" dirty="0" smtClean="0"/>
          </a:p>
          <a:p>
            <a:r>
              <a:rPr lang="en-US" dirty="0" smtClean="0"/>
              <a:t>In partnership with other administrative units c</a:t>
            </a:r>
            <a:r>
              <a:rPr lang="en-US" sz="3200" dirty="0" smtClean="0"/>
              <a:t>an take a leadership role in a variety of </a:t>
            </a:r>
            <a:r>
              <a:rPr lang="en-US" sz="3200" b="1" dirty="0" smtClean="0"/>
              <a:t>research data services </a:t>
            </a:r>
          </a:p>
        </p:txBody>
      </p:sp>
      <p:sp>
        <p:nvSpPr>
          <p:cNvPr id="37892" name="Text Box 4"/>
          <p:cNvSpPr txBox="1">
            <a:spLocks noChangeArrowheads="1"/>
          </p:cNvSpPr>
          <p:nvPr/>
        </p:nvSpPr>
        <p:spPr bwMode="auto">
          <a:xfrm>
            <a:off x="288925" y="6132513"/>
            <a:ext cx="1016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r>
              <a:rPr lang="en-US" sz="1000" b="1"/>
              <a:t>Carol Tenopir</a:t>
            </a:r>
          </a:p>
          <a:p>
            <a:endParaRPr lang="en-US" b="1"/>
          </a:p>
        </p:txBody>
      </p:sp>
      <p:cxnSp>
        <p:nvCxnSpPr>
          <p:cNvPr id="5" name="Straight Connector 4"/>
          <p:cNvCxnSpPr/>
          <p:nvPr/>
        </p:nvCxnSpPr>
        <p:spPr bwMode="auto">
          <a:xfrm>
            <a:off x="381000" y="1524000"/>
            <a:ext cx="8382000" cy="0"/>
          </a:xfrm>
          <a:prstGeom prst="line">
            <a:avLst/>
          </a:prstGeom>
          <a:solidFill>
            <a:schemeClr val="accent1"/>
          </a:solidFill>
          <a:ln w="31750" cap="flat" cmpd="sng" algn="ctr">
            <a:solidFill>
              <a:srgbClr val="006666"/>
            </a:solidFill>
            <a:prstDash val="solid"/>
            <a:round/>
            <a:headEnd type="none" w="med" len="med"/>
            <a:tailEnd type="none" w="med" len="med"/>
          </a:ln>
          <a:effectLst/>
        </p:spPr>
      </p:cxn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057" y="6348287"/>
            <a:ext cx="536895" cy="536895"/>
          </a:xfrm>
          <a:prstGeom prst="rect">
            <a:avLst/>
          </a:prstGeom>
        </p:spPr>
      </p:pic>
    </p:spTree>
    <p:extLst>
      <p:ext uri="{BB962C8B-B14F-4D97-AF65-F5344CB8AC3E}">
        <p14:creationId xmlns:p14="http://schemas.microsoft.com/office/powerpoint/2010/main" val="401619690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ChangeAspect="1"/>
          </p:cNvPicPr>
          <p:nvPr/>
        </p:nvPicPr>
        <p:blipFill rotWithShape="1">
          <a:blip r:embed="rId3">
            <a:extLst>
              <a:ext uri="{28A0092B-C50C-407E-A947-70E740481C1C}">
                <a14:useLocalDpi xmlns:a14="http://schemas.microsoft.com/office/drawing/2010/main" val="0"/>
              </a:ext>
            </a:extLst>
          </a:blip>
          <a:srcRect t="1" b="24855"/>
          <a:stretch/>
        </p:blipFill>
        <p:spPr>
          <a:xfrm>
            <a:off x="943893" y="1913263"/>
            <a:ext cx="5490774" cy="1586764"/>
          </a:xfrm>
          <a:prstGeom prst="rect">
            <a:avLst/>
          </a:prstGeom>
        </p:spPr>
        <p:style>
          <a:lnRef idx="1">
            <a:schemeClr val="accent2"/>
          </a:lnRef>
          <a:fillRef idx="2">
            <a:schemeClr val="accent2"/>
          </a:fillRef>
          <a:effectRef idx="1">
            <a:schemeClr val="accent2"/>
          </a:effectRef>
          <a:fontRef idx="minor">
            <a:schemeClr val="dk1"/>
          </a:fontRef>
        </p:style>
      </p:pic>
      <p:sp>
        <p:nvSpPr>
          <p:cNvPr id="3" name="TextBox 2"/>
          <p:cNvSpPr txBox="1"/>
          <p:nvPr/>
        </p:nvSpPr>
        <p:spPr>
          <a:xfrm>
            <a:off x="844424" y="1268370"/>
            <a:ext cx="4865483" cy="584775"/>
          </a:xfrm>
          <a:prstGeom prst="rect">
            <a:avLst/>
          </a:prstGeom>
          <a:noFill/>
        </p:spPr>
        <p:txBody>
          <a:bodyPr wrap="square" rtlCol="0">
            <a:spAutoFit/>
          </a:bodyPr>
          <a:lstStyle/>
          <a:p>
            <a:r>
              <a:rPr lang="en-US" sz="3200" kern="0" dirty="0" smtClean="0">
                <a:solidFill>
                  <a:srgbClr val="565656"/>
                </a:solidFill>
                <a:cs typeface="Arial"/>
                <a:sym typeface="Arial"/>
                <a:rtl val="0"/>
              </a:rPr>
              <a:t>1</a:t>
            </a:r>
            <a:r>
              <a:rPr lang="en-US" sz="3200" kern="0" baseline="30000" dirty="0" smtClean="0">
                <a:solidFill>
                  <a:srgbClr val="565656"/>
                </a:solidFill>
                <a:cs typeface="Arial"/>
                <a:sym typeface="Arial"/>
                <a:rtl val="0"/>
              </a:rPr>
              <a:t>st</a:t>
            </a:r>
            <a:r>
              <a:rPr lang="en-US" sz="3200" kern="0" dirty="0" smtClean="0">
                <a:solidFill>
                  <a:srgbClr val="565656"/>
                </a:solidFill>
                <a:cs typeface="Arial"/>
                <a:sym typeface="Arial"/>
                <a:rtl val="0"/>
              </a:rPr>
              <a:t> Library (2012)</a:t>
            </a:r>
            <a:endParaRPr lang="en-US" sz="3200" kern="0" dirty="0">
              <a:solidFill>
                <a:srgbClr val="565656"/>
              </a:solidFill>
              <a:cs typeface="Arial"/>
              <a:sym typeface="Arial"/>
              <a:rtl val="0"/>
            </a:endParaRPr>
          </a:p>
        </p:txBody>
      </p:sp>
      <p:sp>
        <p:nvSpPr>
          <p:cNvPr id="4" name="TextBox 3"/>
          <p:cNvSpPr txBox="1"/>
          <p:nvPr/>
        </p:nvSpPr>
        <p:spPr>
          <a:xfrm>
            <a:off x="846195" y="3560145"/>
            <a:ext cx="5242400" cy="584775"/>
          </a:xfrm>
          <a:prstGeom prst="rect">
            <a:avLst/>
          </a:prstGeom>
          <a:noFill/>
        </p:spPr>
        <p:txBody>
          <a:bodyPr wrap="square" rtlCol="0">
            <a:spAutoFit/>
          </a:bodyPr>
          <a:lstStyle/>
          <a:p>
            <a:r>
              <a:rPr lang="en-US" sz="3200" kern="0" dirty="0" smtClean="0">
                <a:solidFill>
                  <a:srgbClr val="565656"/>
                </a:solidFill>
                <a:cs typeface="Arial"/>
                <a:sym typeface="Arial"/>
                <a:rtl val="0"/>
              </a:rPr>
              <a:t>2</a:t>
            </a:r>
            <a:r>
              <a:rPr lang="en-US" sz="3200" kern="0" baseline="30000" dirty="0" smtClean="0">
                <a:solidFill>
                  <a:srgbClr val="565656"/>
                </a:solidFill>
                <a:cs typeface="Arial"/>
                <a:sym typeface="Arial"/>
                <a:rtl val="0"/>
              </a:rPr>
              <a:t>nd</a:t>
            </a:r>
            <a:r>
              <a:rPr lang="en-US" sz="3200" kern="0" dirty="0" smtClean="0">
                <a:solidFill>
                  <a:srgbClr val="565656"/>
                </a:solidFill>
                <a:cs typeface="Arial"/>
                <a:sym typeface="Arial"/>
                <a:rtl val="0"/>
              </a:rPr>
              <a:t> Library (2015)</a:t>
            </a:r>
            <a:endParaRPr lang="en-US" sz="3200" kern="0" dirty="0">
              <a:solidFill>
                <a:srgbClr val="565656"/>
              </a:solidFill>
              <a:cs typeface="Arial"/>
              <a:sym typeface="Arial"/>
              <a:rtl val="0"/>
            </a:endParaRPr>
          </a:p>
        </p:txBody>
      </p:sp>
      <p:sp>
        <p:nvSpPr>
          <p:cNvPr id="5" name="TextBox 4"/>
          <p:cNvSpPr txBox="1"/>
          <p:nvPr/>
        </p:nvSpPr>
        <p:spPr>
          <a:xfrm>
            <a:off x="6579660" y="2006386"/>
            <a:ext cx="2125409" cy="523220"/>
          </a:xfrm>
          <a:prstGeom prst="rect">
            <a:avLst/>
          </a:prstGeom>
          <a:solidFill>
            <a:schemeClr val="accent1">
              <a:lumMod val="60000"/>
              <a:lumOff val="40000"/>
              <a:alpha val="53000"/>
            </a:schemeClr>
          </a:solidFill>
        </p:spPr>
        <p:txBody>
          <a:bodyPr wrap="square" rtlCol="0">
            <a:spAutoFit/>
          </a:bodyPr>
          <a:lstStyle/>
          <a:p>
            <a:r>
              <a:rPr lang="en-US" sz="1400" kern="0" dirty="0">
                <a:solidFill>
                  <a:srgbClr val="565656"/>
                </a:solidFill>
                <a:latin typeface="Source Sans Pro"/>
                <a:cs typeface="Source Sans Pro"/>
                <a:sym typeface="Arial"/>
                <a:rtl val="0"/>
              </a:rPr>
              <a:t>Citations: </a:t>
            </a:r>
            <a:r>
              <a:rPr lang="en-US" sz="1400" kern="0" dirty="0" smtClean="0">
                <a:solidFill>
                  <a:srgbClr val="565656"/>
                </a:solidFill>
                <a:latin typeface="Source Sans Pro"/>
                <a:cs typeface="Source Sans Pro"/>
                <a:sym typeface="Arial"/>
                <a:rtl val="0"/>
              </a:rPr>
              <a:t>82</a:t>
            </a:r>
          </a:p>
          <a:p>
            <a:r>
              <a:rPr lang="en-US" sz="1400" kern="0" dirty="0" smtClean="0">
                <a:solidFill>
                  <a:srgbClr val="565656"/>
                </a:solidFill>
                <a:latin typeface="Source Sans Pro"/>
                <a:cs typeface="Source Sans Pro"/>
                <a:sym typeface="Arial"/>
                <a:rtl val="0"/>
              </a:rPr>
              <a:t>(published June 2012)</a:t>
            </a:r>
            <a:endParaRPr lang="en-US" sz="1400" kern="0" dirty="0">
              <a:solidFill>
                <a:srgbClr val="565656"/>
              </a:solidFill>
              <a:latin typeface="Source Sans Pro"/>
              <a:cs typeface="Source Sans Pro"/>
              <a:sym typeface="Arial"/>
              <a:rtl val="0"/>
            </a:endParaRPr>
          </a:p>
        </p:txBody>
      </p:sp>
      <p:sp>
        <p:nvSpPr>
          <p:cNvPr id="6" name="TextBox 5"/>
          <p:cNvSpPr txBox="1"/>
          <p:nvPr/>
        </p:nvSpPr>
        <p:spPr>
          <a:xfrm>
            <a:off x="6579660" y="4101193"/>
            <a:ext cx="2125409" cy="738664"/>
          </a:xfrm>
          <a:prstGeom prst="rect">
            <a:avLst/>
          </a:prstGeom>
          <a:solidFill>
            <a:schemeClr val="accent1">
              <a:lumMod val="60000"/>
              <a:lumOff val="40000"/>
              <a:alpha val="53000"/>
            </a:schemeClr>
          </a:solidFill>
        </p:spPr>
        <p:txBody>
          <a:bodyPr wrap="square" rtlCol="0">
            <a:spAutoFit/>
          </a:bodyPr>
          <a:lstStyle/>
          <a:p>
            <a:r>
              <a:rPr lang="en-US" sz="1400" kern="0" dirty="0" smtClean="0">
                <a:solidFill>
                  <a:srgbClr val="565656"/>
                </a:solidFill>
                <a:latin typeface="Source Sans Pro"/>
                <a:cs typeface="Source Sans Pro"/>
                <a:sym typeface="Arial"/>
                <a:rtl val="0"/>
              </a:rPr>
              <a:t>Citations: 11</a:t>
            </a:r>
          </a:p>
          <a:p>
            <a:r>
              <a:rPr lang="en-US" sz="1400" kern="0" dirty="0" smtClean="0">
                <a:solidFill>
                  <a:srgbClr val="565656"/>
                </a:solidFill>
                <a:latin typeface="Source Sans Pro"/>
                <a:cs typeface="Source Sans Pro"/>
                <a:sym typeface="Arial"/>
                <a:rtl val="0"/>
              </a:rPr>
              <a:t>1,518 </a:t>
            </a:r>
            <a:r>
              <a:rPr lang="en-US" sz="1400" kern="0" dirty="0">
                <a:solidFill>
                  <a:srgbClr val="565656"/>
                </a:solidFill>
                <a:latin typeface="Source Sans Pro"/>
                <a:cs typeface="Source Sans Pro"/>
                <a:sym typeface="Arial"/>
                <a:rtl val="0"/>
              </a:rPr>
              <a:t>downloads </a:t>
            </a:r>
            <a:r>
              <a:rPr lang="en-US" sz="1400" kern="0" dirty="0" smtClean="0">
                <a:solidFill>
                  <a:srgbClr val="565656"/>
                </a:solidFill>
                <a:latin typeface="Source Sans Pro"/>
                <a:cs typeface="Source Sans Pro"/>
                <a:sym typeface="Arial"/>
                <a:rtl val="0"/>
              </a:rPr>
              <a:t/>
            </a:r>
            <a:br>
              <a:rPr lang="en-US" sz="1400" kern="0" dirty="0" smtClean="0">
                <a:solidFill>
                  <a:srgbClr val="565656"/>
                </a:solidFill>
                <a:latin typeface="Source Sans Pro"/>
                <a:cs typeface="Source Sans Pro"/>
                <a:sym typeface="Arial"/>
                <a:rtl val="0"/>
              </a:rPr>
            </a:br>
            <a:r>
              <a:rPr lang="en-US" sz="1400" kern="0" dirty="0" smtClean="0">
                <a:solidFill>
                  <a:srgbClr val="565656"/>
                </a:solidFill>
                <a:latin typeface="Source Sans Pro"/>
                <a:cs typeface="Source Sans Pro"/>
                <a:sym typeface="Arial"/>
                <a:rtl val="0"/>
              </a:rPr>
              <a:t>(</a:t>
            </a:r>
            <a:r>
              <a:rPr lang="en-US" sz="1400" kern="0" dirty="0">
                <a:solidFill>
                  <a:srgbClr val="565656"/>
                </a:solidFill>
                <a:latin typeface="Source Sans Pro"/>
                <a:cs typeface="Source Sans Pro"/>
                <a:sym typeface="Arial"/>
                <a:rtl val="0"/>
              </a:rPr>
              <a:t>published </a:t>
            </a:r>
            <a:r>
              <a:rPr lang="en-US" sz="1400" kern="0" dirty="0" smtClean="0">
                <a:solidFill>
                  <a:srgbClr val="565656"/>
                </a:solidFill>
                <a:latin typeface="Source Sans Pro"/>
                <a:cs typeface="Source Sans Pro"/>
                <a:sym typeface="Arial"/>
                <a:rtl val="0"/>
              </a:rPr>
              <a:t>Dec </a:t>
            </a:r>
            <a:r>
              <a:rPr lang="en-US" sz="1400" kern="0" dirty="0">
                <a:solidFill>
                  <a:srgbClr val="565656"/>
                </a:solidFill>
                <a:latin typeface="Source Sans Pro"/>
                <a:cs typeface="Source Sans Pro"/>
                <a:sym typeface="Arial"/>
                <a:rtl val="0"/>
              </a:rPr>
              <a:t>2015)</a:t>
            </a: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3893" y="4197503"/>
            <a:ext cx="5490774" cy="2079474"/>
          </a:xfrm>
          <a:prstGeom prst="rect">
            <a:avLst/>
          </a:prstGeom>
        </p:spPr>
      </p:pic>
      <p:sp>
        <p:nvSpPr>
          <p:cNvPr id="9" name="Title 1"/>
          <p:cNvSpPr txBox="1">
            <a:spLocks/>
          </p:cNvSpPr>
          <p:nvPr/>
        </p:nvSpPr>
        <p:spPr>
          <a:xfrm>
            <a:off x="844424" y="168898"/>
            <a:ext cx="7618235" cy="1143200"/>
          </a:xfrm>
          <a:prstGeom prst="rect">
            <a:avLst/>
          </a:prstGeom>
        </p:spPr>
        <p:txBody>
          <a:bodyPr/>
          <a:lstStyle>
            <a:lvl1pPr algn="l" defTabSz="457200" rtl="0" eaLnBrk="1" latinLnBrk="0" hangingPunct="1">
              <a:spcBef>
                <a:spcPct val="0"/>
              </a:spcBef>
              <a:buNone/>
              <a:defRPr sz="4400" b="1" kern="1200">
                <a:solidFill>
                  <a:srgbClr val="3B3C3E"/>
                </a:solidFill>
                <a:latin typeface="Arial"/>
                <a:ea typeface="+mj-ea"/>
                <a:cs typeface="Arial"/>
              </a:defRPr>
            </a:lvl1pPr>
          </a:lstStyle>
          <a:p>
            <a:r>
              <a:rPr lang="en-US" sz="3200" dirty="0" smtClean="0">
                <a:solidFill>
                  <a:schemeClr val="tx1"/>
                </a:solidFill>
                <a:latin typeface="+mn-lt"/>
              </a:rPr>
              <a:t>European Survey Builds on Previous </a:t>
            </a:r>
            <a:r>
              <a:rPr lang="en-US" sz="3200" dirty="0" err="1" smtClean="0">
                <a:solidFill>
                  <a:schemeClr val="tx1"/>
                </a:solidFill>
                <a:latin typeface="+mn-lt"/>
              </a:rPr>
              <a:t>DataONE</a:t>
            </a:r>
            <a:r>
              <a:rPr lang="en-US" sz="3200" dirty="0" smtClean="0">
                <a:solidFill>
                  <a:schemeClr val="tx1"/>
                </a:solidFill>
                <a:latin typeface="+mn-lt"/>
              </a:rPr>
              <a:t> Library Surveys</a:t>
            </a:r>
            <a:endParaRPr lang="en-US" sz="3200" dirty="0">
              <a:solidFill>
                <a:schemeClr val="tx1"/>
              </a:solidFill>
              <a:latin typeface="+mn-lt"/>
            </a:endParaRPr>
          </a:p>
        </p:txBody>
      </p:sp>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057" y="6348287"/>
            <a:ext cx="536895" cy="536895"/>
          </a:xfrm>
          <a:prstGeom prst="rect">
            <a:avLst/>
          </a:prstGeom>
        </p:spPr>
      </p:pic>
    </p:spTree>
    <p:extLst>
      <p:ext uri="{BB962C8B-B14F-4D97-AF65-F5344CB8AC3E}">
        <p14:creationId xmlns:p14="http://schemas.microsoft.com/office/powerpoint/2010/main" val="164789169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057" y="6348287"/>
            <a:ext cx="536895" cy="536895"/>
          </a:xfrm>
          <a:prstGeom prst="rect">
            <a:avLst/>
          </a:prstGeom>
        </p:spPr>
      </p:pic>
      <p:sp>
        <p:nvSpPr>
          <p:cNvPr id="3" name="Title 1"/>
          <p:cNvSpPr txBox="1">
            <a:spLocks/>
          </p:cNvSpPr>
          <p:nvPr/>
        </p:nvSpPr>
        <p:spPr>
          <a:xfrm>
            <a:off x="844424" y="204149"/>
            <a:ext cx="7618235" cy="1143200"/>
          </a:xfrm>
          <a:prstGeom prst="rect">
            <a:avLst/>
          </a:prstGeom>
        </p:spPr>
        <p:txBody>
          <a:bodyPr/>
          <a:lstStyle>
            <a:lvl1pPr algn="l" defTabSz="457200" rtl="0" eaLnBrk="1" latinLnBrk="0" hangingPunct="1">
              <a:spcBef>
                <a:spcPct val="0"/>
              </a:spcBef>
              <a:buNone/>
              <a:defRPr sz="4400" b="1" kern="1200">
                <a:solidFill>
                  <a:srgbClr val="3B3C3E"/>
                </a:solidFill>
                <a:latin typeface="Arial"/>
                <a:ea typeface="+mj-ea"/>
                <a:cs typeface="Arial"/>
              </a:defRPr>
            </a:lvl1pPr>
          </a:lstStyle>
          <a:p>
            <a:r>
              <a:rPr lang="en-US" sz="3200" dirty="0" smtClean="0">
                <a:solidFill>
                  <a:schemeClr val="tx1"/>
                </a:solidFill>
                <a:latin typeface="+mn-lt"/>
              </a:rPr>
              <a:t>LIBER Survey of European Academic Research Libraries: 2016-2017</a:t>
            </a:r>
            <a:endParaRPr lang="en-US" sz="3200" dirty="0">
              <a:solidFill>
                <a:schemeClr val="tx1"/>
              </a:solidFill>
              <a:latin typeface="+mn-lt"/>
            </a:endParaRP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2321" y="2140427"/>
            <a:ext cx="3810000" cy="3394842"/>
          </a:xfrm>
          <a:prstGeom prst="rect">
            <a:avLst/>
          </a:prstGeom>
        </p:spPr>
      </p:pic>
      <p:grpSp>
        <p:nvGrpSpPr>
          <p:cNvPr id="5" name="Group 4"/>
          <p:cNvGrpSpPr/>
          <p:nvPr/>
        </p:nvGrpSpPr>
        <p:grpSpPr>
          <a:xfrm>
            <a:off x="506776" y="1743286"/>
            <a:ext cx="3495727" cy="3842266"/>
            <a:chOff x="506776" y="1743286"/>
            <a:chExt cx="3495727" cy="3842266"/>
          </a:xfrm>
        </p:grpSpPr>
        <p:sp>
          <p:nvSpPr>
            <p:cNvPr id="6" name="TextBox 5"/>
            <p:cNvSpPr txBox="1"/>
            <p:nvPr/>
          </p:nvSpPr>
          <p:spPr>
            <a:xfrm>
              <a:off x="1623903" y="1743286"/>
              <a:ext cx="2110816" cy="369332"/>
            </a:xfrm>
            <a:prstGeom prst="rect">
              <a:avLst/>
            </a:prstGeom>
            <a:noFill/>
          </p:spPr>
          <p:txBody>
            <a:bodyPr wrap="square" rtlCol="0">
              <a:spAutoFit/>
            </a:bodyPr>
            <a:lstStyle/>
            <a:p>
              <a:r>
                <a:rPr lang="en-US" b="1" dirty="0" smtClean="0"/>
                <a:t>Survey Respondents</a:t>
              </a:r>
              <a:endParaRPr lang="en-US" b="1" dirty="0"/>
            </a:p>
          </p:txBody>
        </p:sp>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1989" y="2083249"/>
              <a:ext cx="2859272" cy="1956986"/>
            </a:xfrm>
            <a:prstGeom prst="rect">
              <a:avLst/>
            </a:prstGeom>
            <a:scene3d>
              <a:camera prst="orthographicFront"/>
              <a:lightRig rig="threePt" dir="t"/>
            </a:scene3d>
            <a:sp3d>
              <a:bevelT w="139700" h="139700" prst="divot"/>
            </a:sp3d>
          </p:spPr>
        </p:pic>
        <p:sp>
          <p:nvSpPr>
            <p:cNvPr id="8" name="Freeform 7"/>
            <p:cNvSpPr/>
            <p:nvPr/>
          </p:nvSpPr>
          <p:spPr>
            <a:xfrm>
              <a:off x="2060154" y="3558448"/>
              <a:ext cx="1718632" cy="1575514"/>
            </a:xfrm>
            <a:custGeom>
              <a:avLst/>
              <a:gdLst>
                <a:gd name="connsiteX0" fmla="*/ 903383 w 1718632"/>
                <a:gd name="connsiteY0" fmla="*/ 33051 h 1575514"/>
                <a:gd name="connsiteX1" fmla="*/ 837282 w 1718632"/>
                <a:gd name="connsiteY1" fmla="*/ 22034 h 1575514"/>
                <a:gd name="connsiteX2" fmla="*/ 804232 w 1718632"/>
                <a:gd name="connsiteY2" fmla="*/ 11017 h 1575514"/>
                <a:gd name="connsiteX3" fmla="*/ 738130 w 1718632"/>
                <a:gd name="connsiteY3" fmla="*/ 0 h 1575514"/>
                <a:gd name="connsiteX4" fmla="*/ 661012 w 1718632"/>
                <a:gd name="connsiteY4" fmla="*/ 33051 h 1575514"/>
                <a:gd name="connsiteX5" fmla="*/ 638979 w 1718632"/>
                <a:gd name="connsiteY5" fmla="*/ 99152 h 1575514"/>
                <a:gd name="connsiteX6" fmla="*/ 627962 w 1718632"/>
                <a:gd name="connsiteY6" fmla="*/ 132203 h 1575514"/>
                <a:gd name="connsiteX7" fmla="*/ 616945 w 1718632"/>
                <a:gd name="connsiteY7" fmla="*/ 165253 h 1575514"/>
                <a:gd name="connsiteX8" fmla="*/ 583894 w 1718632"/>
                <a:gd name="connsiteY8" fmla="*/ 198304 h 1575514"/>
                <a:gd name="connsiteX9" fmla="*/ 561860 w 1718632"/>
                <a:gd name="connsiteY9" fmla="*/ 264405 h 1575514"/>
                <a:gd name="connsiteX10" fmla="*/ 528810 w 1718632"/>
                <a:gd name="connsiteY10" fmla="*/ 330506 h 1575514"/>
                <a:gd name="connsiteX11" fmla="*/ 495759 w 1718632"/>
                <a:gd name="connsiteY11" fmla="*/ 341523 h 1575514"/>
                <a:gd name="connsiteX12" fmla="*/ 363557 w 1718632"/>
                <a:gd name="connsiteY12" fmla="*/ 451692 h 1575514"/>
                <a:gd name="connsiteX13" fmla="*/ 297456 w 1718632"/>
                <a:gd name="connsiteY13" fmla="*/ 462709 h 1575514"/>
                <a:gd name="connsiteX14" fmla="*/ 231354 w 1718632"/>
                <a:gd name="connsiteY14" fmla="*/ 484742 h 1575514"/>
                <a:gd name="connsiteX15" fmla="*/ 176270 w 1718632"/>
                <a:gd name="connsiteY15" fmla="*/ 495759 h 1575514"/>
                <a:gd name="connsiteX16" fmla="*/ 154236 w 1718632"/>
                <a:gd name="connsiteY16" fmla="*/ 528810 h 1575514"/>
                <a:gd name="connsiteX17" fmla="*/ 176270 w 1718632"/>
                <a:gd name="connsiteY17" fmla="*/ 561860 h 1575514"/>
                <a:gd name="connsiteX18" fmla="*/ 187287 w 1718632"/>
                <a:gd name="connsiteY18" fmla="*/ 594911 h 1575514"/>
                <a:gd name="connsiteX19" fmla="*/ 154236 w 1718632"/>
                <a:gd name="connsiteY19" fmla="*/ 661012 h 1575514"/>
                <a:gd name="connsiteX20" fmla="*/ 143219 w 1718632"/>
                <a:gd name="connsiteY20" fmla="*/ 749147 h 1575514"/>
                <a:gd name="connsiteX21" fmla="*/ 132203 w 1718632"/>
                <a:gd name="connsiteY21" fmla="*/ 782198 h 1575514"/>
                <a:gd name="connsiteX22" fmla="*/ 66101 w 1718632"/>
                <a:gd name="connsiteY22" fmla="*/ 804232 h 1575514"/>
                <a:gd name="connsiteX23" fmla="*/ 44068 w 1718632"/>
                <a:gd name="connsiteY23" fmla="*/ 837282 h 1575514"/>
                <a:gd name="connsiteX24" fmla="*/ 11017 w 1718632"/>
                <a:gd name="connsiteY24" fmla="*/ 859316 h 1575514"/>
                <a:gd name="connsiteX25" fmla="*/ 0 w 1718632"/>
                <a:gd name="connsiteY25" fmla="*/ 892366 h 1575514"/>
                <a:gd name="connsiteX26" fmla="*/ 33051 w 1718632"/>
                <a:gd name="connsiteY26" fmla="*/ 914400 h 1575514"/>
                <a:gd name="connsiteX27" fmla="*/ 55085 w 1718632"/>
                <a:gd name="connsiteY27" fmla="*/ 947451 h 1575514"/>
                <a:gd name="connsiteX28" fmla="*/ 253388 w 1718632"/>
                <a:gd name="connsiteY28" fmla="*/ 958468 h 1575514"/>
                <a:gd name="connsiteX29" fmla="*/ 275422 w 1718632"/>
                <a:gd name="connsiteY29" fmla="*/ 1024569 h 1575514"/>
                <a:gd name="connsiteX30" fmla="*/ 286439 w 1718632"/>
                <a:gd name="connsiteY30" fmla="*/ 1057619 h 1575514"/>
                <a:gd name="connsiteX31" fmla="*/ 275422 w 1718632"/>
                <a:gd name="connsiteY31" fmla="*/ 1090670 h 1575514"/>
                <a:gd name="connsiteX32" fmla="*/ 242371 w 1718632"/>
                <a:gd name="connsiteY32" fmla="*/ 1211856 h 1575514"/>
                <a:gd name="connsiteX33" fmla="*/ 209321 w 1718632"/>
                <a:gd name="connsiteY33" fmla="*/ 1222872 h 1575514"/>
                <a:gd name="connsiteX34" fmla="*/ 176270 w 1718632"/>
                <a:gd name="connsiteY34" fmla="*/ 1244906 h 1575514"/>
                <a:gd name="connsiteX35" fmla="*/ 220338 w 1718632"/>
                <a:gd name="connsiteY35" fmla="*/ 1333041 h 1575514"/>
                <a:gd name="connsiteX36" fmla="*/ 286439 w 1718632"/>
                <a:gd name="connsiteY36" fmla="*/ 1399142 h 1575514"/>
                <a:gd name="connsiteX37" fmla="*/ 319489 w 1718632"/>
                <a:gd name="connsiteY37" fmla="*/ 1432193 h 1575514"/>
                <a:gd name="connsiteX38" fmla="*/ 352540 w 1718632"/>
                <a:gd name="connsiteY38" fmla="*/ 1454227 h 1575514"/>
                <a:gd name="connsiteX39" fmla="*/ 385591 w 1718632"/>
                <a:gd name="connsiteY39" fmla="*/ 1487277 h 1575514"/>
                <a:gd name="connsiteX40" fmla="*/ 451692 w 1718632"/>
                <a:gd name="connsiteY40" fmla="*/ 1531345 h 1575514"/>
                <a:gd name="connsiteX41" fmla="*/ 462709 w 1718632"/>
                <a:gd name="connsiteY41" fmla="*/ 1564395 h 1575514"/>
                <a:gd name="connsiteX42" fmla="*/ 572877 w 1718632"/>
                <a:gd name="connsiteY42" fmla="*/ 1564395 h 1575514"/>
                <a:gd name="connsiteX43" fmla="*/ 705080 w 1718632"/>
                <a:gd name="connsiteY43" fmla="*/ 1531345 h 1575514"/>
                <a:gd name="connsiteX44" fmla="*/ 727113 w 1718632"/>
                <a:gd name="connsiteY44" fmla="*/ 1498294 h 1575514"/>
                <a:gd name="connsiteX45" fmla="*/ 738130 w 1718632"/>
                <a:gd name="connsiteY45" fmla="*/ 1454227 h 1575514"/>
                <a:gd name="connsiteX46" fmla="*/ 804232 w 1718632"/>
                <a:gd name="connsiteY46" fmla="*/ 1476260 h 1575514"/>
                <a:gd name="connsiteX47" fmla="*/ 903383 w 1718632"/>
                <a:gd name="connsiteY47" fmla="*/ 1487277 h 1575514"/>
                <a:gd name="connsiteX48" fmla="*/ 969485 w 1718632"/>
                <a:gd name="connsiteY48" fmla="*/ 1443210 h 1575514"/>
                <a:gd name="connsiteX49" fmla="*/ 947451 w 1718632"/>
                <a:gd name="connsiteY49" fmla="*/ 1377109 h 1575514"/>
                <a:gd name="connsiteX50" fmla="*/ 969485 w 1718632"/>
                <a:gd name="connsiteY50" fmla="*/ 1311007 h 1575514"/>
                <a:gd name="connsiteX51" fmla="*/ 980501 w 1718632"/>
                <a:gd name="connsiteY51" fmla="*/ 1277957 h 1575514"/>
                <a:gd name="connsiteX52" fmla="*/ 1046603 w 1718632"/>
                <a:gd name="connsiteY52" fmla="*/ 1233889 h 1575514"/>
                <a:gd name="connsiteX53" fmla="*/ 1079653 w 1718632"/>
                <a:gd name="connsiteY53" fmla="*/ 1211856 h 1575514"/>
                <a:gd name="connsiteX54" fmla="*/ 1112704 w 1718632"/>
                <a:gd name="connsiteY54" fmla="*/ 1200839 h 1575514"/>
                <a:gd name="connsiteX55" fmla="*/ 1145754 w 1718632"/>
                <a:gd name="connsiteY55" fmla="*/ 1178805 h 1575514"/>
                <a:gd name="connsiteX56" fmla="*/ 1189822 w 1718632"/>
                <a:gd name="connsiteY56" fmla="*/ 1123721 h 1575514"/>
                <a:gd name="connsiteX57" fmla="*/ 1255923 w 1718632"/>
                <a:gd name="connsiteY57" fmla="*/ 1134738 h 1575514"/>
                <a:gd name="connsiteX58" fmla="*/ 1299991 w 1718632"/>
                <a:gd name="connsiteY58" fmla="*/ 1299991 h 1575514"/>
                <a:gd name="connsiteX59" fmla="*/ 1410159 w 1718632"/>
                <a:gd name="connsiteY59" fmla="*/ 1266940 h 1575514"/>
                <a:gd name="connsiteX60" fmla="*/ 1443210 w 1718632"/>
                <a:gd name="connsiteY60" fmla="*/ 1255923 h 1575514"/>
                <a:gd name="connsiteX61" fmla="*/ 1487277 w 1718632"/>
                <a:gd name="connsiteY61" fmla="*/ 1233889 h 1575514"/>
                <a:gd name="connsiteX62" fmla="*/ 1520328 w 1718632"/>
                <a:gd name="connsiteY62" fmla="*/ 1222872 h 1575514"/>
                <a:gd name="connsiteX63" fmla="*/ 1553379 w 1718632"/>
                <a:gd name="connsiteY63" fmla="*/ 1200839 h 1575514"/>
                <a:gd name="connsiteX64" fmla="*/ 1619480 w 1718632"/>
                <a:gd name="connsiteY64" fmla="*/ 1178805 h 1575514"/>
                <a:gd name="connsiteX65" fmla="*/ 1641513 w 1718632"/>
                <a:gd name="connsiteY65" fmla="*/ 1068636 h 1575514"/>
                <a:gd name="connsiteX66" fmla="*/ 1652530 w 1718632"/>
                <a:gd name="connsiteY66" fmla="*/ 1035586 h 1575514"/>
                <a:gd name="connsiteX67" fmla="*/ 1674564 w 1718632"/>
                <a:gd name="connsiteY67" fmla="*/ 1002535 h 1575514"/>
                <a:gd name="connsiteX68" fmla="*/ 1707615 w 1718632"/>
                <a:gd name="connsiteY68" fmla="*/ 903383 h 1575514"/>
                <a:gd name="connsiteX69" fmla="*/ 1718632 w 1718632"/>
                <a:gd name="connsiteY69" fmla="*/ 870333 h 1575514"/>
                <a:gd name="connsiteX70" fmla="*/ 1685581 w 1718632"/>
                <a:gd name="connsiteY70" fmla="*/ 848299 h 1575514"/>
                <a:gd name="connsiteX71" fmla="*/ 1564395 w 1718632"/>
                <a:gd name="connsiteY71" fmla="*/ 826265 h 1575514"/>
                <a:gd name="connsiteX72" fmla="*/ 1531345 w 1718632"/>
                <a:gd name="connsiteY72" fmla="*/ 804232 h 1575514"/>
                <a:gd name="connsiteX73" fmla="*/ 1465244 w 1718632"/>
                <a:gd name="connsiteY73" fmla="*/ 749147 h 1575514"/>
                <a:gd name="connsiteX74" fmla="*/ 1432193 w 1718632"/>
                <a:gd name="connsiteY74" fmla="*/ 738130 h 1575514"/>
                <a:gd name="connsiteX75" fmla="*/ 1366092 w 1718632"/>
                <a:gd name="connsiteY75" fmla="*/ 683046 h 1575514"/>
                <a:gd name="connsiteX76" fmla="*/ 1344058 w 1718632"/>
                <a:gd name="connsiteY76" fmla="*/ 572877 h 1575514"/>
                <a:gd name="connsiteX77" fmla="*/ 1333041 w 1718632"/>
                <a:gd name="connsiteY77" fmla="*/ 528810 h 1575514"/>
                <a:gd name="connsiteX78" fmla="*/ 1288974 w 1718632"/>
                <a:gd name="connsiteY78" fmla="*/ 462709 h 1575514"/>
                <a:gd name="connsiteX79" fmla="*/ 1255923 w 1718632"/>
                <a:gd name="connsiteY79" fmla="*/ 396607 h 1575514"/>
                <a:gd name="connsiteX80" fmla="*/ 1233889 w 1718632"/>
                <a:gd name="connsiteY80" fmla="*/ 352540 h 1575514"/>
                <a:gd name="connsiteX81" fmla="*/ 1167788 w 1718632"/>
                <a:gd name="connsiteY81" fmla="*/ 308472 h 1575514"/>
                <a:gd name="connsiteX82" fmla="*/ 1134738 w 1718632"/>
                <a:gd name="connsiteY82" fmla="*/ 286439 h 1575514"/>
                <a:gd name="connsiteX83" fmla="*/ 1112704 w 1718632"/>
                <a:gd name="connsiteY83" fmla="*/ 253388 h 1575514"/>
                <a:gd name="connsiteX84" fmla="*/ 1013552 w 1718632"/>
                <a:gd name="connsiteY84" fmla="*/ 198304 h 1575514"/>
                <a:gd name="connsiteX85" fmla="*/ 1002535 w 1718632"/>
                <a:gd name="connsiteY85" fmla="*/ 143219 h 1575514"/>
                <a:gd name="connsiteX86" fmla="*/ 947451 w 1718632"/>
                <a:gd name="connsiteY86" fmla="*/ 77118 h 1575514"/>
                <a:gd name="connsiteX87" fmla="*/ 903383 w 1718632"/>
                <a:gd name="connsiteY87" fmla="*/ 33051 h 1575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1718632" h="1575514">
                  <a:moveTo>
                    <a:pt x="903383" y="33051"/>
                  </a:moveTo>
                  <a:cubicBezTo>
                    <a:pt x="885022" y="23870"/>
                    <a:pt x="859088" y="26880"/>
                    <a:pt x="837282" y="22034"/>
                  </a:cubicBezTo>
                  <a:cubicBezTo>
                    <a:pt x="825946" y="19515"/>
                    <a:pt x="815568" y="13536"/>
                    <a:pt x="804232" y="11017"/>
                  </a:cubicBezTo>
                  <a:cubicBezTo>
                    <a:pt x="782426" y="6171"/>
                    <a:pt x="760164" y="3672"/>
                    <a:pt x="738130" y="0"/>
                  </a:cubicBezTo>
                  <a:cubicBezTo>
                    <a:pt x="717307" y="5206"/>
                    <a:pt x="675101" y="10508"/>
                    <a:pt x="661012" y="33051"/>
                  </a:cubicBezTo>
                  <a:cubicBezTo>
                    <a:pt x="648703" y="52746"/>
                    <a:pt x="646323" y="77118"/>
                    <a:pt x="638979" y="99152"/>
                  </a:cubicBezTo>
                  <a:lnTo>
                    <a:pt x="627962" y="132203"/>
                  </a:lnTo>
                  <a:cubicBezTo>
                    <a:pt x="624290" y="143220"/>
                    <a:pt x="625156" y="157042"/>
                    <a:pt x="616945" y="165253"/>
                  </a:cubicBezTo>
                  <a:lnTo>
                    <a:pt x="583894" y="198304"/>
                  </a:lnTo>
                  <a:lnTo>
                    <a:pt x="561860" y="264405"/>
                  </a:lnTo>
                  <a:cubicBezTo>
                    <a:pt x="554602" y="286180"/>
                    <a:pt x="548228" y="314972"/>
                    <a:pt x="528810" y="330506"/>
                  </a:cubicBezTo>
                  <a:cubicBezTo>
                    <a:pt x="519742" y="337760"/>
                    <a:pt x="506776" y="337851"/>
                    <a:pt x="495759" y="341523"/>
                  </a:cubicBezTo>
                  <a:cubicBezTo>
                    <a:pt x="475907" y="361375"/>
                    <a:pt x="400367" y="445557"/>
                    <a:pt x="363557" y="451692"/>
                  </a:cubicBezTo>
                  <a:cubicBezTo>
                    <a:pt x="341523" y="455364"/>
                    <a:pt x="319127" y="457291"/>
                    <a:pt x="297456" y="462709"/>
                  </a:cubicBezTo>
                  <a:cubicBezTo>
                    <a:pt x="274924" y="468342"/>
                    <a:pt x="254129" y="480187"/>
                    <a:pt x="231354" y="484742"/>
                  </a:cubicBezTo>
                  <a:lnTo>
                    <a:pt x="176270" y="495759"/>
                  </a:lnTo>
                  <a:cubicBezTo>
                    <a:pt x="168925" y="506776"/>
                    <a:pt x="154236" y="515569"/>
                    <a:pt x="154236" y="528810"/>
                  </a:cubicBezTo>
                  <a:cubicBezTo>
                    <a:pt x="154236" y="542051"/>
                    <a:pt x="170349" y="550017"/>
                    <a:pt x="176270" y="561860"/>
                  </a:cubicBezTo>
                  <a:cubicBezTo>
                    <a:pt x="181464" y="572247"/>
                    <a:pt x="183615" y="583894"/>
                    <a:pt x="187287" y="594911"/>
                  </a:cubicBezTo>
                  <a:cubicBezTo>
                    <a:pt x="169647" y="621371"/>
                    <a:pt x="159937" y="629655"/>
                    <a:pt x="154236" y="661012"/>
                  </a:cubicBezTo>
                  <a:cubicBezTo>
                    <a:pt x="148940" y="690141"/>
                    <a:pt x="148515" y="720018"/>
                    <a:pt x="143219" y="749147"/>
                  </a:cubicBezTo>
                  <a:cubicBezTo>
                    <a:pt x="141142" y="760573"/>
                    <a:pt x="141653" y="775448"/>
                    <a:pt x="132203" y="782198"/>
                  </a:cubicBezTo>
                  <a:cubicBezTo>
                    <a:pt x="113303" y="795698"/>
                    <a:pt x="66101" y="804232"/>
                    <a:pt x="66101" y="804232"/>
                  </a:cubicBezTo>
                  <a:cubicBezTo>
                    <a:pt x="58757" y="815249"/>
                    <a:pt x="53430" y="827920"/>
                    <a:pt x="44068" y="837282"/>
                  </a:cubicBezTo>
                  <a:cubicBezTo>
                    <a:pt x="34705" y="846645"/>
                    <a:pt x="19289" y="848977"/>
                    <a:pt x="11017" y="859316"/>
                  </a:cubicBezTo>
                  <a:cubicBezTo>
                    <a:pt x="3763" y="868384"/>
                    <a:pt x="3672" y="881349"/>
                    <a:pt x="0" y="892366"/>
                  </a:cubicBezTo>
                  <a:cubicBezTo>
                    <a:pt x="11017" y="899711"/>
                    <a:pt x="23688" y="905037"/>
                    <a:pt x="33051" y="914400"/>
                  </a:cubicBezTo>
                  <a:cubicBezTo>
                    <a:pt x="42414" y="923763"/>
                    <a:pt x="42101" y="944854"/>
                    <a:pt x="55085" y="947451"/>
                  </a:cubicBezTo>
                  <a:cubicBezTo>
                    <a:pt x="120002" y="960435"/>
                    <a:pt x="187287" y="954796"/>
                    <a:pt x="253388" y="958468"/>
                  </a:cubicBezTo>
                  <a:lnTo>
                    <a:pt x="275422" y="1024569"/>
                  </a:lnTo>
                  <a:lnTo>
                    <a:pt x="286439" y="1057619"/>
                  </a:lnTo>
                  <a:cubicBezTo>
                    <a:pt x="282767" y="1068636"/>
                    <a:pt x="277499" y="1079244"/>
                    <a:pt x="275422" y="1090670"/>
                  </a:cubicBezTo>
                  <a:cubicBezTo>
                    <a:pt x="268836" y="1126890"/>
                    <a:pt x="278112" y="1183264"/>
                    <a:pt x="242371" y="1211856"/>
                  </a:cubicBezTo>
                  <a:cubicBezTo>
                    <a:pt x="233303" y="1219110"/>
                    <a:pt x="220338" y="1219200"/>
                    <a:pt x="209321" y="1222872"/>
                  </a:cubicBezTo>
                  <a:cubicBezTo>
                    <a:pt x="198304" y="1230217"/>
                    <a:pt x="179481" y="1232061"/>
                    <a:pt x="176270" y="1244906"/>
                  </a:cubicBezTo>
                  <a:cubicBezTo>
                    <a:pt x="158517" y="1315918"/>
                    <a:pt x="187045" y="1303447"/>
                    <a:pt x="220338" y="1333041"/>
                  </a:cubicBezTo>
                  <a:cubicBezTo>
                    <a:pt x="243628" y="1353743"/>
                    <a:pt x="264405" y="1377108"/>
                    <a:pt x="286439" y="1399142"/>
                  </a:cubicBezTo>
                  <a:cubicBezTo>
                    <a:pt x="297456" y="1410159"/>
                    <a:pt x="306526" y="1423551"/>
                    <a:pt x="319489" y="1432193"/>
                  </a:cubicBezTo>
                  <a:cubicBezTo>
                    <a:pt x="330506" y="1439538"/>
                    <a:pt x="342368" y="1445751"/>
                    <a:pt x="352540" y="1454227"/>
                  </a:cubicBezTo>
                  <a:cubicBezTo>
                    <a:pt x="364509" y="1464201"/>
                    <a:pt x="373293" y="1477712"/>
                    <a:pt x="385591" y="1487277"/>
                  </a:cubicBezTo>
                  <a:cubicBezTo>
                    <a:pt x="406494" y="1503535"/>
                    <a:pt x="451692" y="1531345"/>
                    <a:pt x="451692" y="1531345"/>
                  </a:cubicBezTo>
                  <a:cubicBezTo>
                    <a:pt x="455364" y="1542362"/>
                    <a:pt x="454498" y="1556184"/>
                    <a:pt x="462709" y="1564395"/>
                  </a:cubicBezTo>
                  <a:cubicBezTo>
                    <a:pt x="486745" y="1588431"/>
                    <a:pt x="559505" y="1566305"/>
                    <a:pt x="572877" y="1564395"/>
                  </a:cubicBezTo>
                  <a:cubicBezTo>
                    <a:pt x="660170" y="1535299"/>
                    <a:pt x="616069" y="1546180"/>
                    <a:pt x="705080" y="1531345"/>
                  </a:cubicBezTo>
                  <a:cubicBezTo>
                    <a:pt x="712424" y="1520328"/>
                    <a:pt x="721897" y="1510464"/>
                    <a:pt x="727113" y="1498294"/>
                  </a:cubicBezTo>
                  <a:cubicBezTo>
                    <a:pt x="733077" y="1484377"/>
                    <a:pt x="723571" y="1458387"/>
                    <a:pt x="738130" y="1454227"/>
                  </a:cubicBezTo>
                  <a:cubicBezTo>
                    <a:pt x="760462" y="1447846"/>
                    <a:pt x="781148" y="1473695"/>
                    <a:pt x="804232" y="1476260"/>
                  </a:cubicBezTo>
                  <a:lnTo>
                    <a:pt x="903383" y="1487277"/>
                  </a:lnTo>
                  <a:cubicBezTo>
                    <a:pt x="925494" y="1481749"/>
                    <a:pt x="969485" y="1481250"/>
                    <a:pt x="969485" y="1443210"/>
                  </a:cubicBezTo>
                  <a:cubicBezTo>
                    <a:pt x="969485" y="1419984"/>
                    <a:pt x="947451" y="1377109"/>
                    <a:pt x="947451" y="1377109"/>
                  </a:cubicBezTo>
                  <a:lnTo>
                    <a:pt x="969485" y="1311007"/>
                  </a:lnTo>
                  <a:cubicBezTo>
                    <a:pt x="973157" y="1299990"/>
                    <a:pt x="970839" y="1284398"/>
                    <a:pt x="980501" y="1277957"/>
                  </a:cubicBezTo>
                  <a:lnTo>
                    <a:pt x="1046603" y="1233889"/>
                  </a:lnTo>
                  <a:cubicBezTo>
                    <a:pt x="1057620" y="1226545"/>
                    <a:pt x="1067092" y="1216043"/>
                    <a:pt x="1079653" y="1211856"/>
                  </a:cubicBezTo>
                  <a:lnTo>
                    <a:pt x="1112704" y="1200839"/>
                  </a:lnTo>
                  <a:cubicBezTo>
                    <a:pt x="1123721" y="1193494"/>
                    <a:pt x="1138410" y="1189822"/>
                    <a:pt x="1145754" y="1178805"/>
                  </a:cubicBezTo>
                  <a:cubicBezTo>
                    <a:pt x="1189230" y="1113591"/>
                    <a:pt x="1119672" y="1147104"/>
                    <a:pt x="1189822" y="1123721"/>
                  </a:cubicBezTo>
                  <a:lnTo>
                    <a:pt x="1255923" y="1134738"/>
                  </a:lnTo>
                  <a:cubicBezTo>
                    <a:pt x="1345378" y="1326428"/>
                    <a:pt x="1200556" y="1266846"/>
                    <a:pt x="1299991" y="1299991"/>
                  </a:cubicBezTo>
                  <a:cubicBezTo>
                    <a:pt x="1366591" y="1283341"/>
                    <a:pt x="1329692" y="1293763"/>
                    <a:pt x="1410159" y="1266940"/>
                  </a:cubicBezTo>
                  <a:cubicBezTo>
                    <a:pt x="1421176" y="1263268"/>
                    <a:pt x="1432823" y="1261117"/>
                    <a:pt x="1443210" y="1255923"/>
                  </a:cubicBezTo>
                  <a:cubicBezTo>
                    <a:pt x="1457899" y="1248578"/>
                    <a:pt x="1472182" y="1240358"/>
                    <a:pt x="1487277" y="1233889"/>
                  </a:cubicBezTo>
                  <a:cubicBezTo>
                    <a:pt x="1497951" y="1229314"/>
                    <a:pt x="1509941" y="1228065"/>
                    <a:pt x="1520328" y="1222872"/>
                  </a:cubicBezTo>
                  <a:cubicBezTo>
                    <a:pt x="1532171" y="1216951"/>
                    <a:pt x="1541280" y="1206216"/>
                    <a:pt x="1553379" y="1200839"/>
                  </a:cubicBezTo>
                  <a:cubicBezTo>
                    <a:pt x="1574603" y="1191406"/>
                    <a:pt x="1619480" y="1178805"/>
                    <a:pt x="1619480" y="1178805"/>
                  </a:cubicBezTo>
                  <a:cubicBezTo>
                    <a:pt x="1628135" y="1126877"/>
                    <a:pt x="1628368" y="1114644"/>
                    <a:pt x="1641513" y="1068636"/>
                  </a:cubicBezTo>
                  <a:cubicBezTo>
                    <a:pt x="1644703" y="1057470"/>
                    <a:pt x="1647337" y="1045973"/>
                    <a:pt x="1652530" y="1035586"/>
                  </a:cubicBezTo>
                  <a:cubicBezTo>
                    <a:pt x="1658452" y="1023743"/>
                    <a:pt x="1669186" y="1014635"/>
                    <a:pt x="1674564" y="1002535"/>
                  </a:cubicBezTo>
                  <a:cubicBezTo>
                    <a:pt x="1674566" y="1002530"/>
                    <a:pt x="1702106" y="919911"/>
                    <a:pt x="1707615" y="903383"/>
                  </a:cubicBezTo>
                  <a:lnTo>
                    <a:pt x="1718632" y="870333"/>
                  </a:lnTo>
                  <a:cubicBezTo>
                    <a:pt x="1707615" y="862988"/>
                    <a:pt x="1697424" y="854220"/>
                    <a:pt x="1685581" y="848299"/>
                  </a:cubicBezTo>
                  <a:cubicBezTo>
                    <a:pt x="1651615" y="831316"/>
                    <a:pt x="1594777" y="830063"/>
                    <a:pt x="1564395" y="826265"/>
                  </a:cubicBezTo>
                  <a:cubicBezTo>
                    <a:pt x="1553378" y="818921"/>
                    <a:pt x="1541517" y="812708"/>
                    <a:pt x="1531345" y="804232"/>
                  </a:cubicBezTo>
                  <a:cubicBezTo>
                    <a:pt x="1494799" y="773777"/>
                    <a:pt x="1506271" y="769661"/>
                    <a:pt x="1465244" y="749147"/>
                  </a:cubicBezTo>
                  <a:cubicBezTo>
                    <a:pt x="1454857" y="743953"/>
                    <a:pt x="1442580" y="743323"/>
                    <a:pt x="1432193" y="738130"/>
                  </a:cubicBezTo>
                  <a:cubicBezTo>
                    <a:pt x="1401514" y="722791"/>
                    <a:pt x="1390459" y="707414"/>
                    <a:pt x="1366092" y="683046"/>
                  </a:cubicBezTo>
                  <a:cubicBezTo>
                    <a:pt x="1340502" y="580690"/>
                    <a:pt x="1371070" y="707938"/>
                    <a:pt x="1344058" y="572877"/>
                  </a:cubicBezTo>
                  <a:cubicBezTo>
                    <a:pt x="1341089" y="558030"/>
                    <a:pt x="1339812" y="542353"/>
                    <a:pt x="1333041" y="528810"/>
                  </a:cubicBezTo>
                  <a:cubicBezTo>
                    <a:pt x="1321198" y="505125"/>
                    <a:pt x="1297348" y="487831"/>
                    <a:pt x="1288974" y="462709"/>
                  </a:cubicBezTo>
                  <a:cubicBezTo>
                    <a:pt x="1268775" y="402113"/>
                    <a:pt x="1290093" y="456404"/>
                    <a:pt x="1255923" y="396607"/>
                  </a:cubicBezTo>
                  <a:cubicBezTo>
                    <a:pt x="1247775" y="382348"/>
                    <a:pt x="1245502" y="364153"/>
                    <a:pt x="1233889" y="352540"/>
                  </a:cubicBezTo>
                  <a:cubicBezTo>
                    <a:pt x="1215164" y="333815"/>
                    <a:pt x="1189822" y="323161"/>
                    <a:pt x="1167788" y="308472"/>
                  </a:cubicBezTo>
                  <a:lnTo>
                    <a:pt x="1134738" y="286439"/>
                  </a:lnTo>
                  <a:cubicBezTo>
                    <a:pt x="1127393" y="275422"/>
                    <a:pt x="1122669" y="262107"/>
                    <a:pt x="1112704" y="253388"/>
                  </a:cubicBezTo>
                  <a:cubicBezTo>
                    <a:pt x="1066081" y="212593"/>
                    <a:pt x="1058946" y="213435"/>
                    <a:pt x="1013552" y="198304"/>
                  </a:cubicBezTo>
                  <a:cubicBezTo>
                    <a:pt x="1009880" y="179942"/>
                    <a:pt x="1009110" y="160752"/>
                    <a:pt x="1002535" y="143219"/>
                  </a:cubicBezTo>
                  <a:cubicBezTo>
                    <a:pt x="995047" y="123252"/>
                    <a:pt x="962577" y="88883"/>
                    <a:pt x="947451" y="77118"/>
                  </a:cubicBezTo>
                  <a:cubicBezTo>
                    <a:pt x="878294" y="23329"/>
                    <a:pt x="921744" y="42232"/>
                    <a:pt x="903383" y="33051"/>
                  </a:cubicBezTo>
                  <a:close/>
                </a:path>
              </a:pathLst>
            </a:custGeom>
            <a:solidFill>
              <a:srgbClr val="40E519">
                <a:alpha val="63922"/>
              </a:srgb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506776" y="3569465"/>
              <a:ext cx="1819048" cy="1403622"/>
            </a:xfrm>
            <a:custGeom>
              <a:avLst/>
              <a:gdLst>
                <a:gd name="connsiteX0" fmla="*/ 782197 w 1819048"/>
                <a:gd name="connsiteY0" fmla="*/ 1299990 h 1403622"/>
                <a:gd name="connsiteX1" fmla="*/ 683046 w 1819048"/>
                <a:gd name="connsiteY1" fmla="*/ 1156771 h 1403622"/>
                <a:gd name="connsiteX2" fmla="*/ 672029 w 1819048"/>
                <a:gd name="connsiteY2" fmla="*/ 1123721 h 1403622"/>
                <a:gd name="connsiteX3" fmla="*/ 638978 w 1819048"/>
                <a:gd name="connsiteY3" fmla="*/ 1101687 h 1403622"/>
                <a:gd name="connsiteX4" fmla="*/ 605928 w 1819048"/>
                <a:gd name="connsiteY4" fmla="*/ 1068636 h 1403622"/>
                <a:gd name="connsiteX5" fmla="*/ 550843 w 1819048"/>
                <a:gd name="connsiteY5" fmla="*/ 991518 h 1403622"/>
                <a:gd name="connsiteX6" fmla="*/ 418641 w 1819048"/>
                <a:gd name="connsiteY6" fmla="*/ 969484 h 1403622"/>
                <a:gd name="connsiteX7" fmla="*/ 308472 w 1819048"/>
                <a:gd name="connsiteY7" fmla="*/ 936434 h 1403622"/>
                <a:gd name="connsiteX8" fmla="*/ 220337 w 1819048"/>
                <a:gd name="connsiteY8" fmla="*/ 881349 h 1403622"/>
                <a:gd name="connsiteX9" fmla="*/ 165253 w 1819048"/>
                <a:gd name="connsiteY9" fmla="*/ 826265 h 1403622"/>
                <a:gd name="connsiteX10" fmla="*/ 99152 w 1819048"/>
                <a:gd name="connsiteY10" fmla="*/ 760164 h 1403622"/>
                <a:gd name="connsiteX11" fmla="*/ 77118 w 1819048"/>
                <a:gd name="connsiteY11" fmla="*/ 727113 h 1403622"/>
                <a:gd name="connsiteX12" fmla="*/ 44067 w 1819048"/>
                <a:gd name="connsiteY12" fmla="*/ 638978 h 1403622"/>
                <a:gd name="connsiteX13" fmla="*/ 33051 w 1819048"/>
                <a:gd name="connsiteY13" fmla="*/ 594911 h 1403622"/>
                <a:gd name="connsiteX14" fmla="*/ 0 w 1819048"/>
                <a:gd name="connsiteY14" fmla="*/ 473725 h 1403622"/>
                <a:gd name="connsiteX15" fmla="*/ 11017 w 1819048"/>
                <a:gd name="connsiteY15" fmla="*/ 363557 h 1403622"/>
                <a:gd name="connsiteX16" fmla="*/ 55084 w 1819048"/>
                <a:gd name="connsiteY16" fmla="*/ 297455 h 1403622"/>
                <a:gd name="connsiteX17" fmla="*/ 66101 w 1819048"/>
                <a:gd name="connsiteY17" fmla="*/ 253388 h 1403622"/>
                <a:gd name="connsiteX18" fmla="*/ 176270 w 1819048"/>
                <a:gd name="connsiteY18" fmla="*/ 176270 h 1403622"/>
                <a:gd name="connsiteX19" fmla="*/ 209320 w 1819048"/>
                <a:gd name="connsiteY19" fmla="*/ 154236 h 1403622"/>
                <a:gd name="connsiteX20" fmla="*/ 242371 w 1819048"/>
                <a:gd name="connsiteY20" fmla="*/ 121186 h 1403622"/>
                <a:gd name="connsiteX21" fmla="*/ 308472 w 1819048"/>
                <a:gd name="connsiteY21" fmla="*/ 110169 h 1403622"/>
                <a:gd name="connsiteX22" fmla="*/ 341523 w 1819048"/>
                <a:gd name="connsiteY22" fmla="*/ 99152 h 1403622"/>
                <a:gd name="connsiteX23" fmla="*/ 407624 w 1819048"/>
                <a:gd name="connsiteY23" fmla="*/ 55084 h 1403622"/>
                <a:gd name="connsiteX24" fmla="*/ 473725 w 1819048"/>
                <a:gd name="connsiteY24" fmla="*/ 33051 h 1403622"/>
                <a:gd name="connsiteX25" fmla="*/ 506776 w 1819048"/>
                <a:gd name="connsiteY25" fmla="*/ 22034 h 1403622"/>
                <a:gd name="connsiteX26" fmla="*/ 605928 w 1819048"/>
                <a:gd name="connsiteY26" fmla="*/ 0 h 1403622"/>
                <a:gd name="connsiteX27" fmla="*/ 771181 w 1819048"/>
                <a:gd name="connsiteY27" fmla="*/ 22034 h 1403622"/>
                <a:gd name="connsiteX28" fmla="*/ 804231 w 1819048"/>
                <a:gd name="connsiteY28" fmla="*/ 44068 h 1403622"/>
                <a:gd name="connsiteX29" fmla="*/ 859316 w 1819048"/>
                <a:gd name="connsiteY29" fmla="*/ 66101 h 1403622"/>
                <a:gd name="connsiteX30" fmla="*/ 892366 w 1819048"/>
                <a:gd name="connsiteY30" fmla="*/ 88135 h 1403622"/>
                <a:gd name="connsiteX31" fmla="*/ 936434 w 1819048"/>
                <a:gd name="connsiteY31" fmla="*/ 110169 h 1403622"/>
                <a:gd name="connsiteX32" fmla="*/ 1046602 w 1819048"/>
                <a:gd name="connsiteY32" fmla="*/ 187287 h 1403622"/>
                <a:gd name="connsiteX33" fmla="*/ 1079653 w 1819048"/>
                <a:gd name="connsiteY33" fmla="*/ 209321 h 1403622"/>
                <a:gd name="connsiteX34" fmla="*/ 1112704 w 1819048"/>
                <a:gd name="connsiteY34" fmla="*/ 220337 h 1403622"/>
                <a:gd name="connsiteX35" fmla="*/ 1145754 w 1819048"/>
                <a:gd name="connsiteY35" fmla="*/ 286439 h 1403622"/>
                <a:gd name="connsiteX36" fmla="*/ 1189822 w 1819048"/>
                <a:gd name="connsiteY36" fmla="*/ 352540 h 1403622"/>
                <a:gd name="connsiteX37" fmla="*/ 1211855 w 1819048"/>
                <a:gd name="connsiteY37" fmla="*/ 385590 h 1403622"/>
                <a:gd name="connsiteX38" fmla="*/ 1222872 w 1819048"/>
                <a:gd name="connsiteY38" fmla="*/ 418641 h 1403622"/>
                <a:gd name="connsiteX39" fmla="*/ 1244906 w 1819048"/>
                <a:gd name="connsiteY39" fmla="*/ 451692 h 1403622"/>
                <a:gd name="connsiteX40" fmla="*/ 1311007 w 1819048"/>
                <a:gd name="connsiteY40" fmla="*/ 473725 h 1403622"/>
                <a:gd name="connsiteX41" fmla="*/ 1553378 w 1819048"/>
                <a:gd name="connsiteY41" fmla="*/ 484742 h 1403622"/>
                <a:gd name="connsiteX42" fmla="*/ 1663547 w 1819048"/>
                <a:gd name="connsiteY42" fmla="*/ 572877 h 1403622"/>
                <a:gd name="connsiteX43" fmla="*/ 1674564 w 1819048"/>
                <a:gd name="connsiteY43" fmla="*/ 694063 h 1403622"/>
                <a:gd name="connsiteX44" fmla="*/ 1630496 w 1819048"/>
                <a:gd name="connsiteY44" fmla="*/ 771181 h 1403622"/>
                <a:gd name="connsiteX45" fmla="*/ 1586429 w 1819048"/>
                <a:gd name="connsiteY45" fmla="*/ 782198 h 1403622"/>
                <a:gd name="connsiteX46" fmla="*/ 1542361 w 1819048"/>
                <a:gd name="connsiteY46" fmla="*/ 804231 h 1403622"/>
                <a:gd name="connsiteX47" fmla="*/ 1520328 w 1819048"/>
                <a:gd name="connsiteY47" fmla="*/ 837282 h 1403622"/>
                <a:gd name="connsiteX48" fmla="*/ 1520328 w 1819048"/>
                <a:gd name="connsiteY48" fmla="*/ 936434 h 1403622"/>
                <a:gd name="connsiteX49" fmla="*/ 1586429 w 1819048"/>
                <a:gd name="connsiteY49" fmla="*/ 991518 h 1403622"/>
                <a:gd name="connsiteX50" fmla="*/ 1773716 w 1819048"/>
                <a:gd name="connsiteY50" fmla="*/ 980501 h 1403622"/>
                <a:gd name="connsiteX51" fmla="*/ 1806766 w 1819048"/>
                <a:gd name="connsiteY51" fmla="*/ 1002535 h 1403622"/>
                <a:gd name="connsiteX52" fmla="*/ 1817783 w 1819048"/>
                <a:gd name="connsiteY52" fmla="*/ 1046602 h 1403622"/>
                <a:gd name="connsiteX53" fmla="*/ 1806766 w 1819048"/>
                <a:gd name="connsiteY53" fmla="*/ 1112704 h 1403622"/>
                <a:gd name="connsiteX54" fmla="*/ 1575412 w 1819048"/>
                <a:gd name="connsiteY54" fmla="*/ 1079653 h 1403622"/>
                <a:gd name="connsiteX55" fmla="*/ 1487277 w 1819048"/>
                <a:gd name="connsiteY55" fmla="*/ 1090670 h 1403622"/>
                <a:gd name="connsiteX56" fmla="*/ 1454226 w 1819048"/>
                <a:gd name="connsiteY56" fmla="*/ 1101687 h 1403622"/>
                <a:gd name="connsiteX57" fmla="*/ 1366091 w 1819048"/>
                <a:gd name="connsiteY57" fmla="*/ 1112704 h 1403622"/>
                <a:gd name="connsiteX58" fmla="*/ 1322024 w 1819048"/>
                <a:gd name="connsiteY58" fmla="*/ 1156771 h 1403622"/>
                <a:gd name="connsiteX59" fmla="*/ 1288973 w 1819048"/>
                <a:gd name="connsiteY59" fmla="*/ 1167788 h 1403622"/>
                <a:gd name="connsiteX60" fmla="*/ 1255923 w 1819048"/>
                <a:gd name="connsiteY60" fmla="*/ 1189822 h 1403622"/>
                <a:gd name="connsiteX61" fmla="*/ 1244906 w 1819048"/>
                <a:gd name="connsiteY61" fmla="*/ 1222872 h 1403622"/>
                <a:gd name="connsiteX62" fmla="*/ 1222872 w 1819048"/>
                <a:gd name="connsiteY62" fmla="*/ 1255923 h 1403622"/>
                <a:gd name="connsiteX63" fmla="*/ 1255923 w 1819048"/>
                <a:gd name="connsiteY63" fmla="*/ 1277957 h 1403622"/>
                <a:gd name="connsiteX64" fmla="*/ 1244906 w 1819048"/>
                <a:gd name="connsiteY64" fmla="*/ 1344058 h 1403622"/>
                <a:gd name="connsiteX65" fmla="*/ 1178805 w 1819048"/>
                <a:gd name="connsiteY65" fmla="*/ 1366092 h 1403622"/>
                <a:gd name="connsiteX66" fmla="*/ 1013552 w 1819048"/>
                <a:gd name="connsiteY66" fmla="*/ 1388125 h 1403622"/>
                <a:gd name="connsiteX67" fmla="*/ 870332 w 1819048"/>
                <a:gd name="connsiteY67" fmla="*/ 1388125 h 1403622"/>
                <a:gd name="connsiteX68" fmla="*/ 837282 w 1819048"/>
                <a:gd name="connsiteY68" fmla="*/ 1366092 h 1403622"/>
                <a:gd name="connsiteX69" fmla="*/ 782197 w 1819048"/>
                <a:gd name="connsiteY69" fmla="*/ 1355075 h 1403622"/>
                <a:gd name="connsiteX70" fmla="*/ 782197 w 1819048"/>
                <a:gd name="connsiteY70" fmla="*/ 1299990 h 1403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819048" h="1403622">
                  <a:moveTo>
                    <a:pt x="782197" y="1299990"/>
                  </a:moveTo>
                  <a:cubicBezTo>
                    <a:pt x="765672" y="1266939"/>
                    <a:pt x="713820" y="1206009"/>
                    <a:pt x="683046" y="1156771"/>
                  </a:cubicBezTo>
                  <a:cubicBezTo>
                    <a:pt x="676891" y="1146924"/>
                    <a:pt x="679283" y="1132789"/>
                    <a:pt x="672029" y="1123721"/>
                  </a:cubicBezTo>
                  <a:cubicBezTo>
                    <a:pt x="663757" y="1113382"/>
                    <a:pt x="649150" y="1110164"/>
                    <a:pt x="638978" y="1101687"/>
                  </a:cubicBezTo>
                  <a:cubicBezTo>
                    <a:pt x="627009" y="1091713"/>
                    <a:pt x="615902" y="1080605"/>
                    <a:pt x="605928" y="1068636"/>
                  </a:cubicBezTo>
                  <a:cubicBezTo>
                    <a:pt x="596117" y="1056862"/>
                    <a:pt x="560763" y="995486"/>
                    <a:pt x="550843" y="991518"/>
                  </a:cubicBezTo>
                  <a:cubicBezTo>
                    <a:pt x="509363" y="974926"/>
                    <a:pt x="461024" y="983611"/>
                    <a:pt x="418641" y="969484"/>
                  </a:cubicBezTo>
                  <a:cubicBezTo>
                    <a:pt x="338176" y="942663"/>
                    <a:pt x="375072" y="953084"/>
                    <a:pt x="308472" y="936434"/>
                  </a:cubicBezTo>
                  <a:cubicBezTo>
                    <a:pt x="273565" y="918980"/>
                    <a:pt x="248940" y="909952"/>
                    <a:pt x="220337" y="881349"/>
                  </a:cubicBezTo>
                  <a:cubicBezTo>
                    <a:pt x="146891" y="807903"/>
                    <a:pt x="253391" y="885023"/>
                    <a:pt x="165253" y="826265"/>
                  </a:cubicBezTo>
                  <a:cubicBezTo>
                    <a:pt x="113324" y="748374"/>
                    <a:pt x="181144" y="842157"/>
                    <a:pt x="99152" y="760164"/>
                  </a:cubicBezTo>
                  <a:cubicBezTo>
                    <a:pt x="89789" y="750801"/>
                    <a:pt x="84463" y="738130"/>
                    <a:pt x="77118" y="727113"/>
                  </a:cubicBezTo>
                  <a:cubicBezTo>
                    <a:pt x="49175" y="587401"/>
                    <a:pt x="86620" y="738271"/>
                    <a:pt x="44067" y="638978"/>
                  </a:cubicBezTo>
                  <a:cubicBezTo>
                    <a:pt x="38103" y="625061"/>
                    <a:pt x="37035" y="609519"/>
                    <a:pt x="33051" y="594911"/>
                  </a:cubicBezTo>
                  <a:cubicBezTo>
                    <a:pt x="-6249" y="450809"/>
                    <a:pt x="24924" y="573421"/>
                    <a:pt x="0" y="473725"/>
                  </a:cubicBezTo>
                  <a:cubicBezTo>
                    <a:pt x="3672" y="437002"/>
                    <a:pt x="9" y="398783"/>
                    <a:pt x="11017" y="363557"/>
                  </a:cubicBezTo>
                  <a:cubicBezTo>
                    <a:pt x="18916" y="338281"/>
                    <a:pt x="55084" y="297455"/>
                    <a:pt x="55084" y="297455"/>
                  </a:cubicBezTo>
                  <a:cubicBezTo>
                    <a:pt x="58756" y="282766"/>
                    <a:pt x="60137" y="267305"/>
                    <a:pt x="66101" y="253388"/>
                  </a:cubicBezTo>
                  <a:cubicBezTo>
                    <a:pt x="90259" y="197020"/>
                    <a:pt x="116220" y="216305"/>
                    <a:pt x="176270" y="176270"/>
                  </a:cubicBezTo>
                  <a:cubicBezTo>
                    <a:pt x="187287" y="168925"/>
                    <a:pt x="199148" y="162712"/>
                    <a:pt x="209320" y="154236"/>
                  </a:cubicBezTo>
                  <a:cubicBezTo>
                    <a:pt x="221289" y="144262"/>
                    <a:pt x="228134" y="127514"/>
                    <a:pt x="242371" y="121186"/>
                  </a:cubicBezTo>
                  <a:cubicBezTo>
                    <a:pt x="262783" y="112114"/>
                    <a:pt x="286666" y="115015"/>
                    <a:pt x="308472" y="110169"/>
                  </a:cubicBezTo>
                  <a:cubicBezTo>
                    <a:pt x="319808" y="107650"/>
                    <a:pt x="330506" y="102824"/>
                    <a:pt x="341523" y="99152"/>
                  </a:cubicBezTo>
                  <a:cubicBezTo>
                    <a:pt x="363557" y="84463"/>
                    <a:pt x="382502" y="63458"/>
                    <a:pt x="407624" y="55084"/>
                  </a:cubicBezTo>
                  <a:lnTo>
                    <a:pt x="473725" y="33051"/>
                  </a:lnTo>
                  <a:cubicBezTo>
                    <a:pt x="484742" y="29379"/>
                    <a:pt x="495510" y="24851"/>
                    <a:pt x="506776" y="22034"/>
                  </a:cubicBezTo>
                  <a:cubicBezTo>
                    <a:pt x="569009" y="6475"/>
                    <a:pt x="535996" y="13986"/>
                    <a:pt x="605928" y="0"/>
                  </a:cubicBezTo>
                  <a:cubicBezTo>
                    <a:pt x="661012" y="7345"/>
                    <a:pt x="716933" y="9979"/>
                    <a:pt x="771181" y="22034"/>
                  </a:cubicBezTo>
                  <a:cubicBezTo>
                    <a:pt x="784106" y="24906"/>
                    <a:pt x="792388" y="38147"/>
                    <a:pt x="804231" y="44068"/>
                  </a:cubicBezTo>
                  <a:cubicBezTo>
                    <a:pt x="821919" y="52912"/>
                    <a:pt x="841628" y="57257"/>
                    <a:pt x="859316" y="66101"/>
                  </a:cubicBezTo>
                  <a:cubicBezTo>
                    <a:pt x="871159" y="72022"/>
                    <a:pt x="880870" y="81566"/>
                    <a:pt x="892366" y="88135"/>
                  </a:cubicBezTo>
                  <a:cubicBezTo>
                    <a:pt x="906625" y="96283"/>
                    <a:pt x="923610" y="99910"/>
                    <a:pt x="936434" y="110169"/>
                  </a:cubicBezTo>
                  <a:cubicBezTo>
                    <a:pt x="1041172" y="193959"/>
                    <a:pt x="958733" y="165319"/>
                    <a:pt x="1046602" y="187287"/>
                  </a:cubicBezTo>
                  <a:cubicBezTo>
                    <a:pt x="1057619" y="194632"/>
                    <a:pt x="1067810" y="203400"/>
                    <a:pt x="1079653" y="209321"/>
                  </a:cubicBezTo>
                  <a:cubicBezTo>
                    <a:pt x="1090040" y="214514"/>
                    <a:pt x="1103636" y="213083"/>
                    <a:pt x="1112704" y="220337"/>
                  </a:cubicBezTo>
                  <a:cubicBezTo>
                    <a:pt x="1142047" y="243811"/>
                    <a:pt x="1129788" y="257701"/>
                    <a:pt x="1145754" y="286439"/>
                  </a:cubicBezTo>
                  <a:cubicBezTo>
                    <a:pt x="1158615" y="309588"/>
                    <a:pt x="1175133" y="330506"/>
                    <a:pt x="1189822" y="352540"/>
                  </a:cubicBezTo>
                  <a:cubicBezTo>
                    <a:pt x="1197166" y="363557"/>
                    <a:pt x="1207668" y="373029"/>
                    <a:pt x="1211855" y="385590"/>
                  </a:cubicBezTo>
                  <a:cubicBezTo>
                    <a:pt x="1215527" y="396607"/>
                    <a:pt x="1217679" y="408254"/>
                    <a:pt x="1222872" y="418641"/>
                  </a:cubicBezTo>
                  <a:cubicBezTo>
                    <a:pt x="1228793" y="430484"/>
                    <a:pt x="1233678" y="444674"/>
                    <a:pt x="1244906" y="451692"/>
                  </a:cubicBezTo>
                  <a:cubicBezTo>
                    <a:pt x="1264601" y="464001"/>
                    <a:pt x="1287806" y="472670"/>
                    <a:pt x="1311007" y="473725"/>
                  </a:cubicBezTo>
                  <a:lnTo>
                    <a:pt x="1553378" y="484742"/>
                  </a:lnTo>
                  <a:cubicBezTo>
                    <a:pt x="1638708" y="570072"/>
                    <a:pt x="1596008" y="550364"/>
                    <a:pt x="1663547" y="572877"/>
                  </a:cubicBezTo>
                  <a:cubicBezTo>
                    <a:pt x="1690215" y="652879"/>
                    <a:pt x="1691174" y="619318"/>
                    <a:pt x="1674564" y="694063"/>
                  </a:cubicBezTo>
                  <a:cubicBezTo>
                    <a:pt x="1666290" y="731294"/>
                    <a:pt x="1667542" y="750012"/>
                    <a:pt x="1630496" y="771181"/>
                  </a:cubicBezTo>
                  <a:cubicBezTo>
                    <a:pt x="1617350" y="778693"/>
                    <a:pt x="1600606" y="776882"/>
                    <a:pt x="1586429" y="782198"/>
                  </a:cubicBezTo>
                  <a:cubicBezTo>
                    <a:pt x="1571052" y="787964"/>
                    <a:pt x="1557050" y="796887"/>
                    <a:pt x="1542361" y="804231"/>
                  </a:cubicBezTo>
                  <a:cubicBezTo>
                    <a:pt x="1535017" y="815248"/>
                    <a:pt x="1526249" y="825439"/>
                    <a:pt x="1520328" y="837282"/>
                  </a:cubicBezTo>
                  <a:cubicBezTo>
                    <a:pt x="1503923" y="870094"/>
                    <a:pt x="1504179" y="900100"/>
                    <a:pt x="1520328" y="936434"/>
                  </a:cubicBezTo>
                  <a:cubicBezTo>
                    <a:pt x="1529257" y="956524"/>
                    <a:pt x="1568871" y="979813"/>
                    <a:pt x="1586429" y="991518"/>
                  </a:cubicBezTo>
                  <a:cubicBezTo>
                    <a:pt x="1648858" y="987846"/>
                    <a:pt x="1711257" y="977378"/>
                    <a:pt x="1773716" y="980501"/>
                  </a:cubicBezTo>
                  <a:cubicBezTo>
                    <a:pt x="1786940" y="981162"/>
                    <a:pt x="1799422" y="991518"/>
                    <a:pt x="1806766" y="1002535"/>
                  </a:cubicBezTo>
                  <a:cubicBezTo>
                    <a:pt x="1815165" y="1015133"/>
                    <a:pt x="1814111" y="1031913"/>
                    <a:pt x="1817783" y="1046602"/>
                  </a:cubicBezTo>
                  <a:cubicBezTo>
                    <a:pt x="1814111" y="1068636"/>
                    <a:pt x="1828368" y="1107019"/>
                    <a:pt x="1806766" y="1112704"/>
                  </a:cubicBezTo>
                  <a:cubicBezTo>
                    <a:pt x="1667747" y="1149289"/>
                    <a:pt x="1649046" y="1128742"/>
                    <a:pt x="1575412" y="1079653"/>
                  </a:cubicBezTo>
                  <a:cubicBezTo>
                    <a:pt x="1546034" y="1083325"/>
                    <a:pt x="1516406" y="1085374"/>
                    <a:pt x="1487277" y="1090670"/>
                  </a:cubicBezTo>
                  <a:cubicBezTo>
                    <a:pt x="1475851" y="1092747"/>
                    <a:pt x="1465652" y="1099610"/>
                    <a:pt x="1454226" y="1101687"/>
                  </a:cubicBezTo>
                  <a:cubicBezTo>
                    <a:pt x="1425097" y="1106983"/>
                    <a:pt x="1395469" y="1109032"/>
                    <a:pt x="1366091" y="1112704"/>
                  </a:cubicBezTo>
                  <a:cubicBezTo>
                    <a:pt x="1277956" y="1142083"/>
                    <a:pt x="1380782" y="1098014"/>
                    <a:pt x="1322024" y="1156771"/>
                  </a:cubicBezTo>
                  <a:cubicBezTo>
                    <a:pt x="1313812" y="1164982"/>
                    <a:pt x="1299990" y="1164116"/>
                    <a:pt x="1288973" y="1167788"/>
                  </a:cubicBezTo>
                  <a:cubicBezTo>
                    <a:pt x="1277956" y="1175133"/>
                    <a:pt x="1264194" y="1179483"/>
                    <a:pt x="1255923" y="1189822"/>
                  </a:cubicBezTo>
                  <a:cubicBezTo>
                    <a:pt x="1248669" y="1198890"/>
                    <a:pt x="1250099" y="1212485"/>
                    <a:pt x="1244906" y="1222872"/>
                  </a:cubicBezTo>
                  <a:cubicBezTo>
                    <a:pt x="1238984" y="1234715"/>
                    <a:pt x="1230217" y="1244906"/>
                    <a:pt x="1222872" y="1255923"/>
                  </a:cubicBezTo>
                  <a:cubicBezTo>
                    <a:pt x="1233889" y="1263268"/>
                    <a:pt x="1246560" y="1268594"/>
                    <a:pt x="1255923" y="1277957"/>
                  </a:cubicBezTo>
                  <a:cubicBezTo>
                    <a:pt x="1286161" y="1308195"/>
                    <a:pt x="1287835" y="1320208"/>
                    <a:pt x="1244906" y="1344058"/>
                  </a:cubicBezTo>
                  <a:cubicBezTo>
                    <a:pt x="1224603" y="1355337"/>
                    <a:pt x="1200839" y="1358748"/>
                    <a:pt x="1178805" y="1366092"/>
                  </a:cubicBezTo>
                  <a:cubicBezTo>
                    <a:pt x="1103810" y="1391090"/>
                    <a:pt x="1157300" y="1376146"/>
                    <a:pt x="1013552" y="1388125"/>
                  </a:cubicBezTo>
                  <a:cubicBezTo>
                    <a:pt x="954368" y="1407853"/>
                    <a:pt x="963839" y="1409703"/>
                    <a:pt x="870332" y="1388125"/>
                  </a:cubicBezTo>
                  <a:cubicBezTo>
                    <a:pt x="857431" y="1385148"/>
                    <a:pt x="849679" y="1370741"/>
                    <a:pt x="837282" y="1366092"/>
                  </a:cubicBezTo>
                  <a:cubicBezTo>
                    <a:pt x="819749" y="1359517"/>
                    <a:pt x="794185" y="1369460"/>
                    <a:pt x="782197" y="1355075"/>
                  </a:cubicBezTo>
                  <a:cubicBezTo>
                    <a:pt x="770442" y="1340969"/>
                    <a:pt x="798722" y="1333041"/>
                    <a:pt x="782197" y="1299990"/>
                  </a:cubicBezTo>
                  <a:close/>
                </a:path>
              </a:pathLst>
            </a:custGeom>
            <a:solidFill>
              <a:srgbClr val="7030A0">
                <a:alpha val="64000"/>
              </a:srgbClr>
            </a:solidFill>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782198" y="4681010"/>
              <a:ext cx="3220305" cy="904542"/>
            </a:xfrm>
            <a:custGeom>
              <a:avLst/>
              <a:gdLst>
                <a:gd name="connsiteX0" fmla="*/ 22033 w 3220305"/>
                <a:gd name="connsiteY0" fmla="*/ 640137 h 904542"/>
                <a:gd name="connsiteX1" fmla="*/ 11016 w 3220305"/>
                <a:gd name="connsiteY1" fmla="*/ 563019 h 904542"/>
                <a:gd name="connsiteX2" fmla="*/ 0 w 3220305"/>
                <a:gd name="connsiteY2" fmla="*/ 518951 h 904542"/>
                <a:gd name="connsiteX3" fmla="*/ 11016 w 3220305"/>
                <a:gd name="connsiteY3" fmla="*/ 287597 h 904542"/>
                <a:gd name="connsiteX4" fmla="*/ 44067 w 3220305"/>
                <a:gd name="connsiteY4" fmla="*/ 221496 h 904542"/>
                <a:gd name="connsiteX5" fmla="*/ 77118 w 3220305"/>
                <a:gd name="connsiteY5" fmla="*/ 155395 h 904542"/>
                <a:gd name="connsiteX6" fmla="*/ 264404 w 3220305"/>
                <a:gd name="connsiteY6" fmla="*/ 166412 h 904542"/>
                <a:gd name="connsiteX7" fmla="*/ 429657 w 3220305"/>
                <a:gd name="connsiteY7" fmla="*/ 188445 h 904542"/>
                <a:gd name="connsiteX8" fmla="*/ 451691 w 3220305"/>
                <a:gd name="connsiteY8" fmla="*/ 221496 h 904542"/>
                <a:gd name="connsiteX9" fmla="*/ 462708 w 3220305"/>
                <a:gd name="connsiteY9" fmla="*/ 254547 h 904542"/>
                <a:gd name="connsiteX10" fmla="*/ 495759 w 3220305"/>
                <a:gd name="connsiteY10" fmla="*/ 265563 h 904542"/>
                <a:gd name="connsiteX11" fmla="*/ 616944 w 3220305"/>
                <a:gd name="connsiteY11" fmla="*/ 320648 h 904542"/>
                <a:gd name="connsiteX12" fmla="*/ 683045 w 3220305"/>
                <a:gd name="connsiteY12" fmla="*/ 342682 h 904542"/>
                <a:gd name="connsiteX13" fmla="*/ 760163 w 3220305"/>
                <a:gd name="connsiteY13" fmla="*/ 364715 h 904542"/>
                <a:gd name="connsiteX14" fmla="*/ 837282 w 3220305"/>
                <a:gd name="connsiteY14" fmla="*/ 375732 h 904542"/>
                <a:gd name="connsiteX15" fmla="*/ 958467 w 3220305"/>
                <a:gd name="connsiteY15" fmla="*/ 375732 h 904542"/>
                <a:gd name="connsiteX16" fmla="*/ 1024568 w 3220305"/>
                <a:gd name="connsiteY16" fmla="*/ 309631 h 904542"/>
                <a:gd name="connsiteX17" fmla="*/ 1079653 w 3220305"/>
                <a:gd name="connsiteY17" fmla="*/ 232513 h 904542"/>
                <a:gd name="connsiteX18" fmla="*/ 1068636 w 3220305"/>
                <a:gd name="connsiteY18" fmla="*/ 199462 h 904542"/>
                <a:gd name="connsiteX19" fmla="*/ 1035585 w 3220305"/>
                <a:gd name="connsiteY19" fmla="*/ 177429 h 904542"/>
                <a:gd name="connsiteX20" fmla="*/ 1013551 w 3220305"/>
                <a:gd name="connsiteY20" fmla="*/ 144378 h 904542"/>
                <a:gd name="connsiteX21" fmla="*/ 1024568 w 3220305"/>
                <a:gd name="connsiteY21" fmla="*/ 78277 h 904542"/>
                <a:gd name="connsiteX22" fmla="*/ 1057619 w 3220305"/>
                <a:gd name="connsiteY22" fmla="*/ 67260 h 904542"/>
                <a:gd name="connsiteX23" fmla="*/ 1134737 w 3220305"/>
                <a:gd name="connsiteY23" fmla="*/ 56243 h 904542"/>
                <a:gd name="connsiteX24" fmla="*/ 1277956 w 3220305"/>
                <a:gd name="connsiteY24" fmla="*/ 23192 h 904542"/>
                <a:gd name="connsiteX25" fmla="*/ 1311007 w 3220305"/>
                <a:gd name="connsiteY25" fmla="*/ 1159 h 904542"/>
                <a:gd name="connsiteX26" fmla="*/ 1366091 w 3220305"/>
                <a:gd name="connsiteY26" fmla="*/ 111327 h 904542"/>
                <a:gd name="connsiteX27" fmla="*/ 1399142 w 3220305"/>
                <a:gd name="connsiteY27" fmla="*/ 122344 h 904542"/>
                <a:gd name="connsiteX28" fmla="*/ 1421175 w 3220305"/>
                <a:gd name="connsiteY28" fmla="*/ 155395 h 904542"/>
                <a:gd name="connsiteX29" fmla="*/ 1432192 w 3220305"/>
                <a:gd name="connsiteY29" fmla="*/ 188445 h 904542"/>
                <a:gd name="connsiteX30" fmla="*/ 1476260 w 3220305"/>
                <a:gd name="connsiteY30" fmla="*/ 254547 h 904542"/>
                <a:gd name="connsiteX31" fmla="*/ 1498294 w 3220305"/>
                <a:gd name="connsiteY31" fmla="*/ 287597 h 904542"/>
                <a:gd name="connsiteX32" fmla="*/ 1564395 w 3220305"/>
                <a:gd name="connsiteY32" fmla="*/ 320648 h 904542"/>
                <a:gd name="connsiteX33" fmla="*/ 1575412 w 3220305"/>
                <a:gd name="connsiteY33" fmla="*/ 353698 h 904542"/>
                <a:gd name="connsiteX34" fmla="*/ 1641513 w 3220305"/>
                <a:gd name="connsiteY34" fmla="*/ 386749 h 904542"/>
                <a:gd name="connsiteX35" fmla="*/ 1663547 w 3220305"/>
                <a:gd name="connsiteY35" fmla="*/ 419800 h 904542"/>
                <a:gd name="connsiteX36" fmla="*/ 1696597 w 3220305"/>
                <a:gd name="connsiteY36" fmla="*/ 430817 h 904542"/>
                <a:gd name="connsiteX37" fmla="*/ 1707614 w 3220305"/>
                <a:gd name="connsiteY37" fmla="*/ 463867 h 904542"/>
                <a:gd name="connsiteX38" fmla="*/ 1773715 w 3220305"/>
                <a:gd name="connsiteY38" fmla="*/ 496918 h 904542"/>
                <a:gd name="connsiteX39" fmla="*/ 1828800 w 3220305"/>
                <a:gd name="connsiteY39" fmla="*/ 518951 h 904542"/>
                <a:gd name="connsiteX40" fmla="*/ 1916935 w 3220305"/>
                <a:gd name="connsiteY40" fmla="*/ 507935 h 904542"/>
                <a:gd name="connsiteX41" fmla="*/ 1938968 w 3220305"/>
                <a:gd name="connsiteY41" fmla="*/ 474884 h 904542"/>
                <a:gd name="connsiteX42" fmla="*/ 2060154 w 3220305"/>
                <a:gd name="connsiteY42" fmla="*/ 441833 h 904542"/>
                <a:gd name="connsiteX43" fmla="*/ 2280491 w 3220305"/>
                <a:gd name="connsiteY43" fmla="*/ 408783 h 904542"/>
                <a:gd name="connsiteX44" fmla="*/ 2313542 w 3220305"/>
                <a:gd name="connsiteY44" fmla="*/ 397766 h 904542"/>
                <a:gd name="connsiteX45" fmla="*/ 2368626 w 3220305"/>
                <a:gd name="connsiteY45" fmla="*/ 353698 h 904542"/>
                <a:gd name="connsiteX46" fmla="*/ 2644048 w 3220305"/>
                <a:gd name="connsiteY46" fmla="*/ 364715 h 904542"/>
                <a:gd name="connsiteX47" fmla="*/ 2677098 w 3220305"/>
                <a:gd name="connsiteY47" fmla="*/ 375732 h 904542"/>
                <a:gd name="connsiteX48" fmla="*/ 2820318 w 3220305"/>
                <a:gd name="connsiteY48" fmla="*/ 386749 h 904542"/>
                <a:gd name="connsiteX49" fmla="*/ 3095739 w 3220305"/>
                <a:gd name="connsiteY49" fmla="*/ 408783 h 904542"/>
                <a:gd name="connsiteX50" fmla="*/ 3161841 w 3220305"/>
                <a:gd name="connsiteY50" fmla="*/ 441833 h 904542"/>
                <a:gd name="connsiteX51" fmla="*/ 3194891 w 3220305"/>
                <a:gd name="connsiteY51" fmla="*/ 662171 h 904542"/>
                <a:gd name="connsiteX52" fmla="*/ 3128790 w 3220305"/>
                <a:gd name="connsiteY52" fmla="*/ 706238 h 904542"/>
                <a:gd name="connsiteX53" fmla="*/ 3106756 w 3220305"/>
                <a:gd name="connsiteY53" fmla="*/ 739289 h 904542"/>
                <a:gd name="connsiteX54" fmla="*/ 3029638 w 3220305"/>
                <a:gd name="connsiteY54" fmla="*/ 772339 h 904542"/>
                <a:gd name="connsiteX55" fmla="*/ 2963537 w 3220305"/>
                <a:gd name="connsiteY55" fmla="*/ 827424 h 904542"/>
                <a:gd name="connsiteX56" fmla="*/ 2886419 w 3220305"/>
                <a:gd name="connsiteY56" fmla="*/ 849457 h 904542"/>
                <a:gd name="connsiteX57" fmla="*/ 2853368 w 3220305"/>
                <a:gd name="connsiteY57" fmla="*/ 860474 h 904542"/>
                <a:gd name="connsiteX58" fmla="*/ 2467778 w 3220305"/>
                <a:gd name="connsiteY58" fmla="*/ 871491 h 904542"/>
                <a:gd name="connsiteX59" fmla="*/ 2434727 w 3220305"/>
                <a:gd name="connsiteY59" fmla="*/ 882508 h 904542"/>
                <a:gd name="connsiteX60" fmla="*/ 2368626 w 3220305"/>
                <a:gd name="connsiteY60" fmla="*/ 893525 h 904542"/>
                <a:gd name="connsiteX61" fmla="*/ 2313542 w 3220305"/>
                <a:gd name="connsiteY61" fmla="*/ 904542 h 904542"/>
                <a:gd name="connsiteX62" fmla="*/ 1333041 w 3220305"/>
                <a:gd name="connsiteY62" fmla="*/ 893525 h 904542"/>
                <a:gd name="connsiteX63" fmla="*/ 1255922 w 3220305"/>
                <a:gd name="connsiteY63" fmla="*/ 882508 h 904542"/>
                <a:gd name="connsiteX64" fmla="*/ 815248 w 3220305"/>
                <a:gd name="connsiteY64" fmla="*/ 871491 h 904542"/>
                <a:gd name="connsiteX65" fmla="*/ 572877 w 3220305"/>
                <a:gd name="connsiteY65" fmla="*/ 827424 h 904542"/>
                <a:gd name="connsiteX66" fmla="*/ 330506 w 3220305"/>
                <a:gd name="connsiteY66" fmla="*/ 805390 h 904542"/>
                <a:gd name="connsiteX67" fmla="*/ 209320 w 3220305"/>
                <a:gd name="connsiteY67" fmla="*/ 783356 h 904542"/>
                <a:gd name="connsiteX68" fmla="*/ 176269 w 3220305"/>
                <a:gd name="connsiteY68" fmla="*/ 750306 h 904542"/>
                <a:gd name="connsiteX69" fmla="*/ 110168 w 3220305"/>
                <a:gd name="connsiteY69" fmla="*/ 728272 h 904542"/>
                <a:gd name="connsiteX70" fmla="*/ 55084 w 3220305"/>
                <a:gd name="connsiteY70" fmla="*/ 662171 h 904542"/>
                <a:gd name="connsiteX71" fmla="*/ 22033 w 3220305"/>
                <a:gd name="connsiteY71" fmla="*/ 640137 h 904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220305" h="904542">
                  <a:moveTo>
                    <a:pt x="22033" y="640137"/>
                  </a:moveTo>
                  <a:cubicBezTo>
                    <a:pt x="14688" y="623612"/>
                    <a:pt x="15661" y="588567"/>
                    <a:pt x="11016" y="563019"/>
                  </a:cubicBezTo>
                  <a:cubicBezTo>
                    <a:pt x="8308" y="548122"/>
                    <a:pt x="0" y="534092"/>
                    <a:pt x="0" y="518951"/>
                  </a:cubicBezTo>
                  <a:cubicBezTo>
                    <a:pt x="0" y="441746"/>
                    <a:pt x="4605" y="364536"/>
                    <a:pt x="11016" y="287597"/>
                  </a:cubicBezTo>
                  <a:cubicBezTo>
                    <a:pt x="13785" y="254369"/>
                    <a:pt x="29770" y="250089"/>
                    <a:pt x="44067" y="221496"/>
                  </a:cubicBezTo>
                  <a:cubicBezTo>
                    <a:pt x="89676" y="130277"/>
                    <a:pt x="13976" y="250106"/>
                    <a:pt x="77118" y="155395"/>
                  </a:cubicBezTo>
                  <a:lnTo>
                    <a:pt x="264404" y="166412"/>
                  </a:lnTo>
                  <a:cubicBezTo>
                    <a:pt x="400365" y="175789"/>
                    <a:pt x="356708" y="164130"/>
                    <a:pt x="429657" y="188445"/>
                  </a:cubicBezTo>
                  <a:cubicBezTo>
                    <a:pt x="437002" y="199462"/>
                    <a:pt x="445770" y="209653"/>
                    <a:pt x="451691" y="221496"/>
                  </a:cubicBezTo>
                  <a:cubicBezTo>
                    <a:pt x="456884" y="231883"/>
                    <a:pt x="454496" y="246336"/>
                    <a:pt x="462708" y="254547"/>
                  </a:cubicBezTo>
                  <a:cubicBezTo>
                    <a:pt x="470920" y="262758"/>
                    <a:pt x="484742" y="261891"/>
                    <a:pt x="495759" y="265563"/>
                  </a:cubicBezTo>
                  <a:cubicBezTo>
                    <a:pt x="556862" y="326668"/>
                    <a:pt x="500788" y="281929"/>
                    <a:pt x="616944" y="320648"/>
                  </a:cubicBezTo>
                  <a:lnTo>
                    <a:pt x="683045" y="342682"/>
                  </a:lnTo>
                  <a:cubicBezTo>
                    <a:pt x="711353" y="352118"/>
                    <a:pt x="729742" y="359184"/>
                    <a:pt x="760163" y="364715"/>
                  </a:cubicBezTo>
                  <a:cubicBezTo>
                    <a:pt x="785711" y="369360"/>
                    <a:pt x="811576" y="372060"/>
                    <a:pt x="837282" y="375732"/>
                  </a:cubicBezTo>
                  <a:cubicBezTo>
                    <a:pt x="880830" y="390248"/>
                    <a:pt x="903654" y="403138"/>
                    <a:pt x="958467" y="375732"/>
                  </a:cubicBezTo>
                  <a:cubicBezTo>
                    <a:pt x="986338" y="361797"/>
                    <a:pt x="1002534" y="331665"/>
                    <a:pt x="1024568" y="309631"/>
                  </a:cubicBezTo>
                  <a:cubicBezTo>
                    <a:pt x="1069232" y="264967"/>
                    <a:pt x="1050651" y="290515"/>
                    <a:pt x="1079653" y="232513"/>
                  </a:cubicBezTo>
                  <a:cubicBezTo>
                    <a:pt x="1075981" y="221496"/>
                    <a:pt x="1075891" y="208530"/>
                    <a:pt x="1068636" y="199462"/>
                  </a:cubicBezTo>
                  <a:cubicBezTo>
                    <a:pt x="1060365" y="189123"/>
                    <a:pt x="1044948" y="186791"/>
                    <a:pt x="1035585" y="177429"/>
                  </a:cubicBezTo>
                  <a:cubicBezTo>
                    <a:pt x="1026222" y="168066"/>
                    <a:pt x="1020896" y="155395"/>
                    <a:pt x="1013551" y="144378"/>
                  </a:cubicBezTo>
                  <a:cubicBezTo>
                    <a:pt x="1017223" y="122344"/>
                    <a:pt x="1013485" y="97671"/>
                    <a:pt x="1024568" y="78277"/>
                  </a:cubicBezTo>
                  <a:cubicBezTo>
                    <a:pt x="1030330" y="68194"/>
                    <a:pt x="1046232" y="69538"/>
                    <a:pt x="1057619" y="67260"/>
                  </a:cubicBezTo>
                  <a:cubicBezTo>
                    <a:pt x="1083082" y="62167"/>
                    <a:pt x="1109031" y="59915"/>
                    <a:pt x="1134737" y="56243"/>
                  </a:cubicBezTo>
                  <a:cubicBezTo>
                    <a:pt x="1225472" y="25997"/>
                    <a:pt x="1177846" y="37494"/>
                    <a:pt x="1277956" y="23192"/>
                  </a:cubicBezTo>
                  <a:cubicBezTo>
                    <a:pt x="1288973" y="15848"/>
                    <a:pt x="1297899" y="3031"/>
                    <a:pt x="1311007" y="1159"/>
                  </a:cubicBezTo>
                  <a:cubicBezTo>
                    <a:pt x="1390198" y="-10153"/>
                    <a:pt x="1347113" y="63882"/>
                    <a:pt x="1366091" y="111327"/>
                  </a:cubicBezTo>
                  <a:cubicBezTo>
                    <a:pt x="1370404" y="122109"/>
                    <a:pt x="1388125" y="118672"/>
                    <a:pt x="1399142" y="122344"/>
                  </a:cubicBezTo>
                  <a:cubicBezTo>
                    <a:pt x="1406486" y="133361"/>
                    <a:pt x="1415254" y="143552"/>
                    <a:pt x="1421175" y="155395"/>
                  </a:cubicBezTo>
                  <a:cubicBezTo>
                    <a:pt x="1426368" y="165782"/>
                    <a:pt x="1426552" y="178294"/>
                    <a:pt x="1432192" y="188445"/>
                  </a:cubicBezTo>
                  <a:cubicBezTo>
                    <a:pt x="1445053" y="211594"/>
                    <a:pt x="1461571" y="232513"/>
                    <a:pt x="1476260" y="254547"/>
                  </a:cubicBezTo>
                  <a:cubicBezTo>
                    <a:pt x="1483605" y="265564"/>
                    <a:pt x="1485733" y="283410"/>
                    <a:pt x="1498294" y="287597"/>
                  </a:cubicBezTo>
                  <a:cubicBezTo>
                    <a:pt x="1543905" y="302801"/>
                    <a:pt x="1521682" y="292172"/>
                    <a:pt x="1564395" y="320648"/>
                  </a:cubicBezTo>
                  <a:cubicBezTo>
                    <a:pt x="1568067" y="331665"/>
                    <a:pt x="1568158" y="344630"/>
                    <a:pt x="1575412" y="353698"/>
                  </a:cubicBezTo>
                  <a:cubicBezTo>
                    <a:pt x="1590945" y="373114"/>
                    <a:pt x="1619740" y="379491"/>
                    <a:pt x="1641513" y="386749"/>
                  </a:cubicBezTo>
                  <a:cubicBezTo>
                    <a:pt x="1648858" y="397766"/>
                    <a:pt x="1653208" y="411528"/>
                    <a:pt x="1663547" y="419800"/>
                  </a:cubicBezTo>
                  <a:cubicBezTo>
                    <a:pt x="1672615" y="427054"/>
                    <a:pt x="1688386" y="422606"/>
                    <a:pt x="1696597" y="430817"/>
                  </a:cubicBezTo>
                  <a:cubicBezTo>
                    <a:pt x="1704808" y="439028"/>
                    <a:pt x="1700360" y="454799"/>
                    <a:pt x="1707614" y="463867"/>
                  </a:cubicBezTo>
                  <a:cubicBezTo>
                    <a:pt x="1724328" y="484759"/>
                    <a:pt x="1750906" y="488365"/>
                    <a:pt x="1773715" y="496918"/>
                  </a:cubicBezTo>
                  <a:cubicBezTo>
                    <a:pt x="1792232" y="503862"/>
                    <a:pt x="1810438" y="511607"/>
                    <a:pt x="1828800" y="518951"/>
                  </a:cubicBezTo>
                  <a:cubicBezTo>
                    <a:pt x="1858178" y="515279"/>
                    <a:pt x="1889446" y="518931"/>
                    <a:pt x="1916935" y="507935"/>
                  </a:cubicBezTo>
                  <a:cubicBezTo>
                    <a:pt x="1929229" y="503018"/>
                    <a:pt x="1929606" y="484247"/>
                    <a:pt x="1938968" y="474884"/>
                  </a:cubicBezTo>
                  <a:cubicBezTo>
                    <a:pt x="1974677" y="439174"/>
                    <a:pt x="2008020" y="448350"/>
                    <a:pt x="2060154" y="441833"/>
                  </a:cubicBezTo>
                  <a:cubicBezTo>
                    <a:pt x="2175153" y="403501"/>
                    <a:pt x="2103089" y="421455"/>
                    <a:pt x="2280491" y="408783"/>
                  </a:cubicBezTo>
                  <a:cubicBezTo>
                    <a:pt x="2291508" y="405111"/>
                    <a:pt x="2304474" y="405021"/>
                    <a:pt x="2313542" y="397766"/>
                  </a:cubicBezTo>
                  <a:cubicBezTo>
                    <a:pt x="2384730" y="340814"/>
                    <a:pt x="2285551" y="381390"/>
                    <a:pt x="2368626" y="353698"/>
                  </a:cubicBezTo>
                  <a:cubicBezTo>
                    <a:pt x="2460433" y="357370"/>
                    <a:pt x="2552401" y="358169"/>
                    <a:pt x="2644048" y="364715"/>
                  </a:cubicBezTo>
                  <a:cubicBezTo>
                    <a:pt x="2655631" y="365542"/>
                    <a:pt x="2665575" y="374292"/>
                    <a:pt x="2677098" y="375732"/>
                  </a:cubicBezTo>
                  <a:cubicBezTo>
                    <a:pt x="2724609" y="381671"/>
                    <a:pt x="2772578" y="383077"/>
                    <a:pt x="2820318" y="386749"/>
                  </a:cubicBezTo>
                  <a:cubicBezTo>
                    <a:pt x="2935064" y="424999"/>
                    <a:pt x="2807136" y="385694"/>
                    <a:pt x="3095739" y="408783"/>
                  </a:cubicBezTo>
                  <a:cubicBezTo>
                    <a:pt x="3121654" y="410856"/>
                    <a:pt x="3141585" y="428330"/>
                    <a:pt x="3161841" y="441833"/>
                  </a:cubicBezTo>
                  <a:cubicBezTo>
                    <a:pt x="3215889" y="522908"/>
                    <a:pt x="3244015" y="535852"/>
                    <a:pt x="3194891" y="662171"/>
                  </a:cubicBezTo>
                  <a:cubicBezTo>
                    <a:pt x="3185293" y="686852"/>
                    <a:pt x="3128790" y="706238"/>
                    <a:pt x="3128790" y="706238"/>
                  </a:cubicBezTo>
                  <a:cubicBezTo>
                    <a:pt x="3121445" y="717255"/>
                    <a:pt x="3116119" y="729926"/>
                    <a:pt x="3106756" y="739289"/>
                  </a:cubicBezTo>
                  <a:cubicBezTo>
                    <a:pt x="3081395" y="764651"/>
                    <a:pt x="3063352" y="763911"/>
                    <a:pt x="3029638" y="772339"/>
                  </a:cubicBezTo>
                  <a:cubicBezTo>
                    <a:pt x="3005272" y="796705"/>
                    <a:pt x="2994214" y="812085"/>
                    <a:pt x="2963537" y="827424"/>
                  </a:cubicBezTo>
                  <a:cubicBezTo>
                    <a:pt x="2945924" y="836230"/>
                    <a:pt x="2902896" y="844749"/>
                    <a:pt x="2886419" y="849457"/>
                  </a:cubicBezTo>
                  <a:cubicBezTo>
                    <a:pt x="2875253" y="852647"/>
                    <a:pt x="2864965" y="859864"/>
                    <a:pt x="2853368" y="860474"/>
                  </a:cubicBezTo>
                  <a:cubicBezTo>
                    <a:pt x="2724963" y="867232"/>
                    <a:pt x="2596308" y="867819"/>
                    <a:pt x="2467778" y="871491"/>
                  </a:cubicBezTo>
                  <a:cubicBezTo>
                    <a:pt x="2456761" y="875163"/>
                    <a:pt x="2446063" y="879989"/>
                    <a:pt x="2434727" y="882508"/>
                  </a:cubicBezTo>
                  <a:cubicBezTo>
                    <a:pt x="2412921" y="887354"/>
                    <a:pt x="2390603" y="889529"/>
                    <a:pt x="2368626" y="893525"/>
                  </a:cubicBezTo>
                  <a:cubicBezTo>
                    <a:pt x="2350203" y="896875"/>
                    <a:pt x="2331903" y="900870"/>
                    <a:pt x="2313542" y="904542"/>
                  </a:cubicBezTo>
                  <a:lnTo>
                    <a:pt x="1333041" y="893525"/>
                  </a:lnTo>
                  <a:cubicBezTo>
                    <a:pt x="1307079" y="892984"/>
                    <a:pt x="1281866" y="883612"/>
                    <a:pt x="1255922" y="882508"/>
                  </a:cubicBezTo>
                  <a:cubicBezTo>
                    <a:pt x="1109118" y="876261"/>
                    <a:pt x="962139" y="875163"/>
                    <a:pt x="815248" y="871491"/>
                  </a:cubicBezTo>
                  <a:cubicBezTo>
                    <a:pt x="759727" y="860387"/>
                    <a:pt x="624570" y="832123"/>
                    <a:pt x="572877" y="827424"/>
                  </a:cubicBezTo>
                  <a:cubicBezTo>
                    <a:pt x="492087" y="820079"/>
                    <a:pt x="410526" y="818727"/>
                    <a:pt x="330506" y="805390"/>
                  </a:cubicBezTo>
                  <a:cubicBezTo>
                    <a:pt x="245934" y="791295"/>
                    <a:pt x="286308" y="798754"/>
                    <a:pt x="209320" y="783356"/>
                  </a:cubicBezTo>
                  <a:cubicBezTo>
                    <a:pt x="198303" y="772339"/>
                    <a:pt x="189889" y="757872"/>
                    <a:pt x="176269" y="750306"/>
                  </a:cubicBezTo>
                  <a:cubicBezTo>
                    <a:pt x="155966" y="739027"/>
                    <a:pt x="110168" y="728272"/>
                    <a:pt x="110168" y="728272"/>
                  </a:cubicBezTo>
                  <a:cubicBezTo>
                    <a:pt x="88502" y="695772"/>
                    <a:pt x="86897" y="688681"/>
                    <a:pt x="55084" y="662171"/>
                  </a:cubicBezTo>
                  <a:cubicBezTo>
                    <a:pt x="15922" y="629536"/>
                    <a:pt x="29378" y="656662"/>
                    <a:pt x="22033" y="640137"/>
                  </a:cubicBezTo>
                  <a:close/>
                </a:path>
              </a:pathLst>
            </a:custGeom>
            <a:solidFill>
              <a:srgbClr val="FFFF00">
                <a:alpha val="70000"/>
              </a:srgbClr>
            </a:solidFill>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1450524" y="2608149"/>
              <a:ext cx="1575412" cy="369332"/>
            </a:xfrm>
            <a:prstGeom prst="rect">
              <a:avLst/>
            </a:prstGeom>
            <a:noFill/>
          </p:spPr>
          <p:txBody>
            <a:bodyPr wrap="square" rtlCol="0">
              <a:spAutoFit/>
            </a:bodyPr>
            <a:lstStyle/>
            <a:p>
              <a:r>
                <a:rPr lang="en-US" b="1" dirty="0" smtClean="0"/>
                <a:t>North: 19%</a:t>
              </a:r>
              <a:endParaRPr lang="en-US" b="1" dirty="0"/>
            </a:p>
          </p:txBody>
        </p:sp>
        <p:sp>
          <p:nvSpPr>
            <p:cNvPr id="12" name="TextBox 11"/>
            <p:cNvSpPr txBox="1"/>
            <p:nvPr/>
          </p:nvSpPr>
          <p:spPr>
            <a:xfrm>
              <a:off x="2325824" y="4095037"/>
              <a:ext cx="1284023" cy="369332"/>
            </a:xfrm>
            <a:prstGeom prst="rect">
              <a:avLst/>
            </a:prstGeom>
            <a:noFill/>
          </p:spPr>
          <p:txBody>
            <a:bodyPr wrap="square" rtlCol="0">
              <a:spAutoFit/>
            </a:bodyPr>
            <a:lstStyle/>
            <a:p>
              <a:r>
                <a:rPr lang="en-US" b="1" dirty="0" smtClean="0"/>
                <a:t>East: 17%</a:t>
              </a:r>
              <a:endParaRPr lang="en-US" b="1" dirty="0"/>
            </a:p>
          </p:txBody>
        </p:sp>
        <p:sp>
          <p:nvSpPr>
            <p:cNvPr id="13" name="TextBox 12"/>
            <p:cNvSpPr txBox="1"/>
            <p:nvPr/>
          </p:nvSpPr>
          <p:spPr>
            <a:xfrm>
              <a:off x="660154" y="3945624"/>
              <a:ext cx="1215730" cy="369332"/>
            </a:xfrm>
            <a:prstGeom prst="rect">
              <a:avLst/>
            </a:prstGeom>
            <a:noFill/>
          </p:spPr>
          <p:txBody>
            <a:bodyPr wrap="square" rtlCol="0">
              <a:spAutoFit/>
            </a:bodyPr>
            <a:lstStyle/>
            <a:p>
              <a:r>
                <a:rPr lang="en-US" b="1" dirty="0" smtClean="0"/>
                <a:t>West: 51%</a:t>
              </a:r>
              <a:endParaRPr lang="en-US" b="1" dirty="0"/>
            </a:p>
          </p:txBody>
        </p:sp>
        <p:sp>
          <p:nvSpPr>
            <p:cNvPr id="14" name="TextBox 13"/>
            <p:cNvSpPr txBox="1"/>
            <p:nvPr/>
          </p:nvSpPr>
          <p:spPr>
            <a:xfrm>
              <a:off x="1350199" y="5130684"/>
              <a:ext cx="1433498" cy="369332"/>
            </a:xfrm>
            <a:prstGeom prst="rect">
              <a:avLst/>
            </a:prstGeom>
            <a:noFill/>
          </p:spPr>
          <p:txBody>
            <a:bodyPr wrap="square" rtlCol="0">
              <a:spAutoFit/>
            </a:bodyPr>
            <a:lstStyle/>
            <a:p>
              <a:r>
                <a:rPr lang="en-US" b="1" dirty="0" smtClean="0"/>
                <a:t>South: 13%</a:t>
              </a:r>
              <a:endParaRPr lang="en-US" b="1" dirty="0"/>
            </a:p>
          </p:txBody>
        </p:sp>
      </p:grpSp>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23769" y="2248203"/>
            <a:ext cx="3810000" cy="3394842"/>
          </a:xfrm>
          <a:prstGeom prst="rect">
            <a:avLst/>
          </a:prstGeom>
        </p:spPr>
      </p:pic>
      <p:sp>
        <p:nvSpPr>
          <p:cNvPr id="16" name="Rectangle 15"/>
          <p:cNvSpPr/>
          <p:nvPr/>
        </p:nvSpPr>
        <p:spPr>
          <a:xfrm>
            <a:off x="4342196" y="2083249"/>
            <a:ext cx="135331" cy="3416767"/>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grpSp>
        <p:nvGrpSpPr>
          <p:cNvPr id="17" name="Group 16"/>
          <p:cNvGrpSpPr/>
          <p:nvPr/>
        </p:nvGrpSpPr>
        <p:grpSpPr>
          <a:xfrm>
            <a:off x="4592198" y="1683642"/>
            <a:ext cx="3492937" cy="3901910"/>
            <a:chOff x="4507652" y="1750167"/>
            <a:chExt cx="3492937" cy="3901910"/>
          </a:xfrm>
        </p:grpSpPr>
        <p:sp>
          <p:nvSpPr>
            <p:cNvPr id="18" name="TextBox 17"/>
            <p:cNvSpPr txBox="1"/>
            <p:nvPr/>
          </p:nvSpPr>
          <p:spPr>
            <a:xfrm>
              <a:off x="4540910" y="1750167"/>
              <a:ext cx="3459679" cy="353943"/>
            </a:xfrm>
            <a:prstGeom prst="rect">
              <a:avLst/>
            </a:prstGeom>
            <a:noFill/>
          </p:spPr>
          <p:txBody>
            <a:bodyPr wrap="square" rtlCol="0">
              <a:spAutoFit/>
            </a:bodyPr>
            <a:lstStyle/>
            <a:p>
              <a:r>
                <a:rPr lang="en-US" sz="1700" b="1" dirty="0" smtClean="0"/>
                <a:t>LIBER Academic Library Membership</a:t>
              </a:r>
              <a:endParaRPr lang="en-US" sz="1700" b="1" dirty="0"/>
            </a:p>
          </p:txBody>
        </p:sp>
        <p:sp>
          <p:nvSpPr>
            <p:cNvPr id="19" name="Freeform 18"/>
            <p:cNvSpPr/>
            <p:nvPr/>
          </p:nvSpPr>
          <p:spPr>
            <a:xfrm>
              <a:off x="4507652" y="3673831"/>
              <a:ext cx="1819048" cy="1403622"/>
            </a:xfrm>
            <a:custGeom>
              <a:avLst/>
              <a:gdLst>
                <a:gd name="connsiteX0" fmla="*/ 782197 w 1819048"/>
                <a:gd name="connsiteY0" fmla="*/ 1299990 h 1403622"/>
                <a:gd name="connsiteX1" fmla="*/ 683046 w 1819048"/>
                <a:gd name="connsiteY1" fmla="*/ 1156771 h 1403622"/>
                <a:gd name="connsiteX2" fmla="*/ 672029 w 1819048"/>
                <a:gd name="connsiteY2" fmla="*/ 1123721 h 1403622"/>
                <a:gd name="connsiteX3" fmla="*/ 638978 w 1819048"/>
                <a:gd name="connsiteY3" fmla="*/ 1101687 h 1403622"/>
                <a:gd name="connsiteX4" fmla="*/ 605928 w 1819048"/>
                <a:gd name="connsiteY4" fmla="*/ 1068636 h 1403622"/>
                <a:gd name="connsiteX5" fmla="*/ 550843 w 1819048"/>
                <a:gd name="connsiteY5" fmla="*/ 991518 h 1403622"/>
                <a:gd name="connsiteX6" fmla="*/ 418641 w 1819048"/>
                <a:gd name="connsiteY6" fmla="*/ 969484 h 1403622"/>
                <a:gd name="connsiteX7" fmla="*/ 308472 w 1819048"/>
                <a:gd name="connsiteY7" fmla="*/ 936434 h 1403622"/>
                <a:gd name="connsiteX8" fmla="*/ 220337 w 1819048"/>
                <a:gd name="connsiteY8" fmla="*/ 881349 h 1403622"/>
                <a:gd name="connsiteX9" fmla="*/ 165253 w 1819048"/>
                <a:gd name="connsiteY9" fmla="*/ 826265 h 1403622"/>
                <a:gd name="connsiteX10" fmla="*/ 99152 w 1819048"/>
                <a:gd name="connsiteY10" fmla="*/ 760164 h 1403622"/>
                <a:gd name="connsiteX11" fmla="*/ 77118 w 1819048"/>
                <a:gd name="connsiteY11" fmla="*/ 727113 h 1403622"/>
                <a:gd name="connsiteX12" fmla="*/ 44067 w 1819048"/>
                <a:gd name="connsiteY12" fmla="*/ 638978 h 1403622"/>
                <a:gd name="connsiteX13" fmla="*/ 33051 w 1819048"/>
                <a:gd name="connsiteY13" fmla="*/ 594911 h 1403622"/>
                <a:gd name="connsiteX14" fmla="*/ 0 w 1819048"/>
                <a:gd name="connsiteY14" fmla="*/ 473725 h 1403622"/>
                <a:gd name="connsiteX15" fmla="*/ 11017 w 1819048"/>
                <a:gd name="connsiteY15" fmla="*/ 363557 h 1403622"/>
                <a:gd name="connsiteX16" fmla="*/ 55084 w 1819048"/>
                <a:gd name="connsiteY16" fmla="*/ 297455 h 1403622"/>
                <a:gd name="connsiteX17" fmla="*/ 66101 w 1819048"/>
                <a:gd name="connsiteY17" fmla="*/ 253388 h 1403622"/>
                <a:gd name="connsiteX18" fmla="*/ 176270 w 1819048"/>
                <a:gd name="connsiteY18" fmla="*/ 176270 h 1403622"/>
                <a:gd name="connsiteX19" fmla="*/ 209320 w 1819048"/>
                <a:gd name="connsiteY19" fmla="*/ 154236 h 1403622"/>
                <a:gd name="connsiteX20" fmla="*/ 242371 w 1819048"/>
                <a:gd name="connsiteY20" fmla="*/ 121186 h 1403622"/>
                <a:gd name="connsiteX21" fmla="*/ 308472 w 1819048"/>
                <a:gd name="connsiteY21" fmla="*/ 110169 h 1403622"/>
                <a:gd name="connsiteX22" fmla="*/ 341523 w 1819048"/>
                <a:gd name="connsiteY22" fmla="*/ 99152 h 1403622"/>
                <a:gd name="connsiteX23" fmla="*/ 407624 w 1819048"/>
                <a:gd name="connsiteY23" fmla="*/ 55084 h 1403622"/>
                <a:gd name="connsiteX24" fmla="*/ 473725 w 1819048"/>
                <a:gd name="connsiteY24" fmla="*/ 33051 h 1403622"/>
                <a:gd name="connsiteX25" fmla="*/ 506776 w 1819048"/>
                <a:gd name="connsiteY25" fmla="*/ 22034 h 1403622"/>
                <a:gd name="connsiteX26" fmla="*/ 605928 w 1819048"/>
                <a:gd name="connsiteY26" fmla="*/ 0 h 1403622"/>
                <a:gd name="connsiteX27" fmla="*/ 771181 w 1819048"/>
                <a:gd name="connsiteY27" fmla="*/ 22034 h 1403622"/>
                <a:gd name="connsiteX28" fmla="*/ 804231 w 1819048"/>
                <a:gd name="connsiteY28" fmla="*/ 44068 h 1403622"/>
                <a:gd name="connsiteX29" fmla="*/ 859316 w 1819048"/>
                <a:gd name="connsiteY29" fmla="*/ 66101 h 1403622"/>
                <a:gd name="connsiteX30" fmla="*/ 892366 w 1819048"/>
                <a:gd name="connsiteY30" fmla="*/ 88135 h 1403622"/>
                <a:gd name="connsiteX31" fmla="*/ 936434 w 1819048"/>
                <a:gd name="connsiteY31" fmla="*/ 110169 h 1403622"/>
                <a:gd name="connsiteX32" fmla="*/ 1046602 w 1819048"/>
                <a:gd name="connsiteY32" fmla="*/ 187287 h 1403622"/>
                <a:gd name="connsiteX33" fmla="*/ 1079653 w 1819048"/>
                <a:gd name="connsiteY33" fmla="*/ 209321 h 1403622"/>
                <a:gd name="connsiteX34" fmla="*/ 1112704 w 1819048"/>
                <a:gd name="connsiteY34" fmla="*/ 220337 h 1403622"/>
                <a:gd name="connsiteX35" fmla="*/ 1145754 w 1819048"/>
                <a:gd name="connsiteY35" fmla="*/ 286439 h 1403622"/>
                <a:gd name="connsiteX36" fmla="*/ 1189822 w 1819048"/>
                <a:gd name="connsiteY36" fmla="*/ 352540 h 1403622"/>
                <a:gd name="connsiteX37" fmla="*/ 1211855 w 1819048"/>
                <a:gd name="connsiteY37" fmla="*/ 385590 h 1403622"/>
                <a:gd name="connsiteX38" fmla="*/ 1222872 w 1819048"/>
                <a:gd name="connsiteY38" fmla="*/ 418641 h 1403622"/>
                <a:gd name="connsiteX39" fmla="*/ 1244906 w 1819048"/>
                <a:gd name="connsiteY39" fmla="*/ 451692 h 1403622"/>
                <a:gd name="connsiteX40" fmla="*/ 1311007 w 1819048"/>
                <a:gd name="connsiteY40" fmla="*/ 473725 h 1403622"/>
                <a:gd name="connsiteX41" fmla="*/ 1553378 w 1819048"/>
                <a:gd name="connsiteY41" fmla="*/ 484742 h 1403622"/>
                <a:gd name="connsiteX42" fmla="*/ 1663547 w 1819048"/>
                <a:gd name="connsiteY42" fmla="*/ 572877 h 1403622"/>
                <a:gd name="connsiteX43" fmla="*/ 1674564 w 1819048"/>
                <a:gd name="connsiteY43" fmla="*/ 694063 h 1403622"/>
                <a:gd name="connsiteX44" fmla="*/ 1630496 w 1819048"/>
                <a:gd name="connsiteY44" fmla="*/ 771181 h 1403622"/>
                <a:gd name="connsiteX45" fmla="*/ 1586429 w 1819048"/>
                <a:gd name="connsiteY45" fmla="*/ 782198 h 1403622"/>
                <a:gd name="connsiteX46" fmla="*/ 1542361 w 1819048"/>
                <a:gd name="connsiteY46" fmla="*/ 804231 h 1403622"/>
                <a:gd name="connsiteX47" fmla="*/ 1520328 w 1819048"/>
                <a:gd name="connsiteY47" fmla="*/ 837282 h 1403622"/>
                <a:gd name="connsiteX48" fmla="*/ 1520328 w 1819048"/>
                <a:gd name="connsiteY48" fmla="*/ 936434 h 1403622"/>
                <a:gd name="connsiteX49" fmla="*/ 1586429 w 1819048"/>
                <a:gd name="connsiteY49" fmla="*/ 991518 h 1403622"/>
                <a:gd name="connsiteX50" fmla="*/ 1773716 w 1819048"/>
                <a:gd name="connsiteY50" fmla="*/ 980501 h 1403622"/>
                <a:gd name="connsiteX51" fmla="*/ 1806766 w 1819048"/>
                <a:gd name="connsiteY51" fmla="*/ 1002535 h 1403622"/>
                <a:gd name="connsiteX52" fmla="*/ 1817783 w 1819048"/>
                <a:gd name="connsiteY52" fmla="*/ 1046602 h 1403622"/>
                <a:gd name="connsiteX53" fmla="*/ 1806766 w 1819048"/>
                <a:gd name="connsiteY53" fmla="*/ 1112704 h 1403622"/>
                <a:gd name="connsiteX54" fmla="*/ 1575412 w 1819048"/>
                <a:gd name="connsiteY54" fmla="*/ 1079653 h 1403622"/>
                <a:gd name="connsiteX55" fmla="*/ 1487277 w 1819048"/>
                <a:gd name="connsiteY55" fmla="*/ 1090670 h 1403622"/>
                <a:gd name="connsiteX56" fmla="*/ 1454226 w 1819048"/>
                <a:gd name="connsiteY56" fmla="*/ 1101687 h 1403622"/>
                <a:gd name="connsiteX57" fmla="*/ 1366091 w 1819048"/>
                <a:gd name="connsiteY57" fmla="*/ 1112704 h 1403622"/>
                <a:gd name="connsiteX58" fmla="*/ 1322024 w 1819048"/>
                <a:gd name="connsiteY58" fmla="*/ 1156771 h 1403622"/>
                <a:gd name="connsiteX59" fmla="*/ 1288973 w 1819048"/>
                <a:gd name="connsiteY59" fmla="*/ 1167788 h 1403622"/>
                <a:gd name="connsiteX60" fmla="*/ 1255923 w 1819048"/>
                <a:gd name="connsiteY60" fmla="*/ 1189822 h 1403622"/>
                <a:gd name="connsiteX61" fmla="*/ 1244906 w 1819048"/>
                <a:gd name="connsiteY61" fmla="*/ 1222872 h 1403622"/>
                <a:gd name="connsiteX62" fmla="*/ 1222872 w 1819048"/>
                <a:gd name="connsiteY62" fmla="*/ 1255923 h 1403622"/>
                <a:gd name="connsiteX63" fmla="*/ 1255923 w 1819048"/>
                <a:gd name="connsiteY63" fmla="*/ 1277957 h 1403622"/>
                <a:gd name="connsiteX64" fmla="*/ 1244906 w 1819048"/>
                <a:gd name="connsiteY64" fmla="*/ 1344058 h 1403622"/>
                <a:gd name="connsiteX65" fmla="*/ 1178805 w 1819048"/>
                <a:gd name="connsiteY65" fmla="*/ 1366092 h 1403622"/>
                <a:gd name="connsiteX66" fmla="*/ 1013552 w 1819048"/>
                <a:gd name="connsiteY66" fmla="*/ 1388125 h 1403622"/>
                <a:gd name="connsiteX67" fmla="*/ 870332 w 1819048"/>
                <a:gd name="connsiteY67" fmla="*/ 1388125 h 1403622"/>
                <a:gd name="connsiteX68" fmla="*/ 837282 w 1819048"/>
                <a:gd name="connsiteY68" fmla="*/ 1366092 h 1403622"/>
                <a:gd name="connsiteX69" fmla="*/ 782197 w 1819048"/>
                <a:gd name="connsiteY69" fmla="*/ 1355075 h 1403622"/>
                <a:gd name="connsiteX70" fmla="*/ 782197 w 1819048"/>
                <a:gd name="connsiteY70" fmla="*/ 1299990 h 1403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819048" h="1403622">
                  <a:moveTo>
                    <a:pt x="782197" y="1299990"/>
                  </a:moveTo>
                  <a:cubicBezTo>
                    <a:pt x="765672" y="1266939"/>
                    <a:pt x="713820" y="1206009"/>
                    <a:pt x="683046" y="1156771"/>
                  </a:cubicBezTo>
                  <a:cubicBezTo>
                    <a:pt x="676891" y="1146924"/>
                    <a:pt x="679283" y="1132789"/>
                    <a:pt x="672029" y="1123721"/>
                  </a:cubicBezTo>
                  <a:cubicBezTo>
                    <a:pt x="663757" y="1113382"/>
                    <a:pt x="649150" y="1110164"/>
                    <a:pt x="638978" y="1101687"/>
                  </a:cubicBezTo>
                  <a:cubicBezTo>
                    <a:pt x="627009" y="1091713"/>
                    <a:pt x="615902" y="1080605"/>
                    <a:pt x="605928" y="1068636"/>
                  </a:cubicBezTo>
                  <a:cubicBezTo>
                    <a:pt x="596117" y="1056862"/>
                    <a:pt x="560763" y="995486"/>
                    <a:pt x="550843" y="991518"/>
                  </a:cubicBezTo>
                  <a:cubicBezTo>
                    <a:pt x="509363" y="974926"/>
                    <a:pt x="461024" y="983611"/>
                    <a:pt x="418641" y="969484"/>
                  </a:cubicBezTo>
                  <a:cubicBezTo>
                    <a:pt x="338176" y="942663"/>
                    <a:pt x="375072" y="953084"/>
                    <a:pt x="308472" y="936434"/>
                  </a:cubicBezTo>
                  <a:cubicBezTo>
                    <a:pt x="273565" y="918980"/>
                    <a:pt x="248940" y="909952"/>
                    <a:pt x="220337" y="881349"/>
                  </a:cubicBezTo>
                  <a:cubicBezTo>
                    <a:pt x="146891" y="807903"/>
                    <a:pt x="253391" y="885023"/>
                    <a:pt x="165253" y="826265"/>
                  </a:cubicBezTo>
                  <a:cubicBezTo>
                    <a:pt x="113324" y="748374"/>
                    <a:pt x="181144" y="842157"/>
                    <a:pt x="99152" y="760164"/>
                  </a:cubicBezTo>
                  <a:cubicBezTo>
                    <a:pt x="89789" y="750801"/>
                    <a:pt x="84463" y="738130"/>
                    <a:pt x="77118" y="727113"/>
                  </a:cubicBezTo>
                  <a:cubicBezTo>
                    <a:pt x="49175" y="587401"/>
                    <a:pt x="86620" y="738271"/>
                    <a:pt x="44067" y="638978"/>
                  </a:cubicBezTo>
                  <a:cubicBezTo>
                    <a:pt x="38103" y="625061"/>
                    <a:pt x="37035" y="609519"/>
                    <a:pt x="33051" y="594911"/>
                  </a:cubicBezTo>
                  <a:cubicBezTo>
                    <a:pt x="-6249" y="450809"/>
                    <a:pt x="24924" y="573421"/>
                    <a:pt x="0" y="473725"/>
                  </a:cubicBezTo>
                  <a:cubicBezTo>
                    <a:pt x="3672" y="437002"/>
                    <a:pt x="9" y="398783"/>
                    <a:pt x="11017" y="363557"/>
                  </a:cubicBezTo>
                  <a:cubicBezTo>
                    <a:pt x="18916" y="338281"/>
                    <a:pt x="55084" y="297455"/>
                    <a:pt x="55084" y="297455"/>
                  </a:cubicBezTo>
                  <a:cubicBezTo>
                    <a:pt x="58756" y="282766"/>
                    <a:pt x="60137" y="267305"/>
                    <a:pt x="66101" y="253388"/>
                  </a:cubicBezTo>
                  <a:cubicBezTo>
                    <a:pt x="90259" y="197020"/>
                    <a:pt x="116220" y="216305"/>
                    <a:pt x="176270" y="176270"/>
                  </a:cubicBezTo>
                  <a:cubicBezTo>
                    <a:pt x="187287" y="168925"/>
                    <a:pt x="199148" y="162712"/>
                    <a:pt x="209320" y="154236"/>
                  </a:cubicBezTo>
                  <a:cubicBezTo>
                    <a:pt x="221289" y="144262"/>
                    <a:pt x="228134" y="127514"/>
                    <a:pt x="242371" y="121186"/>
                  </a:cubicBezTo>
                  <a:cubicBezTo>
                    <a:pt x="262783" y="112114"/>
                    <a:pt x="286666" y="115015"/>
                    <a:pt x="308472" y="110169"/>
                  </a:cubicBezTo>
                  <a:cubicBezTo>
                    <a:pt x="319808" y="107650"/>
                    <a:pt x="330506" y="102824"/>
                    <a:pt x="341523" y="99152"/>
                  </a:cubicBezTo>
                  <a:cubicBezTo>
                    <a:pt x="363557" y="84463"/>
                    <a:pt x="382502" y="63458"/>
                    <a:pt x="407624" y="55084"/>
                  </a:cubicBezTo>
                  <a:lnTo>
                    <a:pt x="473725" y="33051"/>
                  </a:lnTo>
                  <a:cubicBezTo>
                    <a:pt x="484742" y="29379"/>
                    <a:pt x="495510" y="24851"/>
                    <a:pt x="506776" y="22034"/>
                  </a:cubicBezTo>
                  <a:cubicBezTo>
                    <a:pt x="569009" y="6475"/>
                    <a:pt x="535996" y="13986"/>
                    <a:pt x="605928" y="0"/>
                  </a:cubicBezTo>
                  <a:cubicBezTo>
                    <a:pt x="661012" y="7345"/>
                    <a:pt x="716933" y="9979"/>
                    <a:pt x="771181" y="22034"/>
                  </a:cubicBezTo>
                  <a:cubicBezTo>
                    <a:pt x="784106" y="24906"/>
                    <a:pt x="792388" y="38147"/>
                    <a:pt x="804231" y="44068"/>
                  </a:cubicBezTo>
                  <a:cubicBezTo>
                    <a:pt x="821919" y="52912"/>
                    <a:pt x="841628" y="57257"/>
                    <a:pt x="859316" y="66101"/>
                  </a:cubicBezTo>
                  <a:cubicBezTo>
                    <a:pt x="871159" y="72022"/>
                    <a:pt x="880870" y="81566"/>
                    <a:pt x="892366" y="88135"/>
                  </a:cubicBezTo>
                  <a:cubicBezTo>
                    <a:pt x="906625" y="96283"/>
                    <a:pt x="923610" y="99910"/>
                    <a:pt x="936434" y="110169"/>
                  </a:cubicBezTo>
                  <a:cubicBezTo>
                    <a:pt x="1041172" y="193959"/>
                    <a:pt x="958733" y="165319"/>
                    <a:pt x="1046602" y="187287"/>
                  </a:cubicBezTo>
                  <a:cubicBezTo>
                    <a:pt x="1057619" y="194632"/>
                    <a:pt x="1067810" y="203400"/>
                    <a:pt x="1079653" y="209321"/>
                  </a:cubicBezTo>
                  <a:cubicBezTo>
                    <a:pt x="1090040" y="214514"/>
                    <a:pt x="1103636" y="213083"/>
                    <a:pt x="1112704" y="220337"/>
                  </a:cubicBezTo>
                  <a:cubicBezTo>
                    <a:pt x="1142047" y="243811"/>
                    <a:pt x="1129788" y="257701"/>
                    <a:pt x="1145754" y="286439"/>
                  </a:cubicBezTo>
                  <a:cubicBezTo>
                    <a:pt x="1158615" y="309588"/>
                    <a:pt x="1175133" y="330506"/>
                    <a:pt x="1189822" y="352540"/>
                  </a:cubicBezTo>
                  <a:cubicBezTo>
                    <a:pt x="1197166" y="363557"/>
                    <a:pt x="1207668" y="373029"/>
                    <a:pt x="1211855" y="385590"/>
                  </a:cubicBezTo>
                  <a:cubicBezTo>
                    <a:pt x="1215527" y="396607"/>
                    <a:pt x="1217679" y="408254"/>
                    <a:pt x="1222872" y="418641"/>
                  </a:cubicBezTo>
                  <a:cubicBezTo>
                    <a:pt x="1228793" y="430484"/>
                    <a:pt x="1233678" y="444674"/>
                    <a:pt x="1244906" y="451692"/>
                  </a:cubicBezTo>
                  <a:cubicBezTo>
                    <a:pt x="1264601" y="464001"/>
                    <a:pt x="1287806" y="472670"/>
                    <a:pt x="1311007" y="473725"/>
                  </a:cubicBezTo>
                  <a:lnTo>
                    <a:pt x="1553378" y="484742"/>
                  </a:lnTo>
                  <a:cubicBezTo>
                    <a:pt x="1638708" y="570072"/>
                    <a:pt x="1596008" y="550364"/>
                    <a:pt x="1663547" y="572877"/>
                  </a:cubicBezTo>
                  <a:cubicBezTo>
                    <a:pt x="1690215" y="652879"/>
                    <a:pt x="1691174" y="619318"/>
                    <a:pt x="1674564" y="694063"/>
                  </a:cubicBezTo>
                  <a:cubicBezTo>
                    <a:pt x="1666290" y="731294"/>
                    <a:pt x="1667542" y="750012"/>
                    <a:pt x="1630496" y="771181"/>
                  </a:cubicBezTo>
                  <a:cubicBezTo>
                    <a:pt x="1617350" y="778693"/>
                    <a:pt x="1600606" y="776882"/>
                    <a:pt x="1586429" y="782198"/>
                  </a:cubicBezTo>
                  <a:cubicBezTo>
                    <a:pt x="1571052" y="787964"/>
                    <a:pt x="1557050" y="796887"/>
                    <a:pt x="1542361" y="804231"/>
                  </a:cubicBezTo>
                  <a:cubicBezTo>
                    <a:pt x="1535017" y="815248"/>
                    <a:pt x="1526249" y="825439"/>
                    <a:pt x="1520328" y="837282"/>
                  </a:cubicBezTo>
                  <a:cubicBezTo>
                    <a:pt x="1503923" y="870094"/>
                    <a:pt x="1504179" y="900100"/>
                    <a:pt x="1520328" y="936434"/>
                  </a:cubicBezTo>
                  <a:cubicBezTo>
                    <a:pt x="1529257" y="956524"/>
                    <a:pt x="1568871" y="979813"/>
                    <a:pt x="1586429" y="991518"/>
                  </a:cubicBezTo>
                  <a:cubicBezTo>
                    <a:pt x="1648858" y="987846"/>
                    <a:pt x="1711257" y="977378"/>
                    <a:pt x="1773716" y="980501"/>
                  </a:cubicBezTo>
                  <a:cubicBezTo>
                    <a:pt x="1786940" y="981162"/>
                    <a:pt x="1799422" y="991518"/>
                    <a:pt x="1806766" y="1002535"/>
                  </a:cubicBezTo>
                  <a:cubicBezTo>
                    <a:pt x="1815165" y="1015133"/>
                    <a:pt x="1814111" y="1031913"/>
                    <a:pt x="1817783" y="1046602"/>
                  </a:cubicBezTo>
                  <a:cubicBezTo>
                    <a:pt x="1814111" y="1068636"/>
                    <a:pt x="1828368" y="1107019"/>
                    <a:pt x="1806766" y="1112704"/>
                  </a:cubicBezTo>
                  <a:cubicBezTo>
                    <a:pt x="1667747" y="1149289"/>
                    <a:pt x="1649046" y="1128742"/>
                    <a:pt x="1575412" y="1079653"/>
                  </a:cubicBezTo>
                  <a:cubicBezTo>
                    <a:pt x="1546034" y="1083325"/>
                    <a:pt x="1516406" y="1085374"/>
                    <a:pt x="1487277" y="1090670"/>
                  </a:cubicBezTo>
                  <a:cubicBezTo>
                    <a:pt x="1475851" y="1092747"/>
                    <a:pt x="1465652" y="1099610"/>
                    <a:pt x="1454226" y="1101687"/>
                  </a:cubicBezTo>
                  <a:cubicBezTo>
                    <a:pt x="1425097" y="1106983"/>
                    <a:pt x="1395469" y="1109032"/>
                    <a:pt x="1366091" y="1112704"/>
                  </a:cubicBezTo>
                  <a:cubicBezTo>
                    <a:pt x="1277956" y="1142083"/>
                    <a:pt x="1380782" y="1098014"/>
                    <a:pt x="1322024" y="1156771"/>
                  </a:cubicBezTo>
                  <a:cubicBezTo>
                    <a:pt x="1313812" y="1164982"/>
                    <a:pt x="1299990" y="1164116"/>
                    <a:pt x="1288973" y="1167788"/>
                  </a:cubicBezTo>
                  <a:cubicBezTo>
                    <a:pt x="1277956" y="1175133"/>
                    <a:pt x="1264194" y="1179483"/>
                    <a:pt x="1255923" y="1189822"/>
                  </a:cubicBezTo>
                  <a:cubicBezTo>
                    <a:pt x="1248669" y="1198890"/>
                    <a:pt x="1250099" y="1212485"/>
                    <a:pt x="1244906" y="1222872"/>
                  </a:cubicBezTo>
                  <a:cubicBezTo>
                    <a:pt x="1238984" y="1234715"/>
                    <a:pt x="1230217" y="1244906"/>
                    <a:pt x="1222872" y="1255923"/>
                  </a:cubicBezTo>
                  <a:cubicBezTo>
                    <a:pt x="1233889" y="1263268"/>
                    <a:pt x="1246560" y="1268594"/>
                    <a:pt x="1255923" y="1277957"/>
                  </a:cubicBezTo>
                  <a:cubicBezTo>
                    <a:pt x="1286161" y="1308195"/>
                    <a:pt x="1287835" y="1320208"/>
                    <a:pt x="1244906" y="1344058"/>
                  </a:cubicBezTo>
                  <a:cubicBezTo>
                    <a:pt x="1224603" y="1355337"/>
                    <a:pt x="1200839" y="1358748"/>
                    <a:pt x="1178805" y="1366092"/>
                  </a:cubicBezTo>
                  <a:cubicBezTo>
                    <a:pt x="1103810" y="1391090"/>
                    <a:pt x="1157300" y="1376146"/>
                    <a:pt x="1013552" y="1388125"/>
                  </a:cubicBezTo>
                  <a:cubicBezTo>
                    <a:pt x="954368" y="1407853"/>
                    <a:pt x="963839" y="1409703"/>
                    <a:pt x="870332" y="1388125"/>
                  </a:cubicBezTo>
                  <a:cubicBezTo>
                    <a:pt x="857431" y="1385148"/>
                    <a:pt x="849679" y="1370741"/>
                    <a:pt x="837282" y="1366092"/>
                  </a:cubicBezTo>
                  <a:cubicBezTo>
                    <a:pt x="819749" y="1359517"/>
                    <a:pt x="794185" y="1369460"/>
                    <a:pt x="782197" y="1355075"/>
                  </a:cubicBezTo>
                  <a:cubicBezTo>
                    <a:pt x="770442" y="1340969"/>
                    <a:pt x="798722" y="1333041"/>
                    <a:pt x="782197" y="1299990"/>
                  </a:cubicBezTo>
                  <a:close/>
                </a:path>
              </a:pathLst>
            </a:custGeom>
            <a:solidFill>
              <a:srgbClr val="A365D1">
                <a:alpha val="63922"/>
              </a:srgbClr>
            </a:solidFill>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Freeform 19"/>
            <p:cNvSpPr/>
            <p:nvPr/>
          </p:nvSpPr>
          <p:spPr>
            <a:xfrm>
              <a:off x="6042751" y="3644394"/>
              <a:ext cx="1718632" cy="1575514"/>
            </a:xfrm>
            <a:custGeom>
              <a:avLst/>
              <a:gdLst>
                <a:gd name="connsiteX0" fmla="*/ 903383 w 1718632"/>
                <a:gd name="connsiteY0" fmla="*/ 33051 h 1575514"/>
                <a:gd name="connsiteX1" fmla="*/ 837282 w 1718632"/>
                <a:gd name="connsiteY1" fmla="*/ 22034 h 1575514"/>
                <a:gd name="connsiteX2" fmla="*/ 804232 w 1718632"/>
                <a:gd name="connsiteY2" fmla="*/ 11017 h 1575514"/>
                <a:gd name="connsiteX3" fmla="*/ 738130 w 1718632"/>
                <a:gd name="connsiteY3" fmla="*/ 0 h 1575514"/>
                <a:gd name="connsiteX4" fmla="*/ 661012 w 1718632"/>
                <a:gd name="connsiteY4" fmla="*/ 33051 h 1575514"/>
                <a:gd name="connsiteX5" fmla="*/ 638979 w 1718632"/>
                <a:gd name="connsiteY5" fmla="*/ 99152 h 1575514"/>
                <a:gd name="connsiteX6" fmla="*/ 627962 w 1718632"/>
                <a:gd name="connsiteY6" fmla="*/ 132203 h 1575514"/>
                <a:gd name="connsiteX7" fmla="*/ 616945 w 1718632"/>
                <a:gd name="connsiteY7" fmla="*/ 165253 h 1575514"/>
                <a:gd name="connsiteX8" fmla="*/ 583894 w 1718632"/>
                <a:gd name="connsiteY8" fmla="*/ 198304 h 1575514"/>
                <a:gd name="connsiteX9" fmla="*/ 561860 w 1718632"/>
                <a:gd name="connsiteY9" fmla="*/ 264405 h 1575514"/>
                <a:gd name="connsiteX10" fmla="*/ 528810 w 1718632"/>
                <a:gd name="connsiteY10" fmla="*/ 330506 h 1575514"/>
                <a:gd name="connsiteX11" fmla="*/ 495759 w 1718632"/>
                <a:gd name="connsiteY11" fmla="*/ 341523 h 1575514"/>
                <a:gd name="connsiteX12" fmla="*/ 363557 w 1718632"/>
                <a:gd name="connsiteY12" fmla="*/ 451692 h 1575514"/>
                <a:gd name="connsiteX13" fmla="*/ 297456 w 1718632"/>
                <a:gd name="connsiteY13" fmla="*/ 462709 h 1575514"/>
                <a:gd name="connsiteX14" fmla="*/ 231354 w 1718632"/>
                <a:gd name="connsiteY14" fmla="*/ 484742 h 1575514"/>
                <a:gd name="connsiteX15" fmla="*/ 176270 w 1718632"/>
                <a:gd name="connsiteY15" fmla="*/ 495759 h 1575514"/>
                <a:gd name="connsiteX16" fmla="*/ 154236 w 1718632"/>
                <a:gd name="connsiteY16" fmla="*/ 528810 h 1575514"/>
                <a:gd name="connsiteX17" fmla="*/ 176270 w 1718632"/>
                <a:gd name="connsiteY17" fmla="*/ 561860 h 1575514"/>
                <a:gd name="connsiteX18" fmla="*/ 187287 w 1718632"/>
                <a:gd name="connsiteY18" fmla="*/ 594911 h 1575514"/>
                <a:gd name="connsiteX19" fmla="*/ 154236 w 1718632"/>
                <a:gd name="connsiteY19" fmla="*/ 661012 h 1575514"/>
                <a:gd name="connsiteX20" fmla="*/ 143219 w 1718632"/>
                <a:gd name="connsiteY20" fmla="*/ 749147 h 1575514"/>
                <a:gd name="connsiteX21" fmla="*/ 132203 w 1718632"/>
                <a:gd name="connsiteY21" fmla="*/ 782198 h 1575514"/>
                <a:gd name="connsiteX22" fmla="*/ 66101 w 1718632"/>
                <a:gd name="connsiteY22" fmla="*/ 804232 h 1575514"/>
                <a:gd name="connsiteX23" fmla="*/ 44068 w 1718632"/>
                <a:gd name="connsiteY23" fmla="*/ 837282 h 1575514"/>
                <a:gd name="connsiteX24" fmla="*/ 11017 w 1718632"/>
                <a:gd name="connsiteY24" fmla="*/ 859316 h 1575514"/>
                <a:gd name="connsiteX25" fmla="*/ 0 w 1718632"/>
                <a:gd name="connsiteY25" fmla="*/ 892366 h 1575514"/>
                <a:gd name="connsiteX26" fmla="*/ 33051 w 1718632"/>
                <a:gd name="connsiteY26" fmla="*/ 914400 h 1575514"/>
                <a:gd name="connsiteX27" fmla="*/ 55085 w 1718632"/>
                <a:gd name="connsiteY27" fmla="*/ 947451 h 1575514"/>
                <a:gd name="connsiteX28" fmla="*/ 253388 w 1718632"/>
                <a:gd name="connsiteY28" fmla="*/ 958468 h 1575514"/>
                <a:gd name="connsiteX29" fmla="*/ 275422 w 1718632"/>
                <a:gd name="connsiteY29" fmla="*/ 1024569 h 1575514"/>
                <a:gd name="connsiteX30" fmla="*/ 286439 w 1718632"/>
                <a:gd name="connsiteY30" fmla="*/ 1057619 h 1575514"/>
                <a:gd name="connsiteX31" fmla="*/ 275422 w 1718632"/>
                <a:gd name="connsiteY31" fmla="*/ 1090670 h 1575514"/>
                <a:gd name="connsiteX32" fmla="*/ 242371 w 1718632"/>
                <a:gd name="connsiteY32" fmla="*/ 1211856 h 1575514"/>
                <a:gd name="connsiteX33" fmla="*/ 209321 w 1718632"/>
                <a:gd name="connsiteY33" fmla="*/ 1222872 h 1575514"/>
                <a:gd name="connsiteX34" fmla="*/ 176270 w 1718632"/>
                <a:gd name="connsiteY34" fmla="*/ 1244906 h 1575514"/>
                <a:gd name="connsiteX35" fmla="*/ 220338 w 1718632"/>
                <a:gd name="connsiteY35" fmla="*/ 1333041 h 1575514"/>
                <a:gd name="connsiteX36" fmla="*/ 286439 w 1718632"/>
                <a:gd name="connsiteY36" fmla="*/ 1399142 h 1575514"/>
                <a:gd name="connsiteX37" fmla="*/ 319489 w 1718632"/>
                <a:gd name="connsiteY37" fmla="*/ 1432193 h 1575514"/>
                <a:gd name="connsiteX38" fmla="*/ 352540 w 1718632"/>
                <a:gd name="connsiteY38" fmla="*/ 1454227 h 1575514"/>
                <a:gd name="connsiteX39" fmla="*/ 385591 w 1718632"/>
                <a:gd name="connsiteY39" fmla="*/ 1487277 h 1575514"/>
                <a:gd name="connsiteX40" fmla="*/ 451692 w 1718632"/>
                <a:gd name="connsiteY40" fmla="*/ 1531345 h 1575514"/>
                <a:gd name="connsiteX41" fmla="*/ 462709 w 1718632"/>
                <a:gd name="connsiteY41" fmla="*/ 1564395 h 1575514"/>
                <a:gd name="connsiteX42" fmla="*/ 572877 w 1718632"/>
                <a:gd name="connsiteY42" fmla="*/ 1564395 h 1575514"/>
                <a:gd name="connsiteX43" fmla="*/ 705080 w 1718632"/>
                <a:gd name="connsiteY43" fmla="*/ 1531345 h 1575514"/>
                <a:gd name="connsiteX44" fmla="*/ 727113 w 1718632"/>
                <a:gd name="connsiteY44" fmla="*/ 1498294 h 1575514"/>
                <a:gd name="connsiteX45" fmla="*/ 738130 w 1718632"/>
                <a:gd name="connsiteY45" fmla="*/ 1454227 h 1575514"/>
                <a:gd name="connsiteX46" fmla="*/ 804232 w 1718632"/>
                <a:gd name="connsiteY46" fmla="*/ 1476260 h 1575514"/>
                <a:gd name="connsiteX47" fmla="*/ 903383 w 1718632"/>
                <a:gd name="connsiteY47" fmla="*/ 1487277 h 1575514"/>
                <a:gd name="connsiteX48" fmla="*/ 969485 w 1718632"/>
                <a:gd name="connsiteY48" fmla="*/ 1443210 h 1575514"/>
                <a:gd name="connsiteX49" fmla="*/ 947451 w 1718632"/>
                <a:gd name="connsiteY49" fmla="*/ 1377109 h 1575514"/>
                <a:gd name="connsiteX50" fmla="*/ 969485 w 1718632"/>
                <a:gd name="connsiteY50" fmla="*/ 1311007 h 1575514"/>
                <a:gd name="connsiteX51" fmla="*/ 980501 w 1718632"/>
                <a:gd name="connsiteY51" fmla="*/ 1277957 h 1575514"/>
                <a:gd name="connsiteX52" fmla="*/ 1046603 w 1718632"/>
                <a:gd name="connsiteY52" fmla="*/ 1233889 h 1575514"/>
                <a:gd name="connsiteX53" fmla="*/ 1079653 w 1718632"/>
                <a:gd name="connsiteY53" fmla="*/ 1211856 h 1575514"/>
                <a:gd name="connsiteX54" fmla="*/ 1112704 w 1718632"/>
                <a:gd name="connsiteY54" fmla="*/ 1200839 h 1575514"/>
                <a:gd name="connsiteX55" fmla="*/ 1145754 w 1718632"/>
                <a:gd name="connsiteY55" fmla="*/ 1178805 h 1575514"/>
                <a:gd name="connsiteX56" fmla="*/ 1189822 w 1718632"/>
                <a:gd name="connsiteY56" fmla="*/ 1123721 h 1575514"/>
                <a:gd name="connsiteX57" fmla="*/ 1255923 w 1718632"/>
                <a:gd name="connsiteY57" fmla="*/ 1134738 h 1575514"/>
                <a:gd name="connsiteX58" fmla="*/ 1299991 w 1718632"/>
                <a:gd name="connsiteY58" fmla="*/ 1299991 h 1575514"/>
                <a:gd name="connsiteX59" fmla="*/ 1410159 w 1718632"/>
                <a:gd name="connsiteY59" fmla="*/ 1266940 h 1575514"/>
                <a:gd name="connsiteX60" fmla="*/ 1443210 w 1718632"/>
                <a:gd name="connsiteY60" fmla="*/ 1255923 h 1575514"/>
                <a:gd name="connsiteX61" fmla="*/ 1487277 w 1718632"/>
                <a:gd name="connsiteY61" fmla="*/ 1233889 h 1575514"/>
                <a:gd name="connsiteX62" fmla="*/ 1520328 w 1718632"/>
                <a:gd name="connsiteY62" fmla="*/ 1222872 h 1575514"/>
                <a:gd name="connsiteX63" fmla="*/ 1553379 w 1718632"/>
                <a:gd name="connsiteY63" fmla="*/ 1200839 h 1575514"/>
                <a:gd name="connsiteX64" fmla="*/ 1619480 w 1718632"/>
                <a:gd name="connsiteY64" fmla="*/ 1178805 h 1575514"/>
                <a:gd name="connsiteX65" fmla="*/ 1641513 w 1718632"/>
                <a:gd name="connsiteY65" fmla="*/ 1068636 h 1575514"/>
                <a:gd name="connsiteX66" fmla="*/ 1652530 w 1718632"/>
                <a:gd name="connsiteY66" fmla="*/ 1035586 h 1575514"/>
                <a:gd name="connsiteX67" fmla="*/ 1674564 w 1718632"/>
                <a:gd name="connsiteY67" fmla="*/ 1002535 h 1575514"/>
                <a:gd name="connsiteX68" fmla="*/ 1707615 w 1718632"/>
                <a:gd name="connsiteY68" fmla="*/ 903383 h 1575514"/>
                <a:gd name="connsiteX69" fmla="*/ 1718632 w 1718632"/>
                <a:gd name="connsiteY69" fmla="*/ 870333 h 1575514"/>
                <a:gd name="connsiteX70" fmla="*/ 1685581 w 1718632"/>
                <a:gd name="connsiteY70" fmla="*/ 848299 h 1575514"/>
                <a:gd name="connsiteX71" fmla="*/ 1564395 w 1718632"/>
                <a:gd name="connsiteY71" fmla="*/ 826265 h 1575514"/>
                <a:gd name="connsiteX72" fmla="*/ 1531345 w 1718632"/>
                <a:gd name="connsiteY72" fmla="*/ 804232 h 1575514"/>
                <a:gd name="connsiteX73" fmla="*/ 1465244 w 1718632"/>
                <a:gd name="connsiteY73" fmla="*/ 749147 h 1575514"/>
                <a:gd name="connsiteX74" fmla="*/ 1432193 w 1718632"/>
                <a:gd name="connsiteY74" fmla="*/ 738130 h 1575514"/>
                <a:gd name="connsiteX75" fmla="*/ 1366092 w 1718632"/>
                <a:gd name="connsiteY75" fmla="*/ 683046 h 1575514"/>
                <a:gd name="connsiteX76" fmla="*/ 1344058 w 1718632"/>
                <a:gd name="connsiteY76" fmla="*/ 572877 h 1575514"/>
                <a:gd name="connsiteX77" fmla="*/ 1333041 w 1718632"/>
                <a:gd name="connsiteY77" fmla="*/ 528810 h 1575514"/>
                <a:gd name="connsiteX78" fmla="*/ 1288974 w 1718632"/>
                <a:gd name="connsiteY78" fmla="*/ 462709 h 1575514"/>
                <a:gd name="connsiteX79" fmla="*/ 1255923 w 1718632"/>
                <a:gd name="connsiteY79" fmla="*/ 396607 h 1575514"/>
                <a:gd name="connsiteX80" fmla="*/ 1233889 w 1718632"/>
                <a:gd name="connsiteY80" fmla="*/ 352540 h 1575514"/>
                <a:gd name="connsiteX81" fmla="*/ 1167788 w 1718632"/>
                <a:gd name="connsiteY81" fmla="*/ 308472 h 1575514"/>
                <a:gd name="connsiteX82" fmla="*/ 1134738 w 1718632"/>
                <a:gd name="connsiteY82" fmla="*/ 286439 h 1575514"/>
                <a:gd name="connsiteX83" fmla="*/ 1112704 w 1718632"/>
                <a:gd name="connsiteY83" fmla="*/ 253388 h 1575514"/>
                <a:gd name="connsiteX84" fmla="*/ 1013552 w 1718632"/>
                <a:gd name="connsiteY84" fmla="*/ 198304 h 1575514"/>
                <a:gd name="connsiteX85" fmla="*/ 1002535 w 1718632"/>
                <a:gd name="connsiteY85" fmla="*/ 143219 h 1575514"/>
                <a:gd name="connsiteX86" fmla="*/ 947451 w 1718632"/>
                <a:gd name="connsiteY86" fmla="*/ 77118 h 1575514"/>
                <a:gd name="connsiteX87" fmla="*/ 903383 w 1718632"/>
                <a:gd name="connsiteY87" fmla="*/ 33051 h 1575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1718632" h="1575514">
                  <a:moveTo>
                    <a:pt x="903383" y="33051"/>
                  </a:moveTo>
                  <a:cubicBezTo>
                    <a:pt x="885022" y="23870"/>
                    <a:pt x="859088" y="26880"/>
                    <a:pt x="837282" y="22034"/>
                  </a:cubicBezTo>
                  <a:cubicBezTo>
                    <a:pt x="825946" y="19515"/>
                    <a:pt x="815568" y="13536"/>
                    <a:pt x="804232" y="11017"/>
                  </a:cubicBezTo>
                  <a:cubicBezTo>
                    <a:pt x="782426" y="6171"/>
                    <a:pt x="760164" y="3672"/>
                    <a:pt x="738130" y="0"/>
                  </a:cubicBezTo>
                  <a:cubicBezTo>
                    <a:pt x="717307" y="5206"/>
                    <a:pt x="675101" y="10508"/>
                    <a:pt x="661012" y="33051"/>
                  </a:cubicBezTo>
                  <a:cubicBezTo>
                    <a:pt x="648703" y="52746"/>
                    <a:pt x="646323" y="77118"/>
                    <a:pt x="638979" y="99152"/>
                  </a:cubicBezTo>
                  <a:lnTo>
                    <a:pt x="627962" y="132203"/>
                  </a:lnTo>
                  <a:cubicBezTo>
                    <a:pt x="624290" y="143220"/>
                    <a:pt x="625156" y="157042"/>
                    <a:pt x="616945" y="165253"/>
                  </a:cubicBezTo>
                  <a:lnTo>
                    <a:pt x="583894" y="198304"/>
                  </a:lnTo>
                  <a:lnTo>
                    <a:pt x="561860" y="264405"/>
                  </a:lnTo>
                  <a:cubicBezTo>
                    <a:pt x="554602" y="286180"/>
                    <a:pt x="548228" y="314972"/>
                    <a:pt x="528810" y="330506"/>
                  </a:cubicBezTo>
                  <a:cubicBezTo>
                    <a:pt x="519742" y="337760"/>
                    <a:pt x="506776" y="337851"/>
                    <a:pt x="495759" y="341523"/>
                  </a:cubicBezTo>
                  <a:cubicBezTo>
                    <a:pt x="475907" y="361375"/>
                    <a:pt x="400367" y="445557"/>
                    <a:pt x="363557" y="451692"/>
                  </a:cubicBezTo>
                  <a:cubicBezTo>
                    <a:pt x="341523" y="455364"/>
                    <a:pt x="319127" y="457291"/>
                    <a:pt x="297456" y="462709"/>
                  </a:cubicBezTo>
                  <a:cubicBezTo>
                    <a:pt x="274924" y="468342"/>
                    <a:pt x="254129" y="480187"/>
                    <a:pt x="231354" y="484742"/>
                  </a:cubicBezTo>
                  <a:lnTo>
                    <a:pt x="176270" y="495759"/>
                  </a:lnTo>
                  <a:cubicBezTo>
                    <a:pt x="168925" y="506776"/>
                    <a:pt x="154236" y="515569"/>
                    <a:pt x="154236" y="528810"/>
                  </a:cubicBezTo>
                  <a:cubicBezTo>
                    <a:pt x="154236" y="542051"/>
                    <a:pt x="170349" y="550017"/>
                    <a:pt x="176270" y="561860"/>
                  </a:cubicBezTo>
                  <a:cubicBezTo>
                    <a:pt x="181464" y="572247"/>
                    <a:pt x="183615" y="583894"/>
                    <a:pt x="187287" y="594911"/>
                  </a:cubicBezTo>
                  <a:cubicBezTo>
                    <a:pt x="169647" y="621371"/>
                    <a:pt x="159937" y="629655"/>
                    <a:pt x="154236" y="661012"/>
                  </a:cubicBezTo>
                  <a:cubicBezTo>
                    <a:pt x="148940" y="690141"/>
                    <a:pt x="148515" y="720018"/>
                    <a:pt x="143219" y="749147"/>
                  </a:cubicBezTo>
                  <a:cubicBezTo>
                    <a:pt x="141142" y="760573"/>
                    <a:pt x="141653" y="775448"/>
                    <a:pt x="132203" y="782198"/>
                  </a:cubicBezTo>
                  <a:cubicBezTo>
                    <a:pt x="113303" y="795698"/>
                    <a:pt x="66101" y="804232"/>
                    <a:pt x="66101" y="804232"/>
                  </a:cubicBezTo>
                  <a:cubicBezTo>
                    <a:pt x="58757" y="815249"/>
                    <a:pt x="53430" y="827920"/>
                    <a:pt x="44068" y="837282"/>
                  </a:cubicBezTo>
                  <a:cubicBezTo>
                    <a:pt x="34705" y="846645"/>
                    <a:pt x="19289" y="848977"/>
                    <a:pt x="11017" y="859316"/>
                  </a:cubicBezTo>
                  <a:cubicBezTo>
                    <a:pt x="3763" y="868384"/>
                    <a:pt x="3672" y="881349"/>
                    <a:pt x="0" y="892366"/>
                  </a:cubicBezTo>
                  <a:cubicBezTo>
                    <a:pt x="11017" y="899711"/>
                    <a:pt x="23688" y="905037"/>
                    <a:pt x="33051" y="914400"/>
                  </a:cubicBezTo>
                  <a:cubicBezTo>
                    <a:pt x="42414" y="923763"/>
                    <a:pt x="42101" y="944854"/>
                    <a:pt x="55085" y="947451"/>
                  </a:cubicBezTo>
                  <a:cubicBezTo>
                    <a:pt x="120002" y="960435"/>
                    <a:pt x="187287" y="954796"/>
                    <a:pt x="253388" y="958468"/>
                  </a:cubicBezTo>
                  <a:lnTo>
                    <a:pt x="275422" y="1024569"/>
                  </a:lnTo>
                  <a:lnTo>
                    <a:pt x="286439" y="1057619"/>
                  </a:lnTo>
                  <a:cubicBezTo>
                    <a:pt x="282767" y="1068636"/>
                    <a:pt x="277499" y="1079244"/>
                    <a:pt x="275422" y="1090670"/>
                  </a:cubicBezTo>
                  <a:cubicBezTo>
                    <a:pt x="268836" y="1126890"/>
                    <a:pt x="278112" y="1183264"/>
                    <a:pt x="242371" y="1211856"/>
                  </a:cubicBezTo>
                  <a:cubicBezTo>
                    <a:pt x="233303" y="1219110"/>
                    <a:pt x="220338" y="1219200"/>
                    <a:pt x="209321" y="1222872"/>
                  </a:cubicBezTo>
                  <a:cubicBezTo>
                    <a:pt x="198304" y="1230217"/>
                    <a:pt x="179481" y="1232061"/>
                    <a:pt x="176270" y="1244906"/>
                  </a:cubicBezTo>
                  <a:cubicBezTo>
                    <a:pt x="158517" y="1315918"/>
                    <a:pt x="187045" y="1303447"/>
                    <a:pt x="220338" y="1333041"/>
                  </a:cubicBezTo>
                  <a:cubicBezTo>
                    <a:pt x="243628" y="1353743"/>
                    <a:pt x="264405" y="1377108"/>
                    <a:pt x="286439" y="1399142"/>
                  </a:cubicBezTo>
                  <a:cubicBezTo>
                    <a:pt x="297456" y="1410159"/>
                    <a:pt x="306526" y="1423551"/>
                    <a:pt x="319489" y="1432193"/>
                  </a:cubicBezTo>
                  <a:cubicBezTo>
                    <a:pt x="330506" y="1439538"/>
                    <a:pt x="342368" y="1445751"/>
                    <a:pt x="352540" y="1454227"/>
                  </a:cubicBezTo>
                  <a:cubicBezTo>
                    <a:pt x="364509" y="1464201"/>
                    <a:pt x="373293" y="1477712"/>
                    <a:pt x="385591" y="1487277"/>
                  </a:cubicBezTo>
                  <a:cubicBezTo>
                    <a:pt x="406494" y="1503535"/>
                    <a:pt x="451692" y="1531345"/>
                    <a:pt x="451692" y="1531345"/>
                  </a:cubicBezTo>
                  <a:cubicBezTo>
                    <a:pt x="455364" y="1542362"/>
                    <a:pt x="454498" y="1556184"/>
                    <a:pt x="462709" y="1564395"/>
                  </a:cubicBezTo>
                  <a:cubicBezTo>
                    <a:pt x="486745" y="1588431"/>
                    <a:pt x="559505" y="1566305"/>
                    <a:pt x="572877" y="1564395"/>
                  </a:cubicBezTo>
                  <a:cubicBezTo>
                    <a:pt x="660170" y="1535299"/>
                    <a:pt x="616069" y="1546180"/>
                    <a:pt x="705080" y="1531345"/>
                  </a:cubicBezTo>
                  <a:cubicBezTo>
                    <a:pt x="712424" y="1520328"/>
                    <a:pt x="721897" y="1510464"/>
                    <a:pt x="727113" y="1498294"/>
                  </a:cubicBezTo>
                  <a:cubicBezTo>
                    <a:pt x="733077" y="1484377"/>
                    <a:pt x="723571" y="1458387"/>
                    <a:pt x="738130" y="1454227"/>
                  </a:cubicBezTo>
                  <a:cubicBezTo>
                    <a:pt x="760462" y="1447846"/>
                    <a:pt x="781148" y="1473695"/>
                    <a:pt x="804232" y="1476260"/>
                  </a:cubicBezTo>
                  <a:lnTo>
                    <a:pt x="903383" y="1487277"/>
                  </a:lnTo>
                  <a:cubicBezTo>
                    <a:pt x="925494" y="1481749"/>
                    <a:pt x="969485" y="1481250"/>
                    <a:pt x="969485" y="1443210"/>
                  </a:cubicBezTo>
                  <a:cubicBezTo>
                    <a:pt x="969485" y="1419984"/>
                    <a:pt x="947451" y="1377109"/>
                    <a:pt x="947451" y="1377109"/>
                  </a:cubicBezTo>
                  <a:lnTo>
                    <a:pt x="969485" y="1311007"/>
                  </a:lnTo>
                  <a:cubicBezTo>
                    <a:pt x="973157" y="1299990"/>
                    <a:pt x="970839" y="1284398"/>
                    <a:pt x="980501" y="1277957"/>
                  </a:cubicBezTo>
                  <a:lnTo>
                    <a:pt x="1046603" y="1233889"/>
                  </a:lnTo>
                  <a:cubicBezTo>
                    <a:pt x="1057620" y="1226545"/>
                    <a:pt x="1067092" y="1216043"/>
                    <a:pt x="1079653" y="1211856"/>
                  </a:cubicBezTo>
                  <a:lnTo>
                    <a:pt x="1112704" y="1200839"/>
                  </a:lnTo>
                  <a:cubicBezTo>
                    <a:pt x="1123721" y="1193494"/>
                    <a:pt x="1138410" y="1189822"/>
                    <a:pt x="1145754" y="1178805"/>
                  </a:cubicBezTo>
                  <a:cubicBezTo>
                    <a:pt x="1189230" y="1113591"/>
                    <a:pt x="1119672" y="1147104"/>
                    <a:pt x="1189822" y="1123721"/>
                  </a:cubicBezTo>
                  <a:lnTo>
                    <a:pt x="1255923" y="1134738"/>
                  </a:lnTo>
                  <a:cubicBezTo>
                    <a:pt x="1345378" y="1326428"/>
                    <a:pt x="1200556" y="1266846"/>
                    <a:pt x="1299991" y="1299991"/>
                  </a:cubicBezTo>
                  <a:cubicBezTo>
                    <a:pt x="1366591" y="1283341"/>
                    <a:pt x="1329692" y="1293763"/>
                    <a:pt x="1410159" y="1266940"/>
                  </a:cubicBezTo>
                  <a:cubicBezTo>
                    <a:pt x="1421176" y="1263268"/>
                    <a:pt x="1432823" y="1261117"/>
                    <a:pt x="1443210" y="1255923"/>
                  </a:cubicBezTo>
                  <a:cubicBezTo>
                    <a:pt x="1457899" y="1248578"/>
                    <a:pt x="1472182" y="1240358"/>
                    <a:pt x="1487277" y="1233889"/>
                  </a:cubicBezTo>
                  <a:cubicBezTo>
                    <a:pt x="1497951" y="1229314"/>
                    <a:pt x="1509941" y="1228065"/>
                    <a:pt x="1520328" y="1222872"/>
                  </a:cubicBezTo>
                  <a:cubicBezTo>
                    <a:pt x="1532171" y="1216951"/>
                    <a:pt x="1541280" y="1206216"/>
                    <a:pt x="1553379" y="1200839"/>
                  </a:cubicBezTo>
                  <a:cubicBezTo>
                    <a:pt x="1574603" y="1191406"/>
                    <a:pt x="1619480" y="1178805"/>
                    <a:pt x="1619480" y="1178805"/>
                  </a:cubicBezTo>
                  <a:cubicBezTo>
                    <a:pt x="1628135" y="1126877"/>
                    <a:pt x="1628368" y="1114644"/>
                    <a:pt x="1641513" y="1068636"/>
                  </a:cubicBezTo>
                  <a:cubicBezTo>
                    <a:pt x="1644703" y="1057470"/>
                    <a:pt x="1647337" y="1045973"/>
                    <a:pt x="1652530" y="1035586"/>
                  </a:cubicBezTo>
                  <a:cubicBezTo>
                    <a:pt x="1658452" y="1023743"/>
                    <a:pt x="1669186" y="1014635"/>
                    <a:pt x="1674564" y="1002535"/>
                  </a:cubicBezTo>
                  <a:cubicBezTo>
                    <a:pt x="1674566" y="1002530"/>
                    <a:pt x="1702106" y="919911"/>
                    <a:pt x="1707615" y="903383"/>
                  </a:cubicBezTo>
                  <a:lnTo>
                    <a:pt x="1718632" y="870333"/>
                  </a:lnTo>
                  <a:cubicBezTo>
                    <a:pt x="1707615" y="862988"/>
                    <a:pt x="1697424" y="854220"/>
                    <a:pt x="1685581" y="848299"/>
                  </a:cubicBezTo>
                  <a:cubicBezTo>
                    <a:pt x="1651615" y="831316"/>
                    <a:pt x="1594777" y="830063"/>
                    <a:pt x="1564395" y="826265"/>
                  </a:cubicBezTo>
                  <a:cubicBezTo>
                    <a:pt x="1553378" y="818921"/>
                    <a:pt x="1541517" y="812708"/>
                    <a:pt x="1531345" y="804232"/>
                  </a:cubicBezTo>
                  <a:cubicBezTo>
                    <a:pt x="1494799" y="773777"/>
                    <a:pt x="1506271" y="769661"/>
                    <a:pt x="1465244" y="749147"/>
                  </a:cubicBezTo>
                  <a:cubicBezTo>
                    <a:pt x="1454857" y="743953"/>
                    <a:pt x="1442580" y="743323"/>
                    <a:pt x="1432193" y="738130"/>
                  </a:cubicBezTo>
                  <a:cubicBezTo>
                    <a:pt x="1401514" y="722791"/>
                    <a:pt x="1390459" y="707414"/>
                    <a:pt x="1366092" y="683046"/>
                  </a:cubicBezTo>
                  <a:cubicBezTo>
                    <a:pt x="1340502" y="580690"/>
                    <a:pt x="1371070" y="707938"/>
                    <a:pt x="1344058" y="572877"/>
                  </a:cubicBezTo>
                  <a:cubicBezTo>
                    <a:pt x="1341089" y="558030"/>
                    <a:pt x="1339812" y="542353"/>
                    <a:pt x="1333041" y="528810"/>
                  </a:cubicBezTo>
                  <a:cubicBezTo>
                    <a:pt x="1321198" y="505125"/>
                    <a:pt x="1297348" y="487831"/>
                    <a:pt x="1288974" y="462709"/>
                  </a:cubicBezTo>
                  <a:cubicBezTo>
                    <a:pt x="1268775" y="402113"/>
                    <a:pt x="1290093" y="456404"/>
                    <a:pt x="1255923" y="396607"/>
                  </a:cubicBezTo>
                  <a:cubicBezTo>
                    <a:pt x="1247775" y="382348"/>
                    <a:pt x="1245502" y="364153"/>
                    <a:pt x="1233889" y="352540"/>
                  </a:cubicBezTo>
                  <a:cubicBezTo>
                    <a:pt x="1215164" y="333815"/>
                    <a:pt x="1189822" y="323161"/>
                    <a:pt x="1167788" y="308472"/>
                  </a:cubicBezTo>
                  <a:lnTo>
                    <a:pt x="1134738" y="286439"/>
                  </a:lnTo>
                  <a:cubicBezTo>
                    <a:pt x="1127393" y="275422"/>
                    <a:pt x="1122669" y="262107"/>
                    <a:pt x="1112704" y="253388"/>
                  </a:cubicBezTo>
                  <a:cubicBezTo>
                    <a:pt x="1066081" y="212593"/>
                    <a:pt x="1058946" y="213435"/>
                    <a:pt x="1013552" y="198304"/>
                  </a:cubicBezTo>
                  <a:cubicBezTo>
                    <a:pt x="1009880" y="179942"/>
                    <a:pt x="1009110" y="160752"/>
                    <a:pt x="1002535" y="143219"/>
                  </a:cubicBezTo>
                  <a:cubicBezTo>
                    <a:pt x="995047" y="123252"/>
                    <a:pt x="962577" y="88883"/>
                    <a:pt x="947451" y="77118"/>
                  </a:cubicBezTo>
                  <a:cubicBezTo>
                    <a:pt x="878294" y="23329"/>
                    <a:pt x="921744" y="42232"/>
                    <a:pt x="903383" y="33051"/>
                  </a:cubicBezTo>
                  <a:close/>
                </a:path>
              </a:pathLst>
            </a:custGeom>
            <a:solidFill>
              <a:srgbClr val="7EEE64">
                <a:alpha val="63922"/>
              </a:srgb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20"/>
            <p:cNvSpPr/>
            <p:nvPr/>
          </p:nvSpPr>
          <p:spPr>
            <a:xfrm>
              <a:off x="4780284" y="4747535"/>
              <a:ext cx="3220305" cy="904542"/>
            </a:xfrm>
            <a:custGeom>
              <a:avLst/>
              <a:gdLst>
                <a:gd name="connsiteX0" fmla="*/ 22033 w 3220305"/>
                <a:gd name="connsiteY0" fmla="*/ 640137 h 904542"/>
                <a:gd name="connsiteX1" fmla="*/ 11016 w 3220305"/>
                <a:gd name="connsiteY1" fmla="*/ 563019 h 904542"/>
                <a:gd name="connsiteX2" fmla="*/ 0 w 3220305"/>
                <a:gd name="connsiteY2" fmla="*/ 518951 h 904542"/>
                <a:gd name="connsiteX3" fmla="*/ 11016 w 3220305"/>
                <a:gd name="connsiteY3" fmla="*/ 287597 h 904542"/>
                <a:gd name="connsiteX4" fmla="*/ 44067 w 3220305"/>
                <a:gd name="connsiteY4" fmla="*/ 221496 h 904542"/>
                <a:gd name="connsiteX5" fmla="*/ 77118 w 3220305"/>
                <a:gd name="connsiteY5" fmla="*/ 155395 h 904542"/>
                <a:gd name="connsiteX6" fmla="*/ 264404 w 3220305"/>
                <a:gd name="connsiteY6" fmla="*/ 166412 h 904542"/>
                <a:gd name="connsiteX7" fmla="*/ 429657 w 3220305"/>
                <a:gd name="connsiteY7" fmla="*/ 188445 h 904542"/>
                <a:gd name="connsiteX8" fmla="*/ 451691 w 3220305"/>
                <a:gd name="connsiteY8" fmla="*/ 221496 h 904542"/>
                <a:gd name="connsiteX9" fmla="*/ 462708 w 3220305"/>
                <a:gd name="connsiteY9" fmla="*/ 254547 h 904542"/>
                <a:gd name="connsiteX10" fmla="*/ 495759 w 3220305"/>
                <a:gd name="connsiteY10" fmla="*/ 265563 h 904542"/>
                <a:gd name="connsiteX11" fmla="*/ 616944 w 3220305"/>
                <a:gd name="connsiteY11" fmla="*/ 320648 h 904542"/>
                <a:gd name="connsiteX12" fmla="*/ 683045 w 3220305"/>
                <a:gd name="connsiteY12" fmla="*/ 342682 h 904542"/>
                <a:gd name="connsiteX13" fmla="*/ 760163 w 3220305"/>
                <a:gd name="connsiteY13" fmla="*/ 364715 h 904542"/>
                <a:gd name="connsiteX14" fmla="*/ 837282 w 3220305"/>
                <a:gd name="connsiteY14" fmla="*/ 375732 h 904542"/>
                <a:gd name="connsiteX15" fmla="*/ 958467 w 3220305"/>
                <a:gd name="connsiteY15" fmla="*/ 375732 h 904542"/>
                <a:gd name="connsiteX16" fmla="*/ 1024568 w 3220305"/>
                <a:gd name="connsiteY16" fmla="*/ 309631 h 904542"/>
                <a:gd name="connsiteX17" fmla="*/ 1079653 w 3220305"/>
                <a:gd name="connsiteY17" fmla="*/ 232513 h 904542"/>
                <a:gd name="connsiteX18" fmla="*/ 1068636 w 3220305"/>
                <a:gd name="connsiteY18" fmla="*/ 199462 h 904542"/>
                <a:gd name="connsiteX19" fmla="*/ 1035585 w 3220305"/>
                <a:gd name="connsiteY19" fmla="*/ 177429 h 904542"/>
                <a:gd name="connsiteX20" fmla="*/ 1013551 w 3220305"/>
                <a:gd name="connsiteY20" fmla="*/ 144378 h 904542"/>
                <a:gd name="connsiteX21" fmla="*/ 1024568 w 3220305"/>
                <a:gd name="connsiteY21" fmla="*/ 78277 h 904542"/>
                <a:gd name="connsiteX22" fmla="*/ 1057619 w 3220305"/>
                <a:gd name="connsiteY22" fmla="*/ 67260 h 904542"/>
                <a:gd name="connsiteX23" fmla="*/ 1134737 w 3220305"/>
                <a:gd name="connsiteY23" fmla="*/ 56243 h 904542"/>
                <a:gd name="connsiteX24" fmla="*/ 1277956 w 3220305"/>
                <a:gd name="connsiteY24" fmla="*/ 23192 h 904542"/>
                <a:gd name="connsiteX25" fmla="*/ 1311007 w 3220305"/>
                <a:gd name="connsiteY25" fmla="*/ 1159 h 904542"/>
                <a:gd name="connsiteX26" fmla="*/ 1366091 w 3220305"/>
                <a:gd name="connsiteY26" fmla="*/ 111327 h 904542"/>
                <a:gd name="connsiteX27" fmla="*/ 1399142 w 3220305"/>
                <a:gd name="connsiteY27" fmla="*/ 122344 h 904542"/>
                <a:gd name="connsiteX28" fmla="*/ 1421175 w 3220305"/>
                <a:gd name="connsiteY28" fmla="*/ 155395 h 904542"/>
                <a:gd name="connsiteX29" fmla="*/ 1432192 w 3220305"/>
                <a:gd name="connsiteY29" fmla="*/ 188445 h 904542"/>
                <a:gd name="connsiteX30" fmla="*/ 1476260 w 3220305"/>
                <a:gd name="connsiteY30" fmla="*/ 254547 h 904542"/>
                <a:gd name="connsiteX31" fmla="*/ 1498294 w 3220305"/>
                <a:gd name="connsiteY31" fmla="*/ 287597 h 904542"/>
                <a:gd name="connsiteX32" fmla="*/ 1564395 w 3220305"/>
                <a:gd name="connsiteY32" fmla="*/ 320648 h 904542"/>
                <a:gd name="connsiteX33" fmla="*/ 1575412 w 3220305"/>
                <a:gd name="connsiteY33" fmla="*/ 353698 h 904542"/>
                <a:gd name="connsiteX34" fmla="*/ 1641513 w 3220305"/>
                <a:gd name="connsiteY34" fmla="*/ 386749 h 904542"/>
                <a:gd name="connsiteX35" fmla="*/ 1663547 w 3220305"/>
                <a:gd name="connsiteY35" fmla="*/ 419800 h 904542"/>
                <a:gd name="connsiteX36" fmla="*/ 1696597 w 3220305"/>
                <a:gd name="connsiteY36" fmla="*/ 430817 h 904542"/>
                <a:gd name="connsiteX37" fmla="*/ 1707614 w 3220305"/>
                <a:gd name="connsiteY37" fmla="*/ 463867 h 904542"/>
                <a:gd name="connsiteX38" fmla="*/ 1773715 w 3220305"/>
                <a:gd name="connsiteY38" fmla="*/ 496918 h 904542"/>
                <a:gd name="connsiteX39" fmla="*/ 1828800 w 3220305"/>
                <a:gd name="connsiteY39" fmla="*/ 518951 h 904542"/>
                <a:gd name="connsiteX40" fmla="*/ 1916935 w 3220305"/>
                <a:gd name="connsiteY40" fmla="*/ 507935 h 904542"/>
                <a:gd name="connsiteX41" fmla="*/ 1938968 w 3220305"/>
                <a:gd name="connsiteY41" fmla="*/ 474884 h 904542"/>
                <a:gd name="connsiteX42" fmla="*/ 2060154 w 3220305"/>
                <a:gd name="connsiteY42" fmla="*/ 441833 h 904542"/>
                <a:gd name="connsiteX43" fmla="*/ 2280491 w 3220305"/>
                <a:gd name="connsiteY43" fmla="*/ 408783 h 904542"/>
                <a:gd name="connsiteX44" fmla="*/ 2313542 w 3220305"/>
                <a:gd name="connsiteY44" fmla="*/ 397766 h 904542"/>
                <a:gd name="connsiteX45" fmla="*/ 2368626 w 3220305"/>
                <a:gd name="connsiteY45" fmla="*/ 353698 h 904542"/>
                <a:gd name="connsiteX46" fmla="*/ 2644048 w 3220305"/>
                <a:gd name="connsiteY46" fmla="*/ 364715 h 904542"/>
                <a:gd name="connsiteX47" fmla="*/ 2677098 w 3220305"/>
                <a:gd name="connsiteY47" fmla="*/ 375732 h 904542"/>
                <a:gd name="connsiteX48" fmla="*/ 2820318 w 3220305"/>
                <a:gd name="connsiteY48" fmla="*/ 386749 h 904542"/>
                <a:gd name="connsiteX49" fmla="*/ 3095739 w 3220305"/>
                <a:gd name="connsiteY49" fmla="*/ 408783 h 904542"/>
                <a:gd name="connsiteX50" fmla="*/ 3161841 w 3220305"/>
                <a:gd name="connsiteY50" fmla="*/ 441833 h 904542"/>
                <a:gd name="connsiteX51" fmla="*/ 3194891 w 3220305"/>
                <a:gd name="connsiteY51" fmla="*/ 662171 h 904542"/>
                <a:gd name="connsiteX52" fmla="*/ 3128790 w 3220305"/>
                <a:gd name="connsiteY52" fmla="*/ 706238 h 904542"/>
                <a:gd name="connsiteX53" fmla="*/ 3106756 w 3220305"/>
                <a:gd name="connsiteY53" fmla="*/ 739289 h 904542"/>
                <a:gd name="connsiteX54" fmla="*/ 3029638 w 3220305"/>
                <a:gd name="connsiteY54" fmla="*/ 772339 h 904542"/>
                <a:gd name="connsiteX55" fmla="*/ 2963537 w 3220305"/>
                <a:gd name="connsiteY55" fmla="*/ 827424 h 904542"/>
                <a:gd name="connsiteX56" fmla="*/ 2886419 w 3220305"/>
                <a:gd name="connsiteY56" fmla="*/ 849457 h 904542"/>
                <a:gd name="connsiteX57" fmla="*/ 2853368 w 3220305"/>
                <a:gd name="connsiteY57" fmla="*/ 860474 h 904542"/>
                <a:gd name="connsiteX58" fmla="*/ 2467778 w 3220305"/>
                <a:gd name="connsiteY58" fmla="*/ 871491 h 904542"/>
                <a:gd name="connsiteX59" fmla="*/ 2434727 w 3220305"/>
                <a:gd name="connsiteY59" fmla="*/ 882508 h 904542"/>
                <a:gd name="connsiteX60" fmla="*/ 2368626 w 3220305"/>
                <a:gd name="connsiteY60" fmla="*/ 893525 h 904542"/>
                <a:gd name="connsiteX61" fmla="*/ 2313542 w 3220305"/>
                <a:gd name="connsiteY61" fmla="*/ 904542 h 904542"/>
                <a:gd name="connsiteX62" fmla="*/ 1333041 w 3220305"/>
                <a:gd name="connsiteY62" fmla="*/ 893525 h 904542"/>
                <a:gd name="connsiteX63" fmla="*/ 1255922 w 3220305"/>
                <a:gd name="connsiteY63" fmla="*/ 882508 h 904542"/>
                <a:gd name="connsiteX64" fmla="*/ 815248 w 3220305"/>
                <a:gd name="connsiteY64" fmla="*/ 871491 h 904542"/>
                <a:gd name="connsiteX65" fmla="*/ 572877 w 3220305"/>
                <a:gd name="connsiteY65" fmla="*/ 827424 h 904542"/>
                <a:gd name="connsiteX66" fmla="*/ 330506 w 3220305"/>
                <a:gd name="connsiteY66" fmla="*/ 805390 h 904542"/>
                <a:gd name="connsiteX67" fmla="*/ 209320 w 3220305"/>
                <a:gd name="connsiteY67" fmla="*/ 783356 h 904542"/>
                <a:gd name="connsiteX68" fmla="*/ 176269 w 3220305"/>
                <a:gd name="connsiteY68" fmla="*/ 750306 h 904542"/>
                <a:gd name="connsiteX69" fmla="*/ 110168 w 3220305"/>
                <a:gd name="connsiteY69" fmla="*/ 728272 h 904542"/>
                <a:gd name="connsiteX70" fmla="*/ 55084 w 3220305"/>
                <a:gd name="connsiteY70" fmla="*/ 662171 h 904542"/>
                <a:gd name="connsiteX71" fmla="*/ 22033 w 3220305"/>
                <a:gd name="connsiteY71" fmla="*/ 640137 h 904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220305" h="904542">
                  <a:moveTo>
                    <a:pt x="22033" y="640137"/>
                  </a:moveTo>
                  <a:cubicBezTo>
                    <a:pt x="14688" y="623612"/>
                    <a:pt x="15661" y="588567"/>
                    <a:pt x="11016" y="563019"/>
                  </a:cubicBezTo>
                  <a:cubicBezTo>
                    <a:pt x="8308" y="548122"/>
                    <a:pt x="0" y="534092"/>
                    <a:pt x="0" y="518951"/>
                  </a:cubicBezTo>
                  <a:cubicBezTo>
                    <a:pt x="0" y="441746"/>
                    <a:pt x="4605" y="364536"/>
                    <a:pt x="11016" y="287597"/>
                  </a:cubicBezTo>
                  <a:cubicBezTo>
                    <a:pt x="13785" y="254369"/>
                    <a:pt x="29770" y="250089"/>
                    <a:pt x="44067" y="221496"/>
                  </a:cubicBezTo>
                  <a:cubicBezTo>
                    <a:pt x="89676" y="130277"/>
                    <a:pt x="13976" y="250106"/>
                    <a:pt x="77118" y="155395"/>
                  </a:cubicBezTo>
                  <a:lnTo>
                    <a:pt x="264404" y="166412"/>
                  </a:lnTo>
                  <a:cubicBezTo>
                    <a:pt x="400365" y="175789"/>
                    <a:pt x="356708" y="164130"/>
                    <a:pt x="429657" y="188445"/>
                  </a:cubicBezTo>
                  <a:cubicBezTo>
                    <a:pt x="437002" y="199462"/>
                    <a:pt x="445770" y="209653"/>
                    <a:pt x="451691" y="221496"/>
                  </a:cubicBezTo>
                  <a:cubicBezTo>
                    <a:pt x="456884" y="231883"/>
                    <a:pt x="454496" y="246336"/>
                    <a:pt x="462708" y="254547"/>
                  </a:cubicBezTo>
                  <a:cubicBezTo>
                    <a:pt x="470920" y="262758"/>
                    <a:pt x="484742" y="261891"/>
                    <a:pt x="495759" y="265563"/>
                  </a:cubicBezTo>
                  <a:cubicBezTo>
                    <a:pt x="556862" y="326668"/>
                    <a:pt x="500788" y="281929"/>
                    <a:pt x="616944" y="320648"/>
                  </a:cubicBezTo>
                  <a:lnTo>
                    <a:pt x="683045" y="342682"/>
                  </a:lnTo>
                  <a:cubicBezTo>
                    <a:pt x="711353" y="352118"/>
                    <a:pt x="729742" y="359184"/>
                    <a:pt x="760163" y="364715"/>
                  </a:cubicBezTo>
                  <a:cubicBezTo>
                    <a:pt x="785711" y="369360"/>
                    <a:pt x="811576" y="372060"/>
                    <a:pt x="837282" y="375732"/>
                  </a:cubicBezTo>
                  <a:cubicBezTo>
                    <a:pt x="880830" y="390248"/>
                    <a:pt x="903654" y="403138"/>
                    <a:pt x="958467" y="375732"/>
                  </a:cubicBezTo>
                  <a:cubicBezTo>
                    <a:pt x="986338" y="361797"/>
                    <a:pt x="1002534" y="331665"/>
                    <a:pt x="1024568" y="309631"/>
                  </a:cubicBezTo>
                  <a:cubicBezTo>
                    <a:pt x="1069232" y="264967"/>
                    <a:pt x="1050651" y="290515"/>
                    <a:pt x="1079653" y="232513"/>
                  </a:cubicBezTo>
                  <a:cubicBezTo>
                    <a:pt x="1075981" y="221496"/>
                    <a:pt x="1075891" y="208530"/>
                    <a:pt x="1068636" y="199462"/>
                  </a:cubicBezTo>
                  <a:cubicBezTo>
                    <a:pt x="1060365" y="189123"/>
                    <a:pt x="1044948" y="186791"/>
                    <a:pt x="1035585" y="177429"/>
                  </a:cubicBezTo>
                  <a:cubicBezTo>
                    <a:pt x="1026222" y="168066"/>
                    <a:pt x="1020896" y="155395"/>
                    <a:pt x="1013551" y="144378"/>
                  </a:cubicBezTo>
                  <a:cubicBezTo>
                    <a:pt x="1017223" y="122344"/>
                    <a:pt x="1013485" y="97671"/>
                    <a:pt x="1024568" y="78277"/>
                  </a:cubicBezTo>
                  <a:cubicBezTo>
                    <a:pt x="1030330" y="68194"/>
                    <a:pt x="1046232" y="69538"/>
                    <a:pt x="1057619" y="67260"/>
                  </a:cubicBezTo>
                  <a:cubicBezTo>
                    <a:pt x="1083082" y="62167"/>
                    <a:pt x="1109031" y="59915"/>
                    <a:pt x="1134737" y="56243"/>
                  </a:cubicBezTo>
                  <a:cubicBezTo>
                    <a:pt x="1225472" y="25997"/>
                    <a:pt x="1177846" y="37494"/>
                    <a:pt x="1277956" y="23192"/>
                  </a:cubicBezTo>
                  <a:cubicBezTo>
                    <a:pt x="1288973" y="15848"/>
                    <a:pt x="1297899" y="3031"/>
                    <a:pt x="1311007" y="1159"/>
                  </a:cubicBezTo>
                  <a:cubicBezTo>
                    <a:pt x="1390198" y="-10153"/>
                    <a:pt x="1347113" y="63882"/>
                    <a:pt x="1366091" y="111327"/>
                  </a:cubicBezTo>
                  <a:cubicBezTo>
                    <a:pt x="1370404" y="122109"/>
                    <a:pt x="1388125" y="118672"/>
                    <a:pt x="1399142" y="122344"/>
                  </a:cubicBezTo>
                  <a:cubicBezTo>
                    <a:pt x="1406486" y="133361"/>
                    <a:pt x="1415254" y="143552"/>
                    <a:pt x="1421175" y="155395"/>
                  </a:cubicBezTo>
                  <a:cubicBezTo>
                    <a:pt x="1426368" y="165782"/>
                    <a:pt x="1426552" y="178294"/>
                    <a:pt x="1432192" y="188445"/>
                  </a:cubicBezTo>
                  <a:cubicBezTo>
                    <a:pt x="1445053" y="211594"/>
                    <a:pt x="1461571" y="232513"/>
                    <a:pt x="1476260" y="254547"/>
                  </a:cubicBezTo>
                  <a:cubicBezTo>
                    <a:pt x="1483605" y="265564"/>
                    <a:pt x="1485733" y="283410"/>
                    <a:pt x="1498294" y="287597"/>
                  </a:cubicBezTo>
                  <a:cubicBezTo>
                    <a:pt x="1543905" y="302801"/>
                    <a:pt x="1521682" y="292172"/>
                    <a:pt x="1564395" y="320648"/>
                  </a:cubicBezTo>
                  <a:cubicBezTo>
                    <a:pt x="1568067" y="331665"/>
                    <a:pt x="1568158" y="344630"/>
                    <a:pt x="1575412" y="353698"/>
                  </a:cubicBezTo>
                  <a:cubicBezTo>
                    <a:pt x="1590945" y="373114"/>
                    <a:pt x="1619740" y="379491"/>
                    <a:pt x="1641513" y="386749"/>
                  </a:cubicBezTo>
                  <a:cubicBezTo>
                    <a:pt x="1648858" y="397766"/>
                    <a:pt x="1653208" y="411528"/>
                    <a:pt x="1663547" y="419800"/>
                  </a:cubicBezTo>
                  <a:cubicBezTo>
                    <a:pt x="1672615" y="427054"/>
                    <a:pt x="1688386" y="422606"/>
                    <a:pt x="1696597" y="430817"/>
                  </a:cubicBezTo>
                  <a:cubicBezTo>
                    <a:pt x="1704808" y="439028"/>
                    <a:pt x="1700360" y="454799"/>
                    <a:pt x="1707614" y="463867"/>
                  </a:cubicBezTo>
                  <a:cubicBezTo>
                    <a:pt x="1724328" y="484759"/>
                    <a:pt x="1750906" y="488365"/>
                    <a:pt x="1773715" y="496918"/>
                  </a:cubicBezTo>
                  <a:cubicBezTo>
                    <a:pt x="1792232" y="503862"/>
                    <a:pt x="1810438" y="511607"/>
                    <a:pt x="1828800" y="518951"/>
                  </a:cubicBezTo>
                  <a:cubicBezTo>
                    <a:pt x="1858178" y="515279"/>
                    <a:pt x="1889446" y="518931"/>
                    <a:pt x="1916935" y="507935"/>
                  </a:cubicBezTo>
                  <a:cubicBezTo>
                    <a:pt x="1929229" y="503018"/>
                    <a:pt x="1929606" y="484247"/>
                    <a:pt x="1938968" y="474884"/>
                  </a:cubicBezTo>
                  <a:cubicBezTo>
                    <a:pt x="1974677" y="439174"/>
                    <a:pt x="2008020" y="448350"/>
                    <a:pt x="2060154" y="441833"/>
                  </a:cubicBezTo>
                  <a:cubicBezTo>
                    <a:pt x="2175153" y="403501"/>
                    <a:pt x="2103089" y="421455"/>
                    <a:pt x="2280491" y="408783"/>
                  </a:cubicBezTo>
                  <a:cubicBezTo>
                    <a:pt x="2291508" y="405111"/>
                    <a:pt x="2304474" y="405021"/>
                    <a:pt x="2313542" y="397766"/>
                  </a:cubicBezTo>
                  <a:cubicBezTo>
                    <a:pt x="2384730" y="340814"/>
                    <a:pt x="2285551" y="381390"/>
                    <a:pt x="2368626" y="353698"/>
                  </a:cubicBezTo>
                  <a:cubicBezTo>
                    <a:pt x="2460433" y="357370"/>
                    <a:pt x="2552401" y="358169"/>
                    <a:pt x="2644048" y="364715"/>
                  </a:cubicBezTo>
                  <a:cubicBezTo>
                    <a:pt x="2655631" y="365542"/>
                    <a:pt x="2665575" y="374292"/>
                    <a:pt x="2677098" y="375732"/>
                  </a:cubicBezTo>
                  <a:cubicBezTo>
                    <a:pt x="2724609" y="381671"/>
                    <a:pt x="2772578" y="383077"/>
                    <a:pt x="2820318" y="386749"/>
                  </a:cubicBezTo>
                  <a:cubicBezTo>
                    <a:pt x="2935064" y="424999"/>
                    <a:pt x="2807136" y="385694"/>
                    <a:pt x="3095739" y="408783"/>
                  </a:cubicBezTo>
                  <a:cubicBezTo>
                    <a:pt x="3121654" y="410856"/>
                    <a:pt x="3141585" y="428330"/>
                    <a:pt x="3161841" y="441833"/>
                  </a:cubicBezTo>
                  <a:cubicBezTo>
                    <a:pt x="3215889" y="522908"/>
                    <a:pt x="3244015" y="535852"/>
                    <a:pt x="3194891" y="662171"/>
                  </a:cubicBezTo>
                  <a:cubicBezTo>
                    <a:pt x="3185293" y="686852"/>
                    <a:pt x="3128790" y="706238"/>
                    <a:pt x="3128790" y="706238"/>
                  </a:cubicBezTo>
                  <a:cubicBezTo>
                    <a:pt x="3121445" y="717255"/>
                    <a:pt x="3116119" y="729926"/>
                    <a:pt x="3106756" y="739289"/>
                  </a:cubicBezTo>
                  <a:cubicBezTo>
                    <a:pt x="3081395" y="764651"/>
                    <a:pt x="3063352" y="763911"/>
                    <a:pt x="3029638" y="772339"/>
                  </a:cubicBezTo>
                  <a:cubicBezTo>
                    <a:pt x="3005272" y="796705"/>
                    <a:pt x="2994214" y="812085"/>
                    <a:pt x="2963537" y="827424"/>
                  </a:cubicBezTo>
                  <a:cubicBezTo>
                    <a:pt x="2945924" y="836230"/>
                    <a:pt x="2902896" y="844749"/>
                    <a:pt x="2886419" y="849457"/>
                  </a:cubicBezTo>
                  <a:cubicBezTo>
                    <a:pt x="2875253" y="852647"/>
                    <a:pt x="2864965" y="859864"/>
                    <a:pt x="2853368" y="860474"/>
                  </a:cubicBezTo>
                  <a:cubicBezTo>
                    <a:pt x="2724963" y="867232"/>
                    <a:pt x="2596308" y="867819"/>
                    <a:pt x="2467778" y="871491"/>
                  </a:cubicBezTo>
                  <a:cubicBezTo>
                    <a:pt x="2456761" y="875163"/>
                    <a:pt x="2446063" y="879989"/>
                    <a:pt x="2434727" y="882508"/>
                  </a:cubicBezTo>
                  <a:cubicBezTo>
                    <a:pt x="2412921" y="887354"/>
                    <a:pt x="2390603" y="889529"/>
                    <a:pt x="2368626" y="893525"/>
                  </a:cubicBezTo>
                  <a:cubicBezTo>
                    <a:pt x="2350203" y="896875"/>
                    <a:pt x="2331903" y="900870"/>
                    <a:pt x="2313542" y="904542"/>
                  </a:cubicBezTo>
                  <a:lnTo>
                    <a:pt x="1333041" y="893525"/>
                  </a:lnTo>
                  <a:cubicBezTo>
                    <a:pt x="1307079" y="892984"/>
                    <a:pt x="1281866" y="883612"/>
                    <a:pt x="1255922" y="882508"/>
                  </a:cubicBezTo>
                  <a:cubicBezTo>
                    <a:pt x="1109118" y="876261"/>
                    <a:pt x="962139" y="875163"/>
                    <a:pt x="815248" y="871491"/>
                  </a:cubicBezTo>
                  <a:cubicBezTo>
                    <a:pt x="759727" y="860387"/>
                    <a:pt x="624570" y="832123"/>
                    <a:pt x="572877" y="827424"/>
                  </a:cubicBezTo>
                  <a:cubicBezTo>
                    <a:pt x="492087" y="820079"/>
                    <a:pt x="410526" y="818727"/>
                    <a:pt x="330506" y="805390"/>
                  </a:cubicBezTo>
                  <a:cubicBezTo>
                    <a:pt x="245934" y="791295"/>
                    <a:pt x="286308" y="798754"/>
                    <a:pt x="209320" y="783356"/>
                  </a:cubicBezTo>
                  <a:cubicBezTo>
                    <a:pt x="198303" y="772339"/>
                    <a:pt x="189889" y="757872"/>
                    <a:pt x="176269" y="750306"/>
                  </a:cubicBezTo>
                  <a:cubicBezTo>
                    <a:pt x="155966" y="739027"/>
                    <a:pt x="110168" y="728272"/>
                    <a:pt x="110168" y="728272"/>
                  </a:cubicBezTo>
                  <a:cubicBezTo>
                    <a:pt x="88502" y="695772"/>
                    <a:pt x="86897" y="688681"/>
                    <a:pt x="55084" y="662171"/>
                  </a:cubicBezTo>
                  <a:cubicBezTo>
                    <a:pt x="15922" y="629536"/>
                    <a:pt x="29378" y="656662"/>
                    <a:pt x="22033" y="640137"/>
                  </a:cubicBezTo>
                  <a:close/>
                </a:path>
              </a:pathLst>
            </a:custGeom>
            <a:solidFill>
              <a:srgbClr val="FFFF3B">
                <a:alpha val="69804"/>
              </a:srgbClr>
            </a:solidFill>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4633394" y="3965854"/>
              <a:ext cx="1190198" cy="369332"/>
            </a:xfrm>
            <a:prstGeom prst="rect">
              <a:avLst/>
            </a:prstGeom>
          </p:spPr>
          <p:txBody>
            <a:bodyPr wrap="none">
              <a:spAutoFit/>
            </a:bodyPr>
            <a:lstStyle/>
            <a:p>
              <a:r>
                <a:rPr lang="en-US" b="1" dirty="0"/>
                <a:t>West: </a:t>
              </a:r>
              <a:r>
                <a:rPr lang="en-US" b="1" dirty="0" smtClean="0"/>
                <a:t>53%</a:t>
              </a:r>
              <a:endParaRPr lang="en-US" b="1" dirty="0"/>
            </a:p>
          </p:txBody>
        </p:sp>
        <p:sp>
          <p:nvSpPr>
            <p:cNvPr id="23" name="TextBox 22"/>
            <p:cNvSpPr txBox="1"/>
            <p:nvPr/>
          </p:nvSpPr>
          <p:spPr>
            <a:xfrm>
              <a:off x="6305144" y="4324398"/>
              <a:ext cx="1284023" cy="369332"/>
            </a:xfrm>
            <a:prstGeom prst="rect">
              <a:avLst/>
            </a:prstGeom>
            <a:noFill/>
          </p:spPr>
          <p:txBody>
            <a:bodyPr wrap="square" rtlCol="0">
              <a:spAutoFit/>
            </a:bodyPr>
            <a:lstStyle/>
            <a:p>
              <a:r>
                <a:rPr lang="en-US" b="1" dirty="0" smtClean="0"/>
                <a:t>East: 16%</a:t>
              </a:r>
              <a:endParaRPr lang="en-US" b="1" dirty="0"/>
            </a:p>
          </p:txBody>
        </p:sp>
        <p:sp>
          <p:nvSpPr>
            <p:cNvPr id="24" name="TextBox 23"/>
            <p:cNvSpPr txBox="1"/>
            <p:nvPr/>
          </p:nvSpPr>
          <p:spPr>
            <a:xfrm>
              <a:off x="5157413" y="5173992"/>
              <a:ext cx="1433498" cy="369332"/>
            </a:xfrm>
            <a:prstGeom prst="rect">
              <a:avLst/>
            </a:prstGeom>
            <a:noFill/>
          </p:spPr>
          <p:txBody>
            <a:bodyPr wrap="square" rtlCol="0">
              <a:spAutoFit/>
            </a:bodyPr>
            <a:lstStyle/>
            <a:p>
              <a:r>
                <a:rPr lang="en-US" b="1" dirty="0" smtClean="0"/>
                <a:t>South: 17%</a:t>
              </a:r>
              <a:endParaRPr lang="en-US" b="1" dirty="0"/>
            </a:p>
          </p:txBody>
        </p:sp>
        <p:sp>
          <p:nvSpPr>
            <p:cNvPr id="25" name="Freeform 24"/>
            <p:cNvSpPr/>
            <p:nvPr/>
          </p:nvSpPr>
          <p:spPr>
            <a:xfrm>
              <a:off x="4510949" y="2310138"/>
              <a:ext cx="2732381" cy="1842387"/>
            </a:xfrm>
            <a:custGeom>
              <a:avLst/>
              <a:gdLst>
                <a:gd name="connsiteX0" fmla="*/ 2464752 w 2732381"/>
                <a:gd name="connsiteY0" fmla="*/ 1360448 h 1842387"/>
                <a:gd name="connsiteX1" fmla="*/ 2531660 w 2732381"/>
                <a:gd name="connsiteY1" fmla="*/ 1338146 h 1842387"/>
                <a:gd name="connsiteX2" fmla="*/ 2665474 w 2732381"/>
                <a:gd name="connsiteY2" fmla="*/ 1304692 h 1842387"/>
                <a:gd name="connsiteX3" fmla="*/ 2687777 w 2732381"/>
                <a:gd name="connsiteY3" fmla="*/ 1059365 h 1842387"/>
                <a:gd name="connsiteX4" fmla="*/ 2710079 w 2732381"/>
                <a:gd name="connsiteY4" fmla="*/ 981307 h 1842387"/>
                <a:gd name="connsiteX5" fmla="*/ 2710079 w 2732381"/>
                <a:gd name="connsiteY5" fmla="*/ 512956 h 1842387"/>
                <a:gd name="connsiteX6" fmla="*/ 2732381 w 2732381"/>
                <a:gd name="connsiteY6" fmla="*/ 323385 h 1842387"/>
                <a:gd name="connsiteX7" fmla="*/ 2721230 w 2732381"/>
                <a:gd name="connsiteY7" fmla="*/ 211873 h 1842387"/>
                <a:gd name="connsiteX8" fmla="*/ 2698928 w 2732381"/>
                <a:gd name="connsiteY8" fmla="*/ 178419 h 1842387"/>
                <a:gd name="connsiteX9" fmla="*/ 2676625 w 2732381"/>
                <a:gd name="connsiteY9" fmla="*/ 111512 h 1842387"/>
                <a:gd name="connsiteX10" fmla="*/ 2654323 w 2732381"/>
                <a:gd name="connsiteY10" fmla="*/ 89209 h 1842387"/>
                <a:gd name="connsiteX11" fmla="*/ 2587416 w 2732381"/>
                <a:gd name="connsiteY11" fmla="*/ 66907 h 1842387"/>
                <a:gd name="connsiteX12" fmla="*/ 2553962 w 2732381"/>
                <a:gd name="connsiteY12" fmla="*/ 44604 h 1842387"/>
                <a:gd name="connsiteX13" fmla="*/ 2487055 w 2732381"/>
                <a:gd name="connsiteY13" fmla="*/ 22302 h 1842387"/>
                <a:gd name="connsiteX14" fmla="*/ 2174820 w 2732381"/>
                <a:gd name="connsiteY14" fmla="*/ 0 h 1842387"/>
                <a:gd name="connsiteX15" fmla="*/ 2074460 w 2732381"/>
                <a:gd name="connsiteY15" fmla="*/ 22302 h 1842387"/>
                <a:gd name="connsiteX16" fmla="*/ 2041006 w 2732381"/>
                <a:gd name="connsiteY16" fmla="*/ 33453 h 1842387"/>
                <a:gd name="connsiteX17" fmla="*/ 1996401 w 2732381"/>
                <a:gd name="connsiteY17" fmla="*/ 44604 h 1842387"/>
                <a:gd name="connsiteX18" fmla="*/ 1940645 w 2732381"/>
                <a:gd name="connsiteY18" fmla="*/ 66907 h 1842387"/>
                <a:gd name="connsiteX19" fmla="*/ 1884889 w 2732381"/>
                <a:gd name="connsiteY19" fmla="*/ 78058 h 1842387"/>
                <a:gd name="connsiteX20" fmla="*/ 1773377 w 2732381"/>
                <a:gd name="connsiteY20" fmla="*/ 111512 h 1842387"/>
                <a:gd name="connsiteX21" fmla="*/ 1673016 w 2732381"/>
                <a:gd name="connsiteY21" fmla="*/ 122663 h 1842387"/>
                <a:gd name="connsiteX22" fmla="*/ 1583806 w 2732381"/>
                <a:gd name="connsiteY22" fmla="*/ 144965 h 1842387"/>
                <a:gd name="connsiteX23" fmla="*/ 1550352 w 2732381"/>
                <a:gd name="connsiteY23" fmla="*/ 167268 h 1842387"/>
                <a:gd name="connsiteX24" fmla="*/ 1416538 w 2732381"/>
                <a:gd name="connsiteY24" fmla="*/ 189570 h 1842387"/>
                <a:gd name="connsiteX25" fmla="*/ 1383084 w 2732381"/>
                <a:gd name="connsiteY25" fmla="*/ 200722 h 1842387"/>
                <a:gd name="connsiteX26" fmla="*/ 881279 w 2732381"/>
                <a:gd name="connsiteY26" fmla="*/ 200722 h 1842387"/>
                <a:gd name="connsiteX27" fmla="*/ 803220 w 2732381"/>
                <a:gd name="connsiteY27" fmla="*/ 256478 h 1842387"/>
                <a:gd name="connsiteX28" fmla="*/ 680557 w 2732381"/>
                <a:gd name="connsiteY28" fmla="*/ 278780 h 1842387"/>
                <a:gd name="connsiteX29" fmla="*/ 635952 w 2732381"/>
                <a:gd name="connsiteY29" fmla="*/ 301082 h 1842387"/>
                <a:gd name="connsiteX30" fmla="*/ 524440 w 2732381"/>
                <a:gd name="connsiteY30" fmla="*/ 312234 h 1842387"/>
                <a:gd name="connsiteX31" fmla="*/ 189903 w 2732381"/>
                <a:gd name="connsiteY31" fmla="*/ 323385 h 1842387"/>
                <a:gd name="connsiteX32" fmla="*/ 156450 w 2732381"/>
                <a:gd name="connsiteY32" fmla="*/ 334536 h 1842387"/>
                <a:gd name="connsiteX33" fmla="*/ 122996 w 2732381"/>
                <a:gd name="connsiteY33" fmla="*/ 367990 h 1842387"/>
                <a:gd name="connsiteX34" fmla="*/ 67240 w 2732381"/>
                <a:gd name="connsiteY34" fmla="*/ 379141 h 1842387"/>
                <a:gd name="connsiteX35" fmla="*/ 11484 w 2732381"/>
                <a:gd name="connsiteY35" fmla="*/ 479502 h 1842387"/>
                <a:gd name="connsiteX36" fmla="*/ 11484 w 2732381"/>
                <a:gd name="connsiteY36" fmla="*/ 680224 h 1842387"/>
                <a:gd name="connsiteX37" fmla="*/ 44938 w 2732381"/>
                <a:gd name="connsiteY37" fmla="*/ 691375 h 1842387"/>
                <a:gd name="connsiteX38" fmla="*/ 100694 w 2732381"/>
                <a:gd name="connsiteY38" fmla="*/ 747131 h 1842387"/>
                <a:gd name="connsiteX39" fmla="*/ 189903 w 2732381"/>
                <a:gd name="connsiteY39" fmla="*/ 769434 h 1842387"/>
                <a:gd name="connsiteX40" fmla="*/ 245660 w 2732381"/>
                <a:gd name="connsiteY40" fmla="*/ 825190 h 1842387"/>
                <a:gd name="connsiteX41" fmla="*/ 312567 w 2732381"/>
                <a:gd name="connsiteY41" fmla="*/ 858643 h 1842387"/>
                <a:gd name="connsiteX42" fmla="*/ 334869 w 2732381"/>
                <a:gd name="connsiteY42" fmla="*/ 880946 h 1842387"/>
                <a:gd name="connsiteX43" fmla="*/ 424079 w 2732381"/>
                <a:gd name="connsiteY43" fmla="*/ 925551 h 1842387"/>
                <a:gd name="connsiteX44" fmla="*/ 490986 w 2732381"/>
                <a:gd name="connsiteY44" fmla="*/ 947853 h 1842387"/>
                <a:gd name="connsiteX45" fmla="*/ 569045 w 2732381"/>
                <a:gd name="connsiteY45" fmla="*/ 1003609 h 1842387"/>
                <a:gd name="connsiteX46" fmla="*/ 602499 w 2732381"/>
                <a:gd name="connsiteY46" fmla="*/ 1025912 h 1842387"/>
                <a:gd name="connsiteX47" fmla="*/ 702860 w 2732381"/>
                <a:gd name="connsiteY47" fmla="*/ 1048214 h 1842387"/>
                <a:gd name="connsiteX48" fmla="*/ 736313 w 2732381"/>
                <a:gd name="connsiteY48" fmla="*/ 1059365 h 1842387"/>
                <a:gd name="connsiteX49" fmla="*/ 792069 w 2732381"/>
                <a:gd name="connsiteY49" fmla="*/ 1126273 h 1842387"/>
                <a:gd name="connsiteX50" fmla="*/ 814372 w 2732381"/>
                <a:gd name="connsiteY50" fmla="*/ 1159726 h 1842387"/>
                <a:gd name="connsiteX51" fmla="*/ 847825 w 2732381"/>
                <a:gd name="connsiteY51" fmla="*/ 1182029 h 1842387"/>
                <a:gd name="connsiteX52" fmla="*/ 892430 w 2732381"/>
                <a:gd name="connsiteY52" fmla="*/ 1226634 h 1842387"/>
                <a:gd name="connsiteX53" fmla="*/ 914733 w 2732381"/>
                <a:gd name="connsiteY53" fmla="*/ 1248936 h 1842387"/>
                <a:gd name="connsiteX54" fmla="*/ 1015094 w 2732381"/>
                <a:gd name="connsiteY54" fmla="*/ 1282390 h 1842387"/>
                <a:gd name="connsiteX55" fmla="*/ 1048547 w 2732381"/>
                <a:gd name="connsiteY55" fmla="*/ 1293541 h 1842387"/>
                <a:gd name="connsiteX56" fmla="*/ 1059699 w 2732381"/>
                <a:gd name="connsiteY56" fmla="*/ 1393902 h 1842387"/>
                <a:gd name="connsiteX57" fmla="*/ 1093152 w 2732381"/>
                <a:gd name="connsiteY57" fmla="*/ 1416204 h 1842387"/>
                <a:gd name="connsiteX58" fmla="*/ 1104303 w 2732381"/>
                <a:gd name="connsiteY58" fmla="*/ 1449658 h 1842387"/>
                <a:gd name="connsiteX59" fmla="*/ 1160060 w 2732381"/>
                <a:gd name="connsiteY59" fmla="*/ 1505414 h 1842387"/>
                <a:gd name="connsiteX60" fmla="*/ 1182362 w 2732381"/>
                <a:gd name="connsiteY60" fmla="*/ 1527717 h 1842387"/>
                <a:gd name="connsiteX61" fmla="*/ 1193513 w 2732381"/>
                <a:gd name="connsiteY61" fmla="*/ 1661531 h 1842387"/>
                <a:gd name="connsiteX62" fmla="*/ 1215816 w 2732381"/>
                <a:gd name="connsiteY62" fmla="*/ 1683834 h 1842387"/>
                <a:gd name="connsiteX63" fmla="*/ 1249269 w 2732381"/>
                <a:gd name="connsiteY63" fmla="*/ 1795346 h 1842387"/>
                <a:gd name="connsiteX64" fmla="*/ 1282723 w 2732381"/>
                <a:gd name="connsiteY64" fmla="*/ 1806497 h 1842387"/>
                <a:gd name="connsiteX65" fmla="*/ 1293874 w 2732381"/>
                <a:gd name="connsiteY65" fmla="*/ 1839951 h 1842387"/>
                <a:gd name="connsiteX66" fmla="*/ 1516899 w 2732381"/>
                <a:gd name="connsiteY66" fmla="*/ 1828800 h 1842387"/>
                <a:gd name="connsiteX67" fmla="*/ 1583806 w 2732381"/>
                <a:gd name="connsiteY67" fmla="*/ 1806497 h 1842387"/>
                <a:gd name="connsiteX68" fmla="*/ 1684167 w 2732381"/>
                <a:gd name="connsiteY68" fmla="*/ 1795346 h 1842387"/>
                <a:gd name="connsiteX69" fmla="*/ 1706469 w 2732381"/>
                <a:gd name="connsiteY69" fmla="*/ 1773043 h 1842387"/>
                <a:gd name="connsiteX70" fmla="*/ 1840284 w 2732381"/>
                <a:gd name="connsiteY70" fmla="*/ 1750741 h 1842387"/>
                <a:gd name="connsiteX71" fmla="*/ 1873738 w 2732381"/>
                <a:gd name="connsiteY71" fmla="*/ 1728439 h 1842387"/>
                <a:gd name="connsiteX72" fmla="*/ 1907191 w 2732381"/>
                <a:gd name="connsiteY72" fmla="*/ 1717287 h 1842387"/>
                <a:gd name="connsiteX73" fmla="*/ 1929494 w 2732381"/>
                <a:gd name="connsiteY73" fmla="*/ 1694985 h 1842387"/>
                <a:gd name="connsiteX74" fmla="*/ 1985250 w 2732381"/>
                <a:gd name="connsiteY74" fmla="*/ 1650380 h 1842387"/>
                <a:gd name="connsiteX75" fmla="*/ 2007552 w 2732381"/>
                <a:gd name="connsiteY75" fmla="*/ 1583473 h 1842387"/>
                <a:gd name="connsiteX76" fmla="*/ 2052157 w 2732381"/>
                <a:gd name="connsiteY76" fmla="*/ 1527717 h 1842387"/>
                <a:gd name="connsiteX77" fmla="*/ 2074460 w 2732381"/>
                <a:gd name="connsiteY77" fmla="*/ 1505414 h 1842387"/>
                <a:gd name="connsiteX78" fmla="*/ 2119064 w 2732381"/>
                <a:gd name="connsiteY78" fmla="*/ 1438507 h 1842387"/>
                <a:gd name="connsiteX79" fmla="*/ 2130216 w 2732381"/>
                <a:gd name="connsiteY79" fmla="*/ 1405053 h 1842387"/>
                <a:gd name="connsiteX80" fmla="*/ 2163669 w 2732381"/>
                <a:gd name="connsiteY80" fmla="*/ 1382751 h 1842387"/>
                <a:gd name="connsiteX81" fmla="*/ 2286333 w 2732381"/>
                <a:gd name="connsiteY81" fmla="*/ 1360448 h 1842387"/>
                <a:gd name="connsiteX82" fmla="*/ 2364391 w 2732381"/>
                <a:gd name="connsiteY82" fmla="*/ 1338146 h 1842387"/>
                <a:gd name="connsiteX83" fmla="*/ 2464752 w 2732381"/>
                <a:gd name="connsiteY83" fmla="*/ 1360448 h 184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732381" h="1842387">
                  <a:moveTo>
                    <a:pt x="2464752" y="1360448"/>
                  </a:moveTo>
                  <a:cubicBezTo>
                    <a:pt x="2492630" y="1360448"/>
                    <a:pt x="2508608" y="1342756"/>
                    <a:pt x="2531660" y="1338146"/>
                  </a:cubicBezTo>
                  <a:cubicBezTo>
                    <a:pt x="2666992" y="1311080"/>
                    <a:pt x="2595393" y="1351414"/>
                    <a:pt x="2665474" y="1304692"/>
                  </a:cubicBezTo>
                  <a:cubicBezTo>
                    <a:pt x="2700715" y="1198968"/>
                    <a:pt x="2665623" y="1314129"/>
                    <a:pt x="2687777" y="1059365"/>
                  </a:cubicBezTo>
                  <a:cubicBezTo>
                    <a:pt x="2689424" y="1040423"/>
                    <a:pt x="2703558" y="1000872"/>
                    <a:pt x="2710079" y="981307"/>
                  </a:cubicBezTo>
                  <a:cubicBezTo>
                    <a:pt x="2697054" y="681737"/>
                    <a:pt x="2693440" y="787504"/>
                    <a:pt x="2710079" y="512956"/>
                  </a:cubicBezTo>
                  <a:cubicBezTo>
                    <a:pt x="2719847" y="351775"/>
                    <a:pt x="2705233" y="404833"/>
                    <a:pt x="2732381" y="323385"/>
                  </a:cubicBezTo>
                  <a:cubicBezTo>
                    <a:pt x="2728664" y="286214"/>
                    <a:pt x="2729630" y="248272"/>
                    <a:pt x="2721230" y="211873"/>
                  </a:cubicBezTo>
                  <a:cubicBezTo>
                    <a:pt x="2718216" y="198814"/>
                    <a:pt x="2704371" y="190666"/>
                    <a:pt x="2698928" y="178419"/>
                  </a:cubicBezTo>
                  <a:cubicBezTo>
                    <a:pt x="2689380" y="156936"/>
                    <a:pt x="2693248" y="128136"/>
                    <a:pt x="2676625" y="111512"/>
                  </a:cubicBezTo>
                  <a:cubicBezTo>
                    <a:pt x="2669191" y="104078"/>
                    <a:pt x="2663727" y="93911"/>
                    <a:pt x="2654323" y="89209"/>
                  </a:cubicBezTo>
                  <a:cubicBezTo>
                    <a:pt x="2633296" y="78696"/>
                    <a:pt x="2587416" y="66907"/>
                    <a:pt x="2587416" y="66907"/>
                  </a:cubicBezTo>
                  <a:cubicBezTo>
                    <a:pt x="2576265" y="59473"/>
                    <a:pt x="2566209" y="50047"/>
                    <a:pt x="2553962" y="44604"/>
                  </a:cubicBezTo>
                  <a:cubicBezTo>
                    <a:pt x="2532479" y="35056"/>
                    <a:pt x="2509357" y="29736"/>
                    <a:pt x="2487055" y="22302"/>
                  </a:cubicBezTo>
                  <a:cubicBezTo>
                    <a:pt x="2365373" y="-18258"/>
                    <a:pt x="2465335" y="11620"/>
                    <a:pt x="2174820" y="0"/>
                  </a:cubicBezTo>
                  <a:cubicBezTo>
                    <a:pt x="2136492" y="7665"/>
                    <a:pt x="2111208" y="11803"/>
                    <a:pt x="2074460" y="22302"/>
                  </a:cubicBezTo>
                  <a:cubicBezTo>
                    <a:pt x="2063158" y="25531"/>
                    <a:pt x="2052308" y="30224"/>
                    <a:pt x="2041006" y="33453"/>
                  </a:cubicBezTo>
                  <a:cubicBezTo>
                    <a:pt x="2026270" y="37663"/>
                    <a:pt x="2010940" y="39757"/>
                    <a:pt x="1996401" y="44604"/>
                  </a:cubicBezTo>
                  <a:cubicBezTo>
                    <a:pt x="1977411" y="50934"/>
                    <a:pt x="1959818" y="61155"/>
                    <a:pt x="1940645" y="66907"/>
                  </a:cubicBezTo>
                  <a:cubicBezTo>
                    <a:pt x="1922491" y="72353"/>
                    <a:pt x="1903277" y="73461"/>
                    <a:pt x="1884889" y="78058"/>
                  </a:cubicBezTo>
                  <a:cubicBezTo>
                    <a:pt x="1807931" y="97297"/>
                    <a:pt x="1903789" y="87059"/>
                    <a:pt x="1773377" y="111512"/>
                  </a:cubicBezTo>
                  <a:cubicBezTo>
                    <a:pt x="1740294" y="117715"/>
                    <a:pt x="1706470" y="118946"/>
                    <a:pt x="1673016" y="122663"/>
                  </a:cubicBezTo>
                  <a:cubicBezTo>
                    <a:pt x="1643279" y="130097"/>
                    <a:pt x="1609310" y="127962"/>
                    <a:pt x="1583806" y="144965"/>
                  </a:cubicBezTo>
                  <a:cubicBezTo>
                    <a:pt x="1572655" y="152399"/>
                    <a:pt x="1563302" y="163815"/>
                    <a:pt x="1550352" y="167268"/>
                  </a:cubicBezTo>
                  <a:cubicBezTo>
                    <a:pt x="1506659" y="178920"/>
                    <a:pt x="1416538" y="189570"/>
                    <a:pt x="1416538" y="189570"/>
                  </a:cubicBezTo>
                  <a:cubicBezTo>
                    <a:pt x="1405387" y="193287"/>
                    <a:pt x="1394386" y="197493"/>
                    <a:pt x="1383084" y="200722"/>
                  </a:cubicBezTo>
                  <a:cubicBezTo>
                    <a:pt x="1212761" y="249387"/>
                    <a:pt x="1133214" y="206867"/>
                    <a:pt x="881279" y="200722"/>
                  </a:cubicBezTo>
                  <a:cubicBezTo>
                    <a:pt x="727273" y="277723"/>
                    <a:pt x="938835" y="166067"/>
                    <a:pt x="803220" y="256478"/>
                  </a:cubicBezTo>
                  <a:cubicBezTo>
                    <a:pt x="779419" y="272346"/>
                    <a:pt x="684338" y="278307"/>
                    <a:pt x="680557" y="278780"/>
                  </a:cubicBezTo>
                  <a:cubicBezTo>
                    <a:pt x="665689" y="286214"/>
                    <a:pt x="652206" y="297599"/>
                    <a:pt x="635952" y="301082"/>
                  </a:cubicBezTo>
                  <a:cubicBezTo>
                    <a:pt x="599425" y="308909"/>
                    <a:pt x="561749" y="310368"/>
                    <a:pt x="524440" y="312234"/>
                  </a:cubicBezTo>
                  <a:cubicBezTo>
                    <a:pt x="413005" y="317806"/>
                    <a:pt x="301415" y="319668"/>
                    <a:pt x="189903" y="323385"/>
                  </a:cubicBezTo>
                  <a:cubicBezTo>
                    <a:pt x="178752" y="327102"/>
                    <a:pt x="166230" y="328016"/>
                    <a:pt x="156450" y="334536"/>
                  </a:cubicBezTo>
                  <a:cubicBezTo>
                    <a:pt x="143328" y="343284"/>
                    <a:pt x="137101" y="360937"/>
                    <a:pt x="122996" y="367990"/>
                  </a:cubicBezTo>
                  <a:cubicBezTo>
                    <a:pt x="106044" y="376466"/>
                    <a:pt x="85825" y="375424"/>
                    <a:pt x="67240" y="379141"/>
                  </a:cubicBezTo>
                  <a:cubicBezTo>
                    <a:pt x="16115" y="455828"/>
                    <a:pt x="31111" y="420619"/>
                    <a:pt x="11484" y="479502"/>
                  </a:cubicBezTo>
                  <a:cubicBezTo>
                    <a:pt x="6587" y="528475"/>
                    <a:pt x="-11709" y="628039"/>
                    <a:pt x="11484" y="680224"/>
                  </a:cubicBezTo>
                  <a:cubicBezTo>
                    <a:pt x="16258" y="690965"/>
                    <a:pt x="33787" y="687658"/>
                    <a:pt x="44938" y="691375"/>
                  </a:cubicBezTo>
                  <a:cubicBezTo>
                    <a:pt x="63523" y="709960"/>
                    <a:pt x="75195" y="740756"/>
                    <a:pt x="100694" y="747131"/>
                  </a:cubicBezTo>
                  <a:lnTo>
                    <a:pt x="189903" y="769434"/>
                  </a:lnTo>
                  <a:cubicBezTo>
                    <a:pt x="279109" y="828903"/>
                    <a:pt x="171322" y="750852"/>
                    <a:pt x="245660" y="825190"/>
                  </a:cubicBezTo>
                  <a:cubicBezTo>
                    <a:pt x="267277" y="846807"/>
                    <a:pt x="285358" y="849574"/>
                    <a:pt x="312567" y="858643"/>
                  </a:cubicBezTo>
                  <a:cubicBezTo>
                    <a:pt x="320001" y="866077"/>
                    <a:pt x="326659" y="874378"/>
                    <a:pt x="334869" y="880946"/>
                  </a:cubicBezTo>
                  <a:cubicBezTo>
                    <a:pt x="365858" y="905738"/>
                    <a:pt x="384437" y="911135"/>
                    <a:pt x="424079" y="925551"/>
                  </a:cubicBezTo>
                  <a:cubicBezTo>
                    <a:pt x="446172" y="933585"/>
                    <a:pt x="490986" y="947853"/>
                    <a:pt x="490986" y="947853"/>
                  </a:cubicBezTo>
                  <a:cubicBezTo>
                    <a:pt x="569827" y="1000415"/>
                    <a:pt x="472223" y="934451"/>
                    <a:pt x="569045" y="1003609"/>
                  </a:cubicBezTo>
                  <a:cubicBezTo>
                    <a:pt x="579951" y="1011399"/>
                    <a:pt x="590512" y="1019918"/>
                    <a:pt x="602499" y="1025912"/>
                  </a:cubicBezTo>
                  <a:cubicBezTo>
                    <a:pt x="629950" y="1039638"/>
                    <a:pt x="677164" y="1043931"/>
                    <a:pt x="702860" y="1048214"/>
                  </a:cubicBezTo>
                  <a:cubicBezTo>
                    <a:pt x="714011" y="1051931"/>
                    <a:pt x="726234" y="1053317"/>
                    <a:pt x="736313" y="1059365"/>
                  </a:cubicBezTo>
                  <a:cubicBezTo>
                    <a:pt x="752162" y="1068874"/>
                    <a:pt x="786948" y="1119103"/>
                    <a:pt x="792069" y="1126273"/>
                  </a:cubicBezTo>
                  <a:cubicBezTo>
                    <a:pt x="799859" y="1137179"/>
                    <a:pt x="804895" y="1150249"/>
                    <a:pt x="814372" y="1159726"/>
                  </a:cubicBezTo>
                  <a:cubicBezTo>
                    <a:pt x="823849" y="1169203"/>
                    <a:pt x="837650" y="1173307"/>
                    <a:pt x="847825" y="1182029"/>
                  </a:cubicBezTo>
                  <a:cubicBezTo>
                    <a:pt x="863790" y="1195713"/>
                    <a:pt x="877562" y="1211766"/>
                    <a:pt x="892430" y="1226634"/>
                  </a:cubicBezTo>
                  <a:cubicBezTo>
                    <a:pt x="899864" y="1234068"/>
                    <a:pt x="904759" y="1245611"/>
                    <a:pt x="914733" y="1248936"/>
                  </a:cubicBezTo>
                  <a:lnTo>
                    <a:pt x="1015094" y="1282390"/>
                  </a:lnTo>
                  <a:lnTo>
                    <a:pt x="1048547" y="1293541"/>
                  </a:lnTo>
                  <a:cubicBezTo>
                    <a:pt x="1052264" y="1326995"/>
                    <a:pt x="1048196" y="1362269"/>
                    <a:pt x="1059699" y="1393902"/>
                  </a:cubicBezTo>
                  <a:cubicBezTo>
                    <a:pt x="1064279" y="1406497"/>
                    <a:pt x="1084780" y="1405739"/>
                    <a:pt x="1093152" y="1416204"/>
                  </a:cubicBezTo>
                  <a:cubicBezTo>
                    <a:pt x="1100495" y="1425383"/>
                    <a:pt x="1097250" y="1440254"/>
                    <a:pt x="1104303" y="1449658"/>
                  </a:cubicBezTo>
                  <a:cubicBezTo>
                    <a:pt x="1120073" y="1470685"/>
                    <a:pt x="1141474" y="1486828"/>
                    <a:pt x="1160060" y="1505414"/>
                  </a:cubicBezTo>
                  <a:lnTo>
                    <a:pt x="1182362" y="1527717"/>
                  </a:lnTo>
                  <a:cubicBezTo>
                    <a:pt x="1186079" y="1572322"/>
                    <a:pt x="1184135" y="1617765"/>
                    <a:pt x="1193513" y="1661531"/>
                  </a:cubicBezTo>
                  <a:cubicBezTo>
                    <a:pt x="1195716" y="1671811"/>
                    <a:pt x="1212795" y="1673764"/>
                    <a:pt x="1215816" y="1683834"/>
                  </a:cubicBezTo>
                  <a:cubicBezTo>
                    <a:pt x="1231393" y="1735756"/>
                    <a:pt x="1204682" y="1768593"/>
                    <a:pt x="1249269" y="1795346"/>
                  </a:cubicBezTo>
                  <a:cubicBezTo>
                    <a:pt x="1259348" y="1801394"/>
                    <a:pt x="1271572" y="1802780"/>
                    <a:pt x="1282723" y="1806497"/>
                  </a:cubicBezTo>
                  <a:cubicBezTo>
                    <a:pt x="1286440" y="1817648"/>
                    <a:pt x="1282172" y="1838837"/>
                    <a:pt x="1293874" y="1839951"/>
                  </a:cubicBezTo>
                  <a:cubicBezTo>
                    <a:pt x="1367973" y="1847008"/>
                    <a:pt x="1442955" y="1837332"/>
                    <a:pt x="1516899" y="1828800"/>
                  </a:cubicBezTo>
                  <a:cubicBezTo>
                    <a:pt x="1540253" y="1826105"/>
                    <a:pt x="1560441" y="1809093"/>
                    <a:pt x="1583806" y="1806497"/>
                  </a:cubicBezTo>
                  <a:lnTo>
                    <a:pt x="1684167" y="1795346"/>
                  </a:lnTo>
                  <a:cubicBezTo>
                    <a:pt x="1691601" y="1787912"/>
                    <a:pt x="1697454" y="1778452"/>
                    <a:pt x="1706469" y="1773043"/>
                  </a:cubicBezTo>
                  <a:cubicBezTo>
                    <a:pt x="1736188" y="1755211"/>
                    <a:pt x="1830374" y="1751842"/>
                    <a:pt x="1840284" y="1750741"/>
                  </a:cubicBezTo>
                  <a:cubicBezTo>
                    <a:pt x="1851435" y="1743307"/>
                    <a:pt x="1861751" y="1734433"/>
                    <a:pt x="1873738" y="1728439"/>
                  </a:cubicBezTo>
                  <a:cubicBezTo>
                    <a:pt x="1884251" y="1723182"/>
                    <a:pt x="1897112" y="1723335"/>
                    <a:pt x="1907191" y="1717287"/>
                  </a:cubicBezTo>
                  <a:cubicBezTo>
                    <a:pt x="1916206" y="1711878"/>
                    <a:pt x="1921284" y="1701553"/>
                    <a:pt x="1929494" y="1694985"/>
                  </a:cubicBezTo>
                  <a:cubicBezTo>
                    <a:pt x="1999830" y="1638716"/>
                    <a:pt x="1931399" y="1704229"/>
                    <a:pt x="1985250" y="1650380"/>
                  </a:cubicBezTo>
                  <a:cubicBezTo>
                    <a:pt x="1992684" y="1628078"/>
                    <a:pt x="1990929" y="1600096"/>
                    <a:pt x="2007552" y="1583473"/>
                  </a:cubicBezTo>
                  <a:cubicBezTo>
                    <a:pt x="2061404" y="1529621"/>
                    <a:pt x="1995888" y="1598053"/>
                    <a:pt x="2052157" y="1527717"/>
                  </a:cubicBezTo>
                  <a:cubicBezTo>
                    <a:pt x="2058725" y="1519507"/>
                    <a:pt x="2068152" y="1513825"/>
                    <a:pt x="2074460" y="1505414"/>
                  </a:cubicBezTo>
                  <a:cubicBezTo>
                    <a:pt x="2090542" y="1483971"/>
                    <a:pt x="2110587" y="1463935"/>
                    <a:pt x="2119064" y="1438507"/>
                  </a:cubicBezTo>
                  <a:cubicBezTo>
                    <a:pt x="2122781" y="1427356"/>
                    <a:pt x="2122873" y="1414232"/>
                    <a:pt x="2130216" y="1405053"/>
                  </a:cubicBezTo>
                  <a:cubicBezTo>
                    <a:pt x="2138588" y="1394588"/>
                    <a:pt x="2151682" y="1388744"/>
                    <a:pt x="2163669" y="1382751"/>
                  </a:cubicBezTo>
                  <a:cubicBezTo>
                    <a:pt x="2199555" y="1364808"/>
                    <a:pt x="2251742" y="1366213"/>
                    <a:pt x="2286333" y="1360448"/>
                  </a:cubicBezTo>
                  <a:cubicBezTo>
                    <a:pt x="2314340" y="1355780"/>
                    <a:pt x="2337874" y="1346985"/>
                    <a:pt x="2364391" y="1338146"/>
                  </a:cubicBezTo>
                  <a:cubicBezTo>
                    <a:pt x="2475835" y="1350528"/>
                    <a:pt x="2436874" y="1360448"/>
                    <a:pt x="2464752" y="1360448"/>
                  </a:cubicBezTo>
                  <a:close/>
                </a:path>
              </a:pathLst>
            </a:custGeom>
            <a:solidFill>
              <a:srgbClr val="89EDFB">
                <a:alpha val="7490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p:cNvSpPr txBox="1"/>
            <p:nvPr/>
          </p:nvSpPr>
          <p:spPr>
            <a:xfrm>
              <a:off x="5417176" y="2635633"/>
              <a:ext cx="1575412" cy="369332"/>
            </a:xfrm>
            <a:prstGeom prst="rect">
              <a:avLst/>
            </a:prstGeom>
            <a:noFill/>
          </p:spPr>
          <p:txBody>
            <a:bodyPr wrap="square" rtlCol="0">
              <a:spAutoFit/>
            </a:bodyPr>
            <a:lstStyle/>
            <a:p>
              <a:r>
                <a:rPr lang="en-US" b="1" dirty="0" smtClean="0"/>
                <a:t>North: 15%</a:t>
              </a:r>
              <a:endParaRPr lang="en-US" b="1" dirty="0"/>
            </a:p>
          </p:txBody>
        </p:sp>
      </p:grpSp>
    </p:spTree>
    <p:extLst>
      <p:ext uri="{BB962C8B-B14F-4D97-AF65-F5344CB8AC3E}">
        <p14:creationId xmlns:p14="http://schemas.microsoft.com/office/powerpoint/2010/main" val="1416033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2"/>
          <p:cNvSpPr txBox="1">
            <a:spLocks/>
          </p:cNvSpPr>
          <p:nvPr/>
        </p:nvSpPr>
        <p:spPr>
          <a:xfrm>
            <a:off x="844424" y="1347349"/>
            <a:ext cx="7618235" cy="5057585"/>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rgbClr val="3B3C3E"/>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rgbClr val="3B3C3E"/>
                </a:solidFill>
                <a:latin typeface="Arial"/>
                <a:ea typeface="+mn-ea"/>
                <a:cs typeface="Arial"/>
              </a:defRPr>
            </a:lvl2pPr>
            <a:lvl3pPr marL="1143000" indent="-228600" algn="l" defTabSz="457200" rtl="0" eaLnBrk="1" latinLnBrk="0" hangingPunct="1">
              <a:spcBef>
                <a:spcPct val="20000"/>
              </a:spcBef>
              <a:buFont typeface="Arial"/>
              <a:buChar char="•"/>
              <a:defRPr sz="2400" kern="1200">
                <a:solidFill>
                  <a:srgbClr val="3B3C3E"/>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rgbClr val="3B3C3E"/>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rgbClr val="3B3C3E"/>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514350" indent="-514350">
              <a:buFont typeface="Arial"/>
              <a:buAutoNum type="arabicPeriod"/>
            </a:pPr>
            <a:r>
              <a:rPr lang="en-US" dirty="0" smtClean="0"/>
              <a:t>LIBER academic libraries offer a range of Research Data Services, but…</a:t>
            </a:r>
          </a:p>
          <a:p>
            <a:pPr marL="0" indent="0">
              <a:buFont typeface="Arial"/>
              <a:buNone/>
            </a:pPr>
            <a:r>
              <a:rPr lang="en-US" dirty="0" smtClean="0"/>
              <a:t>2.  Consultative RDS are most common  (fewer libraries offer technical RDS)</a:t>
            </a:r>
          </a:p>
          <a:p>
            <a:pPr marL="0" indent="0">
              <a:buFont typeface="Arial"/>
              <a:buNone/>
            </a:pPr>
            <a:r>
              <a:rPr lang="en-US" dirty="0" smtClean="0"/>
              <a:t>3. Libraries use a variety of strategies for developing staff skills</a:t>
            </a:r>
          </a:p>
          <a:p>
            <a:endParaRPr lang="en-US" dirty="0"/>
          </a:p>
        </p:txBody>
      </p:sp>
      <p:sp>
        <p:nvSpPr>
          <p:cNvPr id="3" name="TextBox 2"/>
          <p:cNvSpPr txBox="1"/>
          <p:nvPr/>
        </p:nvSpPr>
        <p:spPr>
          <a:xfrm>
            <a:off x="844424" y="491067"/>
            <a:ext cx="2252348" cy="584775"/>
          </a:xfrm>
          <a:prstGeom prst="rect">
            <a:avLst/>
          </a:prstGeom>
          <a:noFill/>
        </p:spPr>
        <p:txBody>
          <a:bodyPr wrap="none" rtlCol="0">
            <a:spAutoFit/>
          </a:bodyPr>
          <a:lstStyle/>
          <a:p>
            <a:r>
              <a:rPr lang="en-US" sz="3200" dirty="0" smtClean="0"/>
              <a:t>Key Findings</a:t>
            </a:r>
            <a:endParaRPr lang="en-US" sz="32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057" y="6348287"/>
            <a:ext cx="536895" cy="536895"/>
          </a:xfrm>
          <a:prstGeom prst="rect">
            <a:avLst/>
          </a:prstGeom>
        </p:spPr>
      </p:pic>
    </p:spTree>
    <p:extLst>
      <p:ext uri="{BB962C8B-B14F-4D97-AF65-F5344CB8AC3E}">
        <p14:creationId xmlns:p14="http://schemas.microsoft.com/office/powerpoint/2010/main" val="5585459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45952" y="1295400"/>
            <a:ext cx="8229600" cy="4525963"/>
          </a:xfrm>
        </p:spPr>
        <p:txBody>
          <a:bodyPr/>
          <a:lstStyle/>
          <a:p>
            <a:pPr marL="0" indent="0">
              <a:buNone/>
            </a:pPr>
            <a:endParaRPr lang="en-US" dirty="0" smtClean="0"/>
          </a:p>
          <a:p>
            <a:pPr marL="0" indent="0">
              <a:buNone/>
            </a:pPr>
            <a:endParaRPr lang="en-US" dirty="0"/>
          </a:p>
          <a:p>
            <a:pPr marL="0" indent="0">
              <a:buNone/>
            </a:pPr>
            <a:r>
              <a:rPr lang="en-US" b="1" dirty="0" smtClean="0"/>
              <a:t>1) LIBER </a:t>
            </a:r>
            <a:r>
              <a:rPr lang="en-US" b="1" dirty="0"/>
              <a:t>academic libraries offer </a:t>
            </a:r>
            <a:r>
              <a:rPr lang="en-US" b="1" dirty="0" smtClean="0"/>
              <a:t>a </a:t>
            </a:r>
            <a:r>
              <a:rPr lang="en-US" b="1" dirty="0"/>
              <a:t>range of Research Data Services</a:t>
            </a:r>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057" y="6348287"/>
            <a:ext cx="536895" cy="536895"/>
          </a:xfrm>
          <a:prstGeom prst="rect">
            <a:avLst/>
          </a:prstGeom>
        </p:spPr>
      </p:pic>
    </p:spTree>
    <p:extLst>
      <p:ext uri="{BB962C8B-B14F-4D97-AF65-F5344CB8AC3E}">
        <p14:creationId xmlns:p14="http://schemas.microsoft.com/office/powerpoint/2010/main" val="368154910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141452" y="615023"/>
            <a:ext cx="7618235" cy="744003"/>
          </a:xfrm>
          <a:prstGeom prst="rect">
            <a:avLst/>
          </a:prstGeom>
        </p:spPr>
        <p:txBody>
          <a:bodyPr/>
          <a:lstStyle>
            <a:lvl1pPr algn="l" defTabSz="457200" rtl="0" eaLnBrk="1" latinLnBrk="0" hangingPunct="1">
              <a:spcBef>
                <a:spcPct val="0"/>
              </a:spcBef>
              <a:buNone/>
              <a:defRPr sz="4400" b="1" kern="1200">
                <a:solidFill>
                  <a:srgbClr val="3B3C3E"/>
                </a:solidFill>
                <a:latin typeface="Arial"/>
                <a:ea typeface="+mj-ea"/>
                <a:cs typeface="Arial"/>
              </a:defRPr>
            </a:lvl1pPr>
          </a:lstStyle>
          <a:p>
            <a:r>
              <a:rPr lang="en-US" sz="3200" dirty="0" smtClean="0">
                <a:solidFill>
                  <a:schemeClr val="tx1"/>
                </a:solidFill>
                <a:latin typeface="+mn-lt"/>
              </a:rPr>
              <a:t>RDS offered by most libraries currently</a:t>
            </a:r>
            <a:endParaRPr lang="en-US" sz="3200" dirty="0">
              <a:solidFill>
                <a:schemeClr val="tx1"/>
              </a:solidFill>
              <a:latin typeface="+mn-lt"/>
            </a:endParaRPr>
          </a:p>
        </p:txBody>
      </p:sp>
      <p:graphicFrame>
        <p:nvGraphicFramePr>
          <p:cNvPr id="3" name="Chart 2"/>
          <p:cNvGraphicFramePr>
            <a:graphicFrameLocks/>
          </p:cNvGraphicFramePr>
          <p:nvPr>
            <p:extLst>
              <p:ext uri="{D42A27DB-BD31-4B8C-83A1-F6EECF244321}">
                <p14:modId xmlns:p14="http://schemas.microsoft.com/office/powerpoint/2010/main" val="170708682"/>
              </p:ext>
            </p:extLst>
          </p:nvPr>
        </p:nvGraphicFramePr>
        <p:xfrm>
          <a:off x="490330" y="1487278"/>
          <a:ext cx="8269357" cy="4781000"/>
        </p:xfrm>
        <a:graphic>
          <a:graphicData uri="http://schemas.openxmlformats.org/drawingml/2006/chart">
            <c:chart xmlns:c="http://schemas.openxmlformats.org/drawingml/2006/chart" xmlns:r="http://schemas.openxmlformats.org/officeDocument/2006/relationships" r:id="rId3"/>
          </a:graphicData>
        </a:graphic>
      </p:graphicFrame>
      <p:sp>
        <p:nvSpPr>
          <p:cNvPr id="4" name="Rectangle 3"/>
          <p:cNvSpPr/>
          <p:nvPr/>
        </p:nvSpPr>
        <p:spPr>
          <a:xfrm>
            <a:off x="5280992" y="1862940"/>
            <a:ext cx="1563756" cy="25740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Consultative</a:t>
            </a:r>
            <a:endParaRPr lang="en-US" b="1" dirty="0">
              <a:solidFill>
                <a:schemeClr val="tx1"/>
              </a:solidFill>
            </a:endParaRPr>
          </a:p>
        </p:txBody>
      </p:sp>
      <p:sp>
        <p:nvSpPr>
          <p:cNvPr id="5" name="Rectangle 4"/>
          <p:cNvSpPr/>
          <p:nvPr/>
        </p:nvSpPr>
        <p:spPr>
          <a:xfrm>
            <a:off x="5045524" y="2552838"/>
            <a:ext cx="1563756" cy="29154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Consultative</a:t>
            </a:r>
            <a:endParaRPr lang="en-US" b="1" dirty="0">
              <a:solidFill>
                <a:schemeClr val="tx1"/>
              </a:solidFill>
            </a:endParaRPr>
          </a:p>
        </p:txBody>
      </p:sp>
      <p:sp>
        <p:nvSpPr>
          <p:cNvPr id="6" name="Rectangle 5"/>
          <p:cNvSpPr/>
          <p:nvPr/>
        </p:nvSpPr>
        <p:spPr>
          <a:xfrm>
            <a:off x="4499114" y="3919607"/>
            <a:ext cx="1563756" cy="29154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Consultative</a:t>
            </a:r>
            <a:endParaRPr lang="en-US" b="1" dirty="0">
              <a:solidFill>
                <a:schemeClr val="tx1"/>
              </a:solidFill>
            </a:endParaRPr>
          </a:p>
        </p:txBody>
      </p:sp>
      <p:sp>
        <p:nvSpPr>
          <p:cNvPr id="7" name="Rectangle 6"/>
          <p:cNvSpPr/>
          <p:nvPr/>
        </p:nvSpPr>
        <p:spPr>
          <a:xfrm>
            <a:off x="4499114" y="4671391"/>
            <a:ext cx="1563756" cy="29154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Consultative</a:t>
            </a:r>
            <a:endParaRPr lang="en-US" b="1" dirty="0">
              <a:solidFill>
                <a:schemeClr val="tx1"/>
              </a:solidFill>
            </a:endParaRPr>
          </a:p>
        </p:txBody>
      </p:sp>
      <p:sp>
        <p:nvSpPr>
          <p:cNvPr id="8" name="Rectangle 7"/>
          <p:cNvSpPr/>
          <p:nvPr/>
        </p:nvSpPr>
        <p:spPr>
          <a:xfrm>
            <a:off x="4653541" y="3220277"/>
            <a:ext cx="1563756" cy="29154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Consultative</a:t>
            </a:r>
            <a:endParaRPr lang="en-US" b="1" dirty="0">
              <a:solidFill>
                <a:schemeClr val="tx1"/>
              </a:solidFill>
            </a:endParaRPr>
          </a:p>
        </p:txBody>
      </p:sp>
      <p:sp>
        <p:nvSpPr>
          <p:cNvPr id="9" name="Rectangle 8"/>
          <p:cNvSpPr/>
          <p:nvPr/>
        </p:nvSpPr>
        <p:spPr>
          <a:xfrm>
            <a:off x="4417338" y="5324060"/>
            <a:ext cx="1563756" cy="29154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Consultative</a:t>
            </a:r>
            <a:endParaRPr lang="en-US" b="1" dirty="0">
              <a:solidFill>
                <a:schemeClr val="tx1"/>
              </a:solidFill>
            </a:endParaRPr>
          </a:p>
        </p:txBody>
      </p: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057" y="6348287"/>
            <a:ext cx="536895" cy="536895"/>
          </a:xfrm>
          <a:prstGeom prst="rect">
            <a:avLst/>
          </a:prstGeom>
        </p:spPr>
      </p:pic>
    </p:spTree>
    <p:extLst>
      <p:ext uri="{BB962C8B-B14F-4D97-AF65-F5344CB8AC3E}">
        <p14:creationId xmlns:p14="http://schemas.microsoft.com/office/powerpoint/2010/main" val="62665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
                                          </p:val>
                                        </p:tav>
                                        <p:tav tm="100000">
                                          <p:val>
                                            <p:strVal val="#ppt_x"/>
                                          </p:val>
                                        </p:tav>
                                      </p:tavLst>
                                    </p:anim>
                                    <p:anim calcmode="lin" valueType="num">
                                      <p:cBhvr>
                                        <p:cTn id="24" dur="1000" fill="hold"/>
                                        <p:tgtEl>
                                          <p:spTgt spid="7"/>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1000"/>
                                        <p:tgtEl>
                                          <p:spTgt spid="8"/>
                                        </p:tgtEl>
                                      </p:cBhvr>
                                    </p:animEffect>
                                    <p:anim calcmode="lin" valueType="num">
                                      <p:cBhvr>
                                        <p:cTn id="28" dur="1000" fill="hold"/>
                                        <p:tgtEl>
                                          <p:spTgt spid="8"/>
                                        </p:tgtEl>
                                        <p:attrNameLst>
                                          <p:attrName>ppt_x</p:attrName>
                                        </p:attrNameLst>
                                      </p:cBhvr>
                                      <p:tavLst>
                                        <p:tav tm="0">
                                          <p:val>
                                            <p:strVal val="#ppt_x"/>
                                          </p:val>
                                        </p:tav>
                                        <p:tav tm="100000">
                                          <p:val>
                                            <p:strVal val="#ppt_x"/>
                                          </p:val>
                                        </p:tav>
                                      </p:tavLst>
                                    </p:anim>
                                    <p:anim calcmode="lin" valueType="num">
                                      <p:cBhvr>
                                        <p:cTn id="29" dur="1000" fill="hold"/>
                                        <p:tgtEl>
                                          <p:spTgt spid="8"/>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1000"/>
                                        <p:tgtEl>
                                          <p:spTgt spid="9"/>
                                        </p:tgtEl>
                                      </p:cBhvr>
                                    </p:animEffect>
                                    <p:anim calcmode="lin" valueType="num">
                                      <p:cBhvr>
                                        <p:cTn id="33" dur="1000" fill="hold"/>
                                        <p:tgtEl>
                                          <p:spTgt spid="9"/>
                                        </p:tgtEl>
                                        <p:attrNameLst>
                                          <p:attrName>ppt_x</p:attrName>
                                        </p:attrNameLst>
                                      </p:cBhvr>
                                      <p:tavLst>
                                        <p:tav tm="0">
                                          <p:val>
                                            <p:strVal val="#ppt_x"/>
                                          </p:val>
                                        </p:tav>
                                        <p:tav tm="100000">
                                          <p:val>
                                            <p:strVal val="#ppt_x"/>
                                          </p:val>
                                        </p:tav>
                                      </p:tavLst>
                                    </p:anim>
                                    <p:anim calcmode="lin" valueType="num">
                                      <p:cBhvr>
                                        <p:cTn id="3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p:cNvGraphicFramePr>
          <p:nvPr>
            <p:extLst>
              <p:ext uri="{D42A27DB-BD31-4B8C-83A1-F6EECF244321}">
                <p14:modId xmlns:p14="http://schemas.microsoft.com/office/powerpoint/2010/main" val="611908582"/>
              </p:ext>
            </p:extLst>
          </p:nvPr>
        </p:nvGraphicFramePr>
        <p:xfrm>
          <a:off x="450574" y="1347348"/>
          <a:ext cx="8189844" cy="4960687"/>
        </p:xfrm>
        <a:graphic>
          <a:graphicData uri="http://schemas.openxmlformats.org/drawingml/2006/chart">
            <c:chart xmlns:c="http://schemas.openxmlformats.org/drawingml/2006/chart" xmlns:r="http://schemas.openxmlformats.org/officeDocument/2006/relationships" r:id="rId3"/>
          </a:graphicData>
        </a:graphic>
      </p:graphicFrame>
      <p:sp>
        <p:nvSpPr>
          <p:cNvPr id="3" name="Rectangle 2"/>
          <p:cNvSpPr/>
          <p:nvPr/>
        </p:nvSpPr>
        <p:spPr>
          <a:xfrm>
            <a:off x="4856923" y="2597856"/>
            <a:ext cx="1563756" cy="29154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Consultative</a:t>
            </a:r>
            <a:endParaRPr lang="en-US" b="1" dirty="0">
              <a:solidFill>
                <a:schemeClr val="tx1"/>
              </a:solidFill>
            </a:endParaRPr>
          </a:p>
        </p:txBody>
      </p:sp>
      <p:sp>
        <p:nvSpPr>
          <p:cNvPr id="4" name="Rectangle 3"/>
          <p:cNvSpPr/>
          <p:nvPr/>
        </p:nvSpPr>
        <p:spPr>
          <a:xfrm>
            <a:off x="4856923" y="3461003"/>
            <a:ext cx="1563756" cy="29154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Consultative</a:t>
            </a:r>
            <a:endParaRPr lang="en-US" b="1" dirty="0">
              <a:solidFill>
                <a:schemeClr val="tx1"/>
              </a:solidFill>
            </a:endParaRPr>
          </a:p>
        </p:txBody>
      </p:sp>
      <p:sp>
        <p:nvSpPr>
          <p:cNvPr id="5" name="Rectangle 4"/>
          <p:cNvSpPr/>
          <p:nvPr/>
        </p:nvSpPr>
        <p:spPr>
          <a:xfrm>
            <a:off x="4856923" y="4324150"/>
            <a:ext cx="1563756" cy="29154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Consultative</a:t>
            </a:r>
            <a:endParaRPr lang="en-US" b="1" dirty="0">
              <a:solidFill>
                <a:schemeClr val="tx1"/>
              </a:solidFill>
            </a:endParaRPr>
          </a:p>
        </p:txBody>
      </p:sp>
      <p:sp>
        <p:nvSpPr>
          <p:cNvPr id="6" name="Rectangle 5"/>
          <p:cNvSpPr/>
          <p:nvPr/>
        </p:nvSpPr>
        <p:spPr>
          <a:xfrm>
            <a:off x="4856923" y="1734709"/>
            <a:ext cx="1563756" cy="291547"/>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Technical</a:t>
            </a:r>
            <a:endParaRPr lang="en-US" b="1" dirty="0">
              <a:solidFill>
                <a:schemeClr val="tx1"/>
              </a:solidFill>
            </a:endParaRPr>
          </a:p>
        </p:txBody>
      </p:sp>
      <p:sp>
        <p:nvSpPr>
          <p:cNvPr id="7" name="Rectangle 6"/>
          <p:cNvSpPr/>
          <p:nvPr/>
        </p:nvSpPr>
        <p:spPr>
          <a:xfrm>
            <a:off x="4856923" y="5170318"/>
            <a:ext cx="1563756" cy="291547"/>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Technical</a:t>
            </a:r>
            <a:endParaRPr lang="en-US" b="1" dirty="0">
              <a:solidFill>
                <a:schemeClr val="tx1"/>
              </a:solidFill>
            </a:endParaRPr>
          </a:p>
        </p:txBody>
      </p:sp>
      <p:sp>
        <p:nvSpPr>
          <p:cNvPr id="9" name="Title 1"/>
          <p:cNvSpPr txBox="1">
            <a:spLocks/>
          </p:cNvSpPr>
          <p:nvPr/>
        </p:nvSpPr>
        <p:spPr>
          <a:xfrm>
            <a:off x="1047805" y="608488"/>
            <a:ext cx="7618235" cy="1143200"/>
          </a:xfrm>
          <a:prstGeom prst="rect">
            <a:avLst/>
          </a:prstGeom>
        </p:spPr>
        <p:txBody>
          <a:bodyPr/>
          <a:lstStyle>
            <a:lvl1pPr algn="l" defTabSz="457200" rtl="0" eaLnBrk="1" latinLnBrk="0" hangingPunct="1">
              <a:spcBef>
                <a:spcPct val="0"/>
              </a:spcBef>
              <a:buNone/>
              <a:defRPr sz="4400" b="1" kern="1200">
                <a:solidFill>
                  <a:srgbClr val="3B3C3E"/>
                </a:solidFill>
                <a:latin typeface="Arial"/>
                <a:ea typeface="+mj-ea"/>
                <a:cs typeface="Arial"/>
              </a:defRPr>
            </a:lvl1pPr>
          </a:lstStyle>
          <a:p>
            <a:r>
              <a:rPr lang="en-US" sz="3200" dirty="0" smtClean="0">
                <a:solidFill>
                  <a:schemeClr val="tx1"/>
                </a:solidFill>
                <a:latin typeface="+mn-lt"/>
              </a:rPr>
              <a:t>RDS offered continued</a:t>
            </a:r>
            <a:endParaRPr lang="en-US" sz="3200" dirty="0">
              <a:solidFill>
                <a:schemeClr val="tx1"/>
              </a:solidFill>
              <a:latin typeface="+mn-lt"/>
            </a:endParaRPr>
          </a:p>
        </p:txBody>
      </p: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6504" y="6321105"/>
            <a:ext cx="536895" cy="536895"/>
          </a:xfrm>
          <a:prstGeom prst="rect">
            <a:avLst/>
          </a:prstGeom>
        </p:spPr>
      </p:pic>
    </p:spTree>
    <p:extLst>
      <p:ext uri="{BB962C8B-B14F-4D97-AF65-F5344CB8AC3E}">
        <p14:creationId xmlns:p14="http://schemas.microsoft.com/office/powerpoint/2010/main" val="235924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1000"/>
                                        <p:tgtEl>
                                          <p:spTgt spid="7"/>
                                        </p:tgtEl>
                                      </p:cBhvr>
                                    </p:animEffect>
                                    <p:anim calcmode="lin" valueType="num">
                                      <p:cBhvr>
                                        <p:cTn id="28" dur="1000" fill="hold"/>
                                        <p:tgtEl>
                                          <p:spTgt spid="7"/>
                                        </p:tgtEl>
                                        <p:attrNameLst>
                                          <p:attrName>ppt_x</p:attrName>
                                        </p:attrNameLst>
                                      </p:cBhvr>
                                      <p:tavLst>
                                        <p:tav tm="0">
                                          <p:val>
                                            <p:strVal val="#ppt_x"/>
                                          </p:val>
                                        </p:tav>
                                        <p:tav tm="100000">
                                          <p:val>
                                            <p:strVal val="#ppt_x"/>
                                          </p:val>
                                        </p:tav>
                                      </p:tavLst>
                                    </p:anim>
                                    <p:anim calcmode="lin" valueType="num">
                                      <p:cBhvr>
                                        <p:cTn id="2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45952" y="1295400"/>
            <a:ext cx="8229600" cy="4525963"/>
          </a:xfrm>
        </p:spPr>
        <p:txBody>
          <a:bodyPr/>
          <a:lstStyle/>
          <a:p>
            <a:pPr marL="0" indent="0">
              <a:buNone/>
            </a:pPr>
            <a:endParaRPr lang="en-US" dirty="0" smtClean="0"/>
          </a:p>
          <a:p>
            <a:pPr marL="0" indent="0">
              <a:buNone/>
            </a:pPr>
            <a:endParaRPr lang="en-US" dirty="0"/>
          </a:p>
          <a:p>
            <a:pPr marL="0" indent="0">
              <a:buNone/>
            </a:pPr>
            <a:r>
              <a:rPr lang="en-US" b="1" dirty="0"/>
              <a:t>2</a:t>
            </a:r>
            <a:r>
              <a:rPr lang="en-US" b="1" dirty="0" smtClean="0"/>
              <a:t>) Consultative are more commonly offered than technical RDS</a:t>
            </a:r>
            <a:endParaRPr lang="en-US" b="1" dirty="0"/>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057" y="6348287"/>
            <a:ext cx="536895" cy="536895"/>
          </a:xfrm>
          <a:prstGeom prst="rect">
            <a:avLst/>
          </a:prstGeom>
        </p:spPr>
      </p:pic>
    </p:spTree>
    <p:extLst>
      <p:ext uri="{BB962C8B-B14F-4D97-AF65-F5344CB8AC3E}">
        <p14:creationId xmlns:p14="http://schemas.microsoft.com/office/powerpoint/2010/main" val="297635745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p:cNvGraphicFramePr>
          <p:nvPr>
            <p:extLst>
              <p:ext uri="{D42A27DB-BD31-4B8C-83A1-F6EECF244321}">
                <p14:modId xmlns:p14="http://schemas.microsoft.com/office/powerpoint/2010/main" val="278327207"/>
              </p:ext>
            </p:extLst>
          </p:nvPr>
        </p:nvGraphicFramePr>
        <p:xfrm>
          <a:off x="357809" y="1003288"/>
          <a:ext cx="8454887" cy="5344999"/>
        </p:xfrm>
        <a:graphic>
          <a:graphicData uri="http://schemas.openxmlformats.org/drawingml/2006/chart">
            <c:chart xmlns:c="http://schemas.openxmlformats.org/drawingml/2006/chart" xmlns:r="http://schemas.openxmlformats.org/officeDocument/2006/relationships" r:id="rId3"/>
          </a:graphicData>
        </a:graphic>
      </p:graphicFrame>
      <p:sp>
        <p:nvSpPr>
          <p:cNvPr id="4" name="Title 1"/>
          <p:cNvSpPr txBox="1">
            <a:spLocks/>
          </p:cNvSpPr>
          <p:nvPr/>
        </p:nvSpPr>
        <p:spPr>
          <a:xfrm>
            <a:off x="776134" y="0"/>
            <a:ext cx="7618235" cy="1143200"/>
          </a:xfrm>
          <a:prstGeom prst="rect">
            <a:avLst/>
          </a:prstGeom>
        </p:spPr>
        <p:txBody>
          <a:bodyPr>
            <a:noAutofit/>
          </a:bodyPr>
          <a:lstStyle>
            <a:lvl1pPr algn="l" defTabSz="457200" rtl="0" eaLnBrk="1" latinLnBrk="0" hangingPunct="1">
              <a:spcBef>
                <a:spcPct val="0"/>
              </a:spcBef>
              <a:buNone/>
              <a:defRPr sz="4400" b="1" kern="1200">
                <a:solidFill>
                  <a:srgbClr val="3B3C3E"/>
                </a:solidFill>
                <a:latin typeface="Arial"/>
                <a:ea typeface="+mj-ea"/>
                <a:cs typeface="Arial"/>
              </a:defRPr>
            </a:lvl1pPr>
          </a:lstStyle>
          <a:p>
            <a:r>
              <a:rPr lang="en-US" sz="3200" dirty="0" smtClean="0">
                <a:solidFill>
                  <a:schemeClr val="tx1"/>
                </a:solidFill>
                <a:latin typeface="+mn-lt"/>
              </a:rPr>
              <a:t>Currently offered and future plans for consultative-type services</a:t>
            </a:r>
            <a:r>
              <a:rPr lang="en-US" sz="3200" dirty="0" smtClean="0">
                <a:latin typeface="+mn-lt"/>
              </a:rPr>
              <a:t/>
            </a:r>
            <a:br>
              <a:rPr lang="en-US" sz="3200" dirty="0" smtClean="0">
                <a:latin typeface="+mn-lt"/>
              </a:rPr>
            </a:br>
            <a:r>
              <a:rPr lang="en-US" sz="3200" dirty="0" smtClean="0">
                <a:latin typeface="+mn-lt"/>
              </a:rPr>
              <a:t/>
            </a:r>
            <a:br>
              <a:rPr lang="en-US" sz="3200" dirty="0" smtClean="0">
                <a:latin typeface="+mn-lt"/>
              </a:rPr>
            </a:br>
            <a:endParaRPr lang="en-US" sz="3200" dirty="0">
              <a:latin typeface="+mn-lt"/>
            </a:endParaRP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057" y="6348287"/>
            <a:ext cx="536895" cy="536895"/>
          </a:xfrm>
          <a:prstGeom prst="rect">
            <a:avLst/>
          </a:prstGeom>
        </p:spPr>
      </p:pic>
    </p:spTree>
    <p:extLst>
      <p:ext uri="{BB962C8B-B14F-4D97-AF65-F5344CB8AC3E}">
        <p14:creationId xmlns:p14="http://schemas.microsoft.com/office/powerpoint/2010/main" val="92163718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057" y="6348287"/>
            <a:ext cx="536895" cy="536895"/>
          </a:xfrm>
          <a:prstGeom prst="rect">
            <a:avLst/>
          </a:prstGeom>
        </p:spPr>
      </p:pic>
      <p:graphicFrame>
        <p:nvGraphicFramePr>
          <p:cNvPr id="3" name="Chart 2"/>
          <p:cNvGraphicFramePr>
            <a:graphicFrameLocks/>
          </p:cNvGraphicFramePr>
          <p:nvPr>
            <p:extLst>
              <p:ext uri="{D42A27DB-BD31-4B8C-83A1-F6EECF244321}">
                <p14:modId xmlns:p14="http://schemas.microsoft.com/office/powerpoint/2010/main" val="228599966"/>
              </p:ext>
            </p:extLst>
          </p:nvPr>
        </p:nvGraphicFramePr>
        <p:xfrm>
          <a:off x="503583" y="1347348"/>
          <a:ext cx="8163339" cy="5079956"/>
        </p:xfrm>
        <a:graphic>
          <a:graphicData uri="http://schemas.openxmlformats.org/drawingml/2006/chart">
            <c:chart xmlns:c="http://schemas.openxmlformats.org/drawingml/2006/chart" xmlns:r="http://schemas.openxmlformats.org/officeDocument/2006/relationships" r:id="rId4"/>
          </a:graphicData>
        </a:graphic>
      </p:graphicFrame>
      <p:sp>
        <p:nvSpPr>
          <p:cNvPr id="5" name="Title 1"/>
          <p:cNvSpPr txBox="1">
            <a:spLocks/>
          </p:cNvSpPr>
          <p:nvPr/>
        </p:nvSpPr>
        <p:spPr>
          <a:xfrm>
            <a:off x="844424" y="204149"/>
            <a:ext cx="7618235" cy="1143200"/>
          </a:xfrm>
          <a:prstGeom prst="rect">
            <a:avLst/>
          </a:prstGeom>
        </p:spPr>
        <p:txBody>
          <a:bodyPr>
            <a:normAutofit/>
          </a:bodyPr>
          <a:lstStyle>
            <a:lvl1pPr algn="l" defTabSz="457200" rtl="0" eaLnBrk="1" latinLnBrk="0" hangingPunct="1">
              <a:spcBef>
                <a:spcPct val="0"/>
              </a:spcBef>
              <a:buNone/>
              <a:defRPr sz="4400" b="1" kern="1200">
                <a:solidFill>
                  <a:srgbClr val="3B3C3E"/>
                </a:solidFill>
                <a:latin typeface="Arial"/>
                <a:ea typeface="+mj-ea"/>
                <a:cs typeface="Arial"/>
              </a:defRPr>
            </a:lvl1pPr>
          </a:lstStyle>
          <a:p>
            <a:r>
              <a:rPr lang="en-US" sz="3200" dirty="0" smtClean="0">
                <a:solidFill>
                  <a:schemeClr val="tx1"/>
                </a:solidFill>
                <a:latin typeface="+mn-lt"/>
              </a:rPr>
              <a:t>Currently offered and future plans for technical-type services</a:t>
            </a:r>
            <a:endParaRPr lang="en-US" sz="3200" dirty="0">
              <a:solidFill>
                <a:schemeClr val="tx1"/>
              </a:solidFill>
              <a:latin typeface="+mn-lt"/>
            </a:endParaRPr>
          </a:p>
        </p:txBody>
      </p:sp>
    </p:spTree>
    <p:extLst>
      <p:ext uri="{BB962C8B-B14F-4D97-AF65-F5344CB8AC3E}">
        <p14:creationId xmlns:p14="http://schemas.microsoft.com/office/powerpoint/2010/main" val="1565384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886" y="-436561"/>
            <a:ext cx="9296400" cy="1470025"/>
          </a:xfrm>
        </p:spPr>
        <p:txBody>
          <a:bodyPr/>
          <a:lstStyle/>
          <a:p>
            <a:r>
              <a:rPr lang="en-US" sz="3200" dirty="0" smtClean="0"/>
              <a:t>University of Tennessee, Knoxville</a:t>
            </a:r>
            <a:endParaRPr lang="en-US" sz="3200" dirty="0"/>
          </a:p>
        </p:txBody>
      </p:sp>
      <p:sp>
        <p:nvSpPr>
          <p:cNvPr id="3" name="Subtitle 2"/>
          <p:cNvSpPr>
            <a:spLocks noGrp="1"/>
          </p:cNvSpPr>
          <p:nvPr>
            <p:ph type="subTitle" idx="1"/>
          </p:nvPr>
        </p:nvSpPr>
        <p:spPr/>
        <p:txBody>
          <a:bodyPr/>
          <a:lstStyle/>
          <a:p>
            <a:endParaRPr lang="en-US" dirty="0"/>
          </a:p>
        </p:txBody>
      </p:sp>
      <p:pic>
        <p:nvPicPr>
          <p:cNvPr id="15" name="Picture 8" descr="Hill1"/>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5495365" y="1306512"/>
            <a:ext cx="3648635" cy="22479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4" name="Picture 6" descr="Library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73426" y="3554412"/>
            <a:ext cx="4171950" cy="281940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6" name="Picture 6" descr="Knoxvill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73" y="2716212"/>
            <a:ext cx="4876800" cy="365760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AutoShape 2" descr="Image result for tennessee usa map"/>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Picture 5"/>
          <p:cNvPicPr>
            <a:picLocks noChangeAspect="1"/>
          </p:cNvPicPr>
          <p:nvPr/>
        </p:nvPicPr>
        <p:blipFill>
          <a:blip r:embed="rId5"/>
          <a:stretch>
            <a:fillRect/>
          </a:stretch>
        </p:blipFill>
        <p:spPr>
          <a:xfrm>
            <a:off x="43583" y="731837"/>
            <a:ext cx="3200400" cy="2100263"/>
          </a:xfrm>
          <a:prstGeom prst="rect">
            <a:avLst/>
          </a:prstGeom>
        </p:spPr>
      </p:pic>
      <p:pic>
        <p:nvPicPr>
          <p:cNvPr id="7" name="Picture 6"/>
          <p:cNvPicPr>
            <a:picLocks noChangeAspect="1"/>
          </p:cNvPicPr>
          <p:nvPr/>
        </p:nvPicPr>
        <p:blipFill>
          <a:blip r:embed="rId6"/>
          <a:stretch>
            <a:fillRect/>
          </a:stretch>
        </p:blipFill>
        <p:spPr>
          <a:xfrm>
            <a:off x="3077796" y="1658937"/>
            <a:ext cx="2419350" cy="1895475"/>
          </a:xfrm>
          <a:prstGeom prst="rect">
            <a:avLst/>
          </a:prstGeom>
        </p:spPr>
      </p:pic>
    </p:spTree>
    <p:extLst>
      <p:ext uri="{BB962C8B-B14F-4D97-AF65-F5344CB8AC3E}">
        <p14:creationId xmlns:p14="http://schemas.microsoft.com/office/powerpoint/2010/main" val="152056638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 also know…</a:t>
            </a:r>
            <a:endParaRPr lang="en-US" dirty="0"/>
          </a:p>
        </p:txBody>
      </p:sp>
      <p:sp>
        <p:nvSpPr>
          <p:cNvPr id="3" name="Content Placeholder 2"/>
          <p:cNvSpPr>
            <a:spLocks noGrp="1"/>
          </p:cNvSpPr>
          <p:nvPr>
            <p:ph idx="1"/>
          </p:nvPr>
        </p:nvSpPr>
        <p:spPr/>
        <p:txBody>
          <a:bodyPr/>
          <a:lstStyle/>
          <a:p>
            <a:r>
              <a:rPr lang="en-US" dirty="0" smtClean="0"/>
              <a:t>There is great variation between libraries</a:t>
            </a:r>
          </a:p>
          <a:p>
            <a:r>
              <a:rPr lang="en-US" dirty="0" smtClean="0"/>
              <a:t>Some universities and some countries within a region are ahead in RDS</a:t>
            </a:r>
            <a:endParaRPr lang="en-US"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200" y="3708400"/>
            <a:ext cx="2438400" cy="2417763"/>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41600" y="3525838"/>
            <a:ext cx="5816600" cy="2417762"/>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057" y="6348287"/>
            <a:ext cx="536895" cy="536895"/>
          </a:xfrm>
          <a:prstGeom prst="rect">
            <a:avLst/>
          </a:prstGeom>
        </p:spPr>
      </p:pic>
    </p:spTree>
    <p:extLst>
      <p:ext uri="{BB962C8B-B14F-4D97-AF65-F5344CB8AC3E}">
        <p14:creationId xmlns:p14="http://schemas.microsoft.com/office/powerpoint/2010/main" val="487570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085" y="6338039"/>
            <a:ext cx="536895" cy="536895"/>
          </a:xfrm>
          <a:prstGeom prst="rect">
            <a:avLst/>
          </a:prstGeom>
        </p:spPr>
      </p:pic>
      <p:sp>
        <p:nvSpPr>
          <p:cNvPr id="4" name="Text Placeholder 2"/>
          <p:cNvSpPr txBox="1">
            <a:spLocks/>
          </p:cNvSpPr>
          <p:nvPr/>
        </p:nvSpPr>
        <p:spPr>
          <a:xfrm>
            <a:off x="844424" y="2291508"/>
            <a:ext cx="7618235" cy="4113426"/>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rgbClr val="3B3C3E"/>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rgbClr val="3B3C3E"/>
                </a:solidFill>
                <a:latin typeface="Arial"/>
                <a:ea typeface="+mn-ea"/>
                <a:cs typeface="Arial"/>
              </a:defRPr>
            </a:lvl2pPr>
            <a:lvl3pPr marL="1143000" indent="-228600" algn="l" defTabSz="457200" rtl="0" eaLnBrk="1" latinLnBrk="0" hangingPunct="1">
              <a:spcBef>
                <a:spcPct val="20000"/>
              </a:spcBef>
              <a:buFont typeface="Arial"/>
              <a:buChar char="•"/>
              <a:defRPr sz="2400" kern="1200">
                <a:solidFill>
                  <a:srgbClr val="3B3C3E"/>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rgbClr val="3B3C3E"/>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rgbClr val="3B3C3E"/>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77800" indent="0">
              <a:buFont typeface="Arial"/>
              <a:buNone/>
            </a:pPr>
            <a:r>
              <a:rPr lang="en-US" sz="3000" b="1" smtClean="0"/>
              <a:t>3)</a:t>
            </a:r>
            <a:r>
              <a:rPr lang="en-US" smtClean="0"/>
              <a:t> </a:t>
            </a:r>
            <a:r>
              <a:rPr lang="en-US" b="1" smtClean="0"/>
              <a:t>Libraries have a variety of strategies for developing staff skills</a:t>
            </a:r>
          </a:p>
          <a:p>
            <a:pPr marL="177800" indent="0">
              <a:buFont typeface="Arial"/>
              <a:buNone/>
            </a:pPr>
            <a:endParaRPr lang="en-US" dirty="0"/>
          </a:p>
        </p:txBody>
      </p:sp>
    </p:spTree>
    <p:extLst>
      <p:ext uri="{BB962C8B-B14F-4D97-AF65-F5344CB8AC3E}">
        <p14:creationId xmlns:p14="http://schemas.microsoft.com/office/powerpoint/2010/main" val="161342792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3"/>
          <p:cNvGraphicFramePr>
            <a:graphicFrameLocks/>
          </p:cNvGraphicFramePr>
          <p:nvPr>
            <p:extLst>
              <p:ext uri="{D42A27DB-BD31-4B8C-83A1-F6EECF244321}">
                <p14:modId xmlns:p14="http://schemas.microsoft.com/office/powerpoint/2010/main" val="499321586"/>
              </p:ext>
            </p:extLst>
          </p:nvPr>
        </p:nvGraphicFramePr>
        <p:xfrm>
          <a:off x="685800" y="1619480"/>
          <a:ext cx="7772400" cy="4476520"/>
        </p:xfrm>
        <a:graphic>
          <a:graphicData uri="http://schemas.openxmlformats.org/drawingml/2006/chart">
            <c:chart xmlns:c="http://schemas.openxmlformats.org/drawingml/2006/chart" xmlns:r="http://schemas.openxmlformats.org/officeDocument/2006/relationships" r:id="rId3"/>
          </a:graphicData>
        </a:graphic>
      </p:graphicFrame>
      <p:sp>
        <p:nvSpPr>
          <p:cNvPr id="3" name="Title 1"/>
          <p:cNvSpPr txBox="1">
            <a:spLocks/>
          </p:cNvSpPr>
          <p:nvPr/>
        </p:nvSpPr>
        <p:spPr>
          <a:xfrm>
            <a:off x="844424" y="204149"/>
            <a:ext cx="7618235" cy="1143200"/>
          </a:xfrm>
          <a:prstGeom prst="rect">
            <a:avLst/>
          </a:prstGeom>
        </p:spPr>
        <p:txBody>
          <a:bodyPr>
            <a:normAutofit fontScale="97500"/>
          </a:bodyPr>
          <a:lstStyle>
            <a:lvl1pPr algn="l" defTabSz="457200" rtl="0" eaLnBrk="1" latinLnBrk="0" hangingPunct="1">
              <a:spcBef>
                <a:spcPct val="0"/>
              </a:spcBef>
              <a:buNone/>
              <a:defRPr sz="4400" b="1" kern="1200">
                <a:solidFill>
                  <a:srgbClr val="3B3C3E"/>
                </a:solidFill>
                <a:latin typeface="Arial"/>
                <a:ea typeface="+mj-ea"/>
                <a:cs typeface="Arial"/>
              </a:defRPr>
            </a:lvl1pPr>
          </a:lstStyle>
          <a:p>
            <a:r>
              <a:rPr lang="en-US" sz="3200" dirty="0" smtClean="0">
                <a:solidFill>
                  <a:schemeClr val="tx1"/>
                </a:solidFill>
                <a:latin typeface="+mn-lt"/>
              </a:rPr>
              <a:t>Have you hired staff for RDS in the last 12 months? </a:t>
            </a:r>
            <a:endParaRPr lang="en-US" sz="3200" dirty="0">
              <a:solidFill>
                <a:schemeClr val="tx1"/>
              </a:solidFill>
              <a:latin typeface="+mn-lt"/>
            </a:endParaRP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057" y="6348287"/>
            <a:ext cx="536895" cy="536895"/>
          </a:xfrm>
          <a:prstGeom prst="rect">
            <a:avLst/>
          </a:prstGeom>
        </p:spPr>
      </p:pic>
    </p:spTree>
    <p:extLst>
      <p:ext uri="{BB962C8B-B14F-4D97-AF65-F5344CB8AC3E}">
        <p14:creationId xmlns:p14="http://schemas.microsoft.com/office/powerpoint/2010/main" val="76952029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057" y="6348287"/>
            <a:ext cx="536895" cy="536895"/>
          </a:xfrm>
          <a:prstGeom prst="rect">
            <a:avLst/>
          </a:prstGeom>
        </p:spPr>
      </p:pic>
      <p:graphicFrame>
        <p:nvGraphicFramePr>
          <p:cNvPr id="3" name="Content Placeholder 3"/>
          <p:cNvGraphicFramePr>
            <a:graphicFrameLocks/>
          </p:cNvGraphicFramePr>
          <p:nvPr>
            <p:extLst>
              <p:ext uri="{D42A27DB-BD31-4B8C-83A1-F6EECF244321}">
                <p14:modId xmlns:p14="http://schemas.microsoft.com/office/powerpoint/2010/main" val="1933533644"/>
              </p:ext>
            </p:extLst>
          </p:nvPr>
        </p:nvGraphicFramePr>
        <p:xfrm>
          <a:off x="575631" y="1375272"/>
          <a:ext cx="7772400" cy="4114800"/>
        </p:xfrm>
        <a:graphic>
          <a:graphicData uri="http://schemas.openxmlformats.org/drawingml/2006/chart">
            <c:chart xmlns:c="http://schemas.openxmlformats.org/drawingml/2006/chart" xmlns:r="http://schemas.openxmlformats.org/officeDocument/2006/relationships" r:id="rId4"/>
          </a:graphicData>
        </a:graphic>
      </p:graphicFrame>
      <p:sp>
        <p:nvSpPr>
          <p:cNvPr id="5" name="Title 1"/>
          <p:cNvSpPr txBox="1">
            <a:spLocks/>
          </p:cNvSpPr>
          <p:nvPr/>
        </p:nvSpPr>
        <p:spPr>
          <a:xfrm>
            <a:off x="844424" y="204149"/>
            <a:ext cx="7618235" cy="1143200"/>
          </a:xfrm>
          <a:prstGeom prst="rect">
            <a:avLst/>
          </a:prstGeom>
        </p:spPr>
        <p:txBody>
          <a:bodyPr>
            <a:noAutofit/>
          </a:bodyPr>
          <a:lstStyle>
            <a:lvl1pPr algn="l" defTabSz="457200" rtl="0" eaLnBrk="1" latinLnBrk="0" hangingPunct="1">
              <a:spcBef>
                <a:spcPct val="0"/>
              </a:spcBef>
              <a:buNone/>
              <a:defRPr sz="4400" b="1" kern="1200">
                <a:solidFill>
                  <a:srgbClr val="3B3C3E"/>
                </a:solidFill>
                <a:latin typeface="Arial"/>
                <a:ea typeface="+mj-ea"/>
                <a:cs typeface="Arial"/>
              </a:defRPr>
            </a:lvl1pPr>
          </a:lstStyle>
          <a:p>
            <a:r>
              <a:rPr lang="en-US" sz="3200" dirty="0" smtClean="0">
                <a:solidFill>
                  <a:schemeClr val="tx1"/>
                </a:solidFill>
                <a:latin typeface="+mn-lt"/>
              </a:rPr>
              <a:t>Has your library provided opportunities for library staff to develop skills related to RDS? </a:t>
            </a:r>
            <a:endParaRPr lang="en-US" sz="3200" dirty="0">
              <a:solidFill>
                <a:schemeClr val="tx1"/>
              </a:solidFill>
              <a:latin typeface="+mn-lt"/>
            </a:endParaRPr>
          </a:p>
        </p:txBody>
      </p:sp>
    </p:spTree>
    <p:extLst>
      <p:ext uri="{BB962C8B-B14F-4D97-AF65-F5344CB8AC3E}">
        <p14:creationId xmlns:p14="http://schemas.microsoft.com/office/powerpoint/2010/main" val="204758887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057" y="6348287"/>
            <a:ext cx="536895" cy="536895"/>
          </a:xfrm>
          <a:prstGeom prst="rect">
            <a:avLst/>
          </a:prstGeom>
        </p:spPr>
      </p:pic>
      <p:graphicFrame>
        <p:nvGraphicFramePr>
          <p:cNvPr id="3" name="Content Placeholder 5"/>
          <p:cNvGraphicFramePr>
            <a:graphicFrameLocks/>
          </p:cNvGraphicFramePr>
          <p:nvPr>
            <p:extLst>
              <p:ext uri="{D42A27DB-BD31-4B8C-83A1-F6EECF244321}">
                <p14:modId xmlns:p14="http://schemas.microsoft.com/office/powerpoint/2010/main" val="234894429"/>
              </p:ext>
            </p:extLst>
          </p:nvPr>
        </p:nvGraphicFramePr>
        <p:xfrm>
          <a:off x="685800" y="1630496"/>
          <a:ext cx="7772400" cy="4465504"/>
        </p:xfrm>
        <a:graphic>
          <a:graphicData uri="http://schemas.openxmlformats.org/drawingml/2006/chart">
            <c:chart xmlns:c="http://schemas.openxmlformats.org/drawingml/2006/chart" xmlns:r="http://schemas.openxmlformats.org/officeDocument/2006/relationships" r:id="rId4"/>
          </a:graphicData>
        </a:graphic>
      </p:graphicFrame>
      <p:sp>
        <p:nvSpPr>
          <p:cNvPr id="4" name="Title 1"/>
          <p:cNvSpPr txBox="1">
            <a:spLocks/>
          </p:cNvSpPr>
          <p:nvPr/>
        </p:nvSpPr>
        <p:spPr>
          <a:xfrm>
            <a:off x="844424" y="204149"/>
            <a:ext cx="7618235" cy="1143200"/>
          </a:xfrm>
          <a:prstGeom prst="rect">
            <a:avLst/>
          </a:prstGeom>
        </p:spPr>
        <p:txBody>
          <a:bodyPr>
            <a:noAutofit/>
          </a:bodyPr>
          <a:lstStyle>
            <a:lvl1pPr algn="l" defTabSz="457200" rtl="0" eaLnBrk="1" latinLnBrk="0" hangingPunct="1">
              <a:spcBef>
                <a:spcPct val="0"/>
              </a:spcBef>
              <a:buNone/>
              <a:defRPr sz="4400" b="1" kern="1200">
                <a:solidFill>
                  <a:srgbClr val="3B3C3E"/>
                </a:solidFill>
                <a:latin typeface="Arial"/>
                <a:ea typeface="+mj-ea"/>
                <a:cs typeface="Arial"/>
              </a:defRPr>
            </a:lvl1pPr>
          </a:lstStyle>
          <a:p>
            <a:r>
              <a:rPr lang="en-US" sz="2800" dirty="0" smtClean="0">
                <a:solidFill>
                  <a:schemeClr val="tx1"/>
                </a:solidFill>
                <a:latin typeface="+mn-lt"/>
              </a:rPr>
              <a:t>Which of the following opportunities has your library provided for library staff to develop skills related to RDS?</a:t>
            </a:r>
            <a:endParaRPr lang="en-US" sz="2800" dirty="0">
              <a:solidFill>
                <a:schemeClr val="tx1"/>
              </a:solidFill>
              <a:latin typeface="+mn-lt"/>
            </a:endParaRPr>
          </a:p>
        </p:txBody>
      </p:sp>
    </p:spTree>
    <p:extLst>
      <p:ext uri="{BB962C8B-B14F-4D97-AF65-F5344CB8AC3E}">
        <p14:creationId xmlns:p14="http://schemas.microsoft.com/office/powerpoint/2010/main" val="81814516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057" y="6348287"/>
            <a:ext cx="536895" cy="536895"/>
          </a:xfrm>
          <a:prstGeom prst="rect">
            <a:avLst/>
          </a:prstGeom>
        </p:spPr>
      </p:pic>
      <p:sp>
        <p:nvSpPr>
          <p:cNvPr id="3" name="Title 1"/>
          <p:cNvSpPr txBox="1">
            <a:spLocks/>
          </p:cNvSpPr>
          <p:nvPr/>
        </p:nvSpPr>
        <p:spPr>
          <a:xfrm>
            <a:off x="844424" y="204149"/>
            <a:ext cx="7618235" cy="1143200"/>
          </a:xfrm>
          <a:prstGeom prst="rect">
            <a:avLst/>
          </a:prstGeom>
        </p:spPr>
        <p:txBody>
          <a:bodyPr/>
          <a:lstStyle>
            <a:lvl1pPr algn="l" defTabSz="457200" rtl="0" eaLnBrk="1" latinLnBrk="0" hangingPunct="1">
              <a:spcBef>
                <a:spcPct val="0"/>
              </a:spcBef>
              <a:buNone/>
              <a:defRPr sz="4400" b="1" kern="1200">
                <a:solidFill>
                  <a:srgbClr val="3B3C3E"/>
                </a:solidFill>
                <a:latin typeface="Arial"/>
                <a:ea typeface="+mj-ea"/>
                <a:cs typeface="Arial"/>
              </a:defRPr>
            </a:lvl1pPr>
          </a:lstStyle>
          <a:p>
            <a:r>
              <a:rPr lang="en-US" smtClean="0">
                <a:solidFill>
                  <a:schemeClr val="tx1"/>
                </a:solidFill>
              </a:rPr>
              <a:t>Staff Skills Development</a:t>
            </a:r>
            <a:endParaRPr lang="en-US" dirty="0">
              <a:solidFill>
                <a:schemeClr val="tx1"/>
              </a:solidFill>
            </a:endParaRPr>
          </a:p>
        </p:txBody>
      </p:sp>
      <p:sp>
        <p:nvSpPr>
          <p:cNvPr id="4" name="Oval 3"/>
          <p:cNvSpPr/>
          <p:nvPr/>
        </p:nvSpPr>
        <p:spPr>
          <a:xfrm>
            <a:off x="3373572" y="2781254"/>
            <a:ext cx="2231360" cy="1415274"/>
          </a:xfrm>
          <a:prstGeom prst="ellipse">
            <a:avLst/>
          </a:prstGeom>
          <a:solidFill>
            <a:srgbClr val="40E519"/>
          </a:solidFill>
          <a:ln>
            <a:noFill/>
          </a:ln>
          <a:effectLst/>
          <a:scene3d>
            <a:camera prst="orthographicFront">
              <a:rot lat="0" lon="0" rev="0"/>
            </a:camera>
            <a:lightRig rig="glow" dir="t">
              <a:rot lat="0" lon="0" rev="14100000"/>
            </a:lightRig>
          </a:scene3d>
          <a:sp3d prstMaterial="softEdge">
            <a:bevelT w="127000" prst="relaxedInset"/>
          </a:sp3d>
        </p:spPr>
        <p:style>
          <a:lnRef idx="3">
            <a:schemeClr val="lt1"/>
          </a:lnRef>
          <a:fillRef idx="1">
            <a:schemeClr val="accent6"/>
          </a:fillRef>
          <a:effectRef idx="1">
            <a:schemeClr val="accent6"/>
          </a:effectRef>
          <a:fontRef idx="minor">
            <a:schemeClr val="lt1"/>
          </a:fontRef>
        </p:style>
        <p:txBody>
          <a:bodyPr rtlCol="0" anchor="ctr"/>
          <a:lstStyle/>
          <a:p>
            <a:pPr algn="ctr"/>
            <a:r>
              <a:rPr lang="en-US" sz="2400" dirty="0" smtClean="0">
                <a:solidFill>
                  <a:schemeClr val="tx1"/>
                </a:solidFill>
              </a:rPr>
              <a:t>Strategies</a:t>
            </a:r>
            <a:endParaRPr lang="en-US" sz="2400" dirty="0">
              <a:solidFill>
                <a:schemeClr val="tx1"/>
              </a:solidFill>
            </a:endParaRPr>
          </a:p>
        </p:txBody>
      </p:sp>
      <p:sp>
        <p:nvSpPr>
          <p:cNvPr id="5" name="Oval Callout 4"/>
          <p:cNvSpPr/>
          <p:nvPr/>
        </p:nvSpPr>
        <p:spPr>
          <a:xfrm>
            <a:off x="353291" y="1570245"/>
            <a:ext cx="3345873" cy="1734063"/>
          </a:xfrm>
          <a:prstGeom prst="wedgeEllipseCallout">
            <a:avLst/>
          </a:prstGeom>
          <a:solidFill>
            <a:srgbClr val="00B0F0"/>
          </a:solidFill>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schemeClr val="tx1"/>
                </a:solidFill>
              </a:rPr>
              <a:t>Collaborated with another institution to develop a skills-based MOOC</a:t>
            </a:r>
          </a:p>
        </p:txBody>
      </p:sp>
      <p:sp>
        <p:nvSpPr>
          <p:cNvPr id="6" name="Oval Callout 5"/>
          <p:cNvSpPr/>
          <p:nvPr/>
        </p:nvSpPr>
        <p:spPr>
          <a:xfrm>
            <a:off x="758535" y="4196528"/>
            <a:ext cx="3044537" cy="1611990"/>
          </a:xfrm>
          <a:prstGeom prst="wedgeEllipseCallout">
            <a:avLst/>
          </a:prstGeom>
          <a:solidFill>
            <a:srgbClr val="00B0F0"/>
          </a:solidFill>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schemeClr val="tx1"/>
                </a:solidFill>
              </a:rPr>
              <a:t>Hired staff for projects (not permanent)</a:t>
            </a:r>
          </a:p>
        </p:txBody>
      </p:sp>
      <p:sp>
        <p:nvSpPr>
          <p:cNvPr id="7" name="Oval Callout 6"/>
          <p:cNvSpPr/>
          <p:nvPr/>
        </p:nvSpPr>
        <p:spPr>
          <a:xfrm>
            <a:off x="5157436" y="4623464"/>
            <a:ext cx="2801999" cy="1413653"/>
          </a:xfrm>
          <a:prstGeom prst="wedgeEllipseCallout">
            <a:avLst/>
          </a:prstGeom>
          <a:solidFill>
            <a:srgbClr val="00B0F0"/>
          </a:solidFill>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smtClean="0">
                <a:solidFill>
                  <a:schemeClr val="tx1"/>
                </a:solidFill>
              </a:rPr>
              <a:t>Refocused an existing role</a:t>
            </a:r>
            <a:endParaRPr lang="en-US" sz="2200" dirty="0">
              <a:solidFill>
                <a:schemeClr val="tx1"/>
              </a:solidFill>
            </a:endParaRPr>
          </a:p>
        </p:txBody>
      </p:sp>
      <p:sp>
        <p:nvSpPr>
          <p:cNvPr id="8" name="Oval Callout 7"/>
          <p:cNvSpPr/>
          <p:nvPr/>
        </p:nvSpPr>
        <p:spPr>
          <a:xfrm>
            <a:off x="4489252" y="797974"/>
            <a:ext cx="3605265" cy="1623108"/>
          </a:xfrm>
          <a:prstGeom prst="wedgeEllipseCallout">
            <a:avLst/>
          </a:prstGeom>
          <a:solidFill>
            <a:srgbClr val="00B0F0"/>
          </a:solidFill>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100" dirty="0">
                <a:solidFill>
                  <a:schemeClr val="tx1"/>
                </a:solidFill>
              </a:rPr>
              <a:t>Dramatically increase the workload of some poor individual librarian</a:t>
            </a:r>
          </a:p>
        </p:txBody>
      </p:sp>
      <p:sp>
        <p:nvSpPr>
          <p:cNvPr id="9" name="Oval Callout 8"/>
          <p:cNvSpPr/>
          <p:nvPr/>
        </p:nvSpPr>
        <p:spPr>
          <a:xfrm>
            <a:off x="5922819" y="2592024"/>
            <a:ext cx="3075710" cy="1678640"/>
          </a:xfrm>
          <a:prstGeom prst="wedgeEllipseCallout">
            <a:avLst/>
          </a:prstGeom>
          <a:solidFill>
            <a:srgbClr val="00B0F0"/>
          </a:solidFill>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schemeClr val="tx1"/>
                </a:solidFill>
              </a:rPr>
              <a:t>Moved staff from other support unit [ITS]</a:t>
            </a:r>
          </a:p>
        </p:txBody>
      </p:sp>
    </p:spTree>
    <p:extLst>
      <p:ext uri="{BB962C8B-B14F-4D97-AF65-F5344CB8AC3E}">
        <p14:creationId xmlns:p14="http://schemas.microsoft.com/office/powerpoint/2010/main" val="1560011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randombar(horizont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randombar(horizontal)">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8291" y="-88075"/>
            <a:ext cx="7886700" cy="1325563"/>
          </a:xfrm>
        </p:spPr>
        <p:txBody>
          <a:bodyPr/>
          <a:lstStyle/>
          <a:p>
            <a:r>
              <a:rPr lang="en-US" dirty="0" smtClean="0"/>
              <a:t>Assistance with training</a:t>
            </a:r>
            <a:endParaRPr lang="en-US" dirty="0"/>
          </a:p>
        </p:txBody>
      </p:sp>
      <p:pic>
        <p:nvPicPr>
          <p:cNvPr id="4" name="Picture 6"/>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45952" y="1128057"/>
            <a:ext cx="2292569" cy="11906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descr="LIB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2964" y="4737013"/>
            <a:ext cx="7740869" cy="113774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909927" y="5636526"/>
            <a:ext cx="4572000" cy="646331"/>
          </a:xfrm>
          <a:prstGeom prst="rect">
            <a:avLst/>
          </a:prstGeom>
        </p:spPr>
        <p:txBody>
          <a:bodyPr>
            <a:spAutoFit/>
          </a:bodyPr>
          <a:lstStyle/>
          <a:p>
            <a:r>
              <a:rPr lang="en-US" b="1" dirty="0"/>
              <a:t>Working Group on Scientific Information Infrastructures</a:t>
            </a:r>
          </a:p>
        </p:txBody>
      </p:sp>
      <p:sp>
        <p:nvSpPr>
          <p:cNvPr id="7" name="Rectangle 6"/>
          <p:cNvSpPr/>
          <p:nvPr/>
        </p:nvSpPr>
        <p:spPr>
          <a:xfrm>
            <a:off x="3951758" y="1358726"/>
            <a:ext cx="5260223" cy="523220"/>
          </a:xfrm>
          <a:prstGeom prst="rect">
            <a:avLst/>
          </a:prstGeom>
        </p:spPr>
        <p:txBody>
          <a:bodyPr wrap="none">
            <a:spAutoFit/>
          </a:bodyPr>
          <a:lstStyle/>
          <a:p>
            <a:r>
              <a:rPr lang="en-US" sz="2800" dirty="0"/>
              <a:t>http://datalib.edina.ac.uk/</a:t>
            </a:r>
            <a:r>
              <a:rPr lang="en-US" sz="2800" b="1" dirty="0"/>
              <a:t>mantra</a:t>
            </a:r>
            <a:r>
              <a:rPr lang="en-US" sz="2800" dirty="0"/>
              <a:t>/</a:t>
            </a:r>
          </a:p>
        </p:txBody>
      </p:sp>
      <p:pic>
        <p:nvPicPr>
          <p:cNvPr id="1028" name="Picture 4" descr="EDIN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34378" y="1923988"/>
            <a:ext cx="1495098" cy="92366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cradle.web.unc.edu/files/2013/07/cradleheader.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08895" y="2865959"/>
            <a:ext cx="3796096" cy="128512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9057" y="6348287"/>
            <a:ext cx="536895" cy="536895"/>
          </a:xfrm>
          <a:prstGeom prst="rect">
            <a:avLst/>
          </a:prstGeom>
        </p:spPr>
      </p:pic>
      <p:pic>
        <p:nvPicPr>
          <p:cNvPr id="11" name="Picture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62214" y="2746368"/>
            <a:ext cx="2889544" cy="1630339"/>
          </a:xfrm>
          <a:prstGeom prst="rect">
            <a:avLst/>
          </a:prstGeom>
        </p:spPr>
      </p:pic>
    </p:spTree>
    <p:extLst>
      <p:ext uri="{BB962C8B-B14F-4D97-AF65-F5344CB8AC3E}">
        <p14:creationId xmlns:p14="http://schemas.microsoft.com/office/powerpoint/2010/main" val="275934373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057" y="6348287"/>
            <a:ext cx="536895" cy="536895"/>
          </a:xfrm>
          <a:prstGeom prst="rect">
            <a:avLst/>
          </a:prstGeom>
        </p:spPr>
      </p:pic>
      <p:sp>
        <p:nvSpPr>
          <p:cNvPr id="3" name="Title 1"/>
          <p:cNvSpPr txBox="1">
            <a:spLocks/>
          </p:cNvSpPr>
          <p:nvPr/>
        </p:nvSpPr>
        <p:spPr>
          <a:xfrm>
            <a:off x="962957" y="204149"/>
            <a:ext cx="7618235" cy="1143200"/>
          </a:xfrm>
          <a:prstGeom prst="rect">
            <a:avLst/>
          </a:prstGeom>
        </p:spPr>
        <p:txBody>
          <a:bodyPr/>
          <a:lstStyle>
            <a:lvl1pPr algn="l" defTabSz="457200" rtl="0" eaLnBrk="1" latinLnBrk="0" hangingPunct="1">
              <a:spcBef>
                <a:spcPct val="0"/>
              </a:spcBef>
              <a:buNone/>
              <a:defRPr sz="4400" b="1" kern="1200">
                <a:solidFill>
                  <a:srgbClr val="3B3C3E"/>
                </a:solidFill>
                <a:latin typeface="Arial"/>
                <a:ea typeface="+mj-ea"/>
                <a:cs typeface="Arial"/>
              </a:defRPr>
            </a:lvl1pPr>
          </a:lstStyle>
          <a:p>
            <a:r>
              <a:rPr lang="en-US" sz="2800" smtClean="0">
                <a:solidFill>
                  <a:schemeClr val="tx1"/>
                </a:solidFill>
              </a:rPr>
              <a:t>Tools for RDS Education and Assistance</a:t>
            </a:r>
            <a:endParaRPr lang="en-US" dirty="0">
              <a:solidFill>
                <a:schemeClr val="tx1"/>
              </a:solidFill>
            </a:endParaRPr>
          </a:p>
        </p:txBody>
      </p:sp>
      <p:sp>
        <p:nvSpPr>
          <p:cNvPr id="4" name="TextBox 3"/>
          <p:cNvSpPr txBox="1"/>
          <p:nvPr/>
        </p:nvSpPr>
        <p:spPr>
          <a:xfrm>
            <a:off x="1529859" y="775749"/>
            <a:ext cx="5908698" cy="461665"/>
          </a:xfrm>
          <a:prstGeom prst="rect">
            <a:avLst/>
          </a:prstGeom>
          <a:noFill/>
        </p:spPr>
        <p:txBody>
          <a:bodyPr wrap="square" rtlCol="0">
            <a:spAutoFit/>
          </a:bodyPr>
          <a:lstStyle/>
          <a:p>
            <a:r>
              <a:rPr lang="en-US" sz="2400" dirty="0">
                <a:hlinkClick r:id="rId3"/>
              </a:rPr>
              <a:t>https://</a:t>
            </a:r>
            <a:r>
              <a:rPr lang="en-US" sz="2400" dirty="0" smtClean="0">
                <a:hlinkClick r:id="rId3"/>
              </a:rPr>
              <a:t>www.dataone.org/education-modules</a:t>
            </a:r>
            <a:endParaRPr lang="en-US" sz="2400" dirty="0"/>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6338" y="1545952"/>
            <a:ext cx="6815739" cy="4616068"/>
          </a:xfrm>
          <a:prstGeom prst="rect">
            <a:avLst/>
          </a:prstGeom>
        </p:spPr>
      </p:pic>
    </p:spTree>
    <p:extLst>
      <p:ext uri="{BB962C8B-B14F-4D97-AF65-F5344CB8AC3E}">
        <p14:creationId xmlns:p14="http://schemas.microsoft.com/office/powerpoint/2010/main" val="48126614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057" y="6348287"/>
            <a:ext cx="536895" cy="536895"/>
          </a:xfrm>
          <a:prstGeom prst="rect">
            <a:avLst/>
          </a:prstGeom>
        </p:spPr>
      </p:pic>
      <p:sp>
        <p:nvSpPr>
          <p:cNvPr id="3" name="Text Placeholder 2"/>
          <p:cNvSpPr txBox="1">
            <a:spLocks/>
          </p:cNvSpPr>
          <p:nvPr/>
        </p:nvSpPr>
        <p:spPr>
          <a:xfrm>
            <a:off x="844423" y="1290702"/>
            <a:ext cx="7618235" cy="5057585"/>
          </a:xfrm>
          <a:prstGeom prst="rect">
            <a:avLst/>
          </a:prstGeom>
        </p:spPr>
        <p:txBody>
          <a:bodyPr vert="horz" lIns="91440" tIns="45720" rIns="91440" bIns="45720" rtlCol="0">
            <a:normAutofit fontScale="92500" lnSpcReduction="10000"/>
          </a:bodyPr>
          <a:lstStyle>
            <a:lvl1pPr marL="342900" indent="-342900" algn="l" defTabSz="457200" rtl="0" eaLnBrk="1" latinLnBrk="0" hangingPunct="1">
              <a:spcBef>
                <a:spcPct val="20000"/>
              </a:spcBef>
              <a:buFont typeface="Arial"/>
              <a:buChar char="•"/>
              <a:defRPr sz="3200" kern="1200">
                <a:solidFill>
                  <a:srgbClr val="3B3C3E"/>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rgbClr val="3B3C3E"/>
                </a:solidFill>
                <a:latin typeface="Arial"/>
                <a:ea typeface="+mn-ea"/>
                <a:cs typeface="Arial"/>
              </a:defRPr>
            </a:lvl2pPr>
            <a:lvl3pPr marL="1143000" indent="-228600" algn="l" defTabSz="457200" rtl="0" eaLnBrk="1" latinLnBrk="0" hangingPunct="1">
              <a:spcBef>
                <a:spcPct val="20000"/>
              </a:spcBef>
              <a:buFont typeface="Arial"/>
              <a:buChar char="•"/>
              <a:defRPr sz="2400" kern="1200">
                <a:solidFill>
                  <a:srgbClr val="3B3C3E"/>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rgbClr val="3B3C3E"/>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rgbClr val="3B3C3E"/>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692150" indent="-514350">
              <a:buFont typeface="+mj-lt"/>
              <a:buAutoNum type="arabicPeriod"/>
            </a:pPr>
            <a:r>
              <a:rPr lang="en-US" sz="2800" dirty="0" smtClean="0"/>
              <a:t>Why Data Management</a:t>
            </a:r>
          </a:p>
          <a:p>
            <a:pPr marL="692150" indent="-514350">
              <a:buFont typeface="+mj-lt"/>
              <a:buAutoNum type="arabicPeriod"/>
            </a:pPr>
            <a:r>
              <a:rPr lang="en-US" sz="2800" dirty="0" smtClean="0"/>
              <a:t>Data Sharing</a:t>
            </a:r>
          </a:p>
          <a:p>
            <a:pPr marL="692150" indent="-514350">
              <a:buFont typeface="+mj-lt"/>
              <a:buAutoNum type="arabicPeriod"/>
            </a:pPr>
            <a:r>
              <a:rPr lang="en-US" sz="2800" dirty="0" smtClean="0"/>
              <a:t>Data Management Planning</a:t>
            </a:r>
          </a:p>
          <a:p>
            <a:pPr marL="692150" indent="-514350">
              <a:buFont typeface="+mj-lt"/>
              <a:buAutoNum type="arabicPeriod"/>
            </a:pPr>
            <a:r>
              <a:rPr lang="en-US" sz="2800" dirty="0" smtClean="0"/>
              <a:t>Data Entry and Manipulation</a:t>
            </a:r>
          </a:p>
          <a:p>
            <a:pPr marL="692150" indent="-514350">
              <a:buFont typeface="+mj-lt"/>
              <a:buAutoNum type="arabicPeriod"/>
            </a:pPr>
            <a:r>
              <a:rPr lang="en-US" sz="2800" dirty="0" smtClean="0"/>
              <a:t>Data Quality Control and Assurance</a:t>
            </a:r>
          </a:p>
          <a:p>
            <a:pPr marL="692150" indent="-514350">
              <a:buFont typeface="+mj-lt"/>
              <a:buAutoNum type="arabicPeriod"/>
            </a:pPr>
            <a:r>
              <a:rPr lang="en-US" sz="2800" dirty="0" smtClean="0"/>
              <a:t>Protecting Your Data</a:t>
            </a:r>
          </a:p>
          <a:p>
            <a:pPr marL="692150" indent="-514350">
              <a:buFont typeface="+mj-lt"/>
              <a:buAutoNum type="arabicPeriod"/>
            </a:pPr>
            <a:r>
              <a:rPr lang="en-US" sz="2800" dirty="0" smtClean="0"/>
              <a:t>Metadata</a:t>
            </a:r>
          </a:p>
          <a:p>
            <a:pPr marL="692150" indent="-514350">
              <a:buFont typeface="+mj-lt"/>
              <a:buAutoNum type="arabicPeriod"/>
            </a:pPr>
            <a:r>
              <a:rPr lang="en-US" sz="2800" dirty="0" smtClean="0"/>
              <a:t>How to Write Quality Metadata</a:t>
            </a:r>
          </a:p>
          <a:p>
            <a:pPr marL="692150" indent="-514350">
              <a:buFont typeface="+mj-lt"/>
              <a:buAutoNum type="arabicPeriod"/>
            </a:pPr>
            <a:r>
              <a:rPr lang="en-US" sz="2800" dirty="0" smtClean="0"/>
              <a:t>Data Citation</a:t>
            </a:r>
          </a:p>
          <a:p>
            <a:pPr marL="692150" indent="-514350">
              <a:buFont typeface="+mj-lt"/>
              <a:buAutoNum type="arabicPeriod"/>
            </a:pPr>
            <a:r>
              <a:rPr lang="en-US" sz="2800" dirty="0" smtClean="0"/>
              <a:t>Analysis and Workflows</a:t>
            </a:r>
          </a:p>
          <a:p>
            <a:pPr marL="692150" indent="-514350">
              <a:buFont typeface="+mj-lt"/>
              <a:buAutoNum type="arabicPeriod"/>
            </a:pPr>
            <a:r>
              <a:rPr lang="en-US" sz="2800" dirty="0" smtClean="0"/>
              <a:t>Legal and Policy Issues</a:t>
            </a:r>
            <a:endParaRPr lang="en-US" sz="2800" dirty="0"/>
          </a:p>
        </p:txBody>
      </p:sp>
      <p:sp>
        <p:nvSpPr>
          <p:cNvPr id="4" name="Title 1"/>
          <p:cNvSpPr txBox="1">
            <a:spLocks/>
          </p:cNvSpPr>
          <p:nvPr/>
        </p:nvSpPr>
        <p:spPr>
          <a:xfrm>
            <a:off x="844423" y="492015"/>
            <a:ext cx="7618235" cy="1143200"/>
          </a:xfrm>
          <a:prstGeom prst="rect">
            <a:avLst/>
          </a:prstGeom>
        </p:spPr>
        <p:txBody>
          <a:bodyPr/>
          <a:lstStyle>
            <a:lvl1pPr algn="l" defTabSz="457200" rtl="0" eaLnBrk="1" latinLnBrk="0" hangingPunct="1">
              <a:spcBef>
                <a:spcPct val="0"/>
              </a:spcBef>
              <a:buNone/>
              <a:defRPr sz="4400" b="1" kern="1200">
                <a:solidFill>
                  <a:srgbClr val="3B3C3E"/>
                </a:solidFill>
                <a:latin typeface="Arial"/>
                <a:ea typeface="+mj-ea"/>
                <a:cs typeface="Arial"/>
              </a:defRPr>
            </a:lvl1pPr>
          </a:lstStyle>
          <a:p>
            <a:r>
              <a:rPr lang="en-US" sz="3200" dirty="0" err="1" smtClean="0">
                <a:solidFill>
                  <a:schemeClr val="tx1"/>
                </a:solidFill>
                <a:latin typeface="+mn-lt"/>
              </a:rPr>
              <a:t>DataONE</a:t>
            </a:r>
            <a:r>
              <a:rPr lang="en-US" sz="3200" dirty="0" smtClean="0">
                <a:solidFill>
                  <a:schemeClr val="tx1"/>
                </a:solidFill>
                <a:latin typeface="+mn-lt"/>
              </a:rPr>
              <a:t> Education Modules</a:t>
            </a:r>
            <a:endParaRPr lang="en-US" sz="3200" dirty="0">
              <a:solidFill>
                <a:schemeClr val="tx1"/>
              </a:solidFill>
              <a:latin typeface="+mn-lt"/>
            </a:endParaRPr>
          </a:p>
        </p:txBody>
      </p:sp>
    </p:spTree>
    <p:extLst>
      <p:ext uri="{BB962C8B-B14F-4D97-AF65-F5344CB8AC3E}">
        <p14:creationId xmlns:p14="http://schemas.microsoft.com/office/powerpoint/2010/main" val="121661718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057" y="-23920"/>
            <a:ext cx="8490284" cy="1143000"/>
          </a:xfrm>
        </p:spPr>
        <p:txBody>
          <a:bodyPr>
            <a:normAutofit fontScale="90000"/>
          </a:bodyPr>
          <a:lstStyle/>
          <a:p>
            <a:r>
              <a:rPr lang="en-US" sz="4400" dirty="0" smtClean="0"/>
              <a:t>Thanks to the LIBER Study Team!</a:t>
            </a:r>
            <a:endParaRPr lang="en-US" sz="4400" dirty="0"/>
          </a:p>
        </p:txBody>
      </p:sp>
      <p:sp>
        <p:nvSpPr>
          <p:cNvPr id="3" name="Text Placeholder 2"/>
          <p:cNvSpPr>
            <a:spLocks noGrp="1"/>
          </p:cNvSpPr>
          <p:nvPr>
            <p:ph sz="half" idx="1"/>
          </p:nvPr>
        </p:nvSpPr>
        <p:spPr>
          <a:xfrm>
            <a:off x="402902" y="2849094"/>
            <a:ext cx="4459449" cy="3462338"/>
          </a:xfrm>
        </p:spPr>
        <p:txBody>
          <a:bodyPr numCol="1" anchor="t">
            <a:normAutofit fontScale="77500" lnSpcReduction="20000"/>
          </a:bodyPr>
          <a:lstStyle/>
          <a:p>
            <a:pPr marL="0" indent="0">
              <a:buNone/>
            </a:pPr>
            <a:r>
              <a:rPr lang="en-US" sz="2200" dirty="0" smtClean="0">
                <a:latin typeface="Source Sans Pro"/>
              </a:rPr>
              <a:t>Carol Tenopir-University of Tennessee </a:t>
            </a:r>
          </a:p>
          <a:p>
            <a:pPr marL="0" indent="0">
              <a:buNone/>
            </a:pPr>
            <a:endParaRPr lang="en-US" sz="2200" dirty="0" smtClean="0">
              <a:latin typeface="Source Sans Pro"/>
            </a:endParaRPr>
          </a:p>
          <a:p>
            <a:pPr marL="0" indent="0">
              <a:buNone/>
            </a:pPr>
            <a:r>
              <a:rPr lang="en-US" sz="2200" dirty="0" smtClean="0">
                <a:latin typeface="Source Sans Pro"/>
              </a:rPr>
              <a:t>Sanna </a:t>
            </a:r>
            <a:r>
              <a:rPr lang="en-US" sz="2200" dirty="0" err="1" smtClean="0">
                <a:latin typeface="Source Sans Pro"/>
              </a:rPr>
              <a:t>Talja</a:t>
            </a:r>
            <a:r>
              <a:rPr lang="en-US" sz="2200" dirty="0" smtClean="0">
                <a:latin typeface="Source Sans Pro"/>
              </a:rPr>
              <a:t>-University of Tampere</a:t>
            </a:r>
          </a:p>
          <a:p>
            <a:pPr marL="0" indent="0">
              <a:buNone/>
            </a:pPr>
            <a:endParaRPr lang="en-US" sz="2200" dirty="0" smtClean="0">
              <a:latin typeface="Source Sans Pro"/>
            </a:endParaRPr>
          </a:p>
          <a:p>
            <a:pPr marL="0" indent="0">
              <a:buNone/>
            </a:pPr>
            <a:r>
              <a:rPr lang="en-US" sz="2200" dirty="0" smtClean="0">
                <a:latin typeface="Source Sans Pro"/>
              </a:rPr>
              <a:t>Wolfram </a:t>
            </a:r>
            <a:r>
              <a:rPr lang="en-US" sz="2200" dirty="0" err="1" smtClean="0">
                <a:latin typeface="Source Sans Pro"/>
              </a:rPr>
              <a:t>Horstmann</a:t>
            </a:r>
            <a:r>
              <a:rPr lang="en-US" sz="2200" dirty="0" smtClean="0">
                <a:latin typeface="Source Sans Pro"/>
              </a:rPr>
              <a:t>-University of Gottingen</a:t>
            </a:r>
          </a:p>
          <a:p>
            <a:pPr marL="0" indent="0">
              <a:buNone/>
            </a:pPr>
            <a:endParaRPr lang="en-US" sz="2200" dirty="0">
              <a:latin typeface="Source Sans Pro"/>
            </a:endParaRPr>
          </a:p>
          <a:p>
            <a:pPr marL="0" indent="0">
              <a:buNone/>
            </a:pPr>
            <a:r>
              <a:rPr lang="en-US" sz="2200" dirty="0" smtClean="0">
                <a:latin typeface="Source Sans Pro"/>
                <a:ea typeface="Calibri" panose="020F0502020204030204" pitchFamily="34" charset="0"/>
                <a:cs typeface="Times New Roman" panose="02020603050405020304" pitchFamily="18" charset="0"/>
              </a:rPr>
              <a:t>Birgit Schmidt-University of Gottingen</a:t>
            </a:r>
          </a:p>
          <a:p>
            <a:pPr marL="0" indent="0">
              <a:buNone/>
            </a:pPr>
            <a:endParaRPr lang="en-US" sz="2200" dirty="0">
              <a:latin typeface="Source Sans Pro"/>
              <a:ea typeface="Calibri" panose="020F0502020204030204" pitchFamily="34" charset="0"/>
              <a:cs typeface="Times New Roman" panose="02020603050405020304" pitchFamily="18" charset="0"/>
            </a:endParaRPr>
          </a:p>
          <a:p>
            <a:pPr marL="0" indent="0">
              <a:buNone/>
            </a:pPr>
            <a:r>
              <a:rPr lang="en-US" sz="2200" dirty="0" smtClean="0">
                <a:latin typeface="Source Sans Pro"/>
              </a:rPr>
              <a:t>Elina Late-University </a:t>
            </a:r>
            <a:r>
              <a:rPr lang="en-US" sz="2200" dirty="0">
                <a:latin typeface="Source Sans Pro"/>
              </a:rPr>
              <a:t>of Tampere</a:t>
            </a:r>
          </a:p>
          <a:p>
            <a:pPr marL="0" indent="0">
              <a:spcAft>
                <a:spcPts val="1000"/>
              </a:spcAft>
              <a:buNone/>
            </a:pPr>
            <a:endParaRPr lang="en-US" sz="2000" dirty="0" smtClean="0">
              <a:ea typeface="Calibri" panose="020F0502020204030204" pitchFamily="34" charset="0"/>
              <a:cs typeface="Times New Roman" panose="02020603050405020304" pitchFamily="18" charset="0"/>
            </a:endParaRPr>
          </a:p>
          <a:p>
            <a:pPr marL="0" indent="0">
              <a:spcAft>
                <a:spcPts val="1000"/>
              </a:spcAft>
              <a:buNone/>
            </a:pPr>
            <a:endParaRPr lang="en-US" sz="1800" dirty="0">
              <a:ea typeface="Calibri" panose="020F0502020204030204" pitchFamily="34" charset="0"/>
              <a:cs typeface="Times New Roman" panose="02020603050405020304" pitchFamily="18" charset="0"/>
            </a:endParaRPr>
          </a:p>
          <a:p>
            <a:pPr marL="177800" indent="0">
              <a:buNone/>
            </a:pPr>
            <a:endParaRPr lang="en-US" sz="2000" dirty="0"/>
          </a:p>
          <a:p>
            <a:pPr marL="177800" indent="0">
              <a:buNone/>
            </a:pPr>
            <a:endParaRPr lang="en-US" sz="2000" dirty="0" smtClean="0"/>
          </a:p>
          <a:p>
            <a:pPr marL="177800" indent="0">
              <a:buNone/>
            </a:pPr>
            <a:endParaRPr lang="en-US" sz="2000" dirty="0" smtClean="0"/>
          </a:p>
          <a:p>
            <a:pPr marL="177800" indent="0">
              <a:buNone/>
            </a:pPr>
            <a:endParaRPr lang="en-US" sz="2000" dirty="0"/>
          </a:p>
        </p:txBody>
      </p:sp>
      <p:sp>
        <p:nvSpPr>
          <p:cNvPr id="4" name="Content Placeholder 3"/>
          <p:cNvSpPr>
            <a:spLocks noGrp="1"/>
          </p:cNvSpPr>
          <p:nvPr>
            <p:ph sz="half" idx="2"/>
          </p:nvPr>
        </p:nvSpPr>
        <p:spPr>
          <a:xfrm>
            <a:off x="5040151" y="2821817"/>
            <a:ext cx="4038600" cy="3526470"/>
          </a:xfrm>
        </p:spPr>
        <p:txBody>
          <a:bodyPr>
            <a:normAutofit fontScale="77500" lnSpcReduction="20000"/>
          </a:bodyPr>
          <a:lstStyle/>
          <a:p>
            <a:pPr marL="0" indent="0">
              <a:buNone/>
            </a:pPr>
            <a:r>
              <a:rPr lang="en-US" sz="2200" dirty="0">
                <a:latin typeface="Source Sans Pro"/>
              </a:rPr>
              <a:t>Lynn </a:t>
            </a:r>
            <a:r>
              <a:rPr lang="en-US" sz="2200" dirty="0" smtClean="0">
                <a:latin typeface="Source Sans Pro"/>
              </a:rPr>
              <a:t>Baird- University </a:t>
            </a:r>
            <a:r>
              <a:rPr lang="en-US" sz="2200" dirty="0">
                <a:latin typeface="Source Sans Pro"/>
              </a:rPr>
              <a:t>of </a:t>
            </a:r>
            <a:r>
              <a:rPr lang="en-US" sz="2200" dirty="0" smtClean="0">
                <a:latin typeface="Source Sans Pro"/>
              </a:rPr>
              <a:t>Idaho</a:t>
            </a:r>
          </a:p>
          <a:p>
            <a:pPr marL="0" indent="0">
              <a:buNone/>
            </a:pPr>
            <a:endParaRPr lang="en-US" sz="2200" dirty="0" smtClean="0">
              <a:latin typeface="Source Sans Pro"/>
            </a:endParaRPr>
          </a:p>
          <a:p>
            <a:pPr marL="0" indent="0">
              <a:buNone/>
            </a:pPr>
            <a:r>
              <a:rPr lang="en-US" sz="2200" dirty="0" smtClean="0">
                <a:latin typeface="Source Sans Pro"/>
              </a:rPr>
              <a:t>Robert Sandusky- University </a:t>
            </a:r>
            <a:r>
              <a:rPr lang="en-US" sz="2200" dirty="0">
                <a:latin typeface="Source Sans Pro"/>
              </a:rPr>
              <a:t>of </a:t>
            </a:r>
            <a:r>
              <a:rPr lang="en-US" sz="2200" dirty="0" smtClean="0">
                <a:latin typeface="Source Sans Pro"/>
              </a:rPr>
              <a:t>Illinois-Chicago</a:t>
            </a:r>
          </a:p>
          <a:p>
            <a:pPr marL="0" indent="0">
              <a:buNone/>
            </a:pPr>
            <a:endParaRPr lang="en-US" sz="2200" dirty="0" smtClean="0">
              <a:latin typeface="Source Sans Pro"/>
            </a:endParaRPr>
          </a:p>
          <a:p>
            <a:pPr marL="0" indent="0">
              <a:buNone/>
            </a:pPr>
            <a:r>
              <a:rPr lang="en-US" sz="2200" dirty="0" smtClean="0">
                <a:latin typeface="Source Sans Pro"/>
              </a:rPr>
              <a:t>Suzie Allard</a:t>
            </a:r>
            <a:r>
              <a:rPr lang="en-US" sz="2200" dirty="0">
                <a:latin typeface="Source Sans Pro"/>
              </a:rPr>
              <a:t>-</a:t>
            </a:r>
            <a:r>
              <a:rPr lang="en-US" sz="2200" dirty="0" smtClean="0">
                <a:latin typeface="Source Sans Pro"/>
              </a:rPr>
              <a:t>University </a:t>
            </a:r>
            <a:r>
              <a:rPr lang="en-US" sz="2200" dirty="0">
                <a:latin typeface="Source Sans Pro"/>
              </a:rPr>
              <a:t>of </a:t>
            </a:r>
            <a:r>
              <a:rPr lang="en-US" sz="2200" dirty="0" smtClean="0">
                <a:latin typeface="Source Sans Pro"/>
              </a:rPr>
              <a:t>Tennessee</a:t>
            </a:r>
          </a:p>
          <a:p>
            <a:pPr marL="0" indent="0">
              <a:buNone/>
            </a:pPr>
            <a:endParaRPr lang="en-US" sz="2200" dirty="0" smtClean="0">
              <a:latin typeface="Source Sans Pro"/>
            </a:endParaRPr>
          </a:p>
          <a:p>
            <a:pPr marL="0" indent="0">
              <a:buNone/>
            </a:pPr>
            <a:r>
              <a:rPr lang="en-US" sz="2200" dirty="0" smtClean="0">
                <a:latin typeface="Source Sans Pro"/>
              </a:rPr>
              <a:t>Dane Hughes-University </a:t>
            </a:r>
            <a:r>
              <a:rPr lang="en-US" sz="2200" dirty="0">
                <a:latin typeface="Source Sans Pro"/>
              </a:rPr>
              <a:t>of </a:t>
            </a:r>
            <a:r>
              <a:rPr lang="en-US" sz="2200" dirty="0" smtClean="0">
                <a:latin typeface="Source Sans Pro"/>
              </a:rPr>
              <a:t>Tennessee</a:t>
            </a:r>
          </a:p>
          <a:p>
            <a:pPr marL="0" indent="0">
              <a:buNone/>
            </a:pPr>
            <a:endParaRPr lang="en-US" sz="2200" dirty="0" smtClean="0">
              <a:latin typeface="Source Sans Pro"/>
            </a:endParaRPr>
          </a:p>
          <a:p>
            <a:pPr marL="0" indent="0">
              <a:buNone/>
            </a:pPr>
            <a:r>
              <a:rPr lang="en-US" sz="2200" dirty="0">
                <a:latin typeface="Source Sans Pro"/>
              </a:rPr>
              <a:t>Danielle </a:t>
            </a:r>
            <a:r>
              <a:rPr lang="en-US" sz="2200" dirty="0" smtClean="0">
                <a:latin typeface="Source Sans Pro"/>
              </a:rPr>
              <a:t>Pollock</a:t>
            </a:r>
            <a:r>
              <a:rPr lang="en-US" sz="2200" dirty="0">
                <a:latin typeface="Source Sans Pro"/>
              </a:rPr>
              <a:t>-</a:t>
            </a:r>
            <a:r>
              <a:rPr lang="en-US" sz="2200" dirty="0" smtClean="0">
                <a:latin typeface="Source Sans Pro"/>
              </a:rPr>
              <a:t>University </a:t>
            </a:r>
            <a:r>
              <a:rPr lang="en-US" sz="2200" dirty="0">
                <a:latin typeface="Source Sans Pro"/>
              </a:rPr>
              <a:t>of Tennessee</a:t>
            </a:r>
          </a:p>
          <a:p>
            <a:pPr marL="0" indent="0">
              <a:buNone/>
            </a:pPr>
            <a:endParaRPr lang="en-US" sz="2200" dirty="0"/>
          </a:p>
          <a:p>
            <a:pPr marL="0" indent="0">
              <a:buNone/>
            </a:pPr>
            <a:endParaRPr lang="en-US" sz="2200" dirty="0"/>
          </a:p>
          <a:p>
            <a:pPr marL="0" indent="0">
              <a:buNone/>
            </a:pPr>
            <a:endParaRPr lang="en-US" sz="2200" dirty="0"/>
          </a:p>
          <a:p>
            <a:pPr marL="0" indent="0">
              <a:buNone/>
            </a:pPr>
            <a:endParaRPr lang="en-US" sz="2200" dirty="0"/>
          </a:p>
          <a:p>
            <a:pPr marL="0" indent="0">
              <a:buNone/>
            </a:pPr>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057" y="6348287"/>
            <a:ext cx="536895" cy="536895"/>
          </a:xfrm>
          <a:prstGeom prst="rect">
            <a:avLst/>
          </a:prstGeom>
        </p:spPr>
      </p:pic>
      <p:sp>
        <p:nvSpPr>
          <p:cNvPr id="6" name="TextBox 5"/>
          <p:cNvSpPr txBox="1"/>
          <p:nvPr/>
        </p:nvSpPr>
        <p:spPr>
          <a:xfrm>
            <a:off x="109057" y="1554950"/>
            <a:ext cx="8969694" cy="830997"/>
          </a:xfrm>
          <a:prstGeom prst="rect">
            <a:avLst/>
          </a:prstGeom>
          <a:noFill/>
        </p:spPr>
        <p:txBody>
          <a:bodyPr wrap="square" rtlCol="0">
            <a:spAutoFit/>
          </a:bodyPr>
          <a:lstStyle/>
          <a:p>
            <a:r>
              <a:rPr lang="en-US" sz="2400" dirty="0" smtClean="0">
                <a:latin typeface="Arial" charset="0"/>
                <a:ea typeface="Arial" charset="0"/>
                <a:cs typeface="Arial" charset="0"/>
              </a:rPr>
              <a:t>Research </a:t>
            </a:r>
            <a:r>
              <a:rPr lang="en-US" sz="2400" dirty="0">
                <a:latin typeface="Arial" charset="0"/>
                <a:ea typeface="Arial" charset="0"/>
                <a:cs typeface="Arial" charset="0"/>
              </a:rPr>
              <a:t>Data Services in European Academic Research Libraries. </a:t>
            </a:r>
            <a:r>
              <a:rPr lang="en-US" sz="2400" dirty="0">
                <a:hlinkClick r:id="rId4"/>
              </a:rPr>
              <a:t>https://www.liberquarterly.eu/articles/10.18352/lq.10180/</a:t>
            </a:r>
            <a:endParaRPr lang="en-US" sz="2400" dirty="0">
              <a:latin typeface="Arial" charset="0"/>
              <a:ea typeface="Arial" charset="0"/>
              <a:cs typeface="Arial" charset="0"/>
            </a:endParaRPr>
          </a:p>
        </p:txBody>
      </p:sp>
    </p:spTree>
    <p:extLst>
      <p:ext uri="{BB962C8B-B14F-4D97-AF65-F5344CB8AC3E}">
        <p14:creationId xmlns:p14="http://schemas.microsoft.com/office/powerpoint/2010/main" val="22849116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84987" y="967182"/>
            <a:ext cx="2772315" cy="5646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5181" y="1958054"/>
            <a:ext cx="1293641" cy="12114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1671145" y="1664118"/>
            <a:ext cx="8119241" cy="2062103"/>
          </a:xfrm>
          <a:prstGeom prst="rect">
            <a:avLst/>
          </a:prstGeom>
        </p:spPr>
        <p:txBody>
          <a:bodyPr wrap="square">
            <a:spAutoFit/>
          </a:bodyPr>
          <a:lstStyle/>
          <a:p>
            <a:r>
              <a:rPr lang="sv-FI" sz="3200" b="1" dirty="0" smtClean="0"/>
              <a:t>DataONE Usability </a:t>
            </a:r>
            <a:r>
              <a:rPr lang="sv-FI" sz="3200" b="1" dirty="0"/>
              <a:t>&amp; Assessment Working Group: </a:t>
            </a:r>
            <a:r>
              <a:rPr lang="sv-FI" sz="3200" dirty="0"/>
              <a:t>Assess the needs and motivations of various stakeholders for science data</a:t>
            </a:r>
            <a:r>
              <a:rPr lang="sv-FI" sz="3200" dirty="0" smtClean="0"/>
              <a:t>. (dataone.org)</a:t>
            </a:r>
            <a:endParaRPr lang="sv-FI" sz="3200" dirty="0"/>
          </a:p>
        </p:txBody>
      </p:sp>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057" y="6348287"/>
            <a:ext cx="536895" cy="536895"/>
          </a:xfrm>
          <a:prstGeom prst="rect">
            <a:avLst/>
          </a:prstGeom>
        </p:spPr>
      </p:pic>
      <p:sp>
        <p:nvSpPr>
          <p:cNvPr id="6" name="Rectangle 5"/>
          <p:cNvSpPr/>
          <p:nvPr/>
        </p:nvSpPr>
        <p:spPr>
          <a:xfrm>
            <a:off x="1824593" y="4051370"/>
            <a:ext cx="7119234" cy="2062103"/>
          </a:xfrm>
          <a:prstGeom prst="rect">
            <a:avLst/>
          </a:prstGeom>
        </p:spPr>
        <p:txBody>
          <a:bodyPr wrap="square">
            <a:spAutoFit/>
          </a:bodyPr>
          <a:lstStyle/>
          <a:p>
            <a:r>
              <a:rPr lang="en-US" sz="3200" b="1" dirty="0"/>
              <a:t>Working Group on Scientific Information </a:t>
            </a:r>
            <a:r>
              <a:rPr lang="en-US" sz="3200" b="1" dirty="0" smtClean="0"/>
              <a:t>Infrastructures: </a:t>
            </a:r>
            <a:r>
              <a:rPr lang="en-US" sz="3200" dirty="0" smtClean="0"/>
              <a:t>…collects good practices and lessons learned in the area of research data management in libraries.</a:t>
            </a:r>
            <a:endParaRPr lang="en-US" sz="3200" b="1" dirty="0"/>
          </a:p>
        </p:txBody>
      </p:sp>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35181" y="4160336"/>
            <a:ext cx="1435964" cy="1320951"/>
          </a:xfrm>
          <a:prstGeom prst="rect">
            <a:avLst/>
          </a:prstGeom>
        </p:spPr>
      </p:pic>
    </p:spTree>
    <p:extLst>
      <p:ext uri="{BB962C8B-B14F-4D97-AF65-F5344CB8AC3E}">
        <p14:creationId xmlns:p14="http://schemas.microsoft.com/office/powerpoint/2010/main" val="9097138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33400"/>
            <a:ext cx="7772400" cy="1143000"/>
          </a:xfrm>
        </p:spPr>
        <p:txBody>
          <a:bodyPr/>
          <a:lstStyle/>
          <a:p>
            <a:pPr algn="l"/>
            <a:r>
              <a:rPr lang="en-US" sz="3600" dirty="0" smtClean="0">
                <a:solidFill>
                  <a:srgbClr val="006666"/>
                </a:solidFill>
              </a:rPr>
              <a:t>Research Data Services are…</a:t>
            </a:r>
            <a:endParaRPr lang="en-US" sz="3600" dirty="0">
              <a:solidFill>
                <a:srgbClr val="006666"/>
              </a:solidFill>
            </a:endParaRPr>
          </a:p>
        </p:txBody>
      </p:sp>
      <p:sp>
        <p:nvSpPr>
          <p:cNvPr id="3" name="Content Placeholder 2"/>
          <p:cNvSpPr>
            <a:spLocks noGrp="1"/>
          </p:cNvSpPr>
          <p:nvPr>
            <p:ph idx="1"/>
          </p:nvPr>
        </p:nvSpPr>
        <p:spPr>
          <a:xfrm>
            <a:off x="685800" y="1828800"/>
            <a:ext cx="8077200" cy="4114800"/>
          </a:xfrm>
        </p:spPr>
        <p:txBody>
          <a:bodyPr>
            <a:normAutofit/>
          </a:bodyPr>
          <a:lstStyle/>
          <a:p>
            <a:r>
              <a:rPr lang="en-US" sz="2800" dirty="0" smtClean="0">
                <a:latin typeface="Arial" pitchFamily="34" charset="0"/>
                <a:cs typeface="Arial" pitchFamily="34" charset="0"/>
              </a:rPr>
              <a:t>…services that address the full data lifecycle, including the data management plan, digital </a:t>
            </a:r>
            <a:r>
              <a:rPr lang="en-US" sz="2800" dirty="0" err="1" smtClean="0">
                <a:latin typeface="Arial" pitchFamily="34" charset="0"/>
                <a:cs typeface="Arial" pitchFamily="34" charset="0"/>
              </a:rPr>
              <a:t>curation</a:t>
            </a:r>
            <a:r>
              <a:rPr lang="en-US" sz="2800" dirty="0" smtClean="0">
                <a:latin typeface="Arial" pitchFamily="34" charset="0"/>
                <a:cs typeface="Arial" pitchFamily="34" charset="0"/>
              </a:rPr>
              <a:t> (selection, preservation, maintenance, and archiving), and metadata creation and conversion.</a:t>
            </a:r>
          </a:p>
          <a:p>
            <a:endParaRPr lang="en-US" dirty="0">
              <a:latin typeface="Arial" pitchFamily="34" charset="0"/>
              <a:cs typeface="Arial" pitchFamily="34" charset="0"/>
            </a:endParaRPr>
          </a:p>
          <a:p>
            <a:pPr lvl="1"/>
            <a:endParaRPr lang="en-US" sz="1000" dirty="0" smtClean="0">
              <a:latin typeface="Arial" pitchFamily="34" charset="0"/>
              <a:cs typeface="Arial" pitchFamily="34" charset="0"/>
            </a:endParaRPr>
          </a:p>
          <a:p>
            <a:pPr lvl="1"/>
            <a:endParaRPr lang="en-US" dirty="0" smtClean="0">
              <a:latin typeface="Arial" pitchFamily="34" charset="0"/>
              <a:cs typeface="Arial" pitchFamily="34" charset="0"/>
            </a:endParaRPr>
          </a:p>
        </p:txBody>
      </p:sp>
      <p:cxnSp>
        <p:nvCxnSpPr>
          <p:cNvPr id="5" name="Straight Connector 4"/>
          <p:cNvCxnSpPr/>
          <p:nvPr/>
        </p:nvCxnSpPr>
        <p:spPr bwMode="auto">
          <a:xfrm>
            <a:off x="533400" y="1600200"/>
            <a:ext cx="8077200" cy="0"/>
          </a:xfrm>
          <a:prstGeom prst="line">
            <a:avLst/>
          </a:prstGeom>
          <a:solidFill>
            <a:schemeClr val="accent1"/>
          </a:solidFill>
          <a:ln w="38100" cap="flat" cmpd="sng" algn="ctr">
            <a:solidFill>
              <a:srgbClr val="006666"/>
            </a:solidFill>
            <a:prstDash val="solid"/>
            <a:round/>
            <a:headEnd type="none" w="med" len="med"/>
            <a:tailEnd type="none" w="med" len="med"/>
          </a:ln>
          <a:effectLst/>
        </p:spPr>
      </p:cxn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057" y="6348287"/>
            <a:ext cx="536895" cy="536895"/>
          </a:xfrm>
          <a:prstGeom prst="rect">
            <a:avLst/>
          </a:prstGeom>
        </p:spPr>
      </p:pic>
    </p:spTree>
    <p:extLst>
      <p:ext uri="{BB962C8B-B14F-4D97-AF65-F5344CB8AC3E}">
        <p14:creationId xmlns:p14="http://schemas.microsoft.com/office/powerpoint/2010/main" val="28123674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p:cNvGraphicFramePr>
            <a:graphicFrameLocks noGrp="1" noChangeAspect="1"/>
          </p:cNvGraphicFramePr>
          <p:nvPr>
            <p:ph idx="1"/>
            <p:extLst/>
          </p:nvPr>
        </p:nvGraphicFramePr>
        <p:xfrm>
          <a:off x="1123077" y="1447800"/>
          <a:ext cx="6877923" cy="4495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p:cNvSpPr>
            <a:spLocks noGrp="1"/>
          </p:cNvSpPr>
          <p:nvPr>
            <p:ph type="title"/>
          </p:nvPr>
        </p:nvSpPr>
        <p:spPr>
          <a:xfrm>
            <a:off x="533400" y="609600"/>
            <a:ext cx="8229600" cy="762000"/>
          </a:xfrm>
        </p:spPr>
        <p:txBody>
          <a:bodyPr>
            <a:normAutofit/>
          </a:bodyPr>
          <a:lstStyle/>
          <a:p>
            <a:pPr algn="l"/>
            <a:r>
              <a:rPr lang="en-US" sz="4000" dirty="0" smtClean="0">
                <a:solidFill>
                  <a:srgbClr val="006666"/>
                </a:solidFill>
              </a:rPr>
              <a:t>                          Data Lifecycle</a:t>
            </a:r>
            <a:endParaRPr lang="en-US" sz="4000" dirty="0">
              <a:solidFill>
                <a:srgbClr val="006666"/>
              </a:solidFill>
            </a:endParaRPr>
          </a:p>
        </p:txBody>
      </p:sp>
      <p:cxnSp>
        <p:nvCxnSpPr>
          <p:cNvPr id="6" name="Straight Connector 5"/>
          <p:cNvCxnSpPr/>
          <p:nvPr/>
        </p:nvCxnSpPr>
        <p:spPr bwMode="auto">
          <a:xfrm>
            <a:off x="304800" y="1371600"/>
            <a:ext cx="8458200" cy="0"/>
          </a:xfrm>
          <a:prstGeom prst="line">
            <a:avLst/>
          </a:prstGeom>
          <a:solidFill>
            <a:schemeClr val="accent1"/>
          </a:solidFill>
          <a:ln w="25400" cap="flat" cmpd="sng" algn="ctr">
            <a:solidFill>
              <a:srgbClr val="006666"/>
            </a:solidFill>
            <a:prstDash val="solid"/>
            <a:round/>
            <a:headEnd type="none" w="med" len="med"/>
            <a:tailEnd type="none" w="med" len="med"/>
          </a:ln>
          <a:effectLst/>
        </p:spPr>
      </p:cxnSp>
      <p:pic>
        <p:nvPicPr>
          <p:cNvPr id="7" name="Picture 6"/>
          <p:cNvPicPr/>
          <p:nvPr/>
        </p:nvPicPr>
        <p:blipFill>
          <a:blip r:embed="rId8" cstate="print"/>
          <a:srcRect/>
          <a:stretch>
            <a:fillRect/>
          </a:stretch>
        </p:blipFill>
        <p:spPr bwMode="auto">
          <a:xfrm>
            <a:off x="852932" y="702945"/>
            <a:ext cx="3157220" cy="668655"/>
          </a:xfrm>
          <a:prstGeom prst="rect">
            <a:avLst/>
          </a:prstGeom>
          <a:noFill/>
          <a:ln w="9525">
            <a:noFill/>
            <a:miter lim="800000"/>
            <a:headEnd/>
            <a:tailEnd/>
          </a:ln>
        </p:spPr>
      </p:pic>
      <p:pic>
        <p:nvPicPr>
          <p:cNvPr id="8" name="Picture 7" descr="scientist trans color.tif"/>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3568997" y="2286000"/>
            <a:ext cx="2069803" cy="2484775"/>
          </a:xfrm>
          <a:prstGeom prst="rect">
            <a:avLst/>
          </a:prstGeom>
        </p:spPr>
      </p:pic>
      <p:pic>
        <p:nvPicPr>
          <p:cNvPr id="10" name="Picture 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9057" y="6348287"/>
            <a:ext cx="536895" cy="536895"/>
          </a:xfrm>
          <a:prstGeom prst="rect">
            <a:avLst/>
          </a:prstGeom>
        </p:spPr>
      </p:pic>
    </p:spTree>
    <p:extLst>
      <p:ext uri="{BB962C8B-B14F-4D97-AF65-F5344CB8AC3E}">
        <p14:creationId xmlns:p14="http://schemas.microsoft.com/office/powerpoint/2010/main" val="24807412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Madison\Downloads\dreamstimefree_138882.jpg"/>
          <p:cNvPicPr>
            <a:picLocks noChangeAspect="1" noChangeArrowheads="1"/>
          </p:cNvPicPr>
          <p:nvPr/>
        </p:nvPicPr>
        <p:blipFill>
          <a:blip r:embed="rId3" cstate="print"/>
          <a:srcRect/>
          <a:stretch>
            <a:fillRect/>
          </a:stretch>
        </p:blipFill>
        <p:spPr bwMode="auto">
          <a:xfrm>
            <a:off x="3657600" y="2209800"/>
            <a:ext cx="1905000" cy="2865120"/>
          </a:xfrm>
          <a:prstGeom prst="rect">
            <a:avLst/>
          </a:prstGeom>
          <a:noFill/>
        </p:spPr>
      </p:pic>
      <p:graphicFrame>
        <p:nvGraphicFramePr>
          <p:cNvPr id="9" name="Content Placeholder 8"/>
          <p:cNvGraphicFramePr>
            <a:graphicFrameLocks noGrp="1" noChangeAspect="1"/>
          </p:cNvGraphicFramePr>
          <p:nvPr>
            <p:ph idx="1"/>
            <p:extLst/>
          </p:nvPr>
        </p:nvGraphicFramePr>
        <p:xfrm>
          <a:off x="1199277" y="1600200"/>
          <a:ext cx="6877923" cy="44196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1" name="Cloud Callout 20"/>
          <p:cNvSpPr/>
          <p:nvPr/>
        </p:nvSpPr>
        <p:spPr>
          <a:xfrm>
            <a:off x="5867400" y="5029200"/>
            <a:ext cx="2255520" cy="914400"/>
          </a:xfrm>
          <a:prstGeom prst="cloudCallout">
            <a:avLst>
              <a:gd name="adj1" fmla="val -78196"/>
              <a:gd name="adj2" fmla="val -9360"/>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186072"/>
                </a:solidFill>
              </a:rPr>
              <a:t>Stewardship role (select &amp; deselect)?</a:t>
            </a:r>
            <a:endParaRPr lang="en-US" dirty="0">
              <a:solidFill>
                <a:srgbClr val="186072"/>
              </a:solidFill>
            </a:endParaRPr>
          </a:p>
        </p:txBody>
      </p:sp>
      <p:sp>
        <p:nvSpPr>
          <p:cNvPr id="2" name="Title 1"/>
          <p:cNvSpPr>
            <a:spLocks noGrp="1"/>
          </p:cNvSpPr>
          <p:nvPr>
            <p:ph type="title"/>
          </p:nvPr>
        </p:nvSpPr>
        <p:spPr>
          <a:xfrm>
            <a:off x="609600" y="457200"/>
            <a:ext cx="8382000" cy="762000"/>
          </a:xfrm>
        </p:spPr>
        <p:txBody>
          <a:bodyPr>
            <a:normAutofit/>
          </a:bodyPr>
          <a:lstStyle/>
          <a:p>
            <a:pPr algn="l"/>
            <a:r>
              <a:rPr lang="en-US" sz="3600" dirty="0" smtClean="0">
                <a:solidFill>
                  <a:srgbClr val="006666"/>
                </a:solidFill>
              </a:rPr>
              <a:t>Library Challenges</a:t>
            </a:r>
            <a:endParaRPr lang="en-US" sz="3600" dirty="0">
              <a:solidFill>
                <a:srgbClr val="006666"/>
              </a:solidFill>
            </a:endParaRPr>
          </a:p>
        </p:txBody>
      </p:sp>
      <p:sp>
        <p:nvSpPr>
          <p:cNvPr id="10" name="Cloud Callout 9"/>
          <p:cNvSpPr/>
          <p:nvPr/>
        </p:nvSpPr>
        <p:spPr>
          <a:xfrm>
            <a:off x="5486400" y="1226629"/>
            <a:ext cx="1706880" cy="906971"/>
          </a:xfrm>
          <a:prstGeom prst="cloudCallout">
            <a:avLst>
              <a:gd name="adj1" fmla="val -66815"/>
              <a:gd name="adj2" fmla="val 29780"/>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r>
              <a:rPr lang="en-US" dirty="0" smtClean="0">
                <a:solidFill>
                  <a:srgbClr val="186072"/>
                </a:solidFill>
              </a:rPr>
              <a:t>DMP tools?</a:t>
            </a:r>
            <a:endParaRPr lang="en-US" dirty="0">
              <a:solidFill>
                <a:srgbClr val="186072"/>
              </a:solidFill>
            </a:endParaRPr>
          </a:p>
        </p:txBody>
      </p:sp>
      <p:sp>
        <p:nvSpPr>
          <p:cNvPr id="13" name="Cloud Callout 12"/>
          <p:cNvSpPr/>
          <p:nvPr/>
        </p:nvSpPr>
        <p:spPr>
          <a:xfrm>
            <a:off x="76200" y="2644435"/>
            <a:ext cx="2331720" cy="914400"/>
          </a:xfrm>
          <a:prstGeom prst="cloudCallout">
            <a:avLst>
              <a:gd name="adj1" fmla="val 60346"/>
              <a:gd name="adj2" fmla="val 38581"/>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rgbClr val="186072"/>
                </a:solidFill>
              </a:rPr>
              <a:t>P</a:t>
            </a:r>
            <a:r>
              <a:rPr lang="en-US" dirty="0" smtClean="0">
                <a:solidFill>
                  <a:srgbClr val="186072"/>
                </a:solidFill>
              </a:rPr>
              <a:t>artnering with researcher?</a:t>
            </a:r>
            <a:endParaRPr lang="en-US" dirty="0">
              <a:solidFill>
                <a:srgbClr val="186072"/>
              </a:solidFill>
            </a:endParaRPr>
          </a:p>
        </p:txBody>
      </p:sp>
      <p:sp>
        <p:nvSpPr>
          <p:cNvPr id="14" name="Cloud Callout 13"/>
          <p:cNvSpPr/>
          <p:nvPr/>
        </p:nvSpPr>
        <p:spPr>
          <a:xfrm>
            <a:off x="152400" y="1295400"/>
            <a:ext cx="2103120" cy="914400"/>
          </a:xfrm>
          <a:prstGeom prst="cloudCallout">
            <a:avLst>
              <a:gd name="adj1" fmla="val 60845"/>
              <a:gd name="adj2" fmla="val 58497"/>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186072"/>
                </a:solidFill>
              </a:rPr>
              <a:t>Level of my knowledge &amp; skills ?</a:t>
            </a:r>
            <a:endParaRPr lang="en-US" dirty="0">
              <a:solidFill>
                <a:srgbClr val="186072"/>
              </a:solidFill>
            </a:endParaRPr>
          </a:p>
        </p:txBody>
      </p:sp>
      <p:sp>
        <p:nvSpPr>
          <p:cNvPr id="15" name="Cloud Callout 14"/>
          <p:cNvSpPr/>
          <p:nvPr/>
        </p:nvSpPr>
        <p:spPr>
          <a:xfrm>
            <a:off x="6858000" y="3886200"/>
            <a:ext cx="2209800" cy="1066800"/>
          </a:xfrm>
          <a:prstGeom prst="cloudCallout">
            <a:avLst>
              <a:gd name="adj1" fmla="val -68095"/>
              <a:gd name="adj2" fmla="val -4728"/>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186072"/>
                </a:solidFill>
              </a:rPr>
              <a:t>Is there a repository for data</a:t>
            </a:r>
            <a:r>
              <a:rPr lang="en-US" sz="1500" dirty="0" smtClean="0">
                <a:solidFill>
                  <a:srgbClr val="186072"/>
                </a:solidFill>
              </a:rPr>
              <a:t>?</a:t>
            </a:r>
            <a:endParaRPr lang="en-US" sz="1500" dirty="0">
              <a:solidFill>
                <a:srgbClr val="186072"/>
              </a:solidFill>
            </a:endParaRPr>
          </a:p>
        </p:txBody>
      </p:sp>
      <p:sp>
        <p:nvSpPr>
          <p:cNvPr id="16" name="Cloud Callout 15"/>
          <p:cNvSpPr/>
          <p:nvPr/>
        </p:nvSpPr>
        <p:spPr>
          <a:xfrm>
            <a:off x="6964680" y="1676400"/>
            <a:ext cx="2103120" cy="914400"/>
          </a:xfrm>
          <a:prstGeom prst="cloudCallout">
            <a:avLst>
              <a:gd name="adj1" fmla="val -68532"/>
              <a:gd name="adj2" fmla="val 26369"/>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186072"/>
                </a:solidFill>
              </a:rPr>
              <a:t>Level of participation with data?</a:t>
            </a:r>
            <a:endParaRPr lang="en-US" dirty="0">
              <a:solidFill>
                <a:srgbClr val="186072"/>
              </a:solidFill>
            </a:endParaRPr>
          </a:p>
        </p:txBody>
      </p:sp>
      <p:sp>
        <p:nvSpPr>
          <p:cNvPr id="17" name="Cloud Callout 16"/>
          <p:cNvSpPr/>
          <p:nvPr/>
        </p:nvSpPr>
        <p:spPr>
          <a:xfrm>
            <a:off x="0" y="4648200"/>
            <a:ext cx="1828800" cy="1219200"/>
          </a:xfrm>
          <a:prstGeom prst="cloudCallout">
            <a:avLst>
              <a:gd name="adj1" fmla="val 66830"/>
              <a:gd name="adj2" fmla="val -51371"/>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186072"/>
                </a:solidFill>
              </a:rPr>
              <a:t>Develop tools for data discovery?</a:t>
            </a:r>
            <a:endParaRPr lang="en-US" dirty="0">
              <a:solidFill>
                <a:srgbClr val="186072"/>
              </a:solidFill>
            </a:endParaRPr>
          </a:p>
        </p:txBody>
      </p:sp>
      <p:sp>
        <p:nvSpPr>
          <p:cNvPr id="18" name="Cloud Callout 17"/>
          <p:cNvSpPr/>
          <p:nvPr/>
        </p:nvSpPr>
        <p:spPr>
          <a:xfrm>
            <a:off x="7193280" y="2590800"/>
            <a:ext cx="1874520" cy="1066800"/>
          </a:xfrm>
          <a:prstGeom prst="cloudCallout">
            <a:avLst>
              <a:gd name="adj1" fmla="val -68858"/>
              <a:gd name="adj2" fmla="val 33722"/>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186072"/>
                </a:solidFill>
              </a:rPr>
              <a:t>What to do about metadata?</a:t>
            </a:r>
            <a:endParaRPr lang="en-US" dirty="0">
              <a:solidFill>
                <a:srgbClr val="186072"/>
              </a:solidFill>
            </a:endParaRPr>
          </a:p>
        </p:txBody>
      </p:sp>
      <p:sp>
        <p:nvSpPr>
          <p:cNvPr id="12" name="Cloud Callout 11"/>
          <p:cNvSpPr/>
          <p:nvPr/>
        </p:nvSpPr>
        <p:spPr>
          <a:xfrm>
            <a:off x="1450084" y="5715000"/>
            <a:ext cx="2512316" cy="906971"/>
          </a:xfrm>
          <a:prstGeom prst="cloudCallout">
            <a:avLst>
              <a:gd name="adj1" fmla="val 69413"/>
              <a:gd name="adj2" fmla="val -43029"/>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186072"/>
                </a:solidFill>
              </a:rPr>
              <a:t>How to ensure preservation?</a:t>
            </a:r>
            <a:endParaRPr lang="en-US" dirty="0">
              <a:solidFill>
                <a:srgbClr val="186072"/>
              </a:solidFill>
            </a:endParaRPr>
          </a:p>
        </p:txBody>
      </p:sp>
      <p:cxnSp>
        <p:nvCxnSpPr>
          <p:cNvPr id="22" name="Straight Connector 21"/>
          <p:cNvCxnSpPr/>
          <p:nvPr/>
        </p:nvCxnSpPr>
        <p:spPr bwMode="auto">
          <a:xfrm>
            <a:off x="381000" y="1143000"/>
            <a:ext cx="8382000" cy="0"/>
          </a:xfrm>
          <a:prstGeom prst="line">
            <a:avLst/>
          </a:prstGeom>
          <a:solidFill>
            <a:schemeClr val="accent1"/>
          </a:solidFill>
          <a:ln w="31750" cap="flat" cmpd="sng" algn="ctr">
            <a:solidFill>
              <a:srgbClr val="006666"/>
            </a:solidFill>
            <a:prstDash val="solid"/>
            <a:round/>
            <a:headEnd type="none" w="med" len="med"/>
            <a:tailEnd type="none" w="med" len="med"/>
          </a:ln>
          <a:effectLst/>
        </p:spPr>
      </p:cxnSp>
      <p:pic>
        <p:nvPicPr>
          <p:cNvPr id="19" name="Picture 1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9057" y="6348287"/>
            <a:ext cx="536895" cy="536895"/>
          </a:xfrm>
          <a:prstGeom prst="rect">
            <a:avLst/>
          </a:prstGeom>
        </p:spPr>
      </p:pic>
    </p:spTree>
    <p:extLst>
      <p:ext uri="{BB962C8B-B14F-4D97-AF65-F5344CB8AC3E}">
        <p14:creationId xmlns:p14="http://schemas.microsoft.com/office/powerpoint/2010/main" val="19998950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33400"/>
            <a:ext cx="7772400" cy="1143000"/>
          </a:xfrm>
        </p:spPr>
        <p:txBody>
          <a:bodyPr/>
          <a:lstStyle/>
          <a:p>
            <a:pPr algn="l"/>
            <a:r>
              <a:rPr lang="en-US" sz="3600" dirty="0" smtClean="0">
                <a:solidFill>
                  <a:srgbClr val="006666"/>
                </a:solidFill>
              </a:rPr>
              <a:t>Research Data Services are…</a:t>
            </a:r>
            <a:endParaRPr lang="en-US" sz="3600" dirty="0">
              <a:solidFill>
                <a:srgbClr val="006666"/>
              </a:solidFill>
            </a:endParaRPr>
          </a:p>
        </p:txBody>
      </p:sp>
      <p:sp>
        <p:nvSpPr>
          <p:cNvPr id="3" name="Content Placeholder 2"/>
          <p:cNvSpPr>
            <a:spLocks noGrp="1"/>
          </p:cNvSpPr>
          <p:nvPr>
            <p:ph idx="1"/>
          </p:nvPr>
        </p:nvSpPr>
        <p:spPr>
          <a:xfrm>
            <a:off x="685800" y="1828800"/>
            <a:ext cx="8077200" cy="4114800"/>
          </a:xfrm>
        </p:spPr>
        <p:txBody>
          <a:bodyPr>
            <a:normAutofit/>
          </a:bodyPr>
          <a:lstStyle/>
          <a:p>
            <a:r>
              <a:rPr lang="en-US" sz="2800" dirty="0" smtClean="0">
                <a:solidFill>
                  <a:srgbClr val="0070C0"/>
                </a:solidFill>
                <a:latin typeface="Arial" pitchFamily="34" charset="0"/>
                <a:cs typeface="Arial" pitchFamily="34" charset="0"/>
              </a:rPr>
              <a:t>…services that address the full data lifecycle, including the data management plan, digital </a:t>
            </a:r>
            <a:r>
              <a:rPr lang="en-US" sz="2800" dirty="0" err="1" smtClean="0">
                <a:solidFill>
                  <a:srgbClr val="0070C0"/>
                </a:solidFill>
                <a:latin typeface="Arial" pitchFamily="34" charset="0"/>
                <a:cs typeface="Arial" pitchFamily="34" charset="0"/>
              </a:rPr>
              <a:t>curation</a:t>
            </a:r>
            <a:r>
              <a:rPr lang="en-US" sz="2800" dirty="0" smtClean="0">
                <a:solidFill>
                  <a:srgbClr val="0070C0"/>
                </a:solidFill>
                <a:latin typeface="Arial" pitchFamily="34" charset="0"/>
                <a:cs typeface="Arial" pitchFamily="34" charset="0"/>
              </a:rPr>
              <a:t> (selection, preservation, maintenance, and archiving), and metadata creation and conversion.</a:t>
            </a:r>
          </a:p>
          <a:p>
            <a:endParaRPr lang="en-US" dirty="0">
              <a:latin typeface="Arial" pitchFamily="34" charset="0"/>
              <a:cs typeface="Arial" pitchFamily="34" charset="0"/>
            </a:endParaRPr>
          </a:p>
          <a:p>
            <a:r>
              <a:rPr lang="en-US" sz="3200" b="1" dirty="0" smtClean="0">
                <a:latin typeface="Arial" pitchFamily="34" charset="0"/>
                <a:cs typeface="Arial" pitchFamily="34" charset="0"/>
              </a:rPr>
              <a:t>Services</a:t>
            </a:r>
            <a:r>
              <a:rPr lang="en-US" dirty="0" smtClean="0">
                <a:latin typeface="Arial" pitchFamily="34" charset="0"/>
                <a:cs typeface="Arial" pitchFamily="34" charset="0"/>
              </a:rPr>
              <a:t> </a:t>
            </a:r>
            <a:r>
              <a:rPr lang="en-US" sz="2800" dirty="0" smtClean="0">
                <a:latin typeface="Arial" pitchFamily="34" charset="0"/>
                <a:cs typeface="Arial" pitchFamily="34" charset="0"/>
              </a:rPr>
              <a:t>can be informational or technical</a:t>
            </a:r>
          </a:p>
          <a:p>
            <a:pPr lvl="1"/>
            <a:endParaRPr lang="en-US" sz="1000" dirty="0" smtClean="0">
              <a:latin typeface="Arial" pitchFamily="34" charset="0"/>
              <a:cs typeface="Arial" pitchFamily="34" charset="0"/>
            </a:endParaRPr>
          </a:p>
          <a:p>
            <a:pPr lvl="1"/>
            <a:endParaRPr lang="en-US" dirty="0" smtClean="0">
              <a:latin typeface="Arial" pitchFamily="34" charset="0"/>
              <a:cs typeface="Arial" pitchFamily="34" charset="0"/>
            </a:endParaRPr>
          </a:p>
        </p:txBody>
      </p:sp>
      <p:cxnSp>
        <p:nvCxnSpPr>
          <p:cNvPr id="5" name="Straight Connector 4"/>
          <p:cNvCxnSpPr/>
          <p:nvPr/>
        </p:nvCxnSpPr>
        <p:spPr bwMode="auto">
          <a:xfrm>
            <a:off x="533400" y="1600200"/>
            <a:ext cx="8077200" cy="0"/>
          </a:xfrm>
          <a:prstGeom prst="line">
            <a:avLst/>
          </a:prstGeom>
          <a:solidFill>
            <a:schemeClr val="accent1"/>
          </a:solidFill>
          <a:ln w="38100" cap="flat" cmpd="sng" algn="ctr">
            <a:solidFill>
              <a:srgbClr val="006666"/>
            </a:solidFill>
            <a:prstDash val="solid"/>
            <a:round/>
            <a:headEnd type="none" w="med" len="med"/>
            <a:tailEnd type="none" w="med" len="med"/>
          </a:ln>
          <a:effectLst/>
        </p:spPr>
      </p:cxn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057" y="6348287"/>
            <a:ext cx="536895" cy="536895"/>
          </a:xfrm>
          <a:prstGeom prst="rect">
            <a:avLst/>
          </a:prstGeom>
        </p:spPr>
      </p:pic>
    </p:spTree>
    <p:extLst>
      <p:ext uri="{BB962C8B-B14F-4D97-AF65-F5344CB8AC3E}">
        <p14:creationId xmlns:p14="http://schemas.microsoft.com/office/powerpoint/2010/main" val="19793071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7504" y="380999"/>
            <a:ext cx="8991600" cy="1143000"/>
          </a:xfrm>
        </p:spPr>
        <p:txBody>
          <a:bodyPr/>
          <a:lstStyle/>
          <a:p>
            <a:r>
              <a:rPr lang="en-US" sz="3600" dirty="0" smtClean="0">
                <a:solidFill>
                  <a:srgbClr val="006666"/>
                </a:solidFill>
              </a:rPr>
              <a:t>Informational/Advisory RDS</a:t>
            </a:r>
            <a:endParaRPr lang="en-US" sz="3600" dirty="0">
              <a:solidFill>
                <a:srgbClr val="006666"/>
              </a:solidFill>
            </a:endParaRPr>
          </a:p>
        </p:txBody>
      </p:sp>
      <p:sp>
        <p:nvSpPr>
          <p:cNvPr id="3" name="Content Placeholder 2"/>
          <p:cNvSpPr>
            <a:spLocks noGrp="1"/>
          </p:cNvSpPr>
          <p:nvPr>
            <p:ph idx="1"/>
          </p:nvPr>
        </p:nvSpPr>
        <p:spPr>
          <a:xfrm>
            <a:off x="685800" y="1524000"/>
            <a:ext cx="7772400" cy="4114800"/>
          </a:xfrm>
        </p:spPr>
        <p:txBody>
          <a:bodyPr>
            <a:normAutofit fontScale="92500" lnSpcReduction="10000"/>
          </a:bodyPr>
          <a:lstStyle/>
          <a:p>
            <a:r>
              <a:rPr lang="en-US" dirty="0" smtClean="0"/>
              <a:t>Collaboration and outreach</a:t>
            </a:r>
          </a:p>
          <a:p>
            <a:r>
              <a:rPr lang="en-US" dirty="0" smtClean="0"/>
              <a:t>Policy development and planning</a:t>
            </a:r>
            <a:r>
              <a:rPr lang="en-US" sz="3200" dirty="0" smtClean="0"/>
              <a:t> </a:t>
            </a:r>
          </a:p>
          <a:p>
            <a:r>
              <a:rPr lang="en-US" dirty="0" smtClean="0"/>
              <a:t>Discussing </a:t>
            </a:r>
            <a:r>
              <a:rPr lang="en-US" dirty="0"/>
              <a:t>RDS with others </a:t>
            </a:r>
            <a:endParaRPr lang="en-US" sz="3200" dirty="0" smtClean="0"/>
          </a:p>
          <a:p>
            <a:r>
              <a:rPr lang="en-US" sz="3200" dirty="0" smtClean="0"/>
              <a:t>Reference for finding and citing data</a:t>
            </a:r>
          </a:p>
          <a:p>
            <a:r>
              <a:rPr lang="en-US" sz="3200" dirty="0" smtClean="0"/>
              <a:t>Creating web guides and finding aids</a:t>
            </a:r>
          </a:p>
          <a:p>
            <a:r>
              <a:rPr lang="en-US" sz="3200" dirty="0" smtClean="0"/>
              <a:t>Directly </a:t>
            </a:r>
            <a:r>
              <a:rPr lang="en-US" sz="3200" dirty="0"/>
              <a:t>participating </a:t>
            </a:r>
            <a:r>
              <a:rPr lang="en-US" sz="3200" dirty="0" smtClean="0"/>
              <a:t>on </a:t>
            </a:r>
            <a:r>
              <a:rPr lang="en-US" sz="3200" dirty="0"/>
              <a:t>a </a:t>
            </a:r>
            <a:r>
              <a:rPr lang="en-US" sz="3200" dirty="0" smtClean="0"/>
              <a:t>project</a:t>
            </a:r>
          </a:p>
          <a:p>
            <a:r>
              <a:rPr lang="en-US" dirty="0" smtClean="0"/>
              <a:t>Consulting </a:t>
            </a:r>
            <a:r>
              <a:rPr lang="en-US" dirty="0"/>
              <a:t>on DMPs and </a:t>
            </a:r>
            <a:r>
              <a:rPr lang="en-US" dirty="0" smtClean="0"/>
              <a:t>metadata</a:t>
            </a:r>
            <a:endParaRPr lang="en-US" sz="3200" dirty="0"/>
          </a:p>
          <a:p>
            <a:r>
              <a:rPr lang="en-US" sz="3200" dirty="0" smtClean="0"/>
              <a:t>Training </a:t>
            </a:r>
            <a:r>
              <a:rPr lang="en-US" sz="3200" dirty="0"/>
              <a:t>co-workers on data issues </a:t>
            </a:r>
          </a:p>
        </p:txBody>
      </p:sp>
      <p:cxnSp>
        <p:nvCxnSpPr>
          <p:cNvPr id="4" name="Straight Connector 3"/>
          <p:cNvCxnSpPr/>
          <p:nvPr/>
        </p:nvCxnSpPr>
        <p:spPr bwMode="auto">
          <a:xfrm>
            <a:off x="381000" y="1524000"/>
            <a:ext cx="8382000" cy="0"/>
          </a:xfrm>
          <a:prstGeom prst="line">
            <a:avLst/>
          </a:prstGeom>
          <a:solidFill>
            <a:schemeClr val="accent1"/>
          </a:solidFill>
          <a:ln w="31750" cap="flat" cmpd="sng" algn="ctr">
            <a:solidFill>
              <a:srgbClr val="006666"/>
            </a:solidFill>
            <a:prstDash val="solid"/>
            <a:round/>
            <a:headEnd type="none" w="med" len="med"/>
            <a:tailEnd type="none" w="med" len="med"/>
          </a:ln>
          <a:effectLst/>
        </p:spPr>
      </p:cxn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057" y="6348287"/>
            <a:ext cx="536895" cy="536895"/>
          </a:xfrm>
          <a:prstGeom prst="rect">
            <a:avLst/>
          </a:prstGeom>
        </p:spPr>
      </p:pic>
    </p:spTree>
    <p:extLst>
      <p:ext uri="{BB962C8B-B14F-4D97-AF65-F5344CB8AC3E}">
        <p14:creationId xmlns:p14="http://schemas.microsoft.com/office/powerpoint/2010/main" val="1996944245"/>
      </p:ext>
    </p:extLst>
  </p:cSld>
  <p:clrMapOvr>
    <a:masterClrMapping/>
  </p:clrMapOvr>
  <p:timing>
    <p:tnLst>
      <p:par>
        <p:cTn id="1" dur="indefinite" restart="never" nodeType="tmRoot"/>
      </p:par>
    </p:tnLst>
  </p:timing>
</p:sld>
</file>

<file path=ppt/theme/theme1.xml><?xml version="1.0" encoding="utf-8"?>
<a:theme xmlns:a="http://schemas.openxmlformats.org/drawingml/2006/main" name="Title Screen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ontent: Meta Inf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Fancy Pictures">
  <a:themeElements>
    <a:clrScheme name="UT Theme 2013-10-16">
      <a:dk1>
        <a:srgbClr val="3D3D3F"/>
      </a:dk1>
      <a:lt1>
        <a:srgbClr val="FFFFFF"/>
      </a:lt1>
      <a:dk2>
        <a:srgbClr val="515151"/>
      </a:dk2>
      <a:lt2>
        <a:srgbClr val="EBE7DA"/>
      </a:lt2>
      <a:accent1>
        <a:srgbClr val="416884"/>
      </a:accent1>
      <a:accent2>
        <a:srgbClr val="60376B"/>
      </a:accent2>
      <a:accent3>
        <a:srgbClr val="F82D31"/>
      </a:accent3>
      <a:accent4>
        <a:srgbClr val="FA6F1C"/>
      </a:accent4>
      <a:accent5>
        <a:srgbClr val="A8BE4A"/>
      </a:accent5>
      <a:accent6>
        <a:srgbClr val="4A8370"/>
      </a:accent6>
      <a:hlink>
        <a:srgbClr val="0D4467"/>
      </a:hlink>
      <a:folHlink>
        <a:srgbClr val="33547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Charts">
  <a:themeElements>
    <a:clrScheme name="UT Theme 2013-10-16">
      <a:dk1>
        <a:srgbClr val="3D3D3F"/>
      </a:dk1>
      <a:lt1>
        <a:srgbClr val="FFFFFF"/>
      </a:lt1>
      <a:dk2>
        <a:srgbClr val="515151"/>
      </a:dk2>
      <a:lt2>
        <a:srgbClr val="EBE7DA"/>
      </a:lt2>
      <a:accent1>
        <a:srgbClr val="416884"/>
      </a:accent1>
      <a:accent2>
        <a:srgbClr val="60376B"/>
      </a:accent2>
      <a:accent3>
        <a:srgbClr val="F82D31"/>
      </a:accent3>
      <a:accent4>
        <a:srgbClr val="FA6F1C"/>
      </a:accent4>
      <a:accent5>
        <a:srgbClr val="A8BE4A"/>
      </a:accent5>
      <a:accent6>
        <a:srgbClr val="4A8370"/>
      </a:accent6>
      <a:hlink>
        <a:srgbClr val="0D4467"/>
      </a:hlink>
      <a:folHlink>
        <a:srgbClr val="33547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0.xml><?xml version="1.0" encoding="utf-8"?>
<a:themeOverride xmlns:a="http://schemas.openxmlformats.org/drawingml/2006/main">
  <a:clrScheme name="Custom 1">
    <a:dk1>
      <a:sysClr val="windowText" lastClr="000000"/>
    </a:dk1>
    <a:lt1>
      <a:sysClr val="window" lastClr="FFFFFF"/>
    </a:lt1>
    <a:dk2>
      <a:srgbClr val="646B86"/>
    </a:dk2>
    <a:lt2>
      <a:srgbClr val="C5D1D7"/>
    </a:lt2>
    <a:accent1>
      <a:srgbClr val="007AA0"/>
    </a:accent1>
    <a:accent2>
      <a:srgbClr val="A8422A"/>
    </a:accent2>
    <a:accent3>
      <a:srgbClr val="648C60"/>
    </a:accent3>
    <a:accent4>
      <a:srgbClr val="FFE947"/>
    </a:accent4>
    <a:accent5>
      <a:srgbClr val="4B5064"/>
    </a:accent5>
    <a:accent6>
      <a:srgbClr val="88E2FF"/>
    </a:accent6>
    <a:hlink>
      <a:srgbClr val="FF0000"/>
    </a:hlink>
    <a:folHlink>
      <a:srgbClr val="4DD4FF"/>
    </a:folHlink>
  </a:clrScheme>
  <a:fontScheme name="Blank Presentatio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Custom 1">
    <a:dk1>
      <a:sysClr val="windowText" lastClr="000000"/>
    </a:dk1>
    <a:lt1>
      <a:sysClr val="window" lastClr="FFFFFF"/>
    </a:lt1>
    <a:dk2>
      <a:srgbClr val="646B86"/>
    </a:dk2>
    <a:lt2>
      <a:srgbClr val="C5D1D7"/>
    </a:lt2>
    <a:accent1>
      <a:srgbClr val="007AA0"/>
    </a:accent1>
    <a:accent2>
      <a:srgbClr val="A8422A"/>
    </a:accent2>
    <a:accent3>
      <a:srgbClr val="648C60"/>
    </a:accent3>
    <a:accent4>
      <a:srgbClr val="FFE947"/>
    </a:accent4>
    <a:accent5>
      <a:srgbClr val="4B5064"/>
    </a:accent5>
    <a:accent6>
      <a:srgbClr val="88E2FF"/>
    </a:accent6>
    <a:hlink>
      <a:srgbClr val="FF0000"/>
    </a:hlink>
    <a:folHlink>
      <a:srgbClr val="4DD4FF"/>
    </a:folHlink>
  </a:clrScheme>
  <a:fontScheme name="Blank Presentatio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Custom 1">
    <a:dk1>
      <a:sysClr val="windowText" lastClr="000000"/>
    </a:dk1>
    <a:lt1>
      <a:sysClr val="window" lastClr="FFFFFF"/>
    </a:lt1>
    <a:dk2>
      <a:srgbClr val="646B86"/>
    </a:dk2>
    <a:lt2>
      <a:srgbClr val="C5D1D7"/>
    </a:lt2>
    <a:accent1>
      <a:srgbClr val="007AA0"/>
    </a:accent1>
    <a:accent2>
      <a:srgbClr val="A8422A"/>
    </a:accent2>
    <a:accent3>
      <a:srgbClr val="648C60"/>
    </a:accent3>
    <a:accent4>
      <a:srgbClr val="FFE947"/>
    </a:accent4>
    <a:accent5>
      <a:srgbClr val="4B5064"/>
    </a:accent5>
    <a:accent6>
      <a:srgbClr val="88E2FF"/>
    </a:accent6>
    <a:hlink>
      <a:srgbClr val="FF0000"/>
    </a:hlink>
    <a:folHlink>
      <a:srgbClr val="4DD4FF"/>
    </a:folHlink>
  </a:clrScheme>
  <a:fontScheme name="Blank Presentatio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Custom 1">
    <a:dk1>
      <a:sysClr val="windowText" lastClr="000000"/>
    </a:dk1>
    <a:lt1>
      <a:sysClr val="window" lastClr="FFFFFF"/>
    </a:lt1>
    <a:dk2>
      <a:srgbClr val="646B86"/>
    </a:dk2>
    <a:lt2>
      <a:srgbClr val="C5D1D7"/>
    </a:lt2>
    <a:accent1>
      <a:srgbClr val="007AA0"/>
    </a:accent1>
    <a:accent2>
      <a:srgbClr val="A8422A"/>
    </a:accent2>
    <a:accent3>
      <a:srgbClr val="648C60"/>
    </a:accent3>
    <a:accent4>
      <a:srgbClr val="FFE947"/>
    </a:accent4>
    <a:accent5>
      <a:srgbClr val="4B5064"/>
    </a:accent5>
    <a:accent6>
      <a:srgbClr val="88E2FF"/>
    </a:accent6>
    <a:hlink>
      <a:srgbClr val="FF0000"/>
    </a:hlink>
    <a:folHlink>
      <a:srgbClr val="4DD4FF"/>
    </a:folHlink>
  </a:clrScheme>
  <a:fontScheme name="Blank Presentatio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19251</TotalTime>
  <Words>1808</Words>
  <Application>Microsoft Office PowerPoint</Application>
  <PresentationFormat>On-screen Show (4:3)</PresentationFormat>
  <Paragraphs>302</Paragraphs>
  <Slides>39</Slides>
  <Notes>29</Notes>
  <HiddenSlides>0</HiddenSlides>
  <MMClips>0</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39</vt:i4>
      </vt:variant>
    </vt:vector>
  </HeadingPairs>
  <TitlesOfParts>
    <vt:vector size="50" baseType="lpstr">
      <vt:lpstr>ＭＳ Ｐゴシック</vt:lpstr>
      <vt:lpstr>Arial</vt:lpstr>
      <vt:lpstr>Calibri</vt:lpstr>
      <vt:lpstr>Courier New</vt:lpstr>
      <vt:lpstr>Georgia</vt:lpstr>
      <vt:lpstr>Source Sans Pro</vt:lpstr>
      <vt:lpstr>Times New Roman</vt:lpstr>
      <vt:lpstr>Title Screens</vt:lpstr>
      <vt:lpstr>Content: Meta Info</vt:lpstr>
      <vt:lpstr>Fancy Pictures</vt:lpstr>
      <vt:lpstr>Charts</vt:lpstr>
      <vt:lpstr>PowerPoint Presentation</vt:lpstr>
      <vt:lpstr>Academic Year 2016-2017</vt:lpstr>
      <vt:lpstr>University of Tennessee, Knoxville</vt:lpstr>
      <vt:lpstr>PowerPoint Presentation</vt:lpstr>
      <vt:lpstr>Research Data Services are…</vt:lpstr>
      <vt:lpstr>                          Data Lifecycle</vt:lpstr>
      <vt:lpstr>Library Challenges</vt:lpstr>
      <vt:lpstr>Research Data Services are…</vt:lpstr>
      <vt:lpstr>Informational/Advisory RDS</vt:lpstr>
      <vt:lpstr>Technical RDS</vt:lpstr>
      <vt:lpstr>Assessment of Stakeholders</vt:lpstr>
      <vt:lpstr>PowerPoint Presentation</vt:lpstr>
      <vt:lpstr>PowerPoint Presentation</vt:lpstr>
      <vt:lpstr>Researchers might…</vt:lpstr>
      <vt:lpstr>What metadata do you currently use to describe your data? (2014-2015)</vt:lpstr>
      <vt:lpstr>PowerPoint Presentation</vt:lpstr>
      <vt:lpstr>Gap between willingness to share and accessibility</vt:lpstr>
      <vt:lpstr>Barriers for scientists</vt:lpstr>
      <vt:lpstr>However, lack of access to data …</vt:lpstr>
      <vt:lpstr> Libraries…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We also know…</vt:lpstr>
      <vt:lpstr>PowerPoint Presentation</vt:lpstr>
      <vt:lpstr>PowerPoint Presentation</vt:lpstr>
      <vt:lpstr>PowerPoint Presentation</vt:lpstr>
      <vt:lpstr>PowerPoint Presentation</vt:lpstr>
      <vt:lpstr>PowerPoint Presentation</vt:lpstr>
      <vt:lpstr>Assistance with training</vt:lpstr>
      <vt:lpstr>PowerPoint Presentation</vt:lpstr>
      <vt:lpstr>PowerPoint Presentation</vt:lpstr>
      <vt:lpstr>Thanks to the LIBER Study Team!</vt:lpstr>
    </vt:vector>
  </TitlesOfParts>
  <Company>University of Tennessee</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UT PowerPoint Template 2015 ver 1</dc:title>
  <dc:creator>England, Susan Elizabeth</dc:creator>
  <cp:lastModifiedBy>Tenopir, Carol</cp:lastModifiedBy>
  <cp:revision>297</cp:revision>
  <cp:lastPrinted>2017-02-23T09:58:11Z</cp:lastPrinted>
  <dcterms:created xsi:type="dcterms:W3CDTF">2014-12-02T19:58:44Z</dcterms:created>
  <dcterms:modified xsi:type="dcterms:W3CDTF">2019-06-19T18:32:31Z</dcterms:modified>
</cp:coreProperties>
</file>