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76" r:id="rId11"/>
    <p:sldId id="272" r:id="rId12"/>
    <p:sldId id="277" r:id="rId13"/>
    <p:sldId id="274" r:id="rId14"/>
    <p:sldId id="260" r:id="rId15"/>
    <p:sldId id="275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A6A4"/>
    <a:srgbClr val="186072"/>
    <a:srgbClr val="1A435D"/>
    <a:srgbClr val="DCEBEE"/>
    <a:srgbClr val="C9E3E6"/>
    <a:srgbClr val="DCE6EC"/>
  </p:clrMru>
  <p:extLst>
    <p:ext uri="{E76CE94A-603C-4142-B9EB-6D1370010A27}">
      <p14:discardImageEditData xmlns:p14="http://schemas.microsoft.com/office/powerpoint/2010/main" xmlns="" xmlns:mv="urn:schemas-microsoft-com:mac:vml" xmlns:mc="http://schemas.openxmlformats.org/markup-compatibility/2006" val="0"/>
    </p:ext>
    <p:ext uri="{D31A062A-798A-4329-ABDD-BBA856620510}">
      <p14:defaultImageDpi xmlns:p14="http://schemas.microsoft.com/office/powerpoint/2010/main" xmlns="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E0436-3B66-6246-B76A-AB35D612D64B}" type="datetimeFigureOut">
              <a:rPr lang="en-US" smtClean="0"/>
              <a:pPr/>
              <a:t>9/21/2011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9C3A4-BFCB-2C46-B15B-B65FE1043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xmlns:mv="urn:schemas-microsoft-com:mac:vml" xmlns:mc="http://schemas.openxmlformats.org/markup-compatibility/2006" val="1655344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C3619-E428-644C-8CDD-8EBD61BA8D5C}" type="datetimeFigureOut">
              <a:rPr lang="en-US" smtClean="0"/>
              <a:pPr/>
              <a:t>9/21/2011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ABB0-2069-8B47-BFEE-DD8B5EB740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xmlns:mv="urn:schemas-microsoft-com:mac:vml" xmlns:mc="http://schemas.openxmlformats.org/markup-compatibility/2006" val="791245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0708"/>
            <a:ext cx="7772400" cy="1470025"/>
          </a:xfrm>
        </p:spPr>
        <p:txBody>
          <a:bodyPr/>
          <a:lstStyle>
            <a:lvl1pPr algn="l">
              <a:defRPr b="1">
                <a:solidFill>
                  <a:srgbClr val="1A435D"/>
                </a:solidFill>
                <a:latin typeface="+mj-lt"/>
                <a:cs typeface="Candar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670" y="2348705"/>
            <a:ext cx="488105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0169-450E-124B-A3D6-1FE26101A96D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8099" y="1994638"/>
            <a:ext cx="3758730" cy="4876190"/>
          </a:xfrm>
          <a:prstGeom prst="rect">
            <a:avLst/>
          </a:prstGeom>
        </p:spPr>
      </p:pic>
      <p:pic>
        <p:nvPicPr>
          <p:cNvPr id="11" name="Picture 10" descr="DataONE_South America LOGO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5800" y="5869284"/>
            <a:ext cx="1905000" cy="4545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 i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A026-8F3D-B34C-9662-616D41CBECE8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17BF-1062-6B4D-8EEE-7E89E17E96C6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DCF-1774-5B4B-AE89-BED7DC593538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FC98-78A2-9C48-AA0D-9734C33432AC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6B60-865B-1345-8A1A-26964B58AB1F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C940-8415-5B49-A981-F554E528DA19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F3F-2D20-8540-BD42-C2128D3F8593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57BE1-1CE7-F54C-8FA7-A0A6D52B6B2D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14EC3-0EE0-F843-BB06-786072353EC4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C5FE-DF14-2447-80A9-F536812F0E9A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1"/>
            </a:gs>
            <a:gs pos="100000">
              <a:srgbClr val="DCEB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908"/>
            <a:ext cx="8229600" cy="47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4E852-F3A6-8741-89E7-A50B67774AE3}" type="datetime1">
              <a:rPr lang="en-US" smtClean="0"/>
              <a:pPr/>
              <a:t>9/21/2011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2608" y="64914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86072"/>
                </a:solidFill>
              </a:defRPr>
            </a:lvl1pPr>
          </a:lstStyle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13">
            <a:alphaModFix amt="10000"/>
          </a:blip>
          <a:stretch>
            <a:fillRect/>
          </a:stretch>
        </p:blipFill>
        <p:spPr>
          <a:xfrm>
            <a:off x="5385270" y="1981810"/>
            <a:ext cx="3758730" cy="48761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18607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1A435D"/>
          </a:solidFill>
          <a:latin typeface="+mn-lt"/>
          <a:ea typeface="+mn-ea"/>
          <a:cs typeface="Cambria"/>
        </a:defRPr>
      </a:lvl1pPr>
      <a:lvl2pPr marL="577850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A435D"/>
          </a:solidFill>
          <a:latin typeface="+mn-lt"/>
          <a:ea typeface="+mn-ea"/>
          <a:cs typeface="Cambria"/>
        </a:defRPr>
      </a:lvl2pPr>
      <a:lvl3pPr marL="795338" indent="-217488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A435D"/>
          </a:solidFill>
          <a:latin typeface="+mn-lt"/>
          <a:ea typeface="+mn-ea"/>
          <a:cs typeface="Cambria"/>
        </a:defRPr>
      </a:lvl3pPr>
      <a:lvl4pPr marL="1257300" indent="-231775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94" y="730708"/>
            <a:ext cx="7772400" cy="1470025"/>
          </a:xfrm>
        </p:spPr>
        <p:txBody>
          <a:bodyPr/>
          <a:lstStyle/>
          <a:p>
            <a:r>
              <a:rPr lang="en-US" dirty="0" smtClean="0"/>
              <a:t>UA &amp; </a:t>
            </a:r>
            <a:r>
              <a:rPr lang="en-US" dirty="0" err="1" smtClean="0"/>
              <a:t>Sociocultural</a:t>
            </a:r>
            <a:r>
              <a:rPr lang="en-US" dirty="0" smtClean="0"/>
              <a:t> WG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94" y="2348705"/>
            <a:ext cx="5839912" cy="1752600"/>
          </a:xfrm>
        </p:spPr>
        <p:txBody>
          <a:bodyPr>
            <a:noAutofit/>
          </a:bodyPr>
          <a:lstStyle/>
          <a:p>
            <a:r>
              <a:rPr lang="en-US" sz="2400" b="1" i="1" dirty="0" smtClean="0"/>
              <a:t>Tools Subgroup Report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Mike Frame, Lei Wu, Bob Sandusky, Bob Cook, John Cobb</a:t>
            </a:r>
          </a:p>
          <a:p>
            <a:endParaRPr lang="en-US" sz="2400" dirty="0" smtClean="0"/>
          </a:p>
          <a:p>
            <a:r>
              <a:rPr lang="en-US" sz="2400" dirty="0"/>
              <a:t>May 3-5, 2011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Systematic assessment of tools used by </a:t>
            </a:r>
            <a:r>
              <a:rPr lang="en-US" dirty="0" err="1" smtClean="0"/>
              <a:t>DataONE</a:t>
            </a:r>
            <a:r>
              <a:rPr lang="en-US" dirty="0" smtClean="0"/>
              <a:t> community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Create survey instrument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Organized by </a:t>
            </a:r>
            <a:r>
              <a:rPr lang="en-US" dirty="0" err="1" smtClean="0"/>
              <a:t>DataONE</a:t>
            </a:r>
            <a:r>
              <a:rPr lang="en-US" dirty="0" smtClean="0"/>
              <a:t> data lifecycle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Distribute to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Members of current Member Node communities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Members of scheduled Member Node communities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Make survey routine part of prioritizing, scheduling Member Nodes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Subgroup created first draft instrument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Add questions to upcoming surveys about specific tool, tool chain use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Tool development prioritization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Develop, communicate roadmap for all tools (R, search, </a:t>
            </a:r>
            <a:r>
              <a:rPr lang="en-US" dirty="0" err="1" smtClean="0"/>
              <a:t>Morpho</a:t>
            </a:r>
            <a:r>
              <a:rPr lang="en-US" dirty="0" smtClean="0"/>
              <a:t>, etc.)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Confirm “fitness” of ITK tools as they are developed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Feedback field studies, usability tests to developers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In situ assessment includes contextual factors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Identify tools useful to other </a:t>
            </a:r>
            <a:r>
              <a:rPr lang="en-US" dirty="0" err="1" smtClean="0"/>
              <a:t>DataONE</a:t>
            </a:r>
            <a:r>
              <a:rPr lang="en-US" dirty="0" smtClean="0"/>
              <a:t> audiences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Supporting “generally useful services” in libraries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Tools for data managers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Tools for data archive managers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Etc.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Identify existing literature, reports evaluating </a:t>
            </a:r>
            <a:r>
              <a:rPr lang="en-US" smtClean="0"/>
              <a:t>relevant tools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Closure on policies affecting ITK development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Privacy, logging, </a:t>
            </a:r>
            <a:r>
              <a:rPr lang="en-US" dirty="0" err="1" smtClean="0"/>
              <a:t>authn</a:t>
            </a:r>
            <a:r>
              <a:rPr lang="en-US" dirty="0" smtClean="0"/>
              <a:t> / </a:t>
            </a:r>
            <a:r>
              <a:rPr lang="en-US" dirty="0" err="1" smtClean="0"/>
              <a:t>authz</a:t>
            </a:r>
            <a:r>
              <a:rPr lang="en-US" dirty="0" smtClean="0"/>
              <a:t>, copyright, terms of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Organize materials to facilitate tool development, especially for external developers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Organize policy, principles documents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Create guide to relevant API documentation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Invite tool developers to join </a:t>
            </a:r>
            <a:r>
              <a:rPr lang="en-US" dirty="0" err="1" smtClean="0"/>
              <a:t>DataONE</a:t>
            </a:r>
            <a:r>
              <a:rPr lang="en-US" dirty="0" smtClean="0"/>
              <a:t> Users Group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Identify external resources for tool development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Commercial providers (SAS, ESRI)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Partner with open source developers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Supplemental grants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err="1" smtClean="0"/>
              <a:t>DataONE</a:t>
            </a:r>
            <a:r>
              <a:rPr lang="en-US" dirty="0" smtClean="0"/>
              <a:t> internship / Summer of Code projects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3275" lvl="1" indent="-457200">
              <a:buFont typeface="+mj-lt"/>
              <a:buAutoNum type="arabicPeriod"/>
            </a:pPr>
            <a:r>
              <a:rPr lang="en-US" dirty="0" smtClean="0"/>
              <a:t>Identify potential tools</a:t>
            </a:r>
          </a:p>
          <a:p>
            <a:pPr marL="803275" lvl="1" indent="-457200">
              <a:buFont typeface="+mj-lt"/>
              <a:buAutoNum type="arabicPeriod"/>
            </a:pPr>
            <a:r>
              <a:rPr lang="en-US" dirty="0" smtClean="0"/>
              <a:t>Prioritize tools development</a:t>
            </a:r>
          </a:p>
          <a:p>
            <a:pPr marL="803275" lvl="1" indent="-457200">
              <a:buFont typeface="+mj-lt"/>
              <a:buAutoNum type="arabicPeriod"/>
            </a:pPr>
            <a:r>
              <a:rPr lang="en-US" dirty="0" smtClean="0"/>
              <a:t>Establish feedback mechanisms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Process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Reviewed </a:t>
            </a:r>
          </a:p>
          <a:p>
            <a:pPr marL="803275" lvl="1" indent="-457200">
              <a:buFont typeface="+mj-lt"/>
              <a:buAutoNum type="alphaUcPeriod"/>
            </a:pPr>
            <a:r>
              <a:rPr lang="en-US" dirty="0" smtClean="0"/>
              <a:t>Assessments and documents:</a:t>
            </a:r>
          </a:p>
          <a:p>
            <a:pPr marL="1020763" lvl="2" indent="-457200">
              <a:buFont typeface="+mj-lt"/>
              <a:buAutoNum type="arabicPeriod"/>
            </a:pPr>
            <a:r>
              <a:rPr lang="en-US" dirty="0" smtClean="0"/>
              <a:t>Science</a:t>
            </a:r>
          </a:p>
          <a:p>
            <a:pPr marL="1020763" lvl="2" indent="-457200">
              <a:buFont typeface="+mj-lt"/>
              <a:buAutoNum type="arabicPeriod"/>
            </a:pPr>
            <a:r>
              <a:rPr lang="en-US" dirty="0" smtClean="0"/>
              <a:t>Parse Insight</a:t>
            </a:r>
          </a:p>
          <a:p>
            <a:pPr marL="1020763" lvl="2" indent="-457200">
              <a:buFont typeface="+mj-lt"/>
              <a:buAutoNum type="arabicPeriod"/>
            </a:pPr>
            <a:r>
              <a:rPr lang="en-US" dirty="0" smtClean="0"/>
              <a:t>Purdue Data </a:t>
            </a:r>
            <a:r>
              <a:rPr lang="en-US" dirty="0" err="1" smtClean="0"/>
              <a:t>Curation</a:t>
            </a:r>
            <a:r>
              <a:rPr lang="en-US" dirty="0" smtClean="0"/>
              <a:t> Profiles </a:t>
            </a:r>
          </a:p>
          <a:p>
            <a:pPr marL="1020763" lvl="2" indent="-457200">
              <a:buFont typeface="+mj-lt"/>
              <a:buAutoNum type="arabicPeriod"/>
            </a:pPr>
            <a:r>
              <a:rPr lang="en-US" dirty="0" err="1" smtClean="0"/>
              <a:t>DataONE</a:t>
            </a:r>
            <a:r>
              <a:rPr lang="en-US" dirty="0" smtClean="0"/>
              <a:t> baseline assessment</a:t>
            </a:r>
          </a:p>
          <a:p>
            <a:pPr marL="1020763" lvl="2" indent="-457200">
              <a:buFont typeface="+mj-lt"/>
              <a:buAutoNum type="arabicPeriod"/>
            </a:pPr>
            <a:r>
              <a:rPr lang="en-US" dirty="0" err="1" smtClean="0"/>
              <a:t>DataONEpedia</a:t>
            </a:r>
            <a:endParaRPr lang="en-US" dirty="0" smtClean="0"/>
          </a:p>
          <a:p>
            <a:pPr marL="1020763" lvl="2" indent="-457200">
              <a:buFont typeface="+mj-lt"/>
              <a:buAutoNum type="arabicPeriod"/>
            </a:pPr>
            <a:r>
              <a:rPr lang="en-US" dirty="0" err="1" smtClean="0"/>
              <a:t>DataONE</a:t>
            </a:r>
            <a:r>
              <a:rPr lang="en-US" dirty="0" smtClean="0"/>
              <a:t> meeting notes</a:t>
            </a:r>
          </a:p>
          <a:p>
            <a:pPr marL="803275" lvl="1" indent="-457200">
              <a:buFont typeface="+mj-lt"/>
              <a:buAutoNum type="alphaUcPeriod"/>
            </a:pPr>
            <a:r>
              <a:rPr lang="en-US" dirty="0" err="1" smtClean="0"/>
              <a:t>DataONE</a:t>
            </a:r>
            <a:r>
              <a:rPr lang="en-US" dirty="0" smtClean="0"/>
              <a:t> data life cycle as guide</a:t>
            </a:r>
          </a:p>
          <a:p>
            <a:pPr marL="1020763" lvl="2" indent="-457200">
              <a:buNone/>
            </a:pPr>
            <a:endParaRPr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indent="-457200"/>
            <a:r>
              <a:rPr lang="en-US" sz="3200" dirty="0" smtClean="0"/>
              <a:t>Baseline assessment</a:t>
            </a:r>
          </a:p>
          <a:p>
            <a:pPr marL="803275" lvl="1" indent="-457200"/>
            <a:r>
              <a:rPr lang="en-US" dirty="0" smtClean="0"/>
              <a:t>No specific questions about tools</a:t>
            </a:r>
          </a:p>
          <a:p>
            <a:pPr marL="803275" lvl="1" indent="-457200"/>
            <a:r>
              <a:rPr lang="en-US" dirty="0" smtClean="0"/>
              <a:t>Inferences drawn: low satisfaction with</a:t>
            </a:r>
          </a:p>
          <a:p>
            <a:pPr marL="1020763" lvl="2" indent="-457200"/>
            <a:r>
              <a:rPr lang="en-US" dirty="0" smtClean="0"/>
              <a:t>Metadata preparation tools</a:t>
            </a:r>
          </a:p>
          <a:p>
            <a:pPr marL="1020763" lvl="2" indent="-457200"/>
            <a:r>
              <a:rPr lang="en-US" dirty="0" smtClean="0"/>
              <a:t>Tools and services for preservation past life of project</a:t>
            </a:r>
          </a:p>
          <a:p>
            <a:pPr marL="1020763" lvl="2" indent="-457200"/>
            <a:r>
              <a:rPr lang="en-US" dirty="0" smtClean="0"/>
              <a:t>Organizational support for training, best practices</a:t>
            </a:r>
          </a:p>
          <a:p>
            <a:pPr marL="1020763" lvl="2" indent="-457200">
              <a:buFont typeface="+mj-lt"/>
              <a:buAutoNum type="alphaUcPeriod"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indent="-457200"/>
            <a:r>
              <a:rPr lang="en-US" sz="3200" dirty="0" smtClean="0"/>
              <a:t>PARSE Insight</a:t>
            </a:r>
          </a:p>
          <a:p>
            <a:pPr marL="803275" lvl="1" indent="-457200"/>
            <a:r>
              <a:rPr lang="en-US" dirty="0" smtClean="0"/>
              <a:t>Threats to preservation</a:t>
            </a:r>
          </a:p>
          <a:p>
            <a:pPr marL="1020763" lvl="2" indent="-457200"/>
            <a:r>
              <a:rPr lang="en-US" dirty="0" smtClean="0"/>
              <a:t>Tools, infrastructure for preservation lacking</a:t>
            </a:r>
          </a:p>
          <a:p>
            <a:pPr marL="1020763" lvl="2" indent="-457200"/>
            <a:r>
              <a:rPr lang="en-US" dirty="0" smtClean="0"/>
              <a:t>Users’ limitations in understanding, reusing data</a:t>
            </a:r>
          </a:p>
          <a:p>
            <a:pPr marL="1020763" lvl="2" indent="-457200"/>
            <a:r>
              <a:rPr lang="en-US" dirty="0" smtClean="0"/>
              <a:t>Low confidence in long-term interpretation, survival of data description</a:t>
            </a:r>
          </a:p>
          <a:p>
            <a:pPr marL="1020763" lvl="2" indent="-457200">
              <a:buFont typeface="+mj-lt"/>
              <a:buAutoNum type="alphaUcPeriod"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indent="-457200"/>
            <a:r>
              <a:rPr lang="en-US" sz="3200" dirty="0" smtClean="0"/>
              <a:t>Purdue Data </a:t>
            </a:r>
            <a:r>
              <a:rPr lang="en-US" sz="3200" dirty="0" err="1" smtClean="0"/>
              <a:t>Curation</a:t>
            </a:r>
            <a:r>
              <a:rPr lang="en-US" sz="3200" dirty="0" smtClean="0"/>
              <a:t> Profiles</a:t>
            </a:r>
          </a:p>
          <a:p>
            <a:pPr marL="803275" lvl="1" indent="-457200"/>
            <a:r>
              <a:rPr lang="en-US" dirty="0" smtClean="0"/>
              <a:t>Assure: Audit, version control</a:t>
            </a:r>
          </a:p>
          <a:p>
            <a:pPr marL="803275" lvl="1" indent="-457200"/>
            <a:r>
              <a:rPr lang="en-US" dirty="0" smtClean="0"/>
              <a:t>Describe: provenance (changes)</a:t>
            </a:r>
          </a:p>
          <a:p>
            <a:pPr marL="803275" lvl="1" indent="-457200"/>
            <a:r>
              <a:rPr lang="en-US" dirty="0" smtClean="0"/>
              <a:t>Deposit: automated processes</a:t>
            </a:r>
          </a:p>
          <a:p>
            <a:pPr marL="803275" lvl="1" indent="-457200"/>
            <a:r>
              <a:rPr lang="en-US" dirty="0" smtClean="0"/>
              <a:t>Discover: </a:t>
            </a:r>
            <a:r>
              <a:rPr lang="en-US" dirty="0" err="1" smtClean="0"/>
              <a:t>findability</a:t>
            </a:r>
            <a:r>
              <a:rPr lang="en-US" dirty="0" smtClean="0"/>
              <a:t>, support for embargo</a:t>
            </a:r>
          </a:p>
          <a:p>
            <a:pPr marL="803275" lvl="1" indent="-457200"/>
            <a:r>
              <a:rPr lang="en-US" dirty="0" smtClean="0"/>
              <a:t>Integrate: migration, transformation</a:t>
            </a:r>
          </a:p>
          <a:p>
            <a:pPr marL="803275" lvl="1" indent="-457200"/>
            <a:r>
              <a:rPr lang="en-US" dirty="0" smtClean="0"/>
              <a:t>Analyze: connections to visualization, analytic tools</a:t>
            </a:r>
          </a:p>
          <a:p>
            <a:pPr marL="803275" lvl="1" indent="-457200"/>
            <a:r>
              <a:rPr lang="en-US" dirty="0" smtClean="0"/>
              <a:t>Attribution: readily available citation</a:t>
            </a:r>
          </a:p>
          <a:p>
            <a:pPr marL="803275" lvl="1" indent="-457200"/>
            <a:r>
              <a:rPr lang="en-US" dirty="0" smtClean="0"/>
              <a:t>Privacy and confidentiality concerns</a:t>
            </a:r>
          </a:p>
          <a:p>
            <a:pPr marL="1020763" lvl="2" indent="-457200">
              <a:buFont typeface="+mj-lt"/>
              <a:buAutoNum type="alphaUcPeriod"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indent="-457200"/>
            <a:r>
              <a:rPr lang="en-US" sz="3200" dirty="0" smtClean="0"/>
              <a:t>Data types from PARSE Insight</a:t>
            </a:r>
          </a:p>
          <a:p>
            <a:pPr marL="803275" lvl="1" indent="-457200"/>
            <a:r>
              <a:rPr lang="en-US" dirty="0" smtClean="0"/>
              <a:t>Office documents</a:t>
            </a:r>
          </a:p>
          <a:p>
            <a:pPr marL="803275" lvl="1" indent="-457200"/>
            <a:r>
              <a:rPr lang="en-US" dirty="0" smtClean="0"/>
              <a:t>Datasets</a:t>
            </a:r>
          </a:p>
          <a:p>
            <a:pPr marL="803275" lvl="1" indent="-457200"/>
            <a:r>
              <a:rPr lang="en-US" dirty="0" smtClean="0"/>
              <a:t>Images</a:t>
            </a:r>
          </a:p>
          <a:p>
            <a:pPr marL="803275" lvl="1" indent="-457200"/>
            <a:r>
              <a:rPr lang="en-US" dirty="0" smtClean="0"/>
              <a:t>Plain text</a:t>
            </a:r>
          </a:p>
          <a:p>
            <a:pPr marL="803275" lvl="1" indent="-457200"/>
            <a:r>
              <a:rPr lang="en-US" smtClean="0"/>
              <a:t>Archived data (zip, jar, etc.)</a:t>
            </a:r>
            <a:endParaRPr lang="en-US" dirty="0" smtClean="0"/>
          </a:p>
          <a:p>
            <a:pPr marL="1020763" lvl="2" indent="-457200">
              <a:buFont typeface="+mj-lt"/>
              <a:buAutoNum type="alphaUcPeriod"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indent="-457200"/>
            <a:r>
              <a:rPr lang="en-US" sz="3200" dirty="0" smtClean="0"/>
              <a:t>Storage habits</a:t>
            </a:r>
          </a:p>
          <a:p>
            <a:pPr marL="803275" lvl="1" indent="-457200"/>
            <a:r>
              <a:rPr lang="en-US" dirty="0" smtClean="0"/>
              <a:t>PARSE Insight</a:t>
            </a:r>
          </a:p>
          <a:p>
            <a:pPr marL="1020763" lvl="2" indent="-457200"/>
            <a:r>
              <a:rPr lang="en-US" dirty="0" smtClean="0"/>
              <a:t>“computer at work”, “portable storage carrier” common</a:t>
            </a:r>
          </a:p>
          <a:p>
            <a:pPr marL="1020763" lvl="2" indent="-457200"/>
            <a:r>
              <a:rPr lang="en-US" dirty="0" smtClean="0"/>
              <a:t>Low use of organizational, disciplinary archives</a:t>
            </a:r>
          </a:p>
          <a:p>
            <a:pPr marL="803275" lvl="1" indent="-457200"/>
            <a:r>
              <a:rPr lang="en-US" dirty="0" smtClean="0"/>
              <a:t>Science</a:t>
            </a:r>
          </a:p>
          <a:p>
            <a:pPr marL="1020763" lvl="2" indent="-457200"/>
            <a:r>
              <a:rPr lang="en-US" dirty="0" smtClean="0"/>
              <a:t>About half store data in own laboratories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5425" indent="-457200"/>
            <a:r>
              <a:rPr lang="en-US" sz="3200" dirty="0" smtClean="0"/>
              <a:t>Tools</a:t>
            </a:r>
          </a:p>
          <a:p>
            <a:pPr marL="803275" lvl="1" indent="-457200"/>
            <a:r>
              <a:rPr lang="en-US" dirty="0" smtClean="0"/>
              <a:t>Purdue DC Profiles</a:t>
            </a:r>
          </a:p>
          <a:p>
            <a:pPr marL="1020763" lvl="2" indent="-457200"/>
            <a:r>
              <a:rPr lang="en-US" dirty="0" smtClean="0"/>
              <a:t>Vis5D+</a:t>
            </a:r>
          </a:p>
          <a:p>
            <a:pPr marL="1020763" lvl="2" indent="-457200"/>
            <a:r>
              <a:rPr lang="en-US" dirty="0" smtClean="0"/>
              <a:t>VAPOR</a:t>
            </a:r>
          </a:p>
          <a:p>
            <a:pPr marL="1020763" lvl="2" indent="-457200"/>
            <a:r>
              <a:rPr lang="en-US" dirty="0" smtClean="0"/>
              <a:t>Excel</a:t>
            </a:r>
          </a:p>
          <a:p>
            <a:pPr marL="1020763" lvl="2" indent="-457200"/>
            <a:r>
              <a:rPr lang="en-US" dirty="0" smtClean="0"/>
              <a:t>SAS</a:t>
            </a:r>
          </a:p>
          <a:p>
            <a:pPr marL="1020763" lvl="2" indent="-457200"/>
            <a:r>
              <a:rPr lang="en-US" dirty="0" err="1" smtClean="0"/>
              <a:t>MiniTab</a:t>
            </a:r>
            <a:endParaRPr lang="en-US" dirty="0" smtClean="0"/>
          </a:p>
          <a:p>
            <a:pPr marL="1020763" lvl="2" indent="-457200"/>
            <a:r>
              <a:rPr lang="en-US" dirty="0" smtClean="0"/>
              <a:t>Perl scripts</a:t>
            </a:r>
          </a:p>
          <a:p>
            <a:pPr marL="1020763" lvl="2" indent="-457200"/>
            <a:r>
              <a:rPr lang="en-US" dirty="0" smtClean="0"/>
              <a:t>Illustrator</a:t>
            </a:r>
          </a:p>
          <a:p>
            <a:pPr marL="1020763" lvl="2" indent="-457200"/>
            <a:r>
              <a:rPr lang="en-US" dirty="0" smtClean="0"/>
              <a:t>Image viewers (jpg, tiff)</a:t>
            </a:r>
          </a:p>
          <a:p>
            <a:pPr marL="1020763" lvl="2" indent="-457200"/>
            <a:r>
              <a:rPr lang="en-US" dirty="0" smtClean="0"/>
              <a:t>PowerPoint</a:t>
            </a:r>
          </a:p>
          <a:p>
            <a:pPr marL="1020763" lvl="2" indent="-457200"/>
            <a:r>
              <a:rPr lang="en-US" dirty="0" smtClean="0"/>
              <a:t>QuickTime</a:t>
            </a:r>
          </a:p>
          <a:p>
            <a:pPr marL="1020763" lvl="2" indent="-457200"/>
            <a:r>
              <a:rPr lang="en-US" dirty="0" err="1" smtClean="0"/>
              <a:t>MySQL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490</Words>
  <Application>Microsoft Office PowerPoint</Application>
  <PresentationFormat>On-screen Show (4:3)</PresentationFormat>
  <Paragraphs>145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UA &amp; Sociocultural WG </vt:lpstr>
      <vt:lpstr>Goals</vt:lpstr>
      <vt:lpstr>Process </vt:lpstr>
      <vt:lpstr>Findings</vt:lpstr>
      <vt:lpstr>Findings</vt:lpstr>
      <vt:lpstr>Findings</vt:lpstr>
      <vt:lpstr>Findings</vt:lpstr>
      <vt:lpstr>Findings</vt:lpstr>
      <vt:lpstr>Findings</vt:lpstr>
      <vt:lpstr>Recommendations</vt:lpstr>
      <vt:lpstr>Recommendations</vt:lpstr>
      <vt:lpstr>Recommendations</vt:lpstr>
      <vt:lpstr>Recommendations</vt:lpstr>
      <vt:lpstr>Recommendations</vt:lpstr>
      <vt:lpstr>Recommendations</vt:lpstr>
      <vt:lpstr>Recommendations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 of 5 Priority Areas for Discussion</dc:title>
  <dc:creator>Mike Frame</dc:creator>
  <cp:keywords>DataONE, Meeting Priorities</cp:keywords>
  <cp:lastModifiedBy>Miriam Davis</cp:lastModifiedBy>
  <cp:revision>63</cp:revision>
  <dcterms:created xsi:type="dcterms:W3CDTF">2011-05-02T17:25:11Z</dcterms:created>
  <dcterms:modified xsi:type="dcterms:W3CDTF">2011-09-21T18:41:06Z</dcterms:modified>
</cp:coreProperties>
</file>