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33"/>
    <a:srgbClr val="58595B"/>
    <a:srgbClr val="FF82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934" autoAdjust="0"/>
    <p:restoredTop sz="95140"/>
  </p:normalViewPr>
  <p:slideViewPr>
    <p:cSldViewPr snapToGrid="0">
      <p:cViewPr>
        <p:scale>
          <a:sx n="20" d="100"/>
          <a:sy n="20" d="100"/>
        </p:scale>
        <p:origin x="1296" y="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ewer, Tracy Lynn" userId="52106fbd-3eb0-4c8e-b597-f3c26cd203d0" providerId="ADAL" clId="{F042EB35-B9D2-954F-99E0-0F389878B61B}"/>
    <pc:docChg chg="modSld">
      <pc:chgData name="Brewer, Tracy Lynn" userId="52106fbd-3eb0-4c8e-b597-f3c26cd203d0" providerId="ADAL" clId="{F042EB35-B9D2-954F-99E0-0F389878B61B}" dt="2023-08-15T19:38:10.784" v="85" actId="20577"/>
      <pc:docMkLst>
        <pc:docMk/>
      </pc:docMkLst>
      <pc:sldChg chg="modSp mod">
        <pc:chgData name="Brewer, Tracy Lynn" userId="52106fbd-3eb0-4c8e-b597-f3c26cd203d0" providerId="ADAL" clId="{F042EB35-B9D2-954F-99E0-0F389878B61B}" dt="2023-08-15T19:38:10.784" v="85" actId="20577"/>
        <pc:sldMkLst>
          <pc:docMk/>
          <pc:sldMk cId="3107927719" sldId="257"/>
        </pc:sldMkLst>
      </pc:sldChg>
    </pc:docChg>
  </pc:docChgLst>
  <pc:docChgLst>
    <pc:chgData name="Joshua Knight" userId="59ea4dfb7a790792" providerId="LiveId" clId="{F4D11B3A-092B-4FD0-B127-FD7ADC8716EC}"/>
    <pc:docChg chg="undo custSel modSld">
      <pc:chgData name="Joshua Knight" userId="59ea4dfb7a790792" providerId="LiveId" clId="{F4D11B3A-092B-4FD0-B127-FD7ADC8716EC}" dt="2025-09-22T19:33:06.653" v="4618" actId="1076"/>
      <pc:docMkLst>
        <pc:docMk/>
      </pc:docMkLst>
      <pc:sldChg chg="addSp delSp modSp mod">
        <pc:chgData name="Joshua Knight" userId="59ea4dfb7a790792" providerId="LiveId" clId="{F4D11B3A-092B-4FD0-B127-FD7ADC8716EC}" dt="2025-09-22T19:33:06.653" v="4618" actId="1076"/>
        <pc:sldMkLst>
          <pc:docMk/>
          <pc:sldMk cId="3253326241" sldId="256"/>
        </pc:sldMkLst>
      </pc:sldChg>
    </pc:docChg>
  </pc:docChgLst>
  <pc:docChgLst>
    <pc:chgData name="Joshua Knight" userId="59ea4dfb7a790792" providerId="LiveId" clId="{0538CB7A-A360-4C55-AF46-0834363C4D1A}"/>
    <pc:docChg chg="delSld modSld">
      <pc:chgData name="Joshua Knight" userId="59ea4dfb7a790792" providerId="LiveId" clId="{0538CB7A-A360-4C55-AF46-0834363C4D1A}" dt="2025-08-21T14:24:53.245" v="604" actId="20577"/>
      <pc:docMkLst>
        <pc:docMk/>
      </pc:docMkLst>
      <pc:sldChg chg="modSp mod">
        <pc:chgData name="Joshua Knight" userId="59ea4dfb7a790792" providerId="LiveId" clId="{0538CB7A-A360-4C55-AF46-0834363C4D1A}" dt="2025-08-21T14:24:53.245" v="604" actId="20577"/>
        <pc:sldMkLst>
          <pc:docMk/>
          <pc:sldMk cId="3253326241" sldId="256"/>
        </pc:sldMkLst>
      </pc:sldChg>
      <pc:sldChg chg="del">
        <pc:chgData name="Joshua Knight" userId="59ea4dfb7a790792" providerId="LiveId" clId="{0538CB7A-A360-4C55-AF46-0834363C4D1A}" dt="2025-08-21T14:17:02.547" v="0" actId="47"/>
        <pc:sldMkLst>
          <pc:docMk/>
          <pc:sldMk cId="3107927719" sldId="257"/>
        </pc:sldMkLst>
      </pc:sldChg>
      <pc:sldChg chg="del">
        <pc:chgData name="Joshua Knight" userId="59ea4dfb7a790792" providerId="LiveId" clId="{0538CB7A-A360-4C55-AF46-0834363C4D1A}" dt="2025-08-21T14:17:06.191" v="1" actId="47"/>
        <pc:sldMkLst>
          <pc:docMk/>
          <pc:sldMk cId="803375586" sldId="258"/>
        </pc:sldMkLst>
      </pc:sldChg>
    </pc:docChg>
  </pc:docChgLst>
  <pc:docChgLst>
    <pc:chgData name="Joshua Knight" userId="59ea4dfb7a790792" providerId="LiveId" clId="{A2FCCD19-16BD-4661-B44A-76074A5184F2}"/>
    <pc:docChg chg="custSel modSld">
      <pc:chgData name="Joshua Knight" userId="59ea4dfb7a790792" providerId="LiveId" clId="{A2FCCD19-16BD-4661-B44A-76074A5184F2}" dt="2025-11-02T15:02:40.785" v="617" actId="478"/>
      <pc:docMkLst>
        <pc:docMk/>
      </pc:docMkLst>
      <pc:sldChg chg="addSp delSp modSp mod">
        <pc:chgData name="Joshua Knight" userId="59ea4dfb7a790792" providerId="LiveId" clId="{A2FCCD19-16BD-4661-B44A-76074A5184F2}" dt="2025-11-02T15:02:40.785" v="617" actId="478"/>
        <pc:sldMkLst>
          <pc:docMk/>
          <pc:sldMk cId="3253326241" sldId="256"/>
        </pc:sldMkLst>
        <pc:spChg chg="del">
          <ac:chgData name="Joshua Knight" userId="59ea4dfb7a790792" providerId="LiveId" clId="{A2FCCD19-16BD-4661-B44A-76074A5184F2}" dt="2025-11-02T15:02:40.785" v="617" actId="478"/>
          <ac:spMkLst>
            <pc:docMk/>
            <pc:sldMk cId="3253326241" sldId="256"/>
            <ac:spMk id="2" creationId="{584FE514-1803-40E4-648B-894576BE624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E53680-8052-DE42-BF5D-D059B7CE7FFE}" type="datetimeFigureOut">
              <a:rPr lang="en-US" smtClean="0"/>
              <a:t>11/2/2025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3C7E5D-777A-1F47-970C-42E9944AB04C}" type="slidenum">
              <a:rPr lang="en-US" smtClean="0"/>
              <a:t>‹#›</a:t>
            </a:fld>
            <a:endParaRPr lang="en-US"/>
          </a:p>
        </p:txBody>
      </p:sp>
    </p:spTree>
    <p:extLst>
      <p:ext uri="{BB962C8B-B14F-4D97-AF65-F5344CB8AC3E}">
        <p14:creationId xmlns:p14="http://schemas.microsoft.com/office/powerpoint/2010/main" val="12897673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67484D6-EFB2-4F47-83AC-30C66900A92C}" type="datetimeFigureOut">
              <a:rPr lang="en-US" smtClean="0"/>
              <a:t>11/2/2025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151A2E-B670-5743-8E0B-F594C80B7CAA}" type="slidenum">
              <a:rPr lang="en-US" smtClean="0"/>
              <a:t>‹#›</a:t>
            </a:fld>
            <a:endParaRPr lang="en-US"/>
          </a:p>
        </p:txBody>
      </p:sp>
    </p:spTree>
    <p:extLst>
      <p:ext uri="{BB962C8B-B14F-4D97-AF65-F5344CB8AC3E}">
        <p14:creationId xmlns:p14="http://schemas.microsoft.com/office/powerpoint/2010/main" val="3803024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7484D6-EFB2-4F47-83AC-30C66900A92C}" type="datetimeFigureOut">
              <a:rPr lang="en-US" smtClean="0"/>
              <a:t>11/2/2025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151A2E-B670-5743-8E0B-F594C80B7CAA}" type="slidenum">
              <a:rPr lang="en-US" smtClean="0"/>
              <a:t>‹#›</a:t>
            </a:fld>
            <a:endParaRPr lang="en-US"/>
          </a:p>
        </p:txBody>
      </p:sp>
    </p:spTree>
    <p:extLst>
      <p:ext uri="{BB962C8B-B14F-4D97-AF65-F5344CB8AC3E}">
        <p14:creationId xmlns:p14="http://schemas.microsoft.com/office/powerpoint/2010/main" val="1160371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7484D6-EFB2-4F47-83AC-30C66900A92C}" type="datetimeFigureOut">
              <a:rPr lang="en-US" smtClean="0"/>
              <a:t>11/2/2025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151A2E-B670-5743-8E0B-F594C80B7CAA}" type="slidenum">
              <a:rPr lang="en-US" smtClean="0"/>
              <a:t>‹#›</a:t>
            </a:fld>
            <a:endParaRPr lang="en-US"/>
          </a:p>
        </p:txBody>
      </p:sp>
    </p:spTree>
    <p:extLst>
      <p:ext uri="{BB962C8B-B14F-4D97-AF65-F5344CB8AC3E}">
        <p14:creationId xmlns:p14="http://schemas.microsoft.com/office/powerpoint/2010/main" val="1010810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7484D6-EFB2-4F47-83AC-30C66900A92C}" type="datetimeFigureOut">
              <a:rPr lang="en-US" smtClean="0"/>
              <a:t>11/2/2025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151A2E-B670-5743-8E0B-F594C80B7CAA}" type="slidenum">
              <a:rPr lang="en-US" smtClean="0"/>
              <a:t>‹#›</a:t>
            </a:fld>
            <a:endParaRPr lang="en-US"/>
          </a:p>
        </p:txBody>
      </p:sp>
    </p:spTree>
    <p:extLst>
      <p:ext uri="{BB962C8B-B14F-4D97-AF65-F5344CB8AC3E}">
        <p14:creationId xmlns:p14="http://schemas.microsoft.com/office/powerpoint/2010/main" val="1679795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7484D6-EFB2-4F47-83AC-30C66900A92C}" type="datetimeFigureOut">
              <a:rPr lang="en-US" smtClean="0"/>
              <a:t>11/2/2025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151A2E-B670-5743-8E0B-F594C80B7CAA}" type="slidenum">
              <a:rPr lang="en-US" smtClean="0"/>
              <a:t>‹#›</a:t>
            </a:fld>
            <a:endParaRPr lang="en-US"/>
          </a:p>
        </p:txBody>
      </p:sp>
    </p:spTree>
    <p:extLst>
      <p:ext uri="{BB962C8B-B14F-4D97-AF65-F5344CB8AC3E}">
        <p14:creationId xmlns:p14="http://schemas.microsoft.com/office/powerpoint/2010/main" val="1266457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67484D6-EFB2-4F47-83AC-30C66900A92C}" type="datetimeFigureOut">
              <a:rPr lang="en-US" smtClean="0"/>
              <a:t>11/2/2025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151A2E-B670-5743-8E0B-F594C80B7CAA}" type="slidenum">
              <a:rPr lang="en-US" smtClean="0"/>
              <a:t>‹#›</a:t>
            </a:fld>
            <a:endParaRPr lang="en-US"/>
          </a:p>
        </p:txBody>
      </p:sp>
    </p:spTree>
    <p:extLst>
      <p:ext uri="{BB962C8B-B14F-4D97-AF65-F5344CB8AC3E}">
        <p14:creationId xmlns:p14="http://schemas.microsoft.com/office/powerpoint/2010/main" val="2348940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67484D6-EFB2-4F47-83AC-30C66900A92C}" type="datetimeFigureOut">
              <a:rPr lang="en-US" smtClean="0"/>
              <a:t>11/2/2025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151A2E-B670-5743-8E0B-F594C80B7CAA}" type="slidenum">
              <a:rPr lang="en-US" smtClean="0"/>
              <a:t>‹#›</a:t>
            </a:fld>
            <a:endParaRPr lang="en-US"/>
          </a:p>
        </p:txBody>
      </p:sp>
    </p:spTree>
    <p:extLst>
      <p:ext uri="{BB962C8B-B14F-4D97-AF65-F5344CB8AC3E}">
        <p14:creationId xmlns:p14="http://schemas.microsoft.com/office/powerpoint/2010/main" val="3663641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67484D6-EFB2-4F47-83AC-30C66900A92C}" type="datetimeFigureOut">
              <a:rPr lang="en-US" smtClean="0"/>
              <a:t>11/2/2025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151A2E-B670-5743-8E0B-F594C80B7CAA}" type="slidenum">
              <a:rPr lang="en-US" smtClean="0"/>
              <a:t>‹#›</a:t>
            </a:fld>
            <a:endParaRPr lang="en-US"/>
          </a:p>
        </p:txBody>
      </p:sp>
    </p:spTree>
    <p:extLst>
      <p:ext uri="{BB962C8B-B14F-4D97-AF65-F5344CB8AC3E}">
        <p14:creationId xmlns:p14="http://schemas.microsoft.com/office/powerpoint/2010/main" val="1400055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7484D6-EFB2-4F47-83AC-30C66900A92C}" type="datetimeFigureOut">
              <a:rPr lang="en-US" smtClean="0"/>
              <a:t>11/2/2025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151A2E-B670-5743-8E0B-F594C80B7CAA}" type="slidenum">
              <a:rPr lang="en-US" smtClean="0"/>
              <a:t>‹#›</a:t>
            </a:fld>
            <a:endParaRPr lang="en-US"/>
          </a:p>
        </p:txBody>
      </p:sp>
    </p:spTree>
    <p:extLst>
      <p:ext uri="{BB962C8B-B14F-4D97-AF65-F5344CB8AC3E}">
        <p14:creationId xmlns:p14="http://schemas.microsoft.com/office/powerpoint/2010/main" val="1393344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767484D6-EFB2-4F47-83AC-30C66900A92C}" type="datetimeFigureOut">
              <a:rPr lang="en-US" smtClean="0"/>
              <a:t>11/2/2025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151A2E-B670-5743-8E0B-F594C80B7CAA}" type="slidenum">
              <a:rPr lang="en-US" smtClean="0"/>
              <a:t>‹#›</a:t>
            </a:fld>
            <a:endParaRPr lang="en-US"/>
          </a:p>
        </p:txBody>
      </p:sp>
    </p:spTree>
    <p:extLst>
      <p:ext uri="{BB962C8B-B14F-4D97-AF65-F5344CB8AC3E}">
        <p14:creationId xmlns:p14="http://schemas.microsoft.com/office/powerpoint/2010/main" val="3595991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767484D6-EFB2-4F47-83AC-30C66900A92C}" type="datetimeFigureOut">
              <a:rPr lang="en-US" smtClean="0"/>
              <a:t>11/2/2025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151A2E-B670-5743-8E0B-F594C80B7CAA}" type="slidenum">
              <a:rPr lang="en-US" smtClean="0"/>
              <a:t>‹#›</a:t>
            </a:fld>
            <a:endParaRPr lang="en-US"/>
          </a:p>
        </p:txBody>
      </p:sp>
    </p:spTree>
    <p:extLst>
      <p:ext uri="{BB962C8B-B14F-4D97-AF65-F5344CB8AC3E}">
        <p14:creationId xmlns:p14="http://schemas.microsoft.com/office/powerpoint/2010/main" val="28033947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767484D6-EFB2-4F47-83AC-30C66900A92C}" type="datetimeFigureOut">
              <a:rPr lang="en-US" smtClean="0"/>
              <a:t>11/2/2025</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CE151A2E-B670-5743-8E0B-F594C80B7CAA}" type="slidenum">
              <a:rPr lang="en-US" smtClean="0"/>
              <a:t>‹#›</a:t>
            </a:fld>
            <a:endParaRPr lang="en-US"/>
          </a:p>
        </p:txBody>
      </p:sp>
    </p:spTree>
    <p:extLst>
      <p:ext uri="{BB962C8B-B14F-4D97-AF65-F5344CB8AC3E}">
        <p14:creationId xmlns:p14="http://schemas.microsoft.com/office/powerpoint/2010/main" val="14751458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F0450C0-D108-D1CA-D8BD-463066F6F0ED}"/>
              </a:ext>
            </a:extLst>
          </p:cNvPr>
          <p:cNvSpPr txBox="1"/>
          <p:nvPr/>
        </p:nvSpPr>
        <p:spPr>
          <a:xfrm>
            <a:off x="9960965" y="1377497"/>
            <a:ext cx="32694372" cy="4914102"/>
          </a:xfrm>
          <a:prstGeom prst="rect">
            <a:avLst/>
          </a:prstGeom>
          <a:noFill/>
          <a:ln>
            <a:noFill/>
          </a:ln>
        </p:spPr>
        <p:txBody>
          <a:bodyPr wrap="square" rtlCol="0">
            <a:spAutoFit/>
          </a:bodyPr>
          <a:lstStyle/>
          <a:p>
            <a:pPr algn="ctr"/>
            <a:r>
              <a:rPr lang="en-US" sz="7200" b="1" dirty="0">
                <a:ln w="38100" cap="flat">
                  <a:noFill/>
                  <a:bevel/>
                </a:ln>
                <a:solidFill>
                  <a:srgbClr val="58595B"/>
                </a:solidFill>
                <a:effectLst>
                  <a:outerShdw blurRad="50800" dist="50800" dir="5400000" algn="ctr" rotWithShape="0">
                    <a:schemeClr val="bg1"/>
                  </a:outerShdw>
                </a:effectLst>
                <a:latin typeface="Helvetica" pitchFamily="2" charset="0"/>
                <a:ea typeface="Verdana" panose="020B0604030504040204" pitchFamily="34" charset="0"/>
                <a:cs typeface="Arial" panose="020B0604020202020204" pitchFamily="34" charset="0"/>
              </a:rPr>
              <a:t>What a Pain: The Use of Intravenous Lidocaine Infusions to Improve Postoperative Pain in Adults Undergoing Colorectal Surgery</a:t>
            </a:r>
          </a:p>
          <a:p>
            <a:pPr algn="ctr"/>
            <a:endParaRPr lang="en-US" sz="800" b="1" i="1" dirty="0">
              <a:solidFill>
                <a:srgbClr val="58595B"/>
              </a:solidFill>
              <a:latin typeface="Helvetica" pitchFamily="2" charset="0"/>
              <a:ea typeface="Verdana" panose="020B0604030504040204" pitchFamily="34" charset="0"/>
              <a:cs typeface="Arial" panose="020B0604020202020204" pitchFamily="34" charset="0"/>
            </a:endParaRPr>
          </a:p>
          <a:p>
            <a:pPr lvl="0" algn="ctr"/>
            <a:r>
              <a:rPr lang="en-US" sz="4400" b="1" dirty="0">
                <a:solidFill>
                  <a:srgbClr val="58595B"/>
                </a:solidFill>
                <a:latin typeface="Helvetica" pitchFamily="2" charset="0"/>
                <a:ea typeface="Verdana" panose="020B0604030504040204" pitchFamily="34" charset="0"/>
                <a:cs typeface="Arial" panose="020B0604020202020204" pitchFamily="34" charset="0"/>
              </a:rPr>
              <a:t>JOSHUA KNIGHT RN, BSN; SHELBY PARKER RN, BSN; SNEHAL PATEL RN, BSN; HETAL PATEL RN, BSN; JAMES ALBERDING CRNA, DNP, APRN; RENEE DIXON CRNA, MSN, APRN</a:t>
            </a:r>
          </a:p>
          <a:p>
            <a:endParaRPr lang="en-US" sz="7333" i="1" dirty="0">
              <a:latin typeface="Helvetica" pitchFamily="2" charset="0"/>
              <a:ea typeface="Verdana" panose="020B060403050404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B417F368-AA31-7BE0-CE97-AF29E0184532}"/>
              </a:ext>
            </a:extLst>
          </p:cNvPr>
          <p:cNvSpPr/>
          <p:nvPr/>
        </p:nvSpPr>
        <p:spPr>
          <a:xfrm>
            <a:off x="13249131" y="5569840"/>
            <a:ext cx="16868920" cy="27348560"/>
          </a:xfrm>
          <a:prstGeom prst="rect">
            <a:avLst/>
          </a:prstGeom>
          <a:solidFill>
            <a:srgbClr val="FF8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4">
            <a:extLst>
              <a:ext uri="{FF2B5EF4-FFF2-40B4-BE49-F238E27FC236}">
                <a16:creationId xmlns:a16="http://schemas.microsoft.com/office/drawing/2014/main" id="{E294D2F0-D127-E2F5-B4C3-AD22890BEFD2}"/>
              </a:ext>
            </a:extLst>
          </p:cNvPr>
          <p:cNvSpPr>
            <a:spLocks noGrp="1"/>
          </p:cNvSpPr>
          <p:nvPr>
            <p:ph type="ctrTitle"/>
          </p:nvPr>
        </p:nvSpPr>
        <p:spPr>
          <a:xfrm>
            <a:off x="14190046" y="6261080"/>
            <a:ext cx="15511108" cy="10000904"/>
          </a:xfrm>
        </p:spPr>
        <p:txBody>
          <a:bodyPr anchor="t">
            <a:noAutofit/>
          </a:bodyPr>
          <a:lstStyle/>
          <a:p>
            <a:pPr>
              <a:lnSpc>
                <a:spcPct val="150000"/>
              </a:lnSpc>
            </a:pPr>
            <a:r>
              <a:rPr lang="en-US" sz="6000" dirty="0">
                <a:solidFill>
                  <a:schemeClr val="bg1"/>
                </a:solidFill>
                <a:latin typeface="Verdana" panose="020B0604030504040204" pitchFamily="34" charset="0"/>
                <a:ea typeface="Verdana" panose="020B0604030504040204" pitchFamily="34" charset="0"/>
                <a:cs typeface="Arial" panose="020B0604020202020204" pitchFamily="34" charset="0"/>
              </a:rPr>
              <a:t>Adults undergoing colorectal surgery are more likely to have increased intravenous lidocaine compliance, decreased PACU pain scores, and decreased PACU length of stay after the implementation of an electronic medical record computer-based algorithm.</a:t>
            </a:r>
          </a:p>
        </p:txBody>
      </p:sp>
      <p:pic>
        <p:nvPicPr>
          <p:cNvPr id="8" name="Picture 7" descr="A picture containing text, book&#10;&#10;Description automatically generated">
            <a:extLst>
              <a:ext uri="{FF2B5EF4-FFF2-40B4-BE49-F238E27FC236}">
                <a16:creationId xmlns:a16="http://schemas.microsoft.com/office/drawing/2014/main" id="{40CC7A52-D9A1-AF79-8D86-4027815563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25341" y="28704654"/>
            <a:ext cx="3865122" cy="3251200"/>
          </a:xfrm>
          <a:prstGeom prst="rect">
            <a:avLst/>
          </a:prstGeom>
        </p:spPr>
      </p:pic>
      <p:sp>
        <p:nvSpPr>
          <p:cNvPr id="9" name="Rectangle 8">
            <a:extLst>
              <a:ext uri="{FF2B5EF4-FFF2-40B4-BE49-F238E27FC236}">
                <a16:creationId xmlns:a16="http://schemas.microsoft.com/office/drawing/2014/main" id="{80C2BF47-B8E4-5B63-B846-CE4F055672D5}"/>
              </a:ext>
            </a:extLst>
          </p:cNvPr>
          <p:cNvSpPr/>
          <p:nvPr/>
        </p:nvSpPr>
        <p:spPr>
          <a:xfrm>
            <a:off x="1121562" y="6034707"/>
            <a:ext cx="10937085" cy="1134858"/>
          </a:xfrm>
          <a:prstGeom prst="rect">
            <a:avLst/>
          </a:prstGeom>
          <a:solidFill>
            <a:srgbClr val="E0E0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srgbClr val="58595B"/>
                </a:solidFill>
                <a:latin typeface="Helvetica" pitchFamily="2" charset="0"/>
              </a:rPr>
              <a:t>BACKGROUND</a:t>
            </a:r>
          </a:p>
        </p:txBody>
      </p:sp>
      <p:sp>
        <p:nvSpPr>
          <p:cNvPr id="10" name="Rectangle 9">
            <a:extLst>
              <a:ext uri="{FF2B5EF4-FFF2-40B4-BE49-F238E27FC236}">
                <a16:creationId xmlns:a16="http://schemas.microsoft.com/office/drawing/2014/main" id="{1805D776-927A-8688-C38A-999F3979EF5F}"/>
              </a:ext>
            </a:extLst>
          </p:cNvPr>
          <p:cNvSpPr/>
          <p:nvPr/>
        </p:nvSpPr>
        <p:spPr>
          <a:xfrm>
            <a:off x="1147449" y="13506730"/>
            <a:ext cx="10934615" cy="1134858"/>
          </a:xfrm>
          <a:prstGeom prst="rect">
            <a:avLst/>
          </a:prstGeom>
          <a:solidFill>
            <a:srgbClr val="E0E0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srgbClr val="58595B"/>
                </a:solidFill>
                <a:latin typeface="Helvetica" pitchFamily="2" charset="0"/>
              </a:rPr>
              <a:t>LOCAL PROBLEM</a:t>
            </a:r>
          </a:p>
        </p:txBody>
      </p:sp>
      <p:sp>
        <p:nvSpPr>
          <p:cNvPr id="11" name="Rectangle 10">
            <a:extLst>
              <a:ext uri="{FF2B5EF4-FFF2-40B4-BE49-F238E27FC236}">
                <a16:creationId xmlns:a16="http://schemas.microsoft.com/office/drawing/2014/main" id="{D09C4499-B2B1-6417-BC1F-877C0D5AA66F}"/>
              </a:ext>
            </a:extLst>
          </p:cNvPr>
          <p:cNvSpPr/>
          <p:nvPr/>
        </p:nvSpPr>
        <p:spPr>
          <a:xfrm>
            <a:off x="1066882" y="24002750"/>
            <a:ext cx="10934615" cy="1134858"/>
          </a:xfrm>
          <a:prstGeom prst="rect">
            <a:avLst/>
          </a:prstGeom>
          <a:solidFill>
            <a:srgbClr val="E0E0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srgbClr val="58595B"/>
                </a:solidFill>
                <a:latin typeface="Helvetica" pitchFamily="2" charset="0"/>
              </a:rPr>
              <a:t>METHODS</a:t>
            </a:r>
          </a:p>
        </p:txBody>
      </p:sp>
      <p:sp>
        <p:nvSpPr>
          <p:cNvPr id="12" name="Rectangle 11">
            <a:extLst>
              <a:ext uri="{FF2B5EF4-FFF2-40B4-BE49-F238E27FC236}">
                <a16:creationId xmlns:a16="http://schemas.microsoft.com/office/drawing/2014/main" id="{A2DE0E92-74D1-96D6-7518-1FDCAE14DA2D}"/>
              </a:ext>
            </a:extLst>
          </p:cNvPr>
          <p:cNvSpPr/>
          <p:nvPr/>
        </p:nvSpPr>
        <p:spPr>
          <a:xfrm>
            <a:off x="31365685" y="6034707"/>
            <a:ext cx="10908728" cy="1134858"/>
          </a:xfrm>
          <a:prstGeom prst="rect">
            <a:avLst/>
          </a:prstGeom>
          <a:solidFill>
            <a:srgbClr val="E0E0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srgbClr val="58595B"/>
                </a:solidFill>
                <a:latin typeface="Helvetica" pitchFamily="2" charset="0"/>
              </a:rPr>
              <a:t>INTERVENTIONS</a:t>
            </a:r>
          </a:p>
        </p:txBody>
      </p:sp>
      <p:sp>
        <p:nvSpPr>
          <p:cNvPr id="13" name="Rectangle 12">
            <a:extLst>
              <a:ext uri="{FF2B5EF4-FFF2-40B4-BE49-F238E27FC236}">
                <a16:creationId xmlns:a16="http://schemas.microsoft.com/office/drawing/2014/main" id="{54D990A1-B38E-A081-21EB-4FD983EBE8C9}"/>
              </a:ext>
            </a:extLst>
          </p:cNvPr>
          <p:cNvSpPr/>
          <p:nvPr/>
        </p:nvSpPr>
        <p:spPr>
          <a:xfrm>
            <a:off x="31365685" y="20102974"/>
            <a:ext cx="10911197" cy="980007"/>
          </a:xfrm>
          <a:prstGeom prst="rect">
            <a:avLst/>
          </a:prstGeom>
          <a:solidFill>
            <a:srgbClr val="E0E0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srgbClr val="58595B"/>
                </a:solidFill>
                <a:latin typeface="Helvetica" pitchFamily="2" charset="0"/>
              </a:rPr>
              <a:t>RESULTS</a:t>
            </a:r>
          </a:p>
        </p:txBody>
      </p:sp>
      <p:sp>
        <p:nvSpPr>
          <p:cNvPr id="14" name="Rectangle 13">
            <a:extLst>
              <a:ext uri="{FF2B5EF4-FFF2-40B4-BE49-F238E27FC236}">
                <a16:creationId xmlns:a16="http://schemas.microsoft.com/office/drawing/2014/main" id="{5C5776D2-C052-30F4-219A-6E9E528C5EBE}"/>
              </a:ext>
            </a:extLst>
          </p:cNvPr>
          <p:cNvSpPr/>
          <p:nvPr/>
        </p:nvSpPr>
        <p:spPr>
          <a:xfrm>
            <a:off x="31613967" y="25816196"/>
            <a:ext cx="10660446" cy="1073906"/>
          </a:xfrm>
          <a:prstGeom prst="rect">
            <a:avLst/>
          </a:prstGeom>
          <a:solidFill>
            <a:srgbClr val="E0E0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srgbClr val="58595B"/>
                </a:solidFill>
                <a:latin typeface="Helvetica" pitchFamily="2" charset="0"/>
              </a:rPr>
              <a:t>CONCLUSIONS</a:t>
            </a:r>
          </a:p>
        </p:txBody>
      </p:sp>
      <p:pic>
        <p:nvPicPr>
          <p:cNvPr id="15" name="Picture 14">
            <a:extLst>
              <a:ext uri="{FF2B5EF4-FFF2-40B4-BE49-F238E27FC236}">
                <a16:creationId xmlns:a16="http://schemas.microsoft.com/office/drawing/2014/main" id="{A711C227-7420-5001-6DF2-A5E6EEC1B14A}"/>
              </a:ext>
            </a:extLst>
          </p:cNvPr>
          <p:cNvPicPr>
            <a:picLocks noChangeAspect="1"/>
          </p:cNvPicPr>
          <p:nvPr/>
        </p:nvPicPr>
        <p:blipFill>
          <a:blip r:embed="rId3"/>
          <a:stretch>
            <a:fillRect/>
          </a:stretch>
        </p:blipFill>
        <p:spPr>
          <a:xfrm>
            <a:off x="743493" y="1599550"/>
            <a:ext cx="8341269" cy="1513239"/>
          </a:xfrm>
          <a:prstGeom prst="rect">
            <a:avLst/>
          </a:prstGeom>
        </p:spPr>
      </p:pic>
      <p:cxnSp>
        <p:nvCxnSpPr>
          <p:cNvPr id="17" name="Straight Connector 16">
            <a:extLst>
              <a:ext uri="{FF2B5EF4-FFF2-40B4-BE49-F238E27FC236}">
                <a16:creationId xmlns:a16="http://schemas.microsoft.com/office/drawing/2014/main" id="{28B5B90F-AFD7-645A-1FA8-1CB603BEC19D}"/>
              </a:ext>
            </a:extLst>
          </p:cNvPr>
          <p:cNvCxnSpPr/>
          <p:nvPr/>
        </p:nvCxnSpPr>
        <p:spPr>
          <a:xfrm>
            <a:off x="9960965" y="1377497"/>
            <a:ext cx="0" cy="2087719"/>
          </a:xfrm>
          <a:prstGeom prst="line">
            <a:avLst/>
          </a:prstGeom>
          <a:ln w="12700">
            <a:solidFill>
              <a:srgbClr val="58595B"/>
            </a:solidFill>
          </a:ln>
        </p:spPr>
        <p:style>
          <a:lnRef idx="1">
            <a:schemeClr val="accent3"/>
          </a:lnRef>
          <a:fillRef idx="0">
            <a:schemeClr val="accent3"/>
          </a:fillRef>
          <a:effectRef idx="0">
            <a:schemeClr val="accent3"/>
          </a:effectRef>
          <a:fontRef idx="minor">
            <a:schemeClr val="tx1"/>
          </a:fontRef>
        </p:style>
      </p:cxnSp>
      <p:sp>
        <p:nvSpPr>
          <p:cNvPr id="20" name="TextBox 19">
            <a:extLst>
              <a:ext uri="{FF2B5EF4-FFF2-40B4-BE49-F238E27FC236}">
                <a16:creationId xmlns:a16="http://schemas.microsoft.com/office/drawing/2014/main" id="{64ED3CA4-03A9-5482-E988-0C7E9F08C7B5}"/>
              </a:ext>
            </a:extLst>
          </p:cNvPr>
          <p:cNvSpPr txBox="1"/>
          <p:nvPr/>
        </p:nvSpPr>
        <p:spPr>
          <a:xfrm>
            <a:off x="1147449" y="7521992"/>
            <a:ext cx="10908728" cy="5632311"/>
          </a:xfrm>
          <a:prstGeom prst="rect">
            <a:avLst/>
          </a:prstGeom>
          <a:noFill/>
        </p:spPr>
        <p:txBody>
          <a:bodyPr wrap="square" rtlCol="0">
            <a:spAutoFit/>
          </a:bodyPr>
          <a:lstStyle/>
          <a:p>
            <a:pPr marL="571500" indent="-571500">
              <a:buFont typeface="Arial" panose="020B0604020202020204" pitchFamily="34" charset="0"/>
              <a:buChar char="•"/>
            </a:pPr>
            <a:r>
              <a:rPr lang="en-US" sz="3600" dirty="0">
                <a:solidFill>
                  <a:srgbClr val="333333"/>
                </a:solidFill>
                <a:latin typeface="Helvetica" pitchFamily="2" charset="0"/>
              </a:rPr>
              <a:t>Vulnerable populations, including veterans and surgical patients, face significant health disparities such as delayed care, limited access, and higher rates of chronic pain and opioid prescriptions.</a:t>
            </a:r>
          </a:p>
          <a:p>
            <a:pPr marL="571500" indent="-571500">
              <a:buFont typeface="Arial" panose="020B0604020202020204" pitchFamily="34" charset="0"/>
              <a:buChar char="•"/>
            </a:pPr>
            <a:r>
              <a:rPr lang="en-US" sz="3600" dirty="0">
                <a:solidFill>
                  <a:srgbClr val="333333"/>
                </a:solidFill>
                <a:latin typeface="Helvetica" pitchFamily="2" charset="0"/>
              </a:rPr>
              <a:t>Intravenous lidocaine for colorectal surgery has been shown to reduce intraoperative opioid use and improve outcomes under ERAS protocols. </a:t>
            </a:r>
          </a:p>
          <a:p>
            <a:pPr marL="571500" indent="-571500">
              <a:buFont typeface="Arial" panose="020B0604020202020204" pitchFamily="34" charset="0"/>
              <a:buChar char="•"/>
            </a:pPr>
            <a:r>
              <a:rPr lang="en-US" sz="3600" dirty="0">
                <a:solidFill>
                  <a:srgbClr val="333333"/>
                </a:solidFill>
                <a:latin typeface="Helvetica" pitchFamily="2" charset="0"/>
              </a:rPr>
              <a:t>Implementing a computer-based algorithm (CBA) is linked to improved compliance with ERAS protocols.</a:t>
            </a:r>
          </a:p>
        </p:txBody>
      </p:sp>
      <p:sp>
        <p:nvSpPr>
          <p:cNvPr id="21" name="TextBox 20">
            <a:extLst>
              <a:ext uri="{FF2B5EF4-FFF2-40B4-BE49-F238E27FC236}">
                <a16:creationId xmlns:a16="http://schemas.microsoft.com/office/drawing/2014/main" id="{85A7B085-44DC-47F6-BB99-4AF2E67EECB8}"/>
              </a:ext>
            </a:extLst>
          </p:cNvPr>
          <p:cNvSpPr txBox="1"/>
          <p:nvPr/>
        </p:nvSpPr>
        <p:spPr>
          <a:xfrm>
            <a:off x="1147449" y="14580008"/>
            <a:ext cx="10937085" cy="9510296"/>
          </a:xfrm>
          <a:prstGeom prst="rect">
            <a:avLst/>
          </a:prstGeom>
          <a:noFill/>
        </p:spPr>
        <p:txBody>
          <a:bodyPr wrap="square" rtlCol="0">
            <a:spAutoFit/>
          </a:bodyPr>
          <a:lstStyle/>
          <a:p>
            <a:pPr marL="571500" indent="-571500">
              <a:buFont typeface="Arial" panose="020B0604020202020204" pitchFamily="34" charset="0"/>
              <a:buChar char="•"/>
            </a:pPr>
            <a:endParaRPr lang="en-US" sz="3600" dirty="0">
              <a:solidFill>
                <a:srgbClr val="333333"/>
              </a:solidFill>
              <a:latin typeface="Helvetica" pitchFamily="2" charset="0"/>
            </a:endParaRPr>
          </a:p>
          <a:p>
            <a:pPr marL="571500" indent="-571500">
              <a:buFont typeface="Arial" panose="020B0604020202020204" pitchFamily="34" charset="0"/>
              <a:buChar char="•"/>
            </a:pPr>
            <a:r>
              <a:rPr lang="en-US" sz="3600" dirty="0">
                <a:solidFill>
                  <a:srgbClr val="333333"/>
                </a:solidFill>
                <a:latin typeface="Helvetica" pitchFamily="2" charset="0"/>
              </a:rPr>
              <a:t>The project site in East Tennessee has seen an increase in postoperative pain scores among patients undergoing colorectal surgery.</a:t>
            </a:r>
          </a:p>
          <a:p>
            <a:pPr marL="571500" indent="-571500">
              <a:buFont typeface="Arial" panose="020B0604020202020204" pitchFamily="34" charset="0"/>
              <a:buChar char="•"/>
            </a:pPr>
            <a:r>
              <a:rPr lang="en-US" sz="3600" dirty="0">
                <a:solidFill>
                  <a:srgbClr val="333333"/>
                </a:solidFill>
                <a:latin typeface="Helvetica" pitchFamily="2" charset="0"/>
              </a:rPr>
              <a:t>The issue has been linked to decreased compliance with ERAS protocols, largely intravenous lidocaine use.</a:t>
            </a:r>
          </a:p>
          <a:p>
            <a:pPr marL="571500" indent="-571500">
              <a:buFont typeface="Arial" panose="020B0604020202020204" pitchFamily="34" charset="0"/>
              <a:buChar char="•"/>
            </a:pPr>
            <a:r>
              <a:rPr lang="en-US" sz="3600" dirty="0">
                <a:solidFill>
                  <a:srgbClr val="333333"/>
                </a:solidFill>
                <a:latin typeface="Helvetica" pitchFamily="2" charset="0"/>
              </a:rPr>
              <a:t>The purpose of this project was to implement a CBA pathway for perioperative lidocaine infusions within the site’s electronic medical record (EMR) for adult colorectal surgery patients.</a:t>
            </a:r>
          </a:p>
          <a:p>
            <a:pPr marL="571500" indent="-571500">
              <a:buFont typeface="Arial" panose="020B0604020202020204" pitchFamily="34" charset="0"/>
              <a:buChar char="•"/>
            </a:pPr>
            <a:r>
              <a:rPr lang="en-US" sz="3600" dirty="0">
                <a:solidFill>
                  <a:srgbClr val="333333"/>
                </a:solidFill>
                <a:latin typeface="Helvetica" pitchFamily="2" charset="0"/>
              </a:rPr>
              <a:t>The aims of the project were:</a:t>
            </a:r>
          </a:p>
          <a:p>
            <a:pPr marL="1028700" lvl="1" indent="-571500">
              <a:buFont typeface="Arial" panose="020B0604020202020204" pitchFamily="34" charset="0"/>
              <a:buChar char="•"/>
            </a:pPr>
            <a:r>
              <a:rPr lang="en-US" sz="3600" dirty="0">
                <a:solidFill>
                  <a:srgbClr val="333333"/>
                </a:solidFill>
                <a:latin typeface="Helvetica" pitchFamily="2" charset="0"/>
              </a:rPr>
              <a:t>Increase compliance with lidocaine infusions by 25%.</a:t>
            </a:r>
          </a:p>
          <a:p>
            <a:pPr marL="1028700" lvl="1" indent="-571500">
              <a:buFont typeface="Arial" panose="020B0604020202020204" pitchFamily="34" charset="0"/>
              <a:buChar char="•"/>
            </a:pPr>
            <a:r>
              <a:rPr lang="en-US" sz="3600" dirty="0">
                <a:solidFill>
                  <a:srgbClr val="333333"/>
                </a:solidFill>
                <a:latin typeface="Helvetica" pitchFamily="2" charset="0"/>
              </a:rPr>
              <a:t>Decrease patient postoperative pain.</a:t>
            </a:r>
          </a:p>
          <a:p>
            <a:pPr marL="1028700" lvl="1" indent="-571500">
              <a:buFont typeface="Arial" panose="020B0604020202020204" pitchFamily="34" charset="0"/>
              <a:buChar char="•"/>
            </a:pPr>
            <a:r>
              <a:rPr lang="en-US" sz="3600" dirty="0">
                <a:solidFill>
                  <a:srgbClr val="333333"/>
                </a:solidFill>
                <a:latin typeface="Helvetica" pitchFamily="2" charset="0"/>
              </a:rPr>
              <a:t>Decrease patient PACU length of stay.</a:t>
            </a:r>
          </a:p>
          <a:p>
            <a:pPr marL="571500" indent="-571500">
              <a:buFont typeface="Arial" panose="020B0604020202020204" pitchFamily="34" charset="0"/>
              <a:buChar char="•"/>
            </a:pPr>
            <a:endParaRPr lang="en-US" sz="3600" dirty="0">
              <a:solidFill>
                <a:srgbClr val="333333"/>
              </a:solidFill>
              <a:latin typeface="Helvetica" pitchFamily="2" charset="0"/>
            </a:endParaRPr>
          </a:p>
        </p:txBody>
      </p:sp>
      <p:sp>
        <p:nvSpPr>
          <p:cNvPr id="22" name="TextBox 21">
            <a:extLst>
              <a:ext uri="{FF2B5EF4-FFF2-40B4-BE49-F238E27FC236}">
                <a16:creationId xmlns:a16="http://schemas.microsoft.com/office/drawing/2014/main" id="{DE6AD758-256A-6387-3970-5AC007D44E7A}"/>
              </a:ext>
            </a:extLst>
          </p:cNvPr>
          <p:cNvSpPr txBox="1"/>
          <p:nvPr/>
        </p:nvSpPr>
        <p:spPr>
          <a:xfrm>
            <a:off x="1147449" y="25568618"/>
            <a:ext cx="10908727" cy="6740307"/>
          </a:xfrm>
          <a:prstGeom prst="rect">
            <a:avLst/>
          </a:prstGeom>
          <a:noFill/>
        </p:spPr>
        <p:txBody>
          <a:bodyPr wrap="square" rtlCol="0">
            <a:spAutoFit/>
          </a:bodyPr>
          <a:lstStyle/>
          <a:p>
            <a:pPr marL="571500" indent="-571500">
              <a:buFont typeface="Arial" panose="020B0604020202020204" pitchFamily="34" charset="0"/>
              <a:buChar char="•"/>
            </a:pPr>
            <a:r>
              <a:rPr lang="en-US" sz="3600" dirty="0">
                <a:solidFill>
                  <a:srgbClr val="333333"/>
                </a:solidFill>
                <a:latin typeface="Helvetica" pitchFamily="2" charset="0"/>
              </a:rPr>
              <a:t>The Evidence-based Practice Improvement process model was used to guide this project’s development.</a:t>
            </a:r>
          </a:p>
          <a:p>
            <a:pPr marL="571500" indent="-571500">
              <a:buFont typeface="Arial" panose="020B0604020202020204" pitchFamily="34" charset="0"/>
              <a:buChar char="•"/>
            </a:pPr>
            <a:r>
              <a:rPr lang="en-US" sz="3600" dirty="0">
                <a:solidFill>
                  <a:srgbClr val="333333"/>
                </a:solidFill>
                <a:latin typeface="Helvetica" pitchFamily="2" charset="0"/>
              </a:rPr>
              <a:t>Literature search and critical appraisal demonstrated support for the use of intravenous lidocaine for colorectal surgery.</a:t>
            </a:r>
          </a:p>
          <a:p>
            <a:pPr marL="571500" indent="-571500">
              <a:buFont typeface="Arial" panose="020B0604020202020204" pitchFamily="34" charset="0"/>
              <a:buChar char="•"/>
            </a:pPr>
            <a:r>
              <a:rPr lang="en-US" sz="3600" dirty="0">
                <a:solidFill>
                  <a:srgbClr val="333333"/>
                </a:solidFill>
                <a:latin typeface="Helvetica" pitchFamily="2" charset="0"/>
              </a:rPr>
              <a:t>Outcome measures of intravenous lidocaine compliance, PACU length of stay, and patient postoperative pain scores were measured for a 3-month pre-implementation and post-implementation period.</a:t>
            </a:r>
          </a:p>
          <a:p>
            <a:pPr marL="571500" indent="-571500">
              <a:buFont typeface="Arial" panose="020B0604020202020204" pitchFamily="34" charset="0"/>
              <a:buChar char="•"/>
            </a:pPr>
            <a:endParaRPr lang="en-US" sz="3600" dirty="0">
              <a:solidFill>
                <a:srgbClr val="333333"/>
              </a:solidFill>
              <a:latin typeface="Helvetica" pitchFamily="2" charset="0"/>
            </a:endParaRPr>
          </a:p>
        </p:txBody>
      </p:sp>
      <p:sp>
        <p:nvSpPr>
          <p:cNvPr id="23" name="TextBox 22">
            <a:extLst>
              <a:ext uri="{FF2B5EF4-FFF2-40B4-BE49-F238E27FC236}">
                <a16:creationId xmlns:a16="http://schemas.microsoft.com/office/drawing/2014/main" id="{10E1BC22-3FF1-A186-88F4-B642772CD5EA}"/>
              </a:ext>
            </a:extLst>
          </p:cNvPr>
          <p:cNvSpPr txBox="1"/>
          <p:nvPr/>
        </p:nvSpPr>
        <p:spPr>
          <a:xfrm>
            <a:off x="31613967" y="7256458"/>
            <a:ext cx="10660446" cy="5078313"/>
          </a:xfrm>
          <a:prstGeom prst="rect">
            <a:avLst/>
          </a:prstGeom>
          <a:noFill/>
        </p:spPr>
        <p:txBody>
          <a:bodyPr wrap="square" rtlCol="0">
            <a:spAutoFit/>
          </a:bodyPr>
          <a:lstStyle/>
          <a:p>
            <a:pPr marL="571500" indent="-571500">
              <a:buFont typeface="Arial" panose="020B0604020202020204" pitchFamily="34" charset="0"/>
              <a:buChar char="•"/>
            </a:pPr>
            <a:r>
              <a:rPr lang="en-US" sz="3600" dirty="0">
                <a:solidFill>
                  <a:srgbClr val="333333"/>
                </a:solidFill>
                <a:latin typeface="Helvetica" pitchFamily="2" charset="0"/>
              </a:rPr>
              <a:t>A CBA was put in place to prompt providers to initiate intravenous lidocaine drips on eligible patients. </a:t>
            </a:r>
          </a:p>
          <a:p>
            <a:pPr marL="571500" indent="-571500">
              <a:buFont typeface="Arial" panose="020B0604020202020204" pitchFamily="34" charset="0"/>
              <a:buChar char="•"/>
            </a:pPr>
            <a:r>
              <a:rPr lang="en-US" sz="3600" dirty="0">
                <a:solidFill>
                  <a:srgbClr val="333333"/>
                </a:solidFill>
                <a:latin typeface="Helvetica" pitchFamily="2" charset="0"/>
              </a:rPr>
              <a:t>All patients presenting for colorectal surgery were screened for intravenous lidocaine eligibility. </a:t>
            </a:r>
          </a:p>
          <a:p>
            <a:pPr marL="571500" indent="-571500">
              <a:buFont typeface="Arial" panose="020B0604020202020204" pitchFamily="34" charset="0"/>
              <a:buChar char="•"/>
            </a:pPr>
            <a:r>
              <a:rPr lang="en-US" sz="3600" dirty="0">
                <a:solidFill>
                  <a:srgbClr val="333333"/>
                </a:solidFill>
                <a:latin typeface="Helvetica" pitchFamily="2" charset="0"/>
              </a:rPr>
              <a:t>Preemptive education on intravenous lidocaine infusions was provided to anesthesia and post-anesthesia care unit (PACU) staff.</a:t>
            </a:r>
          </a:p>
        </p:txBody>
      </p:sp>
      <p:sp>
        <p:nvSpPr>
          <p:cNvPr id="24" name="TextBox 23">
            <a:extLst>
              <a:ext uri="{FF2B5EF4-FFF2-40B4-BE49-F238E27FC236}">
                <a16:creationId xmlns:a16="http://schemas.microsoft.com/office/drawing/2014/main" id="{170813B6-8305-AAE0-1C1E-4FDAFE3DBEC6}"/>
              </a:ext>
            </a:extLst>
          </p:cNvPr>
          <p:cNvSpPr txBox="1"/>
          <p:nvPr/>
        </p:nvSpPr>
        <p:spPr>
          <a:xfrm>
            <a:off x="31613967" y="21223180"/>
            <a:ext cx="10660446" cy="5078313"/>
          </a:xfrm>
          <a:prstGeom prst="rect">
            <a:avLst/>
          </a:prstGeom>
          <a:noFill/>
        </p:spPr>
        <p:txBody>
          <a:bodyPr wrap="square" rtlCol="0">
            <a:spAutoFit/>
          </a:bodyPr>
          <a:lstStyle/>
          <a:p>
            <a:pPr marL="571500" indent="-571500">
              <a:buFont typeface="Arial" panose="020B0604020202020204" pitchFamily="34" charset="0"/>
              <a:buChar char="•"/>
            </a:pPr>
            <a:r>
              <a:rPr lang="en-US" sz="3600" dirty="0">
                <a:solidFill>
                  <a:srgbClr val="333333"/>
                </a:solidFill>
                <a:latin typeface="Helvetica" pitchFamily="2" charset="0"/>
              </a:rPr>
              <a:t>Intravenous lidocaine compliance increased from 61.1% to 100% post-implementation.</a:t>
            </a:r>
          </a:p>
          <a:p>
            <a:pPr marL="571500" indent="-571500">
              <a:buFont typeface="Arial" panose="020B0604020202020204" pitchFamily="34" charset="0"/>
              <a:buChar char="•"/>
            </a:pPr>
            <a:r>
              <a:rPr lang="en-US" sz="3600" dirty="0">
                <a:solidFill>
                  <a:srgbClr val="333333"/>
                </a:solidFill>
                <a:latin typeface="Helvetica" pitchFamily="2" charset="0"/>
              </a:rPr>
              <a:t>PACU length of stay decreased from 110.5 minutes pre-implementation to 92.5 minutes post-implementation.</a:t>
            </a:r>
          </a:p>
          <a:p>
            <a:pPr marL="571500" indent="-571500">
              <a:buFont typeface="Arial" panose="020B0604020202020204" pitchFamily="34" charset="0"/>
              <a:buChar char="•"/>
            </a:pPr>
            <a:r>
              <a:rPr lang="en-US" sz="3600" dirty="0">
                <a:solidFill>
                  <a:srgbClr val="333333"/>
                </a:solidFill>
                <a:latin typeface="Helvetica" pitchFamily="2" charset="0"/>
              </a:rPr>
              <a:t>There was an increase in the number of patients reporting minimal or no pain post-implementation.</a:t>
            </a:r>
          </a:p>
          <a:p>
            <a:pPr marL="571500" indent="-571500">
              <a:buFont typeface="Arial" panose="020B0604020202020204" pitchFamily="34" charset="0"/>
              <a:buChar char="•"/>
            </a:pPr>
            <a:endParaRPr lang="en-US" sz="3600" dirty="0">
              <a:solidFill>
                <a:srgbClr val="333333"/>
              </a:solidFill>
              <a:latin typeface="Helvetica" pitchFamily="2" charset="0"/>
            </a:endParaRPr>
          </a:p>
        </p:txBody>
      </p:sp>
      <p:sp>
        <p:nvSpPr>
          <p:cNvPr id="25" name="TextBox 24">
            <a:extLst>
              <a:ext uri="{FF2B5EF4-FFF2-40B4-BE49-F238E27FC236}">
                <a16:creationId xmlns:a16="http://schemas.microsoft.com/office/drawing/2014/main" id="{D0F209E8-01E7-52F9-60BC-83352BB41FE5}"/>
              </a:ext>
            </a:extLst>
          </p:cNvPr>
          <p:cNvSpPr txBox="1"/>
          <p:nvPr/>
        </p:nvSpPr>
        <p:spPr>
          <a:xfrm>
            <a:off x="31613967" y="26867116"/>
            <a:ext cx="10660446" cy="5632311"/>
          </a:xfrm>
          <a:prstGeom prst="rect">
            <a:avLst/>
          </a:prstGeom>
          <a:noFill/>
        </p:spPr>
        <p:txBody>
          <a:bodyPr wrap="square" rtlCol="0">
            <a:spAutoFit/>
          </a:bodyPr>
          <a:lstStyle/>
          <a:p>
            <a:pPr marL="571500" indent="-571500">
              <a:buFont typeface="Arial" panose="020B0604020202020204" pitchFamily="34" charset="0"/>
              <a:buChar char="•"/>
            </a:pPr>
            <a:r>
              <a:rPr lang="en-US" sz="3600" dirty="0">
                <a:solidFill>
                  <a:srgbClr val="333333"/>
                </a:solidFill>
                <a:latin typeface="Helvetica" pitchFamily="2" charset="0"/>
              </a:rPr>
              <a:t>The use of a CBA resulted in a statistically significant (</a:t>
            </a:r>
            <a:r>
              <a:rPr lang="en-US" sz="3600" i="1" dirty="0">
                <a:solidFill>
                  <a:srgbClr val="333333"/>
                </a:solidFill>
                <a:latin typeface="Helvetica" pitchFamily="2" charset="0"/>
              </a:rPr>
              <a:t>p </a:t>
            </a:r>
            <a:r>
              <a:rPr lang="en-US" sz="3600" dirty="0">
                <a:solidFill>
                  <a:srgbClr val="333333"/>
                </a:solidFill>
                <a:latin typeface="Helvetica" pitchFamily="2" charset="0"/>
              </a:rPr>
              <a:t>&lt; 0.05) increase in intravenous lidocaine compliance and a decrease in PACU times.</a:t>
            </a:r>
          </a:p>
          <a:p>
            <a:pPr marL="571500" indent="-571500">
              <a:buFont typeface="Arial" panose="020B0604020202020204" pitchFamily="34" charset="0"/>
              <a:buChar char="•"/>
            </a:pPr>
            <a:r>
              <a:rPr lang="en-US" sz="3600" dirty="0">
                <a:solidFill>
                  <a:srgbClr val="333333"/>
                </a:solidFill>
                <a:latin typeface="Helvetica" pitchFamily="2" charset="0"/>
              </a:rPr>
              <a:t>There was a decrease in PACU pain scores.</a:t>
            </a:r>
          </a:p>
          <a:p>
            <a:pPr marL="571500" indent="-571500">
              <a:buFont typeface="Arial" panose="020B0604020202020204" pitchFamily="34" charset="0"/>
              <a:buChar char="•"/>
            </a:pPr>
            <a:r>
              <a:rPr lang="en-US" sz="3600" dirty="0">
                <a:solidFill>
                  <a:srgbClr val="333333"/>
                </a:solidFill>
                <a:latin typeface="Helvetica" pitchFamily="2" charset="0"/>
              </a:rPr>
              <a:t>The CBA was integrated into standard care at the practice site.</a:t>
            </a:r>
          </a:p>
          <a:p>
            <a:pPr marL="571500" indent="-571500">
              <a:buFont typeface="Arial" panose="020B0604020202020204" pitchFamily="34" charset="0"/>
              <a:buChar char="•"/>
            </a:pPr>
            <a:r>
              <a:rPr lang="en-US" sz="3600" dirty="0">
                <a:solidFill>
                  <a:srgbClr val="333333"/>
                </a:solidFill>
                <a:latin typeface="Helvetica" pitchFamily="2" charset="0"/>
              </a:rPr>
              <a:t>The use of intravenous lidocaine in colorectal surgery patients is necessary for postoperative pain scores and PACU times.</a:t>
            </a:r>
          </a:p>
        </p:txBody>
      </p:sp>
      <p:pic>
        <p:nvPicPr>
          <p:cNvPr id="5" name="Picture 4">
            <a:extLst>
              <a:ext uri="{FF2B5EF4-FFF2-40B4-BE49-F238E27FC236}">
                <a16:creationId xmlns:a16="http://schemas.microsoft.com/office/drawing/2014/main" id="{3BCF9BE6-0994-1F21-E0C0-509C0AAF03F6}"/>
              </a:ext>
            </a:extLst>
          </p:cNvPr>
          <p:cNvPicPr>
            <a:picLocks noChangeAspect="1"/>
          </p:cNvPicPr>
          <p:nvPr/>
        </p:nvPicPr>
        <p:blipFill>
          <a:blip r:embed="rId4"/>
          <a:srcRect l="1747" r="6378" b="835"/>
          <a:stretch>
            <a:fillRect/>
          </a:stretch>
        </p:blipFill>
        <p:spPr>
          <a:xfrm>
            <a:off x="35060370" y="12385571"/>
            <a:ext cx="3519358" cy="7488370"/>
          </a:xfrm>
          <a:prstGeom prst="rect">
            <a:avLst/>
          </a:prstGeom>
        </p:spPr>
      </p:pic>
      <p:sp>
        <p:nvSpPr>
          <p:cNvPr id="16" name="TextBox 15">
            <a:extLst>
              <a:ext uri="{FF2B5EF4-FFF2-40B4-BE49-F238E27FC236}">
                <a16:creationId xmlns:a16="http://schemas.microsoft.com/office/drawing/2014/main" id="{163A68CA-9222-9CA4-928F-8639E37700E3}"/>
              </a:ext>
            </a:extLst>
          </p:cNvPr>
          <p:cNvSpPr txBox="1"/>
          <p:nvPr/>
        </p:nvSpPr>
        <p:spPr>
          <a:xfrm>
            <a:off x="14023542" y="31955854"/>
            <a:ext cx="2641600" cy="400110"/>
          </a:xfrm>
          <a:prstGeom prst="rect">
            <a:avLst/>
          </a:prstGeom>
          <a:noFill/>
        </p:spPr>
        <p:txBody>
          <a:bodyPr wrap="square" rtlCol="0">
            <a:spAutoFit/>
          </a:bodyPr>
          <a:lstStyle/>
          <a:p>
            <a:pPr algn="ctr"/>
            <a:r>
              <a:rPr lang="en-US" sz="2000" dirty="0">
                <a:solidFill>
                  <a:schemeClr val="bg1"/>
                </a:solidFill>
              </a:rPr>
              <a:t>References</a:t>
            </a:r>
          </a:p>
        </p:txBody>
      </p:sp>
      <p:pic>
        <p:nvPicPr>
          <p:cNvPr id="18" name="Picture 17">
            <a:extLst>
              <a:ext uri="{FF2B5EF4-FFF2-40B4-BE49-F238E27FC236}">
                <a16:creationId xmlns:a16="http://schemas.microsoft.com/office/drawing/2014/main" id="{EF75ACF5-0921-2886-7E5F-E593D2CA313A}"/>
              </a:ext>
            </a:extLst>
          </p:cNvPr>
          <p:cNvPicPr>
            <a:picLocks noChangeAspect="1"/>
          </p:cNvPicPr>
          <p:nvPr/>
        </p:nvPicPr>
        <p:blipFill>
          <a:blip r:embed="rId5"/>
          <a:srcRect l="1262" t="1660" r="945" b="737"/>
          <a:stretch>
            <a:fillRect/>
          </a:stretch>
        </p:blipFill>
        <p:spPr>
          <a:xfrm>
            <a:off x="17574508" y="17353053"/>
            <a:ext cx="8778240" cy="5040593"/>
          </a:xfrm>
          <a:prstGeom prst="rect">
            <a:avLst/>
          </a:prstGeom>
        </p:spPr>
      </p:pic>
      <p:pic>
        <p:nvPicPr>
          <p:cNvPr id="27" name="Picture 26">
            <a:extLst>
              <a:ext uri="{FF2B5EF4-FFF2-40B4-BE49-F238E27FC236}">
                <a16:creationId xmlns:a16="http://schemas.microsoft.com/office/drawing/2014/main" id="{CF5C35EE-D17F-BCC8-67C2-864BDC48B9FE}"/>
              </a:ext>
            </a:extLst>
          </p:cNvPr>
          <p:cNvPicPr>
            <a:picLocks noChangeAspect="1"/>
          </p:cNvPicPr>
          <p:nvPr/>
        </p:nvPicPr>
        <p:blipFill>
          <a:blip r:embed="rId6"/>
          <a:srcRect l="1262" t="2400" r="945" b="2097"/>
          <a:stretch>
            <a:fillRect/>
          </a:stretch>
        </p:blipFill>
        <p:spPr>
          <a:xfrm>
            <a:off x="17556480" y="22666940"/>
            <a:ext cx="8778240" cy="5276374"/>
          </a:xfrm>
          <a:prstGeom prst="rect">
            <a:avLst/>
          </a:prstGeom>
        </p:spPr>
      </p:pic>
      <p:pic>
        <p:nvPicPr>
          <p:cNvPr id="26" name="Picture 25">
            <a:extLst>
              <a:ext uri="{FF2B5EF4-FFF2-40B4-BE49-F238E27FC236}">
                <a16:creationId xmlns:a16="http://schemas.microsoft.com/office/drawing/2014/main" id="{4FD2B26E-F7B7-5C13-47AE-7466DD76D1AF}"/>
              </a:ext>
            </a:extLst>
          </p:cNvPr>
          <p:cNvPicPr>
            <a:picLocks noChangeAspect="1"/>
          </p:cNvPicPr>
          <p:nvPr/>
        </p:nvPicPr>
        <p:blipFill>
          <a:blip r:embed="rId7"/>
          <a:stretch>
            <a:fillRect/>
          </a:stretch>
        </p:blipFill>
        <p:spPr>
          <a:xfrm>
            <a:off x="14198426" y="29664022"/>
            <a:ext cx="2291832" cy="2291832"/>
          </a:xfrm>
          <a:prstGeom prst="rect">
            <a:avLst/>
          </a:prstGeom>
        </p:spPr>
      </p:pic>
    </p:spTree>
    <p:extLst>
      <p:ext uri="{BB962C8B-B14F-4D97-AF65-F5344CB8AC3E}">
        <p14:creationId xmlns:p14="http://schemas.microsoft.com/office/powerpoint/2010/main" val="325332624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3296</TotalTime>
  <Words>480</Words>
  <Application>Microsoft Office PowerPoint</Application>
  <PresentationFormat>Custom</PresentationFormat>
  <Paragraphs>35</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Helvetica</vt:lpstr>
      <vt:lpstr>Verdana</vt:lpstr>
      <vt:lpstr>Office Theme</vt:lpstr>
      <vt:lpstr>Adults undergoing colorectal surgery are more likely to have increased intravenous lidocaine compliance, decreased PACU pain scores, and decreased PACU length of stay after the implementation of an electronic medical record computer-based algorithm.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Primary outcome or takeaway message (written in plain English) goes here</dc:title>
  <dc:creator>Hessock, Melissa Marie</dc:creator>
  <cp:lastModifiedBy>Joshua Knight</cp:lastModifiedBy>
  <cp:revision>2</cp:revision>
  <dcterms:created xsi:type="dcterms:W3CDTF">2023-07-20T17:39:27Z</dcterms:created>
  <dcterms:modified xsi:type="dcterms:W3CDTF">2025-11-02T15:03:20Z</dcterms:modified>
</cp:coreProperties>
</file>