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sldIdLst>
    <p:sldId id="265" r:id="rId2"/>
    <p:sldId id="266" r:id="rId3"/>
    <p:sldId id="273" r:id="rId4"/>
    <p:sldId id="277" r:id="rId5"/>
    <p:sldId id="274" r:id="rId6"/>
    <p:sldId id="306" r:id="rId7"/>
    <p:sldId id="279" r:id="rId8"/>
    <p:sldId id="278" r:id="rId9"/>
    <p:sldId id="308" r:id="rId10"/>
    <p:sldId id="280" r:id="rId11"/>
    <p:sldId id="281" r:id="rId12"/>
    <p:sldId id="275" r:id="rId13"/>
    <p:sldId id="289" r:id="rId14"/>
    <p:sldId id="307" r:id="rId15"/>
    <p:sldId id="284" r:id="rId16"/>
    <p:sldId id="285" r:id="rId17"/>
    <p:sldId id="290" r:id="rId18"/>
    <p:sldId id="282" r:id="rId19"/>
    <p:sldId id="283" r:id="rId20"/>
    <p:sldId id="286" r:id="rId21"/>
    <p:sldId id="287" r:id="rId22"/>
    <p:sldId id="288" r:id="rId23"/>
    <p:sldId id="303" r:id="rId24"/>
    <p:sldId id="269" r:id="rId25"/>
    <p:sldId id="271" r:id="rId26"/>
    <p:sldId id="268" r:id="rId27"/>
    <p:sldId id="310" r:id="rId28"/>
    <p:sldId id="272" r:id="rId29"/>
    <p:sldId id="309" r:id="rId30"/>
    <p:sldId id="304" r:id="rId31"/>
    <p:sldId id="3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86551"/>
  </p:normalViewPr>
  <p:slideViewPr>
    <p:cSldViewPr snapToGrid="0" snapToObjects="1">
      <p:cViewPr varScale="1">
        <p:scale>
          <a:sx n="110" d="100"/>
          <a:sy n="110" d="100"/>
        </p:scale>
        <p:origin x="1192"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3688"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B621F-7975-6041-81E1-45ED223F41AA}" type="doc">
      <dgm:prSet loTypeId="urn:microsoft.com/office/officeart/2005/8/layout/orgChart1" loCatId="" qsTypeId="urn:microsoft.com/office/officeart/2005/8/quickstyle/simple1" qsCatId="simple" csTypeId="urn:microsoft.com/office/officeart/2005/8/colors/colorful4" csCatId="colorful" phldr="1"/>
      <dgm:spPr/>
      <dgm:t>
        <a:bodyPr/>
        <a:lstStyle/>
        <a:p>
          <a:endParaRPr lang="en-US"/>
        </a:p>
      </dgm:t>
    </dgm:pt>
    <dgm:pt modelId="{A7D612C7-7325-0A44-A1D7-11898E752BCD}">
      <dgm:prSet phldrT="[Text]"/>
      <dgm:spPr/>
      <dgm:t>
        <a:bodyPr/>
        <a:lstStyle/>
        <a:p>
          <a:r>
            <a:rPr lang="en-US"/>
            <a:t>LC Name Authorities</a:t>
          </a:r>
        </a:p>
      </dgm:t>
    </dgm:pt>
    <dgm:pt modelId="{1DB8386A-F87F-EE4A-9A6D-E31BAE2ED435}" type="parTrans" cxnId="{9A08FF1F-91D3-3C44-97B0-DD1647385634}">
      <dgm:prSet/>
      <dgm:spPr/>
      <dgm:t>
        <a:bodyPr/>
        <a:lstStyle/>
        <a:p>
          <a:endParaRPr lang="en-US"/>
        </a:p>
      </dgm:t>
    </dgm:pt>
    <dgm:pt modelId="{B3ACA70F-E402-3C45-A660-CA8FC8DAF6DC}" type="sibTrans" cxnId="{9A08FF1F-91D3-3C44-97B0-DD1647385634}">
      <dgm:prSet/>
      <dgm:spPr/>
      <dgm:t>
        <a:bodyPr/>
        <a:lstStyle/>
        <a:p>
          <a:endParaRPr lang="en-US"/>
        </a:p>
      </dgm:t>
    </dgm:pt>
    <dgm:pt modelId="{5D6EF115-CFA7-2144-9F59-EA080A3FA1CB}">
      <dgm:prSet phldrT="[Text]"/>
      <dgm:spPr/>
      <dgm:t>
        <a:bodyPr/>
        <a:lstStyle/>
        <a:p>
          <a:r>
            <a:rPr lang="en-US" dirty="0"/>
            <a:t>UT General &amp; Special Collections</a:t>
          </a:r>
        </a:p>
        <a:p>
          <a:r>
            <a:rPr lang="en-US" dirty="0"/>
            <a:t>(MARC/RDA)</a:t>
          </a:r>
        </a:p>
      </dgm:t>
    </dgm:pt>
    <dgm:pt modelId="{0B5466E7-D289-874F-8E88-E0C581DAF6E8}" type="parTrans" cxnId="{54F394DF-86B8-4F46-8201-6B974B757000}">
      <dgm:prSet/>
      <dgm:spPr/>
      <dgm:t>
        <a:bodyPr/>
        <a:lstStyle/>
        <a:p>
          <a:endParaRPr lang="en-US"/>
        </a:p>
      </dgm:t>
    </dgm:pt>
    <dgm:pt modelId="{1177867B-7E67-3E41-B240-56D815B2794A}" type="sibTrans" cxnId="{54F394DF-86B8-4F46-8201-6B974B757000}">
      <dgm:prSet/>
      <dgm:spPr/>
      <dgm:t>
        <a:bodyPr/>
        <a:lstStyle/>
        <a:p>
          <a:endParaRPr lang="en-US"/>
        </a:p>
      </dgm:t>
    </dgm:pt>
    <dgm:pt modelId="{F0667F8F-D422-3444-AC87-66CD8DA2199C}">
      <dgm:prSet phldrT="[Text]"/>
      <dgm:spPr/>
      <dgm:t>
        <a:bodyPr/>
        <a:lstStyle/>
        <a:p>
          <a:r>
            <a:rPr lang="en-US" dirty="0"/>
            <a:t>SCOUT~UT Archives' Finding Aids </a:t>
          </a:r>
        </a:p>
        <a:p>
          <a:r>
            <a:rPr lang="en-US" dirty="0"/>
            <a:t>(EAD)</a:t>
          </a:r>
        </a:p>
      </dgm:t>
    </dgm:pt>
    <dgm:pt modelId="{69E07F32-DB4B-5A4C-8AA8-B8EA12DB8C6A}" type="parTrans" cxnId="{B75C3348-F680-DC4D-B64B-75DC4900F883}">
      <dgm:prSet/>
      <dgm:spPr/>
      <dgm:t>
        <a:bodyPr/>
        <a:lstStyle/>
        <a:p>
          <a:endParaRPr lang="en-US"/>
        </a:p>
      </dgm:t>
    </dgm:pt>
    <dgm:pt modelId="{EE1774FE-B320-514F-9B8A-3D3418EA5B61}" type="sibTrans" cxnId="{B75C3348-F680-DC4D-B64B-75DC4900F883}">
      <dgm:prSet/>
      <dgm:spPr/>
      <dgm:t>
        <a:bodyPr/>
        <a:lstStyle/>
        <a:p>
          <a:endParaRPr lang="en-US"/>
        </a:p>
      </dgm:t>
    </dgm:pt>
    <dgm:pt modelId="{C27E43D4-CB75-474C-B351-DB78DC03A196}">
      <dgm:prSet phldrT="[Text]"/>
      <dgm:spPr/>
      <dgm:t>
        <a:bodyPr/>
        <a:lstStyle/>
        <a:p>
          <a:r>
            <a:rPr lang="en-US" dirty="0"/>
            <a:t>UT Digital Collections</a:t>
          </a:r>
        </a:p>
        <a:p>
          <a:r>
            <a:rPr lang="en-US" dirty="0"/>
            <a:t>(MODS)</a:t>
          </a:r>
        </a:p>
      </dgm:t>
    </dgm:pt>
    <dgm:pt modelId="{BB14FC5D-FFC7-944D-8F89-289885861D10}" type="parTrans" cxnId="{7740B0E7-BF39-BA4B-9770-99111BA274EF}">
      <dgm:prSet/>
      <dgm:spPr/>
      <dgm:t>
        <a:bodyPr/>
        <a:lstStyle/>
        <a:p>
          <a:endParaRPr lang="en-US"/>
        </a:p>
      </dgm:t>
    </dgm:pt>
    <dgm:pt modelId="{F1403B70-0279-194A-AC1A-C0E8CD42DCC1}" type="sibTrans" cxnId="{7740B0E7-BF39-BA4B-9770-99111BA274EF}">
      <dgm:prSet/>
      <dgm:spPr/>
      <dgm:t>
        <a:bodyPr/>
        <a:lstStyle/>
        <a:p>
          <a:endParaRPr lang="en-US"/>
        </a:p>
      </dgm:t>
    </dgm:pt>
    <dgm:pt modelId="{77442AC3-7EF1-F54B-B5D4-1612EA54E54F}">
      <dgm:prSet phldrT="[Text]"/>
      <dgm:spPr/>
      <dgm:t>
        <a:bodyPr/>
        <a:lstStyle/>
        <a:p>
          <a:r>
            <a:rPr lang="en-US" dirty="0"/>
            <a:t>TRACE (institutional repository)</a:t>
          </a:r>
        </a:p>
        <a:p>
          <a:r>
            <a:rPr lang="en-US" dirty="0"/>
            <a:t>(Dublin Core)</a:t>
          </a:r>
        </a:p>
      </dgm:t>
    </dgm:pt>
    <dgm:pt modelId="{CA035FF3-A626-1446-9B08-B1236A717F1B}" type="parTrans" cxnId="{1BA9C119-4912-944A-92B3-AED7B66D453C}">
      <dgm:prSet/>
      <dgm:spPr/>
      <dgm:t>
        <a:bodyPr/>
        <a:lstStyle/>
        <a:p>
          <a:endParaRPr lang="en-US"/>
        </a:p>
      </dgm:t>
    </dgm:pt>
    <dgm:pt modelId="{D6F8EA27-6EE7-6747-BAE7-B674967B5764}" type="sibTrans" cxnId="{1BA9C119-4912-944A-92B3-AED7B66D453C}">
      <dgm:prSet/>
      <dgm:spPr/>
      <dgm:t>
        <a:bodyPr/>
        <a:lstStyle/>
        <a:p>
          <a:endParaRPr lang="en-US"/>
        </a:p>
      </dgm:t>
    </dgm:pt>
    <dgm:pt modelId="{2EECCCE8-E631-F44D-AE3D-36FAA1F9F9BF}" type="pres">
      <dgm:prSet presAssocID="{EFFB621F-7975-6041-81E1-45ED223F41AA}" presName="hierChild1" presStyleCnt="0">
        <dgm:presLayoutVars>
          <dgm:orgChart val="1"/>
          <dgm:chPref val="1"/>
          <dgm:dir/>
          <dgm:animOne val="branch"/>
          <dgm:animLvl val="lvl"/>
          <dgm:resizeHandles/>
        </dgm:presLayoutVars>
      </dgm:prSet>
      <dgm:spPr/>
    </dgm:pt>
    <dgm:pt modelId="{1A7D3DD6-F4A3-214B-9100-7164E776E721}" type="pres">
      <dgm:prSet presAssocID="{A7D612C7-7325-0A44-A1D7-11898E752BCD}" presName="hierRoot1" presStyleCnt="0">
        <dgm:presLayoutVars>
          <dgm:hierBranch val="init"/>
        </dgm:presLayoutVars>
      </dgm:prSet>
      <dgm:spPr/>
    </dgm:pt>
    <dgm:pt modelId="{3CCBB181-EE72-974B-8DB6-E43202DECDDF}" type="pres">
      <dgm:prSet presAssocID="{A7D612C7-7325-0A44-A1D7-11898E752BCD}" presName="rootComposite1" presStyleCnt="0"/>
      <dgm:spPr/>
    </dgm:pt>
    <dgm:pt modelId="{EE8EE8FC-6501-C14F-ADEA-E6B019E2E5DF}" type="pres">
      <dgm:prSet presAssocID="{A7D612C7-7325-0A44-A1D7-11898E752BCD}" presName="rootText1" presStyleLbl="node0" presStyleIdx="0" presStyleCnt="1">
        <dgm:presLayoutVars>
          <dgm:chPref val="3"/>
        </dgm:presLayoutVars>
      </dgm:prSet>
      <dgm:spPr/>
    </dgm:pt>
    <dgm:pt modelId="{AA659F10-6297-5545-91F9-1A27C9C5A8E1}" type="pres">
      <dgm:prSet presAssocID="{A7D612C7-7325-0A44-A1D7-11898E752BCD}" presName="rootConnector1" presStyleLbl="node1" presStyleIdx="0" presStyleCnt="0"/>
      <dgm:spPr/>
    </dgm:pt>
    <dgm:pt modelId="{A9FD7635-9183-B346-ADD4-1B79352CAFD8}" type="pres">
      <dgm:prSet presAssocID="{A7D612C7-7325-0A44-A1D7-11898E752BCD}" presName="hierChild2" presStyleCnt="0"/>
      <dgm:spPr/>
    </dgm:pt>
    <dgm:pt modelId="{9B2872A4-9CD2-FF4C-B88C-30D408F1DC54}" type="pres">
      <dgm:prSet presAssocID="{0B5466E7-D289-874F-8E88-E0C581DAF6E8}" presName="Name37" presStyleLbl="parChTrans1D2" presStyleIdx="0" presStyleCnt="4"/>
      <dgm:spPr/>
    </dgm:pt>
    <dgm:pt modelId="{28391F1E-D107-444C-B393-EACE7573C8E3}" type="pres">
      <dgm:prSet presAssocID="{5D6EF115-CFA7-2144-9F59-EA080A3FA1CB}" presName="hierRoot2" presStyleCnt="0">
        <dgm:presLayoutVars>
          <dgm:hierBranch val="init"/>
        </dgm:presLayoutVars>
      </dgm:prSet>
      <dgm:spPr/>
    </dgm:pt>
    <dgm:pt modelId="{23E756B8-0B42-7842-8C2B-37229CF269DB}" type="pres">
      <dgm:prSet presAssocID="{5D6EF115-CFA7-2144-9F59-EA080A3FA1CB}" presName="rootComposite" presStyleCnt="0"/>
      <dgm:spPr/>
    </dgm:pt>
    <dgm:pt modelId="{51F0807A-A6F1-2046-A549-2927FAE22AB2}" type="pres">
      <dgm:prSet presAssocID="{5D6EF115-CFA7-2144-9F59-EA080A3FA1CB}" presName="rootText" presStyleLbl="node2" presStyleIdx="0" presStyleCnt="4">
        <dgm:presLayoutVars>
          <dgm:chPref val="3"/>
        </dgm:presLayoutVars>
      </dgm:prSet>
      <dgm:spPr/>
    </dgm:pt>
    <dgm:pt modelId="{01AA463C-7574-D348-8943-B526283D9381}" type="pres">
      <dgm:prSet presAssocID="{5D6EF115-CFA7-2144-9F59-EA080A3FA1CB}" presName="rootConnector" presStyleLbl="node2" presStyleIdx="0" presStyleCnt="4"/>
      <dgm:spPr/>
    </dgm:pt>
    <dgm:pt modelId="{16AFBF0A-854D-5D47-9D37-C56F98982206}" type="pres">
      <dgm:prSet presAssocID="{5D6EF115-CFA7-2144-9F59-EA080A3FA1CB}" presName="hierChild4" presStyleCnt="0"/>
      <dgm:spPr/>
    </dgm:pt>
    <dgm:pt modelId="{98DB3ECF-9B0A-F04F-80A9-5044139AC729}" type="pres">
      <dgm:prSet presAssocID="{5D6EF115-CFA7-2144-9F59-EA080A3FA1CB}" presName="hierChild5" presStyleCnt="0"/>
      <dgm:spPr/>
    </dgm:pt>
    <dgm:pt modelId="{0AD150E3-CE51-1F47-B1C5-4567117713E6}" type="pres">
      <dgm:prSet presAssocID="{69E07F32-DB4B-5A4C-8AA8-B8EA12DB8C6A}" presName="Name37" presStyleLbl="parChTrans1D2" presStyleIdx="1" presStyleCnt="4"/>
      <dgm:spPr/>
    </dgm:pt>
    <dgm:pt modelId="{9D7FDE88-EA12-324D-A939-56FC7A2BB263}" type="pres">
      <dgm:prSet presAssocID="{F0667F8F-D422-3444-AC87-66CD8DA2199C}" presName="hierRoot2" presStyleCnt="0">
        <dgm:presLayoutVars>
          <dgm:hierBranch val="init"/>
        </dgm:presLayoutVars>
      </dgm:prSet>
      <dgm:spPr/>
    </dgm:pt>
    <dgm:pt modelId="{F4EB56D3-E54E-3B46-AC33-7DDCB4D39CD4}" type="pres">
      <dgm:prSet presAssocID="{F0667F8F-D422-3444-AC87-66CD8DA2199C}" presName="rootComposite" presStyleCnt="0"/>
      <dgm:spPr/>
    </dgm:pt>
    <dgm:pt modelId="{32ECC544-AADF-444F-B99B-34E24CED7249}" type="pres">
      <dgm:prSet presAssocID="{F0667F8F-D422-3444-AC87-66CD8DA2199C}" presName="rootText" presStyleLbl="node2" presStyleIdx="1" presStyleCnt="4">
        <dgm:presLayoutVars>
          <dgm:chPref val="3"/>
        </dgm:presLayoutVars>
      </dgm:prSet>
      <dgm:spPr/>
    </dgm:pt>
    <dgm:pt modelId="{4242181B-6560-C04C-B267-932B0A17E5B8}" type="pres">
      <dgm:prSet presAssocID="{F0667F8F-D422-3444-AC87-66CD8DA2199C}" presName="rootConnector" presStyleLbl="node2" presStyleIdx="1" presStyleCnt="4"/>
      <dgm:spPr/>
    </dgm:pt>
    <dgm:pt modelId="{45600B6F-3C67-9B4D-A041-1DE014756F2F}" type="pres">
      <dgm:prSet presAssocID="{F0667F8F-D422-3444-AC87-66CD8DA2199C}" presName="hierChild4" presStyleCnt="0"/>
      <dgm:spPr/>
    </dgm:pt>
    <dgm:pt modelId="{E9528128-558F-5842-AC12-AAF913BAAAD3}" type="pres">
      <dgm:prSet presAssocID="{F0667F8F-D422-3444-AC87-66CD8DA2199C}" presName="hierChild5" presStyleCnt="0"/>
      <dgm:spPr/>
    </dgm:pt>
    <dgm:pt modelId="{932282A1-CBA7-5443-897B-538F72A7AB42}" type="pres">
      <dgm:prSet presAssocID="{BB14FC5D-FFC7-944D-8F89-289885861D10}" presName="Name37" presStyleLbl="parChTrans1D2" presStyleIdx="2" presStyleCnt="4"/>
      <dgm:spPr/>
    </dgm:pt>
    <dgm:pt modelId="{1B4D904B-8E6D-BE40-889B-CCB2A92BD2BD}" type="pres">
      <dgm:prSet presAssocID="{C27E43D4-CB75-474C-B351-DB78DC03A196}" presName="hierRoot2" presStyleCnt="0">
        <dgm:presLayoutVars>
          <dgm:hierBranch val="init"/>
        </dgm:presLayoutVars>
      </dgm:prSet>
      <dgm:spPr/>
    </dgm:pt>
    <dgm:pt modelId="{45DCB101-93B1-C84D-970F-89E5F5451439}" type="pres">
      <dgm:prSet presAssocID="{C27E43D4-CB75-474C-B351-DB78DC03A196}" presName="rootComposite" presStyleCnt="0"/>
      <dgm:spPr/>
    </dgm:pt>
    <dgm:pt modelId="{5406E981-2EDE-6E4C-98D9-84F8C1E64CED}" type="pres">
      <dgm:prSet presAssocID="{C27E43D4-CB75-474C-B351-DB78DC03A196}" presName="rootText" presStyleLbl="node2" presStyleIdx="2" presStyleCnt="4">
        <dgm:presLayoutVars>
          <dgm:chPref val="3"/>
        </dgm:presLayoutVars>
      </dgm:prSet>
      <dgm:spPr/>
    </dgm:pt>
    <dgm:pt modelId="{F8168F3E-08DD-5F4B-A24E-70B4877052F6}" type="pres">
      <dgm:prSet presAssocID="{C27E43D4-CB75-474C-B351-DB78DC03A196}" presName="rootConnector" presStyleLbl="node2" presStyleIdx="2" presStyleCnt="4"/>
      <dgm:spPr/>
    </dgm:pt>
    <dgm:pt modelId="{19A8AA39-DD28-C64F-B7D7-A1F8D42CAE0B}" type="pres">
      <dgm:prSet presAssocID="{C27E43D4-CB75-474C-B351-DB78DC03A196}" presName="hierChild4" presStyleCnt="0"/>
      <dgm:spPr/>
    </dgm:pt>
    <dgm:pt modelId="{E2352260-1D15-D944-B459-E607EED08F2E}" type="pres">
      <dgm:prSet presAssocID="{C27E43D4-CB75-474C-B351-DB78DC03A196}" presName="hierChild5" presStyleCnt="0"/>
      <dgm:spPr/>
    </dgm:pt>
    <dgm:pt modelId="{31FAED9E-C6D8-FA4C-8B6C-CC2BA974A9AA}" type="pres">
      <dgm:prSet presAssocID="{CA035FF3-A626-1446-9B08-B1236A717F1B}" presName="Name37" presStyleLbl="parChTrans1D2" presStyleIdx="3" presStyleCnt="4"/>
      <dgm:spPr/>
    </dgm:pt>
    <dgm:pt modelId="{4B627257-6253-6A4F-AE14-36EFC6E6B50C}" type="pres">
      <dgm:prSet presAssocID="{77442AC3-7EF1-F54B-B5D4-1612EA54E54F}" presName="hierRoot2" presStyleCnt="0">
        <dgm:presLayoutVars>
          <dgm:hierBranch val="init"/>
        </dgm:presLayoutVars>
      </dgm:prSet>
      <dgm:spPr/>
    </dgm:pt>
    <dgm:pt modelId="{5F1183F0-D16A-424F-91DD-E496A684BB75}" type="pres">
      <dgm:prSet presAssocID="{77442AC3-7EF1-F54B-B5D4-1612EA54E54F}" presName="rootComposite" presStyleCnt="0"/>
      <dgm:spPr/>
    </dgm:pt>
    <dgm:pt modelId="{3C3AB86E-6F91-4A4B-8BFD-384B45279D52}" type="pres">
      <dgm:prSet presAssocID="{77442AC3-7EF1-F54B-B5D4-1612EA54E54F}" presName="rootText" presStyleLbl="node2" presStyleIdx="3" presStyleCnt="4">
        <dgm:presLayoutVars>
          <dgm:chPref val="3"/>
        </dgm:presLayoutVars>
      </dgm:prSet>
      <dgm:spPr/>
    </dgm:pt>
    <dgm:pt modelId="{0FC9685F-A475-0A43-A0C6-8E9A9D4255FE}" type="pres">
      <dgm:prSet presAssocID="{77442AC3-7EF1-F54B-B5D4-1612EA54E54F}" presName="rootConnector" presStyleLbl="node2" presStyleIdx="3" presStyleCnt="4"/>
      <dgm:spPr/>
    </dgm:pt>
    <dgm:pt modelId="{38D8038B-DD7D-7643-BED0-88BE420F5447}" type="pres">
      <dgm:prSet presAssocID="{77442AC3-7EF1-F54B-B5D4-1612EA54E54F}" presName="hierChild4" presStyleCnt="0"/>
      <dgm:spPr/>
    </dgm:pt>
    <dgm:pt modelId="{79839A38-50B2-FF42-95B6-14310C80BD9B}" type="pres">
      <dgm:prSet presAssocID="{77442AC3-7EF1-F54B-B5D4-1612EA54E54F}" presName="hierChild5" presStyleCnt="0"/>
      <dgm:spPr/>
    </dgm:pt>
    <dgm:pt modelId="{7D2A3EAD-4562-434B-A27D-DE681D697923}" type="pres">
      <dgm:prSet presAssocID="{A7D612C7-7325-0A44-A1D7-11898E752BCD}" presName="hierChild3" presStyleCnt="0"/>
      <dgm:spPr/>
    </dgm:pt>
  </dgm:ptLst>
  <dgm:cxnLst>
    <dgm:cxn modelId="{73F83203-09D9-AC45-9DC7-0612715D795C}" type="presOf" srcId="{5D6EF115-CFA7-2144-9F59-EA080A3FA1CB}" destId="{51F0807A-A6F1-2046-A549-2927FAE22AB2}" srcOrd="0" destOrd="0" presId="urn:microsoft.com/office/officeart/2005/8/layout/orgChart1"/>
    <dgm:cxn modelId="{938F380C-622D-A249-BE3E-2C4ED06D17DE}" type="presOf" srcId="{F0667F8F-D422-3444-AC87-66CD8DA2199C}" destId="{4242181B-6560-C04C-B267-932B0A17E5B8}" srcOrd="1" destOrd="0" presId="urn:microsoft.com/office/officeart/2005/8/layout/orgChart1"/>
    <dgm:cxn modelId="{9C43C516-A7B0-8842-9073-4B45E05C8605}" type="presOf" srcId="{F0667F8F-D422-3444-AC87-66CD8DA2199C}" destId="{32ECC544-AADF-444F-B99B-34E24CED7249}" srcOrd="0" destOrd="0" presId="urn:microsoft.com/office/officeart/2005/8/layout/orgChart1"/>
    <dgm:cxn modelId="{1BA9C119-4912-944A-92B3-AED7B66D453C}" srcId="{A7D612C7-7325-0A44-A1D7-11898E752BCD}" destId="{77442AC3-7EF1-F54B-B5D4-1612EA54E54F}" srcOrd="3" destOrd="0" parTransId="{CA035FF3-A626-1446-9B08-B1236A717F1B}" sibTransId="{D6F8EA27-6EE7-6747-BAE7-B674967B5764}"/>
    <dgm:cxn modelId="{9A08FF1F-91D3-3C44-97B0-DD1647385634}" srcId="{EFFB621F-7975-6041-81E1-45ED223F41AA}" destId="{A7D612C7-7325-0A44-A1D7-11898E752BCD}" srcOrd="0" destOrd="0" parTransId="{1DB8386A-F87F-EE4A-9A6D-E31BAE2ED435}" sibTransId="{B3ACA70F-E402-3C45-A660-CA8FC8DAF6DC}"/>
    <dgm:cxn modelId="{32706F2E-B9FA-524E-A450-388555D13D09}" type="presOf" srcId="{CA035FF3-A626-1446-9B08-B1236A717F1B}" destId="{31FAED9E-C6D8-FA4C-8B6C-CC2BA974A9AA}" srcOrd="0" destOrd="0" presId="urn:microsoft.com/office/officeart/2005/8/layout/orgChart1"/>
    <dgm:cxn modelId="{B75C3348-F680-DC4D-B64B-75DC4900F883}" srcId="{A7D612C7-7325-0A44-A1D7-11898E752BCD}" destId="{F0667F8F-D422-3444-AC87-66CD8DA2199C}" srcOrd="1" destOrd="0" parTransId="{69E07F32-DB4B-5A4C-8AA8-B8EA12DB8C6A}" sibTransId="{EE1774FE-B320-514F-9B8A-3D3418EA5B61}"/>
    <dgm:cxn modelId="{342C0A4D-5236-F948-9D2D-4227B1556725}" type="presOf" srcId="{77442AC3-7EF1-F54B-B5D4-1612EA54E54F}" destId="{0FC9685F-A475-0A43-A0C6-8E9A9D4255FE}" srcOrd="1" destOrd="0" presId="urn:microsoft.com/office/officeart/2005/8/layout/orgChart1"/>
    <dgm:cxn modelId="{D69B3C53-C668-EA4F-91C5-A9CC05257527}" type="presOf" srcId="{A7D612C7-7325-0A44-A1D7-11898E752BCD}" destId="{EE8EE8FC-6501-C14F-ADEA-E6B019E2E5DF}" srcOrd="0" destOrd="0" presId="urn:microsoft.com/office/officeart/2005/8/layout/orgChart1"/>
    <dgm:cxn modelId="{4D70B167-EDCA-D94E-95D9-CCA33D675BA6}" type="presOf" srcId="{EFFB621F-7975-6041-81E1-45ED223F41AA}" destId="{2EECCCE8-E631-F44D-AE3D-36FAA1F9F9BF}" srcOrd="0" destOrd="0" presId="urn:microsoft.com/office/officeart/2005/8/layout/orgChart1"/>
    <dgm:cxn modelId="{2B0CE86E-7026-8043-A2A5-4FC7DBF5FA08}" type="presOf" srcId="{C27E43D4-CB75-474C-B351-DB78DC03A196}" destId="{F8168F3E-08DD-5F4B-A24E-70B4877052F6}" srcOrd="1" destOrd="0" presId="urn:microsoft.com/office/officeart/2005/8/layout/orgChart1"/>
    <dgm:cxn modelId="{83FF3E7E-B991-9F45-BC3E-2D2DCFE04B27}" type="presOf" srcId="{A7D612C7-7325-0A44-A1D7-11898E752BCD}" destId="{AA659F10-6297-5545-91F9-1A27C9C5A8E1}" srcOrd="1" destOrd="0" presId="urn:microsoft.com/office/officeart/2005/8/layout/orgChart1"/>
    <dgm:cxn modelId="{DA036E8F-24C2-6542-A3D4-C3FB7C2E4ED8}" type="presOf" srcId="{69E07F32-DB4B-5A4C-8AA8-B8EA12DB8C6A}" destId="{0AD150E3-CE51-1F47-B1C5-4567117713E6}" srcOrd="0" destOrd="0" presId="urn:microsoft.com/office/officeart/2005/8/layout/orgChart1"/>
    <dgm:cxn modelId="{228EDF92-5391-164F-A43F-91F0F3A05DF0}" type="presOf" srcId="{0B5466E7-D289-874F-8E88-E0C581DAF6E8}" destId="{9B2872A4-9CD2-FF4C-B88C-30D408F1DC54}" srcOrd="0" destOrd="0" presId="urn:microsoft.com/office/officeart/2005/8/layout/orgChart1"/>
    <dgm:cxn modelId="{B6B96CBD-5C95-FF43-9EFA-8BA3BC3FFB27}" type="presOf" srcId="{77442AC3-7EF1-F54B-B5D4-1612EA54E54F}" destId="{3C3AB86E-6F91-4A4B-8BFD-384B45279D52}" srcOrd="0" destOrd="0" presId="urn:microsoft.com/office/officeart/2005/8/layout/orgChart1"/>
    <dgm:cxn modelId="{B406BEC4-5DE8-344B-B655-2AEE42DA17FC}" type="presOf" srcId="{BB14FC5D-FFC7-944D-8F89-289885861D10}" destId="{932282A1-CBA7-5443-897B-538F72A7AB42}" srcOrd="0" destOrd="0" presId="urn:microsoft.com/office/officeart/2005/8/layout/orgChart1"/>
    <dgm:cxn modelId="{54F394DF-86B8-4F46-8201-6B974B757000}" srcId="{A7D612C7-7325-0A44-A1D7-11898E752BCD}" destId="{5D6EF115-CFA7-2144-9F59-EA080A3FA1CB}" srcOrd="0" destOrd="0" parTransId="{0B5466E7-D289-874F-8E88-E0C581DAF6E8}" sibTransId="{1177867B-7E67-3E41-B240-56D815B2794A}"/>
    <dgm:cxn modelId="{7740B0E7-BF39-BA4B-9770-99111BA274EF}" srcId="{A7D612C7-7325-0A44-A1D7-11898E752BCD}" destId="{C27E43D4-CB75-474C-B351-DB78DC03A196}" srcOrd="2" destOrd="0" parTransId="{BB14FC5D-FFC7-944D-8F89-289885861D10}" sibTransId="{F1403B70-0279-194A-AC1A-C0E8CD42DCC1}"/>
    <dgm:cxn modelId="{C38D5FF5-FAB9-9343-A2BE-26BC5929988B}" type="presOf" srcId="{C27E43D4-CB75-474C-B351-DB78DC03A196}" destId="{5406E981-2EDE-6E4C-98D9-84F8C1E64CED}" srcOrd="0" destOrd="0" presId="urn:microsoft.com/office/officeart/2005/8/layout/orgChart1"/>
    <dgm:cxn modelId="{DE28D6FF-DE32-1A4D-9F0C-078425493C0D}" type="presOf" srcId="{5D6EF115-CFA7-2144-9F59-EA080A3FA1CB}" destId="{01AA463C-7574-D348-8943-B526283D9381}" srcOrd="1" destOrd="0" presId="urn:microsoft.com/office/officeart/2005/8/layout/orgChart1"/>
    <dgm:cxn modelId="{EE140900-0F63-794D-A3C9-7D117C91603A}" type="presParOf" srcId="{2EECCCE8-E631-F44D-AE3D-36FAA1F9F9BF}" destId="{1A7D3DD6-F4A3-214B-9100-7164E776E721}" srcOrd="0" destOrd="0" presId="urn:microsoft.com/office/officeart/2005/8/layout/orgChart1"/>
    <dgm:cxn modelId="{95F2456F-6E2C-F441-86D2-4BDA4F0000B1}" type="presParOf" srcId="{1A7D3DD6-F4A3-214B-9100-7164E776E721}" destId="{3CCBB181-EE72-974B-8DB6-E43202DECDDF}" srcOrd="0" destOrd="0" presId="urn:microsoft.com/office/officeart/2005/8/layout/orgChart1"/>
    <dgm:cxn modelId="{8E4B1396-B588-5841-89ED-BAAE7A4A0B06}" type="presParOf" srcId="{3CCBB181-EE72-974B-8DB6-E43202DECDDF}" destId="{EE8EE8FC-6501-C14F-ADEA-E6B019E2E5DF}" srcOrd="0" destOrd="0" presId="urn:microsoft.com/office/officeart/2005/8/layout/orgChart1"/>
    <dgm:cxn modelId="{587071C9-CAC6-EF47-9F12-9BE714940D87}" type="presParOf" srcId="{3CCBB181-EE72-974B-8DB6-E43202DECDDF}" destId="{AA659F10-6297-5545-91F9-1A27C9C5A8E1}" srcOrd="1" destOrd="0" presId="urn:microsoft.com/office/officeart/2005/8/layout/orgChart1"/>
    <dgm:cxn modelId="{F60B9E1E-0BFC-B040-926A-CE87C9CDC731}" type="presParOf" srcId="{1A7D3DD6-F4A3-214B-9100-7164E776E721}" destId="{A9FD7635-9183-B346-ADD4-1B79352CAFD8}" srcOrd="1" destOrd="0" presId="urn:microsoft.com/office/officeart/2005/8/layout/orgChart1"/>
    <dgm:cxn modelId="{C829CD7A-40EA-EB4C-AA93-3C91B3B4F302}" type="presParOf" srcId="{A9FD7635-9183-B346-ADD4-1B79352CAFD8}" destId="{9B2872A4-9CD2-FF4C-B88C-30D408F1DC54}" srcOrd="0" destOrd="0" presId="urn:microsoft.com/office/officeart/2005/8/layout/orgChart1"/>
    <dgm:cxn modelId="{1979E6D0-F685-7A40-B8DF-77C42996FF83}" type="presParOf" srcId="{A9FD7635-9183-B346-ADD4-1B79352CAFD8}" destId="{28391F1E-D107-444C-B393-EACE7573C8E3}" srcOrd="1" destOrd="0" presId="urn:microsoft.com/office/officeart/2005/8/layout/orgChart1"/>
    <dgm:cxn modelId="{64169DFD-52D1-8440-8DD3-675F05C9480F}" type="presParOf" srcId="{28391F1E-D107-444C-B393-EACE7573C8E3}" destId="{23E756B8-0B42-7842-8C2B-37229CF269DB}" srcOrd="0" destOrd="0" presId="urn:microsoft.com/office/officeart/2005/8/layout/orgChart1"/>
    <dgm:cxn modelId="{50AA077A-B9F1-4140-A086-6DF1046E031D}" type="presParOf" srcId="{23E756B8-0B42-7842-8C2B-37229CF269DB}" destId="{51F0807A-A6F1-2046-A549-2927FAE22AB2}" srcOrd="0" destOrd="0" presId="urn:microsoft.com/office/officeart/2005/8/layout/orgChart1"/>
    <dgm:cxn modelId="{1944E65A-2A57-8041-A8AB-E2D4516FB0C5}" type="presParOf" srcId="{23E756B8-0B42-7842-8C2B-37229CF269DB}" destId="{01AA463C-7574-D348-8943-B526283D9381}" srcOrd="1" destOrd="0" presId="urn:microsoft.com/office/officeart/2005/8/layout/orgChart1"/>
    <dgm:cxn modelId="{29BEE291-2803-1D4C-ABF5-E3B3357B3D25}" type="presParOf" srcId="{28391F1E-D107-444C-B393-EACE7573C8E3}" destId="{16AFBF0A-854D-5D47-9D37-C56F98982206}" srcOrd="1" destOrd="0" presId="urn:microsoft.com/office/officeart/2005/8/layout/orgChart1"/>
    <dgm:cxn modelId="{02F17685-A26D-0E4E-86F2-9525888470C9}" type="presParOf" srcId="{28391F1E-D107-444C-B393-EACE7573C8E3}" destId="{98DB3ECF-9B0A-F04F-80A9-5044139AC729}" srcOrd="2" destOrd="0" presId="urn:microsoft.com/office/officeart/2005/8/layout/orgChart1"/>
    <dgm:cxn modelId="{18BF4CF6-7645-B248-8FD7-CDD42EDB5866}" type="presParOf" srcId="{A9FD7635-9183-B346-ADD4-1B79352CAFD8}" destId="{0AD150E3-CE51-1F47-B1C5-4567117713E6}" srcOrd="2" destOrd="0" presId="urn:microsoft.com/office/officeart/2005/8/layout/orgChart1"/>
    <dgm:cxn modelId="{63B75F0E-81DE-0B43-9D9A-B1B6DD373F0E}" type="presParOf" srcId="{A9FD7635-9183-B346-ADD4-1B79352CAFD8}" destId="{9D7FDE88-EA12-324D-A939-56FC7A2BB263}" srcOrd="3" destOrd="0" presId="urn:microsoft.com/office/officeart/2005/8/layout/orgChart1"/>
    <dgm:cxn modelId="{54771E09-3927-F240-8D4C-C4A51C097D62}" type="presParOf" srcId="{9D7FDE88-EA12-324D-A939-56FC7A2BB263}" destId="{F4EB56D3-E54E-3B46-AC33-7DDCB4D39CD4}" srcOrd="0" destOrd="0" presId="urn:microsoft.com/office/officeart/2005/8/layout/orgChart1"/>
    <dgm:cxn modelId="{2FBC5DFC-729D-9C4F-A010-DC54EC86D46D}" type="presParOf" srcId="{F4EB56D3-E54E-3B46-AC33-7DDCB4D39CD4}" destId="{32ECC544-AADF-444F-B99B-34E24CED7249}" srcOrd="0" destOrd="0" presId="urn:microsoft.com/office/officeart/2005/8/layout/orgChart1"/>
    <dgm:cxn modelId="{F7C84211-077D-934E-8F32-D4D9EAFFE4B2}" type="presParOf" srcId="{F4EB56D3-E54E-3B46-AC33-7DDCB4D39CD4}" destId="{4242181B-6560-C04C-B267-932B0A17E5B8}" srcOrd="1" destOrd="0" presId="urn:microsoft.com/office/officeart/2005/8/layout/orgChart1"/>
    <dgm:cxn modelId="{79291FE3-7924-6A4D-9D9B-873D38F8BA28}" type="presParOf" srcId="{9D7FDE88-EA12-324D-A939-56FC7A2BB263}" destId="{45600B6F-3C67-9B4D-A041-1DE014756F2F}" srcOrd="1" destOrd="0" presId="urn:microsoft.com/office/officeart/2005/8/layout/orgChart1"/>
    <dgm:cxn modelId="{C78D93CC-8E2F-D348-AEAE-2786CD1DF739}" type="presParOf" srcId="{9D7FDE88-EA12-324D-A939-56FC7A2BB263}" destId="{E9528128-558F-5842-AC12-AAF913BAAAD3}" srcOrd="2" destOrd="0" presId="urn:microsoft.com/office/officeart/2005/8/layout/orgChart1"/>
    <dgm:cxn modelId="{EAE8FCAC-E716-BC43-A66A-28424A557550}" type="presParOf" srcId="{A9FD7635-9183-B346-ADD4-1B79352CAFD8}" destId="{932282A1-CBA7-5443-897B-538F72A7AB42}" srcOrd="4" destOrd="0" presId="urn:microsoft.com/office/officeart/2005/8/layout/orgChart1"/>
    <dgm:cxn modelId="{DD598105-E51B-0F43-B8CE-E572B7E894CD}" type="presParOf" srcId="{A9FD7635-9183-B346-ADD4-1B79352CAFD8}" destId="{1B4D904B-8E6D-BE40-889B-CCB2A92BD2BD}" srcOrd="5" destOrd="0" presId="urn:microsoft.com/office/officeart/2005/8/layout/orgChart1"/>
    <dgm:cxn modelId="{F49AA209-E793-B24B-AD6A-4B9AD37903BA}" type="presParOf" srcId="{1B4D904B-8E6D-BE40-889B-CCB2A92BD2BD}" destId="{45DCB101-93B1-C84D-970F-89E5F5451439}" srcOrd="0" destOrd="0" presId="urn:microsoft.com/office/officeart/2005/8/layout/orgChart1"/>
    <dgm:cxn modelId="{CC5B7CFC-891B-1240-8F30-A15F7089538D}" type="presParOf" srcId="{45DCB101-93B1-C84D-970F-89E5F5451439}" destId="{5406E981-2EDE-6E4C-98D9-84F8C1E64CED}" srcOrd="0" destOrd="0" presId="urn:microsoft.com/office/officeart/2005/8/layout/orgChart1"/>
    <dgm:cxn modelId="{D05E3C70-4CED-C841-BACF-46408548FF32}" type="presParOf" srcId="{45DCB101-93B1-C84D-970F-89E5F5451439}" destId="{F8168F3E-08DD-5F4B-A24E-70B4877052F6}" srcOrd="1" destOrd="0" presId="urn:microsoft.com/office/officeart/2005/8/layout/orgChart1"/>
    <dgm:cxn modelId="{A6C0944A-FCB0-0747-A024-73EBA2E29DEE}" type="presParOf" srcId="{1B4D904B-8E6D-BE40-889B-CCB2A92BD2BD}" destId="{19A8AA39-DD28-C64F-B7D7-A1F8D42CAE0B}" srcOrd="1" destOrd="0" presId="urn:microsoft.com/office/officeart/2005/8/layout/orgChart1"/>
    <dgm:cxn modelId="{7C071BDA-AFE5-7743-AAD4-0ABFC430F71C}" type="presParOf" srcId="{1B4D904B-8E6D-BE40-889B-CCB2A92BD2BD}" destId="{E2352260-1D15-D944-B459-E607EED08F2E}" srcOrd="2" destOrd="0" presId="urn:microsoft.com/office/officeart/2005/8/layout/orgChart1"/>
    <dgm:cxn modelId="{E3E7D3D2-34BA-1240-BA2B-2BC3D18CB5FF}" type="presParOf" srcId="{A9FD7635-9183-B346-ADD4-1B79352CAFD8}" destId="{31FAED9E-C6D8-FA4C-8B6C-CC2BA974A9AA}" srcOrd="6" destOrd="0" presId="urn:microsoft.com/office/officeart/2005/8/layout/orgChart1"/>
    <dgm:cxn modelId="{3C177F60-8D1B-E644-833C-312D1FB340C8}" type="presParOf" srcId="{A9FD7635-9183-B346-ADD4-1B79352CAFD8}" destId="{4B627257-6253-6A4F-AE14-36EFC6E6B50C}" srcOrd="7" destOrd="0" presId="urn:microsoft.com/office/officeart/2005/8/layout/orgChart1"/>
    <dgm:cxn modelId="{B2A9464E-90F2-F04B-826E-231535559EA9}" type="presParOf" srcId="{4B627257-6253-6A4F-AE14-36EFC6E6B50C}" destId="{5F1183F0-D16A-424F-91DD-E496A684BB75}" srcOrd="0" destOrd="0" presId="urn:microsoft.com/office/officeart/2005/8/layout/orgChart1"/>
    <dgm:cxn modelId="{8AE2DD95-1835-7D42-8944-81EB42B0AB46}" type="presParOf" srcId="{5F1183F0-D16A-424F-91DD-E496A684BB75}" destId="{3C3AB86E-6F91-4A4B-8BFD-384B45279D52}" srcOrd="0" destOrd="0" presId="urn:microsoft.com/office/officeart/2005/8/layout/orgChart1"/>
    <dgm:cxn modelId="{64422544-4107-CD45-8644-29A6405C957B}" type="presParOf" srcId="{5F1183F0-D16A-424F-91DD-E496A684BB75}" destId="{0FC9685F-A475-0A43-A0C6-8E9A9D4255FE}" srcOrd="1" destOrd="0" presId="urn:microsoft.com/office/officeart/2005/8/layout/orgChart1"/>
    <dgm:cxn modelId="{95F8CE60-10F2-B749-ADDB-249D68D68C5F}" type="presParOf" srcId="{4B627257-6253-6A4F-AE14-36EFC6E6B50C}" destId="{38D8038B-DD7D-7643-BED0-88BE420F5447}" srcOrd="1" destOrd="0" presId="urn:microsoft.com/office/officeart/2005/8/layout/orgChart1"/>
    <dgm:cxn modelId="{7D2EF166-41AC-A943-8372-0FA8FBD65F5E}" type="presParOf" srcId="{4B627257-6253-6A4F-AE14-36EFC6E6B50C}" destId="{79839A38-50B2-FF42-95B6-14310C80BD9B}" srcOrd="2" destOrd="0" presId="urn:microsoft.com/office/officeart/2005/8/layout/orgChart1"/>
    <dgm:cxn modelId="{97765410-B45E-FF4D-BA26-28142A47B411}" type="presParOf" srcId="{1A7D3DD6-F4A3-214B-9100-7164E776E721}" destId="{7D2A3EAD-4562-434B-A27D-DE681D69792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DE909E-90F1-9044-A2A7-AF5D9B8594CC}" type="doc">
      <dgm:prSet loTypeId="urn:microsoft.com/office/officeart/2005/8/layout/chevron1" loCatId="" qsTypeId="urn:microsoft.com/office/officeart/2005/8/quickstyle/simple1" qsCatId="simple" csTypeId="urn:microsoft.com/office/officeart/2005/8/colors/accent1_2" csCatId="accent1" phldr="1"/>
      <dgm:spPr/>
    </dgm:pt>
    <dgm:pt modelId="{5EB98AC0-C821-5B4B-8943-631C3236A374}">
      <dgm:prSet phldrT="[Text]" custT="1"/>
      <dgm:spPr>
        <a:noFill/>
        <a:ln>
          <a:solidFill>
            <a:schemeClr val="accent6">
              <a:lumMod val="75000"/>
            </a:schemeClr>
          </a:solidFill>
        </a:ln>
      </dgm:spPr>
      <dgm:t>
        <a:bodyPr/>
        <a:lstStyle/>
        <a:p>
          <a:r>
            <a:rPr lang="en-US" sz="3200" dirty="0">
              <a:solidFill>
                <a:srgbClr val="0070C0"/>
              </a:solidFill>
            </a:rPr>
            <a:t>Leverage the power of Wikidata</a:t>
          </a:r>
        </a:p>
      </dgm:t>
    </dgm:pt>
    <dgm:pt modelId="{28F5082C-0AF8-E44E-820D-735F09921920}" type="parTrans" cxnId="{6A84A3ED-B316-C84E-A091-708561D48A5B}">
      <dgm:prSet/>
      <dgm:spPr/>
      <dgm:t>
        <a:bodyPr/>
        <a:lstStyle/>
        <a:p>
          <a:endParaRPr lang="en-US"/>
        </a:p>
      </dgm:t>
    </dgm:pt>
    <dgm:pt modelId="{66151A66-1BD1-324A-A9EE-69728A4F738A}" type="sibTrans" cxnId="{6A84A3ED-B316-C84E-A091-708561D48A5B}">
      <dgm:prSet/>
      <dgm:spPr/>
      <dgm:t>
        <a:bodyPr/>
        <a:lstStyle/>
        <a:p>
          <a:endParaRPr lang="en-US"/>
        </a:p>
      </dgm:t>
    </dgm:pt>
    <dgm:pt modelId="{26CCCD1E-A08D-3247-9F5C-EAD69250CAAC}">
      <dgm:prSet phldrT="[Text]"/>
      <dgm:spPr>
        <a:noFill/>
        <a:ln>
          <a:solidFill>
            <a:schemeClr val="accent6">
              <a:lumMod val="75000"/>
            </a:schemeClr>
          </a:solidFill>
        </a:ln>
      </dgm:spPr>
      <dgm:t>
        <a:bodyPr/>
        <a:lstStyle/>
        <a:p>
          <a:r>
            <a:rPr lang="en-US" b="1" dirty="0">
              <a:solidFill>
                <a:srgbClr val="7030A0"/>
              </a:solidFill>
            </a:rPr>
            <a:t>Elevate the power of AI (fueled by both humans &amp; machines)</a:t>
          </a:r>
          <a:r>
            <a:rPr lang="en-US" dirty="0"/>
            <a:t>)</a:t>
          </a:r>
        </a:p>
      </dgm:t>
    </dgm:pt>
    <dgm:pt modelId="{2328ECB4-1688-5546-AD4D-D7A6DAE1A128}" type="parTrans" cxnId="{A643A7E7-6692-8642-8C58-306C9AD41549}">
      <dgm:prSet/>
      <dgm:spPr/>
      <dgm:t>
        <a:bodyPr/>
        <a:lstStyle/>
        <a:p>
          <a:endParaRPr lang="en-US"/>
        </a:p>
      </dgm:t>
    </dgm:pt>
    <dgm:pt modelId="{A7D02C09-E67C-0747-A1C0-9DE3EBA513E3}" type="sibTrans" cxnId="{A643A7E7-6692-8642-8C58-306C9AD41549}">
      <dgm:prSet/>
      <dgm:spPr/>
      <dgm:t>
        <a:bodyPr/>
        <a:lstStyle/>
        <a:p>
          <a:endParaRPr lang="en-US"/>
        </a:p>
      </dgm:t>
    </dgm:pt>
    <dgm:pt modelId="{8C840ED4-B5F7-874C-B1C6-15084FAADFE6}" type="pres">
      <dgm:prSet presAssocID="{B6DE909E-90F1-9044-A2A7-AF5D9B8594CC}" presName="Name0" presStyleCnt="0">
        <dgm:presLayoutVars>
          <dgm:dir/>
          <dgm:animLvl val="lvl"/>
          <dgm:resizeHandles val="exact"/>
        </dgm:presLayoutVars>
      </dgm:prSet>
      <dgm:spPr/>
    </dgm:pt>
    <dgm:pt modelId="{174EA6AD-9B8E-2F4F-9ACD-36D3ADB9316A}" type="pres">
      <dgm:prSet presAssocID="{5EB98AC0-C821-5B4B-8943-631C3236A374}" presName="parTxOnly" presStyleLbl="node1" presStyleIdx="0" presStyleCnt="2">
        <dgm:presLayoutVars>
          <dgm:chMax val="0"/>
          <dgm:chPref val="0"/>
          <dgm:bulletEnabled val="1"/>
        </dgm:presLayoutVars>
      </dgm:prSet>
      <dgm:spPr/>
    </dgm:pt>
    <dgm:pt modelId="{4522320C-587C-6B46-AC81-33F3E309F92C}" type="pres">
      <dgm:prSet presAssocID="{66151A66-1BD1-324A-A9EE-69728A4F738A}" presName="parTxOnlySpace" presStyleCnt="0"/>
      <dgm:spPr/>
    </dgm:pt>
    <dgm:pt modelId="{69FD012B-2783-EB4B-8610-A42BE5CBB3F9}" type="pres">
      <dgm:prSet presAssocID="{26CCCD1E-A08D-3247-9F5C-EAD69250CAAC}" presName="parTxOnly" presStyleLbl="node1" presStyleIdx="1" presStyleCnt="2">
        <dgm:presLayoutVars>
          <dgm:chMax val="0"/>
          <dgm:chPref val="0"/>
          <dgm:bulletEnabled val="1"/>
        </dgm:presLayoutVars>
      </dgm:prSet>
      <dgm:spPr/>
    </dgm:pt>
  </dgm:ptLst>
  <dgm:cxnLst>
    <dgm:cxn modelId="{117BC419-C8B2-564E-9753-196230197E4A}" type="presOf" srcId="{26CCCD1E-A08D-3247-9F5C-EAD69250CAAC}" destId="{69FD012B-2783-EB4B-8610-A42BE5CBB3F9}" srcOrd="0" destOrd="0" presId="urn:microsoft.com/office/officeart/2005/8/layout/chevron1"/>
    <dgm:cxn modelId="{3557A31D-54FA-5F45-BE79-1AF09CFD2E38}" type="presOf" srcId="{5EB98AC0-C821-5B4B-8943-631C3236A374}" destId="{174EA6AD-9B8E-2F4F-9ACD-36D3ADB9316A}" srcOrd="0" destOrd="0" presId="urn:microsoft.com/office/officeart/2005/8/layout/chevron1"/>
    <dgm:cxn modelId="{616AE5C0-8E00-B348-826F-3D65481BD464}" type="presOf" srcId="{B6DE909E-90F1-9044-A2A7-AF5D9B8594CC}" destId="{8C840ED4-B5F7-874C-B1C6-15084FAADFE6}" srcOrd="0" destOrd="0" presId="urn:microsoft.com/office/officeart/2005/8/layout/chevron1"/>
    <dgm:cxn modelId="{A643A7E7-6692-8642-8C58-306C9AD41549}" srcId="{B6DE909E-90F1-9044-A2A7-AF5D9B8594CC}" destId="{26CCCD1E-A08D-3247-9F5C-EAD69250CAAC}" srcOrd="1" destOrd="0" parTransId="{2328ECB4-1688-5546-AD4D-D7A6DAE1A128}" sibTransId="{A7D02C09-E67C-0747-A1C0-9DE3EBA513E3}"/>
    <dgm:cxn modelId="{6A84A3ED-B316-C84E-A091-708561D48A5B}" srcId="{B6DE909E-90F1-9044-A2A7-AF5D9B8594CC}" destId="{5EB98AC0-C821-5B4B-8943-631C3236A374}" srcOrd="0" destOrd="0" parTransId="{28F5082C-0AF8-E44E-820D-735F09921920}" sibTransId="{66151A66-1BD1-324A-A9EE-69728A4F738A}"/>
    <dgm:cxn modelId="{F6A3E0C5-879A-9B47-860A-4696A73A5ECB}" type="presParOf" srcId="{8C840ED4-B5F7-874C-B1C6-15084FAADFE6}" destId="{174EA6AD-9B8E-2F4F-9ACD-36D3ADB9316A}" srcOrd="0" destOrd="0" presId="urn:microsoft.com/office/officeart/2005/8/layout/chevron1"/>
    <dgm:cxn modelId="{CA8CA5FE-22E1-E349-BB17-0972F614CE7B}" type="presParOf" srcId="{8C840ED4-B5F7-874C-B1C6-15084FAADFE6}" destId="{4522320C-587C-6B46-AC81-33F3E309F92C}" srcOrd="1" destOrd="0" presId="urn:microsoft.com/office/officeart/2005/8/layout/chevron1"/>
    <dgm:cxn modelId="{A1FF3E2B-589C-6D41-B8B4-2926D774F614}" type="presParOf" srcId="{8C840ED4-B5F7-874C-B1C6-15084FAADFE6}" destId="{69FD012B-2783-EB4B-8610-A42BE5CBB3F9}"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AED9E-C6D8-FA4C-8B6C-CC2BA974A9AA}">
      <dsp:nvSpPr>
        <dsp:cNvPr id="0" name=""/>
        <dsp:cNvSpPr/>
      </dsp:nvSpPr>
      <dsp:spPr>
        <a:xfrm>
          <a:off x="5486400" y="2014395"/>
          <a:ext cx="4296982" cy="497171"/>
        </a:xfrm>
        <a:custGeom>
          <a:avLst/>
          <a:gdLst/>
          <a:ahLst/>
          <a:cxnLst/>
          <a:rect l="0" t="0" r="0" b="0"/>
          <a:pathLst>
            <a:path>
              <a:moveTo>
                <a:pt x="0" y="0"/>
              </a:moveTo>
              <a:lnTo>
                <a:pt x="0" y="248585"/>
              </a:lnTo>
              <a:lnTo>
                <a:pt x="4296982" y="248585"/>
              </a:lnTo>
              <a:lnTo>
                <a:pt x="4296982" y="49717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2282A1-CBA7-5443-897B-538F72A7AB42}">
      <dsp:nvSpPr>
        <dsp:cNvPr id="0" name=""/>
        <dsp:cNvSpPr/>
      </dsp:nvSpPr>
      <dsp:spPr>
        <a:xfrm>
          <a:off x="5486400" y="2014395"/>
          <a:ext cx="1432327" cy="497171"/>
        </a:xfrm>
        <a:custGeom>
          <a:avLst/>
          <a:gdLst/>
          <a:ahLst/>
          <a:cxnLst/>
          <a:rect l="0" t="0" r="0" b="0"/>
          <a:pathLst>
            <a:path>
              <a:moveTo>
                <a:pt x="0" y="0"/>
              </a:moveTo>
              <a:lnTo>
                <a:pt x="0" y="248585"/>
              </a:lnTo>
              <a:lnTo>
                <a:pt x="1432327" y="248585"/>
              </a:lnTo>
              <a:lnTo>
                <a:pt x="1432327" y="49717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D150E3-CE51-1F47-B1C5-4567117713E6}">
      <dsp:nvSpPr>
        <dsp:cNvPr id="0" name=""/>
        <dsp:cNvSpPr/>
      </dsp:nvSpPr>
      <dsp:spPr>
        <a:xfrm>
          <a:off x="4054072" y="2014395"/>
          <a:ext cx="1432327" cy="497171"/>
        </a:xfrm>
        <a:custGeom>
          <a:avLst/>
          <a:gdLst/>
          <a:ahLst/>
          <a:cxnLst/>
          <a:rect l="0" t="0" r="0" b="0"/>
          <a:pathLst>
            <a:path>
              <a:moveTo>
                <a:pt x="1432327" y="0"/>
              </a:moveTo>
              <a:lnTo>
                <a:pt x="1432327" y="248585"/>
              </a:lnTo>
              <a:lnTo>
                <a:pt x="0" y="248585"/>
              </a:lnTo>
              <a:lnTo>
                <a:pt x="0" y="49717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2872A4-9CD2-FF4C-B88C-30D408F1DC54}">
      <dsp:nvSpPr>
        <dsp:cNvPr id="0" name=""/>
        <dsp:cNvSpPr/>
      </dsp:nvSpPr>
      <dsp:spPr>
        <a:xfrm>
          <a:off x="1189417" y="2014395"/>
          <a:ext cx="4296982" cy="497171"/>
        </a:xfrm>
        <a:custGeom>
          <a:avLst/>
          <a:gdLst/>
          <a:ahLst/>
          <a:cxnLst/>
          <a:rect l="0" t="0" r="0" b="0"/>
          <a:pathLst>
            <a:path>
              <a:moveTo>
                <a:pt x="4296982" y="0"/>
              </a:moveTo>
              <a:lnTo>
                <a:pt x="4296982" y="248585"/>
              </a:lnTo>
              <a:lnTo>
                <a:pt x="0" y="248585"/>
              </a:lnTo>
              <a:lnTo>
                <a:pt x="0" y="49717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EE8FC-6501-C14F-ADEA-E6B019E2E5DF}">
      <dsp:nvSpPr>
        <dsp:cNvPr id="0" name=""/>
        <dsp:cNvSpPr/>
      </dsp:nvSpPr>
      <dsp:spPr>
        <a:xfrm>
          <a:off x="4302658" y="830654"/>
          <a:ext cx="2367483" cy="118374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LC Name Authorities</a:t>
          </a:r>
        </a:p>
      </dsp:txBody>
      <dsp:txXfrm>
        <a:off x="4302658" y="830654"/>
        <a:ext cx="2367483" cy="1183741"/>
      </dsp:txXfrm>
    </dsp:sp>
    <dsp:sp modelId="{51F0807A-A6F1-2046-A549-2927FAE22AB2}">
      <dsp:nvSpPr>
        <dsp:cNvPr id="0" name=""/>
        <dsp:cNvSpPr/>
      </dsp:nvSpPr>
      <dsp:spPr>
        <a:xfrm>
          <a:off x="5675" y="2511567"/>
          <a:ext cx="2367483" cy="118374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UT General &amp; Special Collections</a:t>
          </a:r>
        </a:p>
        <a:p>
          <a:pPr marL="0" lvl="0" indent="0" algn="ctr" defTabSz="977900">
            <a:lnSpc>
              <a:spcPct val="90000"/>
            </a:lnSpc>
            <a:spcBef>
              <a:spcPct val="0"/>
            </a:spcBef>
            <a:spcAft>
              <a:spcPct val="35000"/>
            </a:spcAft>
            <a:buNone/>
          </a:pPr>
          <a:r>
            <a:rPr lang="en-US" sz="2200" kern="1200" dirty="0"/>
            <a:t>(MARC/RDA)</a:t>
          </a:r>
        </a:p>
      </dsp:txBody>
      <dsp:txXfrm>
        <a:off x="5675" y="2511567"/>
        <a:ext cx="2367483" cy="1183741"/>
      </dsp:txXfrm>
    </dsp:sp>
    <dsp:sp modelId="{32ECC544-AADF-444F-B99B-34E24CED7249}">
      <dsp:nvSpPr>
        <dsp:cNvPr id="0" name=""/>
        <dsp:cNvSpPr/>
      </dsp:nvSpPr>
      <dsp:spPr>
        <a:xfrm>
          <a:off x="2870330" y="2511567"/>
          <a:ext cx="2367483" cy="118374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SCOUT~UT Archives' Finding Aids </a:t>
          </a:r>
        </a:p>
        <a:p>
          <a:pPr marL="0" lvl="0" indent="0" algn="ctr" defTabSz="977900">
            <a:lnSpc>
              <a:spcPct val="90000"/>
            </a:lnSpc>
            <a:spcBef>
              <a:spcPct val="0"/>
            </a:spcBef>
            <a:spcAft>
              <a:spcPct val="35000"/>
            </a:spcAft>
            <a:buNone/>
          </a:pPr>
          <a:r>
            <a:rPr lang="en-US" sz="2200" kern="1200" dirty="0"/>
            <a:t>(EAD)</a:t>
          </a:r>
        </a:p>
      </dsp:txBody>
      <dsp:txXfrm>
        <a:off x="2870330" y="2511567"/>
        <a:ext cx="2367483" cy="1183741"/>
      </dsp:txXfrm>
    </dsp:sp>
    <dsp:sp modelId="{5406E981-2EDE-6E4C-98D9-84F8C1E64CED}">
      <dsp:nvSpPr>
        <dsp:cNvPr id="0" name=""/>
        <dsp:cNvSpPr/>
      </dsp:nvSpPr>
      <dsp:spPr>
        <a:xfrm>
          <a:off x="5734985" y="2511567"/>
          <a:ext cx="2367483" cy="118374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UT Digital Collections</a:t>
          </a:r>
        </a:p>
        <a:p>
          <a:pPr marL="0" lvl="0" indent="0" algn="ctr" defTabSz="977900">
            <a:lnSpc>
              <a:spcPct val="90000"/>
            </a:lnSpc>
            <a:spcBef>
              <a:spcPct val="0"/>
            </a:spcBef>
            <a:spcAft>
              <a:spcPct val="35000"/>
            </a:spcAft>
            <a:buNone/>
          </a:pPr>
          <a:r>
            <a:rPr lang="en-US" sz="2200" kern="1200" dirty="0"/>
            <a:t>(MODS)</a:t>
          </a:r>
        </a:p>
      </dsp:txBody>
      <dsp:txXfrm>
        <a:off x="5734985" y="2511567"/>
        <a:ext cx="2367483" cy="1183741"/>
      </dsp:txXfrm>
    </dsp:sp>
    <dsp:sp modelId="{3C3AB86E-6F91-4A4B-8BFD-384B45279D52}">
      <dsp:nvSpPr>
        <dsp:cNvPr id="0" name=""/>
        <dsp:cNvSpPr/>
      </dsp:nvSpPr>
      <dsp:spPr>
        <a:xfrm>
          <a:off x="8599640" y="2511567"/>
          <a:ext cx="2367483" cy="118374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TRACE (institutional repository)</a:t>
          </a:r>
        </a:p>
        <a:p>
          <a:pPr marL="0" lvl="0" indent="0" algn="ctr" defTabSz="977900">
            <a:lnSpc>
              <a:spcPct val="90000"/>
            </a:lnSpc>
            <a:spcBef>
              <a:spcPct val="0"/>
            </a:spcBef>
            <a:spcAft>
              <a:spcPct val="35000"/>
            </a:spcAft>
            <a:buNone/>
          </a:pPr>
          <a:r>
            <a:rPr lang="en-US" sz="2200" kern="1200" dirty="0"/>
            <a:t>(Dublin Core)</a:t>
          </a:r>
        </a:p>
      </dsp:txBody>
      <dsp:txXfrm>
        <a:off x="8599640" y="2511567"/>
        <a:ext cx="2367483" cy="1183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EA6AD-9B8E-2F4F-9ACD-36D3ADB9316A}">
      <dsp:nvSpPr>
        <dsp:cNvPr id="0" name=""/>
        <dsp:cNvSpPr/>
      </dsp:nvSpPr>
      <dsp:spPr>
        <a:xfrm>
          <a:off x="9964" y="1602707"/>
          <a:ext cx="5956514" cy="2382605"/>
        </a:xfrm>
        <a:prstGeom prst="chevron">
          <a:avLst/>
        </a:prstGeom>
        <a:no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70C0"/>
              </a:solidFill>
            </a:rPr>
            <a:t>Leverage the power of Wikidata</a:t>
          </a:r>
        </a:p>
      </dsp:txBody>
      <dsp:txXfrm>
        <a:off x="1201267" y="1602707"/>
        <a:ext cx="3573909" cy="2382605"/>
      </dsp:txXfrm>
    </dsp:sp>
    <dsp:sp modelId="{69FD012B-2783-EB4B-8610-A42BE5CBB3F9}">
      <dsp:nvSpPr>
        <dsp:cNvPr id="0" name=""/>
        <dsp:cNvSpPr/>
      </dsp:nvSpPr>
      <dsp:spPr>
        <a:xfrm>
          <a:off x="5370827" y="1602707"/>
          <a:ext cx="5956514" cy="2382605"/>
        </a:xfrm>
        <a:prstGeom prst="chevron">
          <a:avLst/>
        </a:prstGeom>
        <a:no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018" tIns="46673" rIns="46673" bIns="46673" numCol="1" spcCol="1270" anchor="ctr" anchorCtr="0">
          <a:noAutofit/>
        </a:bodyPr>
        <a:lstStyle/>
        <a:p>
          <a:pPr marL="0" lvl="0" indent="0" algn="ctr" defTabSz="1555750">
            <a:lnSpc>
              <a:spcPct val="90000"/>
            </a:lnSpc>
            <a:spcBef>
              <a:spcPct val="0"/>
            </a:spcBef>
            <a:spcAft>
              <a:spcPct val="35000"/>
            </a:spcAft>
            <a:buNone/>
          </a:pPr>
          <a:r>
            <a:rPr lang="en-US" sz="3500" b="1" kern="1200" dirty="0">
              <a:solidFill>
                <a:srgbClr val="7030A0"/>
              </a:solidFill>
            </a:rPr>
            <a:t>Elevate the power of AI (fueled by both humans &amp; machines)</a:t>
          </a:r>
          <a:r>
            <a:rPr lang="en-US" sz="3500" kern="1200" dirty="0"/>
            <a:t>)</a:t>
          </a:r>
        </a:p>
      </dsp:txBody>
      <dsp:txXfrm>
        <a:off x="6562130" y="1602707"/>
        <a:ext cx="3573909" cy="238260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D2E4E1-459F-F84E-99FD-E2C84C1178DD}" type="datetimeFigureOut">
              <a:rPr lang="en-US" smtClean="0"/>
              <a:t>5/12/19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992192-33A8-6E48-B1E4-74AD2AFF4643}" type="slidenum">
              <a:rPr lang="en-US" smtClean="0"/>
              <a:t>‹#›</a:t>
            </a:fld>
            <a:endParaRPr lang="en-US" dirty="0"/>
          </a:p>
        </p:txBody>
      </p:sp>
    </p:spTree>
    <p:extLst>
      <p:ext uri="{BB962C8B-B14F-4D97-AF65-F5344CB8AC3E}">
        <p14:creationId xmlns:p14="http://schemas.microsoft.com/office/powerpoint/2010/main" val="2888314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ccl.inf.tu-dresden.de/web/Wissensbasierte_Systeme/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tu-dresden.d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ikidata.org/wiki/Q9202"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loc.gov/aba/publications/FreeSHM/H0405.pdf"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rriam-webster.com/dictionary/enlightenin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wikidata.org/wiki/Q15407746"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www.pbs.org/program/letters-baghdad/" TargetMode="External"/><Relationship Id="rId4" Type="http://schemas.openxmlformats.org/officeDocument/2006/relationships/hyperlink" Target="https://m.wikidata.org/wiki/Q231360"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wikidata.org/wiki/Wikidata:ORCIDator"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wikidata.org/wiki/Special:Contributions/Apanig"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wikidata.org/w/api.php"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tools.wmflabs.org/reasonator/" TargetMode="External"/><Relationship Id="rId4" Type="http://schemas.openxmlformats.org/officeDocument/2006/relationships/hyperlink" Target="https://query.wikidata.or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t>
            </a:r>
            <a:r>
              <a:rPr lang="en-US" dirty="0" err="1"/>
              <a:t>Sabaah</a:t>
            </a:r>
            <a:r>
              <a:rPr lang="en-US" dirty="0"/>
              <a:t> el </a:t>
            </a:r>
            <a:r>
              <a:rPr lang="en-US" dirty="0" err="1"/>
              <a:t>kheir</a:t>
            </a:r>
            <a:r>
              <a:rPr lang="en-US" dirty="0"/>
              <a:t>. My name is </a:t>
            </a:r>
            <a:r>
              <a:rPr lang="en-US" dirty="0" err="1"/>
              <a:t>Anchalee</a:t>
            </a:r>
            <a:r>
              <a:rPr lang="en-US" dirty="0"/>
              <a:t> Panigabutra-Roberts with the Thai nickname, Joy. I am the Head of Cataloging at the University of Tennessee Libraries in Knoxville, the flagship campus.  And I am also the coordinator of Tennessee NACO Funnel. I will share with you my experience working with </a:t>
            </a:r>
            <a:r>
              <a:rPr lang="en-US" dirty="0" err="1"/>
              <a:t>Wikidata</a:t>
            </a:r>
            <a:r>
              <a:rPr lang="en-US" dirty="0"/>
              <a:t> and name entities for my own  author profile and some name entities that can be used in the future for </a:t>
            </a:r>
            <a:r>
              <a:rPr lang="en-US" dirty="0" err="1"/>
              <a:t>Volopedia</a:t>
            </a:r>
            <a:r>
              <a:rPr lang="en-US" dirty="0"/>
              <a:t>, the web-based encyclopedia for all things related to the University of Tennessee’s Volunteers.  </a:t>
            </a:r>
          </a:p>
        </p:txBody>
      </p:sp>
      <p:sp>
        <p:nvSpPr>
          <p:cNvPr id="4" name="Slide Number Placeholder 3"/>
          <p:cNvSpPr>
            <a:spLocks noGrp="1"/>
          </p:cNvSpPr>
          <p:nvPr>
            <p:ph type="sldNum" sz="quarter" idx="5"/>
          </p:nvPr>
        </p:nvSpPr>
        <p:spPr/>
        <p:txBody>
          <a:bodyPr/>
          <a:lstStyle/>
          <a:p>
            <a:fld id="{D3992192-33A8-6E48-B1E4-74AD2AFF4643}" type="slidenum">
              <a:rPr lang="en-US" smtClean="0"/>
              <a:t>1</a:t>
            </a:fld>
            <a:endParaRPr lang="en-US" dirty="0"/>
          </a:p>
        </p:txBody>
      </p:sp>
    </p:spTree>
    <p:extLst>
      <p:ext uri="{BB962C8B-B14F-4D97-AF65-F5344CB8AC3E}">
        <p14:creationId xmlns:p14="http://schemas.microsoft.com/office/powerpoint/2010/main" val="3781854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experimented with the query service and visualization to create the timeline for all the works I have created. </a:t>
            </a:r>
          </a:p>
        </p:txBody>
      </p:sp>
      <p:sp>
        <p:nvSpPr>
          <p:cNvPr id="4" name="Slide Number Placeholder 3"/>
          <p:cNvSpPr>
            <a:spLocks noGrp="1"/>
          </p:cNvSpPr>
          <p:nvPr>
            <p:ph type="sldNum" sz="quarter" idx="5"/>
          </p:nvPr>
        </p:nvSpPr>
        <p:spPr/>
        <p:txBody>
          <a:bodyPr/>
          <a:lstStyle/>
          <a:p>
            <a:fld id="{D3992192-33A8-6E48-B1E4-74AD2AFF4643}" type="slidenum">
              <a:rPr lang="en-US" smtClean="0"/>
              <a:t>10</a:t>
            </a:fld>
            <a:endParaRPr lang="en-US" dirty="0"/>
          </a:p>
        </p:txBody>
      </p:sp>
    </p:spTree>
    <p:extLst>
      <p:ext uri="{BB962C8B-B14F-4D97-AF65-F5344CB8AC3E}">
        <p14:creationId xmlns:p14="http://schemas.microsoft.com/office/powerpoint/2010/main" val="1358408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check out data visualization tools along the left-hand side of the query service screen. I queried the data for all items related to me as an author by types/genre and publication dates to have this timeline display. </a:t>
            </a:r>
          </a:p>
        </p:txBody>
      </p:sp>
      <p:sp>
        <p:nvSpPr>
          <p:cNvPr id="4" name="Slide Number Placeholder 3"/>
          <p:cNvSpPr>
            <a:spLocks noGrp="1"/>
          </p:cNvSpPr>
          <p:nvPr>
            <p:ph type="sldNum" sz="quarter" idx="5"/>
          </p:nvPr>
        </p:nvSpPr>
        <p:spPr/>
        <p:txBody>
          <a:bodyPr/>
          <a:lstStyle/>
          <a:p>
            <a:fld id="{D3992192-33A8-6E48-B1E4-74AD2AFF4643}" type="slidenum">
              <a:rPr lang="en-US" smtClean="0"/>
              <a:t>11</a:t>
            </a:fld>
            <a:endParaRPr lang="en-US" dirty="0"/>
          </a:p>
        </p:txBody>
      </p:sp>
    </p:spTree>
    <p:extLst>
      <p:ext uri="{BB962C8B-B14F-4D97-AF65-F5344CB8AC3E}">
        <p14:creationId xmlns:p14="http://schemas.microsoft.com/office/powerpoint/2010/main" val="1223427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SQUID is another tool to extract, query and process data in </a:t>
            </a:r>
            <a:r>
              <a:rPr lang="en-US" dirty="0" err="1"/>
              <a:t>Wikidata</a:t>
            </a:r>
            <a:r>
              <a:rPr lang="en-US" dirty="0"/>
              <a:t>. </a:t>
            </a:r>
          </a:p>
          <a:p>
            <a:r>
              <a:rPr lang="en-US" dirty="0"/>
              <a:t>I noticed the VIAF’s link from this page to find out that VIAF harvested my </a:t>
            </a:r>
            <a:r>
              <a:rPr lang="en-US" dirty="0" err="1"/>
              <a:t>Wikidata</a:t>
            </a:r>
            <a:r>
              <a:rPr lang="en-US" dirty="0"/>
              <a:t> to create a brand new authority record for me, attached to the same VIAF as my LC authority record. </a:t>
            </a:r>
          </a:p>
          <a:p>
            <a:endParaRPr lang="en-US" dirty="0"/>
          </a:p>
          <a:p>
            <a:r>
              <a:rPr lang="en-US" dirty="0">
                <a:solidFill>
                  <a:srgbClr val="0070C0"/>
                </a:solidFill>
              </a:rPr>
              <a:t>*</a:t>
            </a:r>
            <a:r>
              <a:rPr lang="en-US" b="1" dirty="0">
                <a:solidFill>
                  <a:srgbClr val="0070C0"/>
                </a:solidFill>
              </a:rPr>
              <a:t>About SQID</a:t>
            </a:r>
          </a:p>
          <a:p>
            <a:r>
              <a:rPr lang="en-US" dirty="0">
                <a:solidFill>
                  <a:srgbClr val="0070C0"/>
                </a:solidFill>
              </a:rPr>
              <a:t>SQID is a project of the </a:t>
            </a:r>
            <a:r>
              <a:rPr lang="en-US" dirty="0">
                <a:solidFill>
                  <a:srgbClr val="0070C0"/>
                </a:solidFill>
                <a:hlinkClick r:id="rId3">
                  <a:extLst>
                    <a:ext uri="{A12FA001-AC4F-418D-AE19-62706E023703}">
                      <ahyp:hlinkClr xmlns:ahyp="http://schemas.microsoft.com/office/drawing/2018/hyperlinkcolor" val="tx"/>
                    </a:ext>
                  </a:extLst>
                </a:hlinkClick>
              </a:rPr>
              <a:t>Knowledge-Based Systems Group</a:t>
            </a:r>
            <a:r>
              <a:rPr lang="en-US" dirty="0">
                <a:solidFill>
                  <a:srgbClr val="0070C0"/>
                </a:solidFill>
              </a:rPr>
              <a:t> of </a:t>
            </a:r>
            <a:r>
              <a:rPr lang="en-US" dirty="0">
                <a:solidFill>
                  <a:srgbClr val="0070C0"/>
                </a:solidFill>
                <a:hlinkClick r:id="rId4">
                  <a:extLst>
                    <a:ext uri="{A12FA001-AC4F-418D-AE19-62706E023703}">
                      <ahyp:hlinkClr xmlns:ahyp="http://schemas.microsoft.com/office/drawing/2018/hyperlinkcolor" val="tx"/>
                    </a:ext>
                  </a:extLst>
                </a:hlinkClick>
              </a:rPr>
              <a:t>TU Dresden</a:t>
            </a:r>
            <a:r>
              <a:rPr lang="en-US" dirty="0">
                <a:solidFill>
                  <a:srgbClr val="0070C0"/>
                </a:solidFill>
              </a:rPr>
              <a:t>. Developers include Markus </a:t>
            </a:r>
            <a:r>
              <a:rPr lang="en-US" dirty="0" err="1">
                <a:solidFill>
                  <a:srgbClr val="0070C0"/>
                </a:solidFill>
              </a:rPr>
              <a:t>Krötzsch</a:t>
            </a:r>
            <a:r>
              <a:rPr lang="en-US" dirty="0">
                <a:solidFill>
                  <a:srgbClr val="0070C0"/>
                </a:solidFill>
              </a:rPr>
              <a:t>, Michael Günther, Markus </a:t>
            </a:r>
            <a:r>
              <a:rPr lang="en-US" dirty="0" err="1">
                <a:solidFill>
                  <a:srgbClr val="0070C0"/>
                </a:solidFill>
              </a:rPr>
              <a:t>Damm</a:t>
            </a:r>
            <a:r>
              <a:rPr lang="en-US" dirty="0">
                <a:solidFill>
                  <a:srgbClr val="0070C0"/>
                </a:solidFill>
              </a:rPr>
              <a:t>, and Georg Wild.</a:t>
            </a:r>
          </a:p>
          <a:p>
            <a:r>
              <a:rPr lang="en-US" b="1" dirty="0">
                <a:solidFill>
                  <a:srgbClr val="0070C0"/>
                </a:solidFill>
              </a:rPr>
              <a:t>SQID is programmed in JavaScript with additional server-side code in Java and Python to extract, query, and preprocess data. </a:t>
            </a:r>
          </a:p>
          <a:p>
            <a:r>
              <a:rPr lang="en-US" b="0" dirty="0">
                <a:solidFill>
                  <a:srgbClr val="0070C0"/>
                </a:solidFill>
              </a:rPr>
              <a:t>https://</a:t>
            </a:r>
            <a:r>
              <a:rPr lang="en-US" b="0" dirty="0" err="1">
                <a:solidFill>
                  <a:srgbClr val="0070C0"/>
                </a:solidFill>
              </a:rPr>
              <a:t>tools.wmflabs.org</a:t>
            </a:r>
            <a:r>
              <a:rPr lang="en-US" b="0" dirty="0">
                <a:solidFill>
                  <a:srgbClr val="0070C0"/>
                </a:solidFill>
              </a:rPr>
              <a:t>/</a:t>
            </a:r>
            <a:r>
              <a:rPr lang="en-US" b="0" dirty="0" err="1">
                <a:solidFill>
                  <a:srgbClr val="0070C0"/>
                </a:solidFill>
              </a:rPr>
              <a:t>sqid</a:t>
            </a:r>
            <a:r>
              <a:rPr lang="en-US" b="0" dirty="0">
                <a:solidFill>
                  <a:srgbClr val="0070C0"/>
                </a:solidFill>
              </a:rPr>
              <a:t>/#/about</a:t>
            </a:r>
          </a:p>
          <a:p>
            <a:endParaRPr lang="en-US" b="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992192-33A8-6E48-B1E4-74AD2AFF46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4145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6900"/>
            <a:ext cx="5600700" cy="3695700"/>
          </a:xfrm>
        </p:spPr>
        <p:txBody>
          <a:bodyPr/>
          <a:lstStyle/>
          <a:p>
            <a:r>
              <a:rPr lang="en-US" dirty="0"/>
              <a:t>Since all of my publications are in English, my LC name authority is in English with no reference to the Thai scripts. </a:t>
            </a:r>
          </a:p>
          <a:p>
            <a:r>
              <a:rPr lang="en-US" dirty="0"/>
              <a:t>In </a:t>
            </a:r>
            <a:r>
              <a:rPr lang="en-US" dirty="0" err="1"/>
              <a:t>Wikidata</a:t>
            </a:r>
            <a:r>
              <a:rPr lang="en-US" dirty="0"/>
              <a:t>, </a:t>
            </a:r>
            <a:r>
              <a:rPr lang="en-US" i="1" dirty="0">
                <a:solidFill>
                  <a:srgbClr val="0070C0"/>
                </a:solidFill>
              </a:rPr>
              <a:t>since I created it for myself, so there is no need to authenticate/verify the information/literary warrant. That’s why </a:t>
            </a:r>
            <a:r>
              <a:rPr lang="en-US" dirty="0"/>
              <a:t>I added my name in the Thai scripts. </a:t>
            </a:r>
          </a:p>
          <a:p>
            <a:r>
              <a:rPr lang="en-US" dirty="0"/>
              <a:t>VIAF chose to use my name in the Thai scripts as the main heading and use the English one as the variant/see reference. Thank you VIAF for honoring my Thai scripts in the name, but it won’t work for the citations for my publications which are all in English at this point in all of my formal publications. </a:t>
            </a:r>
          </a:p>
          <a:p>
            <a:r>
              <a:rPr lang="en-US" i="1" dirty="0">
                <a:solidFill>
                  <a:srgbClr val="0070C0"/>
                </a:solidFill>
              </a:rPr>
              <a:t>For VIAF’s algorithm, I would recommend using the name used in the publications as the clue for the headings as you would normally do for the macro to create NARs in </a:t>
            </a:r>
            <a:r>
              <a:rPr lang="en-US" i="1" dirty="0" err="1">
                <a:solidFill>
                  <a:srgbClr val="0070C0"/>
                </a:solidFill>
              </a:rPr>
              <a:t>Connexion</a:t>
            </a:r>
            <a:r>
              <a:rPr lang="en-US" i="1" dirty="0">
                <a:solidFill>
                  <a:srgbClr val="0070C0"/>
                </a:solidFill>
              </a:rPr>
              <a:t> Client. True, we do have many international authors and creators using their own scripts, but we also have international folks working in the U.S. and also at many American or other European-based higher education institutions worldwide as well.  [And I am speaking of the one consortium, AMICAL, American liberal arts institutions outside of the U.S. where the instructions, communications and research are all in English. I was at the American University in Cairo and roughly 40% are Americans, 40% Egyptians and 20% international. I hope this is something for VIAF to consider to base on the publications’ languages. And you can search with </a:t>
            </a:r>
            <a:r>
              <a:rPr lang="en-US" i="1" dirty="0" err="1">
                <a:solidFill>
                  <a:srgbClr val="0070C0"/>
                </a:solidFill>
              </a:rPr>
              <a:t>Wikidata</a:t>
            </a:r>
            <a:r>
              <a:rPr lang="en-US" i="1" dirty="0">
                <a:solidFill>
                  <a:srgbClr val="0070C0"/>
                </a:solidFill>
              </a:rPr>
              <a:t> ID.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992192-33A8-6E48-B1E4-74AD2AFF46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50877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Not a SACO Member? No worry!  You can use </a:t>
            </a:r>
            <a:r>
              <a:rPr lang="en-US" dirty="0" err="1"/>
              <a:t>Wikidata</a:t>
            </a:r>
            <a:r>
              <a:rPr lang="en-US" dirty="0"/>
              <a:t> for names as subject headings. In this case, I need the name authority for the Torchbearer, the UTK’s Volunteer statue. I modeled this </a:t>
            </a:r>
            <a:r>
              <a:rPr lang="en-US" dirty="0" err="1"/>
              <a:t>Wikidata</a:t>
            </a:r>
            <a:r>
              <a:rPr lang="en-US" dirty="0"/>
              <a:t> after the ‘</a:t>
            </a:r>
            <a:r>
              <a:rPr lang="en-US" b="1" dirty="0"/>
              <a:t>Statue of Liberty</a:t>
            </a:r>
            <a:r>
              <a:rPr lang="en-US" dirty="0"/>
              <a:t>’ </a:t>
            </a:r>
            <a:r>
              <a:rPr lang="en-US" dirty="0">
                <a:hlinkClick r:id="rId3"/>
              </a:rPr>
              <a:t>https://www.wikidata.org/wiki/Q9202</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olidFill>
                  <a:srgbClr val="0070C0"/>
                </a:solidFill>
              </a:rPr>
              <a:t>LCSH Manual H 405: Establishing Certain Entities in the Name or Subject Authority File: </a:t>
            </a:r>
            <a:r>
              <a:rPr lang="en-US" dirty="0">
                <a:solidFill>
                  <a:srgbClr val="0070C0"/>
                </a:solidFill>
                <a:hlinkClick r:id="rId4">
                  <a:extLst>
                    <a:ext uri="{A12FA001-AC4F-418D-AE19-62706E023703}">
                      <ahyp:hlinkClr xmlns:ahyp="http://schemas.microsoft.com/office/drawing/2018/hyperlinkcolor" val="tx"/>
                    </a:ext>
                  </a:extLst>
                </a:hlinkClick>
              </a:rPr>
              <a:t>https://www.loc.gov/aba/publications/FreeSHM/H0405.pdf</a:t>
            </a:r>
            <a:endParaRPr lang="en-US"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14</a:t>
            </a:fld>
            <a:endParaRPr lang="en-US" dirty="0"/>
          </a:p>
        </p:txBody>
      </p:sp>
    </p:spTree>
    <p:extLst>
      <p:ext uri="{BB962C8B-B14F-4D97-AF65-F5344CB8AC3E}">
        <p14:creationId xmlns:p14="http://schemas.microsoft.com/office/powerpoint/2010/main" val="2557422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70C0"/>
                </a:solidFill>
              </a:rPr>
              <a:t>In </a:t>
            </a:r>
            <a:r>
              <a:rPr lang="en-US" i="1" dirty="0" err="1">
                <a:solidFill>
                  <a:srgbClr val="0070C0"/>
                </a:solidFill>
              </a:rPr>
              <a:t>Volopedia</a:t>
            </a:r>
            <a:r>
              <a:rPr lang="en-US" i="1" dirty="0">
                <a:solidFill>
                  <a:srgbClr val="0070C0"/>
                </a:solidFill>
              </a:rPr>
              <a:t>, the Volunteer statue is a major feature since it is our official symbol for UT in Knoxville, with the nickname, the Torchbearer. Since this is a place name that fits in the names as subjects in the LC/PCC Subject Authority Cooperative Program (SACO), </a:t>
            </a:r>
            <a:r>
              <a:rPr lang="en-US" dirty="0" err="1">
                <a:solidFill>
                  <a:srgbClr val="0070C0"/>
                </a:solidFill>
              </a:rPr>
              <a:t>Wikidata</a:t>
            </a:r>
            <a:r>
              <a:rPr lang="en-US" dirty="0">
                <a:solidFill>
                  <a:srgbClr val="0070C0"/>
                </a:solidFill>
              </a:rPr>
              <a:t> gives us, the NACO-only libraries, a good option to create place name authorities unique to our institutions that can be ingested into our local websites or web-based content like </a:t>
            </a:r>
            <a:r>
              <a:rPr lang="en-US" dirty="0" err="1">
                <a:solidFill>
                  <a:srgbClr val="0070C0"/>
                </a:solidFill>
              </a:rPr>
              <a:t>Volopedia</a:t>
            </a:r>
            <a:r>
              <a:rPr lang="en-US" dirty="0">
                <a:solidFill>
                  <a:srgbClr val="0070C0"/>
                </a:solidFill>
              </a:rPr>
              <a:t> (to be published </a:t>
            </a:r>
            <a:r>
              <a:rPr lang="en-US" dirty="0"/>
              <a:t>in WordPress). </a:t>
            </a:r>
            <a:r>
              <a:rPr lang="en-US" i="1" dirty="0">
                <a:solidFill>
                  <a:srgbClr val="0070C0"/>
                </a:solidFill>
              </a:rPr>
              <a:t>If SACO can later harvest the data, then we would enrich and contribute to SACO and VIAF indirectly.  That is my suggestion for a use case for </a:t>
            </a:r>
            <a:r>
              <a:rPr lang="en-US" i="1" dirty="0" err="1">
                <a:solidFill>
                  <a:srgbClr val="0070C0"/>
                </a:solidFill>
              </a:rPr>
              <a:t>Wikidata</a:t>
            </a:r>
            <a:r>
              <a:rPr lang="en-US" i="1" dirty="0">
                <a:solidFill>
                  <a:srgbClr val="0070C0"/>
                </a:solidFill>
              </a:rPr>
              <a:t> for libraries. </a:t>
            </a:r>
          </a:p>
        </p:txBody>
      </p:sp>
      <p:sp>
        <p:nvSpPr>
          <p:cNvPr id="4" name="Slide Number Placeholder 3"/>
          <p:cNvSpPr>
            <a:spLocks noGrp="1"/>
          </p:cNvSpPr>
          <p:nvPr>
            <p:ph type="sldNum" sz="quarter" idx="5"/>
          </p:nvPr>
        </p:nvSpPr>
        <p:spPr/>
        <p:txBody>
          <a:bodyPr/>
          <a:lstStyle/>
          <a:p>
            <a:fld id="{D3992192-33A8-6E48-B1E4-74AD2AFF4643}" type="slidenum">
              <a:rPr lang="en-US" smtClean="0"/>
              <a:t>15</a:t>
            </a:fld>
            <a:endParaRPr lang="en-US" dirty="0"/>
          </a:p>
        </p:txBody>
      </p:sp>
    </p:spTree>
    <p:extLst>
      <p:ext uri="{BB962C8B-B14F-4D97-AF65-F5344CB8AC3E}">
        <p14:creationId xmlns:p14="http://schemas.microsoft.com/office/powerpoint/2010/main" val="1667341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property, </a:t>
            </a:r>
            <a:r>
              <a:rPr lang="en-US" b="1" dirty="0"/>
              <a:t>depicts, </a:t>
            </a:r>
            <a:r>
              <a:rPr lang="en-US" dirty="0"/>
              <a:t>I had to add many concepts to describe what the statue depicts. One term, </a:t>
            </a:r>
            <a:r>
              <a:rPr lang="en-US" b="1" dirty="0"/>
              <a:t>enlightenment</a:t>
            </a:r>
            <a:r>
              <a:rPr lang="en-US" dirty="0"/>
              <a:t>, has a narrower definition than what I looked for. In </a:t>
            </a:r>
            <a:r>
              <a:rPr lang="en-US" dirty="0" err="1"/>
              <a:t>Wikidata</a:t>
            </a:r>
            <a:r>
              <a:rPr lang="en-US" dirty="0"/>
              <a:t>, enlightenment, has a narrow definition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olidFill>
                  <a:srgbClr val="0070C0"/>
                </a:solidFill>
              </a:rPr>
              <a:t>enlightenment (Q592592)</a:t>
            </a:r>
            <a:r>
              <a:rPr lang="en-US" b="1" dirty="0"/>
              <a:t> -&gt; an instance of: religious concept -&gt;facet of -&gt; Buddhism. </a:t>
            </a:r>
          </a:p>
          <a:p>
            <a:pPr fontAlgn="base"/>
            <a:r>
              <a:rPr lang="en-US" b="1" dirty="0"/>
              <a:t>I need the meaning of enlightenment as ‘</a:t>
            </a:r>
            <a:r>
              <a:rPr lang="en-US" sz="1200" b="0" i="0" kern="1200" dirty="0">
                <a:solidFill>
                  <a:schemeClr val="tx1"/>
                </a:solidFill>
                <a:effectLst/>
                <a:latin typeface="+mn-lt"/>
                <a:ea typeface="+mn-ea"/>
                <a:cs typeface="+mn-cs"/>
              </a:rPr>
              <a:t>the act or means of </a:t>
            </a:r>
            <a:r>
              <a:rPr lang="en-US" sz="1200" b="0" i="0" u="none" strike="noStrike" kern="1200" dirty="0">
                <a:solidFill>
                  <a:schemeClr val="tx1"/>
                </a:solidFill>
                <a:effectLst/>
                <a:latin typeface="+mn-lt"/>
                <a:ea typeface="+mn-ea"/>
                <a:cs typeface="+mn-cs"/>
                <a:hlinkClick r:id="rId3"/>
              </a:rPr>
              <a:t>enlightening</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-&gt;</a:t>
            </a:r>
            <a:r>
              <a:rPr lang="en-US" b="1" dirty="0"/>
              <a:t> '</a:t>
            </a:r>
            <a:r>
              <a:rPr lang="en-US" sz="1200" b="1" i="1" kern="1200" dirty="0">
                <a:solidFill>
                  <a:schemeClr val="tx1"/>
                </a:solidFill>
                <a:effectLst/>
                <a:latin typeface="+mn-lt"/>
                <a:ea typeface="+mn-ea"/>
                <a:cs typeface="+mn-cs"/>
              </a:rPr>
              <a:t>enlightening</a:t>
            </a:r>
            <a:endParaRPr lang="en-US" sz="1200" b="1"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 providing or tending to provide knowledge, understanding, or insight” </a:t>
            </a:r>
            <a:r>
              <a:rPr lang="en-US" sz="1200" b="0" i="0" kern="1200" dirty="0">
                <a:solidFill>
                  <a:schemeClr val="tx1"/>
                </a:solidFill>
                <a:effectLst/>
                <a:latin typeface="+mn-lt"/>
                <a:ea typeface="+mn-ea"/>
                <a:cs typeface="+mn-cs"/>
              </a:rPr>
              <a:t>which is </a:t>
            </a:r>
            <a:r>
              <a:rPr lang="en-US" dirty="0"/>
              <a:t>broader</a:t>
            </a:r>
            <a:r>
              <a:rPr lang="en-US" sz="1200" b="0" i="0" kern="1200" dirty="0">
                <a:solidFill>
                  <a:schemeClr val="tx1"/>
                </a:solidFill>
                <a:effectLst/>
                <a:latin typeface="+mn-lt"/>
                <a:ea typeface="+mn-ea"/>
                <a:cs typeface="+mn-cs"/>
              </a:rPr>
              <a:t> than the religious aspect of Buddhism, although not too far off. </a:t>
            </a:r>
          </a:p>
          <a:p>
            <a:pPr fontAlgn="base"/>
            <a:r>
              <a:rPr lang="en-US" sz="1200" b="0" i="1" kern="1200" dirty="0">
                <a:solidFill>
                  <a:srgbClr val="0070C0"/>
                </a:solidFill>
                <a:effectLst/>
                <a:latin typeface="+mn-lt"/>
                <a:ea typeface="+mn-ea"/>
                <a:cs typeface="+mn-cs"/>
              </a:rPr>
              <a:t>Knowing and understanding = enlightening</a:t>
            </a:r>
            <a:r>
              <a:rPr lang="en-US" sz="1200" b="0" i="0" kern="1200" dirty="0">
                <a:solidFill>
                  <a:schemeClr val="tx1"/>
                </a:solidFill>
                <a:effectLst/>
                <a:latin typeface="+mn-lt"/>
                <a:ea typeface="+mn-ea"/>
                <a:cs typeface="+mn-cs"/>
              </a:rPr>
              <a:t>. I would like to see a closer alliance of </a:t>
            </a:r>
            <a:r>
              <a:rPr lang="en-US" sz="1200" b="0" i="0" kern="1200" dirty="0" err="1">
                <a:solidFill>
                  <a:schemeClr val="tx1"/>
                </a:solidFill>
                <a:effectLst/>
                <a:latin typeface="+mn-lt"/>
                <a:ea typeface="+mn-ea"/>
                <a:cs typeface="+mn-cs"/>
              </a:rPr>
              <a:t>Wikidata’s</a:t>
            </a:r>
            <a:r>
              <a:rPr lang="en-US" sz="1200" b="0" i="0" kern="1200" dirty="0">
                <a:solidFill>
                  <a:schemeClr val="tx1"/>
                </a:solidFill>
                <a:effectLst/>
                <a:latin typeface="+mn-lt"/>
                <a:ea typeface="+mn-ea"/>
                <a:cs typeface="+mn-cs"/>
              </a:rPr>
              <a:t> concepts based on the English-language dictionary.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16</a:t>
            </a:fld>
            <a:endParaRPr lang="en-US" dirty="0"/>
          </a:p>
        </p:txBody>
      </p:sp>
    </p:spTree>
    <p:extLst>
      <p:ext uri="{BB962C8B-B14F-4D97-AF65-F5344CB8AC3E}">
        <p14:creationId xmlns:p14="http://schemas.microsoft.com/office/powerpoint/2010/main" val="347470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2150" y="4400550"/>
            <a:ext cx="5486400" cy="3600450"/>
          </a:xfrm>
        </p:spPr>
        <p:txBody>
          <a:bodyPr/>
          <a:lstStyle/>
          <a:p>
            <a:r>
              <a:rPr lang="en-US" dirty="0"/>
              <a:t>When I looked for the values for the coordinates for the Torchbearer, </a:t>
            </a:r>
            <a:r>
              <a:rPr lang="en-US" dirty="0" err="1"/>
              <a:t>Pogemon</a:t>
            </a:r>
            <a:r>
              <a:rPr lang="en-US" dirty="0"/>
              <a:t> Go came to a rescue. I would need to learn more about locations used in </a:t>
            </a:r>
            <a:r>
              <a:rPr lang="en-US" dirty="0" err="1"/>
              <a:t>Wikidata</a:t>
            </a:r>
            <a:r>
              <a:rPr lang="en-US" dirty="0"/>
              <a:t> especially for resources for coordinates. </a:t>
            </a:r>
          </a:p>
        </p:txBody>
      </p:sp>
      <p:sp>
        <p:nvSpPr>
          <p:cNvPr id="4" name="Slide Number Placeholder 3"/>
          <p:cNvSpPr>
            <a:spLocks noGrp="1"/>
          </p:cNvSpPr>
          <p:nvPr>
            <p:ph type="sldNum" sz="quarter" idx="5"/>
          </p:nvPr>
        </p:nvSpPr>
        <p:spPr/>
        <p:txBody>
          <a:bodyPr/>
          <a:lstStyle/>
          <a:p>
            <a:fld id="{D3992192-33A8-6E48-B1E4-74AD2AFF4643}" type="slidenum">
              <a:rPr lang="en-US" smtClean="0"/>
              <a:t>17</a:t>
            </a:fld>
            <a:endParaRPr lang="en-US" dirty="0"/>
          </a:p>
        </p:txBody>
      </p:sp>
    </p:spTree>
    <p:extLst>
      <p:ext uri="{BB962C8B-B14F-4D97-AF65-F5344CB8AC3E}">
        <p14:creationId xmlns:p14="http://schemas.microsoft.com/office/powerpoint/2010/main" val="983285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coordinates, they allowed me to play with the SPARQL for maps, in this case, it is for the Torchbearer. </a:t>
            </a:r>
          </a:p>
        </p:txBody>
      </p:sp>
      <p:sp>
        <p:nvSpPr>
          <p:cNvPr id="4" name="Slide Number Placeholder 3"/>
          <p:cNvSpPr>
            <a:spLocks noGrp="1"/>
          </p:cNvSpPr>
          <p:nvPr>
            <p:ph type="sldNum" sz="quarter" idx="5"/>
          </p:nvPr>
        </p:nvSpPr>
        <p:spPr/>
        <p:txBody>
          <a:bodyPr/>
          <a:lstStyle/>
          <a:p>
            <a:fld id="{D3992192-33A8-6E48-B1E4-74AD2AFF4643}" type="slidenum">
              <a:rPr lang="en-US" smtClean="0"/>
              <a:t>18</a:t>
            </a:fld>
            <a:endParaRPr lang="en-US" dirty="0"/>
          </a:p>
        </p:txBody>
      </p:sp>
    </p:spTree>
    <p:extLst>
      <p:ext uri="{BB962C8B-B14F-4D97-AF65-F5344CB8AC3E}">
        <p14:creationId xmlns:p14="http://schemas.microsoft.com/office/powerpoint/2010/main" val="834186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map rendered from the SPARQL query. </a:t>
            </a:r>
          </a:p>
        </p:txBody>
      </p:sp>
      <p:sp>
        <p:nvSpPr>
          <p:cNvPr id="4" name="Slide Number Placeholder 3"/>
          <p:cNvSpPr>
            <a:spLocks noGrp="1"/>
          </p:cNvSpPr>
          <p:nvPr>
            <p:ph type="sldNum" sz="quarter" idx="5"/>
          </p:nvPr>
        </p:nvSpPr>
        <p:spPr/>
        <p:txBody>
          <a:bodyPr/>
          <a:lstStyle/>
          <a:p>
            <a:fld id="{D3992192-33A8-6E48-B1E4-74AD2AFF4643}" type="slidenum">
              <a:rPr lang="en-US" smtClean="0"/>
              <a:t>19</a:t>
            </a:fld>
            <a:endParaRPr lang="en-US" dirty="0"/>
          </a:p>
        </p:txBody>
      </p:sp>
    </p:spTree>
    <p:extLst>
      <p:ext uri="{BB962C8B-B14F-4D97-AF65-F5344CB8AC3E}">
        <p14:creationId xmlns:p14="http://schemas.microsoft.com/office/powerpoint/2010/main" val="363128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85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My talk will focus on my learning experience in applying </a:t>
            </a:r>
            <a:r>
              <a:rPr lang="en-US" sz="1200" kern="1200" dirty="0" err="1">
                <a:solidFill>
                  <a:schemeClr val="tx1"/>
                </a:solidFill>
                <a:effectLst/>
                <a:latin typeface="+mn-lt"/>
                <a:ea typeface="+mn-ea"/>
                <a:cs typeface="+mn-cs"/>
              </a:rPr>
              <a:t>Wikidata</a:t>
            </a:r>
            <a:r>
              <a:rPr lang="en-US" sz="1200" kern="1200" dirty="0">
                <a:solidFill>
                  <a:schemeClr val="tx1"/>
                </a:solidFill>
                <a:effectLst/>
                <a:latin typeface="+mn-lt"/>
                <a:ea typeface="+mn-ea"/>
                <a:cs typeface="+mn-cs"/>
              </a:rPr>
              <a:t> to build an author’s profile in Scholia, a tool for author profiling in </a:t>
            </a:r>
            <a:r>
              <a:rPr lang="en-US" sz="1200" kern="1200" dirty="0" err="1">
                <a:solidFill>
                  <a:schemeClr val="tx1"/>
                </a:solidFill>
                <a:effectLst/>
                <a:latin typeface="+mn-lt"/>
                <a:ea typeface="+mn-ea"/>
                <a:cs typeface="+mn-cs"/>
              </a:rPr>
              <a:t>Wikidata</a:t>
            </a:r>
            <a:r>
              <a:rPr lang="en-US" sz="1200" kern="1200" dirty="0">
                <a:solidFill>
                  <a:schemeClr val="tx1"/>
                </a:solidFill>
                <a:effectLst/>
                <a:latin typeface="+mn-lt"/>
                <a:ea typeface="+mn-ea"/>
                <a:cs typeface="+mn-cs"/>
              </a:rPr>
              <a:t>. </a:t>
            </a:r>
            <a:r>
              <a:rPr lang="en-US" dirty="0"/>
              <a:t>Since I’m new to </a:t>
            </a:r>
            <a:r>
              <a:rPr lang="en-US" dirty="0" err="1"/>
              <a:t>Wikidata</a:t>
            </a:r>
            <a:r>
              <a:rPr lang="en-US" dirty="0"/>
              <a:t>, the </a:t>
            </a:r>
            <a:r>
              <a:rPr lang="en-US" sz="1200" kern="1200" dirty="0">
                <a:solidFill>
                  <a:schemeClr val="tx1"/>
                </a:solidFill>
                <a:effectLst/>
                <a:latin typeface="+mn-lt"/>
                <a:ea typeface="+mn-ea"/>
                <a:cs typeface="+mn-cs"/>
              </a:rPr>
              <a:t>learning curve to create new </a:t>
            </a:r>
            <a:r>
              <a:rPr lang="en-US" sz="1200" kern="1200" dirty="0" err="1">
                <a:solidFill>
                  <a:schemeClr val="tx1"/>
                </a:solidFill>
                <a:effectLst/>
                <a:latin typeface="+mn-lt"/>
                <a:ea typeface="+mn-ea"/>
                <a:cs typeface="+mn-cs"/>
              </a:rPr>
              <a:t>Wikidata</a:t>
            </a:r>
            <a:r>
              <a:rPr lang="en-US" sz="1200" kern="1200" dirty="0">
                <a:solidFill>
                  <a:schemeClr val="tx1"/>
                </a:solidFill>
                <a:effectLst/>
                <a:latin typeface="+mn-lt"/>
                <a:ea typeface="+mn-ea"/>
                <a:cs typeface="+mn-cs"/>
              </a:rPr>
              <a:t> and to update the existing ones to connect with the new items </a:t>
            </a:r>
            <a:r>
              <a:rPr lang="en-US" dirty="0"/>
              <a:t>had been steep, but truly worth it</a:t>
            </a:r>
            <a:r>
              <a:rPr lang="en-US" sz="1200" kern="1200" dirty="0">
                <a:solidFill>
                  <a:schemeClr val="tx1"/>
                </a:solidFill>
                <a:effectLst/>
                <a:latin typeface="+mn-lt"/>
                <a:ea typeface="+mn-ea"/>
                <a:cs typeface="+mn-cs"/>
              </a:rPr>
              <a:t>. I also explored different tools, queries and visualization in </a:t>
            </a:r>
            <a:r>
              <a:rPr lang="en-US" sz="1200" kern="1200" dirty="0" err="1">
                <a:solidFill>
                  <a:schemeClr val="tx1"/>
                </a:solidFill>
                <a:effectLst/>
                <a:latin typeface="+mn-lt"/>
                <a:ea typeface="+mn-ea"/>
                <a:cs typeface="+mn-cs"/>
              </a:rPr>
              <a:t>Wikidata</a:t>
            </a:r>
            <a:r>
              <a:rPr lang="en-US" sz="1200" kern="1200" dirty="0">
                <a:solidFill>
                  <a:schemeClr val="tx1"/>
                </a:solidFill>
                <a:effectLst/>
                <a:latin typeface="+mn-lt"/>
                <a:ea typeface="+mn-ea"/>
                <a:cs typeface="+mn-cs"/>
              </a:rPr>
              <a:t>. In conclusion, I will reflect on my experience using </a:t>
            </a:r>
            <a:r>
              <a:rPr lang="en-US" sz="1200" kern="1200" dirty="0" err="1">
                <a:solidFill>
                  <a:schemeClr val="tx1"/>
                </a:solidFill>
                <a:effectLst/>
                <a:latin typeface="+mn-lt"/>
                <a:ea typeface="+mn-ea"/>
                <a:cs typeface="+mn-cs"/>
              </a:rPr>
              <a:t>Wikidata</a:t>
            </a:r>
            <a:r>
              <a:rPr lang="en-US" sz="1200" kern="1200" dirty="0">
                <a:solidFill>
                  <a:schemeClr val="tx1"/>
                </a:solidFill>
                <a:effectLst/>
                <a:latin typeface="+mn-lt"/>
                <a:ea typeface="+mn-ea"/>
                <a:cs typeface="+mn-cs"/>
              </a:rPr>
              <a:t> and things to ponder for the future. </a:t>
            </a:r>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2</a:t>
            </a:fld>
            <a:endParaRPr lang="en-US" dirty="0"/>
          </a:p>
        </p:txBody>
      </p:sp>
    </p:spTree>
    <p:extLst>
      <p:ext uri="{BB962C8B-B14F-4D97-AF65-F5344CB8AC3E}">
        <p14:creationId xmlns:p14="http://schemas.microsoft.com/office/powerpoint/2010/main" val="3545348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David Van </a:t>
            </a:r>
            <a:r>
              <a:rPr lang="en-US" dirty="0" err="1"/>
              <a:t>Vactor</a:t>
            </a:r>
            <a:r>
              <a:rPr lang="en-US" dirty="0"/>
              <a:t> is an American composer of the contemporary classical music and the founder of the Music Program at UTK. He was also the 3rd conductor of Knoxville Symphony Orchestra (the KSO).  At UT, we created his music compositions’ digital collection and updated David Van </a:t>
            </a:r>
            <a:r>
              <a:rPr lang="en-US" dirty="0" err="1"/>
              <a:t>Vactor’s</a:t>
            </a:r>
            <a:r>
              <a:rPr lang="en-US" dirty="0"/>
              <a:t> name authority and created a new one for Raven Harwood, his daughter. </a:t>
            </a:r>
            <a:r>
              <a:rPr lang="en-US" i="1" dirty="0">
                <a:solidFill>
                  <a:srgbClr val="0070C0"/>
                </a:solidFill>
              </a:rPr>
              <a:t>There is not much information we could find about Raven  except for her assistant to her father for his music composition. However, from the keyword search by her name in </a:t>
            </a:r>
            <a:r>
              <a:rPr lang="en-US" i="1" dirty="0" err="1">
                <a:solidFill>
                  <a:srgbClr val="0070C0"/>
                </a:solidFill>
              </a:rPr>
              <a:t>WorldCat</a:t>
            </a:r>
            <a:r>
              <a:rPr lang="en-US" dirty="0"/>
              <a:t>, I found that Harvard Film Archive has her film, Jungle of the Soul, that she directed via </a:t>
            </a:r>
            <a:r>
              <a:rPr lang="en-US" dirty="0" err="1"/>
              <a:t>WorldCat</a:t>
            </a:r>
            <a:r>
              <a:rPr lang="en-US" dirty="0"/>
              <a:t>. Many thanks to Amy </a:t>
            </a:r>
            <a:r>
              <a:rPr lang="en-US" dirty="0" err="1"/>
              <a:t>Sloper</a:t>
            </a:r>
            <a:r>
              <a:rPr lang="en-US" dirty="0"/>
              <a:t>, the Archivist at Harvard Film Archive, who confirmed that they do have the film.  Her confirmation enabled me to add the film to Raven Harwood’s name authority record and </a:t>
            </a:r>
            <a:r>
              <a:rPr lang="en-US" dirty="0" err="1"/>
              <a:t>Wikidata</a:t>
            </a:r>
            <a:r>
              <a:rPr lang="en-US" dirty="0"/>
              <a:t>. Another connection at Harvard is that the composer’s grandson, </a:t>
            </a:r>
            <a:r>
              <a:rPr lang="en-US" sz="1200" dirty="0"/>
              <a:t>DAVID VAN VACTOR, PHD, Professor of Cell Biology, Harvard Medical School. I will leave his </a:t>
            </a:r>
            <a:r>
              <a:rPr lang="en-US" sz="1200" dirty="0" err="1"/>
              <a:t>Wikidata</a:t>
            </a:r>
            <a:r>
              <a:rPr lang="en-US" sz="1200" dirty="0"/>
              <a:t> in my Harvard colleagues’ capable hands. </a:t>
            </a:r>
            <a:r>
              <a:rPr lang="en-US" i="1" dirty="0">
                <a:solidFill>
                  <a:srgbClr val="0070C0"/>
                </a:solidFill>
                <a:sym typeface="Wingdings" pitchFamily="2" charset="2"/>
              </a:rPr>
              <a:t>I already built a foundation for his </a:t>
            </a:r>
            <a:r>
              <a:rPr lang="en-US" i="1" dirty="0" err="1">
                <a:solidFill>
                  <a:srgbClr val="0070C0"/>
                </a:solidFill>
                <a:sym typeface="Wingdings" pitchFamily="2" charset="2"/>
              </a:rPr>
              <a:t>Wikidata</a:t>
            </a:r>
            <a:r>
              <a:rPr lang="en-US" i="1" dirty="0">
                <a:solidFill>
                  <a:srgbClr val="0070C0"/>
                </a:solidFill>
                <a:sym typeface="Wingdings" pitchFamily="2" charset="2"/>
              </a:rPr>
              <a:t>. </a:t>
            </a:r>
            <a:endParaRPr lang="en-US" sz="1200" i="1"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20</a:t>
            </a:fld>
            <a:endParaRPr lang="en-US" dirty="0"/>
          </a:p>
        </p:txBody>
      </p:sp>
    </p:spTree>
    <p:extLst>
      <p:ext uri="{BB962C8B-B14F-4D97-AF65-F5344CB8AC3E}">
        <p14:creationId xmlns:p14="http://schemas.microsoft.com/office/powerpoint/2010/main" val="1059358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daughter ~ father linked data for Raven and David, her father. </a:t>
            </a:r>
          </a:p>
        </p:txBody>
      </p:sp>
      <p:sp>
        <p:nvSpPr>
          <p:cNvPr id="4" name="Slide Number Placeholder 3"/>
          <p:cNvSpPr>
            <a:spLocks noGrp="1"/>
          </p:cNvSpPr>
          <p:nvPr>
            <p:ph type="sldNum" sz="quarter" idx="5"/>
          </p:nvPr>
        </p:nvSpPr>
        <p:spPr/>
        <p:txBody>
          <a:bodyPr/>
          <a:lstStyle/>
          <a:p>
            <a:fld id="{D3992192-33A8-6E48-B1E4-74AD2AFF4643}" type="slidenum">
              <a:rPr lang="en-US" smtClean="0"/>
              <a:t>21</a:t>
            </a:fld>
            <a:endParaRPr lang="en-US" dirty="0"/>
          </a:p>
        </p:txBody>
      </p:sp>
    </p:spTree>
    <p:extLst>
      <p:ext uri="{BB962C8B-B14F-4D97-AF65-F5344CB8AC3E}">
        <p14:creationId xmlns:p14="http://schemas.microsoft.com/office/powerpoint/2010/main" val="12072969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David’s renown reputation gave him richer information. I just have a question why Raven’s name shows up twice here, when I added only one item of Raven’s to David’s </a:t>
            </a:r>
            <a:r>
              <a:rPr lang="en-US" dirty="0" err="1"/>
              <a:t>Wikidata</a:t>
            </a:r>
            <a:r>
              <a:rPr lang="en-US" dirty="0"/>
              <a:t>. </a:t>
            </a:r>
          </a:p>
        </p:txBody>
      </p:sp>
      <p:sp>
        <p:nvSpPr>
          <p:cNvPr id="4" name="Slide Number Placeholder 3"/>
          <p:cNvSpPr>
            <a:spLocks noGrp="1"/>
          </p:cNvSpPr>
          <p:nvPr>
            <p:ph type="sldNum" sz="quarter" idx="5"/>
          </p:nvPr>
        </p:nvSpPr>
        <p:spPr/>
        <p:txBody>
          <a:bodyPr/>
          <a:lstStyle/>
          <a:p>
            <a:fld id="{D3992192-33A8-6E48-B1E4-74AD2AFF4643}" type="slidenum">
              <a:rPr lang="en-US" smtClean="0"/>
              <a:t>22</a:t>
            </a:fld>
            <a:endParaRPr lang="en-US" dirty="0"/>
          </a:p>
        </p:txBody>
      </p:sp>
    </p:spTree>
    <p:extLst>
      <p:ext uri="{BB962C8B-B14F-4D97-AF65-F5344CB8AC3E}">
        <p14:creationId xmlns:p14="http://schemas.microsoft.com/office/powerpoint/2010/main" val="17212382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70C0"/>
                </a:solidFill>
              </a:rPr>
              <a:t>At UT Libraries, we contribute name authority records to leverage the power of information search and retrieval across our collections. </a:t>
            </a:r>
            <a:r>
              <a:rPr lang="en-US" dirty="0"/>
              <a:t> I hope that in the future </a:t>
            </a:r>
            <a:r>
              <a:rPr lang="en-US" dirty="0" err="1"/>
              <a:t>Wikidata</a:t>
            </a:r>
            <a:r>
              <a:rPr lang="en-US" dirty="0"/>
              <a:t> can connect all our collections and beyond and leverage the power of linked data to benefit our users, as well. </a:t>
            </a:r>
          </a:p>
          <a:p>
            <a:endParaRPr lang="en-US" dirty="0"/>
          </a:p>
          <a:p>
            <a:r>
              <a:rPr lang="en-US" i="1" dirty="0">
                <a:solidFill>
                  <a:srgbClr val="0070C0"/>
                </a:solidFill>
              </a:rPr>
              <a:t>Our current library services applications: Ex Libris Alma/Primo, Archivists’ </a:t>
            </a:r>
            <a:r>
              <a:rPr lang="en-US" i="1" dirty="0" err="1">
                <a:solidFill>
                  <a:srgbClr val="0070C0"/>
                </a:solidFill>
              </a:rPr>
              <a:t>Toolkit</a:t>
            </a:r>
            <a:r>
              <a:rPr lang="en-US" i="1" dirty="0" err="1">
                <a:solidFill>
                  <a:srgbClr val="0070C0"/>
                </a:solidFill>
                <a:sym typeface="Wingdings" pitchFamily="2" charset="2"/>
              </a:rPr>
              <a:t>to</a:t>
            </a:r>
            <a:r>
              <a:rPr lang="en-US" i="1" dirty="0">
                <a:solidFill>
                  <a:srgbClr val="0070C0"/>
                </a:solidFill>
                <a:sym typeface="Wingdings" pitchFamily="2" charset="2"/>
              </a:rPr>
              <a:t> migrate to </a:t>
            </a:r>
            <a:r>
              <a:rPr lang="en-US" i="1" dirty="0" err="1">
                <a:solidFill>
                  <a:srgbClr val="0070C0"/>
                </a:solidFill>
                <a:sym typeface="Wingdings" pitchFamily="2" charset="2"/>
              </a:rPr>
              <a:t>ArchivesSpace</a:t>
            </a:r>
            <a:r>
              <a:rPr lang="en-US" i="1" dirty="0">
                <a:solidFill>
                  <a:srgbClr val="0070C0"/>
                </a:solidFill>
                <a:sym typeface="Wingdings" pitchFamily="2" charset="2"/>
              </a:rPr>
              <a:t>, </a:t>
            </a:r>
            <a:r>
              <a:rPr lang="en-US" i="1" dirty="0" err="1">
                <a:solidFill>
                  <a:srgbClr val="0070C0"/>
                </a:solidFill>
                <a:sym typeface="Wingdings" pitchFamily="2" charset="2"/>
              </a:rPr>
              <a:t>Islandora</a:t>
            </a:r>
            <a:r>
              <a:rPr lang="en-US" i="1" dirty="0">
                <a:solidFill>
                  <a:srgbClr val="0070C0"/>
                </a:solidFill>
                <a:sym typeface="Wingdings" pitchFamily="2" charset="2"/>
              </a:rPr>
              <a:t> and Digital Commons (migrate to?)</a:t>
            </a:r>
          </a:p>
          <a:p>
            <a:endParaRPr lang="en-US" i="1" dirty="0">
              <a:solidFill>
                <a:srgbClr val="0070C0"/>
              </a:solidFill>
              <a:sym typeface="Wingdings" pitchFamily="2" charset="2"/>
            </a:endParaRPr>
          </a:p>
          <a:p>
            <a:r>
              <a:rPr lang="en-US" i="1" dirty="0">
                <a:solidFill>
                  <a:srgbClr val="0070C0"/>
                </a:solidFill>
                <a:sym typeface="Wingdings" pitchFamily="2" charset="2"/>
              </a:rPr>
              <a:t>Connecting the dots. Linked data and AI. </a:t>
            </a:r>
            <a:endParaRPr lang="en-US" i="1" dirty="0">
              <a:solidFill>
                <a:srgbClr val="0070C0"/>
              </a:solidFill>
            </a:endParaRPr>
          </a:p>
        </p:txBody>
      </p:sp>
      <p:sp>
        <p:nvSpPr>
          <p:cNvPr id="4" name="Slide Number Placeholder 3"/>
          <p:cNvSpPr>
            <a:spLocks noGrp="1"/>
          </p:cNvSpPr>
          <p:nvPr>
            <p:ph type="sldNum" sz="quarter" idx="5"/>
          </p:nvPr>
        </p:nvSpPr>
        <p:spPr/>
        <p:txBody>
          <a:bodyPr/>
          <a:lstStyle/>
          <a:p>
            <a:fld id="{E454E4C8-D505-3F49-AFEB-0378E365BF4F}" type="slidenum">
              <a:rPr lang="en-US" smtClean="0"/>
              <a:t>23</a:t>
            </a:fld>
            <a:endParaRPr lang="en-US"/>
          </a:p>
        </p:txBody>
      </p:sp>
    </p:spTree>
    <p:extLst>
      <p:ext uri="{BB962C8B-B14F-4D97-AF65-F5344CB8AC3E}">
        <p14:creationId xmlns:p14="http://schemas.microsoft.com/office/powerpoint/2010/main" val="2338315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i="1" dirty="0">
                <a:solidFill>
                  <a:srgbClr val="0070C0"/>
                </a:solidFill>
              </a:rPr>
              <a:t>Beyond connecting information among our collections, we also use information technologies to help connect our users with information. I would like to explore this relationship of human and machines as a way to conclude my talk.  </a:t>
            </a:r>
          </a:p>
          <a:p>
            <a:endParaRPr lang="en-US" dirty="0"/>
          </a:p>
          <a:p>
            <a:r>
              <a:rPr lang="en-US" i="1" dirty="0">
                <a:solidFill>
                  <a:srgbClr val="0070C0"/>
                </a:solidFill>
              </a:rPr>
              <a:t>The extension of ourselves https://</a:t>
            </a:r>
            <a:r>
              <a:rPr lang="en-US" i="1" dirty="0" err="1">
                <a:solidFill>
                  <a:srgbClr val="0070C0"/>
                </a:solidFill>
              </a:rPr>
              <a:t>www.wired.co.uk</a:t>
            </a:r>
            <a:r>
              <a:rPr lang="en-US" i="1" dirty="0">
                <a:solidFill>
                  <a:srgbClr val="0070C0"/>
                </a:solidFill>
              </a:rPr>
              <a:t>/article/</a:t>
            </a:r>
            <a:r>
              <a:rPr lang="en-US" i="1" dirty="0" err="1">
                <a:solidFill>
                  <a:srgbClr val="0070C0"/>
                </a:solidFill>
              </a:rPr>
              <a:t>artificial-intelligence-extended-intelligence?utm_source</a:t>
            </a:r>
            <a:r>
              <a:rPr lang="en-US" i="1" dirty="0">
                <a:solidFill>
                  <a:srgbClr val="0070C0"/>
                </a:solidFill>
              </a:rPr>
              <a:t>=pocket-</a:t>
            </a:r>
            <a:r>
              <a:rPr lang="en-US" i="1" dirty="0" err="1">
                <a:solidFill>
                  <a:srgbClr val="0070C0"/>
                </a:solidFill>
              </a:rPr>
              <a:t>newtab</a:t>
            </a:r>
            <a:endParaRPr lang="en-US" i="1" dirty="0">
              <a:solidFill>
                <a:srgbClr val="0070C0"/>
              </a:solidFill>
            </a:endParaRPr>
          </a:p>
          <a:p>
            <a:r>
              <a:rPr lang="en-US" i="1" dirty="0">
                <a:solidFill>
                  <a:srgbClr val="0070C0"/>
                </a:solidFill>
              </a:rPr>
              <a:t>Not singularity</a:t>
            </a:r>
          </a:p>
          <a:p>
            <a:endParaRPr lang="en-US" dirty="0"/>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24</a:t>
            </a:fld>
            <a:endParaRPr lang="en-US" dirty="0"/>
          </a:p>
        </p:txBody>
      </p:sp>
    </p:spTree>
    <p:extLst>
      <p:ext uri="{BB962C8B-B14F-4D97-AF65-F5344CB8AC3E}">
        <p14:creationId xmlns:p14="http://schemas.microsoft.com/office/powerpoint/2010/main" val="3152641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reflection on our own role as the mediator between our users and the collections and the information retrieval tools came upon me when I was watching on Netflix: </a:t>
            </a:r>
            <a:r>
              <a:rPr lang="en-US" b="1" dirty="0">
                <a:hlinkClick r:id="rId3"/>
              </a:rPr>
              <a:t>Queen of the Desert (Q15407746) </a:t>
            </a:r>
            <a:r>
              <a:rPr lang="en-US" b="1" dirty="0"/>
              <a:t>. </a:t>
            </a:r>
            <a:r>
              <a:rPr lang="en-US" dirty="0"/>
              <a:t>Then I searched in Google for ‘</a:t>
            </a:r>
            <a:r>
              <a:rPr lang="en-US" b="1" dirty="0"/>
              <a:t>Gertrude Bell’ Wikidata </a:t>
            </a:r>
            <a:r>
              <a:rPr lang="en-US" dirty="0"/>
              <a:t>on my mobile phone and found the </a:t>
            </a:r>
            <a:r>
              <a:rPr lang="en-US" dirty="0" err="1"/>
              <a:t>m.wikidata</a:t>
            </a:r>
            <a:r>
              <a:rPr lang="en-US" dirty="0"/>
              <a:t> for her.  </a:t>
            </a:r>
            <a:r>
              <a:rPr lang="en-US" dirty="0">
                <a:hlinkClick r:id="rId4"/>
              </a:rPr>
              <a:t>https://m.wikidata.org/wiki/Q231360</a:t>
            </a:r>
            <a:endParaRPr lang="en-US" dirty="0"/>
          </a:p>
          <a:p>
            <a:r>
              <a:rPr lang="en-US" dirty="0"/>
              <a:t>Then I recalled watching a documentary on PBS about her. I searched Google for  ‘Gertrude Bell PBS’ and found ‘</a:t>
            </a:r>
            <a:r>
              <a:rPr lang="en-US" dirty="0">
                <a:hlinkClick r:id="rId5"/>
              </a:rPr>
              <a:t>Letter from Baghdad</a:t>
            </a:r>
            <a:r>
              <a:rPr lang="en-US" dirty="0"/>
              <a:t>’</a:t>
            </a:r>
          </a:p>
          <a:p>
            <a:endParaRPr lang="en-US" dirty="0"/>
          </a:p>
          <a:p>
            <a:r>
              <a:rPr lang="en-US" dirty="0"/>
              <a:t>I don’t know how my brain works to recall the PBS documentary, but this process helped me analyze the relationship of what the machine can do vs. what we humans can do in the information process. </a:t>
            </a:r>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25</a:t>
            </a:fld>
            <a:endParaRPr lang="en-US" dirty="0"/>
          </a:p>
        </p:txBody>
      </p:sp>
    </p:spTree>
    <p:extLst>
      <p:ext uri="{BB962C8B-B14F-4D97-AF65-F5344CB8AC3E}">
        <p14:creationId xmlns:p14="http://schemas.microsoft.com/office/powerpoint/2010/main" val="1197650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70C0"/>
                </a:solidFill>
              </a:rPr>
              <a:t>I try to be realistic about human and computer coexistence. Not a new subject in the library world, since library automation came along. </a:t>
            </a:r>
          </a:p>
          <a:p>
            <a:r>
              <a:rPr lang="en-US" dirty="0"/>
              <a:t>This information search process made me ponder our role in the information world driven by mobile apps, voice commands/assistants, visually driven in the context of social networks and eventually, block chains. </a:t>
            </a:r>
          </a:p>
          <a:p>
            <a:r>
              <a:rPr lang="en-US" dirty="0"/>
              <a:t>I also wonder how sustainable our data in </a:t>
            </a:r>
            <a:r>
              <a:rPr lang="en-US" dirty="0" err="1"/>
              <a:t>Wikidata</a:t>
            </a:r>
            <a:r>
              <a:rPr lang="en-US" dirty="0"/>
              <a:t> will be; from data security, data ownership and rights issues, long-term preservation and perpetual access of the data,  our institutional relationship with Wikimedia Foundation from personnel, budget and governance perspectives (RIM), things my admins need to decide on. At the application level, how our current platforms (Alma, Primo, etc.) will be able to interact with </a:t>
            </a:r>
            <a:r>
              <a:rPr lang="en-US" dirty="0" err="1"/>
              <a:t>Wikidata</a:t>
            </a:r>
            <a:r>
              <a:rPr lang="en-US" dirty="0"/>
              <a:t>. I have many more questions before we will integrate </a:t>
            </a:r>
            <a:r>
              <a:rPr lang="en-US" dirty="0" err="1"/>
              <a:t>Wikidata</a:t>
            </a:r>
            <a:r>
              <a:rPr lang="en-US" dirty="0"/>
              <a:t> into our actual workflow. </a:t>
            </a:r>
          </a:p>
          <a:p>
            <a:endParaRPr lang="en-US" dirty="0"/>
          </a:p>
          <a:p>
            <a:r>
              <a:rPr lang="en-US" dirty="0"/>
              <a:t>In closing, I ponder our symbiosis relationship with information mediated by both human and machine. That is the future of information and us. </a:t>
            </a:r>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26</a:t>
            </a:fld>
            <a:endParaRPr lang="en-US" dirty="0"/>
          </a:p>
        </p:txBody>
      </p:sp>
    </p:spTree>
    <p:extLst>
      <p:ext uri="{BB962C8B-B14F-4D97-AF65-F5344CB8AC3E}">
        <p14:creationId xmlns:p14="http://schemas.microsoft.com/office/powerpoint/2010/main" val="5230287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27</a:t>
            </a:fld>
            <a:endParaRPr lang="en-US" dirty="0"/>
          </a:p>
        </p:txBody>
      </p:sp>
    </p:spTree>
    <p:extLst>
      <p:ext uri="{BB962C8B-B14F-4D97-AF65-F5344CB8AC3E}">
        <p14:creationId xmlns:p14="http://schemas.microsoft.com/office/powerpoint/2010/main" val="3100754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28</a:t>
            </a:fld>
            <a:endParaRPr lang="en-US" dirty="0"/>
          </a:p>
        </p:txBody>
      </p:sp>
    </p:spTree>
    <p:extLst>
      <p:ext uri="{BB962C8B-B14F-4D97-AF65-F5344CB8AC3E}">
        <p14:creationId xmlns:p14="http://schemas.microsoft.com/office/powerpoint/2010/main" val="6039918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992192-33A8-6E48-B1E4-74AD2AFF4643}" type="slidenum">
              <a:rPr lang="en-US" smtClean="0"/>
              <a:t>29</a:t>
            </a:fld>
            <a:endParaRPr lang="en-US" dirty="0"/>
          </a:p>
        </p:txBody>
      </p:sp>
    </p:spTree>
    <p:extLst>
      <p:ext uri="{BB962C8B-B14F-4D97-AF65-F5344CB8AC3E}">
        <p14:creationId xmlns:p14="http://schemas.microsoft.com/office/powerpoint/2010/main" val="491181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chose to create </a:t>
            </a:r>
            <a:r>
              <a:rPr lang="en-US"/>
              <a:t>name entities </a:t>
            </a:r>
            <a:r>
              <a:rPr lang="en-US" dirty="0"/>
              <a:t>in </a:t>
            </a:r>
            <a:r>
              <a:rPr lang="en-US" dirty="0" err="1"/>
              <a:t>Wikidata</a:t>
            </a:r>
            <a:r>
              <a:rPr lang="en-US" dirty="0"/>
              <a:t> due to my own interest in researchers identifiers and identity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scenario is to create a set of entities for my own author’s profile to test </a:t>
            </a:r>
            <a:r>
              <a:rPr lang="en-US" dirty="0" err="1"/>
              <a:t>Wikidata’s</a:t>
            </a:r>
            <a:r>
              <a:rPr lang="en-US" dirty="0"/>
              <a:t> applicability for researchers’ profiles.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second case is to create </a:t>
            </a:r>
            <a:r>
              <a:rPr lang="en-US" dirty="0" err="1"/>
              <a:t>Wikidata</a:t>
            </a:r>
            <a:r>
              <a:rPr lang="en-US" dirty="0"/>
              <a:t> for name entities in </a:t>
            </a:r>
            <a:r>
              <a:rPr lang="en-US" dirty="0" err="1"/>
              <a:t>Volopedia</a:t>
            </a:r>
            <a:r>
              <a:rPr lang="en-US" dirty="0"/>
              <a:t> Project, the online encyclopedia for the University of Tennessee Volunteers. </a:t>
            </a:r>
          </a:p>
          <a:p>
            <a:pPr>
              <a:defRPr/>
            </a:pPr>
            <a:r>
              <a:rPr lang="en-US" dirty="0"/>
              <a:t>(321 edits as of May 5 - 1.40 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3</a:t>
            </a:fld>
            <a:endParaRPr lang="en-US" dirty="0"/>
          </a:p>
        </p:txBody>
      </p:sp>
    </p:spTree>
    <p:extLst>
      <p:ext uri="{BB962C8B-B14F-4D97-AF65-F5344CB8AC3E}">
        <p14:creationId xmlns:p14="http://schemas.microsoft.com/office/powerpoint/2010/main" val="1653837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thanks to the program committee for giving me this chance to share my experience experimenting with </a:t>
            </a:r>
            <a:r>
              <a:rPr lang="en-US" dirty="0" err="1"/>
              <a:t>Wikidata</a:t>
            </a:r>
            <a:r>
              <a:rPr lang="en-US" dirty="0"/>
              <a:t> with all of you. </a:t>
            </a:r>
          </a:p>
          <a:p>
            <a:r>
              <a:rPr lang="en-US" dirty="0"/>
              <a:t>I want to thank the organizers for putting together this conference and to all the participants and presenters for sharing your tools, tricks and wisdom with me. </a:t>
            </a:r>
          </a:p>
        </p:txBody>
      </p:sp>
      <p:sp>
        <p:nvSpPr>
          <p:cNvPr id="4" name="Slide Number Placeholder 3"/>
          <p:cNvSpPr>
            <a:spLocks noGrp="1"/>
          </p:cNvSpPr>
          <p:nvPr>
            <p:ph type="sldNum" sz="quarter" idx="5"/>
          </p:nvPr>
        </p:nvSpPr>
        <p:spPr/>
        <p:txBody>
          <a:bodyPr/>
          <a:lstStyle/>
          <a:p>
            <a:fld id="{D3992192-33A8-6E48-B1E4-74AD2AFF4643}" type="slidenum">
              <a:rPr lang="en-US" smtClean="0"/>
              <a:t>30</a:t>
            </a:fld>
            <a:endParaRPr lang="en-US" dirty="0"/>
          </a:p>
        </p:txBody>
      </p:sp>
    </p:spTree>
    <p:extLst>
      <p:ext uri="{BB962C8B-B14F-4D97-AF65-F5344CB8AC3E}">
        <p14:creationId xmlns:p14="http://schemas.microsoft.com/office/powerpoint/2010/main" val="1546715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992192-33A8-6E48-B1E4-74AD2AFF4643}" type="slidenum">
              <a:rPr lang="en-US" smtClean="0"/>
              <a:t>31</a:t>
            </a:fld>
            <a:endParaRPr lang="en-US" dirty="0"/>
          </a:p>
        </p:txBody>
      </p:sp>
    </p:spTree>
    <p:extLst>
      <p:ext uri="{BB962C8B-B14F-4D97-AF65-F5344CB8AC3E}">
        <p14:creationId xmlns:p14="http://schemas.microsoft.com/office/powerpoint/2010/main" val="2296205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tools I learned and applied. My </a:t>
            </a:r>
            <a:r>
              <a:rPr lang="en-US" dirty="0" err="1"/>
              <a:t>Wikidata</a:t>
            </a:r>
            <a:r>
              <a:rPr lang="en-US" dirty="0"/>
              <a:t> username is </a:t>
            </a:r>
            <a:r>
              <a:rPr lang="en-US" dirty="0" err="1"/>
              <a:t>Apanig</a:t>
            </a:r>
            <a:r>
              <a:rPr lang="en-US" dirty="0"/>
              <a:t>. I read through the introduction and took the tutorial or the </a:t>
            </a:r>
            <a:r>
              <a:rPr lang="en-US" dirty="0" err="1"/>
              <a:t>Wikidata</a:t>
            </a:r>
            <a:r>
              <a:rPr lang="en-US" dirty="0"/>
              <a:t> tours. Once I learned enough to create </a:t>
            </a:r>
            <a:r>
              <a:rPr lang="en-US" dirty="0" err="1"/>
              <a:t>Wikidata</a:t>
            </a:r>
            <a:r>
              <a:rPr lang="en-US" dirty="0"/>
              <a:t> items, I also learned to query the data using SPARQL to play around with the visualization capabilities in </a:t>
            </a:r>
            <a:r>
              <a:rPr lang="en-US" dirty="0" err="1"/>
              <a:t>Wikidata</a:t>
            </a:r>
            <a:r>
              <a:rPr lang="en-US" dirty="0"/>
              <a:t>. And the community portal offers more resources for </a:t>
            </a:r>
            <a:r>
              <a:rPr lang="en-US" dirty="0" err="1"/>
              <a:t>Wikidata</a:t>
            </a:r>
            <a:r>
              <a:rPr lang="en-US" dirty="0"/>
              <a:t>. For the application of </a:t>
            </a:r>
            <a:r>
              <a:rPr lang="en-US" dirty="0" err="1"/>
              <a:t>Wikidata</a:t>
            </a:r>
            <a:r>
              <a:rPr lang="en-US" dirty="0"/>
              <a:t>, I started with my own author’s profile. </a:t>
            </a:r>
          </a:p>
        </p:txBody>
      </p:sp>
      <p:sp>
        <p:nvSpPr>
          <p:cNvPr id="4" name="Slide Number Placeholder 3"/>
          <p:cNvSpPr>
            <a:spLocks noGrp="1"/>
          </p:cNvSpPr>
          <p:nvPr>
            <p:ph type="sldNum" sz="quarter" idx="5"/>
          </p:nvPr>
        </p:nvSpPr>
        <p:spPr/>
        <p:txBody>
          <a:bodyPr/>
          <a:lstStyle/>
          <a:p>
            <a:fld id="{D3992192-33A8-6E48-B1E4-74AD2AFF4643}" type="slidenum">
              <a:rPr lang="en-US" smtClean="0"/>
              <a:t>4</a:t>
            </a:fld>
            <a:endParaRPr lang="en-US" dirty="0"/>
          </a:p>
        </p:txBody>
      </p:sp>
    </p:spTree>
    <p:extLst>
      <p:ext uri="{BB962C8B-B14F-4D97-AF65-F5344CB8AC3E}">
        <p14:creationId xmlns:p14="http://schemas.microsoft.com/office/powerpoint/2010/main" val="4286182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also the tools I played around with. </a:t>
            </a:r>
          </a:p>
        </p:txBody>
      </p:sp>
      <p:sp>
        <p:nvSpPr>
          <p:cNvPr id="4" name="Slide Number Placeholder 3"/>
          <p:cNvSpPr>
            <a:spLocks noGrp="1"/>
          </p:cNvSpPr>
          <p:nvPr>
            <p:ph type="sldNum" sz="quarter" idx="5"/>
          </p:nvPr>
        </p:nvSpPr>
        <p:spPr/>
        <p:txBody>
          <a:bodyPr/>
          <a:lstStyle/>
          <a:p>
            <a:fld id="{D3992192-33A8-6E48-B1E4-74AD2AFF4643}" type="slidenum">
              <a:rPr lang="en-US" smtClean="0"/>
              <a:t>5</a:t>
            </a:fld>
            <a:endParaRPr lang="en-US" dirty="0"/>
          </a:p>
        </p:txBody>
      </p:sp>
    </p:spTree>
    <p:extLst>
      <p:ext uri="{BB962C8B-B14F-4D97-AF65-F5344CB8AC3E}">
        <p14:creationId xmlns:p14="http://schemas.microsoft.com/office/powerpoint/2010/main" val="50039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Apanig</a:t>
            </a:r>
            <a:r>
              <a:rPr lang="en-US" dirty="0"/>
              <a:t> = 322 edits in </a:t>
            </a:r>
            <a:r>
              <a:rPr lang="en-US" dirty="0" err="1"/>
              <a:t>Wikidata</a:t>
            </a:r>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6</a:t>
            </a:fld>
            <a:endParaRPr lang="en-US" dirty="0"/>
          </a:p>
        </p:txBody>
      </p:sp>
    </p:spTree>
    <p:extLst>
      <p:ext uri="{BB962C8B-B14F-4D97-AF65-F5344CB8AC3E}">
        <p14:creationId xmlns:p14="http://schemas.microsoft.com/office/powerpoint/2010/main" val="1838453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Because of my interest in researcher IDs, I found Scholia in the tools and decided to experiment with it. I could use </a:t>
            </a:r>
            <a:r>
              <a:rPr lang="en-US" dirty="0" err="1"/>
              <a:t>ORCIDator</a:t>
            </a:r>
            <a:r>
              <a:rPr lang="en-US" dirty="0"/>
              <a:t>: </a:t>
            </a:r>
            <a:r>
              <a:rPr lang="en-US" u="sng" dirty="0">
                <a:hlinkClick r:id="rId3"/>
              </a:rPr>
              <a:t>https://www.wikidata.org/wiki/Wikidata:ORCIDator</a:t>
            </a:r>
            <a:r>
              <a:rPr lang="en-US" dirty="0"/>
              <a:t> to pull my ORCID data into </a:t>
            </a:r>
            <a:r>
              <a:rPr lang="en-US" dirty="0" err="1"/>
              <a:t>Wikidata</a:t>
            </a:r>
            <a:r>
              <a:rPr lang="en-US" dirty="0"/>
              <a:t> to create my profile in Scholia. I still had to modify each publication’s </a:t>
            </a:r>
            <a:r>
              <a:rPr lang="en-US" dirty="0" err="1"/>
              <a:t>Wikidata</a:t>
            </a:r>
            <a:r>
              <a:rPr lang="en-US" dirty="0"/>
              <a:t> to complete my profile in Scholia to look like this. You can see all my edits at </a:t>
            </a:r>
            <a:r>
              <a:rPr lang="en-US" dirty="0" err="1"/>
              <a:t>apanig</a:t>
            </a:r>
            <a:r>
              <a:rPr lang="en-US" dirty="0"/>
              <a:t> in </a:t>
            </a:r>
            <a:r>
              <a:rPr lang="en-US" dirty="0" err="1"/>
              <a:t>Wikidata</a:t>
            </a:r>
            <a:r>
              <a:rPr lang="en-US" dirty="0"/>
              <a:t> ( </a:t>
            </a:r>
            <a:r>
              <a:rPr lang="en-US" dirty="0">
                <a:hlinkClick r:id="rId4"/>
              </a:rPr>
              <a:t>https://www.wikidata.org/wiki/Special:Contributions/Apanig</a:t>
            </a:r>
            <a:r>
              <a:rPr lang="en-US" dirty="0"/>
              <a:t> ) for more than 300+ edits). And even with the drop-down menu, adding information to </a:t>
            </a:r>
            <a:r>
              <a:rPr lang="en-US" dirty="0" err="1"/>
              <a:t>Wikidata</a:t>
            </a:r>
            <a:r>
              <a:rPr lang="en-US" dirty="0"/>
              <a:t> Is not straightforward.. I need to understand its ontology and how the </a:t>
            </a:r>
            <a:r>
              <a:rPr lang="en-US" b="1" dirty="0"/>
              <a:t>item, property and value </a:t>
            </a:r>
            <a:r>
              <a:rPr lang="en-US" dirty="0"/>
              <a:t>work and linked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solidFill>
                  <a:srgbClr val="0070C0"/>
                </a:solidFill>
              </a:rPr>
              <a:t>Thankfully, the online course I took from Steven J. Miller, </a:t>
            </a:r>
            <a:r>
              <a:rPr lang="en-US" sz="1200" b="1" i="1" kern="1200" dirty="0">
                <a:solidFill>
                  <a:srgbClr val="0070C0"/>
                </a:solidFill>
                <a:effectLst/>
                <a:latin typeface="+mn-lt"/>
                <a:ea typeface="+mn-ea"/>
                <a:cs typeface="+mn-cs"/>
              </a:rPr>
              <a:t>Linked Data for Beginner</a:t>
            </a:r>
            <a:r>
              <a:rPr lang="en-US" sz="1200" i="1" kern="1200" dirty="0">
                <a:solidFill>
                  <a:srgbClr val="0070C0"/>
                </a:solidFill>
                <a:effectLst/>
                <a:latin typeface="+mn-lt"/>
                <a:ea typeface="+mn-ea"/>
                <a:cs typeface="+mn-cs"/>
              </a:rPr>
              <a:t>s (September 2018), helped me understand the ontology’s concepts used in </a:t>
            </a:r>
            <a:r>
              <a:rPr lang="en-US" sz="1200" i="1" kern="1200" dirty="0" err="1">
                <a:solidFill>
                  <a:srgbClr val="0070C0"/>
                </a:solidFill>
                <a:effectLst/>
                <a:latin typeface="+mn-lt"/>
                <a:ea typeface="+mn-ea"/>
                <a:cs typeface="+mn-cs"/>
              </a:rPr>
              <a:t>Wikidata</a:t>
            </a:r>
            <a:r>
              <a:rPr lang="en-US" sz="1200" i="1" kern="1200" dirty="0">
                <a:solidFill>
                  <a:srgbClr val="0070C0"/>
                </a:solidFill>
                <a:effectLst/>
                <a:latin typeface="+mn-lt"/>
                <a:ea typeface="+mn-ea"/>
                <a:cs typeface="+mn-cs"/>
              </a:rPr>
              <a:t>. An introduction course to programming in Coursera, Programming for Everybody, was also helpful when writing the queries.  </a:t>
            </a:r>
            <a:r>
              <a:rPr lang="en-US" sz="1200" i="1" kern="1200" dirty="0" err="1">
                <a:solidFill>
                  <a:srgbClr val="0070C0"/>
                </a:solidFill>
                <a:effectLst/>
                <a:latin typeface="+mn-lt"/>
                <a:ea typeface="+mn-ea"/>
                <a:cs typeface="+mn-cs"/>
              </a:rPr>
              <a:t>Wikidata’s</a:t>
            </a:r>
            <a:r>
              <a:rPr lang="en-US" sz="1200" i="1" kern="1200" dirty="0">
                <a:solidFill>
                  <a:srgbClr val="0070C0"/>
                </a:solidFill>
                <a:effectLst/>
                <a:latin typeface="+mn-lt"/>
                <a:ea typeface="+mn-ea"/>
                <a:cs typeface="+mn-cs"/>
              </a:rPr>
              <a:t> tutorials are also helpful, but having these foundational courses helped me learn </a:t>
            </a:r>
            <a:r>
              <a:rPr lang="en-US" sz="1200" i="1" kern="1200" dirty="0" err="1">
                <a:solidFill>
                  <a:srgbClr val="0070C0"/>
                </a:solidFill>
                <a:effectLst/>
                <a:latin typeface="+mn-lt"/>
                <a:ea typeface="+mn-ea"/>
                <a:cs typeface="+mn-cs"/>
              </a:rPr>
              <a:t>Wikidata</a:t>
            </a:r>
            <a:r>
              <a:rPr lang="en-US" sz="1200" i="1" kern="1200" dirty="0">
                <a:solidFill>
                  <a:srgbClr val="0070C0"/>
                </a:solidFill>
                <a:effectLst/>
                <a:latin typeface="+mn-lt"/>
                <a:ea typeface="+mn-ea"/>
                <a:cs typeface="+mn-cs"/>
              </a:rPr>
              <a:t> better.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rgbClr val="0070C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rgbClr val="0070C0"/>
                </a:solidFill>
                <a:effectLst/>
                <a:latin typeface="+mn-lt"/>
                <a:ea typeface="+mn-ea"/>
                <a:cs typeface="+mn-cs"/>
              </a:rPr>
              <a:t>This author’s page includes all my publications.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7</a:t>
            </a:fld>
            <a:endParaRPr lang="en-US" dirty="0"/>
          </a:p>
        </p:txBody>
      </p:sp>
    </p:spTree>
    <p:extLst>
      <p:ext uri="{BB962C8B-B14F-4D97-AF65-F5344CB8AC3E}">
        <p14:creationId xmlns:p14="http://schemas.microsoft.com/office/powerpoint/2010/main" val="2071080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Reasonator</a:t>
            </a:r>
            <a:r>
              <a:rPr lang="en-US" dirty="0"/>
              <a:t> is another tool </a:t>
            </a:r>
            <a:r>
              <a:rPr lang="en-US" i="1" dirty="0">
                <a:solidFill>
                  <a:srgbClr val="0070C0"/>
                </a:solidFill>
              </a:rPr>
              <a:t>I played with in </a:t>
            </a:r>
            <a:r>
              <a:rPr lang="en-US" i="1" dirty="0" err="1">
                <a:solidFill>
                  <a:srgbClr val="0070C0"/>
                </a:solidFill>
              </a:rPr>
              <a:t>Wikidata</a:t>
            </a:r>
            <a:r>
              <a:rPr lang="en-US" i="1" dirty="0">
                <a:solidFill>
                  <a:srgbClr val="0070C0"/>
                </a:solidFill>
              </a:rPr>
              <a:t>.  It’s the closest thing I could have my </a:t>
            </a:r>
            <a:r>
              <a:rPr lang="en-US" i="1" dirty="0" err="1">
                <a:solidFill>
                  <a:srgbClr val="0070C0"/>
                </a:solidFill>
              </a:rPr>
              <a:t>Wikidata</a:t>
            </a:r>
            <a:r>
              <a:rPr lang="en-US" dirty="0">
                <a:solidFill>
                  <a:srgbClr val="0070C0"/>
                </a:solidFill>
              </a:rPr>
              <a:t> </a:t>
            </a:r>
            <a:r>
              <a:rPr lang="en-US" dirty="0"/>
              <a:t>displayed in the more readable form. </a:t>
            </a:r>
          </a:p>
          <a:p>
            <a:r>
              <a:rPr lang="en-US" i="1" dirty="0">
                <a:solidFill>
                  <a:srgbClr val="0070C0"/>
                </a:solidFill>
              </a:rPr>
              <a:t>In the box for external sources, ORCID ID was added by me, so was Scholia. </a:t>
            </a:r>
          </a:p>
          <a:p>
            <a:r>
              <a:rPr lang="en-US" i="1" dirty="0">
                <a:solidFill>
                  <a:srgbClr val="0070C0"/>
                </a:solidFill>
              </a:rPr>
              <a:t>It looked like VIAF (Virtual International Authority File) harvested my </a:t>
            </a:r>
            <a:r>
              <a:rPr lang="en-US" i="1" dirty="0" err="1">
                <a:solidFill>
                  <a:srgbClr val="0070C0"/>
                </a:solidFill>
              </a:rPr>
              <a:t>Wikidata</a:t>
            </a:r>
            <a:r>
              <a:rPr lang="en-US" i="1" dirty="0">
                <a:solidFill>
                  <a:srgbClr val="0070C0"/>
                </a:solidFill>
              </a:rPr>
              <a:t> to add to VIAF, since I already created my name authority in LC Authority File that went into VIAF before I created my </a:t>
            </a:r>
            <a:r>
              <a:rPr lang="en-US" i="1" dirty="0" err="1">
                <a:solidFill>
                  <a:srgbClr val="0070C0"/>
                </a:solidFill>
              </a:rPr>
              <a:t>Wikidata</a:t>
            </a:r>
            <a:r>
              <a:rPr lang="en-US" i="1" dirty="0">
                <a:solidFill>
                  <a:srgbClr val="0070C0"/>
                </a:solidFill>
              </a:rPr>
              <a:t>. </a:t>
            </a:r>
          </a:p>
          <a:p>
            <a:endParaRPr lang="en-US" dirty="0"/>
          </a:p>
          <a:p>
            <a:r>
              <a:rPr lang="en-US" b="1" dirty="0"/>
              <a:t>About ‘</a:t>
            </a:r>
            <a:r>
              <a:rPr lang="en-US" b="1" dirty="0" err="1"/>
              <a:t>reasonator</a:t>
            </a:r>
            <a:r>
              <a:rPr lang="en-US" dirty="0"/>
              <a:t>’: </a:t>
            </a:r>
            <a:r>
              <a:rPr lang="en-US" sz="1200" b="0" i="0" kern="1200" dirty="0">
                <a:solidFill>
                  <a:schemeClr val="tx1"/>
                </a:solidFill>
                <a:effectLst/>
                <a:latin typeface="+mn-lt"/>
                <a:ea typeface="+mn-ea"/>
                <a:cs typeface="+mn-cs"/>
              </a:rPr>
              <a:t> It displays </a:t>
            </a:r>
            <a:r>
              <a:rPr lang="en-US" sz="1200" b="0" i="0" kern="1200" dirty="0" err="1">
                <a:solidFill>
                  <a:schemeClr val="tx1"/>
                </a:solidFill>
                <a:effectLst/>
                <a:latin typeface="+mn-lt"/>
                <a:ea typeface="+mn-ea"/>
                <a:cs typeface="+mn-cs"/>
              </a:rPr>
              <a:t>Wikidata</a:t>
            </a:r>
            <a:r>
              <a:rPr lang="en-US" sz="1200" b="0" i="0" kern="1200" dirty="0">
                <a:solidFill>
                  <a:schemeClr val="tx1"/>
                </a:solidFill>
                <a:effectLst/>
                <a:latin typeface="+mn-lt"/>
                <a:ea typeface="+mn-ea"/>
                <a:cs typeface="+mn-cs"/>
              </a:rPr>
              <a:t> entries and it will do so in a item-type-optimized fashion, and also show related, significant data through simple reasoning (hence the name).</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Reasonator</a:t>
            </a:r>
            <a:r>
              <a:rPr lang="en-US" sz="1200" b="0" i="0" kern="1200" dirty="0">
                <a:solidFill>
                  <a:schemeClr val="tx1"/>
                </a:solidFill>
                <a:effectLst/>
                <a:latin typeface="+mn-lt"/>
                <a:ea typeface="+mn-ea"/>
                <a:cs typeface="+mn-cs"/>
              </a:rPr>
              <a:t> is a self-contained JavaScript class (plus some HTML/CSS), using the </a:t>
            </a:r>
            <a:r>
              <a:rPr lang="en-US" sz="1200" b="0" i="0" u="none" strike="noStrike" kern="1200" dirty="0">
                <a:solidFill>
                  <a:schemeClr val="tx1"/>
                </a:solidFill>
                <a:effectLst/>
                <a:latin typeface="+mn-lt"/>
                <a:ea typeface="+mn-ea"/>
                <a:cs typeface="+mn-cs"/>
                <a:hlinkClick r:id="rId3"/>
              </a:rPr>
              <a:t>Wikidata API</a:t>
            </a:r>
            <a:r>
              <a:rPr lang="en-US" sz="1200" b="0" i="0" kern="1200" dirty="0">
                <a:solidFill>
                  <a:schemeClr val="tx1"/>
                </a:solidFill>
                <a:effectLst/>
                <a:latin typeface="+mn-lt"/>
                <a:ea typeface="+mn-ea"/>
                <a:cs typeface="+mn-cs"/>
              </a:rPr>
              <a:t> and </a:t>
            </a:r>
            <a:r>
              <a:rPr lang="en-US" sz="1200" b="0" i="0" u="none" strike="noStrike" kern="1200" dirty="0">
                <a:solidFill>
                  <a:schemeClr val="tx1"/>
                </a:solidFill>
                <a:effectLst/>
                <a:latin typeface="+mn-lt"/>
                <a:ea typeface="+mn-ea"/>
                <a:cs typeface="+mn-cs"/>
                <a:hlinkClick r:id="rId4"/>
              </a:rPr>
              <a:t>SPARQL</a:t>
            </a:r>
            <a:r>
              <a:rPr lang="en-US" sz="1200" b="0" i="0" kern="1200" dirty="0">
                <a:solidFill>
                  <a:schemeClr val="tx1"/>
                </a:solidFill>
                <a:effectLst/>
                <a:latin typeface="+mn-lt"/>
                <a:ea typeface="+mn-ea"/>
                <a:cs typeface="+mn-cs"/>
              </a:rPr>
              <a:t> queries so it can easily be ported to other locations. As always, code under GPL.</a:t>
            </a:r>
          </a:p>
          <a:p>
            <a:r>
              <a:rPr lang="en-US" sz="1200" b="0" i="0" kern="1200" dirty="0">
                <a:solidFill>
                  <a:schemeClr val="tx1"/>
                </a:solidFill>
                <a:effectLst/>
                <a:latin typeface="+mn-lt"/>
                <a:ea typeface="+mn-ea"/>
                <a:cs typeface="+mn-cs"/>
              </a:rPr>
              <a:t>(source: </a:t>
            </a:r>
            <a:r>
              <a:rPr lang="en-US" dirty="0">
                <a:hlinkClick r:id="rId5"/>
              </a:rPr>
              <a:t>https://tools.wmflabs.org/reasonator/</a:t>
            </a:r>
            <a:r>
              <a:rPr lang="en-US" dirty="0"/>
              <a:t> )</a:t>
            </a:r>
            <a:endParaRPr lang="en-US" sz="1200" b="0" i="0" kern="1200" dirty="0">
              <a:solidFill>
                <a:schemeClr val="tx1"/>
              </a:solidFill>
              <a:effectLst/>
              <a:latin typeface="+mn-lt"/>
              <a:ea typeface="+mn-ea"/>
              <a:cs typeface="+mn-cs"/>
            </a:endParaRPr>
          </a:p>
          <a:p>
            <a:br>
              <a:rPr lang="en-US" dirty="0"/>
            </a:br>
            <a:endParaRPr lang="en-US" dirty="0"/>
          </a:p>
        </p:txBody>
      </p:sp>
      <p:sp>
        <p:nvSpPr>
          <p:cNvPr id="4" name="Slide Number Placeholder 3"/>
          <p:cNvSpPr>
            <a:spLocks noGrp="1"/>
          </p:cNvSpPr>
          <p:nvPr>
            <p:ph type="sldNum" sz="quarter" idx="5"/>
          </p:nvPr>
        </p:nvSpPr>
        <p:spPr/>
        <p:txBody>
          <a:bodyPr/>
          <a:lstStyle/>
          <a:p>
            <a:fld id="{D3992192-33A8-6E48-B1E4-74AD2AFF4643}" type="slidenum">
              <a:rPr lang="en-US" smtClean="0"/>
              <a:t>8</a:t>
            </a:fld>
            <a:endParaRPr lang="en-US" dirty="0"/>
          </a:p>
        </p:txBody>
      </p:sp>
    </p:spTree>
    <p:extLst>
      <p:ext uri="{BB962C8B-B14F-4D97-AF65-F5344CB8AC3E}">
        <p14:creationId xmlns:p14="http://schemas.microsoft.com/office/powerpoint/2010/main" val="3182786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created this </a:t>
            </a:r>
            <a:r>
              <a:rPr lang="en-US" dirty="0" err="1"/>
              <a:t>Wikidata</a:t>
            </a:r>
            <a:r>
              <a:rPr lang="en-US" dirty="0"/>
              <a:t> for my book chapter published in the book, </a:t>
            </a:r>
            <a:r>
              <a:rPr lang="en-US" b="1" i="1" dirty="0"/>
              <a:t>Ethical Questions in Name Authority Control, </a:t>
            </a:r>
            <a:r>
              <a:rPr lang="en-US" dirty="0"/>
              <a:t>since I had not added it to my ORCID. I’m happy that I could have the access to my book chapter better in </a:t>
            </a:r>
            <a:r>
              <a:rPr lang="en-US" dirty="0" err="1"/>
              <a:t>Wikidata</a:t>
            </a:r>
            <a:r>
              <a:rPr lang="en-US" dirty="0"/>
              <a:t> than I would have in MARC/RDA record, with multiple contributors. You can read my chapter to find out more about this issue on providing access to authors of book chapters and conference proceedings in catalog records. </a:t>
            </a:r>
          </a:p>
        </p:txBody>
      </p:sp>
      <p:sp>
        <p:nvSpPr>
          <p:cNvPr id="4" name="Slide Number Placeholder 3"/>
          <p:cNvSpPr>
            <a:spLocks noGrp="1"/>
          </p:cNvSpPr>
          <p:nvPr>
            <p:ph type="sldNum" sz="quarter" idx="5"/>
          </p:nvPr>
        </p:nvSpPr>
        <p:spPr/>
        <p:txBody>
          <a:bodyPr/>
          <a:lstStyle/>
          <a:p>
            <a:fld id="{D3992192-33A8-6E48-B1E4-74AD2AFF4643}" type="slidenum">
              <a:rPr lang="en-US" smtClean="0"/>
              <a:t>9</a:t>
            </a:fld>
            <a:endParaRPr lang="en-US" dirty="0"/>
          </a:p>
        </p:txBody>
      </p:sp>
    </p:spTree>
    <p:extLst>
      <p:ext uri="{BB962C8B-B14F-4D97-AF65-F5344CB8AC3E}">
        <p14:creationId xmlns:p14="http://schemas.microsoft.com/office/powerpoint/2010/main" val="1324308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B3C3E"/>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3B3C3E"/>
                </a:solidFill>
              </a:defRPr>
            </a:lvl1pPr>
            <a:lvl2pPr>
              <a:defRPr>
                <a:solidFill>
                  <a:srgbClr val="3B3C3E"/>
                </a:solidFill>
              </a:defRPr>
            </a:lvl2pPr>
            <a:lvl3pPr>
              <a:defRPr>
                <a:solidFill>
                  <a:srgbClr val="3B3C3E"/>
                </a:solidFill>
              </a:defRPr>
            </a:lvl3pPr>
            <a:lvl4pPr>
              <a:defRPr>
                <a:solidFill>
                  <a:srgbClr val="3B3C3E"/>
                </a:solidFill>
              </a:defRPr>
            </a:lvl4pPr>
            <a:lvl5pPr>
              <a:defRPr>
                <a:solidFill>
                  <a:srgbClr val="3B3C3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1" y="6356351"/>
            <a:ext cx="1863817" cy="365125"/>
          </a:xfrm>
        </p:spPr>
        <p:txBody>
          <a:bodyPr/>
          <a:lstStyle>
            <a:lvl1pPr>
              <a:defRPr sz="1000">
                <a:solidFill>
                  <a:schemeClr val="bg1"/>
                </a:solidFill>
                <a:latin typeface="Arial"/>
                <a:cs typeface="Arial"/>
              </a:defRPr>
            </a:lvl1pPr>
          </a:lstStyle>
          <a:p>
            <a:fld id="{F5BA7003-00DC-104B-92AD-B7A90026C1F9}" type="datetimeFigureOut">
              <a:rPr lang="en-US" smtClean="0"/>
              <a:pPr/>
              <a:t>5/12/19</a:t>
            </a:fld>
            <a:endParaRPr lang="en-US" dirty="0"/>
          </a:p>
        </p:txBody>
      </p:sp>
      <p:sp>
        <p:nvSpPr>
          <p:cNvPr id="5" name="Footer Placeholder 4"/>
          <p:cNvSpPr>
            <a:spLocks noGrp="1"/>
          </p:cNvSpPr>
          <p:nvPr>
            <p:ph type="ftr" sz="quarter" idx="11"/>
          </p:nvPr>
        </p:nvSpPr>
        <p:spPr>
          <a:xfrm>
            <a:off x="2473417" y="6356351"/>
            <a:ext cx="3860800" cy="365125"/>
          </a:xfrm>
        </p:spPr>
        <p:txBody>
          <a:bodyPr/>
          <a:lstStyle>
            <a:lvl1pPr>
              <a:defRPr sz="1000">
                <a:solidFill>
                  <a:schemeClr val="bg1"/>
                </a:solidFill>
                <a:latin typeface="Arial"/>
                <a:cs typeface="Arial"/>
              </a:defRPr>
            </a:lvl1pPr>
          </a:lstStyle>
          <a:p>
            <a:endParaRPr lang="en-US" dirty="0"/>
          </a:p>
        </p:txBody>
      </p:sp>
      <p:sp>
        <p:nvSpPr>
          <p:cNvPr id="6" name="Slide Number Placeholder 5"/>
          <p:cNvSpPr>
            <a:spLocks noGrp="1"/>
          </p:cNvSpPr>
          <p:nvPr>
            <p:ph type="sldNum" sz="quarter" idx="12"/>
          </p:nvPr>
        </p:nvSpPr>
        <p:spPr>
          <a:xfrm>
            <a:off x="6334217" y="6356351"/>
            <a:ext cx="2844800" cy="365125"/>
          </a:xfrm>
        </p:spPr>
        <p:txBody>
          <a:bodyPr/>
          <a:lstStyle>
            <a:lvl1pPr>
              <a:defRPr sz="1000">
                <a:solidFill>
                  <a:schemeClr val="bg1"/>
                </a:solidFill>
                <a:latin typeface="Arial"/>
                <a:cs typeface="Arial"/>
              </a:defRPr>
            </a:lvl1pPr>
          </a:lstStyle>
          <a:p>
            <a:fld id="{051C7006-7120-F341-A188-F97DDD913081}" type="slidenum">
              <a:rPr lang="en-US" smtClean="0"/>
              <a:pPr/>
              <a:t>‹#›</a:t>
            </a:fld>
            <a:endParaRPr lang="en-US" dirty="0"/>
          </a:p>
        </p:txBody>
      </p:sp>
    </p:spTree>
    <p:extLst>
      <p:ext uri="{BB962C8B-B14F-4D97-AF65-F5344CB8AC3E}">
        <p14:creationId xmlns:p14="http://schemas.microsoft.com/office/powerpoint/2010/main" val="4241317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Quote or Text Block">
    <p:bg>
      <p:bgPr>
        <a:solidFill>
          <a:srgbClr val="FF820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29555"/>
            <a:ext cx="10972800" cy="1143000"/>
          </a:xfrm>
        </p:spPr>
        <p:txBody>
          <a:bodyPr>
            <a:normAutofit/>
          </a:bodyPr>
          <a:lstStyle>
            <a:lvl1pPr algn="ctr">
              <a:defRPr sz="3600" b="0">
                <a:solidFill>
                  <a:schemeClr val="bg1"/>
                </a:solidFill>
                <a:latin typeface="Georgia"/>
                <a:cs typeface="Georgia"/>
              </a:defRPr>
            </a:lvl1pPr>
          </a:lstStyle>
          <a:p>
            <a:r>
              <a:rPr lang="en-US" dirty="0"/>
              <a:t>“Click to edit Master title style”</a:t>
            </a:r>
          </a:p>
        </p:txBody>
      </p:sp>
      <p:sp>
        <p:nvSpPr>
          <p:cNvPr id="3" name="Date Placeholder 2"/>
          <p:cNvSpPr>
            <a:spLocks noGrp="1"/>
          </p:cNvSpPr>
          <p:nvPr>
            <p:ph type="dt" sz="half" idx="10"/>
          </p:nvPr>
        </p:nvSpPr>
        <p:spPr/>
        <p:txBody>
          <a:bodyPr/>
          <a:lstStyle/>
          <a:p>
            <a:fld id="{F5BA7003-00DC-104B-92AD-B7A90026C1F9}" type="datetimeFigureOut">
              <a:rPr lang="en-US" smtClean="0"/>
              <a:pPr/>
              <a:t>5/12/19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7006-7120-F341-A188-F97DDD913081}" type="slidenum">
              <a:rPr lang="en-US" smtClean="0"/>
              <a:pPr/>
              <a:t>‹#›</a:t>
            </a:fld>
            <a:endParaRPr lang="en-US" dirty="0"/>
          </a:p>
        </p:txBody>
      </p:sp>
    </p:spTree>
    <p:extLst>
      <p:ext uri="{BB962C8B-B14F-4D97-AF65-F5344CB8AC3E}">
        <p14:creationId xmlns:p14="http://schemas.microsoft.com/office/powerpoint/2010/main" val="233300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normAutofit/>
          </a:bodyPr>
          <a:lstStyle>
            <a:lvl1pPr algn="l">
              <a:defRPr sz="28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5BA7003-00DC-104B-92AD-B7A90026C1F9}" type="datetimeFigureOut">
              <a:rPr lang="en-US" smtClean="0"/>
              <a:t>5/12/19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C7006-7120-F341-A188-F97DDD913081}" type="slidenum">
              <a:rPr lang="en-US" smtClean="0"/>
              <a:t>‹#›</a:t>
            </a:fld>
            <a:endParaRPr lang="en-US" dirty="0"/>
          </a:p>
        </p:txBody>
      </p:sp>
    </p:spTree>
    <p:extLst>
      <p:ext uri="{BB962C8B-B14F-4D97-AF65-F5344CB8AC3E}">
        <p14:creationId xmlns:p14="http://schemas.microsoft.com/office/powerpoint/2010/main" val="406434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range Section Header">
    <p:bg>
      <p:bgPr>
        <a:solidFill>
          <a:srgbClr val="FF8200"/>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5BA7003-00DC-104B-92AD-B7A90026C1F9}" type="datetimeFigureOut">
              <a:rPr lang="en-US" smtClean="0"/>
              <a:pPr/>
              <a:t>5/12/19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7006-7120-F341-A188-F97DDD913081}" type="slidenum">
              <a:rPr lang="en-US" smtClean="0"/>
              <a:pPr/>
              <a:t>‹#›</a:t>
            </a:fld>
            <a:endParaRPr lang="en-US" dirty="0"/>
          </a:p>
        </p:txBody>
      </p:sp>
      <p:sp>
        <p:nvSpPr>
          <p:cNvPr id="6" name="Title 1"/>
          <p:cNvSpPr>
            <a:spLocks noGrp="1"/>
          </p:cNvSpPr>
          <p:nvPr>
            <p:ph type="title"/>
          </p:nvPr>
        </p:nvSpPr>
        <p:spPr>
          <a:xfrm>
            <a:off x="963084" y="4406901"/>
            <a:ext cx="10363200" cy="1362075"/>
          </a:xfrm>
        </p:spPr>
        <p:txBody>
          <a:bodyPr anchor="t">
            <a:normAutofit/>
          </a:bodyPr>
          <a:lstStyle>
            <a:lvl1pPr algn="l">
              <a:defRPr sz="2800" b="1" cap="all">
                <a:solidFill>
                  <a:schemeClr val="bg1"/>
                </a:solidFill>
              </a:defRPr>
            </a:lvl1pPr>
          </a:lstStyle>
          <a:p>
            <a:r>
              <a:rPr lang="en-US" dirty="0"/>
              <a:t>Click to edit Master title style</a:t>
            </a:r>
          </a:p>
        </p:txBody>
      </p:sp>
      <p:sp>
        <p:nvSpPr>
          <p:cNvPr id="7"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230331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BA7003-00DC-104B-92AD-B7A90026C1F9}" type="datetimeFigureOut">
              <a:rPr lang="en-US" smtClean="0"/>
              <a:t>5/12/19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C7006-7120-F341-A188-F97DDD913081}" type="slidenum">
              <a:rPr lang="en-US" smtClean="0"/>
              <a:t>‹#›</a:t>
            </a:fld>
            <a:endParaRPr lang="en-US" dirty="0"/>
          </a:p>
        </p:txBody>
      </p:sp>
    </p:spTree>
    <p:extLst>
      <p:ext uri="{BB962C8B-B14F-4D97-AF65-F5344CB8AC3E}">
        <p14:creationId xmlns:p14="http://schemas.microsoft.com/office/powerpoint/2010/main" val="321067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BA7003-00DC-104B-92AD-B7A90026C1F9}" type="datetimeFigureOut">
              <a:rPr lang="en-US" smtClean="0"/>
              <a:t>5/12/19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1C7006-7120-F341-A188-F97DDD913081}" type="slidenum">
              <a:rPr lang="en-US" smtClean="0"/>
              <a:t>‹#›</a:t>
            </a:fld>
            <a:endParaRPr lang="en-US" dirty="0"/>
          </a:p>
        </p:txBody>
      </p:sp>
    </p:spTree>
    <p:extLst>
      <p:ext uri="{BB962C8B-B14F-4D97-AF65-F5344CB8AC3E}">
        <p14:creationId xmlns:p14="http://schemas.microsoft.com/office/powerpoint/2010/main" val="5932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BA7003-00DC-104B-92AD-B7A90026C1F9}" type="datetimeFigureOut">
              <a:rPr lang="en-US" smtClean="0"/>
              <a:t>5/12/19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1C7006-7120-F341-A188-F97DDD913081}" type="slidenum">
              <a:rPr lang="en-US" smtClean="0"/>
              <a:t>‹#›</a:t>
            </a:fld>
            <a:endParaRPr lang="en-US" dirty="0"/>
          </a:p>
        </p:txBody>
      </p:sp>
    </p:spTree>
    <p:extLst>
      <p:ext uri="{BB962C8B-B14F-4D97-AF65-F5344CB8AC3E}">
        <p14:creationId xmlns:p14="http://schemas.microsoft.com/office/powerpoint/2010/main" val="3037795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Minimal Identity">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25851"/>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08162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Rectangle 6"/>
          <p:cNvSpPr/>
          <p:nvPr userDrawn="1"/>
        </p:nvSpPr>
        <p:spPr>
          <a:xfrm>
            <a:off x="0" y="6330206"/>
            <a:ext cx="12192000" cy="527794"/>
          </a:xfrm>
          <a:prstGeom prst="rect">
            <a:avLst/>
          </a:prstGeom>
          <a:solidFill>
            <a:srgbClr val="FF8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8" name="Picture 7" descr="new PT BOBI-KNOCKOUT.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40651" y="6409332"/>
            <a:ext cx="2234720" cy="383350"/>
          </a:xfrm>
          <a:prstGeom prst="rect">
            <a:avLst/>
          </a:prstGeom>
        </p:spPr>
      </p:pic>
    </p:spTree>
    <p:extLst>
      <p:ext uri="{BB962C8B-B14F-4D97-AF65-F5344CB8AC3E}">
        <p14:creationId xmlns:p14="http://schemas.microsoft.com/office/powerpoint/2010/main" val="1371926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30206"/>
            <a:ext cx="12192000" cy="527794"/>
          </a:xfrm>
          <a:prstGeom prst="rect">
            <a:avLst/>
          </a:prstGeom>
          <a:solidFill>
            <a:srgbClr val="FF8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1" y="6356351"/>
            <a:ext cx="1747479" cy="365125"/>
          </a:xfrm>
          <a:prstGeom prst="rect">
            <a:avLst/>
          </a:prstGeom>
        </p:spPr>
        <p:txBody>
          <a:bodyPr vert="horz" lIns="91440" tIns="45720" rIns="91440" bIns="45720" rtlCol="0" anchor="ctr"/>
          <a:lstStyle>
            <a:lvl1pPr algn="l">
              <a:defRPr sz="1000">
                <a:solidFill>
                  <a:schemeClr val="bg1"/>
                </a:solidFill>
                <a:latin typeface="Arial"/>
                <a:cs typeface="Arial"/>
              </a:defRPr>
            </a:lvl1pPr>
          </a:lstStyle>
          <a:p>
            <a:fld id="{F5BA7003-00DC-104B-92AD-B7A90026C1F9}" type="datetimeFigureOut">
              <a:rPr lang="en-US" smtClean="0"/>
              <a:pPr/>
              <a:t>5/12/19</a:t>
            </a:fld>
            <a:endParaRPr lang="en-US" dirty="0"/>
          </a:p>
        </p:txBody>
      </p:sp>
      <p:sp>
        <p:nvSpPr>
          <p:cNvPr id="5" name="Footer Placeholder 4"/>
          <p:cNvSpPr>
            <a:spLocks noGrp="1"/>
          </p:cNvSpPr>
          <p:nvPr>
            <p:ph type="ftr" sz="quarter" idx="3"/>
          </p:nvPr>
        </p:nvSpPr>
        <p:spPr>
          <a:xfrm>
            <a:off x="2357079" y="6356351"/>
            <a:ext cx="3860800" cy="365125"/>
          </a:xfrm>
          <a:prstGeom prst="rect">
            <a:avLst/>
          </a:prstGeom>
        </p:spPr>
        <p:txBody>
          <a:bodyPr vert="horz" lIns="91440" tIns="45720" rIns="91440" bIns="45720" rtlCol="0" anchor="ctr"/>
          <a:lstStyle>
            <a:lvl1pPr algn="ctr">
              <a:defRPr sz="1000">
                <a:solidFill>
                  <a:schemeClr val="bg1"/>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223161" y="6356351"/>
            <a:ext cx="2844800" cy="365125"/>
          </a:xfrm>
          <a:prstGeom prst="rect">
            <a:avLst/>
          </a:prstGeom>
        </p:spPr>
        <p:txBody>
          <a:bodyPr vert="horz" lIns="91440" tIns="45720" rIns="91440" bIns="45720" rtlCol="0" anchor="ctr"/>
          <a:lstStyle>
            <a:lvl1pPr algn="r">
              <a:defRPr sz="1000">
                <a:solidFill>
                  <a:schemeClr val="bg1"/>
                </a:solidFill>
                <a:latin typeface="Arial"/>
                <a:cs typeface="Arial"/>
              </a:defRPr>
            </a:lvl1pPr>
          </a:lstStyle>
          <a:p>
            <a:fld id="{051C7006-7120-F341-A188-F97DDD913081}" type="slidenum">
              <a:rPr lang="en-US" smtClean="0"/>
              <a:pPr/>
              <a:t>‹#›</a:t>
            </a:fld>
            <a:endParaRPr lang="en-US" dirty="0"/>
          </a:p>
        </p:txBody>
      </p:sp>
      <p:pic>
        <p:nvPicPr>
          <p:cNvPr id="11" name="Picture 10" descr="new PT BOBI-KNOCKOUT.eps"/>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9840651" y="6409332"/>
            <a:ext cx="2234720" cy="383350"/>
          </a:xfrm>
          <a:prstGeom prst="rect">
            <a:avLst/>
          </a:prstGeom>
        </p:spPr>
      </p:pic>
    </p:spTree>
    <p:extLst>
      <p:ext uri="{BB962C8B-B14F-4D97-AF65-F5344CB8AC3E}">
        <p14:creationId xmlns:p14="http://schemas.microsoft.com/office/powerpoint/2010/main" val="1247076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457200" rtl="0" eaLnBrk="1" latinLnBrk="0" hangingPunct="1">
        <a:spcBef>
          <a:spcPct val="0"/>
        </a:spcBef>
        <a:buNone/>
        <a:defRPr sz="4400" b="1" kern="1200">
          <a:solidFill>
            <a:srgbClr val="3B3C3E"/>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hyperlink" Target="https://tools.wmflabs.org/sqid/#/view?id=Q62393357"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hyperlink" Target="https://www.wikidata.org/wiki/Q63134368"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tools.wmflabs.org/reasonator/?q=Q6313436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hyperlink" Target="https://pkmngotrading.com/wiki/UTK_Torchbearer_-_Knoxville,_T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tinyurl.com/yy89q6kb"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tools.wmflabs.org/reasonator/?q=Q63134368" TargetMode="External"/><Relationship Id="rId4" Type="http://schemas.openxmlformats.org/officeDocument/2006/relationships/hyperlink" Target="http://tinyurl.com/yxwbu97o"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wikidata.org/wiki/Q62393357"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digital.lib.utk.edu/collections/vvsmcollection" TargetMode="External"/><Relationship Id="rId3" Type="http://schemas.openxmlformats.org/officeDocument/2006/relationships/hyperlink" Target="https://tools.wmflabs.org/reasonator/?find=Q62075064" TargetMode="External"/><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hyperlink" Target="https://www.wikidata.org/wiki/Q2182197" TargetMode="External"/><Relationship Id="rId4" Type="http://schemas.openxmlformats.org/officeDocument/2006/relationships/hyperlink" Target="https://www.wikidata.org/wiki/Q6207506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tools.wmflabs.org/reasonator/?&amp;q=6207506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jpg"/><Relationship Id="rId7" Type="http://schemas.openxmlformats.org/officeDocument/2006/relationships/image" Target="../media/image24.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m.wikidata.org/wiki/Q231360" TargetMode="External"/><Relationship Id="rId5" Type="http://schemas.openxmlformats.org/officeDocument/2006/relationships/hyperlink" Target="https://www.netflix.com/title/70295170" TargetMode="External"/><Relationship Id="rId4" Type="http://schemas.openxmlformats.org/officeDocument/2006/relationships/hyperlink" Target="https://queenofthedesertmovie.com/press/" TargetMode="External"/><Relationship Id="rId9" Type="http://schemas.openxmlformats.org/officeDocument/2006/relationships/hyperlink" Target="http://www.pbs.org/program/letters-baghdad/" TargetMode="Externa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hyperlink" Target="https://www.wikidata.org/wiki/Q9202" TargetMode="External"/><Relationship Id="rId3" Type="http://schemas.openxmlformats.org/officeDocument/2006/relationships/hyperlink" Target="https://www.arl.org/storage/documents/publications/2019.04.18-ARL-white-paper-on-Wikidata.pdf" TargetMode="External"/><Relationship Id="rId7" Type="http://schemas.openxmlformats.org/officeDocument/2006/relationships/hyperlink" Target="https://tools.wmflabs.org/reasonator/?&amp;q=11036"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www.wikidata.org/wiki/Q11036" TargetMode="External"/><Relationship Id="rId5" Type="http://schemas.openxmlformats.org/officeDocument/2006/relationships/hyperlink" Target="https://www.wired.com/story/inside-the-alexa-friendly-world-of-wikidata/" TargetMode="External"/><Relationship Id="rId4" Type="http://schemas.openxmlformats.org/officeDocument/2006/relationships/hyperlink" Target="https://www.loc.gov/aba/publications/FreeSHM/H0405.pdf"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tinyurl.com/y25gl5xw"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wikidata.org/wiki/Q62393357"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r2test7.com/entries/agriculture-club/"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wikidata.org/wiki/Wikidata:Main_Page" TargetMode="External"/><Relationship Id="rId7" Type="http://schemas.openxmlformats.org/officeDocument/2006/relationships/hyperlink" Target="https://www.wikidata.org/wiki/Q62393357"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wikidata.org/wiki/Wikidata:Community_portal" TargetMode="External"/><Relationship Id="rId5" Type="http://schemas.openxmlformats.org/officeDocument/2006/relationships/hyperlink" Target="https://www.youtube.com/watch?v=1jHoUkj_mKw" TargetMode="External"/><Relationship Id="rId4" Type="http://schemas.openxmlformats.org/officeDocument/2006/relationships/hyperlink" Target="https://www.wikidata.org/wiki/Wikidata:Tours"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tools.wmflabs.org/reasonator/" TargetMode="External"/><Relationship Id="rId3" Type="http://schemas.openxmlformats.org/officeDocument/2006/relationships/hyperlink" Target="https://query.wikidata.org/" TargetMode="External"/><Relationship Id="rId7" Type="http://schemas.openxmlformats.org/officeDocument/2006/relationships/hyperlink" Target="https://tools.wmflabs.org/scholia/q-to-bibliography-templates?q=Q62393357"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tools.wmflabs.org/scholia/" TargetMode="External"/><Relationship Id="rId5" Type="http://schemas.openxmlformats.org/officeDocument/2006/relationships/hyperlink" Target="https://www.wikidata.org/wiki/Wikidata:ORCIDator" TargetMode="External"/><Relationship Id="rId4" Type="http://schemas.openxmlformats.org/officeDocument/2006/relationships/hyperlink" Target="https://www.wikidata.org/wiki/Wikidata:Tools" TargetMode="External"/><Relationship Id="rId9" Type="http://schemas.openxmlformats.org/officeDocument/2006/relationships/hyperlink" Target="https://tools.wmflabs.org/sqi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wikidata.org/wiki/Q62393357"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tools.wmflabs.org/scholia/author/Q6239335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tools.wmflabs.org/reasonator/?&amp;q=6239335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wikidata.org/wiki/Q62568958" TargetMode="External"/><Relationship Id="rId5" Type="http://schemas.openxmlformats.org/officeDocument/2006/relationships/hyperlink" Target="https://www.wikidata.org/wiki/Q62569414"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51C74B-CA14-EF4D-BE50-B590453FC75E}"/>
              </a:ext>
            </a:extLst>
          </p:cNvPr>
          <p:cNvSpPr>
            <a:spLocks noGrp="1"/>
          </p:cNvSpPr>
          <p:nvPr>
            <p:ph type="ctrTitle"/>
          </p:nvPr>
        </p:nvSpPr>
        <p:spPr>
          <a:xfrm>
            <a:off x="375387" y="715472"/>
            <a:ext cx="11816613" cy="1772895"/>
          </a:xfrm>
        </p:spPr>
        <p:txBody>
          <a:bodyPr>
            <a:normAutofit fontScale="90000"/>
          </a:bodyPr>
          <a:lstStyle/>
          <a:p>
            <a:pPr algn="ctr"/>
            <a:r>
              <a:rPr lang="en-US" dirty="0"/>
              <a:t>An Experiment with Name Entities </a:t>
            </a:r>
            <a:br>
              <a:rPr lang="en-US" dirty="0"/>
            </a:br>
            <a:r>
              <a:rPr lang="en-US" dirty="0"/>
              <a:t>in Wikidata @University of Tennessee Libraries </a:t>
            </a:r>
          </a:p>
        </p:txBody>
      </p:sp>
      <p:sp>
        <p:nvSpPr>
          <p:cNvPr id="2" name="Subtitle 1">
            <a:extLst>
              <a:ext uri="{FF2B5EF4-FFF2-40B4-BE49-F238E27FC236}">
                <a16:creationId xmlns:a16="http://schemas.microsoft.com/office/drawing/2014/main" id="{07778CD6-46E7-334E-A83E-A193A5F6199E}"/>
              </a:ext>
            </a:extLst>
          </p:cNvPr>
          <p:cNvSpPr>
            <a:spLocks noGrp="1"/>
          </p:cNvSpPr>
          <p:nvPr>
            <p:ph type="subTitle" idx="1"/>
          </p:nvPr>
        </p:nvSpPr>
        <p:spPr>
          <a:xfrm>
            <a:off x="1588957" y="2608288"/>
            <a:ext cx="9036602" cy="3017008"/>
          </a:xfrm>
        </p:spPr>
        <p:txBody>
          <a:bodyPr>
            <a:normAutofit fontScale="85000" lnSpcReduction="20000"/>
          </a:bodyPr>
          <a:lstStyle/>
          <a:p>
            <a:r>
              <a:rPr lang="en-US" dirty="0"/>
              <a:t>Anchalee Panigabutra-Roberts </a:t>
            </a:r>
            <a:r>
              <a:rPr lang="en-US" b="1" dirty="0"/>
              <a:t>(Q62393357)</a:t>
            </a:r>
          </a:p>
          <a:p>
            <a:r>
              <a:rPr lang="en-US" dirty="0"/>
              <a:t>Head, Cataloging</a:t>
            </a:r>
          </a:p>
          <a:p>
            <a:r>
              <a:rPr lang="en-US" dirty="0"/>
              <a:t>University of Tennessee </a:t>
            </a:r>
            <a:r>
              <a:rPr lang="en-US" b="1" dirty="0"/>
              <a:t>(Q1150105)</a:t>
            </a:r>
            <a:endParaRPr lang="en-US" dirty="0"/>
          </a:p>
          <a:p>
            <a:r>
              <a:rPr lang="en-US" dirty="0"/>
              <a:t>Libraries</a:t>
            </a:r>
          </a:p>
          <a:p>
            <a:r>
              <a:rPr lang="en-US" dirty="0"/>
              <a:t>LD4 Linked Data for Libraries Conference</a:t>
            </a:r>
          </a:p>
          <a:p>
            <a:r>
              <a:rPr lang="en-US" dirty="0"/>
              <a:t>Harvard University</a:t>
            </a:r>
          </a:p>
          <a:p>
            <a:r>
              <a:rPr lang="en-US" dirty="0"/>
              <a:t>May 11, 2019</a:t>
            </a:r>
          </a:p>
          <a:p>
            <a:endParaRPr lang="en-US" dirty="0"/>
          </a:p>
        </p:txBody>
      </p:sp>
      <p:pic>
        <p:nvPicPr>
          <p:cNvPr id="4" name="Picture 3">
            <a:extLst>
              <a:ext uri="{FF2B5EF4-FFF2-40B4-BE49-F238E27FC236}">
                <a16:creationId xmlns:a16="http://schemas.microsoft.com/office/drawing/2014/main" id="{41B011DC-71A8-E741-ACC6-B42A40E30F9F}"/>
              </a:ext>
            </a:extLst>
          </p:cNvPr>
          <p:cNvPicPr>
            <a:picLocks noChangeAspect="1"/>
          </p:cNvPicPr>
          <p:nvPr/>
        </p:nvPicPr>
        <p:blipFill>
          <a:blip r:embed="rId3"/>
          <a:stretch>
            <a:fillRect/>
          </a:stretch>
        </p:blipFill>
        <p:spPr>
          <a:xfrm>
            <a:off x="9500338" y="3957925"/>
            <a:ext cx="2476500" cy="2159000"/>
          </a:xfrm>
          <a:prstGeom prst="rect">
            <a:avLst/>
          </a:prstGeom>
        </p:spPr>
      </p:pic>
    </p:spTree>
    <p:extLst>
      <p:ext uri="{BB962C8B-B14F-4D97-AF65-F5344CB8AC3E}">
        <p14:creationId xmlns:p14="http://schemas.microsoft.com/office/powerpoint/2010/main" val="4153310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EE394-1B4E-5B4B-89C6-35092590C9BB}"/>
              </a:ext>
            </a:extLst>
          </p:cNvPr>
          <p:cNvSpPr>
            <a:spLocks noGrp="1"/>
          </p:cNvSpPr>
          <p:nvPr>
            <p:ph type="title"/>
          </p:nvPr>
        </p:nvSpPr>
        <p:spPr/>
        <p:txBody>
          <a:bodyPr/>
          <a:lstStyle/>
          <a:p>
            <a:r>
              <a:rPr lang="en-US" dirty="0"/>
              <a:t>Query Service</a:t>
            </a:r>
          </a:p>
        </p:txBody>
      </p:sp>
      <p:sp>
        <p:nvSpPr>
          <p:cNvPr id="3" name="Content Placeholder 2">
            <a:extLst>
              <a:ext uri="{FF2B5EF4-FFF2-40B4-BE49-F238E27FC236}">
                <a16:creationId xmlns:a16="http://schemas.microsoft.com/office/drawing/2014/main" id="{0AD3CD8C-7401-1245-B8CD-01CF9F5E79B0}"/>
              </a:ext>
            </a:extLst>
          </p:cNvPr>
          <p:cNvSpPr>
            <a:spLocks noGrp="1"/>
          </p:cNvSpPr>
          <p:nvPr>
            <p:ph idx="1"/>
          </p:nvPr>
        </p:nvSpPr>
        <p:spPr/>
        <p:txBody>
          <a:bodyPr>
            <a:normAutofit fontScale="92500" lnSpcReduction="20000"/>
          </a:bodyPr>
          <a:lstStyle/>
          <a:p>
            <a:pPr marL="0" indent="0">
              <a:spcBef>
                <a:spcPts val="0"/>
              </a:spcBef>
              <a:buNone/>
            </a:pPr>
            <a:r>
              <a:rPr lang="en-US" dirty="0">
                <a:solidFill>
                  <a:srgbClr val="000000"/>
                </a:solidFill>
                <a:latin typeface="Arial" panose="020B0604020202020204" pitchFamily="34" charset="0"/>
              </a:rPr>
              <a:t>SELECT DISTINCT ?item ?</a:t>
            </a:r>
            <a:r>
              <a:rPr lang="en-US" dirty="0" err="1">
                <a:solidFill>
                  <a:srgbClr val="000000"/>
                </a:solidFill>
                <a:latin typeface="Arial" panose="020B0604020202020204" pitchFamily="34" charset="0"/>
              </a:rPr>
              <a:t>itemLabel</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instanceLabel</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publication_date</a:t>
            </a:r>
            <a:endParaRPr lang="en-US" dirty="0"/>
          </a:p>
          <a:p>
            <a:pPr marL="0" indent="0">
              <a:spcBef>
                <a:spcPts val="0"/>
              </a:spcBef>
              <a:buNone/>
            </a:pPr>
            <a:r>
              <a:rPr lang="en-US" dirty="0">
                <a:solidFill>
                  <a:srgbClr val="000000"/>
                </a:solidFill>
                <a:latin typeface="Arial" panose="020B0604020202020204" pitchFamily="34" charset="0"/>
              </a:rPr>
              <a:t>WHERE {</a:t>
            </a:r>
            <a:endParaRPr lang="en-US" dirty="0"/>
          </a:p>
          <a:p>
            <a:pPr marL="0" indent="0">
              <a:spcBef>
                <a:spcPts val="0"/>
              </a:spcBef>
              <a:buNone/>
            </a:pPr>
            <a:r>
              <a:rPr lang="en-US" dirty="0">
                <a:solidFill>
                  <a:srgbClr val="000000"/>
                </a:solidFill>
                <a:latin typeface="Arial" panose="020B0604020202020204" pitchFamily="34" charset="0"/>
              </a:rPr>
              <a:t>?item wdt:P50 wd:Q62393357 ; </a:t>
            </a:r>
            <a:endParaRPr lang="en-US" dirty="0"/>
          </a:p>
          <a:p>
            <a:pPr marL="0" indent="0">
              <a:spcBef>
                <a:spcPts val="0"/>
              </a:spcBef>
              <a:buNone/>
            </a:pPr>
            <a:r>
              <a:rPr lang="en-US" dirty="0">
                <a:solidFill>
                  <a:srgbClr val="000000"/>
                </a:solidFill>
                <a:latin typeface="Arial" panose="020B0604020202020204" pitchFamily="34" charset="0"/>
              </a:rPr>
              <a:t>         wdt:P31 ?instance ;</a:t>
            </a:r>
            <a:endParaRPr lang="en-US" dirty="0"/>
          </a:p>
          <a:p>
            <a:pPr marL="0" indent="0">
              <a:spcBef>
                <a:spcPts val="0"/>
              </a:spcBef>
              <a:buNone/>
            </a:pPr>
            <a:r>
              <a:rPr lang="en-US" dirty="0">
                <a:solidFill>
                  <a:srgbClr val="000000"/>
                </a:solidFill>
                <a:latin typeface="Arial" panose="020B0604020202020204" pitchFamily="34" charset="0"/>
              </a:rPr>
              <a:t>         wdt:P577 ?</a:t>
            </a:r>
            <a:r>
              <a:rPr lang="en-US" dirty="0" err="1">
                <a:solidFill>
                  <a:srgbClr val="000000"/>
                </a:solidFill>
                <a:latin typeface="Arial" panose="020B0604020202020204" pitchFamily="34" charset="0"/>
              </a:rPr>
              <a:t>publication_date</a:t>
            </a:r>
            <a:r>
              <a:rPr lang="en-US" dirty="0">
                <a:solidFill>
                  <a:srgbClr val="000000"/>
                </a:solidFill>
                <a:latin typeface="Arial" panose="020B0604020202020204" pitchFamily="34" charset="0"/>
              </a:rPr>
              <a:t> .</a:t>
            </a:r>
            <a:endParaRPr lang="en-US" dirty="0"/>
          </a:p>
          <a:p>
            <a:pPr marL="0" indent="0">
              <a:spcBef>
                <a:spcPts val="0"/>
              </a:spcBef>
              <a:buNone/>
            </a:pPr>
            <a:r>
              <a:rPr lang="en-US" dirty="0">
                <a:solidFill>
                  <a:srgbClr val="000000"/>
                </a:solidFill>
                <a:latin typeface="Arial" panose="020B0604020202020204" pitchFamily="34" charset="0"/>
              </a:rPr>
              <a:t>SERVICE </a:t>
            </a:r>
            <a:r>
              <a:rPr lang="en-US" dirty="0" err="1">
                <a:solidFill>
                  <a:srgbClr val="000000"/>
                </a:solidFill>
                <a:latin typeface="Arial" panose="020B0604020202020204" pitchFamily="34" charset="0"/>
              </a:rPr>
              <a:t>wikibase:label</a:t>
            </a:r>
            <a:r>
              <a:rPr lang="en-US" dirty="0">
                <a:solidFill>
                  <a:srgbClr val="000000"/>
                </a:solidFill>
                <a:latin typeface="Arial" panose="020B0604020202020204" pitchFamily="34" charset="0"/>
              </a:rPr>
              <a:t> { </a:t>
            </a:r>
            <a:r>
              <a:rPr lang="en-US" dirty="0" err="1">
                <a:solidFill>
                  <a:srgbClr val="000000"/>
                </a:solidFill>
                <a:latin typeface="Arial" panose="020B0604020202020204" pitchFamily="34" charset="0"/>
              </a:rPr>
              <a:t>bd:serviceParam</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wikibase:language</a:t>
            </a:r>
            <a:r>
              <a:rPr lang="en-US" dirty="0">
                <a:solidFill>
                  <a:srgbClr val="000000"/>
                </a:solidFill>
                <a:latin typeface="Arial" panose="020B0604020202020204" pitchFamily="34" charset="0"/>
              </a:rPr>
              <a:t> "[AUTO_LANGUAGE],</a:t>
            </a:r>
            <a:r>
              <a:rPr lang="en-US" dirty="0" err="1">
                <a:solidFill>
                  <a:srgbClr val="000000"/>
                </a:solidFill>
                <a:latin typeface="Arial" panose="020B0604020202020204" pitchFamily="34" charset="0"/>
              </a:rPr>
              <a:t>en</a:t>
            </a:r>
            <a:r>
              <a:rPr lang="en-US" dirty="0">
                <a:solidFill>
                  <a:srgbClr val="000000"/>
                </a:solidFill>
                <a:latin typeface="Arial" panose="020B0604020202020204" pitchFamily="34" charset="0"/>
              </a:rPr>
              <a:t>" }</a:t>
            </a:r>
            <a:endParaRPr lang="en-US" dirty="0"/>
          </a:p>
          <a:p>
            <a:pPr marL="0" indent="0">
              <a:spcBef>
                <a:spcPts val="0"/>
              </a:spcBef>
              <a:buNone/>
            </a:pPr>
            <a:r>
              <a:rPr lang="en-US" dirty="0">
                <a:solidFill>
                  <a:srgbClr val="000000"/>
                </a:solidFill>
                <a:latin typeface="Arial" panose="020B0604020202020204" pitchFamily="34" charset="0"/>
              </a:rPr>
              <a:t>}</a:t>
            </a:r>
            <a:endParaRPr lang="en-US" dirty="0"/>
          </a:p>
          <a:p>
            <a:pPr marL="0" indent="0">
              <a:buNone/>
            </a:pPr>
            <a:br>
              <a:rPr lang="en-US" dirty="0"/>
            </a:br>
            <a:endParaRPr lang="en-US" dirty="0"/>
          </a:p>
        </p:txBody>
      </p:sp>
    </p:spTree>
    <p:extLst>
      <p:ext uri="{BB962C8B-B14F-4D97-AF65-F5344CB8AC3E}">
        <p14:creationId xmlns:p14="http://schemas.microsoft.com/office/powerpoint/2010/main" val="3509659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C5D21A-A696-7D4A-87D9-E69C3E0F7822}"/>
              </a:ext>
            </a:extLst>
          </p:cNvPr>
          <p:cNvPicPr>
            <a:picLocks noChangeAspect="1"/>
          </p:cNvPicPr>
          <p:nvPr/>
        </p:nvPicPr>
        <p:blipFill>
          <a:blip r:embed="rId3"/>
          <a:stretch>
            <a:fillRect/>
          </a:stretch>
        </p:blipFill>
        <p:spPr>
          <a:xfrm>
            <a:off x="14991" y="0"/>
            <a:ext cx="12192000" cy="6825600"/>
          </a:xfrm>
          <a:prstGeom prst="rect">
            <a:avLst/>
          </a:prstGeom>
        </p:spPr>
      </p:pic>
      <p:sp>
        <p:nvSpPr>
          <p:cNvPr id="6" name="TextBox 5">
            <a:extLst>
              <a:ext uri="{FF2B5EF4-FFF2-40B4-BE49-F238E27FC236}">
                <a16:creationId xmlns:a16="http://schemas.microsoft.com/office/drawing/2014/main" id="{28497F92-D20B-CB43-A276-FAB5BBF9A41B}"/>
              </a:ext>
            </a:extLst>
          </p:cNvPr>
          <p:cNvSpPr txBox="1"/>
          <p:nvPr/>
        </p:nvSpPr>
        <p:spPr>
          <a:xfrm>
            <a:off x="9188971" y="2890391"/>
            <a:ext cx="2563318" cy="2431435"/>
          </a:xfrm>
          <a:prstGeom prst="rect">
            <a:avLst/>
          </a:prstGeom>
          <a:noFill/>
          <a:ln>
            <a:solidFill>
              <a:srgbClr val="0070C0"/>
            </a:solidFill>
          </a:ln>
        </p:spPr>
        <p:txBody>
          <a:bodyPr wrap="square" rtlCol="0">
            <a:spAutoFit/>
          </a:bodyPr>
          <a:lstStyle/>
          <a:p>
            <a:r>
              <a:rPr lang="en-US" sz="3200" b="1" dirty="0">
                <a:solidFill>
                  <a:schemeClr val="tx2"/>
                </a:solidFill>
              </a:rPr>
              <a:t>Timeline for Joy’s Publications</a:t>
            </a:r>
          </a:p>
          <a:p>
            <a:r>
              <a:rPr lang="en-US" sz="2800" i="1" dirty="0"/>
              <a:t>(Short URL: </a:t>
            </a:r>
            <a:r>
              <a:rPr lang="en-US" sz="2800" i="1" dirty="0" err="1"/>
              <a:t>w.wiki</a:t>
            </a:r>
            <a:r>
              <a:rPr lang="en-US" sz="2800" i="1" dirty="0"/>
              <a:t>/3dz)</a:t>
            </a:r>
          </a:p>
        </p:txBody>
      </p:sp>
      <p:sp>
        <p:nvSpPr>
          <p:cNvPr id="2" name="Rectangle 1">
            <a:extLst>
              <a:ext uri="{FF2B5EF4-FFF2-40B4-BE49-F238E27FC236}">
                <a16:creationId xmlns:a16="http://schemas.microsoft.com/office/drawing/2014/main" id="{472B68A8-3732-3345-81F3-CFE402A9B667}"/>
              </a:ext>
            </a:extLst>
          </p:cNvPr>
          <p:cNvSpPr/>
          <p:nvPr/>
        </p:nvSpPr>
        <p:spPr>
          <a:xfrm>
            <a:off x="14991" y="2025569"/>
            <a:ext cx="529020" cy="2835797"/>
          </a:xfrm>
          <a:prstGeom prst="rect">
            <a:avLst/>
          </a:prstGeom>
          <a:no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Left Arrow 2">
            <a:extLst>
              <a:ext uri="{FF2B5EF4-FFF2-40B4-BE49-F238E27FC236}">
                <a16:creationId xmlns:a16="http://schemas.microsoft.com/office/drawing/2014/main" id="{BAD95107-499D-EF4F-9171-85024ACD1700}"/>
              </a:ext>
            </a:extLst>
          </p:cNvPr>
          <p:cNvSpPr/>
          <p:nvPr/>
        </p:nvSpPr>
        <p:spPr>
          <a:xfrm>
            <a:off x="648182" y="2465407"/>
            <a:ext cx="793214" cy="312517"/>
          </a:xfrm>
          <a:prstGeom prst="lef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55661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3889799-ACE3-E149-9465-E5C02442C53F}"/>
              </a:ext>
            </a:extLst>
          </p:cNvPr>
          <p:cNvPicPr>
            <a:picLocks noGrp="1" noChangeAspect="1"/>
          </p:cNvPicPr>
          <p:nvPr>
            <p:ph idx="1"/>
          </p:nvPr>
        </p:nvPicPr>
        <p:blipFill>
          <a:blip r:embed="rId3"/>
          <a:stretch>
            <a:fillRect/>
          </a:stretch>
        </p:blipFill>
        <p:spPr>
          <a:xfrm>
            <a:off x="194872" y="0"/>
            <a:ext cx="10585989" cy="4525963"/>
          </a:xfrm>
          <a:prstGeom prst="rect">
            <a:avLst/>
          </a:prstGeom>
          <a:ln>
            <a:solidFill>
              <a:srgbClr val="0070C0"/>
            </a:solidFill>
          </a:ln>
        </p:spPr>
      </p:pic>
      <p:sp>
        <p:nvSpPr>
          <p:cNvPr id="5" name="Rectangle 4">
            <a:extLst>
              <a:ext uri="{FF2B5EF4-FFF2-40B4-BE49-F238E27FC236}">
                <a16:creationId xmlns:a16="http://schemas.microsoft.com/office/drawing/2014/main" id="{C67E1DA3-BC6B-1C43-A609-966B2D0FC0A6}"/>
              </a:ext>
            </a:extLst>
          </p:cNvPr>
          <p:cNvSpPr/>
          <p:nvPr/>
        </p:nvSpPr>
        <p:spPr>
          <a:xfrm>
            <a:off x="194872" y="4503422"/>
            <a:ext cx="527715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4"/>
              </a:rPr>
              <a:t>https://tools.wmflabs.org/sqid/#/view?id=Q62393357</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Curved Right Arrow 6">
            <a:extLst>
              <a:ext uri="{FF2B5EF4-FFF2-40B4-BE49-F238E27FC236}">
                <a16:creationId xmlns:a16="http://schemas.microsoft.com/office/drawing/2014/main" id="{2EDCE40D-A7B4-F04A-855D-681A1A85A959}"/>
              </a:ext>
            </a:extLst>
          </p:cNvPr>
          <p:cNvSpPr/>
          <p:nvPr/>
        </p:nvSpPr>
        <p:spPr>
          <a:xfrm>
            <a:off x="7764904" y="1034322"/>
            <a:ext cx="509666" cy="1154242"/>
          </a:xfrm>
          <a:prstGeom prst="curvedRightArrow">
            <a:avLst/>
          </a:prstGeom>
          <a:solidFill>
            <a:srgbClr val="7030A0"/>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E3C02A6F-051A-4342-AF33-384E9DD18627}"/>
              </a:ext>
            </a:extLst>
          </p:cNvPr>
          <p:cNvPicPr>
            <a:picLocks noChangeAspect="1"/>
          </p:cNvPicPr>
          <p:nvPr/>
        </p:nvPicPr>
        <p:blipFill rotWithShape="1">
          <a:blip r:embed="rId5"/>
          <a:srcRect r="699" b="83479"/>
          <a:stretch/>
        </p:blipFill>
        <p:spPr>
          <a:xfrm>
            <a:off x="7586382" y="2684190"/>
            <a:ext cx="4541714" cy="791511"/>
          </a:xfrm>
          <a:prstGeom prst="rect">
            <a:avLst/>
          </a:prstGeom>
        </p:spPr>
      </p:pic>
      <p:pic>
        <p:nvPicPr>
          <p:cNvPr id="10" name="Picture 9">
            <a:extLst>
              <a:ext uri="{FF2B5EF4-FFF2-40B4-BE49-F238E27FC236}">
                <a16:creationId xmlns:a16="http://schemas.microsoft.com/office/drawing/2014/main" id="{F54F499E-1321-8044-BD3E-ED57B85E041D}"/>
              </a:ext>
            </a:extLst>
          </p:cNvPr>
          <p:cNvPicPr>
            <a:picLocks noChangeAspect="1"/>
          </p:cNvPicPr>
          <p:nvPr/>
        </p:nvPicPr>
        <p:blipFill rotWithShape="1">
          <a:blip r:embed="rId5"/>
          <a:srcRect t="47497"/>
          <a:stretch/>
        </p:blipFill>
        <p:spPr>
          <a:xfrm>
            <a:off x="7406500" y="3615065"/>
            <a:ext cx="4573666" cy="2515378"/>
          </a:xfrm>
          <a:prstGeom prst="rect">
            <a:avLst/>
          </a:prstGeom>
        </p:spPr>
      </p:pic>
      <p:sp>
        <p:nvSpPr>
          <p:cNvPr id="11" name="TextBox 10">
            <a:extLst>
              <a:ext uri="{FF2B5EF4-FFF2-40B4-BE49-F238E27FC236}">
                <a16:creationId xmlns:a16="http://schemas.microsoft.com/office/drawing/2014/main" id="{F157282B-B0B6-5246-89F0-B5A1685F9E61}"/>
              </a:ext>
            </a:extLst>
          </p:cNvPr>
          <p:cNvSpPr txBox="1"/>
          <p:nvPr/>
        </p:nvSpPr>
        <p:spPr>
          <a:xfrm>
            <a:off x="1192152" y="5276538"/>
            <a:ext cx="3498073" cy="523220"/>
          </a:xfrm>
          <a:prstGeom prst="rect">
            <a:avLst/>
          </a:prstGeom>
          <a:solidFill>
            <a:schemeClr val="accent6">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A SQUIDDY SURPRISE!</a:t>
            </a:r>
          </a:p>
        </p:txBody>
      </p:sp>
      <p:sp>
        <p:nvSpPr>
          <p:cNvPr id="2" name="Right Arrow 1">
            <a:extLst>
              <a:ext uri="{FF2B5EF4-FFF2-40B4-BE49-F238E27FC236}">
                <a16:creationId xmlns:a16="http://schemas.microsoft.com/office/drawing/2014/main" id="{ABCCDD48-2F1F-0945-BF7C-DDE2D388A373}"/>
              </a:ext>
            </a:extLst>
          </p:cNvPr>
          <p:cNvSpPr/>
          <p:nvPr/>
        </p:nvSpPr>
        <p:spPr>
          <a:xfrm>
            <a:off x="6924098" y="3802895"/>
            <a:ext cx="662284" cy="242316"/>
          </a:xfrm>
          <a:prstGeom prst="rightArrow">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0403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9B3D58-0CB8-E349-B301-F898F72A6FA5}"/>
              </a:ext>
            </a:extLst>
          </p:cNvPr>
          <p:cNvPicPr>
            <a:picLocks noChangeAspect="1"/>
          </p:cNvPicPr>
          <p:nvPr/>
        </p:nvPicPr>
        <p:blipFill>
          <a:blip r:embed="rId3"/>
          <a:stretch>
            <a:fillRect/>
          </a:stretch>
        </p:blipFill>
        <p:spPr>
          <a:xfrm>
            <a:off x="4452078" y="0"/>
            <a:ext cx="5282954" cy="6836764"/>
          </a:xfrm>
          <a:prstGeom prst="rect">
            <a:avLst/>
          </a:prstGeom>
        </p:spPr>
      </p:pic>
      <p:pic>
        <p:nvPicPr>
          <p:cNvPr id="6" name="Picture 5">
            <a:extLst>
              <a:ext uri="{FF2B5EF4-FFF2-40B4-BE49-F238E27FC236}">
                <a16:creationId xmlns:a16="http://schemas.microsoft.com/office/drawing/2014/main" id="{864A41A6-3DD2-C443-B1FF-C2E6449CC7F6}"/>
              </a:ext>
            </a:extLst>
          </p:cNvPr>
          <p:cNvPicPr>
            <a:picLocks noChangeAspect="1"/>
          </p:cNvPicPr>
          <p:nvPr/>
        </p:nvPicPr>
        <p:blipFill>
          <a:blip r:embed="rId4"/>
          <a:stretch>
            <a:fillRect/>
          </a:stretch>
        </p:blipFill>
        <p:spPr>
          <a:xfrm>
            <a:off x="96169" y="206115"/>
            <a:ext cx="4463547" cy="4995472"/>
          </a:xfrm>
          <a:prstGeom prst="rect">
            <a:avLst/>
          </a:prstGeom>
        </p:spPr>
      </p:pic>
      <p:cxnSp>
        <p:nvCxnSpPr>
          <p:cNvPr id="8" name="Straight Arrow Connector 7">
            <a:extLst>
              <a:ext uri="{FF2B5EF4-FFF2-40B4-BE49-F238E27FC236}">
                <a16:creationId xmlns:a16="http://schemas.microsoft.com/office/drawing/2014/main" id="{7A86778D-4EB5-6F41-90CB-67C94F24B8FB}"/>
              </a:ext>
            </a:extLst>
          </p:cNvPr>
          <p:cNvCxnSpPr>
            <a:cxnSpLocks/>
          </p:cNvCxnSpPr>
          <p:nvPr/>
        </p:nvCxnSpPr>
        <p:spPr>
          <a:xfrm flipV="1">
            <a:off x="3432748" y="3267856"/>
            <a:ext cx="1394085" cy="15439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ounded Rectangle 9">
            <a:extLst>
              <a:ext uri="{FF2B5EF4-FFF2-40B4-BE49-F238E27FC236}">
                <a16:creationId xmlns:a16="http://schemas.microsoft.com/office/drawing/2014/main" id="{09E505E8-03F2-6D40-91BB-F25B7521A3F2}"/>
              </a:ext>
            </a:extLst>
          </p:cNvPr>
          <p:cNvSpPr/>
          <p:nvPr/>
        </p:nvSpPr>
        <p:spPr>
          <a:xfrm>
            <a:off x="4826833" y="1633927"/>
            <a:ext cx="2983041" cy="464695"/>
          </a:xfrm>
          <a:prstGeom prst="roundRect">
            <a:avLst/>
          </a:prstGeom>
          <a:noFill/>
          <a:ln w="28575">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ounded Rectangle 10">
            <a:extLst>
              <a:ext uri="{FF2B5EF4-FFF2-40B4-BE49-F238E27FC236}">
                <a16:creationId xmlns:a16="http://schemas.microsoft.com/office/drawing/2014/main" id="{668E7BB7-C92B-2C47-9F41-5893C319D014}"/>
              </a:ext>
            </a:extLst>
          </p:cNvPr>
          <p:cNvSpPr/>
          <p:nvPr/>
        </p:nvSpPr>
        <p:spPr>
          <a:xfrm>
            <a:off x="4826833" y="3035508"/>
            <a:ext cx="4088792" cy="697041"/>
          </a:xfrm>
          <a:prstGeom prst="roundRect">
            <a:avLst/>
          </a:prstGeom>
          <a:noFill/>
          <a:ln w="3810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E7C875D5-AD56-C147-B0E5-40EB3A5D7BE2}"/>
              </a:ext>
            </a:extLst>
          </p:cNvPr>
          <p:cNvSpPr txBox="1"/>
          <p:nvPr/>
        </p:nvSpPr>
        <p:spPr>
          <a:xfrm>
            <a:off x="8698138" y="1704412"/>
            <a:ext cx="1304011" cy="369332"/>
          </a:xfrm>
          <a:prstGeom prst="rect">
            <a:avLst/>
          </a:prstGeom>
          <a:noFill/>
          <a:ln w="28575">
            <a:solidFill>
              <a:schemeClr val="accent2">
                <a:lumMod val="7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a:ea typeface="+mn-ea"/>
                <a:cs typeface="+mn-cs"/>
              </a:rPr>
              <a:t>Wikidata</a:t>
            </a:r>
            <a:r>
              <a:rPr kumimoji="0" lang="en-US" sz="1800" b="1" i="0" u="none" strike="noStrike" kern="1200" cap="none" spc="0" normalizeH="0" baseline="0" noProof="0" dirty="0">
                <a:ln>
                  <a:noFill/>
                </a:ln>
                <a:solidFill>
                  <a:prstClr val="black"/>
                </a:solidFill>
                <a:effectLst/>
                <a:uLnTx/>
                <a:uFillTx/>
                <a:latin typeface="Calibri"/>
                <a:ea typeface="+mn-ea"/>
                <a:cs typeface="+mn-cs"/>
              </a:rPr>
              <a:t> ID</a:t>
            </a:r>
          </a:p>
        </p:txBody>
      </p:sp>
      <p:sp>
        <p:nvSpPr>
          <p:cNvPr id="13" name="Left Arrow 12">
            <a:extLst>
              <a:ext uri="{FF2B5EF4-FFF2-40B4-BE49-F238E27FC236}">
                <a16:creationId xmlns:a16="http://schemas.microsoft.com/office/drawing/2014/main" id="{EE452607-0199-D54F-9642-D90CE72CB449}"/>
              </a:ext>
            </a:extLst>
          </p:cNvPr>
          <p:cNvSpPr/>
          <p:nvPr/>
        </p:nvSpPr>
        <p:spPr>
          <a:xfrm>
            <a:off x="7859260" y="1769155"/>
            <a:ext cx="730104" cy="30459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Left Arrow 13">
            <a:extLst>
              <a:ext uri="{FF2B5EF4-FFF2-40B4-BE49-F238E27FC236}">
                <a16:creationId xmlns:a16="http://schemas.microsoft.com/office/drawing/2014/main" id="{6C618A18-51F1-8D42-844F-82D8EA5177CE}"/>
              </a:ext>
            </a:extLst>
          </p:cNvPr>
          <p:cNvSpPr/>
          <p:nvPr/>
        </p:nvSpPr>
        <p:spPr>
          <a:xfrm flipV="1">
            <a:off x="6550828" y="3046865"/>
            <a:ext cx="730104" cy="35216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5C3D22B0-1D0C-A646-8088-1EC289AB433C}"/>
              </a:ext>
            </a:extLst>
          </p:cNvPr>
          <p:cNvSpPr txBox="1"/>
          <p:nvPr/>
        </p:nvSpPr>
        <p:spPr>
          <a:xfrm>
            <a:off x="9024079" y="3035508"/>
            <a:ext cx="2595711" cy="369332"/>
          </a:xfrm>
          <a:prstGeom prst="rect">
            <a:avLst/>
          </a:prstGeom>
          <a:noFill/>
          <a:ln w="19050">
            <a:solidFill>
              <a:schemeClr val="accent6">
                <a:lumMod val="7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Joy’s name in Thai scripts</a:t>
            </a:r>
          </a:p>
        </p:txBody>
      </p:sp>
      <p:pic>
        <p:nvPicPr>
          <p:cNvPr id="2" name="Picture 1">
            <a:extLst>
              <a:ext uri="{FF2B5EF4-FFF2-40B4-BE49-F238E27FC236}">
                <a16:creationId xmlns:a16="http://schemas.microsoft.com/office/drawing/2014/main" id="{9842B7D9-8AFE-2A4B-8A1F-1E4075E5914C}"/>
              </a:ext>
            </a:extLst>
          </p:cNvPr>
          <p:cNvPicPr>
            <a:picLocks noChangeAspect="1"/>
          </p:cNvPicPr>
          <p:nvPr/>
        </p:nvPicPr>
        <p:blipFill>
          <a:blip r:embed="rId5"/>
          <a:stretch>
            <a:fillRect/>
          </a:stretch>
        </p:blipFill>
        <p:spPr>
          <a:xfrm>
            <a:off x="-2685322" y="5126637"/>
            <a:ext cx="7137400" cy="3708400"/>
          </a:xfrm>
          <a:prstGeom prst="rect">
            <a:avLst/>
          </a:prstGeom>
        </p:spPr>
      </p:pic>
      <p:sp>
        <p:nvSpPr>
          <p:cNvPr id="15" name="Rounded Rectangle 14">
            <a:extLst>
              <a:ext uri="{FF2B5EF4-FFF2-40B4-BE49-F238E27FC236}">
                <a16:creationId xmlns:a16="http://schemas.microsoft.com/office/drawing/2014/main" id="{B8BED8F2-8A4C-6743-83FF-7F06CA37D59D}"/>
              </a:ext>
            </a:extLst>
          </p:cNvPr>
          <p:cNvSpPr/>
          <p:nvPr/>
        </p:nvSpPr>
        <p:spPr>
          <a:xfrm>
            <a:off x="2413416" y="6100998"/>
            <a:ext cx="2068641" cy="658106"/>
          </a:xfrm>
          <a:prstGeom prst="roundRect">
            <a:avLst>
              <a:gd name="adj" fmla="val 50000"/>
            </a:avLst>
          </a:prstGeom>
          <a:noFill/>
          <a:ln w="38100">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ight Arrow 17">
            <a:extLst>
              <a:ext uri="{FF2B5EF4-FFF2-40B4-BE49-F238E27FC236}">
                <a16:creationId xmlns:a16="http://schemas.microsoft.com/office/drawing/2014/main" id="{B276C1C0-BF86-2C40-BAA2-8663139DE7AD}"/>
              </a:ext>
            </a:extLst>
          </p:cNvPr>
          <p:cNvSpPr/>
          <p:nvPr/>
        </p:nvSpPr>
        <p:spPr>
          <a:xfrm>
            <a:off x="1309557" y="6396295"/>
            <a:ext cx="836742" cy="244347"/>
          </a:xfrm>
          <a:prstGeom prst="rightArrow">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85658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5E040-1EB6-2045-B75B-61A66A708E40}"/>
              </a:ext>
            </a:extLst>
          </p:cNvPr>
          <p:cNvSpPr>
            <a:spLocks noGrp="1"/>
          </p:cNvSpPr>
          <p:nvPr>
            <p:ph type="ctrTitle"/>
          </p:nvPr>
        </p:nvSpPr>
        <p:spPr>
          <a:xfrm>
            <a:off x="494675" y="149434"/>
            <a:ext cx="10363200" cy="690015"/>
          </a:xfrm>
        </p:spPr>
        <p:txBody>
          <a:bodyPr>
            <a:normAutofit fontScale="90000"/>
          </a:bodyPr>
          <a:lstStyle/>
          <a:p>
            <a:pPr algn="ctr"/>
            <a:r>
              <a:rPr lang="en-US" dirty="0"/>
              <a:t>Name Entities as Subject Entities </a:t>
            </a:r>
          </a:p>
        </p:txBody>
      </p:sp>
      <p:sp>
        <p:nvSpPr>
          <p:cNvPr id="4" name="Subtitle 3">
            <a:extLst>
              <a:ext uri="{FF2B5EF4-FFF2-40B4-BE49-F238E27FC236}">
                <a16:creationId xmlns:a16="http://schemas.microsoft.com/office/drawing/2014/main" id="{F39D55E9-4E51-4C49-A154-0C2D16FCAF51}"/>
              </a:ext>
            </a:extLst>
          </p:cNvPr>
          <p:cNvSpPr>
            <a:spLocks noGrp="1"/>
          </p:cNvSpPr>
          <p:nvPr>
            <p:ph type="subTitle" idx="1"/>
          </p:nvPr>
        </p:nvSpPr>
        <p:spPr>
          <a:xfrm>
            <a:off x="1693888" y="5647557"/>
            <a:ext cx="7964773" cy="658889"/>
          </a:xfrm>
        </p:spPr>
        <p:txBody>
          <a:bodyPr/>
          <a:lstStyle/>
          <a:p>
            <a:r>
              <a:rPr lang="en-US" dirty="0">
                <a:solidFill>
                  <a:srgbClr val="0070C0"/>
                </a:solidFill>
              </a:rPr>
              <a:t>The Volunteer statue (</a:t>
            </a:r>
            <a:r>
              <a:rPr lang="en-US" dirty="0">
                <a:solidFill>
                  <a:srgbClr val="0070C0"/>
                </a:solidFill>
                <a:hlinkClick r:id="rId3"/>
              </a:rPr>
              <a:t>Q63134368</a:t>
            </a:r>
            <a:r>
              <a:rPr lang="en-US" dirty="0">
                <a:solidFill>
                  <a:srgbClr val="0070C0"/>
                </a:solidFill>
              </a:rPr>
              <a:t>)</a:t>
            </a:r>
          </a:p>
          <a:p>
            <a:endParaRPr lang="en-US" dirty="0"/>
          </a:p>
        </p:txBody>
      </p:sp>
      <p:sp>
        <p:nvSpPr>
          <p:cNvPr id="6" name="Rounded Rectangular Callout 5">
            <a:extLst>
              <a:ext uri="{FF2B5EF4-FFF2-40B4-BE49-F238E27FC236}">
                <a16:creationId xmlns:a16="http://schemas.microsoft.com/office/drawing/2014/main" id="{570AF151-A385-ED4D-BB10-FA20BCB4AC32}"/>
              </a:ext>
            </a:extLst>
          </p:cNvPr>
          <p:cNvSpPr/>
          <p:nvPr/>
        </p:nvSpPr>
        <p:spPr>
          <a:xfrm>
            <a:off x="8264325" y="1713053"/>
            <a:ext cx="2013994" cy="2002419"/>
          </a:xfrm>
          <a:prstGeom prst="wedgeRoundRectCallout">
            <a:avLst>
              <a:gd name="adj1" fmla="val -48390"/>
              <a:gd name="adj2" fmla="val 26197"/>
              <a:gd name="adj3" fmla="val 16667"/>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accent6">
                    <a:lumMod val="75000"/>
                  </a:schemeClr>
                </a:solidFill>
              </a:rPr>
              <a:t>Not a SACO member? </a:t>
            </a:r>
          </a:p>
          <a:p>
            <a:pPr algn="ctr"/>
            <a:r>
              <a:rPr lang="en-US" dirty="0" err="1">
                <a:solidFill>
                  <a:schemeClr val="tx1"/>
                </a:solidFill>
              </a:rPr>
              <a:t>Wikidata</a:t>
            </a:r>
            <a:r>
              <a:rPr lang="en-US" dirty="0">
                <a:solidFill>
                  <a:schemeClr val="tx1"/>
                </a:solidFill>
              </a:rPr>
              <a:t> as an alternative for non-SACO members</a:t>
            </a:r>
          </a:p>
        </p:txBody>
      </p:sp>
      <p:pic>
        <p:nvPicPr>
          <p:cNvPr id="7" name="Picture 6">
            <a:extLst>
              <a:ext uri="{FF2B5EF4-FFF2-40B4-BE49-F238E27FC236}">
                <a16:creationId xmlns:a16="http://schemas.microsoft.com/office/drawing/2014/main" id="{B42EB43F-F41E-B842-BA39-C034C86D6CD2}"/>
              </a:ext>
            </a:extLst>
          </p:cNvPr>
          <p:cNvPicPr>
            <a:picLocks noChangeAspect="1"/>
          </p:cNvPicPr>
          <p:nvPr/>
        </p:nvPicPr>
        <p:blipFill>
          <a:blip r:embed="rId4"/>
          <a:stretch>
            <a:fillRect/>
          </a:stretch>
        </p:blipFill>
        <p:spPr>
          <a:xfrm>
            <a:off x="3987383" y="910288"/>
            <a:ext cx="3024265" cy="4536398"/>
          </a:xfrm>
          <a:prstGeom prst="rect">
            <a:avLst/>
          </a:prstGeom>
        </p:spPr>
      </p:pic>
    </p:spTree>
    <p:extLst>
      <p:ext uri="{BB962C8B-B14F-4D97-AF65-F5344CB8AC3E}">
        <p14:creationId xmlns:p14="http://schemas.microsoft.com/office/powerpoint/2010/main" val="3501305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04AAAC-AB23-0B45-96A3-767D8FF7371E}"/>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53279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938787-C7D7-EC49-90DC-A2502A01D928}"/>
              </a:ext>
            </a:extLst>
          </p:cNvPr>
          <p:cNvPicPr>
            <a:picLocks noChangeAspect="1"/>
          </p:cNvPicPr>
          <p:nvPr/>
        </p:nvPicPr>
        <p:blipFill>
          <a:blip r:embed="rId3"/>
          <a:stretch>
            <a:fillRect/>
          </a:stretch>
        </p:blipFill>
        <p:spPr>
          <a:xfrm>
            <a:off x="594610" y="124038"/>
            <a:ext cx="10707974" cy="6023236"/>
          </a:xfrm>
          <a:prstGeom prst="rect">
            <a:avLst/>
          </a:prstGeom>
        </p:spPr>
      </p:pic>
      <p:sp>
        <p:nvSpPr>
          <p:cNvPr id="4" name="TextBox 3">
            <a:extLst>
              <a:ext uri="{FF2B5EF4-FFF2-40B4-BE49-F238E27FC236}">
                <a16:creationId xmlns:a16="http://schemas.microsoft.com/office/drawing/2014/main" id="{EEB980C2-FF9A-A34B-8AE7-3B68AA4E75C0}"/>
              </a:ext>
            </a:extLst>
          </p:cNvPr>
          <p:cNvSpPr txBox="1"/>
          <p:nvPr/>
        </p:nvSpPr>
        <p:spPr>
          <a:xfrm>
            <a:off x="4751883" y="5926537"/>
            <a:ext cx="7296677" cy="369332"/>
          </a:xfrm>
          <a:prstGeom prst="rect">
            <a:avLst/>
          </a:prstGeom>
          <a:noFill/>
          <a:ln>
            <a:solidFill>
              <a:schemeClr val="accent6">
                <a:lumMod val="75000"/>
              </a:schemeClr>
            </a:solidFill>
          </a:ln>
        </p:spPr>
        <p:txBody>
          <a:bodyPr wrap="none" rtlCol="0">
            <a:spAutoFit/>
          </a:bodyPr>
          <a:lstStyle/>
          <a:p>
            <a:r>
              <a:rPr lang="en-US" dirty="0"/>
              <a:t>For the full </a:t>
            </a:r>
            <a:r>
              <a:rPr lang="en-US" dirty="0" err="1"/>
              <a:t>Wikidata</a:t>
            </a:r>
            <a:r>
              <a:rPr lang="en-US" dirty="0"/>
              <a:t>: </a:t>
            </a:r>
            <a:r>
              <a:rPr lang="en-US" dirty="0">
                <a:hlinkClick r:id="rId4"/>
              </a:rPr>
              <a:t>https://tools.wmflabs.org/reasonator/?q=Q63134368</a:t>
            </a:r>
            <a:r>
              <a:rPr lang="en-US" dirty="0"/>
              <a:t> </a:t>
            </a:r>
          </a:p>
        </p:txBody>
      </p:sp>
      <p:sp>
        <p:nvSpPr>
          <p:cNvPr id="2" name="TextBox 1">
            <a:extLst>
              <a:ext uri="{FF2B5EF4-FFF2-40B4-BE49-F238E27FC236}">
                <a16:creationId xmlns:a16="http://schemas.microsoft.com/office/drawing/2014/main" id="{3354E0EC-9917-9B48-84BE-23C2E1267B0E}"/>
              </a:ext>
            </a:extLst>
          </p:cNvPr>
          <p:cNvSpPr txBox="1"/>
          <p:nvPr/>
        </p:nvSpPr>
        <p:spPr>
          <a:xfrm>
            <a:off x="4277402" y="-29980"/>
            <a:ext cx="3342390" cy="369332"/>
          </a:xfrm>
          <a:prstGeom prst="rect">
            <a:avLst/>
          </a:prstGeom>
          <a:solidFill>
            <a:schemeClr val="accent6">
              <a:lumMod val="40000"/>
              <a:lumOff val="60000"/>
            </a:schemeClr>
          </a:solidFill>
          <a:ln>
            <a:solidFill>
              <a:srgbClr val="0070C0"/>
            </a:solidFill>
          </a:ln>
        </p:spPr>
        <p:txBody>
          <a:bodyPr wrap="none" rtlCol="0">
            <a:spAutoFit/>
          </a:bodyPr>
          <a:lstStyle/>
          <a:p>
            <a:r>
              <a:rPr lang="en-US" dirty="0"/>
              <a:t>The Volunteer  statue (continued)</a:t>
            </a:r>
          </a:p>
        </p:txBody>
      </p:sp>
      <p:sp>
        <p:nvSpPr>
          <p:cNvPr id="5" name="Rounded Rectangle 4">
            <a:extLst>
              <a:ext uri="{FF2B5EF4-FFF2-40B4-BE49-F238E27FC236}">
                <a16:creationId xmlns:a16="http://schemas.microsoft.com/office/drawing/2014/main" id="{5D4236B9-B5F5-7A4A-950C-29E591368FD8}"/>
              </a:ext>
            </a:extLst>
          </p:cNvPr>
          <p:cNvSpPr/>
          <p:nvPr/>
        </p:nvSpPr>
        <p:spPr>
          <a:xfrm>
            <a:off x="2368446" y="2638268"/>
            <a:ext cx="2758190" cy="387019"/>
          </a:xfrm>
          <a:prstGeom prst="roundRect">
            <a:avLst>
              <a:gd name="adj" fmla="val 50000"/>
            </a:avLst>
          </a:prstGeom>
          <a:noFill/>
          <a:ln w="38100">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183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3CF4E0-93AF-0141-A70A-FEF402793FC0}"/>
              </a:ext>
            </a:extLst>
          </p:cNvPr>
          <p:cNvPicPr>
            <a:picLocks noChangeAspect="1"/>
          </p:cNvPicPr>
          <p:nvPr/>
        </p:nvPicPr>
        <p:blipFill>
          <a:blip r:embed="rId3"/>
          <a:stretch>
            <a:fillRect/>
          </a:stretch>
        </p:blipFill>
        <p:spPr>
          <a:xfrm>
            <a:off x="8448475" y="0"/>
            <a:ext cx="3465732" cy="6046596"/>
          </a:xfrm>
          <a:prstGeom prst="rect">
            <a:avLst/>
          </a:prstGeom>
        </p:spPr>
      </p:pic>
      <p:sp>
        <p:nvSpPr>
          <p:cNvPr id="4" name="Rectangle 3">
            <a:extLst>
              <a:ext uri="{FF2B5EF4-FFF2-40B4-BE49-F238E27FC236}">
                <a16:creationId xmlns:a16="http://schemas.microsoft.com/office/drawing/2014/main" id="{8943A5EF-B409-B743-BE05-63817D833007}"/>
              </a:ext>
            </a:extLst>
          </p:cNvPr>
          <p:cNvSpPr/>
          <p:nvPr/>
        </p:nvSpPr>
        <p:spPr>
          <a:xfrm>
            <a:off x="568878" y="269740"/>
            <a:ext cx="7600014" cy="369332"/>
          </a:xfrm>
          <a:prstGeom prst="rect">
            <a:avLst/>
          </a:prstGeom>
        </p:spPr>
        <p:txBody>
          <a:bodyPr wrap="square">
            <a:spAutoFit/>
          </a:bodyPr>
          <a:lstStyle/>
          <a:p>
            <a:r>
              <a:rPr lang="en-US" dirty="0">
                <a:hlinkClick r:id="rId4"/>
              </a:rPr>
              <a:t>https://pkmngotrading.com/wiki/UTK_Torchbearer_-_Knoxville,_TN</a:t>
            </a:r>
            <a:endParaRPr lang="en-US" dirty="0"/>
          </a:p>
        </p:txBody>
      </p:sp>
      <p:sp>
        <p:nvSpPr>
          <p:cNvPr id="2" name="Rectangle 1">
            <a:extLst>
              <a:ext uri="{FF2B5EF4-FFF2-40B4-BE49-F238E27FC236}">
                <a16:creationId xmlns:a16="http://schemas.microsoft.com/office/drawing/2014/main" id="{897E9B9D-68F1-0F44-93CA-0880CB336E19}"/>
              </a:ext>
            </a:extLst>
          </p:cNvPr>
          <p:cNvSpPr/>
          <p:nvPr/>
        </p:nvSpPr>
        <p:spPr>
          <a:xfrm>
            <a:off x="538151" y="5407524"/>
            <a:ext cx="7661469" cy="923330"/>
          </a:xfrm>
          <a:prstGeom prst="rect">
            <a:avLst/>
          </a:prstGeom>
          <a:ln>
            <a:solidFill>
              <a:schemeClr val="accent6">
                <a:lumMod val="75000"/>
              </a:schemeClr>
            </a:solidFill>
          </a:ln>
        </p:spPr>
        <p:txBody>
          <a:bodyPr wrap="square">
            <a:spAutoFit/>
          </a:bodyPr>
          <a:lstStyle/>
          <a:p>
            <a:r>
              <a:rPr lang="en-US" dirty="0"/>
              <a:t>By Promotional press kit material for the Pokémon series. Artwork is by Ken </a:t>
            </a:r>
            <a:r>
              <a:rPr lang="en-US" dirty="0" err="1"/>
              <a:t>Sugimori</a:t>
            </a:r>
            <a:r>
              <a:rPr lang="en-US" dirty="0"/>
              <a:t> for the video games and player's guides., Fair use, https://</a:t>
            </a:r>
            <a:r>
              <a:rPr lang="en-US" dirty="0" err="1"/>
              <a:t>en.wikipedia.org</a:t>
            </a:r>
            <a:r>
              <a:rPr lang="en-US" dirty="0"/>
              <a:t>/w/</a:t>
            </a:r>
            <a:r>
              <a:rPr lang="en-US" dirty="0" err="1"/>
              <a:t>index.php?curid</a:t>
            </a:r>
            <a:r>
              <a:rPr lang="en-US" dirty="0"/>
              <a:t>=19801255</a:t>
            </a:r>
          </a:p>
        </p:txBody>
      </p:sp>
      <p:pic>
        <p:nvPicPr>
          <p:cNvPr id="6" name="Picture 5">
            <a:extLst>
              <a:ext uri="{FF2B5EF4-FFF2-40B4-BE49-F238E27FC236}">
                <a16:creationId xmlns:a16="http://schemas.microsoft.com/office/drawing/2014/main" id="{33D5EC7D-08F9-D243-8E58-C1F2CAA55031}"/>
              </a:ext>
            </a:extLst>
          </p:cNvPr>
          <p:cNvPicPr>
            <a:picLocks noChangeAspect="1"/>
          </p:cNvPicPr>
          <p:nvPr/>
        </p:nvPicPr>
        <p:blipFill>
          <a:blip r:embed="rId5"/>
          <a:stretch>
            <a:fillRect/>
          </a:stretch>
        </p:blipFill>
        <p:spPr>
          <a:xfrm>
            <a:off x="2155565" y="1518348"/>
            <a:ext cx="3263900" cy="3009900"/>
          </a:xfrm>
          <a:prstGeom prst="rect">
            <a:avLst/>
          </a:prstGeom>
        </p:spPr>
      </p:pic>
    </p:spTree>
    <p:extLst>
      <p:ext uri="{BB962C8B-B14F-4D97-AF65-F5344CB8AC3E}">
        <p14:creationId xmlns:p14="http://schemas.microsoft.com/office/powerpoint/2010/main" val="171768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A64D-26EF-9644-8378-11C755BB25AA}"/>
              </a:ext>
            </a:extLst>
          </p:cNvPr>
          <p:cNvSpPr>
            <a:spLocks noGrp="1"/>
          </p:cNvSpPr>
          <p:nvPr>
            <p:ph type="title"/>
          </p:nvPr>
        </p:nvSpPr>
        <p:spPr/>
        <p:txBody>
          <a:bodyPr>
            <a:normAutofit/>
          </a:bodyPr>
          <a:lstStyle/>
          <a:p>
            <a:r>
              <a:rPr lang="en-US" dirty="0"/>
              <a:t>Map of Torchbearer in SPARQL</a:t>
            </a:r>
          </a:p>
        </p:txBody>
      </p:sp>
      <p:sp>
        <p:nvSpPr>
          <p:cNvPr id="3" name="Content Placeholder 2">
            <a:extLst>
              <a:ext uri="{FF2B5EF4-FFF2-40B4-BE49-F238E27FC236}">
                <a16:creationId xmlns:a16="http://schemas.microsoft.com/office/drawing/2014/main" id="{32537C09-6BEF-6B46-8418-D64BD612B17C}"/>
              </a:ext>
            </a:extLst>
          </p:cNvPr>
          <p:cNvSpPr>
            <a:spLocks noGrp="1"/>
          </p:cNvSpPr>
          <p:nvPr>
            <p:ph idx="1"/>
          </p:nvPr>
        </p:nvSpPr>
        <p:spPr/>
        <p:txBody>
          <a:bodyPr>
            <a:normAutofit fontScale="77500" lnSpcReduction="20000"/>
          </a:bodyPr>
          <a:lstStyle/>
          <a:p>
            <a:pPr marL="0" indent="0">
              <a:buNone/>
            </a:pPr>
            <a:br>
              <a:rPr lang="en-US" dirty="0"/>
            </a:br>
            <a:r>
              <a:rPr lang="en-US" dirty="0"/>
              <a:t>#Map of Torchbearer</a:t>
            </a:r>
          </a:p>
          <a:p>
            <a:pPr marL="0" indent="0">
              <a:buNone/>
            </a:pPr>
            <a:r>
              <a:rPr lang="en-US" dirty="0"/>
              <a:t>#</a:t>
            </a:r>
            <a:r>
              <a:rPr lang="en-US" dirty="0" err="1"/>
              <a:t>defaultView:Map</a:t>
            </a:r>
            <a:endParaRPr lang="en-US" dirty="0"/>
          </a:p>
          <a:p>
            <a:pPr marL="0" indent="0">
              <a:buNone/>
            </a:pPr>
            <a:r>
              <a:rPr lang="en-US" dirty="0"/>
              <a:t>SELECT * WHERE {</a:t>
            </a:r>
          </a:p>
          <a:p>
            <a:pPr marL="0" indent="0">
              <a:buNone/>
            </a:pPr>
            <a:r>
              <a:rPr lang="en-US" dirty="0"/>
              <a:t> ?item wdt:P31*/wdt:P279* wd:Q63134368;</a:t>
            </a:r>
          </a:p>
          <a:p>
            <a:pPr marL="0" indent="0">
              <a:buNone/>
            </a:pPr>
            <a:r>
              <a:rPr lang="en-US" dirty="0"/>
              <a:t>       wdt:P625 ?geo .</a:t>
            </a:r>
          </a:p>
          <a:p>
            <a:pPr marL="0" indent="0">
              <a:buNone/>
            </a:pPr>
            <a:r>
              <a:rPr lang="en-US" dirty="0"/>
              <a:t>}</a:t>
            </a:r>
          </a:p>
          <a:p>
            <a:pPr marL="0" indent="0">
              <a:buNone/>
            </a:pPr>
            <a:br>
              <a:rPr lang="en-US" dirty="0"/>
            </a:br>
            <a:r>
              <a:rPr lang="en-US" b="1" dirty="0" err="1"/>
              <a:t>Wikidata</a:t>
            </a:r>
            <a:r>
              <a:rPr lang="en-US" b="1" dirty="0"/>
              <a:t> for ‘Torchbearer’:</a:t>
            </a:r>
          </a:p>
          <a:p>
            <a:pPr marL="0" indent="0">
              <a:buNone/>
            </a:pPr>
            <a:r>
              <a:rPr lang="en-US" dirty="0"/>
              <a:t>Map:</a:t>
            </a:r>
            <a:r>
              <a:rPr lang="en-US" dirty="0">
                <a:hlinkClick r:id="rId3"/>
              </a:rPr>
              <a:t> </a:t>
            </a:r>
            <a:r>
              <a:rPr lang="en-US" u="sng" dirty="0">
                <a:hlinkClick r:id="rId3"/>
              </a:rPr>
              <a:t>http://tinyurl.com/yy89q6kb</a:t>
            </a:r>
            <a:r>
              <a:rPr lang="en-US" dirty="0"/>
              <a:t> to SPARQL</a:t>
            </a:r>
            <a:endParaRPr lang="en-US" b="1" dirty="0"/>
          </a:p>
          <a:p>
            <a:pPr marL="0" indent="0">
              <a:buNone/>
            </a:pPr>
            <a:r>
              <a:rPr lang="en-US" dirty="0"/>
              <a:t>To the result – map:</a:t>
            </a:r>
            <a:r>
              <a:rPr lang="en-US" dirty="0">
                <a:hlinkClick r:id="rId4"/>
              </a:rPr>
              <a:t> </a:t>
            </a:r>
            <a:r>
              <a:rPr lang="en-US" u="sng" dirty="0">
                <a:hlinkClick r:id="rId4"/>
              </a:rPr>
              <a:t>http://tinyurl.com/yxwbu97o</a:t>
            </a:r>
            <a:endParaRPr lang="en-US" b="1" dirty="0"/>
          </a:p>
          <a:p>
            <a:pPr marL="0" indent="0">
              <a:buNone/>
            </a:pPr>
            <a:r>
              <a:rPr lang="en-US" dirty="0" err="1"/>
              <a:t>Reasonator</a:t>
            </a:r>
            <a:r>
              <a:rPr lang="en-US" dirty="0"/>
              <a:t>:</a:t>
            </a:r>
            <a:r>
              <a:rPr lang="en-US" dirty="0">
                <a:hlinkClick r:id="rId5"/>
              </a:rPr>
              <a:t> </a:t>
            </a:r>
            <a:r>
              <a:rPr lang="en-US" u="sng" dirty="0">
                <a:hlinkClick r:id="rId5"/>
              </a:rPr>
              <a:t>https://tools.wmflabs.org/reasonator/?q=Q63134368</a:t>
            </a:r>
            <a:endParaRPr lang="en-US" b="1" dirty="0"/>
          </a:p>
          <a:p>
            <a:endParaRPr lang="en-US" dirty="0"/>
          </a:p>
        </p:txBody>
      </p:sp>
    </p:spTree>
    <p:extLst>
      <p:ext uri="{BB962C8B-B14F-4D97-AF65-F5344CB8AC3E}">
        <p14:creationId xmlns:p14="http://schemas.microsoft.com/office/powerpoint/2010/main" val="3695270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855174-4E61-544C-9FCD-78BA301B9C38}"/>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4D920A3F-7F99-8148-8851-9FFC19C60E49}"/>
              </a:ext>
            </a:extLst>
          </p:cNvPr>
          <p:cNvSpPr txBox="1"/>
          <p:nvPr/>
        </p:nvSpPr>
        <p:spPr>
          <a:xfrm>
            <a:off x="3957404" y="2488367"/>
            <a:ext cx="4034566" cy="523220"/>
          </a:xfrm>
          <a:prstGeom prst="rect">
            <a:avLst/>
          </a:prstGeom>
          <a:noFill/>
        </p:spPr>
        <p:txBody>
          <a:bodyPr wrap="none" rtlCol="0">
            <a:spAutoFit/>
          </a:bodyPr>
          <a:lstStyle/>
          <a:p>
            <a:r>
              <a:rPr lang="en-US" sz="2800" b="1" dirty="0"/>
              <a:t>Torchbearer Statue @UTK</a:t>
            </a:r>
          </a:p>
        </p:txBody>
      </p:sp>
    </p:spTree>
    <p:extLst>
      <p:ext uri="{BB962C8B-B14F-4D97-AF65-F5344CB8AC3E}">
        <p14:creationId xmlns:p14="http://schemas.microsoft.com/office/powerpoint/2010/main" val="3177514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C9B035-A570-2F45-95E1-027BB84ED515}"/>
              </a:ext>
            </a:extLst>
          </p:cNvPr>
          <p:cNvSpPr>
            <a:spLocks noGrp="1"/>
          </p:cNvSpPr>
          <p:nvPr>
            <p:ph type="title"/>
          </p:nvPr>
        </p:nvSpPr>
        <p:spPr/>
        <p:txBody>
          <a:bodyPr/>
          <a:lstStyle/>
          <a:p>
            <a:r>
              <a:rPr lang="en-US" dirty="0"/>
              <a:t>Outline</a:t>
            </a:r>
          </a:p>
        </p:txBody>
      </p:sp>
      <p:sp>
        <p:nvSpPr>
          <p:cNvPr id="5" name="Content Placeholder 4">
            <a:extLst>
              <a:ext uri="{FF2B5EF4-FFF2-40B4-BE49-F238E27FC236}">
                <a16:creationId xmlns:a16="http://schemas.microsoft.com/office/drawing/2014/main" id="{D2482EDF-74AD-0B40-A948-0579CB8E0DA2}"/>
              </a:ext>
            </a:extLst>
          </p:cNvPr>
          <p:cNvSpPr>
            <a:spLocks noGrp="1"/>
          </p:cNvSpPr>
          <p:nvPr>
            <p:ph idx="1"/>
          </p:nvPr>
        </p:nvSpPr>
        <p:spPr/>
        <p:txBody>
          <a:bodyPr>
            <a:normAutofit/>
          </a:bodyPr>
          <a:lstStyle/>
          <a:p>
            <a:r>
              <a:rPr lang="en-US" dirty="0" err="1"/>
              <a:t>Wikidata</a:t>
            </a:r>
            <a:r>
              <a:rPr lang="en-US" dirty="0"/>
              <a:t>: the lessons learned</a:t>
            </a:r>
          </a:p>
          <a:p>
            <a:r>
              <a:rPr lang="en-US" dirty="0"/>
              <a:t>The hands-on experiment with </a:t>
            </a:r>
            <a:r>
              <a:rPr lang="en-US" dirty="0">
                <a:hlinkClick r:id="rId3"/>
              </a:rPr>
              <a:t>Q62393357</a:t>
            </a:r>
            <a:r>
              <a:rPr lang="en-US" dirty="0"/>
              <a:t> and other name entities</a:t>
            </a:r>
          </a:p>
          <a:p>
            <a:r>
              <a:rPr lang="en-US" dirty="0"/>
              <a:t>The mind and the machine</a:t>
            </a:r>
          </a:p>
        </p:txBody>
      </p:sp>
    </p:spTree>
    <p:extLst>
      <p:ext uri="{BB962C8B-B14F-4D97-AF65-F5344CB8AC3E}">
        <p14:creationId xmlns:p14="http://schemas.microsoft.com/office/powerpoint/2010/main" val="565074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FDCB8-A542-CC4B-A486-91C654B2FEDD}"/>
              </a:ext>
            </a:extLst>
          </p:cNvPr>
          <p:cNvSpPr>
            <a:spLocks noGrp="1"/>
          </p:cNvSpPr>
          <p:nvPr>
            <p:ph type="title"/>
          </p:nvPr>
        </p:nvSpPr>
        <p:spPr>
          <a:xfrm>
            <a:off x="668940" y="73065"/>
            <a:ext cx="10854121" cy="571500"/>
          </a:xfrm>
        </p:spPr>
        <p:txBody>
          <a:bodyPr>
            <a:normAutofit fontScale="90000"/>
          </a:bodyPr>
          <a:lstStyle/>
          <a:p>
            <a:pPr algn="ctr"/>
            <a:r>
              <a:rPr lang="en-US" sz="4000" dirty="0" err="1"/>
              <a:t>Wikidata:Linked</a:t>
            </a:r>
            <a:r>
              <a:rPr lang="en-US" sz="4000" dirty="0"/>
              <a:t> Data &amp; Family Relationship</a:t>
            </a:r>
          </a:p>
        </p:txBody>
      </p:sp>
      <p:sp>
        <p:nvSpPr>
          <p:cNvPr id="6" name="Rectangle 5">
            <a:extLst>
              <a:ext uri="{FF2B5EF4-FFF2-40B4-BE49-F238E27FC236}">
                <a16:creationId xmlns:a16="http://schemas.microsoft.com/office/drawing/2014/main" id="{43A29CE7-ED3B-394D-929E-FC659F26E03C}"/>
              </a:ext>
            </a:extLst>
          </p:cNvPr>
          <p:cNvSpPr/>
          <p:nvPr/>
        </p:nvSpPr>
        <p:spPr>
          <a:xfrm>
            <a:off x="3107310" y="5957554"/>
            <a:ext cx="5467715" cy="369332"/>
          </a:xfrm>
          <a:prstGeom prst="rect">
            <a:avLst/>
          </a:prstGeom>
        </p:spPr>
        <p:txBody>
          <a:bodyPr wrap="none">
            <a:spAutoFit/>
          </a:bodyPr>
          <a:lstStyle/>
          <a:p>
            <a:r>
              <a:rPr lang="en-US" dirty="0">
                <a:hlinkClick r:id="rId3"/>
              </a:rPr>
              <a:t>https://tools.wmflabs.org/reasonator/?find=Q62075064</a:t>
            </a:r>
            <a:endParaRPr lang="en-US" dirty="0"/>
          </a:p>
        </p:txBody>
      </p:sp>
      <p:sp>
        <p:nvSpPr>
          <p:cNvPr id="3" name="TextBox 2">
            <a:extLst>
              <a:ext uri="{FF2B5EF4-FFF2-40B4-BE49-F238E27FC236}">
                <a16:creationId xmlns:a16="http://schemas.microsoft.com/office/drawing/2014/main" id="{87FABF52-F63F-5541-A6AD-676861747206}"/>
              </a:ext>
            </a:extLst>
          </p:cNvPr>
          <p:cNvSpPr txBox="1"/>
          <p:nvPr/>
        </p:nvSpPr>
        <p:spPr>
          <a:xfrm>
            <a:off x="1900045" y="878193"/>
            <a:ext cx="7882244" cy="1292662"/>
          </a:xfrm>
          <a:prstGeom prst="rect">
            <a:avLst/>
          </a:prstGeom>
          <a:noFill/>
        </p:spPr>
        <p:txBody>
          <a:bodyPr wrap="square" rtlCol="0">
            <a:spAutoFit/>
          </a:bodyPr>
          <a:lstStyle/>
          <a:p>
            <a:pPr algn="ctr"/>
            <a:r>
              <a:rPr lang="en-US" sz="3200" dirty="0">
                <a:latin typeface="Engravers MT" panose="02090707080505020304" pitchFamily="18" charset="77"/>
              </a:rPr>
              <a:t>Raven Harwood </a:t>
            </a:r>
            <a:r>
              <a:rPr lang="en-US" sz="2800" dirty="0">
                <a:latin typeface="American Typewriter" panose="02090604020004020304" pitchFamily="18" charset="77"/>
              </a:rPr>
              <a:t>(</a:t>
            </a:r>
            <a:r>
              <a:rPr lang="en-US" sz="2800" dirty="0">
                <a:latin typeface="American Typewriter" panose="02090604020004020304" pitchFamily="18" charset="77"/>
                <a:hlinkClick r:id="rId4"/>
              </a:rPr>
              <a:t>Q62075064</a:t>
            </a:r>
            <a:r>
              <a:rPr lang="en-US" sz="2800" dirty="0">
                <a:latin typeface="American Typewriter" panose="02090604020004020304" pitchFamily="18" charset="77"/>
              </a:rPr>
              <a:t>)</a:t>
            </a:r>
          </a:p>
          <a:p>
            <a:pPr algn="ctr"/>
            <a:r>
              <a:rPr lang="en-US" sz="2800" dirty="0">
                <a:latin typeface="Engravers MT" panose="02090707080505020304" pitchFamily="18" charset="77"/>
              </a:rPr>
              <a:t>David Van </a:t>
            </a:r>
            <a:r>
              <a:rPr lang="en-US" sz="2800" dirty="0" err="1">
                <a:latin typeface="Engravers MT" panose="02090707080505020304" pitchFamily="18" charset="77"/>
              </a:rPr>
              <a:t>Vactor</a:t>
            </a:r>
            <a:r>
              <a:rPr lang="en-US" sz="2800" dirty="0">
                <a:latin typeface="American Typewriter" panose="02090604020004020304" pitchFamily="18" charset="77"/>
              </a:rPr>
              <a:t> (</a:t>
            </a:r>
            <a:r>
              <a:rPr lang="en-US" sz="2800" dirty="0">
                <a:hlinkClick r:id="rId5"/>
              </a:rPr>
              <a:t>Q2182197</a:t>
            </a:r>
            <a:r>
              <a:rPr lang="en-US" sz="2800" dirty="0"/>
              <a:t> )</a:t>
            </a:r>
            <a:endParaRPr lang="en-US" sz="2800" dirty="0">
              <a:latin typeface="American Typewriter" panose="02090604020004020304" pitchFamily="18" charset="77"/>
            </a:endParaRPr>
          </a:p>
          <a:p>
            <a:pPr algn="ctr"/>
            <a:endParaRPr lang="en-US" dirty="0"/>
          </a:p>
        </p:txBody>
      </p:sp>
      <p:pic>
        <p:nvPicPr>
          <p:cNvPr id="8" name="Picture 7">
            <a:extLst>
              <a:ext uri="{FF2B5EF4-FFF2-40B4-BE49-F238E27FC236}">
                <a16:creationId xmlns:a16="http://schemas.microsoft.com/office/drawing/2014/main" id="{9E1FD397-4066-BD4D-9361-E558F3F1353A}"/>
              </a:ext>
            </a:extLst>
          </p:cNvPr>
          <p:cNvPicPr>
            <a:picLocks noChangeAspect="1"/>
          </p:cNvPicPr>
          <p:nvPr/>
        </p:nvPicPr>
        <p:blipFill>
          <a:blip r:embed="rId6"/>
          <a:stretch>
            <a:fillRect/>
          </a:stretch>
        </p:blipFill>
        <p:spPr>
          <a:xfrm>
            <a:off x="0" y="2737194"/>
            <a:ext cx="12192000" cy="3023353"/>
          </a:xfrm>
          <a:prstGeom prst="rect">
            <a:avLst/>
          </a:prstGeom>
          <a:ln>
            <a:solidFill>
              <a:schemeClr val="accent6">
                <a:lumMod val="75000"/>
              </a:schemeClr>
            </a:solidFill>
          </a:ln>
        </p:spPr>
      </p:pic>
      <p:pic>
        <p:nvPicPr>
          <p:cNvPr id="7" name="Picture 6">
            <a:extLst>
              <a:ext uri="{FF2B5EF4-FFF2-40B4-BE49-F238E27FC236}">
                <a16:creationId xmlns:a16="http://schemas.microsoft.com/office/drawing/2014/main" id="{ED7EF74D-7311-0941-A666-A6F3E69FB7C6}"/>
              </a:ext>
            </a:extLst>
          </p:cNvPr>
          <p:cNvPicPr>
            <a:picLocks noChangeAspect="1"/>
          </p:cNvPicPr>
          <p:nvPr/>
        </p:nvPicPr>
        <p:blipFill>
          <a:blip r:embed="rId7"/>
          <a:stretch>
            <a:fillRect/>
          </a:stretch>
        </p:blipFill>
        <p:spPr>
          <a:xfrm>
            <a:off x="9634693" y="666572"/>
            <a:ext cx="2423195" cy="1717813"/>
          </a:xfrm>
          <a:prstGeom prst="rect">
            <a:avLst/>
          </a:prstGeom>
        </p:spPr>
      </p:pic>
      <p:sp>
        <p:nvSpPr>
          <p:cNvPr id="4" name="Rectangle 3">
            <a:extLst>
              <a:ext uri="{FF2B5EF4-FFF2-40B4-BE49-F238E27FC236}">
                <a16:creationId xmlns:a16="http://schemas.microsoft.com/office/drawing/2014/main" id="{DD3BBF50-EEE9-6C4D-8223-EB9628DE2DC5}"/>
              </a:ext>
            </a:extLst>
          </p:cNvPr>
          <p:cNvSpPr/>
          <p:nvPr/>
        </p:nvSpPr>
        <p:spPr>
          <a:xfrm>
            <a:off x="7078255" y="2367862"/>
            <a:ext cx="5112875" cy="369332"/>
          </a:xfrm>
          <a:prstGeom prst="rect">
            <a:avLst/>
          </a:prstGeom>
        </p:spPr>
        <p:txBody>
          <a:bodyPr wrap="none">
            <a:spAutoFit/>
          </a:bodyPr>
          <a:lstStyle/>
          <a:p>
            <a:r>
              <a:rPr lang="en-US" dirty="0">
                <a:hlinkClick r:id="rId8"/>
              </a:rPr>
              <a:t>https://digital.lib.utk.edu/collections/vvsmcollection</a:t>
            </a:r>
            <a:endParaRPr lang="en-US" dirty="0"/>
          </a:p>
        </p:txBody>
      </p:sp>
    </p:spTree>
    <p:extLst>
      <p:ext uri="{BB962C8B-B14F-4D97-AF65-F5344CB8AC3E}">
        <p14:creationId xmlns:p14="http://schemas.microsoft.com/office/powerpoint/2010/main" val="3794313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0AE74A-A88C-A742-B8E1-B7C06C7799E7}"/>
              </a:ext>
            </a:extLst>
          </p:cNvPr>
          <p:cNvPicPr>
            <a:picLocks noChangeAspect="1"/>
          </p:cNvPicPr>
          <p:nvPr/>
        </p:nvPicPr>
        <p:blipFill>
          <a:blip r:embed="rId3"/>
          <a:stretch>
            <a:fillRect/>
          </a:stretch>
        </p:blipFill>
        <p:spPr>
          <a:xfrm>
            <a:off x="1866900" y="0"/>
            <a:ext cx="8458200" cy="6858000"/>
          </a:xfrm>
          <a:prstGeom prst="rect">
            <a:avLst/>
          </a:prstGeom>
        </p:spPr>
      </p:pic>
      <p:sp>
        <p:nvSpPr>
          <p:cNvPr id="4" name="Rectangle 3">
            <a:extLst>
              <a:ext uri="{FF2B5EF4-FFF2-40B4-BE49-F238E27FC236}">
                <a16:creationId xmlns:a16="http://schemas.microsoft.com/office/drawing/2014/main" id="{B424F597-DC57-D943-BAEF-79F117C559B8}"/>
              </a:ext>
            </a:extLst>
          </p:cNvPr>
          <p:cNvSpPr/>
          <p:nvPr/>
        </p:nvSpPr>
        <p:spPr>
          <a:xfrm>
            <a:off x="6096000" y="4653409"/>
            <a:ext cx="5224059" cy="369332"/>
          </a:xfrm>
          <a:prstGeom prst="rect">
            <a:avLst/>
          </a:prstGeom>
        </p:spPr>
        <p:txBody>
          <a:bodyPr wrap="none">
            <a:spAutoFit/>
          </a:bodyPr>
          <a:lstStyle/>
          <a:p>
            <a:r>
              <a:rPr lang="en-US" dirty="0">
                <a:hlinkClick r:id="rId4"/>
              </a:rPr>
              <a:t>https://tools.wmflabs.org/reasonator/?&amp;q=62075064</a:t>
            </a:r>
            <a:endParaRPr lang="en-US" dirty="0"/>
          </a:p>
        </p:txBody>
      </p:sp>
      <p:sp>
        <p:nvSpPr>
          <p:cNvPr id="7" name="Curved Right Arrow 6">
            <a:extLst>
              <a:ext uri="{FF2B5EF4-FFF2-40B4-BE49-F238E27FC236}">
                <a16:creationId xmlns:a16="http://schemas.microsoft.com/office/drawing/2014/main" id="{1B392DB1-CACC-674F-852D-1E44FB3D4C69}"/>
              </a:ext>
            </a:extLst>
          </p:cNvPr>
          <p:cNvSpPr/>
          <p:nvPr/>
        </p:nvSpPr>
        <p:spPr>
          <a:xfrm>
            <a:off x="1603947" y="104931"/>
            <a:ext cx="629587" cy="1888762"/>
          </a:xfrm>
          <a:prstGeom prst="curvedRightArrow">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944984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4F3717-DB60-3646-8F64-4019D25EFCE5}"/>
              </a:ext>
            </a:extLst>
          </p:cNvPr>
          <p:cNvPicPr>
            <a:picLocks noChangeAspect="1"/>
          </p:cNvPicPr>
          <p:nvPr/>
        </p:nvPicPr>
        <p:blipFill>
          <a:blip r:embed="rId3"/>
          <a:stretch>
            <a:fillRect/>
          </a:stretch>
        </p:blipFill>
        <p:spPr>
          <a:xfrm>
            <a:off x="0" y="0"/>
            <a:ext cx="12192000" cy="7230308"/>
          </a:xfrm>
          <a:prstGeom prst="rect">
            <a:avLst/>
          </a:prstGeom>
        </p:spPr>
      </p:pic>
      <p:sp>
        <p:nvSpPr>
          <p:cNvPr id="5" name="Rounded Rectangle 4">
            <a:extLst>
              <a:ext uri="{FF2B5EF4-FFF2-40B4-BE49-F238E27FC236}">
                <a16:creationId xmlns:a16="http://schemas.microsoft.com/office/drawing/2014/main" id="{4C50E1FE-D4C1-BE45-A717-2519D7035AD9}"/>
              </a:ext>
            </a:extLst>
          </p:cNvPr>
          <p:cNvSpPr/>
          <p:nvPr/>
        </p:nvSpPr>
        <p:spPr>
          <a:xfrm>
            <a:off x="749508" y="4032354"/>
            <a:ext cx="1349115" cy="734518"/>
          </a:xfrm>
          <a:prstGeom prst="roundRect">
            <a:avLst/>
          </a:prstGeom>
          <a:no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6860BD4-556D-5841-8AC1-EAD1739C6D82}"/>
              </a:ext>
            </a:extLst>
          </p:cNvPr>
          <p:cNvSpPr txBox="1"/>
          <p:nvPr/>
        </p:nvSpPr>
        <p:spPr>
          <a:xfrm>
            <a:off x="2098623" y="3770744"/>
            <a:ext cx="351378" cy="523220"/>
          </a:xfrm>
          <a:prstGeom prst="rect">
            <a:avLst/>
          </a:prstGeom>
          <a:noFill/>
          <a:ln>
            <a:solidFill>
              <a:srgbClr val="0070C0"/>
            </a:solidFill>
          </a:ln>
        </p:spPr>
        <p:txBody>
          <a:bodyPr wrap="none" rtlCol="0">
            <a:spAutoFit/>
          </a:bodyPr>
          <a:lstStyle/>
          <a:p>
            <a:r>
              <a:rPr lang="en-US" sz="2800" b="1" dirty="0"/>
              <a:t>?</a:t>
            </a:r>
          </a:p>
        </p:txBody>
      </p:sp>
    </p:spTree>
    <p:extLst>
      <p:ext uri="{BB962C8B-B14F-4D97-AF65-F5344CB8AC3E}">
        <p14:creationId xmlns:p14="http://schemas.microsoft.com/office/powerpoint/2010/main" val="1676654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7CFA1E-FF1F-2644-AFD1-F8D9E3F8D511}"/>
              </a:ext>
            </a:extLst>
          </p:cNvPr>
          <p:cNvSpPr>
            <a:spLocks noGrp="1"/>
          </p:cNvSpPr>
          <p:nvPr>
            <p:ph type="title"/>
          </p:nvPr>
        </p:nvSpPr>
        <p:spPr>
          <a:xfrm>
            <a:off x="609600" y="274637"/>
            <a:ext cx="10972800" cy="1827117"/>
          </a:xfrm>
        </p:spPr>
        <p:txBody>
          <a:bodyPr>
            <a:normAutofit fontScale="90000"/>
          </a:bodyPr>
          <a:lstStyle/>
          <a:p>
            <a:pPr algn="ctr"/>
            <a:r>
              <a:rPr lang="en-US" sz="3200" i="1" dirty="0">
                <a:solidFill>
                  <a:srgbClr val="0070C0"/>
                </a:solidFill>
              </a:rPr>
              <a:t>Envision </a:t>
            </a:r>
            <a:r>
              <a:rPr lang="en-US" sz="3200" dirty="0" err="1"/>
              <a:t>Wikidata:LC</a:t>
            </a:r>
            <a:r>
              <a:rPr lang="en-US" sz="3200" dirty="0"/>
              <a:t> Name Authorities As</a:t>
            </a:r>
            <a:br>
              <a:rPr lang="en-US" sz="3200" dirty="0"/>
            </a:br>
            <a:r>
              <a:rPr lang="en-US" sz="3200" dirty="0"/>
              <a:t>Bridges Connecting UT Collections Across MARC/RDA, EAD, MODS and Dublin Core Metadata in the Modern Library Discovery System</a:t>
            </a:r>
          </a:p>
        </p:txBody>
      </p:sp>
      <p:graphicFrame>
        <p:nvGraphicFramePr>
          <p:cNvPr id="6" name="Content Placeholder 5">
            <a:extLst>
              <a:ext uri="{FF2B5EF4-FFF2-40B4-BE49-F238E27FC236}">
                <a16:creationId xmlns:a16="http://schemas.microsoft.com/office/drawing/2014/main" id="{BD74403D-4B1D-DA48-892B-9D92D04A7C27}"/>
              </a:ext>
            </a:extLst>
          </p:cNvPr>
          <p:cNvGraphicFramePr>
            <a:graphicFrameLocks noGrp="1"/>
          </p:cNvGraphicFramePr>
          <p:nvPr>
            <p:ph idx="1"/>
            <p:extLst>
              <p:ext uri="{D42A27DB-BD31-4B8C-83A1-F6EECF244321}">
                <p14:modId xmlns:p14="http://schemas.microsoft.com/office/powerpoint/2010/main" val="1348168650"/>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4507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5EE863-827D-274B-9734-1BA6BC73A4A6}"/>
              </a:ext>
            </a:extLst>
          </p:cNvPr>
          <p:cNvSpPr>
            <a:spLocks noGrp="1"/>
          </p:cNvSpPr>
          <p:nvPr>
            <p:ph type="title"/>
          </p:nvPr>
        </p:nvSpPr>
        <p:spPr/>
        <p:txBody>
          <a:bodyPr/>
          <a:lstStyle/>
          <a:p>
            <a:r>
              <a:rPr lang="en-US" dirty="0"/>
              <a:t>The mind and machine </a:t>
            </a:r>
          </a:p>
        </p:txBody>
      </p:sp>
      <p:sp>
        <p:nvSpPr>
          <p:cNvPr id="6" name="Text Placeholder 5">
            <a:extLst>
              <a:ext uri="{FF2B5EF4-FFF2-40B4-BE49-F238E27FC236}">
                <a16:creationId xmlns:a16="http://schemas.microsoft.com/office/drawing/2014/main" id="{A0F4ADEF-1A62-3C4F-A2CE-105B655D044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4052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4A01A-E70D-3147-9A68-6D8D6F4435C9}"/>
              </a:ext>
            </a:extLst>
          </p:cNvPr>
          <p:cNvSpPr>
            <a:spLocks noGrp="1"/>
          </p:cNvSpPr>
          <p:nvPr>
            <p:ph type="title"/>
          </p:nvPr>
        </p:nvSpPr>
        <p:spPr/>
        <p:txBody>
          <a:bodyPr>
            <a:normAutofit/>
          </a:bodyPr>
          <a:lstStyle/>
          <a:p>
            <a:r>
              <a:rPr lang="en-US" dirty="0"/>
              <a:t>Connecting the Dots of ‘Gertrude Bell’</a:t>
            </a:r>
          </a:p>
        </p:txBody>
      </p:sp>
      <p:pic>
        <p:nvPicPr>
          <p:cNvPr id="6" name="Picture 5">
            <a:extLst>
              <a:ext uri="{FF2B5EF4-FFF2-40B4-BE49-F238E27FC236}">
                <a16:creationId xmlns:a16="http://schemas.microsoft.com/office/drawing/2014/main" id="{34285D33-46EA-4E4C-BCF5-82EC8FF6E63C}"/>
              </a:ext>
            </a:extLst>
          </p:cNvPr>
          <p:cNvPicPr>
            <a:picLocks noChangeAspect="1"/>
          </p:cNvPicPr>
          <p:nvPr/>
        </p:nvPicPr>
        <p:blipFill>
          <a:blip r:embed="rId3"/>
          <a:stretch>
            <a:fillRect/>
          </a:stretch>
        </p:blipFill>
        <p:spPr>
          <a:xfrm>
            <a:off x="658307" y="1238092"/>
            <a:ext cx="2968855" cy="4398854"/>
          </a:xfrm>
          <a:prstGeom prst="rect">
            <a:avLst/>
          </a:prstGeom>
        </p:spPr>
      </p:pic>
      <p:sp>
        <p:nvSpPr>
          <p:cNvPr id="8" name="Right Arrow 7">
            <a:extLst>
              <a:ext uri="{FF2B5EF4-FFF2-40B4-BE49-F238E27FC236}">
                <a16:creationId xmlns:a16="http://schemas.microsoft.com/office/drawing/2014/main" id="{5FC1A0B3-A6D1-634F-A242-D925653C0A69}"/>
              </a:ext>
            </a:extLst>
          </p:cNvPr>
          <p:cNvSpPr/>
          <p:nvPr/>
        </p:nvSpPr>
        <p:spPr>
          <a:xfrm>
            <a:off x="3927423" y="3374749"/>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F50D5F4-9A61-7945-9032-13D43AC0356D}"/>
              </a:ext>
            </a:extLst>
          </p:cNvPr>
          <p:cNvSpPr/>
          <p:nvPr/>
        </p:nvSpPr>
        <p:spPr>
          <a:xfrm>
            <a:off x="67642" y="5642365"/>
            <a:ext cx="5026632" cy="369332"/>
          </a:xfrm>
          <a:prstGeom prst="rect">
            <a:avLst/>
          </a:prstGeom>
        </p:spPr>
        <p:txBody>
          <a:bodyPr wrap="none">
            <a:spAutoFit/>
          </a:bodyPr>
          <a:lstStyle/>
          <a:p>
            <a:r>
              <a:rPr lang="en-US" dirty="0"/>
              <a:t>Movie: </a:t>
            </a:r>
            <a:r>
              <a:rPr lang="en-US" dirty="0">
                <a:hlinkClick r:id="rId4"/>
              </a:rPr>
              <a:t>https://queenofthedesertmovie.com/press/</a:t>
            </a:r>
            <a:endParaRPr lang="en-US" dirty="0"/>
          </a:p>
        </p:txBody>
      </p:sp>
      <p:sp>
        <p:nvSpPr>
          <p:cNvPr id="10" name="TextBox 9">
            <a:extLst>
              <a:ext uri="{FF2B5EF4-FFF2-40B4-BE49-F238E27FC236}">
                <a16:creationId xmlns:a16="http://schemas.microsoft.com/office/drawing/2014/main" id="{D9D36E0A-9717-5F40-B102-4FDB13C077E5}"/>
              </a:ext>
            </a:extLst>
          </p:cNvPr>
          <p:cNvSpPr txBox="1"/>
          <p:nvPr/>
        </p:nvSpPr>
        <p:spPr>
          <a:xfrm>
            <a:off x="67642" y="5978563"/>
            <a:ext cx="4718151" cy="646331"/>
          </a:xfrm>
          <a:prstGeom prst="rect">
            <a:avLst/>
          </a:prstGeom>
          <a:noFill/>
        </p:spPr>
        <p:txBody>
          <a:bodyPr wrap="none" rtlCol="0">
            <a:spAutoFit/>
          </a:bodyPr>
          <a:lstStyle/>
          <a:p>
            <a:r>
              <a:rPr lang="en-US" dirty="0"/>
              <a:t>Netflix: </a:t>
            </a:r>
            <a:r>
              <a:rPr lang="en-US" dirty="0">
                <a:hlinkClick r:id="rId5"/>
              </a:rPr>
              <a:t>https://www.netflix.com/title/70295170</a:t>
            </a:r>
            <a:endParaRPr lang="en-US" dirty="0"/>
          </a:p>
          <a:p>
            <a:endParaRPr lang="en-US" dirty="0"/>
          </a:p>
        </p:txBody>
      </p:sp>
      <p:sp>
        <p:nvSpPr>
          <p:cNvPr id="11" name="TextBox 10">
            <a:extLst>
              <a:ext uri="{FF2B5EF4-FFF2-40B4-BE49-F238E27FC236}">
                <a16:creationId xmlns:a16="http://schemas.microsoft.com/office/drawing/2014/main" id="{CC603392-4983-354F-8933-13227040D5F7}"/>
              </a:ext>
            </a:extLst>
          </p:cNvPr>
          <p:cNvSpPr txBox="1"/>
          <p:nvPr/>
        </p:nvSpPr>
        <p:spPr>
          <a:xfrm>
            <a:off x="5650757" y="5792761"/>
            <a:ext cx="1792350" cy="369332"/>
          </a:xfrm>
          <a:prstGeom prst="rect">
            <a:avLst/>
          </a:prstGeom>
          <a:noFill/>
        </p:spPr>
        <p:txBody>
          <a:bodyPr wrap="none" rtlCol="0">
            <a:spAutoFit/>
          </a:bodyPr>
          <a:lstStyle/>
          <a:p>
            <a:r>
              <a:rPr lang="en-US" dirty="0">
                <a:hlinkClick r:id="rId6"/>
              </a:rPr>
              <a:t>Mobile Wikidata</a:t>
            </a:r>
            <a:endParaRPr lang="en-US" dirty="0"/>
          </a:p>
        </p:txBody>
      </p:sp>
      <p:pic>
        <p:nvPicPr>
          <p:cNvPr id="13" name="Picture 12">
            <a:extLst>
              <a:ext uri="{FF2B5EF4-FFF2-40B4-BE49-F238E27FC236}">
                <a16:creationId xmlns:a16="http://schemas.microsoft.com/office/drawing/2014/main" id="{787C698D-5BF5-2A43-96E4-BC3C041A8EF1}"/>
              </a:ext>
            </a:extLst>
          </p:cNvPr>
          <p:cNvPicPr>
            <a:picLocks noChangeAspect="1"/>
          </p:cNvPicPr>
          <p:nvPr/>
        </p:nvPicPr>
        <p:blipFill rotWithShape="1">
          <a:blip r:embed="rId7"/>
          <a:srcRect l="17912" t="17544" r="19425" b="17895"/>
          <a:stretch/>
        </p:blipFill>
        <p:spPr>
          <a:xfrm>
            <a:off x="5028075" y="1642462"/>
            <a:ext cx="2995863" cy="3994484"/>
          </a:xfrm>
          <a:prstGeom prst="rect">
            <a:avLst/>
          </a:prstGeom>
        </p:spPr>
      </p:pic>
      <p:pic>
        <p:nvPicPr>
          <p:cNvPr id="14" name="Picture 13">
            <a:extLst>
              <a:ext uri="{FF2B5EF4-FFF2-40B4-BE49-F238E27FC236}">
                <a16:creationId xmlns:a16="http://schemas.microsoft.com/office/drawing/2014/main" id="{69E9BDE8-F3F5-654B-B36F-F23C1706DF5D}"/>
              </a:ext>
            </a:extLst>
          </p:cNvPr>
          <p:cNvPicPr>
            <a:picLocks noChangeAspect="1"/>
          </p:cNvPicPr>
          <p:nvPr/>
        </p:nvPicPr>
        <p:blipFill>
          <a:blip r:embed="rId8"/>
          <a:stretch>
            <a:fillRect/>
          </a:stretch>
        </p:blipFill>
        <p:spPr>
          <a:xfrm>
            <a:off x="8654625" y="1256703"/>
            <a:ext cx="3339291" cy="4720724"/>
          </a:xfrm>
          <a:prstGeom prst="rect">
            <a:avLst/>
          </a:prstGeom>
        </p:spPr>
      </p:pic>
      <p:sp>
        <p:nvSpPr>
          <p:cNvPr id="15" name="Right Arrow 14">
            <a:extLst>
              <a:ext uri="{FF2B5EF4-FFF2-40B4-BE49-F238E27FC236}">
                <a16:creationId xmlns:a16="http://schemas.microsoft.com/office/drawing/2014/main" id="{F66B3F7E-A2A5-E84F-8E63-40B06652DF57}"/>
              </a:ext>
            </a:extLst>
          </p:cNvPr>
          <p:cNvSpPr/>
          <p:nvPr/>
        </p:nvSpPr>
        <p:spPr>
          <a:xfrm>
            <a:off x="8023938" y="3374749"/>
            <a:ext cx="630687"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B6153EC2-9BB6-C944-816D-07A2D9F17ECF}"/>
              </a:ext>
            </a:extLst>
          </p:cNvPr>
          <p:cNvSpPr txBox="1"/>
          <p:nvPr/>
        </p:nvSpPr>
        <p:spPr>
          <a:xfrm>
            <a:off x="8974124" y="5950152"/>
            <a:ext cx="2700291" cy="646331"/>
          </a:xfrm>
          <a:prstGeom prst="rect">
            <a:avLst/>
          </a:prstGeom>
          <a:noFill/>
        </p:spPr>
        <p:txBody>
          <a:bodyPr wrap="none" rtlCol="0">
            <a:spAutoFit/>
          </a:bodyPr>
          <a:lstStyle/>
          <a:p>
            <a:r>
              <a:rPr lang="en-US" dirty="0">
                <a:hlinkClick r:id="rId9"/>
              </a:rPr>
              <a:t>Letter from Baghdad: PBS: </a:t>
            </a:r>
            <a:endParaRPr lang="en-US" dirty="0"/>
          </a:p>
          <a:p>
            <a:endParaRPr lang="en-US" dirty="0"/>
          </a:p>
        </p:txBody>
      </p:sp>
    </p:spTree>
    <p:extLst>
      <p:ext uri="{BB962C8B-B14F-4D97-AF65-F5344CB8AC3E}">
        <p14:creationId xmlns:p14="http://schemas.microsoft.com/office/powerpoint/2010/main" val="104828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A728FA9A-97AA-DC4A-9093-68B9B8F0F457}"/>
              </a:ext>
            </a:extLst>
          </p:cNvPr>
          <p:cNvSpPr>
            <a:spLocks noGrp="1"/>
          </p:cNvSpPr>
          <p:nvPr>
            <p:ph type="subTitle" idx="1"/>
          </p:nvPr>
        </p:nvSpPr>
        <p:spPr>
          <a:xfrm>
            <a:off x="584617" y="5378294"/>
            <a:ext cx="10313232" cy="2959411"/>
          </a:xfrm>
        </p:spPr>
        <p:txBody>
          <a:bodyPr>
            <a:normAutofit/>
          </a:bodyPr>
          <a:lstStyle/>
          <a:p>
            <a:r>
              <a:rPr lang="en-US" dirty="0"/>
              <a:t>Disclaimer: not advocating for singularity.</a:t>
            </a:r>
          </a:p>
        </p:txBody>
      </p:sp>
      <p:graphicFrame>
        <p:nvGraphicFramePr>
          <p:cNvPr id="10" name="Diagram 9">
            <a:extLst>
              <a:ext uri="{FF2B5EF4-FFF2-40B4-BE49-F238E27FC236}">
                <a16:creationId xmlns:a16="http://schemas.microsoft.com/office/drawing/2014/main" id="{F47CC46E-8EA9-2047-B424-F4B64F123014}"/>
              </a:ext>
            </a:extLst>
          </p:cNvPr>
          <p:cNvGraphicFramePr/>
          <p:nvPr>
            <p:extLst>
              <p:ext uri="{D42A27DB-BD31-4B8C-83A1-F6EECF244321}">
                <p14:modId xmlns:p14="http://schemas.microsoft.com/office/powerpoint/2010/main" val="1537372823"/>
              </p:ext>
            </p:extLst>
          </p:nvPr>
        </p:nvGraphicFramePr>
        <p:xfrm>
          <a:off x="584617" y="-179745"/>
          <a:ext cx="11337306" cy="5588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32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04DB4F-3913-9148-9EA8-60C719B4BEF3}"/>
              </a:ext>
            </a:extLst>
          </p:cNvPr>
          <p:cNvPicPr>
            <a:picLocks noChangeAspect="1"/>
          </p:cNvPicPr>
          <p:nvPr/>
        </p:nvPicPr>
        <p:blipFill>
          <a:blip r:embed="rId3"/>
          <a:stretch>
            <a:fillRect/>
          </a:stretch>
        </p:blipFill>
        <p:spPr>
          <a:xfrm>
            <a:off x="900067" y="0"/>
            <a:ext cx="8742947" cy="6858000"/>
          </a:xfrm>
          <a:prstGeom prst="rect">
            <a:avLst/>
          </a:prstGeom>
        </p:spPr>
      </p:pic>
    </p:spTree>
    <p:extLst>
      <p:ext uri="{BB962C8B-B14F-4D97-AF65-F5344CB8AC3E}">
        <p14:creationId xmlns:p14="http://schemas.microsoft.com/office/powerpoint/2010/main" val="1256906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543B6-57B3-3447-BE62-EA886D1FC5A0}"/>
              </a:ext>
            </a:extLst>
          </p:cNvPr>
          <p:cNvSpPr>
            <a:spLocks noGrp="1"/>
          </p:cNvSpPr>
          <p:nvPr>
            <p:ph type="title"/>
          </p:nvPr>
        </p:nvSpPr>
        <p:spPr/>
        <p:txBody>
          <a:bodyPr/>
          <a:lstStyle/>
          <a:p>
            <a:pPr algn="ctr"/>
            <a:r>
              <a:rPr lang="en-US" dirty="0"/>
              <a:t>Resources</a:t>
            </a:r>
          </a:p>
        </p:txBody>
      </p:sp>
      <p:sp>
        <p:nvSpPr>
          <p:cNvPr id="3" name="Content Placeholder 2">
            <a:extLst>
              <a:ext uri="{FF2B5EF4-FFF2-40B4-BE49-F238E27FC236}">
                <a16:creationId xmlns:a16="http://schemas.microsoft.com/office/drawing/2014/main" id="{A11441F6-366D-AE4C-A494-F12451EBE285}"/>
              </a:ext>
            </a:extLst>
          </p:cNvPr>
          <p:cNvSpPr>
            <a:spLocks noGrp="1"/>
          </p:cNvSpPr>
          <p:nvPr>
            <p:ph idx="1"/>
          </p:nvPr>
        </p:nvSpPr>
        <p:spPr/>
        <p:txBody>
          <a:bodyPr>
            <a:normAutofit/>
          </a:bodyPr>
          <a:lstStyle/>
          <a:p>
            <a:r>
              <a:rPr lang="en-US" sz="2000" dirty="0"/>
              <a:t>Association of Research Libraries. </a:t>
            </a:r>
            <a:r>
              <a:rPr lang="en-US" sz="2000" i="1" dirty="0"/>
              <a:t>ARL White Paper on </a:t>
            </a:r>
            <a:r>
              <a:rPr lang="en-US" sz="2000" i="1" dirty="0" err="1"/>
              <a:t>Wikidata</a:t>
            </a:r>
            <a:r>
              <a:rPr lang="en-US" sz="2000" i="1" dirty="0"/>
              <a:t>, Opportunities and Recommendations</a:t>
            </a:r>
            <a:r>
              <a:rPr lang="en-US" sz="2000" dirty="0"/>
              <a:t>. Washington, DC: ARL, 2019. Retrieved on May 7, 2019 from: </a:t>
            </a:r>
            <a:r>
              <a:rPr lang="en-US" sz="2000" dirty="0">
                <a:hlinkClick r:id="rId3"/>
              </a:rPr>
              <a:t>https://www.arl.org/storage/documents/publications/2019.04.18-ARL-white-paper-on-Wikidata.pdf</a:t>
            </a:r>
            <a:r>
              <a:rPr lang="en-US" sz="2000" dirty="0"/>
              <a:t> </a:t>
            </a:r>
          </a:p>
          <a:p>
            <a:r>
              <a:rPr lang="en-US" sz="2000" i="1" dirty="0"/>
              <a:t>LCSH Manual H 405: Establishing Certain Entities in the Name or Subject Authority File</a:t>
            </a:r>
            <a:r>
              <a:rPr lang="en-US" sz="2000" dirty="0"/>
              <a:t>: </a:t>
            </a:r>
            <a:r>
              <a:rPr lang="en-US" sz="2000" dirty="0">
                <a:hlinkClick r:id="rId4"/>
              </a:rPr>
              <a:t>https://www.loc.gov/aba/publications/FreeSHM/H0405.pdf</a:t>
            </a:r>
            <a:endParaRPr lang="en-US" sz="2000" dirty="0"/>
          </a:p>
          <a:p>
            <a:r>
              <a:rPr lang="en-US" sz="2000" dirty="0" err="1"/>
              <a:t>Simonite</a:t>
            </a:r>
            <a:r>
              <a:rPr lang="en-US" sz="2000" dirty="0"/>
              <a:t>, Tom. Encyclopedia automata: where Alexa gets its information. </a:t>
            </a:r>
            <a:r>
              <a:rPr lang="en-US" sz="2000" i="1" dirty="0"/>
              <a:t>Wired</a:t>
            </a:r>
            <a:r>
              <a:rPr lang="en-US" sz="2000" dirty="0"/>
              <a:t>, Volume 27, Issue 3, pages 22-23, March 1, 2019. Also available online as ‘Inside the Alexa-Friendly World of Wikidata’ at: </a:t>
            </a:r>
            <a:r>
              <a:rPr lang="en-US" sz="2000" dirty="0">
                <a:hlinkClick r:id="rId5"/>
              </a:rPr>
              <a:t>https://www.wired.com/story/inside-the-alexa-friendly-world-of-wikidata/</a:t>
            </a:r>
            <a:endParaRPr lang="en-US" sz="2000" dirty="0"/>
          </a:p>
          <a:p>
            <a:r>
              <a:rPr lang="en-US" sz="2000" dirty="0"/>
              <a:t>The Rolling Stones (</a:t>
            </a:r>
            <a:r>
              <a:rPr lang="en-US" sz="2000" dirty="0">
                <a:hlinkClick r:id="rId6"/>
              </a:rPr>
              <a:t>Q11036</a:t>
            </a:r>
            <a:r>
              <a:rPr lang="en-US" sz="2000" dirty="0"/>
              <a:t>). </a:t>
            </a:r>
            <a:r>
              <a:rPr lang="en-US" sz="2000" dirty="0" err="1"/>
              <a:t>Reasonator</a:t>
            </a:r>
            <a:r>
              <a:rPr lang="en-US" sz="2000" dirty="0"/>
              <a:t>: </a:t>
            </a:r>
            <a:r>
              <a:rPr lang="en-US" sz="2000" dirty="0">
                <a:hlinkClick r:id="rId7"/>
              </a:rPr>
              <a:t>https://tools.wmflabs.org/reasonator/?&amp;q=11036</a:t>
            </a:r>
            <a:endParaRPr lang="en-US" sz="2000" dirty="0"/>
          </a:p>
          <a:p>
            <a:pPr marL="0" indent="0">
              <a:buNone/>
            </a:pPr>
            <a:r>
              <a:rPr lang="en-US" sz="2000" i="1" dirty="0"/>
              <a:t>     (</a:t>
            </a:r>
            <a:r>
              <a:rPr lang="en-US" sz="2000" dirty="0"/>
              <a:t>For a complex </a:t>
            </a:r>
            <a:r>
              <a:rPr lang="en-US" sz="2000" dirty="0" err="1"/>
              <a:t>Wikidata</a:t>
            </a:r>
            <a:r>
              <a:rPr lang="en-US" sz="2000" dirty="0"/>
              <a:t> and a long display of </a:t>
            </a:r>
            <a:r>
              <a:rPr lang="en-US" sz="2000" dirty="0" err="1"/>
              <a:t>Reasonator</a:t>
            </a:r>
            <a:r>
              <a:rPr lang="en-US" sz="2000" dirty="0"/>
              <a:t>).</a:t>
            </a:r>
          </a:p>
          <a:p>
            <a:r>
              <a:rPr lang="en-US" sz="2000" i="1" dirty="0"/>
              <a:t>Statue of Liberty</a:t>
            </a:r>
            <a:r>
              <a:rPr lang="en-US" sz="2000" dirty="0"/>
              <a:t>: </a:t>
            </a:r>
            <a:r>
              <a:rPr lang="en-US" sz="2000" dirty="0">
                <a:hlinkClick r:id="rId8"/>
              </a:rPr>
              <a:t>https://www.wikidata.org/wiki/Q9202</a:t>
            </a:r>
            <a:r>
              <a:rPr lang="en-US" sz="2000" dirty="0"/>
              <a:t> </a:t>
            </a:r>
          </a:p>
          <a:p>
            <a:endParaRPr lang="en-US" sz="2000" dirty="0"/>
          </a:p>
        </p:txBody>
      </p:sp>
      <p:sp>
        <p:nvSpPr>
          <p:cNvPr id="4" name="TextBox 3">
            <a:extLst>
              <a:ext uri="{FF2B5EF4-FFF2-40B4-BE49-F238E27FC236}">
                <a16:creationId xmlns:a16="http://schemas.microsoft.com/office/drawing/2014/main" id="{EC6D7E8D-FB9E-684A-8245-E938B50EFF4E}"/>
              </a:ext>
            </a:extLst>
          </p:cNvPr>
          <p:cNvSpPr txBox="1"/>
          <p:nvPr/>
        </p:nvSpPr>
        <p:spPr>
          <a:xfrm>
            <a:off x="11107711" y="328284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42223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DE2DE-65F8-0546-B18E-94947C0DEE52}"/>
              </a:ext>
            </a:extLst>
          </p:cNvPr>
          <p:cNvSpPr>
            <a:spLocks noGrp="1"/>
          </p:cNvSpPr>
          <p:nvPr>
            <p:ph type="title"/>
          </p:nvPr>
        </p:nvSpPr>
        <p:spPr/>
        <p:txBody>
          <a:bodyPr/>
          <a:lstStyle/>
          <a:p>
            <a:r>
              <a:rPr lang="en-US" dirty="0"/>
              <a:t>Image Credits</a:t>
            </a:r>
          </a:p>
        </p:txBody>
      </p:sp>
      <p:sp>
        <p:nvSpPr>
          <p:cNvPr id="3" name="Content Placeholder 2">
            <a:extLst>
              <a:ext uri="{FF2B5EF4-FFF2-40B4-BE49-F238E27FC236}">
                <a16:creationId xmlns:a16="http://schemas.microsoft.com/office/drawing/2014/main" id="{56F5EBF3-4F67-E84C-958C-46BD9F09FD3A}"/>
              </a:ext>
            </a:extLst>
          </p:cNvPr>
          <p:cNvSpPr>
            <a:spLocks noGrp="1"/>
          </p:cNvSpPr>
          <p:nvPr>
            <p:ph idx="1"/>
          </p:nvPr>
        </p:nvSpPr>
        <p:spPr/>
        <p:txBody>
          <a:bodyPr/>
          <a:lstStyle/>
          <a:p>
            <a:r>
              <a:rPr lang="en-US" dirty="0"/>
              <a:t>University of Tennessee, Knoxville. Office of Communications &amp; Marketing. Torchbearer. February 2015. Retrieved May 6, 2019 from </a:t>
            </a:r>
            <a:r>
              <a:rPr lang="en-US" b="1" dirty="0">
                <a:hlinkClick r:id="rId3"/>
              </a:rPr>
              <a:t>https://tinyurl.com/y25gl5xw</a:t>
            </a:r>
            <a:endParaRPr lang="en-US" b="1" dirty="0"/>
          </a:p>
          <a:p>
            <a:endParaRPr lang="en-US" dirty="0"/>
          </a:p>
        </p:txBody>
      </p:sp>
    </p:spTree>
    <p:extLst>
      <p:ext uri="{BB962C8B-B14F-4D97-AF65-F5344CB8AC3E}">
        <p14:creationId xmlns:p14="http://schemas.microsoft.com/office/powerpoint/2010/main" val="1998709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3E1AC-59A1-0244-90FA-B0D9AB63E49B}"/>
              </a:ext>
            </a:extLst>
          </p:cNvPr>
          <p:cNvSpPr>
            <a:spLocks noGrp="1"/>
          </p:cNvSpPr>
          <p:nvPr>
            <p:ph type="title"/>
          </p:nvPr>
        </p:nvSpPr>
        <p:spPr/>
        <p:txBody>
          <a:bodyPr>
            <a:normAutofit fontScale="90000"/>
          </a:bodyPr>
          <a:lstStyle/>
          <a:p>
            <a:r>
              <a:rPr lang="en-US" dirty="0"/>
              <a:t>Use Case Scenarios: Name Entities in </a:t>
            </a:r>
            <a:r>
              <a:rPr lang="en-US" dirty="0" err="1"/>
              <a:t>Wikidata</a:t>
            </a:r>
            <a:endParaRPr lang="en-US" dirty="0"/>
          </a:p>
        </p:txBody>
      </p:sp>
      <p:sp>
        <p:nvSpPr>
          <p:cNvPr id="3" name="Content Placeholder 2">
            <a:extLst>
              <a:ext uri="{FF2B5EF4-FFF2-40B4-BE49-F238E27FC236}">
                <a16:creationId xmlns:a16="http://schemas.microsoft.com/office/drawing/2014/main" id="{DE2A0922-AF69-F046-A2AF-4FBB1BF7F1A0}"/>
              </a:ext>
            </a:extLst>
          </p:cNvPr>
          <p:cNvSpPr>
            <a:spLocks noGrp="1"/>
          </p:cNvSpPr>
          <p:nvPr>
            <p:ph idx="1"/>
          </p:nvPr>
        </p:nvSpPr>
        <p:spPr>
          <a:ln>
            <a:solidFill>
              <a:schemeClr val="accent6">
                <a:lumMod val="75000"/>
              </a:schemeClr>
            </a:solidFill>
          </a:ln>
        </p:spPr>
        <p:txBody>
          <a:bodyPr/>
          <a:lstStyle/>
          <a:p>
            <a:r>
              <a:rPr lang="en-US" dirty="0"/>
              <a:t>An Author’s Profile: </a:t>
            </a:r>
            <a:r>
              <a:rPr lang="en-US" dirty="0" err="1"/>
              <a:t>Anchalee</a:t>
            </a:r>
            <a:r>
              <a:rPr lang="en-US" dirty="0"/>
              <a:t> Panigabutra-Roberts (</a:t>
            </a:r>
            <a:r>
              <a:rPr lang="en-US" dirty="0">
                <a:hlinkClick r:id="rId3"/>
              </a:rPr>
              <a:t>Q62393357</a:t>
            </a:r>
            <a:r>
              <a:rPr lang="en-US" dirty="0"/>
              <a:t>)</a:t>
            </a:r>
          </a:p>
          <a:p>
            <a:pPr lvl="1"/>
            <a:r>
              <a:rPr lang="en-US" dirty="0"/>
              <a:t>To test </a:t>
            </a:r>
            <a:r>
              <a:rPr lang="en-US" dirty="0" err="1"/>
              <a:t>Wikidata’s</a:t>
            </a:r>
            <a:r>
              <a:rPr lang="en-US" dirty="0"/>
              <a:t> applicability for researchers’ profiles </a:t>
            </a:r>
          </a:p>
          <a:p>
            <a:r>
              <a:rPr lang="en-US" dirty="0"/>
              <a:t>Name entities in </a:t>
            </a:r>
            <a:r>
              <a:rPr lang="en-US" b="1" i="1" dirty="0" err="1">
                <a:solidFill>
                  <a:schemeClr val="accent6">
                    <a:lumMod val="75000"/>
                  </a:schemeClr>
                </a:solidFill>
              </a:rPr>
              <a:t>Volopedia</a:t>
            </a:r>
            <a:r>
              <a:rPr lang="en-US" b="1" i="1" dirty="0">
                <a:solidFill>
                  <a:schemeClr val="accent6">
                    <a:lumMod val="75000"/>
                  </a:schemeClr>
                </a:solidFill>
              </a:rPr>
              <a:t> </a:t>
            </a:r>
            <a:r>
              <a:rPr lang="en-US" dirty="0"/>
              <a:t>(test site: </a:t>
            </a:r>
            <a:r>
              <a:rPr lang="en-US" dirty="0">
                <a:hlinkClick r:id="rId4"/>
              </a:rPr>
              <a:t>http://r2test7.com/entries/agriculture-club/</a:t>
            </a:r>
            <a:r>
              <a:rPr lang="en-US" dirty="0"/>
              <a:t> )</a:t>
            </a:r>
          </a:p>
          <a:p>
            <a:pPr lvl="1"/>
            <a:r>
              <a:rPr lang="en-US" dirty="0"/>
              <a:t>To explore the possibility to use </a:t>
            </a:r>
            <a:r>
              <a:rPr lang="en-US" dirty="0" err="1"/>
              <a:t>Wikidata</a:t>
            </a:r>
            <a:r>
              <a:rPr lang="en-US" dirty="0"/>
              <a:t> for name entities for this online encyclopedia for the University of Tennessee Volunteers.</a:t>
            </a:r>
          </a:p>
        </p:txBody>
      </p:sp>
    </p:spTree>
    <p:extLst>
      <p:ext uri="{BB962C8B-B14F-4D97-AF65-F5344CB8AC3E}">
        <p14:creationId xmlns:p14="http://schemas.microsoft.com/office/powerpoint/2010/main" val="3871142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637CF8-E968-4F44-8E8D-CC49CA9A83C6}"/>
              </a:ext>
            </a:extLst>
          </p:cNvPr>
          <p:cNvSpPr>
            <a:spLocks noGrp="1"/>
          </p:cNvSpPr>
          <p:nvPr>
            <p:ph type="title"/>
          </p:nvPr>
        </p:nvSpPr>
        <p:spPr>
          <a:xfrm>
            <a:off x="374754" y="4983164"/>
            <a:ext cx="11686066" cy="1143000"/>
          </a:xfrm>
        </p:spPr>
        <p:txBody>
          <a:bodyPr>
            <a:normAutofit fontScale="90000"/>
          </a:bodyPr>
          <a:lstStyle/>
          <a:p>
            <a:r>
              <a:rPr lang="en-US" dirty="0"/>
              <a:t>~*~*~*~*~*</a:t>
            </a:r>
            <a:r>
              <a:rPr lang="en-US" dirty="0">
                <a:latin typeface="Monotype Corsiva" panose="03010101010201010101" pitchFamily="66" charset="0"/>
              </a:rPr>
              <a:t>~*~*~*~ *~*&lt;&gt;*&lt;&gt;~*~*~*~*~*~*~*~*~*~*~</a:t>
            </a:r>
            <a:endParaRPr lang="en-US" dirty="0"/>
          </a:p>
        </p:txBody>
      </p:sp>
      <p:sp>
        <p:nvSpPr>
          <p:cNvPr id="9" name="Content Placeholder 8">
            <a:extLst>
              <a:ext uri="{FF2B5EF4-FFF2-40B4-BE49-F238E27FC236}">
                <a16:creationId xmlns:a16="http://schemas.microsoft.com/office/drawing/2014/main" id="{C3362B57-D781-6F44-B5D7-1E16D29B992A}"/>
              </a:ext>
            </a:extLst>
          </p:cNvPr>
          <p:cNvSpPr>
            <a:spLocks noGrp="1"/>
          </p:cNvSpPr>
          <p:nvPr>
            <p:ph idx="1"/>
          </p:nvPr>
        </p:nvSpPr>
        <p:spPr/>
        <p:txBody>
          <a:bodyPr/>
          <a:lstStyle/>
          <a:p>
            <a:pPr marL="0" indent="0" algn="ctr">
              <a:buNone/>
            </a:pPr>
            <a:r>
              <a:rPr lang="en-US" sz="3600" b="1" dirty="0">
                <a:latin typeface="Monotype Corsiva" panose="03010101010201010101" pitchFamily="66" charset="0"/>
              </a:rPr>
              <a:t>Many Thanks to:</a:t>
            </a:r>
          </a:p>
          <a:p>
            <a:pPr marL="0" indent="0" algn="ctr">
              <a:buNone/>
            </a:pPr>
            <a:r>
              <a:rPr lang="en-US" dirty="0">
                <a:latin typeface="Monotype Corsiva" panose="03010101010201010101" pitchFamily="66" charset="0"/>
              </a:rPr>
              <a:t>LD4 Conference Program Committee </a:t>
            </a:r>
          </a:p>
          <a:p>
            <a:pPr marL="0" indent="0" algn="ctr">
              <a:buNone/>
            </a:pPr>
            <a:r>
              <a:rPr lang="en-US" dirty="0">
                <a:latin typeface="Monotype Corsiva" panose="03010101010201010101" pitchFamily="66" charset="0"/>
              </a:rPr>
              <a:t>LD4 Conference Organizers</a:t>
            </a:r>
          </a:p>
          <a:p>
            <a:pPr marL="0" indent="0" algn="ctr">
              <a:buNone/>
            </a:pPr>
            <a:r>
              <a:rPr lang="en-US" dirty="0">
                <a:latin typeface="Monotype Corsiva" panose="03010101010201010101" pitchFamily="66" charset="0"/>
              </a:rPr>
              <a:t>LD4 Conference Participants &amp; Presenters</a:t>
            </a:r>
            <a:endParaRPr lang="en-US" dirty="0"/>
          </a:p>
        </p:txBody>
      </p:sp>
    </p:spTree>
    <p:extLst>
      <p:ext uri="{BB962C8B-B14F-4D97-AF65-F5344CB8AC3E}">
        <p14:creationId xmlns:p14="http://schemas.microsoft.com/office/powerpoint/2010/main" val="163741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E8A910-E358-EB4A-8F60-BEB1C6543532}"/>
              </a:ext>
            </a:extLst>
          </p:cNvPr>
          <p:cNvSpPr>
            <a:spLocks noGrp="1"/>
          </p:cNvSpPr>
          <p:nvPr>
            <p:ph type="ctrTitle"/>
          </p:nvPr>
        </p:nvSpPr>
        <p:spPr/>
        <p:txBody>
          <a:bodyPr/>
          <a:lstStyle/>
          <a:p>
            <a:pPr algn="ctr"/>
            <a:r>
              <a:rPr lang="en-US" dirty="0">
                <a:latin typeface="American Typewriter" panose="02090604020004020304" pitchFamily="18" charset="77"/>
              </a:rPr>
              <a:t>Any questions?</a:t>
            </a:r>
          </a:p>
        </p:txBody>
      </p:sp>
      <p:sp>
        <p:nvSpPr>
          <p:cNvPr id="5" name="Subtitle 4">
            <a:extLst>
              <a:ext uri="{FF2B5EF4-FFF2-40B4-BE49-F238E27FC236}">
                <a16:creationId xmlns:a16="http://schemas.microsoft.com/office/drawing/2014/main" id="{9C0030EB-542C-4F48-BF9D-703400DDE39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78608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98A1-B305-164A-A953-56F090BA3ACF}"/>
              </a:ext>
            </a:extLst>
          </p:cNvPr>
          <p:cNvSpPr>
            <a:spLocks noGrp="1"/>
          </p:cNvSpPr>
          <p:nvPr>
            <p:ph type="title"/>
          </p:nvPr>
        </p:nvSpPr>
        <p:spPr/>
        <p:txBody>
          <a:bodyPr/>
          <a:lstStyle/>
          <a:p>
            <a:r>
              <a:rPr lang="en-US" dirty="0"/>
              <a:t>Learning </a:t>
            </a:r>
            <a:r>
              <a:rPr lang="en-US" dirty="0" err="1"/>
              <a:t>Wikidata</a:t>
            </a:r>
            <a:endParaRPr lang="en-US" dirty="0"/>
          </a:p>
        </p:txBody>
      </p:sp>
      <p:sp>
        <p:nvSpPr>
          <p:cNvPr id="3" name="Content Placeholder 2">
            <a:extLst>
              <a:ext uri="{FF2B5EF4-FFF2-40B4-BE49-F238E27FC236}">
                <a16:creationId xmlns:a16="http://schemas.microsoft.com/office/drawing/2014/main" id="{24FE79F2-22B5-7848-86E3-F48A2F6AEB0C}"/>
              </a:ext>
            </a:extLst>
          </p:cNvPr>
          <p:cNvSpPr>
            <a:spLocks noGrp="1"/>
          </p:cNvSpPr>
          <p:nvPr>
            <p:ph idx="1"/>
          </p:nvPr>
        </p:nvSpPr>
        <p:spPr/>
        <p:txBody>
          <a:bodyPr>
            <a:normAutofit lnSpcReduction="10000"/>
          </a:bodyPr>
          <a:lstStyle/>
          <a:p>
            <a:r>
              <a:rPr lang="en-US" dirty="0"/>
              <a:t>Introduction </a:t>
            </a:r>
            <a:r>
              <a:rPr lang="en-US" dirty="0">
                <a:hlinkClick r:id="rId3"/>
              </a:rPr>
              <a:t>https://www.wikidata.org/wiki/Wikidata:Main_Page</a:t>
            </a:r>
            <a:endParaRPr lang="en-US" dirty="0"/>
          </a:p>
          <a:p>
            <a:r>
              <a:rPr lang="en-US" dirty="0"/>
              <a:t>Tutorial: </a:t>
            </a:r>
            <a:r>
              <a:rPr lang="en-US" dirty="0" err="1"/>
              <a:t>Wikidata:Tours</a:t>
            </a:r>
            <a:r>
              <a:rPr lang="en-US" dirty="0"/>
              <a:t> </a:t>
            </a:r>
            <a:r>
              <a:rPr lang="en-US" dirty="0">
                <a:hlinkClick r:id="rId4"/>
              </a:rPr>
              <a:t>https://www.wikidata.org/wiki/Wikidata:Tours</a:t>
            </a:r>
            <a:endParaRPr lang="en-US" dirty="0"/>
          </a:p>
          <a:p>
            <a:r>
              <a:rPr lang="en-US" dirty="0" err="1"/>
              <a:t>Wikidata</a:t>
            </a:r>
            <a:r>
              <a:rPr lang="en-US" dirty="0"/>
              <a:t> SPARQL Query Tutorial </a:t>
            </a:r>
            <a:r>
              <a:rPr lang="en-US" u="sng" dirty="0">
                <a:hlinkClick r:id="rId5"/>
              </a:rPr>
              <a:t>https://www.youtube.com/watch?v=1jHoUkj_mKw</a:t>
            </a:r>
            <a:r>
              <a:rPr lang="en-US" dirty="0"/>
              <a:t> </a:t>
            </a:r>
          </a:p>
          <a:p>
            <a:r>
              <a:rPr lang="en-US" dirty="0" err="1"/>
              <a:t>Wikidata:Community</a:t>
            </a:r>
            <a:r>
              <a:rPr lang="en-US" dirty="0"/>
              <a:t> Portal </a:t>
            </a:r>
            <a:r>
              <a:rPr lang="en-US" dirty="0">
                <a:hlinkClick r:id="rId6"/>
              </a:rPr>
              <a:t>https://www.wikidata.org/wiki/Wikidata:Community_portal</a:t>
            </a:r>
            <a:endParaRPr lang="en-US" dirty="0"/>
          </a:p>
          <a:p>
            <a:r>
              <a:rPr lang="en-US" dirty="0"/>
              <a:t>Hands-on with real data (</a:t>
            </a:r>
            <a:r>
              <a:rPr lang="en-US" dirty="0">
                <a:hlinkClick r:id="rId7"/>
              </a:rPr>
              <a:t>Q62393357</a:t>
            </a:r>
            <a:r>
              <a:rPr lang="en-US" dirty="0"/>
              <a:t> and others)</a:t>
            </a:r>
          </a:p>
        </p:txBody>
      </p:sp>
    </p:spTree>
    <p:extLst>
      <p:ext uri="{BB962C8B-B14F-4D97-AF65-F5344CB8AC3E}">
        <p14:creationId xmlns:p14="http://schemas.microsoft.com/office/powerpoint/2010/main" val="238705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0D530-3F2F-5845-A65E-FB4DA7DBC99A}"/>
              </a:ext>
            </a:extLst>
          </p:cNvPr>
          <p:cNvSpPr>
            <a:spLocks noGrp="1"/>
          </p:cNvSpPr>
          <p:nvPr>
            <p:ph type="title"/>
          </p:nvPr>
        </p:nvSpPr>
        <p:spPr/>
        <p:txBody>
          <a:bodyPr/>
          <a:lstStyle/>
          <a:p>
            <a:r>
              <a:rPr lang="en-US" dirty="0"/>
              <a:t>Explored Tools</a:t>
            </a:r>
          </a:p>
        </p:txBody>
      </p:sp>
      <p:sp>
        <p:nvSpPr>
          <p:cNvPr id="3" name="Content Placeholder 2">
            <a:extLst>
              <a:ext uri="{FF2B5EF4-FFF2-40B4-BE49-F238E27FC236}">
                <a16:creationId xmlns:a16="http://schemas.microsoft.com/office/drawing/2014/main" id="{4C42C0B3-08BA-354E-9DDA-05A8268B065D}"/>
              </a:ext>
            </a:extLst>
          </p:cNvPr>
          <p:cNvSpPr>
            <a:spLocks noGrp="1"/>
          </p:cNvSpPr>
          <p:nvPr>
            <p:ph idx="1"/>
          </p:nvPr>
        </p:nvSpPr>
        <p:spPr>
          <a:xfrm>
            <a:off x="609600" y="1195467"/>
            <a:ext cx="10972800" cy="4525963"/>
          </a:xfrm>
        </p:spPr>
        <p:txBody>
          <a:bodyPr>
            <a:normAutofit lnSpcReduction="10000"/>
          </a:bodyPr>
          <a:lstStyle/>
          <a:p>
            <a:r>
              <a:rPr lang="en-US" dirty="0" err="1"/>
              <a:t>Wikidata</a:t>
            </a:r>
            <a:r>
              <a:rPr lang="en-US" dirty="0"/>
              <a:t> Query Service: </a:t>
            </a:r>
            <a:r>
              <a:rPr lang="en-US" dirty="0">
                <a:hlinkClick r:id="rId3"/>
              </a:rPr>
              <a:t>https://query.wikidata.org/</a:t>
            </a:r>
            <a:endParaRPr lang="en-US" dirty="0"/>
          </a:p>
          <a:p>
            <a:r>
              <a:rPr lang="en-US" dirty="0"/>
              <a:t>Tools: </a:t>
            </a:r>
            <a:r>
              <a:rPr lang="en-US" dirty="0">
                <a:hlinkClick r:id="rId4"/>
              </a:rPr>
              <a:t>https://www.wikidata.org/wiki/Wikidata:Tools</a:t>
            </a:r>
            <a:endParaRPr lang="en-US" dirty="0"/>
          </a:p>
          <a:p>
            <a:pPr lvl="1"/>
            <a:r>
              <a:rPr lang="en-US" dirty="0" err="1"/>
              <a:t>ORCIDator</a:t>
            </a:r>
            <a:r>
              <a:rPr lang="en-US" dirty="0"/>
              <a:t>: </a:t>
            </a:r>
            <a:r>
              <a:rPr lang="en-US" u="sng" dirty="0">
                <a:hlinkClick r:id="rId5"/>
              </a:rPr>
              <a:t>https://www.wikidata.org/wiki/Wikidata:ORCIDator</a:t>
            </a:r>
            <a:r>
              <a:rPr lang="en-US" dirty="0"/>
              <a:t> </a:t>
            </a:r>
          </a:p>
          <a:p>
            <a:pPr lvl="1"/>
            <a:r>
              <a:rPr lang="en-US" dirty="0"/>
              <a:t>Query data</a:t>
            </a:r>
          </a:p>
          <a:p>
            <a:pPr lvl="2"/>
            <a:r>
              <a:rPr lang="en-US" b="1" dirty="0"/>
              <a:t>Scholia</a:t>
            </a:r>
            <a:r>
              <a:rPr lang="en-US" dirty="0"/>
              <a:t>: </a:t>
            </a:r>
            <a:r>
              <a:rPr lang="en-US" dirty="0">
                <a:hlinkClick r:id="rId6"/>
              </a:rPr>
              <a:t>https://tools.wmflabs.org/scholia/</a:t>
            </a:r>
            <a:r>
              <a:rPr lang="en-US" dirty="0"/>
              <a:t> </a:t>
            </a:r>
          </a:p>
          <a:p>
            <a:pPr lvl="2"/>
            <a:r>
              <a:rPr lang="en-US" b="1" dirty="0"/>
              <a:t>Scholia - Q to bibliography</a:t>
            </a:r>
            <a:r>
              <a:rPr lang="en-US" dirty="0"/>
              <a:t>: </a:t>
            </a:r>
            <a:r>
              <a:rPr lang="en-US" u="sng" dirty="0">
                <a:hlinkClick r:id="rId7"/>
              </a:rPr>
              <a:t>https://tools.wmflabs.org/scholia/q-to-bibliography-templates?q=Q62393357</a:t>
            </a:r>
            <a:r>
              <a:rPr lang="en-US" dirty="0"/>
              <a:t> </a:t>
            </a:r>
          </a:p>
          <a:p>
            <a:pPr lvl="1"/>
            <a:r>
              <a:rPr lang="en-US" dirty="0"/>
              <a:t>Visualize data</a:t>
            </a:r>
          </a:p>
          <a:p>
            <a:pPr lvl="2"/>
            <a:r>
              <a:rPr lang="en-US" b="1" dirty="0" err="1"/>
              <a:t>Reasonator</a:t>
            </a:r>
            <a:r>
              <a:rPr lang="en-US" dirty="0"/>
              <a:t>: </a:t>
            </a:r>
            <a:r>
              <a:rPr lang="en-US" dirty="0">
                <a:hlinkClick r:id="rId8"/>
              </a:rPr>
              <a:t>https://tools.wmflabs.org/reasonator/</a:t>
            </a:r>
            <a:endParaRPr lang="en-US" dirty="0"/>
          </a:p>
          <a:p>
            <a:pPr lvl="2"/>
            <a:r>
              <a:rPr lang="en-US" b="1" dirty="0"/>
              <a:t>SQUID</a:t>
            </a:r>
            <a:r>
              <a:rPr lang="en-US" dirty="0"/>
              <a:t>: </a:t>
            </a:r>
            <a:r>
              <a:rPr lang="en-US" dirty="0">
                <a:hlinkClick r:id="rId9"/>
              </a:rPr>
              <a:t>https://tools.wmflabs.org/sqid/#/</a:t>
            </a:r>
            <a:endParaRPr lang="en-US" dirty="0"/>
          </a:p>
        </p:txBody>
      </p:sp>
    </p:spTree>
    <p:extLst>
      <p:ext uri="{BB962C8B-B14F-4D97-AF65-F5344CB8AC3E}">
        <p14:creationId xmlns:p14="http://schemas.microsoft.com/office/powerpoint/2010/main" val="4270746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05D0-8430-AD46-9671-C9D83C4E7DED}"/>
              </a:ext>
            </a:extLst>
          </p:cNvPr>
          <p:cNvSpPr>
            <a:spLocks noGrp="1"/>
          </p:cNvSpPr>
          <p:nvPr>
            <p:ph type="ctrTitle"/>
          </p:nvPr>
        </p:nvSpPr>
        <p:spPr>
          <a:xfrm>
            <a:off x="2053653" y="2315202"/>
            <a:ext cx="10363200" cy="1470025"/>
          </a:xfrm>
        </p:spPr>
        <p:txBody>
          <a:bodyPr>
            <a:normAutofit fontScale="90000"/>
          </a:bodyPr>
          <a:lstStyle/>
          <a:p>
            <a:r>
              <a:rPr lang="en-US" dirty="0"/>
              <a:t>Author’s profile ~ </a:t>
            </a:r>
            <a:r>
              <a:rPr lang="en-US" dirty="0">
                <a:hlinkClick r:id="rId3"/>
              </a:rPr>
              <a:t>Q62393357</a:t>
            </a:r>
            <a:br>
              <a:rPr lang="en-US" dirty="0"/>
            </a:br>
            <a:br>
              <a:rPr lang="en-US" dirty="0"/>
            </a:br>
            <a:endParaRPr lang="en-US" dirty="0"/>
          </a:p>
        </p:txBody>
      </p:sp>
    </p:spTree>
    <p:extLst>
      <p:ext uri="{BB962C8B-B14F-4D97-AF65-F5344CB8AC3E}">
        <p14:creationId xmlns:p14="http://schemas.microsoft.com/office/powerpoint/2010/main" val="867687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7C2609-0E07-BC46-8825-F151202FE580}"/>
              </a:ext>
            </a:extLst>
          </p:cNvPr>
          <p:cNvPicPr>
            <a:picLocks noChangeAspect="1"/>
          </p:cNvPicPr>
          <p:nvPr/>
        </p:nvPicPr>
        <p:blipFill>
          <a:blip r:embed="rId3"/>
          <a:stretch>
            <a:fillRect/>
          </a:stretch>
        </p:blipFill>
        <p:spPr>
          <a:xfrm>
            <a:off x="0" y="125272"/>
            <a:ext cx="12192000" cy="6607456"/>
          </a:xfrm>
          <a:prstGeom prst="rect">
            <a:avLst/>
          </a:prstGeom>
        </p:spPr>
      </p:pic>
      <p:sp>
        <p:nvSpPr>
          <p:cNvPr id="3" name="Rectangle 2">
            <a:extLst>
              <a:ext uri="{FF2B5EF4-FFF2-40B4-BE49-F238E27FC236}">
                <a16:creationId xmlns:a16="http://schemas.microsoft.com/office/drawing/2014/main" id="{1C645C65-D2A6-094B-9D0E-899B2FADF33F}"/>
              </a:ext>
            </a:extLst>
          </p:cNvPr>
          <p:cNvSpPr/>
          <p:nvPr/>
        </p:nvSpPr>
        <p:spPr>
          <a:xfrm>
            <a:off x="6973968" y="1490485"/>
            <a:ext cx="5218032" cy="646331"/>
          </a:xfrm>
          <a:prstGeom prst="rect">
            <a:avLst/>
          </a:prstGeom>
        </p:spPr>
        <p:txBody>
          <a:bodyPr wrap="none">
            <a:spAutoFit/>
          </a:bodyPr>
          <a:lstStyle/>
          <a:p>
            <a:r>
              <a:rPr lang="en-US" dirty="0">
                <a:hlinkClick r:id="rId4"/>
              </a:rPr>
              <a:t>https://tools.wmflabs.org/scholia/author/Q62393357</a:t>
            </a:r>
            <a:endParaRPr lang="en-US" dirty="0"/>
          </a:p>
          <a:p>
            <a:endParaRPr lang="en-US" dirty="0"/>
          </a:p>
        </p:txBody>
      </p:sp>
    </p:spTree>
    <p:extLst>
      <p:ext uri="{BB962C8B-B14F-4D97-AF65-F5344CB8AC3E}">
        <p14:creationId xmlns:p14="http://schemas.microsoft.com/office/powerpoint/2010/main" val="1555546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0C2C97-78CB-7447-8356-31E05CD9BC4F}"/>
              </a:ext>
            </a:extLst>
          </p:cNvPr>
          <p:cNvPicPr>
            <a:picLocks noChangeAspect="1"/>
          </p:cNvPicPr>
          <p:nvPr/>
        </p:nvPicPr>
        <p:blipFill>
          <a:blip r:embed="rId3"/>
          <a:stretch>
            <a:fillRect/>
          </a:stretch>
        </p:blipFill>
        <p:spPr>
          <a:xfrm>
            <a:off x="0" y="97573"/>
            <a:ext cx="12192000" cy="6662854"/>
          </a:xfrm>
          <a:prstGeom prst="rect">
            <a:avLst/>
          </a:prstGeom>
        </p:spPr>
      </p:pic>
      <p:sp>
        <p:nvSpPr>
          <p:cNvPr id="3" name="Rounded Rectangle 2">
            <a:extLst>
              <a:ext uri="{FF2B5EF4-FFF2-40B4-BE49-F238E27FC236}">
                <a16:creationId xmlns:a16="http://schemas.microsoft.com/office/drawing/2014/main" id="{4E859286-AFE2-7849-9246-B3894B6C5841}"/>
              </a:ext>
            </a:extLst>
          </p:cNvPr>
          <p:cNvSpPr/>
          <p:nvPr/>
        </p:nvSpPr>
        <p:spPr>
          <a:xfrm>
            <a:off x="9208959" y="1199213"/>
            <a:ext cx="2983041" cy="1116767"/>
          </a:xfrm>
          <a:prstGeom prst="roundRect">
            <a:avLst/>
          </a:prstGeom>
          <a:noFill/>
          <a:ln w="3810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846C373-CD31-4C41-8316-28CEED8F7E08}"/>
              </a:ext>
            </a:extLst>
          </p:cNvPr>
          <p:cNvSpPr/>
          <p:nvPr/>
        </p:nvSpPr>
        <p:spPr>
          <a:xfrm>
            <a:off x="2719472" y="321252"/>
            <a:ext cx="5224059" cy="646331"/>
          </a:xfrm>
          <a:prstGeom prst="rect">
            <a:avLst/>
          </a:prstGeom>
        </p:spPr>
        <p:txBody>
          <a:bodyPr wrap="none">
            <a:spAutoFit/>
          </a:bodyPr>
          <a:lstStyle/>
          <a:p>
            <a:r>
              <a:rPr lang="en-US" dirty="0">
                <a:hlinkClick r:id="rId4"/>
              </a:rPr>
              <a:t>https://tools.wmflabs.org/reasonator/?&amp;q=62393357</a:t>
            </a:r>
            <a:endParaRPr lang="en-US" dirty="0"/>
          </a:p>
          <a:p>
            <a:endParaRPr lang="en-US" dirty="0"/>
          </a:p>
        </p:txBody>
      </p:sp>
    </p:spTree>
    <p:extLst>
      <p:ext uri="{BB962C8B-B14F-4D97-AF65-F5344CB8AC3E}">
        <p14:creationId xmlns:p14="http://schemas.microsoft.com/office/powerpoint/2010/main" val="225240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EE829-C1A9-AD44-AFFE-C34E990E49E2}"/>
              </a:ext>
            </a:extLst>
          </p:cNvPr>
          <p:cNvSpPr>
            <a:spLocks noGrp="1"/>
          </p:cNvSpPr>
          <p:nvPr>
            <p:ph type="title"/>
          </p:nvPr>
        </p:nvSpPr>
        <p:spPr>
          <a:xfrm>
            <a:off x="1482881" y="17855"/>
            <a:ext cx="9346825" cy="864614"/>
          </a:xfrm>
          <a:ln>
            <a:solidFill>
              <a:srgbClr val="0070C0"/>
            </a:solidFill>
          </a:ln>
        </p:spPr>
        <p:txBody>
          <a:bodyPr>
            <a:normAutofit fontScale="90000"/>
          </a:bodyPr>
          <a:lstStyle/>
          <a:p>
            <a:pPr algn="ctr"/>
            <a:r>
              <a:rPr lang="en-US" sz="2600" dirty="0"/>
              <a:t>Access to Book Chapters &amp; Conference Proceedings in </a:t>
            </a:r>
            <a:r>
              <a:rPr lang="en-US" sz="2600" dirty="0" err="1"/>
              <a:t>Wikidata</a:t>
            </a:r>
            <a:r>
              <a:rPr lang="en-US" sz="2600" dirty="0"/>
              <a:t> 	</a:t>
            </a:r>
            <a:br>
              <a:rPr lang="en-US" sz="2600" dirty="0"/>
            </a:br>
            <a:r>
              <a:rPr lang="en-US" sz="2600" dirty="0"/>
              <a:t>(</a:t>
            </a:r>
            <a:r>
              <a:rPr lang="en-US" sz="2600" b="0" dirty="0"/>
              <a:t>Better Than Using MARC/RDA)</a:t>
            </a:r>
          </a:p>
        </p:txBody>
      </p:sp>
      <p:pic>
        <p:nvPicPr>
          <p:cNvPr id="4" name="Content Placeholder 3">
            <a:extLst>
              <a:ext uri="{FF2B5EF4-FFF2-40B4-BE49-F238E27FC236}">
                <a16:creationId xmlns:a16="http://schemas.microsoft.com/office/drawing/2014/main" id="{1C473302-9D75-F34B-AB3D-58AF7B3566CD}"/>
              </a:ext>
            </a:extLst>
          </p:cNvPr>
          <p:cNvPicPr>
            <a:picLocks noGrp="1" noChangeAspect="1"/>
          </p:cNvPicPr>
          <p:nvPr>
            <p:ph idx="1"/>
          </p:nvPr>
        </p:nvPicPr>
        <p:blipFill rotWithShape="1">
          <a:blip r:embed="rId3"/>
          <a:srcRect t="1732" r="498"/>
          <a:stretch/>
        </p:blipFill>
        <p:spPr>
          <a:xfrm>
            <a:off x="549639" y="1049311"/>
            <a:ext cx="10752945" cy="5195138"/>
          </a:xfrm>
          <a:prstGeom prst="rect">
            <a:avLst/>
          </a:prstGeom>
        </p:spPr>
      </p:pic>
      <p:pic>
        <p:nvPicPr>
          <p:cNvPr id="5" name="Picture Placeholder 6">
            <a:extLst>
              <a:ext uri="{FF2B5EF4-FFF2-40B4-BE49-F238E27FC236}">
                <a16:creationId xmlns:a16="http://schemas.microsoft.com/office/drawing/2014/main" id="{0483CA50-C4DA-064F-A57F-1875B94EF2F0}"/>
              </a:ext>
            </a:extLst>
          </p:cNvPr>
          <p:cNvPicPr>
            <a:picLocks noChangeAspect="1"/>
          </p:cNvPicPr>
          <p:nvPr/>
        </p:nvPicPr>
        <p:blipFill rotWithShape="1">
          <a:blip r:embed="rId4"/>
          <a:srcRect l="4339" t="14317" r="4097" b="14317"/>
          <a:stretch/>
        </p:blipFill>
        <p:spPr>
          <a:xfrm>
            <a:off x="9553742" y="2365766"/>
            <a:ext cx="2551929" cy="2895759"/>
          </a:xfrm>
          <a:prstGeom prst="rect">
            <a:avLst/>
          </a:prstGeom>
          <a:ln>
            <a:solidFill>
              <a:srgbClr val="0070C0"/>
            </a:solidFill>
          </a:ln>
        </p:spPr>
      </p:pic>
      <p:sp>
        <p:nvSpPr>
          <p:cNvPr id="3" name="Rectangle 2">
            <a:extLst>
              <a:ext uri="{FF2B5EF4-FFF2-40B4-BE49-F238E27FC236}">
                <a16:creationId xmlns:a16="http://schemas.microsoft.com/office/drawing/2014/main" id="{1D16C263-16B4-974B-9DDA-5F77534DC092}"/>
              </a:ext>
            </a:extLst>
          </p:cNvPr>
          <p:cNvSpPr/>
          <p:nvPr/>
        </p:nvSpPr>
        <p:spPr>
          <a:xfrm>
            <a:off x="10039265" y="5412057"/>
            <a:ext cx="1580882" cy="400110"/>
          </a:xfrm>
          <a:prstGeom prst="rect">
            <a:avLst/>
          </a:prstGeom>
        </p:spPr>
        <p:txBody>
          <a:bodyPr wrap="none">
            <a:spAutoFit/>
          </a:bodyPr>
          <a:lstStyle/>
          <a:p>
            <a:r>
              <a:rPr lang="en-US" sz="2000" b="1" dirty="0">
                <a:solidFill>
                  <a:srgbClr val="72777D"/>
                </a:solidFill>
                <a:latin typeface="Linux Libertine"/>
                <a:hlinkClick r:id="rId5"/>
              </a:rPr>
              <a:t>Q62569414</a:t>
            </a:r>
            <a:endParaRPr lang="en-US" sz="2000" b="1" i="0" dirty="0">
              <a:solidFill>
                <a:srgbClr val="000000"/>
              </a:solidFill>
              <a:effectLst/>
              <a:latin typeface="Linux Libertine"/>
            </a:endParaRPr>
          </a:p>
        </p:txBody>
      </p:sp>
      <p:sp>
        <p:nvSpPr>
          <p:cNvPr id="7" name="Rectangle 6">
            <a:extLst>
              <a:ext uri="{FF2B5EF4-FFF2-40B4-BE49-F238E27FC236}">
                <a16:creationId xmlns:a16="http://schemas.microsoft.com/office/drawing/2014/main" id="{4BC11EFB-2951-4C44-BD90-194FABF22556}"/>
              </a:ext>
            </a:extLst>
          </p:cNvPr>
          <p:cNvSpPr/>
          <p:nvPr/>
        </p:nvSpPr>
        <p:spPr>
          <a:xfrm>
            <a:off x="4239984" y="5812167"/>
            <a:ext cx="1861407" cy="461665"/>
          </a:xfrm>
          <a:prstGeom prst="rect">
            <a:avLst/>
          </a:prstGeom>
        </p:spPr>
        <p:txBody>
          <a:bodyPr wrap="none">
            <a:spAutoFit/>
          </a:bodyPr>
          <a:lstStyle/>
          <a:p>
            <a:r>
              <a:rPr lang="en-US" sz="2400" b="1" dirty="0">
                <a:solidFill>
                  <a:srgbClr val="002060"/>
                </a:solidFill>
                <a:latin typeface="Linux Libertine"/>
                <a:hlinkClick r:id="rId6"/>
              </a:rPr>
              <a:t>Q62568958</a:t>
            </a:r>
            <a:endParaRPr lang="en-US" sz="2400" b="1" i="0" dirty="0">
              <a:solidFill>
                <a:srgbClr val="002060"/>
              </a:solidFill>
              <a:effectLst/>
              <a:latin typeface="Linux Libertine"/>
            </a:endParaRPr>
          </a:p>
        </p:txBody>
      </p:sp>
    </p:spTree>
    <p:extLst>
      <p:ext uri="{BB962C8B-B14F-4D97-AF65-F5344CB8AC3E}">
        <p14:creationId xmlns:p14="http://schemas.microsoft.com/office/powerpoint/2010/main" val="3543722047"/>
      </p:ext>
    </p:extLst>
  </p:cSld>
  <p:clrMapOvr>
    <a:masterClrMapping/>
  </p:clrMapOvr>
</p:sld>
</file>

<file path=ppt/theme/theme1.xml><?xml version="1.0" encoding="utf-8"?>
<a:theme xmlns:a="http://schemas.openxmlformats.org/drawingml/2006/main" name="Content: Meta Inf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9829</TotalTime>
  <Words>3276</Words>
  <Application>Microsoft Macintosh PowerPoint</Application>
  <PresentationFormat>Widescreen</PresentationFormat>
  <Paragraphs>218</Paragraphs>
  <Slides>31</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American Typewriter</vt:lpstr>
      <vt:lpstr>Arial</vt:lpstr>
      <vt:lpstr>Calibri</vt:lpstr>
      <vt:lpstr>Engravers MT</vt:lpstr>
      <vt:lpstr>Georgia</vt:lpstr>
      <vt:lpstr>Linux Libertine</vt:lpstr>
      <vt:lpstr>Monotype Corsiva</vt:lpstr>
      <vt:lpstr>Wingdings</vt:lpstr>
      <vt:lpstr>Content: Meta Info</vt:lpstr>
      <vt:lpstr>An Experiment with Name Entities  in Wikidata @University of Tennessee Libraries </vt:lpstr>
      <vt:lpstr>Outline</vt:lpstr>
      <vt:lpstr>Use Case Scenarios: Name Entities in Wikidata</vt:lpstr>
      <vt:lpstr>Learning Wikidata</vt:lpstr>
      <vt:lpstr>Explored Tools</vt:lpstr>
      <vt:lpstr>Author’s profile ~ Q62393357  </vt:lpstr>
      <vt:lpstr>PowerPoint Presentation</vt:lpstr>
      <vt:lpstr>PowerPoint Presentation</vt:lpstr>
      <vt:lpstr>Access to Book Chapters &amp; Conference Proceedings in Wikidata   (Better Than Using MARC/RDA)</vt:lpstr>
      <vt:lpstr>Query Service</vt:lpstr>
      <vt:lpstr>PowerPoint Presentation</vt:lpstr>
      <vt:lpstr>PowerPoint Presentation</vt:lpstr>
      <vt:lpstr>PowerPoint Presentation</vt:lpstr>
      <vt:lpstr>Name Entities as Subject Entities </vt:lpstr>
      <vt:lpstr>PowerPoint Presentation</vt:lpstr>
      <vt:lpstr>PowerPoint Presentation</vt:lpstr>
      <vt:lpstr>PowerPoint Presentation</vt:lpstr>
      <vt:lpstr>Map of Torchbearer in SPARQL</vt:lpstr>
      <vt:lpstr>PowerPoint Presentation</vt:lpstr>
      <vt:lpstr>Wikidata:Linked Data &amp; Family Relationship</vt:lpstr>
      <vt:lpstr>PowerPoint Presentation</vt:lpstr>
      <vt:lpstr>PowerPoint Presentation</vt:lpstr>
      <vt:lpstr>Envision Wikidata:LC Name Authorities As Bridges Connecting UT Collections Across MARC/RDA, EAD, MODS and Dublin Core Metadata in the Modern Library Discovery System</vt:lpstr>
      <vt:lpstr>The mind and machine </vt:lpstr>
      <vt:lpstr>Connecting the Dots of ‘Gertrude Bell’</vt:lpstr>
      <vt:lpstr>PowerPoint Presentation</vt:lpstr>
      <vt:lpstr>PowerPoint Presentation</vt:lpstr>
      <vt:lpstr>Resources</vt:lpstr>
      <vt:lpstr>Image Credits</vt:lpstr>
      <vt:lpstr>~*~*~*~*~*~*~*~*~ *~*&lt;&gt;*&lt;&gt;~*~*~*~*~*~*~*~*~*~*~</vt:lpstr>
      <vt:lpstr>Any questions?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Exploration with Wikidata in UT Libraries’ Context</dc:title>
  <dc:creator>Panigabutra-Roberts, Joy</dc:creator>
  <cp:lastModifiedBy>Panigabutra-Roberts, Joy</cp:lastModifiedBy>
  <cp:revision>116</cp:revision>
  <dcterms:created xsi:type="dcterms:W3CDTF">2019-04-18T06:48:59Z</dcterms:created>
  <dcterms:modified xsi:type="dcterms:W3CDTF">2019-05-12T23:52:47Z</dcterms:modified>
</cp:coreProperties>
</file>