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 id="4" name="Su, Chunlei" initials="SC" lastIdx="6" clrIdx="4">
    <p:extLst>
      <p:ext uri="{19B8F6BF-5375-455C-9EA6-DF929625EA0E}">
        <p15:presenceInfo xmlns:p15="http://schemas.microsoft.com/office/powerpoint/2012/main" userId="Su, Chunle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8" autoAdjust="0"/>
    <p:restoredTop sz="95274" autoAdjust="0"/>
  </p:normalViewPr>
  <p:slideViewPr>
    <p:cSldViewPr snapToGrid="0" snapToObjects="1" showGuides="1">
      <p:cViewPr>
        <p:scale>
          <a:sx n="40" d="100"/>
          <a:sy n="40" d="100"/>
        </p:scale>
        <p:origin x="-2347" y="38"/>
      </p:cViewPr>
      <p:guideLst>
        <p:guide orient="horz" pos="3318"/>
        <p:guide orient="horz" pos="288"/>
        <p:guide orient="horz" pos="2016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4/12/2018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400" units="cm"/>
          <inkml:channel name="Y" type="integer" max="1350" units="cm"/>
          <inkml:channel name="T" type="integer" max="2.14748E9" units="dev"/>
        </inkml:traceFormat>
        <inkml:channelProperties>
          <inkml:channelProperty channel="X" name="resolution" value="47.24409" units="1/cm"/>
          <inkml:channelProperty channel="Y" name="resolution" value="47.2028" units="1/cm"/>
          <inkml:channelProperty channel="T" name="resolution" value="1" units="1/dev"/>
        </inkml:channelProperties>
      </inkml:inkSource>
      <inkml:timestamp xml:id="ts0" timeString="2018-04-10T02:11:39.22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D0F95964-A61B-4DC1-9271-E2C422121388}" emma:medium="tactile" emma:mode="ink">
          <msink:context xmlns:msink="http://schemas.microsoft.com/ink/2010/main" type="inkDrawing" rotatedBoundingBox="26670,63288 26685,63288 26685,63303 26670,63303" shapeName="Other"/>
        </emma:interpretation>
      </emma:emma>
    </inkml:annotationXML>
    <inkml:trace contextRef="#ctx0" brushRef="#br0">0 0 0</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4/12/2018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41030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ctr" anchorCtr="0">
            <a:spAutoFit/>
          </a:bodyPr>
          <a:lstStyle>
            <a:lvl1pPr marL="0" indent="0" algn="ctr">
              <a:buNone/>
              <a:tabLst/>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2.vml"/><Relationship Id="rId7" Type="http://schemas.openxmlformats.org/officeDocument/2006/relationships/oleObject" Target="../embeddings/oleObject6.bin"/><Relationship Id="rId12" Type="http://schemas.openxmlformats.org/officeDocument/2006/relationships/image" Target="../media/image6.png"/><Relationship Id="rId17" Type="http://schemas.openxmlformats.org/officeDocument/2006/relationships/oleObject" Target="../embeddings/oleObject8.bin"/><Relationship Id="rId2" Type="http://schemas.openxmlformats.org/officeDocument/2006/relationships/theme" Target="../theme/theme2.xml"/><Relationship Id="rId16" Type="http://schemas.openxmlformats.org/officeDocument/2006/relationships/image" Target="../media/image1.wmf"/><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7.bin"/><Relationship Id="rId10" Type="http://schemas.openxmlformats.org/officeDocument/2006/relationships/image" Target="../media/image10.jpeg"/><Relationship Id="rId4" Type="http://schemas.openxmlformats.org/officeDocument/2006/relationships/oleObject" Target="../embeddings/oleObject5.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3.vml"/><Relationship Id="rId7" Type="http://schemas.openxmlformats.org/officeDocument/2006/relationships/oleObject" Target="../embeddings/oleObject10.bin"/><Relationship Id="rId12" Type="http://schemas.openxmlformats.org/officeDocument/2006/relationships/image" Target="../media/image6.png"/><Relationship Id="rId17" Type="http://schemas.openxmlformats.org/officeDocument/2006/relationships/oleObject" Target="../embeddings/oleObject12.bin"/><Relationship Id="rId2" Type="http://schemas.openxmlformats.org/officeDocument/2006/relationships/theme" Target="../theme/theme3.xml"/><Relationship Id="rId16" Type="http://schemas.openxmlformats.org/officeDocument/2006/relationships/image" Target="../media/image1.wmf"/><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11.bin"/><Relationship Id="rId10" Type="http://schemas.openxmlformats.org/officeDocument/2006/relationships/image" Target="../media/image10.jpeg"/><Relationship Id="rId4" Type="http://schemas.openxmlformats.org/officeDocument/2006/relationships/oleObject" Target="../embeddings/oleObject9.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567305" y="32315729"/>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2" name="Rounded Rectangle 1"/>
          <p:cNvSpPr/>
          <p:nvPr userDrawn="1"/>
        </p:nvSpPr>
        <p:spPr>
          <a:xfrm>
            <a:off x="922338"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7692"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userDrawn="1"/>
        </p:nvSpPr>
        <p:spPr>
          <a:xfrm>
            <a:off x="22253046"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userDrawn="1"/>
        </p:nvSpPr>
        <p:spPr>
          <a:xfrm>
            <a:off x="32918400"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userDrawn="1"/>
        </p:nvGrpSpPr>
        <p:grpSpPr>
          <a:xfrm>
            <a:off x="-11225189" y="-1"/>
            <a:ext cx="11018865" cy="329184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36”x48”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1892300" indent="-1892300" algn="l" defTabSz="850900"/>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a:solidFill>
                    <a:schemeClr val="bg1">
                      <a:lumMod val="75000"/>
                    </a:schemeClr>
                  </a:solidFill>
                  <a:latin typeface="Trebuchet MS" pitchFamily="34" charset="0"/>
                </a:rPr>
                <a:t>	</a:t>
              </a:r>
              <a:r>
                <a:rPr lang="en-US" sz="2400" b="0" baseline="0" dirty="0">
                  <a:solidFill>
                    <a:schemeClr val="bg1">
                      <a:lumMod val="75000"/>
                    </a:schemeClr>
                  </a:solidFill>
                  <a:latin typeface="Trebuchet MS" pitchFamily="34" charset="0"/>
                </a:rPr>
                <a:t>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4"/>
            <a:stretch>
              <a:fillRect/>
            </a:stretch>
          </p:blipFill>
          <p:spPr>
            <a:xfrm>
              <a:off x="-10740740" y="10261718"/>
              <a:ext cx="1597666" cy="1201935"/>
            </a:xfrm>
            <a:prstGeom prst="rect">
              <a:avLst/>
            </a:prstGeom>
          </p:spPr>
        </p:pic>
        <p:pic>
          <p:nvPicPr>
            <p:cNvPr id="37" name="Picture 36"/>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8" name="Group 37"/>
            <p:cNvGrpSpPr/>
            <p:nvPr userDrawn="1"/>
          </p:nvGrpSpPr>
          <p:grpSpPr>
            <a:xfrm>
              <a:off x="-9744993" y="23540957"/>
              <a:ext cx="7531182" cy="2120439"/>
              <a:chOff x="-4470427" y="11016658"/>
              <a:chExt cx="3470785" cy="974220"/>
            </a:xfrm>
          </p:grpSpPr>
          <p:grpSp>
            <p:nvGrpSpPr>
              <p:cNvPr id="46" name="Group 45"/>
              <p:cNvGrpSpPr/>
              <p:nvPr userDrawn="1"/>
            </p:nvGrpSpPr>
            <p:grpSpPr>
              <a:xfrm>
                <a:off x="-2783495" y="11060886"/>
                <a:ext cx="624431" cy="893535"/>
                <a:chOff x="-3958697" y="11117435"/>
                <a:chExt cx="779338" cy="1280430"/>
              </a:xfrm>
            </p:grpSpPr>
            <p:pic>
              <p:nvPicPr>
                <p:cNvPr id="52" name="Picture 51"/>
                <p:cNvPicPr>
                  <a:picLocks noChangeAspect="1"/>
                </p:cNvPicPr>
                <p:nvPr userDrawn="1"/>
              </p:nvPicPr>
              <p:blipFill>
                <a:blip r:embed="rId6"/>
                <a:stretch>
                  <a:fillRect/>
                </a:stretch>
              </p:blipFill>
              <p:spPr>
                <a:xfrm>
                  <a:off x="-3948160" y="11117435"/>
                  <a:ext cx="768801" cy="1090857"/>
                </a:xfrm>
                <a:prstGeom prst="rect">
                  <a:avLst/>
                </a:prstGeom>
              </p:spPr>
            </p:pic>
            <p:sp>
              <p:nvSpPr>
                <p:cNvPr id="53" name="TextBox 52"/>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a:solidFill>
                        <a:schemeClr val="tx1"/>
                      </a:solidFill>
                    </a:rPr>
                    <a:t>ORIGINAL</a:t>
                  </a:r>
                </a:p>
              </p:txBody>
            </p:sp>
          </p:grpSp>
          <p:grpSp>
            <p:nvGrpSpPr>
              <p:cNvPr id="47" name="Group 46"/>
              <p:cNvGrpSpPr/>
              <p:nvPr userDrawn="1"/>
            </p:nvGrpSpPr>
            <p:grpSpPr>
              <a:xfrm>
                <a:off x="-2033159" y="11060889"/>
                <a:ext cx="1033517" cy="893529"/>
                <a:chOff x="-2921738" y="11200127"/>
                <a:chExt cx="1420279" cy="1227904"/>
              </a:xfrm>
            </p:grpSpPr>
            <p:pic>
              <p:nvPicPr>
                <p:cNvPr id="50" name="Picture 49"/>
                <p:cNvPicPr>
                  <a:picLocks noChangeAspect="1"/>
                </p:cNvPicPr>
                <p:nvPr userDrawn="1"/>
              </p:nvPicPr>
              <p:blipFill>
                <a:blip r:embed="rId6"/>
                <a:stretch>
                  <a:fillRect/>
                </a:stretch>
              </p:blipFill>
              <p:spPr>
                <a:xfrm>
                  <a:off x="-2921738" y="11200127"/>
                  <a:ext cx="1420279" cy="1029694"/>
                </a:xfrm>
                <a:prstGeom prst="rect">
                  <a:avLst/>
                </a:prstGeom>
              </p:spPr>
            </p:pic>
            <p:sp>
              <p:nvSpPr>
                <p:cNvPr id="51" name="TextBox 50"/>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48" name="Picture 47"/>
              <p:cNvPicPr>
                <a:picLocks noChangeAspect="1"/>
              </p:cNvPicPr>
              <p:nvPr userDrawn="1"/>
            </p:nvPicPr>
            <p:blipFill>
              <a:blip r:embed="rId7"/>
              <a:stretch>
                <a:fillRect/>
              </a:stretch>
            </p:blipFill>
            <p:spPr>
              <a:xfrm>
                <a:off x="-4470427" y="11016658"/>
                <a:ext cx="1098742" cy="847761"/>
              </a:xfrm>
              <a:prstGeom prst="rect">
                <a:avLst/>
              </a:prstGeom>
            </p:spPr>
          </p:pic>
          <p:sp>
            <p:nvSpPr>
              <p:cNvPr id="49" name="TextBox 48"/>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39" name="Group 38"/>
            <p:cNvGrpSpPr/>
            <p:nvPr userDrawn="1"/>
          </p:nvGrpSpPr>
          <p:grpSpPr>
            <a:xfrm>
              <a:off x="-10398793" y="27751410"/>
              <a:ext cx="9323012" cy="2453251"/>
              <a:chOff x="-4754996" y="12734136"/>
              <a:chExt cx="4296559" cy="1127128"/>
            </a:xfrm>
          </p:grpSpPr>
          <p:graphicFrame>
            <p:nvGraphicFramePr>
              <p:cNvPr id="41" name="Object 40"/>
              <p:cNvGraphicFramePr>
                <a:graphicFrameLocks noChangeAspect="1"/>
              </p:cNvGraphicFramePr>
              <p:nvPr userDrawn="1">
                <p:extLst>
                  <p:ext uri="{D42A27DB-BD31-4B8C-83A1-F6EECF244321}">
                    <p14:modId xmlns:p14="http://schemas.microsoft.com/office/powerpoint/2010/main" val="2923600614"/>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1511"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3" name="Object 42"/>
              <p:cNvGraphicFramePr>
                <a:graphicFrameLocks noChangeAspect="1"/>
              </p:cNvGraphicFramePr>
              <p:nvPr userDrawn="1">
                <p:extLst>
                  <p:ext uri="{D42A27DB-BD31-4B8C-83A1-F6EECF244321}">
                    <p14:modId xmlns:p14="http://schemas.microsoft.com/office/powerpoint/2010/main" val="3743875991"/>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1512"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4" name="TextBox 43"/>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a:solidFill>
                      <a:srgbClr val="92D050"/>
                    </a:solidFill>
                  </a:rPr>
                  <a:t>Good</a:t>
                </a:r>
                <a:r>
                  <a:rPr lang="en-US" sz="1600" baseline="0" dirty="0">
                    <a:solidFill>
                      <a:srgbClr val="92D050"/>
                    </a:solidFill>
                  </a:rPr>
                  <a:t> </a:t>
                </a:r>
                <a:r>
                  <a:rPr lang="en-US" sz="1600" baseline="0" dirty="0">
                    <a:solidFill>
                      <a:schemeClr val="bg1"/>
                    </a:solidFill>
                  </a:rPr>
                  <a:t>printing quality</a:t>
                </a:r>
                <a:endParaRPr lang="en-US" sz="1600" dirty="0">
                  <a:solidFill>
                    <a:schemeClr val="bg1"/>
                  </a:solidFill>
                </a:endParaRPr>
              </a:p>
            </p:txBody>
          </p:sp>
          <p:sp>
            <p:nvSpPr>
              <p:cNvPr id="45" name="TextBox 44"/>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a:solidFill>
                      <a:srgbClr val="FF0000"/>
                    </a:solidFill>
                  </a:rPr>
                  <a:t>Bad </a:t>
                </a:r>
                <a:r>
                  <a:rPr lang="en-US" sz="1600" dirty="0">
                    <a:solidFill>
                      <a:schemeClr val="bg1"/>
                    </a:solidFill>
                  </a:rPr>
                  <a:t>printing quality</a:t>
                </a:r>
              </a:p>
            </p:txBody>
          </p:sp>
        </p:grpSp>
      </p:grpSp>
      <p:grpSp>
        <p:nvGrpSpPr>
          <p:cNvPr id="54" name="Group 53"/>
          <p:cNvGrpSpPr/>
          <p:nvPr userDrawn="1"/>
        </p:nvGrpSpPr>
        <p:grpSpPr>
          <a:xfrm>
            <a:off x="44157839" y="-55065"/>
            <a:ext cx="11062139" cy="32973465"/>
            <a:chOff x="44157839" y="-55065"/>
            <a:chExt cx="11062139" cy="32973465"/>
          </a:xfrm>
        </p:grpSpPr>
        <p:sp>
          <p:nvSpPr>
            <p:cNvPr id="55" name="Rectangle 5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265488"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1730375"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6" name="Object 5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1513"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7" name="Picture 56"/>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8" name="Object 5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1514"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9" name="Group 58"/>
            <p:cNvGrpSpPr/>
            <p:nvPr userDrawn="1"/>
          </p:nvGrpSpPr>
          <p:grpSpPr>
            <a:xfrm>
              <a:off x="44487207" y="29414560"/>
              <a:ext cx="10354213" cy="1265612"/>
              <a:chOff x="44200453" y="28362386"/>
              <a:chExt cx="9771399" cy="1090622"/>
            </a:xfrm>
          </p:grpSpPr>
          <p:sp>
            <p:nvSpPr>
              <p:cNvPr id="61" name="Rounded Rectangle 6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3" name="TextBox 62"/>
              <p:cNvSpPr txBox="1"/>
              <p:nvPr userDrawn="1"/>
            </p:nvSpPr>
            <p:spPr>
              <a:xfrm>
                <a:off x="45300663" y="28552305"/>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60" name="TextBox 59"/>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800" dirty="0">
                  <a:solidFill>
                    <a:schemeClr val="bg1"/>
                  </a:solidFill>
                </a:rPr>
                <a:t>    </a:t>
              </a:r>
              <a:r>
                <a:rPr lang="en-US" sz="2400" dirty="0">
                  <a:solidFill>
                    <a:schemeClr val="bg1"/>
                  </a:solidFill>
                </a:rPr>
                <a:t>2117 Fourth Street ,</a:t>
              </a:r>
              <a:r>
                <a:rPr lang="en-US" sz="2400" baseline="0" dirty="0">
                  <a:solidFill>
                    <a:schemeClr val="bg1"/>
                  </a:solidFill>
                </a:rPr>
                <a:t> Unit C        </a:t>
              </a:r>
            </a:p>
            <a:p>
              <a:pPr>
                <a:lnSpc>
                  <a:spcPts val="2600"/>
                </a:lnSpc>
              </a:pPr>
              <a:r>
                <a:rPr lang="en-US" sz="2400" baseline="0" dirty="0">
                  <a:solidFill>
                    <a:schemeClr val="bg1"/>
                  </a:solidFill>
                </a:rPr>
                <a:t>     Berkeley CA </a:t>
              </a:r>
              <a:r>
                <a:rPr lang="en-US" sz="2000" baseline="0" dirty="0">
                  <a:solidFill>
                    <a:schemeClr val="bg1"/>
                  </a:solidFill>
                </a:rPr>
                <a:t>94710</a:t>
              </a:r>
              <a:br>
                <a:rPr lang="en-US" sz="2400" baseline="0" dirty="0">
                  <a:solidFill>
                    <a:schemeClr val="bg1"/>
                  </a:solidFill>
                </a:rPr>
              </a:br>
              <a:r>
                <a:rPr lang="en-US" sz="2400" baseline="0" dirty="0">
                  <a:solidFill>
                    <a:schemeClr val="bg1"/>
                  </a:solidFill>
                </a:rPr>
                <a:t>    </a:t>
              </a:r>
              <a:r>
                <a:rPr lang="en-US" sz="2400" b="1" baseline="0" dirty="0">
                  <a:solidFill>
                    <a:srgbClr val="FFFF00"/>
                  </a:solidFill>
                </a:rPr>
                <a:t>posterpresenter@gmail.com</a:t>
              </a:r>
              <a:endParaRPr lang="en-US" sz="2800" b="1" dirty="0">
                <a:solidFill>
                  <a:srgbClr val="FFFF00"/>
                </a:solidFill>
              </a:endParaRPr>
            </a:p>
          </p:txBody>
        </p:sp>
      </p:grpSp>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5363"/>
            <a:ext cx="43891200" cy="152400"/>
          </a:xfrm>
          <a:prstGeom prst="rect">
            <a:avLst/>
          </a:prstGeom>
          <a:solidFill>
            <a:schemeClr val="accent5">
              <a:lumMod val="50000"/>
            </a:schemeClr>
          </a:solidFill>
          <a:ln w="152400">
            <a:noFill/>
            <a:miter lim="800000"/>
            <a:headEnd/>
            <a:tailEnd/>
          </a:ln>
          <a:effectLst/>
        </p:spPr>
        <p:txBody>
          <a:bodyPr wrap="none" lIns="91436" tIns="45717" rIns="91436" bIns="45717" anchor="ctr"/>
          <a:lstStyle/>
          <a:p>
            <a:pPr>
              <a:defRPr/>
            </a:pPr>
            <a:endParaRPr lang="en-US" dirty="0"/>
          </a:p>
        </p:txBody>
      </p:sp>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userDrawn="1"/>
        </p:nvSpPr>
        <p:spPr>
          <a:xfrm>
            <a:off x="922338"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15154504"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29386670"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a:off x="44157839" y="-55065"/>
            <a:ext cx="11062139" cy="32973465"/>
            <a:chOff x="44157839" y="-55065"/>
            <a:chExt cx="11062139" cy="32973465"/>
          </a:xfrm>
        </p:grpSpPr>
        <p:sp>
          <p:nvSpPr>
            <p:cNvPr id="45" name="Rectangle 4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265488"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1730375"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46" name="Object 4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2535"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46915679" y="3349444"/>
                          <a:ext cx="5586150" cy="2063772"/>
                        </a:xfrm>
                        <a:prstGeom prst="rect">
                          <a:avLst/>
                        </a:prstGeom>
                      </p:spPr>
                    </p:pic>
                  </p:oleObj>
                </mc:Fallback>
              </mc:AlternateContent>
            </a:graphicData>
          </a:graphic>
        </p:graphicFrame>
        <p:pic>
          <p:nvPicPr>
            <p:cNvPr id="47" name="Picture 46"/>
            <p:cNvPicPr>
              <a:picLocks noChangeAspect="1"/>
            </p:cNvPicPr>
            <p:nvPr userDrawn="1"/>
          </p:nvPicPr>
          <p:blipFill>
            <a:blip r:embed="rId6"/>
            <a:stretch>
              <a:fillRect/>
            </a:stretch>
          </p:blipFill>
          <p:spPr>
            <a:xfrm>
              <a:off x="44621819" y="7740040"/>
              <a:ext cx="2969584" cy="1370577"/>
            </a:xfrm>
            <a:prstGeom prst="rect">
              <a:avLst/>
            </a:prstGeom>
            <a:ln>
              <a:noFill/>
            </a:ln>
          </p:spPr>
        </p:pic>
        <p:graphicFrame>
          <p:nvGraphicFramePr>
            <p:cNvPr id="48" name="Object 4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2536"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44629619" y="12347263"/>
                          <a:ext cx="1482266" cy="992162"/>
                        </a:xfrm>
                        <a:prstGeom prst="rect">
                          <a:avLst/>
                        </a:prstGeom>
                      </p:spPr>
                    </p:pic>
                  </p:oleObj>
                </mc:Fallback>
              </mc:AlternateContent>
            </a:graphicData>
          </a:graphic>
        </p:graphicFrame>
        <p:grpSp>
          <p:nvGrpSpPr>
            <p:cNvPr id="49" name="Group 48"/>
            <p:cNvGrpSpPr/>
            <p:nvPr userDrawn="1"/>
          </p:nvGrpSpPr>
          <p:grpSpPr>
            <a:xfrm>
              <a:off x="44487207" y="29414560"/>
              <a:ext cx="10354213" cy="1265612"/>
              <a:chOff x="44200453" y="28362386"/>
              <a:chExt cx="9771399" cy="1090622"/>
            </a:xfrm>
          </p:grpSpPr>
          <p:sp>
            <p:nvSpPr>
              <p:cNvPr id="51" name="Rounded Rectangle 5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44326393" y="28460718"/>
                <a:ext cx="914401" cy="914399"/>
              </a:xfrm>
              <a:prstGeom prst="rect">
                <a:avLst/>
              </a:prstGeom>
              <a:noFill/>
              <a:ln>
                <a:noFill/>
              </a:ln>
            </p:spPr>
          </p:pic>
          <p:sp>
            <p:nvSpPr>
              <p:cNvPr id="53" name="TextBox 52"/>
              <p:cNvSpPr txBox="1"/>
              <p:nvPr userDrawn="1"/>
            </p:nvSpPr>
            <p:spPr>
              <a:xfrm>
                <a:off x="45300663" y="28552305"/>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50" name="TextBox 49"/>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800" dirty="0">
                  <a:solidFill>
                    <a:schemeClr val="bg1"/>
                  </a:solidFill>
                </a:rPr>
                <a:t>    </a:t>
              </a:r>
              <a:r>
                <a:rPr lang="en-US" sz="2400" dirty="0">
                  <a:solidFill>
                    <a:schemeClr val="bg1"/>
                  </a:solidFill>
                </a:rPr>
                <a:t>2117 Fourth Street ,</a:t>
              </a:r>
              <a:r>
                <a:rPr lang="en-US" sz="2400" baseline="0" dirty="0">
                  <a:solidFill>
                    <a:schemeClr val="bg1"/>
                  </a:solidFill>
                </a:rPr>
                <a:t> Unit C        </a:t>
              </a:r>
            </a:p>
            <a:p>
              <a:pPr>
                <a:lnSpc>
                  <a:spcPts val="2600"/>
                </a:lnSpc>
              </a:pPr>
              <a:r>
                <a:rPr lang="en-US" sz="2400" baseline="0" dirty="0">
                  <a:solidFill>
                    <a:schemeClr val="bg1"/>
                  </a:solidFill>
                </a:rPr>
                <a:t>     Berkeley CA </a:t>
              </a:r>
              <a:r>
                <a:rPr lang="en-US" sz="2000" baseline="0" dirty="0">
                  <a:solidFill>
                    <a:schemeClr val="bg1"/>
                  </a:solidFill>
                </a:rPr>
                <a:t>94710</a:t>
              </a:r>
              <a:br>
                <a:rPr lang="en-US" sz="2400" baseline="0" dirty="0">
                  <a:solidFill>
                    <a:schemeClr val="bg1"/>
                  </a:solidFill>
                </a:rPr>
              </a:br>
              <a:r>
                <a:rPr lang="en-US" sz="2400" baseline="0" dirty="0">
                  <a:solidFill>
                    <a:schemeClr val="bg1"/>
                  </a:solidFill>
                </a:rPr>
                <a:t>    </a:t>
              </a:r>
              <a:r>
                <a:rPr lang="en-US" sz="2400" b="1" baseline="0" dirty="0">
                  <a:solidFill>
                    <a:srgbClr val="FFFF00"/>
                  </a:solidFill>
                </a:rPr>
                <a:t>posterpresenter@gmail.com</a:t>
              </a:r>
              <a:endParaRPr lang="en-US" sz="2800" b="1" dirty="0">
                <a:solidFill>
                  <a:srgbClr val="FFFF00"/>
                </a:solidFill>
              </a:endParaRPr>
            </a:p>
          </p:txBody>
        </p:sp>
      </p:grpSp>
      <p:grpSp>
        <p:nvGrpSpPr>
          <p:cNvPr id="54" name="Group 53"/>
          <p:cNvGrpSpPr/>
          <p:nvPr userDrawn="1"/>
        </p:nvGrpSpPr>
        <p:grpSpPr>
          <a:xfrm>
            <a:off x="-11225189" y="-1"/>
            <a:ext cx="11018865" cy="32918401"/>
            <a:chOff x="-11225189" y="-1"/>
            <a:chExt cx="11018865" cy="32918401"/>
          </a:xfrm>
        </p:grpSpPr>
        <p:sp>
          <p:nvSpPr>
            <p:cNvPr id="55" name="Rectangle 54"/>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36”x48”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1892300" indent="-1892300" algn="l" defTabSz="850900"/>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a:solidFill>
                    <a:schemeClr val="bg1">
                      <a:lumMod val="75000"/>
                    </a:schemeClr>
                  </a:solidFill>
                  <a:latin typeface="Trebuchet MS" pitchFamily="34" charset="0"/>
                </a:rPr>
                <a:t>	</a:t>
              </a:r>
              <a:r>
                <a:rPr lang="en-US" sz="2400" b="0" baseline="0" dirty="0">
                  <a:solidFill>
                    <a:schemeClr val="bg1">
                      <a:lumMod val="75000"/>
                    </a:schemeClr>
                  </a:solidFill>
                  <a:latin typeface="Trebuchet MS" pitchFamily="34" charset="0"/>
                </a:rPr>
                <a:t>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56" name="Straight Connector 55"/>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7" name="Picture 56"/>
            <p:cNvPicPr>
              <a:picLocks noChangeAspect="1"/>
            </p:cNvPicPr>
            <p:nvPr userDrawn="1"/>
          </p:nvPicPr>
          <p:blipFill>
            <a:blip r:embed="rId11"/>
            <a:stretch>
              <a:fillRect/>
            </a:stretch>
          </p:blipFill>
          <p:spPr>
            <a:xfrm>
              <a:off x="-10740740" y="10261718"/>
              <a:ext cx="1597666" cy="1201935"/>
            </a:xfrm>
            <a:prstGeom prst="rect">
              <a:avLst/>
            </a:prstGeom>
          </p:spPr>
        </p:pic>
        <p:pic>
          <p:nvPicPr>
            <p:cNvPr id="58" name="Picture 57"/>
            <p:cNvPicPr>
              <a:picLocks noChangeAspect="1"/>
            </p:cNvPicPr>
            <p:nvPr userDrawn="1"/>
          </p:nvPicPr>
          <p:blipFill>
            <a:blip r:embed="rId12"/>
            <a:stretch>
              <a:fillRect/>
            </a:stretch>
          </p:blipFill>
          <p:spPr>
            <a:xfrm>
              <a:off x="-10732765" y="15696927"/>
              <a:ext cx="9986808" cy="1053596"/>
            </a:xfrm>
            <a:prstGeom prst="rect">
              <a:avLst/>
            </a:prstGeom>
          </p:spPr>
        </p:pic>
        <p:grpSp>
          <p:nvGrpSpPr>
            <p:cNvPr id="59" name="Group 58"/>
            <p:cNvGrpSpPr/>
            <p:nvPr userDrawn="1"/>
          </p:nvGrpSpPr>
          <p:grpSpPr>
            <a:xfrm>
              <a:off x="-9744993" y="23540957"/>
              <a:ext cx="7531182" cy="2120439"/>
              <a:chOff x="-4470427" y="11016658"/>
              <a:chExt cx="3470785" cy="974220"/>
            </a:xfrm>
          </p:grpSpPr>
          <p:grpSp>
            <p:nvGrpSpPr>
              <p:cNvPr id="65" name="Group 64"/>
              <p:cNvGrpSpPr/>
              <p:nvPr userDrawn="1"/>
            </p:nvGrpSpPr>
            <p:grpSpPr>
              <a:xfrm>
                <a:off x="-2783495" y="11060886"/>
                <a:ext cx="624431" cy="893535"/>
                <a:chOff x="-3958697" y="11117435"/>
                <a:chExt cx="779338" cy="1280430"/>
              </a:xfrm>
            </p:grpSpPr>
            <p:pic>
              <p:nvPicPr>
                <p:cNvPr id="71" name="Picture 70"/>
                <p:cNvPicPr>
                  <a:picLocks noChangeAspect="1"/>
                </p:cNvPicPr>
                <p:nvPr userDrawn="1"/>
              </p:nvPicPr>
              <p:blipFill>
                <a:blip r:embed="rId13"/>
                <a:stretch>
                  <a:fillRect/>
                </a:stretch>
              </p:blipFill>
              <p:spPr>
                <a:xfrm>
                  <a:off x="-3948160" y="11117435"/>
                  <a:ext cx="768801" cy="1090857"/>
                </a:xfrm>
                <a:prstGeom prst="rect">
                  <a:avLst/>
                </a:prstGeom>
              </p:spPr>
            </p:pic>
            <p:sp>
              <p:nvSpPr>
                <p:cNvPr id="72" name="TextBox 71"/>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a:solidFill>
                        <a:schemeClr val="tx1"/>
                      </a:solidFill>
                    </a:rPr>
                    <a:t>ORIGINAL</a:t>
                  </a:r>
                </a:p>
              </p:txBody>
            </p:sp>
          </p:grpSp>
          <p:grpSp>
            <p:nvGrpSpPr>
              <p:cNvPr id="66" name="Group 65"/>
              <p:cNvGrpSpPr/>
              <p:nvPr userDrawn="1"/>
            </p:nvGrpSpPr>
            <p:grpSpPr>
              <a:xfrm>
                <a:off x="-2033159" y="11060889"/>
                <a:ext cx="1033517" cy="893529"/>
                <a:chOff x="-2921738" y="11200127"/>
                <a:chExt cx="1420279" cy="1227904"/>
              </a:xfrm>
            </p:grpSpPr>
            <p:pic>
              <p:nvPicPr>
                <p:cNvPr id="69" name="Picture 68"/>
                <p:cNvPicPr>
                  <a:picLocks noChangeAspect="1"/>
                </p:cNvPicPr>
                <p:nvPr userDrawn="1"/>
              </p:nvPicPr>
              <p:blipFill>
                <a:blip r:embed="rId13"/>
                <a:stretch>
                  <a:fillRect/>
                </a:stretch>
              </p:blipFill>
              <p:spPr>
                <a:xfrm>
                  <a:off x="-2921738" y="11200127"/>
                  <a:ext cx="1420279" cy="1029694"/>
                </a:xfrm>
                <a:prstGeom prst="rect">
                  <a:avLst/>
                </a:prstGeom>
              </p:spPr>
            </p:pic>
            <p:sp>
              <p:nvSpPr>
                <p:cNvPr id="70" name="TextBox 69"/>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67" name="Picture 66"/>
              <p:cNvPicPr>
                <a:picLocks noChangeAspect="1"/>
              </p:cNvPicPr>
              <p:nvPr userDrawn="1"/>
            </p:nvPicPr>
            <p:blipFill>
              <a:blip r:embed="rId14"/>
              <a:stretch>
                <a:fillRect/>
              </a:stretch>
            </p:blipFill>
            <p:spPr>
              <a:xfrm>
                <a:off x="-4470427" y="11016658"/>
                <a:ext cx="1098742" cy="847761"/>
              </a:xfrm>
              <a:prstGeom prst="rect">
                <a:avLst/>
              </a:prstGeom>
            </p:spPr>
          </p:pic>
          <p:sp>
            <p:nvSpPr>
              <p:cNvPr id="68" name="TextBox 67"/>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60" name="Group 59"/>
            <p:cNvGrpSpPr/>
            <p:nvPr userDrawn="1"/>
          </p:nvGrpSpPr>
          <p:grpSpPr>
            <a:xfrm>
              <a:off x="-10398793" y="27751410"/>
              <a:ext cx="9323012" cy="2453251"/>
              <a:chOff x="-4754996" y="12734136"/>
              <a:chExt cx="4296559" cy="1127128"/>
            </a:xfrm>
          </p:grpSpPr>
          <p:graphicFrame>
            <p:nvGraphicFramePr>
              <p:cNvPr id="61" name="Object 60"/>
              <p:cNvGraphicFramePr>
                <a:graphicFrameLocks noChangeAspect="1"/>
              </p:cNvGraphicFramePr>
              <p:nvPr userDrawn="1">
                <p:extLst>
                  <p:ext uri="{D42A27DB-BD31-4B8C-83A1-F6EECF244321}">
                    <p14:modId xmlns:p14="http://schemas.microsoft.com/office/powerpoint/2010/main" val="1199812768"/>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2537"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533347" y="12734142"/>
                            <a:ext cx="1828800" cy="1117600"/>
                          </a:xfrm>
                          <a:prstGeom prst="rect">
                            <a:avLst/>
                          </a:prstGeom>
                        </p:spPr>
                      </p:pic>
                    </p:oleObj>
                  </mc:Fallback>
                </mc:AlternateContent>
              </a:graphicData>
            </a:graphic>
          </p:graphicFrame>
          <p:graphicFrame>
            <p:nvGraphicFramePr>
              <p:cNvPr id="62" name="Object 61"/>
              <p:cNvGraphicFramePr>
                <a:graphicFrameLocks noChangeAspect="1"/>
              </p:cNvGraphicFramePr>
              <p:nvPr userDrawn="1">
                <p:extLst>
                  <p:ext uri="{D42A27DB-BD31-4B8C-83A1-F6EECF244321}">
                    <p14:modId xmlns:p14="http://schemas.microsoft.com/office/powerpoint/2010/main" val="409634967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2538"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456641" y="12737835"/>
                            <a:ext cx="1828800" cy="1117600"/>
                          </a:xfrm>
                          <a:prstGeom prst="rect">
                            <a:avLst/>
                          </a:prstGeom>
                        </p:spPr>
                      </p:pic>
                    </p:oleObj>
                  </mc:Fallback>
                </mc:AlternateContent>
              </a:graphicData>
            </a:graphic>
          </p:graphicFrame>
          <p:sp>
            <p:nvSpPr>
              <p:cNvPr id="63" name="TextBox 62"/>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a:solidFill>
                      <a:srgbClr val="92D050"/>
                    </a:solidFill>
                  </a:rPr>
                  <a:t>Good</a:t>
                </a:r>
                <a:r>
                  <a:rPr lang="en-US" sz="1600" baseline="0" dirty="0">
                    <a:solidFill>
                      <a:srgbClr val="92D050"/>
                    </a:solidFill>
                  </a:rPr>
                  <a:t> </a:t>
                </a:r>
                <a:r>
                  <a:rPr lang="en-US" sz="1600" baseline="0" dirty="0">
                    <a:solidFill>
                      <a:schemeClr val="bg1"/>
                    </a:solidFill>
                  </a:rPr>
                  <a:t>printing quality</a:t>
                </a:r>
                <a:endParaRPr lang="en-US" sz="1600" dirty="0">
                  <a:solidFill>
                    <a:schemeClr val="bg1"/>
                  </a:solidFill>
                </a:endParaRPr>
              </a:p>
            </p:txBody>
          </p:sp>
          <p:sp>
            <p:nvSpPr>
              <p:cNvPr id="64" name="TextBox 63"/>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a:solidFill>
                      <a:srgbClr val="FF0000"/>
                    </a:solidFill>
                  </a:rPr>
                  <a:t>Bad </a:t>
                </a:r>
                <a:r>
                  <a:rPr lang="en-US" sz="1600" dirty="0">
                    <a:solidFill>
                      <a:schemeClr val="bg1"/>
                    </a:solidFill>
                  </a:rPr>
                  <a:t>printing quality</a:t>
                </a:r>
              </a:p>
            </p:txBody>
          </p:sp>
        </p:grpSp>
      </p:grpSp>
      <p:sp>
        <p:nvSpPr>
          <p:cNvPr id="40" name="Text Box 14"/>
          <p:cNvSpPr txBox="1">
            <a:spLocks noChangeArrowheads="1"/>
          </p:cNvSpPr>
          <p:nvPr userDrawn="1"/>
        </p:nvSpPr>
        <p:spPr bwMode="auto">
          <a:xfrm>
            <a:off x="1567305" y="32315729"/>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5363"/>
            <a:ext cx="43891200" cy="152400"/>
          </a:xfrm>
          <a:prstGeom prst="rect">
            <a:avLst/>
          </a:prstGeom>
          <a:solidFill>
            <a:schemeClr val="accent5">
              <a:lumMod val="50000"/>
            </a:schemeClr>
          </a:solidFill>
          <a:ln w="152400">
            <a:noFill/>
            <a:miter lim="800000"/>
            <a:headEnd/>
            <a:tailEnd/>
          </a:ln>
          <a:effectLst/>
        </p:spPr>
        <p:txBody>
          <a:bodyPr wrap="none" lIns="91436" tIns="45717" rIns="91436" bIns="45717" anchor="ctr"/>
          <a:lstStyle/>
          <a:p>
            <a:pPr>
              <a:defRPr/>
            </a:pPr>
            <a:endParaRPr lang="en-US" dirty="0"/>
          </a:p>
        </p:txBody>
      </p:sp>
      <p:sp>
        <p:nvSpPr>
          <p:cNvPr id="21" name="Rounded Rectangle 20"/>
          <p:cNvSpPr/>
          <p:nvPr userDrawn="1"/>
        </p:nvSpPr>
        <p:spPr>
          <a:xfrm>
            <a:off x="922338" y="5257800"/>
            <a:ext cx="10050462"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32918400" y="5257800"/>
            <a:ext cx="10050462"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3194" y="5267325"/>
            <a:ext cx="20724813" cy="26736675"/>
          </a:xfrm>
          <a:prstGeom prst="roundRect">
            <a:avLst>
              <a:gd name="adj" fmla="val 2853"/>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userDrawn="1"/>
        </p:nvGrpSpPr>
        <p:grpSpPr>
          <a:xfrm>
            <a:off x="44157839" y="-55065"/>
            <a:ext cx="11062139" cy="32973465"/>
            <a:chOff x="44157839" y="-55065"/>
            <a:chExt cx="11062139" cy="32973465"/>
          </a:xfrm>
        </p:grpSpPr>
        <p:sp>
          <p:nvSpPr>
            <p:cNvPr id="44" name="Rectangle 43"/>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265488"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1730375"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45" name="Object 44"/>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3559"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46915679" y="3349444"/>
                          <a:ext cx="5586150" cy="2063772"/>
                        </a:xfrm>
                        <a:prstGeom prst="rect">
                          <a:avLst/>
                        </a:prstGeom>
                      </p:spPr>
                    </p:pic>
                  </p:oleObj>
                </mc:Fallback>
              </mc:AlternateContent>
            </a:graphicData>
          </a:graphic>
        </p:graphicFrame>
        <p:pic>
          <p:nvPicPr>
            <p:cNvPr id="46" name="Picture 45"/>
            <p:cNvPicPr>
              <a:picLocks noChangeAspect="1"/>
            </p:cNvPicPr>
            <p:nvPr userDrawn="1"/>
          </p:nvPicPr>
          <p:blipFill>
            <a:blip r:embed="rId6"/>
            <a:stretch>
              <a:fillRect/>
            </a:stretch>
          </p:blipFill>
          <p:spPr>
            <a:xfrm>
              <a:off x="44621819" y="7740040"/>
              <a:ext cx="2969584" cy="1370577"/>
            </a:xfrm>
            <a:prstGeom prst="rect">
              <a:avLst/>
            </a:prstGeom>
            <a:ln>
              <a:noFill/>
            </a:ln>
          </p:spPr>
        </p:pic>
        <p:graphicFrame>
          <p:nvGraphicFramePr>
            <p:cNvPr id="47" name="Object 46"/>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3560"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44629619" y="12347263"/>
                          <a:ext cx="1482266" cy="992162"/>
                        </a:xfrm>
                        <a:prstGeom prst="rect">
                          <a:avLst/>
                        </a:prstGeom>
                      </p:spPr>
                    </p:pic>
                  </p:oleObj>
                </mc:Fallback>
              </mc:AlternateContent>
            </a:graphicData>
          </a:graphic>
        </p:graphicFrame>
        <p:grpSp>
          <p:nvGrpSpPr>
            <p:cNvPr id="48" name="Group 47"/>
            <p:cNvGrpSpPr/>
            <p:nvPr userDrawn="1"/>
          </p:nvGrpSpPr>
          <p:grpSpPr>
            <a:xfrm>
              <a:off x="44487207" y="29414560"/>
              <a:ext cx="10354213" cy="1265612"/>
              <a:chOff x="44200453" y="28362386"/>
              <a:chExt cx="9771399" cy="1090622"/>
            </a:xfrm>
          </p:grpSpPr>
          <p:sp>
            <p:nvSpPr>
              <p:cNvPr id="50" name="Rounded Rectangle 49"/>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44326393" y="28460718"/>
                <a:ext cx="914401" cy="914399"/>
              </a:xfrm>
              <a:prstGeom prst="rect">
                <a:avLst/>
              </a:prstGeom>
              <a:noFill/>
              <a:ln>
                <a:noFill/>
              </a:ln>
            </p:spPr>
          </p:pic>
          <p:sp>
            <p:nvSpPr>
              <p:cNvPr id="52" name="TextBox 51"/>
              <p:cNvSpPr txBox="1"/>
              <p:nvPr userDrawn="1"/>
            </p:nvSpPr>
            <p:spPr>
              <a:xfrm>
                <a:off x="45300663" y="28552305"/>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49" name="TextBox 48"/>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800" dirty="0">
                  <a:solidFill>
                    <a:schemeClr val="bg1"/>
                  </a:solidFill>
                </a:rPr>
                <a:t>    </a:t>
              </a:r>
              <a:r>
                <a:rPr lang="en-US" sz="2400" dirty="0">
                  <a:solidFill>
                    <a:schemeClr val="bg1"/>
                  </a:solidFill>
                </a:rPr>
                <a:t>2117 Fourth Street ,</a:t>
              </a:r>
              <a:r>
                <a:rPr lang="en-US" sz="2400" baseline="0" dirty="0">
                  <a:solidFill>
                    <a:schemeClr val="bg1"/>
                  </a:solidFill>
                </a:rPr>
                <a:t> Unit C        </a:t>
              </a:r>
            </a:p>
            <a:p>
              <a:pPr>
                <a:lnSpc>
                  <a:spcPts val="2600"/>
                </a:lnSpc>
              </a:pPr>
              <a:r>
                <a:rPr lang="en-US" sz="2400" baseline="0" dirty="0">
                  <a:solidFill>
                    <a:schemeClr val="bg1"/>
                  </a:solidFill>
                </a:rPr>
                <a:t>     Berkeley CA </a:t>
              </a:r>
              <a:r>
                <a:rPr lang="en-US" sz="2000" baseline="0" dirty="0">
                  <a:solidFill>
                    <a:schemeClr val="bg1"/>
                  </a:solidFill>
                </a:rPr>
                <a:t>94710</a:t>
              </a:r>
              <a:br>
                <a:rPr lang="en-US" sz="2400" baseline="0" dirty="0">
                  <a:solidFill>
                    <a:schemeClr val="bg1"/>
                  </a:solidFill>
                </a:rPr>
              </a:br>
              <a:r>
                <a:rPr lang="en-US" sz="2400" baseline="0" dirty="0">
                  <a:solidFill>
                    <a:schemeClr val="bg1"/>
                  </a:solidFill>
                </a:rPr>
                <a:t>    </a:t>
              </a:r>
              <a:r>
                <a:rPr lang="en-US" sz="2400" b="1" baseline="0" dirty="0">
                  <a:solidFill>
                    <a:srgbClr val="FFFF00"/>
                  </a:solidFill>
                </a:rPr>
                <a:t>posterpresenter@gmail.com</a:t>
              </a:r>
              <a:endParaRPr lang="en-US" sz="2800" b="1" dirty="0">
                <a:solidFill>
                  <a:srgbClr val="FFFF00"/>
                </a:solidFill>
              </a:endParaRPr>
            </a:p>
          </p:txBody>
        </p:sp>
      </p:grpSp>
      <p:grpSp>
        <p:nvGrpSpPr>
          <p:cNvPr id="53" name="Group 52"/>
          <p:cNvGrpSpPr/>
          <p:nvPr userDrawn="1"/>
        </p:nvGrpSpPr>
        <p:grpSpPr>
          <a:xfrm>
            <a:off x="-11225189" y="-1"/>
            <a:ext cx="11018865" cy="32918401"/>
            <a:chOff x="-11225189" y="-1"/>
            <a:chExt cx="11018865" cy="32918401"/>
          </a:xfrm>
        </p:grpSpPr>
        <p:sp>
          <p:nvSpPr>
            <p:cNvPr id="54" name="Rectangle 53"/>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36”x48”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1892300" indent="-1892300" algn="l" defTabSz="850900"/>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a:solidFill>
                    <a:schemeClr val="bg1">
                      <a:lumMod val="75000"/>
                    </a:schemeClr>
                  </a:solidFill>
                  <a:latin typeface="Trebuchet MS" pitchFamily="34" charset="0"/>
                </a:rPr>
                <a:t>	</a:t>
              </a:r>
              <a:r>
                <a:rPr lang="en-US" sz="2400" b="0" baseline="0" dirty="0">
                  <a:solidFill>
                    <a:schemeClr val="bg1">
                      <a:lumMod val="75000"/>
                    </a:schemeClr>
                  </a:solidFill>
                  <a:latin typeface="Trebuchet MS" pitchFamily="34" charset="0"/>
                </a:rPr>
                <a:t>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55" name="Straight Connector 54"/>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userDrawn="1"/>
          </p:nvPicPr>
          <p:blipFill>
            <a:blip r:embed="rId11"/>
            <a:stretch>
              <a:fillRect/>
            </a:stretch>
          </p:blipFill>
          <p:spPr>
            <a:xfrm>
              <a:off x="-10740740" y="10261718"/>
              <a:ext cx="1597666" cy="1201935"/>
            </a:xfrm>
            <a:prstGeom prst="rect">
              <a:avLst/>
            </a:prstGeom>
          </p:spPr>
        </p:pic>
        <p:pic>
          <p:nvPicPr>
            <p:cNvPr id="57" name="Picture 56"/>
            <p:cNvPicPr>
              <a:picLocks noChangeAspect="1"/>
            </p:cNvPicPr>
            <p:nvPr userDrawn="1"/>
          </p:nvPicPr>
          <p:blipFill>
            <a:blip r:embed="rId12"/>
            <a:stretch>
              <a:fillRect/>
            </a:stretch>
          </p:blipFill>
          <p:spPr>
            <a:xfrm>
              <a:off x="-10732765" y="15696927"/>
              <a:ext cx="9986808" cy="1053596"/>
            </a:xfrm>
            <a:prstGeom prst="rect">
              <a:avLst/>
            </a:prstGeom>
          </p:spPr>
        </p:pic>
        <p:grpSp>
          <p:nvGrpSpPr>
            <p:cNvPr id="58" name="Group 57"/>
            <p:cNvGrpSpPr/>
            <p:nvPr userDrawn="1"/>
          </p:nvGrpSpPr>
          <p:grpSpPr>
            <a:xfrm>
              <a:off x="-9744993" y="23540957"/>
              <a:ext cx="7531182" cy="2120439"/>
              <a:chOff x="-4470427" y="11016658"/>
              <a:chExt cx="3470785" cy="974220"/>
            </a:xfrm>
          </p:grpSpPr>
          <p:grpSp>
            <p:nvGrpSpPr>
              <p:cNvPr id="64" name="Group 63"/>
              <p:cNvGrpSpPr/>
              <p:nvPr userDrawn="1"/>
            </p:nvGrpSpPr>
            <p:grpSpPr>
              <a:xfrm>
                <a:off x="-2783495" y="11060886"/>
                <a:ext cx="624431" cy="893535"/>
                <a:chOff x="-3958697" y="11117435"/>
                <a:chExt cx="779338" cy="1280430"/>
              </a:xfrm>
            </p:grpSpPr>
            <p:pic>
              <p:nvPicPr>
                <p:cNvPr id="70" name="Picture 69"/>
                <p:cNvPicPr>
                  <a:picLocks noChangeAspect="1"/>
                </p:cNvPicPr>
                <p:nvPr userDrawn="1"/>
              </p:nvPicPr>
              <p:blipFill>
                <a:blip r:embed="rId13"/>
                <a:stretch>
                  <a:fillRect/>
                </a:stretch>
              </p:blipFill>
              <p:spPr>
                <a:xfrm>
                  <a:off x="-3948160" y="11117435"/>
                  <a:ext cx="768801" cy="1090857"/>
                </a:xfrm>
                <a:prstGeom prst="rect">
                  <a:avLst/>
                </a:prstGeom>
              </p:spPr>
            </p:pic>
            <p:sp>
              <p:nvSpPr>
                <p:cNvPr id="71" name="TextBox 70"/>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a:solidFill>
                        <a:schemeClr val="tx1"/>
                      </a:solidFill>
                    </a:rPr>
                    <a:t>ORIGINAL</a:t>
                  </a:r>
                </a:p>
              </p:txBody>
            </p:sp>
          </p:grpSp>
          <p:grpSp>
            <p:nvGrpSpPr>
              <p:cNvPr id="65" name="Group 64"/>
              <p:cNvGrpSpPr/>
              <p:nvPr userDrawn="1"/>
            </p:nvGrpSpPr>
            <p:grpSpPr>
              <a:xfrm>
                <a:off x="-2033159" y="11060889"/>
                <a:ext cx="1033517" cy="893529"/>
                <a:chOff x="-2921738" y="11200127"/>
                <a:chExt cx="1420279" cy="1227904"/>
              </a:xfrm>
            </p:grpSpPr>
            <p:pic>
              <p:nvPicPr>
                <p:cNvPr id="68" name="Picture 67"/>
                <p:cNvPicPr>
                  <a:picLocks noChangeAspect="1"/>
                </p:cNvPicPr>
                <p:nvPr userDrawn="1"/>
              </p:nvPicPr>
              <p:blipFill>
                <a:blip r:embed="rId13"/>
                <a:stretch>
                  <a:fillRect/>
                </a:stretch>
              </p:blipFill>
              <p:spPr>
                <a:xfrm>
                  <a:off x="-2921738" y="11200127"/>
                  <a:ext cx="1420279" cy="1029694"/>
                </a:xfrm>
                <a:prstGeom prst="rect">
                  <a:avLst/>
                </a:prstGeom>
              </p:spPr>
            </p:pic>
            <p:sp>
              <p:nvSpPr>
                <p:cNvPr id="69" name="TextBox 68"/>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66" name="Picture 65"/>
              <p:cNvPicPr>
                <a:picLocks noChangeAspect="1"/>
              </p:cNvPicPr>
              <p:nvPr userDrawn="1"/>
            </p:nvPicPr>
            <p:blipFill>
              <a:blip r:embed="rId14"/>
              <a:stretch>
                <a:fillRect/>
              </a:stretch>
            </p:blipFill>
            <p:spPr>
              <a:xfrm>
                <a:off x="-4470427" y="11016658"/>
                <a:ext cx="1098742" cy="847761"/>
              </a:xfrm>
              <a:prstGeom prst="rect">
                <a:avLst/>
              </a:prstGeom>
            </p:spPr>
          </p:pic>
          <p:sp>
            <p:nvSpPr>
              <p:cNvPr id="67" name="TextBox 66"/>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59" name="Group 58"/>
            <p:cNvGrpSpPr/>
            <p:nvPr userDrawn="1"/>
          </p:nvGrpSpPr>
          <p:grpSpPr>
            <a:xfrm>
              <a:off x="-10398793" y="27751410"/>
              <a:ext cx="9323012" cy="2453251"/>
              <a:chOff x="-4754996" y="12734136"/>
              <a:chExt cx="4296559" cy="1127128"/>
            </a:xfrm>
          </p:grpSpPr>
          <p:graphicFrame>
            <p:nvGraphicFramePr>
              <p:cNvPr id="60" name="Object 59"/>
              <p:cNvGraphicFramePr>
                <a:graphicFrameLocks noChangeAspect="1"/>
              </p:cNvGraphicFramePr>
              <p:nvPr userDrawn="1">
                <p:extLst>
                  <p:ext uri="{D42A27DB-BD31-4B8C-83A1-F6EECF244321}">
                    <p14:modId xmlns:p14="http://schemas.microsoft.com/office/powerpoint/2010/main" val="1199812768"/>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3561"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533347" y="12734142"/>
                            <a:ext cx="1828800" cy="1117600"/>
                          </a:xfrm>
                          <a:prstGeom prst="rect">
                            <a:avLst/>
                          </a:prstGeom>
                        </p:spPr>
                      </p:pic>
                    </p:oleObj>
                  </mc:Fallback>
                </mc:AlternateContent>
              </a:graphicData>
            </a:graphic>
          </p:graphicFrame>
          <p:graphicFrame>
            <p:nvGraphicFramePr>
              <p:cNvPr id="61" name="Object 60"/>
              <p:cNvGraphicFramePr>
                <a:graphicFrameLocks noChangeAspect="1"/>
              </p:cNvGraphicFramePr>
              <p:nvPr userDrawn="1">
                <p:extLst>
                  <p:ext uri="{D42A27DB-BD31-4B8C-83A1-F6EECF244321}">
                    <p14:modId xmlns:p14="http://schemas.microsoft.com/office/powerpoint/2010/main" val="409634967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3562"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456641" y="12737835"/>
                            <a:ext cx="1828800" cy="1117600"/>
                          </a:xfrm>
                          <a:prstGeom prst="rect">
                            <a:avLst/>
                          </a:prstGeom>
                        </p:spPr>
                      </p:pic>
                    </p:oleObj>
                  </mc:Fallback>
                </mc:AlternateContent>
              </a:graphicData>
            </a:graphic>
          </p:graphicFrame>
          <p:sp>
            <p:nvSpPr>
              <p:cNvPr id="62" name="TextBox 61"/>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a:solidFill>
                      <a:srgbClr val="92D050"/>
                    </a:solidFill>
                  </a:rPr>
                  <a:t>Good</a:t>
                </a:r>
                <a:r>
                  <a:rPr lang="en-US" sz="1600" baseline="0" dirty="0">
                    <a:solidFill>
                      <a:srgbClr val="92D050"/>
                    </a:solidFill>
                  </a:rPr>
                  <a:t> </a:t>
                </a:r>
                <a:r>
                  <a:rPr lang="en-US" sz="1600" baseline="0" dirty="0">
                    <a:solidFill>
                      <a:schemeClr val="bg1"/>
                    </a:solidFill>
                  </a:rPr>
                  <a:t>printing quality</a:t>
                </a:r>
                <a:endParaRPr lang="en-US" sz="1600" dirty="0">
                  <a:solidFill>
                    <a:schemeClr val="bg1"/>
                  </a:solidFill>
                </a:endParaRPr>
              </a:p>
            </p:txBody>
          </p:sp>
          <p:sp>
            <p:nvSpPr>
              <p:cNvPr id="63" name="TextBox 62"/>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a:solidFill>
                      <a:srgbClr val="FF0000"/>
                    </a:solidFill>
                  </a:rPr>
                  <a:t>Bad </a:t>
                </a:r>
                <a:r>
                  <a:rPr lang="en-US" sz="1600" dirty="0">
                    <a:solidFill>
                      <a:schemeClr val="bg1"/>
                    </a:solidFill>
                  </a:rPr>
                  <a:t>printing quality</a:t>
                </a:r>
              </a:p>
            </p:txBody>
          </p:sp>
        </p:grpSp>
      </p:grpSp>
      <p:sp>
        <p:nvSpPr>
          <p:cNvPr id="38" name="Text Box 14"/>
          <p:cNvSpPr txBox="1">
            <a:spLocks noChangeArrowheads="1"/>
          </p:cNvSpPr>
          <p:nvPr userDrawn="1"/>
        </p:nvSpPr>
        <p:spPr bwMode="auto">
          <a:xfrm>
            <a:off x="1567305" y="32315729"/>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5.png"/><Relationship Id="rId3" Type="http://schemas.openxmlformats.org/officeDocument/2006/relationships/image" Target="../media/image11.jpeg"/><Relationship Id="rId7" Type="http://schemas.openxmlformats.org/officeDocument/2006/relationships/customXml" Target="../ink/ink1.xml"/><Relationship Id="rId12" Type="http://schemas.openxmlformats.org/officeDocument/2006/relationships/image" Target="../media/image19.emf"/><Relationship Id="rId2" Type="http://schemas.openxmlformats.org/officeDocument/2006/relationships/notesSlide" Target="../notesSlides/notesSlide1.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5" Type="http://schemas.openxmlformats.org/officeDocument/2006/relationships/image" Target="../media/image17.png"/><Relationship Id="rId4" Type="http://schemas.openxmlformats.org/officeDocument/2006/relationships/image" Target="../media/image12.png"/><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 Placeholder 448"/>
          <p:cNvSpPr>
            <a:spLocks noGrp="1"/>
          </p:cNvSpPr>
          <p:nvPr>
            <p:ph type="body" sz="quarter" idx="10"/>
          </p:nvPr>
        </p:nvSpPr>
        <p:spPr>
          <a:xfrm>
            <a:off x="921278" y="6857558"/>
            <a:ext cx="10056813" cy="10372048"/>
          </a:xfrm>
        </p:spPr>
        <p:txBody>
          <a:bodyPr/>
          <a:lstStyle/>
          <a:p>
            <a:pPr algn="just"/>
            <a:r>
              <a:rPr lang="en-US" sz="2800" dirty="0">
                <a:solidFill>
                  <a:schemeClr val="tx1"/>
                </a:solidFill>
              </a:rPr>
              <a:t>          </a:t>
            </a:r>
            <a:r>
              <a:rPr lang="en-US" sz="2800" i="1" dirty="0">
                <a:solidFill>
                  <a:schemeClr val="tx1"/>
                </a:solidFill>
              </a:rPr>
              <a:t>Toxoplasma gondii </a:t>
            </a:r>
            <a:r>
              <a:rPr lang="en-US" sz="2800" dirty="0">
                <a:solidFill>
                  <a:schemeClr val="tx1"/>
                </a:solidFill>
              </a:rPr>
              <a:t>is a protozoan parasite that causes the disease toxoplasmosis in animals and humans. O</a:t>
            </a:r>
            <a:r>
              <a:rPr lang="en-US" sz="2800" dirty="0">
                <a:solidFill>
                  <a:schemeClr val="tx1"/>
                </a:solidFill>
                <a:ea typeface="Calibri" panose="020F0502020204030204" pitchFamily="34" charset="0"/>
              </a:rPr>
              <a:t>ne third of the world’s human population is chronically infected with this parasite </a:t>
            </a:r>
            <a:r>
              <a:rPr lang="en-US" sz="2800" b="1" dirty="0">
                <a:solidFill>
                  <a:schemeClr val="tx1"/>
                </a:solidFill>
                <a:ea typeface="Calibri" panose="020F0502020204030204" pitchFamily="34" charset="0"/>
              </a:rPr>
              <a:t>(1).</a:t>
            </a:r>
            <a:r>
              <a:rPr lang="en-US" sz="2800" dirty="0">
                <a:solidFill>
                  <a:schemeClr val="tx1"/>
                </a:solidFill>
                <a:ea typeface="Calibri" panose="020F0502020204030204" pitchFamily="34" charset="0"/>
              </a:rPr>
              <a:t> </a:t>
            </a:r>
            <a:r>
              <a:rPr lang="en-US" sz="2800" i="1" dirty="0">
                <a:solidFill>
                  <a:schemeClr val="tx1"/>
                </a:solidFill>
              </a:rPr>
              <a:t>Toxoplasma </a:t>
            </a:r>
            <a:r>
              <a:rPr lang="en-US" sz="2800" i="1" dirty="0" err="1">
                <a:solidFill>
                  <a:schemeClr val="tx1"/>
                </a:solidFill>
              </a:rPr>
              <a:t>gondii</a:t>
            </a:r>
            <a:r>
              <a:rPr lang="en-US" sz="2800" dirty="0">
                <a:solidFill>
                  <a:schemeClr val="tx1"/>
                </a:solidFill>
              </a:rPr>
              <a:t> has two infectious forms: oocysts shed in the feces of felids (domestic and wild cats) and tissue cysts in chronically infected animals </a:t>
            </a:r>
            <a:r>
              <a:rPr lang="en-US" sz="2800" dirty="0">
                <a:solidFill>
                  <a:schemeClr val="tx1"/>
                </a:solidFill>
                <a:ea typeface="Calibri" panose="020F0502020204030204" pitchFamily="34" charset="0"/>
              </a:rPr>
              <a:t>(Figure 1). </a:t>
            </a:r>
            <a:r>
              <a:rPr lang="en-US" sz="2800" dirty="0">
                <a:solidFill>
                  <a:schemeClr val="tx1"/>
                </a:solidFill>
              </a:rPr>
              <a:t>Humans may become infected via ingestion of food or water contaminated with oocysts, the consumption of tissue cysts in undercooked meats, or vertical transmission from the mother to the fetus. Previous studies have found that </a:t>
            </a:r>
            <a:r>
              <a:rPr lang="en-US" sz="2800" i="1" dirty="0">
                <a:solidFill>
                  <a:schemeClr val="tx1"/>
                </a:solidFill>
              </a:rPr>
              <a:t>T. gondii </a:t>
            </a:r>
            <a:r>
              <a:rPr lang="en-US" sz="2800" dirty="0">
                <a:solidFill>
                  <a:schemeClr val="tx1"/>
                </a:solidFill>
              </a:rPr>
              <a:t>strains from South America are genetically diverse from and tend to be more virulent and causing more severe diseases in humans than strains from elsewhere </a:t>
            </a:r>
            <a:r>
              <a:rPr lang="en-US" sz="2800" b="1" dirty="0">
                <a:solidFill>
                  <a:schemeClr val="tx1"/>
                </a:solidFill>
              </a:rPr>
              <a:t>(2).</a:t>
            </a:r>
            <a:r>
              <a:rPr lang="en-US" sz="2800" dirty="0">
                <a:solidFill>
                  <a:schemeClr val="tx1"/>
                </a:solidFill>
              </a:rPr>
              <a:t> Also, a previous study found that higher anti-</a:t>
            </a:r>
            <a:r>
              <a:rPr lang="en-US" sz="2800" i="1" dirty="0">
                <a:solidFill>
                  <a:schemeClr val="tx1"/>
                </a:solidFill>
              </a:rPr>
              <a:t>Toxoplasma</a:t>
            </a:r>
            <a:r>
              <a:rPr lang="en-US" sz="2800" dirty="0">
                <a:solidFill>
                  <a:schemeClr val="tx1"/>
                </a:solidFill>
              </a:rPr>
              <a:t> IgG levels were correlated with severity of toxoplasmosis in humans </a:t>
            </a:r>
            <a:r>
              <a:rPr lang="en-US" sz="2800" b="1" dirty="0">
                <a:solidFill>
                  <a:schemeClr val="tx1"/>
                </a:solidFill>
              </a:rPr>
              <a:t>(3).</a:t>
            </a:r>
            <a:r>
              <a:rPr lang="en-US" sz="2800" dirty="0">
                <a:solidFill>
                  <a:schemeClr val="tx1"/>
                </a:solidFill>
              </a:rPr>
              <a:t> We hypothesize that more virulent </a:t>
            </a:r>
            <a:r>
              <a:rPr lang="en-US" sz="2800" i="1" dirty="0">
                <a:solidFill>
                  <a:schemeClr val="tx1"/>
                </a:solidFill>
              </a:rPr>
              <a:t> </a:t>
            </a:r>
            <a:r>
              <a:rPr lang="en-US" sz="2800" dirty="0">
                <a:solidFill>
                  <a:schemeClr val="tx1"/>
                </a:solidFill>
              </a:rPr>
              <a:t>strains can induce a stronger immune response to chronic infection than less virulent strains, resulting in higher IgG antibody levels in the hosts. To test this hypothesis, we used the modified agglutination test (MAT) to measure anti-</a:t>
            </a:r>
            <a:r>
              <a:rPr lang="en-US" sz="2800" i="1" dirty="0">
                <a:solidFill>
                  <a:schemeClr val="tx1"/>
                </a:solidFill>
              </a:rPr>
              <a:t>Toxoplasma</a:t>
            </a:r>
            <a:r>
              <a:rPr lang="en-US" sz="2800" dirty="0">
                <a:solidFill>
                  <a:schemeClr val="tx1"/>
                </a:solidFill>
              </a:rPr>
              <a:t> IgG levels in serum samples from animals (cats &amp; dogs) and humans from South America and elsewhere. The IgG titers were then compared to determine if IgG level can be used as a marker to predict parasite virulence at the population level. </a:t>
            </a:r>
          </a:p>
        </p:txBody>
      </p:sp>
      <p:sp>
        <p:nvSpPr>
          <p:cNvPr id="453" name="Text Placeholder 452"/>
          <p:cNvSpPr>
            <a:spLocks noGrp="1"/>
          </p:cNvSpPr>
          <p:nvPr>
            <p:ph type="body" sz="quarter" idx="20"/>
          </p:nvPr>
        </p:nvSpPr>
        <p:spPr>
          <a:xfrm>
            <a:off x="602233" y="5960222"/>
            <a:ext cx="10050462" cy="754045"/>
          </a:xfrm>
        </p:spPr>
        <p:txBody>
          <a:bodyPr/>
          <a:lstStyle/>
          <a:p>
            <a:r>
              <a:rPr lang="en-US" u="none" dirty="0">
                <a:solidFill>
                  <a:schemeClr val="tx1"/>
                </a:solidFill>
              </a:rPr>
              <a:t>INTRODUCTION</a:t>
            </a:r>
          </a:p>
        </p:txBody>
      </p:sp>
      <p:sp>
        <p:nvSpPr>
          <p:cNvPr id="454" name="Text Placeholder 453"/>
          <p:cNvSpPr>
            <a:spLocks noGrp="1"/>
          </p:cNvSpPr>
          <p:nvPr>
            <p:ph type="body" sz="quarter" idx="21"/>
          </p:nvPr>
        </p:nvSpPr>
        <p:spPr>
          <a:xfrm>
            <a:off x="946306" y="25065048"/>
            <a:ext cx="10048874" cy="6063176"/>
          </a:xfrm>
        </p:spPr>
        <p:txBody>
          <a:bodyPr/>
          <a:lstStyle/>
          <a:p>
            <a:r>
              <a:rPr lang="en-US" sz="2800" dirty="0">
                <a:solidFill>
                  <a:schemeClr val="tx1"/>
                </a:solidFill>
              </a:rPr>
              <a:t>        We obtained 396 animal serum samples from the parasitic diseases laboratory at USDA. One hundred and nineteen of these samples came from dogs and 277 from cats. Eighty-two human serum samples from Brazil were also included. All serum samples were tested for the presence of anti-</a:t>
            </a:r>
            <a:r>
              <a:rPr lang="en-US" sz="2800" i="1" dirty="0">
                <a:solidFill>
                  <a:schemeClr val="tx1"/>
                </a:solidFill>
              </a:rPr>
              <a:t>T. gondii </a:t>
            </a:r>
            <a:r>
              <a:rPr lang="en-US" sz="2800" dirty="0">
                <a:solidFill>
                  <a:schemeClr val="tx1"/>
                </a:solidFill>
              </a:rPr>
              <a:t>IgG using the MAT test (Figure 2). Whole-cell </a:t>
            </a:r>
            <a:r>
              <a:rPr lang="en-US" sz="2800" i="1" dirty="0">
                <a:solidFill>
                  <a:schemeClr val="tx1"/>
                </a:solidFill>
              </a:rPr>
              <a:t>T. gondii </a:t>
            </a:r>
            <a:r>
              <a:rPr lang="en-US" sz="2800" dirty="0">
                <a:solidFill>
                  <a:schemeClr val="tx1"/>
                </a:solidFill>
              </a:rPr>
              <a:t>antigen was used for IgG binding. The tests were performed using 96 well plates and incubated at 37°C for 24 hours. Titers were determined from 1:25 to 1:128,00 initially, with those samples with higher titers being tested to 1:409,600. Samples were considered seropositive at 1:25. Twenty-four human samples from Nashville, TN evaluated in a previous study (</a:t>
            </a:r>
            <a:r>
              <a:rPr lang="en-US" sz="2800" b="1" dirty="0">
                <a:solidFill>
                  <a:schemeClr val="tx1"/>
                </a:solidFill>
              </a:rPr>
              <a:t>4</a:t>
            </a:r>
            <a:r>
              <a:rPr lang="en-US" sz="2800" dirty="0">
                <a:solidFill>
                  <a:schemeClr val="tx1"/>
                </a:solidFill>
              </a:rPr>
              <a:t>) were also included for comparison with the Brazilian human samples.</a:t>
            </a:r>
          </a:p>
        </p:txBody>
      </p:sp>
      <p:sp>
        <p:nvSpPr>
          <p:cNvPr id="455" name="Text Placeholder 454"/>
          <p:cNvSpPr>
            <a:spLocks noGrp="1"/>
          </p:cNvSpPr>
          <p:nvPr>
            <p:ph type="body" sz="quarter" idx="22"/>
          </p:nvPr>
        </p:nvSpPr>
        <p:spPr>
          <a:xfrm>
            <a:off x="880353" y="24442501"/>
            <a:ext cx="10048875" cy="754045"/>
          </a:xfrm>
        </p:spPr>
        <p:txBody>
          <a:bodyPr/>
          <a:lstStyle/>
          <a:p>
            <a:r>
              <a:rPr lang="en-US" u="none" dirty="0">
                <a:solidFill>
                  <a:schemeClr val="tx1"/>
                </a:solidFill>
              </a:rPr>
              <a:t>MATERIALS &amp; METHODS</a:t>
            </a:r>
          </a:p>
        </p:txBody>
      </p:sp>
      <p:sp>
        <p:nvSpPr>
          <p:cNvPr id="458" name="Text Placeholder 457"/>
          <p:cNvSpPr>
            <a:spLocks noGrp="1"/>
          </p:cNvSpPr>
          <p:nvPr>
            <p:ph type="body" sz="quarter" idx="25"/>
          </p:nvPr>
        </p:nvSpPr>
        <p:spPr>
          <a:xfrm>
            <a:off x="32935379" y="12954293"/>
            <a:ext cx="10047018" cy="754045"/>
          </a:xfrm>
        </p:spPr>
        <p:txBody>
          <a:bodyPr/>
          <a:lstStyle/>
          <a:p>
            <a:r>
              <a:rPr lang="en-US" u="none" dirty="0">
                <a:solidFill>
                  <a:schemeClr val="tx1"/>
                </a:solidFill>
              </a:rPr>
              <a:t>CONCLUSIONS </a:t>
            </a:r>
          </a:p>
        </p:txBody>
      </p:sp>
      <p:sp>
        <p:nvSpPr>
          <p:cNvPr id="459" name="Text Placeholder 458"/>
          <p:cNvSpPr>
            <a:spLocks noGrp="1"/>
          </p:cNvSpPr>
          <p:nvPr>
            <p:ph type="body" sz="quarter" idx="26"/>
          </p:nvPr>
        </p:nvSpPr>
        <p:spPr>
          <a:xfrm>
            <a:off x="32962706" y="13404866"/>
            <a:ext cx="10047018" cy="8303789"/>
          </a:xfrm>
        </p:spPr>
        <p:txBody>
          <a:bodyPr/>
          <a:lstStyle/>
          <a:p>
            <a:pPr algn="just"/>
            <a:r>
              <a:rPr lang="en-US" sz="2800" dirty="0">
                <a:solidFill>
                  <a:schemeClr val="tx1"/>
                </a:solidFill>
              </a:rPr>
              <a:t>          We conclude that serum samples from the more virulent South American strains of </a:t>
            </a:r>
            <a:r>
              <a:rPr lang="en-US" sz="2800" i="1" dirty="0">
                <a:solidFill>
                  <a:schemeClr val="tx1"/>
                </a:solidFill>
              </a:rPr>
              <a:t>T. gondii </a:t>
            </a:r>
            <a:r>
              <a:rPr lang="en-US" sz="2800" dirty="0">
                <a:solidFill>
                  <a:schemeClr val="tx1"/>
                </a:solidFill>
              </a:rPr>
              <a:t>did not result in higher IgG titers in cats. Although the mode of the titers of the Brazil dogs was slightly higher and that of the Columbia dogs, this difference needs to be confirmed using a larger sample size.  Overall IgG titers in cats are similar among samples collected from different locations, but they are slightly higher than that in dogs. There, however, was large difference between IgG levels from the USA (range: 1:25 to 1:1,600) and Brazil human serum samples (range: 1:00 to 1:102,400), with the latter having much higher titers, suggesting parasite genotypes may be associated with parasite virulence in humans.</a:t>
            </a:r>
          </a:p>
          <a:p>
            <a:pPr algn="just"/>
            <a:r>
              <a:rPr lang="en-US" sz="2800" dirty="0">
                <a:solidFill>
                  <a:schemeClr val="tx1"/>
                </a:solidFill>
              </a:rPr>
              <a:t>          Given the small sample size of the human samples from the USA, additional studies with a larger sample size are necessary. Future studies should also be performed in order to determine if these results are indicative of IgG host responses in other animals. Also, further confirmation of the differential response of humans to more virulent </a:t>
            </a:r>
            <a:r>
              <a:rPr lang="en-US" sz="2800" i="1" dirty="0">
                <a:solidFill>
                  <a:schemeClr val="tx1"/>
                </a:solidFill>
              </a:rPr>
              <a:t>T. gondii </a:t>
            </a:r>
            <a:r>
              <a:rPr lang="en-US" sz="2800" dirty="0">
                <a:solidFill>
                  <a:schemeClr val="tx1"/>
                </a:solidFill>
              </a:rPr>
              <a:t>strains should be performed.</a:t>
            </a:r>
          </a:p>
        </p:txBody>
      </p:sp>
      <p:sp>
        <p:nvSpPr>
          <p:cNvPr id="460" name="Text Placeholder 459"/>
          <p:cNvSpPr>
            <a:spLocks noGrp="1"/>
          </p:cNvSpPr>
          <p:nvPr>
            <p:ph type="body" sz="quarter" idx="27"/>
          </p:nvPr>
        </p:nvSpPr>
        <p:spPr>
          <a:xfrm>
            <a:off x="33540797" y="22810721"/>
            <a:ext cx="8703454" cy="754045"/>
          </a:xfrm>
        </p:spPr>
        <p:txBody>
          <a:bodyPr/>
          <a:lstStyle/>
          <a:p>
            <a:r>
              <a:rPr lang="en-US" u="none" dirty="0">
                <a:solidFill>
                  <a:schemeClr val="tx1"/>
                </a:solidFill>
              </a:rPr>
              <a:t>REFERENCES</a:t>
            </a:r>
            <a:r>
              <a:rPr lang="en-US" dirty="0">
                <a:solidFill>
                  <a:schemeClr val="tx1"/>
                </a:solidFill>
              </a:rPr>
              <a:t> </a:t>
            </a:r>
          </a:p>
        </p:txBody>
      </p:sp>
      <p:sp>
        <p:nvSpPr>
          <p:cNvPr id="462" name="Text Placeholder 461"/>
          <p:cNvSpPr>
            <a:spLocks noGrp="1"/>
          </p:cNvSpPr>
          <p:nvPr>
            <p:ph type="body" sz="quarter" idx="29"/>
          </p:nvPr>
        </p:nvSpPr>
        <p:spPr>
          <a:xfrm>
            <a:off x="32908052" y="29128857"/>
            <a:ext cx="10047018" cy="754045"/>
          </a:xfrm>
        </p:spPr>
        <p:txBody>
          <a:bodyPr/>
          <a:lstStyle/>
          <a:p>
            <a:r>
              <a:rPr lang="en-US" u="none" dirty="0">
                <a:solidFill>
                  <a:schemeClr val="tx1"/>
                </a:solidFill>
              </a:rPr>
              <a:t>ACKNOWLEDGMENTS </a:t>
            </a:r>
          </a:p>
        </p:txBody>
      </p:sp>
      <p:sp>
        <p:nvSpPr>
          <p:cNvPr id="463" name="Text Placeholder 462"/>
          <p:cNvSpPr>
            <a:spLocks noGrp="1"/>
          </p:cNvSpPr>
          <p:nvPr>
            <p:ph type="body" sz="quarter" idx="30"/>
          </p:nvPr>
        </p:nvSpPr>
        <p:spPr>
          <a:xfrm>
            <a:off x="32957674" y="29611432"/>
            <a:ext cx="10052050" cy="2369857"/>
          </a:xfrm>
        </p:spPr>
        <p:txBody>
          <a:bodyPr/>
          <a:lstStyle/>
          <a:p>
            <a:r>
              <a:rPr lang="en-US" sz="2400" dirty="0">
                <a:solidFill>
                  <a:schemeClr val="tx1"/>
                </a:solidFill>
              </a:rPr>
              <a:t>We would like to thank Dr. J. P. Dubey from the USDA for providing the animal serum samples and Dr. Solange </a:t>
            </a:r>
            <a:r>
              <a:rPr lang="en-US" sz="2400" dirty="0" err="1">
                <a:solidFill>
                  <a:schemeClr val="tx1"/>
                </a:solidFill>
              </a:rPr>
              <a:t>Gennari</a:t>
            </a:r>
            <a:r>
              <a:rPr lang="en-US" sz="2400" dirty="0">
                <a:solidFill>
                  <a:schemeClr val="tx1"/>
                </a:solidFill>
              </a:rPr>
              <a:t> at the University of Sao Paulo for providing the human serum samples. We would also like to thank Brandon Buck, Alison Easter, and Matthew Scott for their contributions to this project as well as the rest of the Su Lab team</a:t>
            </a:r>
            <a:r>
              <a:rPr lang="en-US" sz="2800" dirty="0">
                <a:solidFill>
                  <a:schemeClr val="tx1"/>
                </a:solidFill>
              </a:rPr>
              <a:t>.</a:t>
            </a:r>
          </a:p>
        </p:txBody>
      </p:sp>
      <p:sp>
        <p:nvSpPr>
          <p:cNvPr id="465" name="Text Placeholder 464"/>
          <p:cNvSpPr>
            <a:spLocks noGrp="1"/>
          </p:cNvSpPr>
          <p:nvPr>
            <p:ph type="body" sz="quarter" idx="150"/>
          </p:nvPr>
        </p:nvSpPr>
        <p:spPr>
          <a:xfrm>
            <a:off x="5932593" y="3318633"/>
            <a:ext cx="31998968" cy="1280160"/>
          </a:xfrm>
        </p:spPr>
        <p:txBody>
          <a:bodyPr>
            <a:normAutofit/>
          </a:bodyPr>
          <a:lstStyle/>
          <a:p>
            <a:r>
              <a:rPr lang="en-US" sz="5400" dirty="0"/>
              <a:t>Department of Microbiology, The University of Tennessee </a:t>
            </a:r>
          </a:p>
        </p:txBody>
      </p:sp>
      <p:sp>
        <p:nvSpPr>
          <p:cNvPr id="466" name="Text Placeholder 465"/>
          <p:cNvSpPr>
            <a:spLocks noGrp="1"/>
          </p:cNvSpPr>
          <p:nvPr>
            <p:ph type="body" sz="quarter" idx="151"/>
          </p:nvPr>
        </p:nvSpPr>
        <p:spPr/>
        <p:txBody>
          <a:bodyPr>
            <a:normAutofit/>
          </a:bodyPr>
          <a:lstStyle/>
          <a:p>
            <a:r>
              <a:rPr lang="en-US" sz="5400" dirty="0"/>
              <a:t>Riley Byrd and Chunlei Su</a:t>
            </a:r>
          </a:p>
        </p:txBody>
      </p:sp>
      <p:sp>
        <p:nvSpPr>
          <p:cNvPr id="467" name="Text Placeholder 466"/>
          <p:cNvSpPr>
            <a:spLocks noGrp="1"/>
          </p:cNvSpPr>
          <p:nvPr>
            <p:ph type="body" sz="quarter" idx="153"/>
          </p:nvPr>
        </p:nvSpPr>
        <p:spPr>
          <a:xfrm>
            <a:off x="2095500" y="618213"/>
            <a:ext cx="39966899" cy="1637973"/>
          </a:xfrm>
        </p:spPr>
        <p:txBody>
          <a:bodyPr>
            <a:normAutofit fontScale="77500" lnSpcReduction="20000"/>
          </a:bodyPr>
          <a:lstStyle/>
          <a:p>
            <a:r>
              <a:rPr lang="en-US" dirty="0"/>
              <a:t>Determining if host serum IgG titer is associated with </a:t>
            </a:r>
            <a:r>
              <a:rPr lang="en-US" i="1" dirty="0"/>
              <a:t>Toxoplasma gondii </a:t>
            </a:r>
            <a:r>
              <a:rPr lang="en-US" dirty="0"/>
              <a:t>virulence</a:t>
            </a:r>
          </a:p>
        </p:txBody>
      </p:sp>
      <p:sp>
        <p:nvSpPr>
          <p:cNvPr id="3" name="Rectangle 2">
            <a:extLst>
              <a:ext uri="{FF2B5EF4-FFF2-40B4-BE49-F238E27FC236}">
                <a16:creationId xmlns:a16="http://schemas.microsoft.com/office/drawing/2014/main" id="{C4986578-B997-4534-A806-F26B88C30F65}"/>
              </a:ext>
            </a:extLst>
          </p:cNvPr>
          <p:cNvSpPr/>
          <p:nvPr/>
        </p:nvSpPr>
        <p:spPr>
          <a:xfrm>
            <a:off x="12272916" y="6891706"/>
            <a:ext cx="6567905" cy="10827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p>
          <a:p>
            <a:pPr algn="ctr"/>
            <a:r>
              <a:rPr lang="en-US" sz="2800" dirty="0"/>
              <a:t>Dilute serum samples to 1:25 using phosphate buffered saline (PBS) </a:t>
            </a:r>
          </a:p>
          <a:p>
            <a:pPr algn="ctr"/>
            <a:endParaRPr lang="en-US" sz="5400" dirty="0"/>
          </a:p>
        </p:txBody>
      </p:sp>
      <p:sp>
        <p:nvSpPr>
          <p:cNvPr id="102" name="Rectangle 101">
            <a:extLst>
              <a:ext uri="{FF2B5EF4-FFF2-40B4-BE49-F238E27FC236}">
                <a16:creationId xmlns:a16="http://schemas.microsoft.com/office/drawing/2014/main" id="{6207FF5C-0FDD-4910-9413-799E9BC13A1D}"/>
              </a:ext>
            </a:extLst>
          </p:cNvPr>
          <p:cNvSpPr/>
          <p:nvPr/>
        </p:nvSpPr>
        <p:spPr>
          <a:xfrm>
            <a:off x="13165473" y="17877208"/>
            <a:ext cx="6582600" cy="1170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p>
          <a:p>
            <a:pPr lvl="0" algn="ctr"/>
            <a:r>
              <a:rPr lang="en-US" sz="2800" dirty="0"/>
              <a:t>Prepare antigen mixture</a:t>
            </a:r>
          </a:p>
          <a:p>
            <a:pPr algn="ctr"/>
            <a:endParaRPr lang="en-US" sz="5400" dirty="0"/>
          </a:p>
        </p:txBody>
      </p:sp>
      <p:sp>
        <p:nvSpPr>
          <p:cNvPr id="12" name="TextBox 11">
            <a:extLst>
              <a:ext uri="{FF2B5EF4-FFF2-40B4-BE49-F238E27FC236}">
                <a16:creationId xmlns:a16="http://schemas.microsoft.com/office/drawing/2014/main" id="{FBA341CD-F334-406B-80E3-4C2050F92D48}"/>
              </a:ext>
            </a:extLst>
          </p:cNvPr>
          <p:cNvSpPr txBox="1"/>
          <p:nvPr/>
        </p:nvSpPr>
        <p:spPr>
          <a:xfrm>
            <a:off x="22522246" y="10679025"/>
            <a:ext cx="9553417" cy="1815882"/>
          </a:xfrm>
          <a:prstGeom prst="rect">
            <a:avLst/>
          </a:prstGeom>
          <a:noFill/>
        </p:spPr>
        <p:txBody>
          <a:bodyPr wrap="square" rtlCol="0">
            <a:spAutoFit/>
          </a:bodyPr>
          <a:lstStyle/>
          <a:p>
            <a:r>
              <a:rPr lang="en-US" sz="2800" b="1" dirty="0"/>
              <a:t>Figure 3. MAT titers of cat samples. The mode of the titers fell between approximately 1:400 and 1:3200 for cats from all locations including Brazil, Egypt, China, Ethiopia, and USA (Tennessee).</a:t>
            </a:r>
          </a:p>
        </p:txBody>
      </p:sp>
      <p:sp>
        <p:nvSpPr>
          <p:cNvPr id="44" name="TextBox 43">
            <a:extLst>
              <a:ext uri="{FF2B5EF4-FFF2-40B4-BE49-F238E27FC236}">
                <a16:creationId xmlns:a16="http://schemas.microsoft.com/office/drawing/2014/main" id="{A1F2695F-3BCA-446F-A1D7-92059B4C5991}"/>
              </a:ext>
            </a:extLst>
          </p:cNvPr>
          <p:cNvSpPr txBox="1"/>
          <p:nvPr/>
        </p:nvSpPr>
        <p:spPr>
          <a:xfrm>
            <a:off x="22672203" y="23665985"/>
            <a:ext cx="9369897" cy="1815882"/>
          </a:xfrm>
          <a:prstGeom prst="rect">
            <a:avLst/>
          </a:prstGeom>
          <a:noFill/>
        </p:spPr>
        <p:txBody>
          <a:bodyPr wrap="square" rtlCol="0">
            <a:spAutoFit/>
          </a:bodyPr>
          <a:lstStyle/>
          <a:p>
            <a:r>
              <a:rPr lang="en-US" sz="2800" b="1" dirty="0"/>
              <a:t>Figure 5. MAT titers of cat samples. Samples from South America are compared to non-South America regions. The modes of the titers from both regions are similar, approximately 1:400 to 1:3200.</a:t>
            </a:r>
          </a:p>
        </p:txBody>
      </p:sp>
      <p:sp>
        <p:nvSpPr>
          <p:cNvPr id="46" name="TextBox 45">
            <a:extLst>
              <a:ext uri="{FF2B5EF4-FFF2-40B4-BE49-F238E27FC236}">
                <a16:creationId xmlns:a16="http://schemas.microsoft.com/office/drawing/2014/main" id="{ED71A07A-F3F7-4B7B-B115-A76E521270A3}"/>
              </a:ext>
            </a:extLst>
          </p:cNvPr>
          <p:cNvSpPr txBox="1"/>
          <p:nvPr/>
        </p:nvSpPr>
        <p:spPr>
          <a:xfrm>
            <a:off x="22370158" y="17079707"/>
            <a:ext cx="9705505" cy="1815882"/>
          </a:xfrm>
          <a:prstGeom prst="rect">
            <a:avLst/>
          </a:prstGeom>
          <a:noFill/>
        </p:spPr>
        <p:txBody>
          <a:bodyPr wrap="square" rtlCol="0">
            <a:spAutoFit/>
          </a:bodyPr>
          <a:lstStyle/>
          <a:p>
            <a:r>
              <a:rPr lang="en-US" sz="2800" b="1" dirty="0"/>
              <a:t>Figure 4. MAT titers of dog samples. The mode of the Brazil dog results fell between 1:400 and 1:800 and the Columbia dog between 1:25 and 1:100. The modes for the Sri Lanka dog, Egypt dog, and Vietnam dog fell a bit lower, between 1:100 and 1:200.</a:t>
            </a:r>
          </a:p>
        </p:txBody>
      </p:sp>
      <p:sp>
        <p:nvSpPr>
          <p:cNvPr id="51" name="TextBox 50">
            <a:extLst>
              <a:ext uri="{FF2B5EF4-FFF2-40B4-BE49-F238E27FC236}">
                <a16:creationId xmlns:a16="http://schemas.microsoft.com/office/drawing/2014/main" id="{E44A2214-224F-47E9-B72A-06F7D7BCB814}"/>
              </a:ext>
            </a:extLst>
          </p:cNvPr>
          <p:cNvSpPr txBox="1"/>
          <p:nvPr/>
        </p:nvSpPr>
        <p:spPr>
          <a:xfrm>
            <a:off x="22536150" y="30270094"/>
            <a:ext cx="9553417" cy="1815882"/>
          </a:xfrm>
          <a:prstGeom prst="rect">
            <a:avLst/>
          </a:prstGeom>
          <a:noFill/>
        </p:spPr>
        <p:txBody>
          <a:bodyPr wrap="square" rtlCol="0">
            <a:spAutoFit/>
          </a:bodyPr>
          <a:lstStyle/>
          <a:p>
            <a:r>
              <a:rPr lang="en-US" sz="2800" b="1" dirty="0"/>
              <a:t>Figure 6. MAT titers of dog samples. Dog samples from South America are compared to non-South America regions. The modes of the titers from both regions are similar, approximately 1:100 to 1:200.</a:t>
            </a:r>
          </a:p>
        </p:txBody>
      </p:sp>
      <p:sp>
        <p:nvSpPr>
          <p:cNvPr id="53" name="TextBox 52">
            <a:extLst>
              <a:ext uri="{FF2B5EF4-FFF2-40B4-BE49-F238E27FC236}">
                <a16:creationId xmlns:a16="http://schemas.microsoft.com/office/drawing/2014/main" id="{E7E1D27D-3E68-479C-B4B3-5DAFE1BAC7BC}"/>
              </a:ext>
            </a:extLst>
          </p:cNvPr>
          <p:cNvSpPr txBox="1"/>
          <p:nvPr/>
        </p:nvSpPr>
        <p:spPr>
          <a:xfrm>
            <a:off x="33275464" y="10666845"/>
            <a:ext cx="9416470" cy="1815882"/>
          </a:xfrm>
          <a:prstGeom prst="rect">
            <a:avLst/>
          </a:prstGeom>
          <a:noFill/>
        </p:spPr>
        <p:txBody>
          <a:bodyPr wrap="square" rtlCol="0">
            <a:spAutoFit/>
          </a:bodyPr>
          <a:lstStyle/>
          <a:p>
            <a:r>
              <a:rPr lang="en-US" sz="2800" b="1" dirty="0"/>
              <a:t>Figure 7. MAT titers of human samples from Brazil and USA (4). The mode for the samples from Tennessee humans fell between 1:200 and 1:400. The mode for the Brazilian human samples was considerably higher, around 1:3200 to 1:6400.</a:t>
            </a:r>
          </a:p>
        </p:txBody>
      </p:sp>
      <p:pic>
        <p:nvPicPr>
          <p:cNvPr id="55" name="Picture 2" descr="A screenshot of a cell phone&#10;&#10;Description generated with high confidence">
            <a:extLst>
              <a:ext uri="{FF2B5EF4-FFF2-40B4-BE49-F238E27FC236}">
                <a16:creationId xmlns:a16="http://schemas.microsoft.com/office/drawing/2014/main" id="{6FDA910B-C920-4315-BEF4-324B8F72931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768608" y="17507844"/>
            <a:ext cx="6518246" cy="5214597"/>
          </a:xfrm>
          <a:prstGeom prst="rect">
            <a:avLst/>
          </a:prstGeom>
        </p:spPr>
      </p:pic>
      <p:sp>
        <p:nvSpPr>
          <p:cNvPr id="56" name="TextBox 55">
            <a:extLst>
              <a:ext uri="{FF2B5EF4-FFF2-40B4-BE49-F238E27FC236}">
                <a16:creationId xmlns:a16="http://schemas.microsoft.com/office/drawing/2014/main" id="{1C814943-71E0-4482-B584-89C71727CAB9}"/>
              </a:ext>
            </a:extLst>
          </p:cNvPr>
          <p:cNvSpPr txBox="1"/>
          <p:nvPr/>
        </p:nvSpPr>
        <p:spPr>
          <a:xfrm>
            <a:off x="2898016" y="22793302"/>
            <a:ext cx="6069153" cy="460945"/>
          </a:xfrm>
          <a:prstGeom prst="rect">
            <a:avLst/>
          </a:prstGeom>
          <a:noFill/>
        </p:spPr>
        <p:txBody>
          <a:bodyPr wrap="square" rtlCol="0">
            <a:spAutoFit/>
          </a:bodyPr>
          <a:lstStyle/>
          <a:p>
            <a:pPr algn="just"/>
            <a:r>
              <a:rPr lang="en-US" sz="2400" b="1" dirty="0">
                <a:latin typeface="Times New Roman" charset="0"/>
                <a:ea typeface="Times New Roman" charset="0"/>
                <a:cs typeface="Times New Roman" charset="0"/>
              </a:rPr>
              <a:t>Figure 1. Life Cycle of </a:t>
            </a:r>
            <a:r>
              <a:rPr lang="en-US" sz="2400" b="1" i="1" dirty="0">
                <a:latin typeface="Times New Roman" charset="0"/>
                <a:ea typeface="Times New Roman" charset="0"/>
                <a:cs typeface="Times New Roman" charset="0"/>
              </a:rPr>
              <a:t>Toxoplasma </a:t>
            </a:r>
            <a:r>
              <a:rPr lang="en-US" sz="2400" b="1" i="1" dirty="0" err="1">
                <a:latin typeface="Times New Roman" charset="0"/>
                <a:ea typeface="Times New Roman" charset="0"/>
                <a:cs typeface="Times New Roman" charset="0"/>
              </a:rPr>
              <a:t>gondii</a:t>
            </a:r>
            <a:r>
              <a:rPr lang="en-US" sz="2400" b="1" i="1" dirty="0">
                <a:latin typeface="Times New Roman" charset="0"/>
                <a:ea typeface="Times New Roman" charset="0"/>
                <a:cs typeface="Times New Roman" charset="0"/>
              </a:rPr>
              <a:t> </a:t>
            </a:r>
            <a:r>
              <a:rPr lang="en-US" sz="2400" b="1" dirty="0">
                <a:latin typeface="Times New Roman" charset="0"/>
                <a:ea typeface="Times New Roman" charset="0"/>
                <a:cs typeface="Times New Roman" charset="0"/>
              </a:rPr>
              <a:t>(5)</a:t>
            </a:r>
            <a:r>
              <a:rPr lang="en-US" sz="2400" b="1" i="1" dirty="0">
                <a:latin typeface="Times New Roman" charset="0"/>
                <a:ea typeface="Times New Roman" charset="0"/>
                <a:cs typeface="Times New Roman" charset="0"/>
              </a:rPr>
              <a:t>    </a:t>
            </a:r>
          </a:p>
        </p:txBody>
      </p:sp>
      <p:sp>
        <p:nvSpPr>
          <p:cNvPr id="58" name="Arrow: Down 57">
            <a:extLst>
              <a:ext uri="{FF2B5EF4-FFF2-40B4-BE49-F238E27FC236}">
                <a16:creationId xmlns:a16="http://schemas.microsoft.com/office/drawing/2014/main" id="{E626A34D-D2E3-4C35-8B3B-398E26681FA8}"/>
              </a:ext>
            </a:extLst>
          </p:cNvPr>
          <p:cNvSpPr/>
          <p:nvPr/>
        </p:nvSpPr>
        <p:spPr>
          <a:xfrm>
            <a:off x="17296181" y="8094425"/>
            <a:ext cx="1082789" cy="890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AF3006C-B28C-4F1C-83F5-493E060CACAB}"/>
              </a:ext>
            </a:extLst>
          </p:cNvPr>
          <p:cNvSpPr/>
          <p:nvPr/>
        </p:nvSpPr>
        <p:spPr>
          <a:xfrm>
            <a:off x="12657379" y="9123680"/>
            <a:ext cx="6582060" cy="1067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p>
          <a:p>
            <a:pPr lvl="0" algn="ctr"/>
            <a:r>
              <a:rPr lang="en-US" sz="2800" dirty="0"/>
              <a:t>Serial dilute samples to 1:3200 in plate (8 serial dilutions)</a:t>
            </a:r>
            <a:endParaRPr lang="en-US" sz="5400" dirty="0"/>
          </a:p>
          <a:p>
            <a:pPr lvl="0" algn="ctr"/>
            <a:endParaRPr lang="en-US" sz="5400" dirty="0"/>
          </a:p>
        </p:txBody>
      </p:sp>
      <p:sp>
        <p:nvSpPr>
          <p:cNvPr id="59" name="Text Placeholder 456">
            <a:extLst>
              <a:ext uri="{FF2B5EF4-FFF2-40B4-BE49-F238E27FC236}">
                <a16:creationId xmlns:a16="http://schemas.microsoft.com/office/drawing/2014/main" id="{14AD126C-BB63-4019-8B1E-CC5A7AE0C273}"/>
              </a:ext>
            </a:extLst>
          </p:cNvPr>
          <p:cNvSpPr txBox="1">
            <a:spLocks/>
          </p:cNvSpPr>
          <p:nvPr/>
        </p:nvSpPr>
        <p:spPr>
          <a:xfrm>
            <a:off x="22110273" y="5386253"/>
            <a:ext cx="10058400" cy="754045"/>
          </a:xfrm>
          <a:prstGeom prst="rect">
            <a:avLst/>
          </a:prstGeom>
          <a:noFill/>
        </p:spPr>
        <p:txBody>
          <a:bodyPr lIns="91436" tIns="91436" rIns="91436" bIns="91436" anchor="ctr"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u="none" dirty="0">
                <a:solidFill>
                  <a:schemeClr val="tx1"/>
                </a:solidFill>
              </a:rPr>
              <a:t>RESULTS</a:t>
            </a:r>
          </a:p>
        </p:txBody>
      </p:sp>
      <p:sp>
        <p:nvSpPr>
          <p:cNvPr id="60" name="TextBox 59">
            <a:extLst>
              <a:ext uri="{FF2B5EF4-FFF2-40B4-BE49-F238E27FC236}">
                <a16:creationId xmlns:a16="http://schemas.microsoft.com/office/drawing/2014/main" id="{0FA3FF25-F379-4763-831E-8A156E5D0BFB}"/>
              </a:ext>
            </a:extLst>
          </p:cNvPr>
          <p:cNvSpPr txBox="1"/>
          <p:nvPr/>
        </p:nvSpPr>
        <p:spPr>
          <a:xfrm>
            <a:off x="13307464" y="24022853"/>
            <a:ext cx="8455981" cy="461665"/>
          </a:xfrm>
          <a:prstGeom prst="rect">
            <a:avLst/>
          </a:prstGeom>
          <a:noFill/>
        </p:spPr>
        <p:txBody>
          <a:bodyPr wrap="square" rtlCol="0">
            <a:spAutoFit/>
          </a:bodyPr>
          <a:lstStyle/>
          <a:p>
            <a:r>
              <a:rPr lang="en-US" sz="2400" dirty="0"/>
              <a:t>      1     2     3      4      5     6      7     8      9   10  Neg </a:t>
            </a:r>
            <a:r>
              <a:rPr lang="en-US" sz="2400" dirty="0" err="1"/>
              <a:t>Pos</a:t>
            </a:r>
            <a:r>
              <a:rPr lang="en-US" sz="2400" dirty="0"/>
              <a:t>         </a:t>
            </a:r>
          </a:p>
        </p:txBody>
      </p:sp>
      <p:sp>
        <p:nvSpPr>
          <p:cNvPr id="61" name="TextBox 60">
            <a:extLst>
              <a:ext uri="{FF2B5EF4-FFF2-40B4-BE49-F238E27FC236}">
                <a16:creationId xmlns:a16="http://schemas.microsoft.com/office/drawing/2014/main" id="{7AAF33E4-0419-4A61-ADA2-3251B3855555}"/>
              </a:ext>
            </a:extLst>
          </p:cNvPr>
          <p:cNvSpPr txBox="1"/>
          <p:nvPr/>
        </p:nvSpPr>
        <p:spPr>
          <a:xfrm>
            <a:off x="12272916" y="24590524"/>
            <a:ext cx="1265859" cy="4816703"/>
          </a:xfrm>
          <a:prstGeom prst="rect">
            <a:avLst/>
          </a:prstGeom>
          <a:noFill/>
        </p:spPr>
        <p:txBody>
          <a:bodyPr wrap="square" rtlCol="0">
            <a:spAutoFit/>
          </a:bodyPr>
          <a:lstStyle/>
          <a:p>
            <a:r>
              <a:rPr lang="en-US" sz="2400" dirty="0"/>
              <a:t>1:25</a:t>
            </a:r>
          </a:p>
          <a:p>
            <a:endParaRPr lang="en-US" sz="900" dirty="0"/>
          </a:p>
          <a:p>
            <a:r>
              <a:rPr lang="en-US" sz="2400" dirty="0"/>
              <a:t>1:50</a:t>
            </a:r>
          </a:p>
          <a:p>
            <a:endParaRPr lang="en-US" sz="2000" dirty="0"/>
          </a:p>
          <a:p>
            <a:r>
              <a:rPr lang="en-US" sz="2400" dirty="0"/>
              <a:t>1:100</a:t>
            </a:r>
          </a:p>
          <a:p>
            <a:endParaRPr lang="en-US" sz="1600" dirty="0"/>
          </a:p>
          <a:p>
            <a:r>
              <a:rPr lang="en-US" sz="2400" dirty="0"/>
              <a:t>1:200</a:t>
            </a:r>
          </a:p>
          <a:p>
            <a:endParaRPr lang="en-US" sz="1200" dirty="0"/>
          </a:p>
          <a:p>
            <a:r>
              <a:rPr lang="en-US" sz="2400" dirty="0"/>
              <a:t>1:400</a:t>
            </a:r>
          </a:p>
          <a:p>
            <a:endParaRPr lang="en-US" sz="1400" dirty="0"/>
          </a:p>
          <a:p>
            <a:r>
              <a:rPr lang="en-US" sz="2400" dirty="0"/>
              <a:t>1:800</a:t>
            </a:r>
          </a:p>
          <a:p>
            <a:endParaRPr lang="en-US" sz="1600" dirty="0"/>
          </a:p>
          <a:p>
            <a:r>
              <a:rPr lang="en-US" sz="2400" dirty="0"/>
              <a:t>1:1600</a:t>
            </a:r>
          </a:p>
          <a:p>
            <a:endParaRPr lang="en-US" sz="1800" dirty="0"/>
          </a:p>
          <a:p>
            <a:r>
              <a:rPr lang="en-US" sz="2400" dirty="0"/>
              <a:t>1:3200</a:t>
            </a:r>
          </a:p>
        </p:txBody>
      </p:sp>
      <p:sp>
        <p:nvSpPr>
          <p:cNvPr id="62" name="TextBox 61">
            <a:extLst>
              <a:ext uri="{FF2B5EF4-FFF2-40B4-BE49-F238E27FC236}">
                <a16:creationId xmlns:a16="http://schemas.microsoft.com/office/drawing/2014/main" id="{C6E08A0D-8CC2-4FE9-B8D4-21EA82DDD340}"/>
              </a:ext>
            </a:extLst>
          </p:cNvPr>
          <p:cNvSpPr txBox="1"/>
          <p:nvPr/>
        </p:nvSpPr>
        <p:spPr>
          <a:xfrm>
            <a:off x="12086792" y="29669930"/>
            <a:ext cx="8739963" cy="1200329"/>
          </a:xfrm>
          <a:prstGeom prst="rect">
            <a:avLst/>
          </a:prstGeom>
          <a:noFill/>
        </p:spPr>
        <p:txBody>
          <a:bodyPr wrap="square" rtlCol="0">
            <a:spAutoFit/>
          </a:bodyPr>
          <a:lstStyle/>
          <a:p>
            <a:pPr algn="just"/>
            <a:r>
              <a:rPr lang="en-US" sz="2400" b="1" dirty="0">
                <a:latin typeface="Arial" panose="020B0604020202020204" pitchFamily="34" charset="0"/>
                <a:ea typeface="Times New Roman" charset="0"/>
                <a:cs typeface="Arial" panose="020B0604020202020204" pitchFamily="34" charset="0"/>
              </a:rPr>
              <a:t>Figure 2. MAT test plate example. Wells with blue pellet</a:t>
            </a:r>
            <a:r>
              <a:rPr lang="en-US" sz="2000" b="1" dirty="0">
                <a:latin typeface="Arial" panose="020B0604020202020204" pitchFamily="34" charset="0"/>
                <a:ea typeface="Times New Roman" charset="0"/>
                <a:cs typeface="Arial" panose="020B0604020202020204" pitchFamily="34" charset="0"/>
              </a:rPr>
              <a:t> </a:t>
            </a:r>
            <a:r>
              <a:rPr lang="en-US" sz="2400" b="1" dirty="0">
                <a:latin typeface="Arial" panose="020B0604020202020204" pitchFamily="34" charset="0"/>
                <a:ea typeface="Times New Roman" charset="0"/>
                <a:cs typeface="Arial" panose="020B0604020202020204" pitchFamily="34" charset="0"/>
              </a:rPr>
              <a:t>were read as negative, while clear wells or those with a “mat” of cells were read as positive. </a:t>
            </a:r>
          </a:p>
        </p:txBody>
      </p:sp>
      <p:pic>
        <p:nvPicPr>
          <p:cNvPr id="63" name="Picture 62">
            <a:extLst>
              <a:ext uri="{FF2B5EF4-FFF2-40B4-BE49-F238E27FC236}">
                <a16:creationId xmlns:a16="http://schemas.microsoft.com/office/drawing/2014/main" id="{9BFFD891-9F89-42A5-AC06-FF8BC08C38CE}"/>
              </a:ext>
            </a:extLst>
          </p:cNvPr>
          <p:cNvPicPr>
            <a:picLocks noChangeAspect="1"/>
          </p:cNvPicPr>
          <p:nvPr/>
        </p:nvPicPr>
        <p:blipFill>
          <a:blip r:embed="rId4"/>
          <a:stretch>
            <a:fillRect/>
          </a:stretch>
        </p:blipFill>
        <p:spPr>
          <a:xfrm>
            <a:off x="13406734" y="24640019"/>
            <a:ext cx="6693718" cy="4717714"/>
          </a:xfrm>
          <a:prstGeom prst="rect">
            <a:avLst/>
          </a:prstGeom>
        </p:spPr>
      </p:pic>
      <p:sp>
        <p:nvSpPr>
          <p:cNvPr id="68" name="Arrow: Down 67">
            <a:extLst>
              <a:ext uri="{FF2B5EF4-FFF2-40B4-BE49-F238E27FC236}">
                <a16:creationId xmlns:a16="http://schemas.microsoft.com/office/drawing/2014/main" id="{5E9951C2-A5F9-484D-A0E7-AF148F78C831}"/>
              </a:ext>
            </a:extLst>
          </p:cNvPr>
          <p:cNvSpPr/>
          <p:nvPr/>
        </p:nvSpPr>
        <p:spPr>
          <a:xfrm>
            <a:off x="17686065" y="19244398"/>
            <a:ext cx="1082789" cy="890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Down 68">
            <a:extLst>
              <a:ext uri="{FF2B5EF4-FFF2-40B4-BE49-F238E27FC236}">
                <a16:creationId xmlns:a16="http://schemas.microsoft.com/office/drawing/2014/main" id="{36B433E7-9386-4AD2-A878-D0F4CDEBE639}"/>
              </a:ext>
            </a:extLst>
          </p:cNvPr>
          <p:cNvSpPr/>
          <p:nvPr/>
        </p:nvSpPr>
        <p:spPr>
          <a:xfrm>
            <a:off x="17837575" y="10530699"/>
            <a:ext cx="1082789" cy="890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7B34528-6E5A-4A10-B7A0-1133702D76A7}"/>
              </a:ext>
            </a:extLst>
          </p:cNvPr>
          <p:cNvPicPr>
            <a:picLocks noChangeAspect="1"/>
          </p:cNvPicPr>
          <p:nvPr/>
        </p:nvPicPr>
        <p:blipFill>
          <a:blip r:embed="rId5"/>
          <a:stretch>
            <a:fillRect/>
          </a:stretch>
        </p:blipFill>
        <p:spPr>
          <a:xfrm>
            <a:off x="12429668" y="11684018"/>
            <a:ext cx="8469947" cy="5318879"/>
          </a:xfrm>
          <a:prstGeom prst="rect">
            <a:avLst/>
          </a:prstGeom>
        </p:spPr>
      </p:pic>
      <p:sp>
        <p:nvSpPr>
          <p:cNvPr id="104" name="Rectangle 103">
            <a:extLst>
              <a:ext uri="{FF2B5EF4-FFF2-40B4-BE49-F238E27FC236}">
                <a16:creationId xmlns:a16="http://schemas.microsoft.com/office/drawing/2014/main" id="{56B53CF0-A4B0-436A-B346-0494F08A6759}"/>
              </a:ext>
            </a:extLst>
          </p:cNvPr>
          <p:cNvSpPr/>
          <p:nvPr/>
        </p:nvSpPr>
        <p:spPr>
          <a:xfrm>
            <a:off x="13586608" y="20251086"/>
            <a:ext cx="6576960" cy="1025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p>
          <a:p>
            <a:pPr algn="ctr"/>
            <a:r>
              <a:rPr lang="en-US" sz="2800" dirty="0"/>
              <a:t>Add antigen mixture to each well</a:t>
            </a:r>
          </a:p>
          <a:p>
            <a:pPr algn="ctr"/>
            <a:endParaRPr lang="en-US" sz="3600" dirty="0"/>
          </a:p>
        </p:txBody>
      </p:sp>
      <p:sp>
        <p:nvSpPr>
          <p:cNvPr id="67" name="Arrow: Down 66">
            <a:extLst>
              <a:ext uri="{FF2B5EF4-FFF2-40B4-BE49-F238E27FC236}">
                <a16:creationId xmlns:a16="http://schemas.microsoft.com/office/drawing/2014/main" id="{36618175-9626-431E-A9F8-4ED2BD511902}"/>
              </a:ext>
            </a:extLst>
          </p:cNvPr>
          <p:cNvSpPr/>
          <p:nvPr/>
        </p:nvSpPr>
        <p:spPr>
          <a:xfrm>
            <a:off x="18373933" y="21517244"/>
            <a:ext cx="1082789" cy="890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E1861405-2747-44AE-9180-C4FE35516791}"/>
              </a:ext>
            </a:extLst>
          </p:cNvPr>
          <p:cNvSpPr/>
          <p:nvPr/>
        </p:nvSpPr>
        <p:spPr>
          <a:xfrm>
            <a:off x="14244155" y="22539211"/>
            <a:ext cx="6582600" cy="1025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4000" dirty="0">
              <a:solidFill>
                <a:prstClr val="white"/>
              </a:solidFill>
            </a:endParaRPr>
          </a:p>
          <a:p>
            <a:pPr lvl="0" algn="ctr"/>
            <a:r>
              <a:rPr lang="en-US" sz="2800" dirty="0">
                <a:solidFill>
                  <a:prstClr val="white"/>
                </a:solidFill>
              </a:rPr>
              <a:t>Cover plate and incubate at 37°C for 24 hours</a:t>
            </a:r>
          </a:p>
          <a:p>
            <a:pPr lvl="0" algn="ctr"/>
            <a:endParaRPr lang="en-US" sz="3600" dirty="0">
              <a:solidFill>
                <a:prstClr val="white"/>
              </a:solidFill>
            </a:endParaRPr>
          </a:p>
        </p:txBody>
      </p:sp>
      <p:pic>
        <p:nvPicPr>
          <p:cNvPr id="10" name="Picture 9">
            <a:extLst>
              <a:ext uri="{FF2B5EF4-FFF2-40B4-BE49-F238E27FC236}">
                <a16:creationId xmlns:a16="http://schemas.microsoft.com/office/drawing/2014/main" id="{836FB013-EE0B-4E8C-96B5-D63CC78786C9}"/>
              </a:ext>
            </a:extLst>
          </p:cNvPr>
          <p:cNvPicPr>
            <a:picLocks noChangeAspect="1"/>
          </p:cNvPicPr>
          <p:nvPr/>
        </p:nvPicPr>
        <p:blipFill>
          <a:blip r:embed="rId6"/>
          <a:stretch>
            <a:fillRect/>
          </a:stretch>
        </p:blipFill>
        <p:spPr>
          <a:xfrm>
            <a:off x="34618918" y="5984351"/>
            <a:ext cx="6547213" cy="4593537"/>
          </a:xfrm>
          <a:prstGeom prst="rect">
            <a:avLst/>
          </a:prstGeom>
        </p:spPr>
      </p:pic>
      <mc:AlternateContent xmlns:mc="http://schemas.openxmlformats.org/markup-compatibility/2006" xmlns:p14="http://schemas.microsoft.com/office/powerpoint/2010/main">
        <mc:Choice Requires="p14">
          <p:contentPart p14:bwMode="auto" r:id="rId7">
            <p14:nvContentPartPr>
              <p14:cNvPr id="452" name="Ink 451"/>
              <p14:cNvContentPartPr/>
              <p14:nvPr/>
            </p14:nvContentPartPr>
            <p14:xfrm>
              <a:off x="9601320" y="22783920"/>
              <a:ext cx="360" cy="360"/>
            </p14:xfrm>
          </p:contentPart>
        </mc:Choice>
        <mc:Fallback xmlns="">
          <p:pic>
            <p:nvPicPr>
              <p:cNvPr id="452" name="Ink 451"/>
              <p:cNvPicPr/>
              <p:nvPr/>
            </p:nvPicPr>
            <p:blipFill>
              <a:blip r:embed="rId12"/>
              <a:stretch>
                <a:fillRect/>
              </a:stretch>
            </p:blipFill>
            <p:spPr>
              <a:xfrm>
                <a:off x="9586200" y="22768800"/>
                <a:ext cx="30600" cy="30600"/>
              </a:xfrm>
              <a:prstGeom prst="rect">
                <a:avLst/>
              </a:prstGeom>
            </p:spPr>
          </p:pic>
        </mc:Fallback>
      </mc:AlternateContent>
      <p:pic>
        <p:nvPicPr>
          <p:cNvPr id="45" name="Picture 44">
            <a:extLst>
              <a:ext uri="{FF2B5EF4-FFF2-40B4-BE49-F238E27FC236}">
                <a16:creationId xmlns:a16="http://schemas.microsoft.com/office/drawing/2014/main" id="{A74DC4CB-6B3F-456D-B680-91D6F57FCAF1}"/>
              </a:ext>
            </a:extLst>
          </p:cNvPr>
          <p:cNvPicPr>
            <a:picLocks noChangeAspect="1"/>
          </p:cNvPicPr>
          <p:nvPr/>
        </p:nvPicPr>
        <p:blipFill>
          <a:blip r:embed="rId13"/>
          <a:stretch>
            <a:fillRect/>
          </a:stretch>
        </p:blipFill>
        <p:spPr>
          <a:xfrm>
            <a:off x="24017382" y="18943359"/>
            <a:ext cx="6624234" cy="4780009"/>
          </a:xfrm>
          <a:prstGeom prst="rect">
            <a:avLst/>
          </a:prstGeom>
        </p:spPr>
      </p:pic>
      <p:pic>
        <p:nvPicPr>
          <p:cNvPr id="47" name="Picture 46">
            <a:extLst>
              <a:ext uri="{FF2B5EF4-FFF2-40B4-BE49-F238E27FC236}">
                <a16:creationId xmlns:a16="http://schemas.microsoft.com/office/drawing/2014/main" id="{40532B9F-B911-49EF-89CD-F0A5FB224FAF}"/>
              </a:ext>
            </a:extLst>
          </p:cNvPr>
          <p:cNvPicPr>
            <a:picLocks noChangeAspect="1"/>
          </p:cNvPicPr>
          <p:nvPr/>
        </p:nvPicPr>
        <p:blipFill>
          <a:blip r:embed="rId14"/>
          <a:stretch>
            <a:fillRect/>
          </a:stretch>
        </p:blipFill>
        <p:spPr>
          <a:xfrm>
            <a:off x="23835373" y="5991840"/>
            <a:ext cx="6840046" cy="4767706"/>
          </a:xfrm>
          <a:prstGeom prst="rect">
            <a:avLst/>
          </a:prstGeom>
        </p:spPr>
      </p:pic>
      <p:sp>
        <p:nvSpPr>
          <p:cNvPr id="6" name="Rectangle 5"/>
          <p:cNvSpPr/>
          <p:nvPr/>
        </p:nvSpPr>
        <p:spPr>
          <a:xfrm>
            <a:off x="12256383" y="6088256"/>
            <a:ext cx="4408258" cy="707886"/>
          </a:xfrm>
          <a:prstGeom prst="rect">
            <a:avLst/>
          </a:prstGeom>
        </p:spPr>
        <p:txBody>
          <a:bodyPr wrap="none">
            <a:spAutoFit/>
          </a:bodyPr>
          <a:lstStyle/>
          <a:p>
            <a:r>
              <a:rPr lang="en-US" sz="4000" b="1" dirty="0"/>
              <a:t>MAT Test Schematic</a:t>
            </a:r>
          </a:p>
        </p:txBody>
      </p:sp>
      <p:pic>
        <p:nvPicPr>
          <p:cNvPr id="4" name="Picture 3">
            <a:extLst>
              <a:ext uri="{FF2B5EF4-FFF2-40B4-BE49-F238E27FC236}">
                <a16:creationId xmlns:a16="http://schemas.microsoft.com/office/drawing/2014/main" id="{EA24D5A3-4F04-488B-A55F-3E125ABBF86F}"/>
              </a:ext>
            </a:extLst>
          </p:cNvPr>
          <p:cNvPicPr>
            <a:picLocks noChangeAspect="1"/>
          </p:cNvPicPr>
          <p:nvPr/>
        </p:nvPicPr>
        <p:blipFill>
          <a:blip r:embed="rId15"/>
          <a:stretch>
            <a:fillRect/>
          </a:stretch>
        </p:blipFill>
        <p:spPr>
          <a:xfrm>
            <a:off x="23973823" y="12506675"/>
            <a:ext cx="6563146" cy="4614464"/>
          </a:xfrm>
          <a:prstGeom prst="rect">
            <a:avLst/>
          </a:prstGeom>
        </p:spPr>
      </p:pic>
      <p:pic>
        <p:nvPicPr>
          <p:cNvPr id="7" name="Picture 6">
            <a:extLst>
              <a:ext uri="{FF2B5EF4-FFF2-40B4-BE49-F238E27FC236}">
                <a16:creationId xmlns:a16="http://schemas.microsoft.com/office/drawing/2014/main" id="{1A943290-4B60-4B44-B657-A95AA9BDA743}"/>
              </a:ext>
            </a:extLst>
          </p:cNvPr>
          <p:cNvPicPr>
            <a:picLocks noChangeAspect="1"/>
          </p:cNvPicPr>
          <p:nvPr/>
        </p:nvPicPr>
        <p:blipFill>
          <a:blip r:embed="rId16"/>
          <a:stretch>
            <a:fillRect/>
          </a:stretch>
        </p:blipFill>
        <p:spPr>
          <a:xfrm>
            <a:off x="24017382" y="25552380"/>
            <a:ext cx="6563147" cy="4717714"/>
          </a:xfrm>
          <a:prstGeom prst="rect">
            <a:avLst/>
          </a:prstGeom>
        </p:spPr>
      </p:pic>
      <p:sp>
        <p:nvSpPr>
          <p:cNvPr id="48" name="Text Placeholder 460"/>
          <p:cNvSpPr>
            <a:spLocks noGrp="1"/>
          </p:cNvSpPr>
          <p:nvPr>
            <p:ph type="body" sz="quarter" idx="28"/>
          </p:nvPr>
        </p:nvSpPr>
        <p:spPr>
          <a:xfrm>
            <a:off x="32920388" y="23423385"/>
            <a:ext cx="10052050" cy="5693844"/>
          </a:xfrm>
        </p:spPr>
        <p:txBody>
          <a:bodyPr/>
          <a:lstStyle/>
          <a:p>
            <a:pPr indent="-457200">
              <a:buFont typeface="Arial" pitchFamily="34" charset="0"/>
              <a:buAutoNum type="arabicPeriod"/>
            </a:pPr>
            <a:r>
              <a:rPr lang="en-US" sz="2000" dirty="0" err="1">
                <a:solidFill>
                  <a:schemeClr val="tx1"/>
                </a:solidFill>
              </a:rPr>
              <a:t>Tenter</a:t>
            </a:r>
            <a:r>
              <a:rPr lang="en-US" sz="2000" dirty="0">
                <a:solidFill>
                  <a:schemeClr val="tx1"/>
                </a:solidFill>
              </a:rPr>
              <a:t>, A. M., </a:t>
            </a:r>
            <a:r>
              <a:rPr lang="en-US" sz="2000" dirty="0" err="1">
                <a:solidFill>
                  <a:schemeClr val="tx1"/>
                </a:solidFill>
              </a:rPr>
              <a:t>Heckeroth</a:t>
            </a:r>
            <a:r>
              <a:rPr lang="en-US" sz="2000" dirty="0">
                <a:solidFill>
                  <a:schemeClr val="tx1"/>
                </a:solidFill>
              </a:rPr>
              <a:t>, A. R., &amp; Weiss, L. M. (2000). </a:t>
            </a:r>
            <a:r>
              <a:rPr lang="en-US" sz="2000" i="1" dirty="0">
                <a:solidFill>
                  <a:schemeClr val="tx1"/>
                </a:solidFill>
              </a:rPr>
              <a:t>Toxoplasma </a:t>
            </a:r>
            <a:r>
              <a:rPr lang="en-US" sz="2000" i="1" dirty="0" err="1">
                <a:solidFill>
                  <a:schemeClr val="tx1"/>
                </a:solidFill>
              </a:rPr>
              <a:t>gondii</a:t>
            </a:r>
            <a:r>
              <a:rPr lang="en-US" sz="2000" dirty="0">
                <a:solidFill>
                  <a:schemeClr val="tx1"/>
                </a:solidFill>
              </a:rPr>
              <a:t>: from animals to humans. International journal for parasitology, 30(12-13), 1217-1258.</a:t>
            </a:r>
          </a:p>
          <a:p>
            <a:pPr indent="-457200">
              <a:buFont typeface="Arial" pitchFamily="34" charset="0"/>
              <a:buAutoNum type="arabicPeriod"/>
            </a:pPr>
            <a:r>
              <a:rPr lang="en-US" sz="2000" dirty="0" err="1">
                <a:solidFill>
                  <a:schemeClr val="tx1"/>
                </a:solidFill>
              </a:rPr>
              <a:t>Shwab</a:t>
            </a:r>
            <a:r>
              <a:rPr lang="en-US" sz="2000" dirty="0">
                <a:solidFill>
                  <a:schemeClr val="tx1"/>
                </a:solidFill>
              </a:rPr>
              <a:t>, E. K., Jiang, T., Pena, H. F., </a:t>
            </a:r>
            <a:r>
              <a:rPr lang="en-US" sz="2000" dirty="0" err="1">
                <a:solidFill>
                  <a:schemeClr val="tx1"/>
                </a:solidFill>
              </a:rPr>
              <a:t>Gennari</a:t>
            </a:r>
            <a:r>
              <a:rPr lang="en-US" sz="2000" dirty="0">
                <a:solidFill>
                  <a:schemeClr val="tx1"/>
                </a:solidFill>
              </a:rPr>
              <a:t>, S. M., Dubey, J. P., &amp; Su, C. (2016). The ROP18 and ROP5 gene allele types are highly predictive of virulence in mice across globally distributed strains of </a:t>
            </a:r>
            <a:r>
              <a:rPr lang="en-US" sz="2000" i="1" dirty="0">
                <a:solidFill>
                  <a:schemeClr val="tx1"/>
                </a:solidFill>
              </a:rPr>
              <a:t>Toxoplasma </a:t>
            </a:r>
            <a:r>
              <a:rPr lang="en-US" sz="2000" i="1" dirty="0" err="1">
                <a:solidFill>
                  <a:schemeClr val="tx1"/>
                </a:solidFill>
              </a:rPr>
              <a:t>gondii</a:t>
            </a:r>
            <a:r>
              <a:rPr lang="en-US" sz="2000" dirty="0">
                <a:solidFill>
                  <a:schemeClr val="tx1"/>
                </a:solidFill>
              </a:rPr>
              <a:t>. International journal for parasitology, </a:t>
            </a:r>
            <a:r>
              <a:rPr lang="en-US" sz="2000" i="1" dirty="0">
                <a:solidFill>
                  <a:schemeClr val="tx1"/>
                </a:solidFill>
              </a:rPr>
              <a:t>46</a:t>
            </a:r>
            <a:r>
              <a:rPr lang="en-US" sz="2000" dirty="0">
                <a:solidFill>
                  <a:schemeClr val="tx1"/>
                </a:solidFill>
              </a:rPr>
              <a:t>(2), 141-146.</a:t>
            </a:r>
          </a:p>
          <a:p>
            <a:pPr indent="-457200">
              <a:buFont typeface="Arial" pitchFamily="34" charset="0"/>
              <a:buAutoNum type="arabicPeriod"/>
            </a:pPr>
            <a:r>
              <a:rPr lang="en-US" sz="2000" dirty="0">
                <a:solidFill>
                  <a:schemeClr val="tx1"/>
                </a:solidFill>
              </a:rPr>
              <a:t>Bharti, A. R., </a:t>
            </a:r>
            <a:r>
              <a:rPr lang="en-US" sz="2000" dirty="0" err="1">
                <a:solidFill>
                  <a:schemeClr val="tx1"/>
                </a:solidFill>
              </a:rPr>
              <a:t>McCutchan</a:t>
            </a:r>
            <a:r>
              <a:rPr lang="en-US" sz="2000" dirty="0">
                <a:solidFill>
                  <a:schemeClr val="tx1"/>
                </a:solidFill>
              </a:rPr>
              <a:t>, A., Deutsch, R., Smith, D. M., Ellis, R. J., </a:t>
            </a:r>
            <a:r>
              <a:rPr lang="en-US" sz="2000" dirty="0" err="1">
                <a:solidFill>
                  <a:schemeClr val="tx1"/>
                </a:solidFill>
              </a:rPr>
              <a:t>Cherner</a:t>
            </a:r>
            <a:r>
              <a:rPr lang="en-US" sz="2000" dirty="0">
                <a:solidFill>
                  <a:schemeClr val="tx1"/>
                </a:solidFill>
              </a:rPr>
              <a:t>, M., ... &amp; </a:t>
            </a:r>
            <a:r>
              <a:rPr lang="en-US" sz="2000" dirty="0" err="1">
                <a:solidFill>
                  <a:schemeClr val="tx1"/>
                </a:solidFill>
              </a:rPr>
              <a:t>Letendre</a:t>
            </a:r>
            <a:r>
              <a:rPr lang="en-US" sz="2000" dirty="0">
                <a:solidFill>
                  <a:schemeClr val="tx1"/>
                </a:solidFill>
              </a:rPr>
              <a:t>, S. L. (2016). Latent </a:t>
            </a:r>
            <a:r>
              <a:rPr lang="en-US" sz="2000" i="1" dirty="0">
                <a:solidFill>
                  <a:schemeClr val="tx1"/>
                </a:solidFill>
              </a:rPr>
              <a:t>Toxoplasma</a:t>
            </a:r>
            <a:r>
              <a:rPr lang="en-US" sz="2000" dirty="0">
                <a:solidFill>
                  <a:schemeClr val="tx1"/>
                </a:solidFill>
              </a:rPr>
              <a:t> infection and higher </a:t>
            </a:r>
            <a:r>
              <a:rPr lang="en-US" sz="2000" i="1" dirty="0">
                <a:solidFill>
                  <a:schemeClr val="tx1"/>
                </a:solidFill>
              </a:rPr>
              <a:t>Toxoplasma gondii </a:t>
            </a:r>
            <a:r>
              <a:rPr lang="en-US" sz="2000" dirty="0">
                <a:solidFill>
                  <a:schemeClr val="tx1"/>
                </a:solidFill>
              </a:rPr>
              <a:t>immunoglobulin G levels are associated with worse neurocognitive functioning in HIV-infected adults. Clinical Infectious Diseases, ciw655.</a:t>
            </a:r>
          </a:p>
          <a:p>
            <a:pPr indent="-457200">
              <a:buFont typeface="Arial" pitchFamily="34" charset="0"/>
              <a:buAutoNum type="arabicPeriod"/>
            </a:pPr>
            <a:r>
              <a:rPr lang="en-US" sz="2000" dirty="0" err="1">
                <a:solidFill>
                  <a:schemeClr val="tx1"/>
                </a:solidFill>
              </a:rPr>
              <a:t>Mawlood</a:t>
            </a:r>
            <a:r>
              <a:rPr lang="en-US" sz="2000" dirty="0">
                <a:solidFill>
                  <a:schemeClr val="tx1"/>
                </a:solidFill>
              </a:rPr>
              <a:t>, H. H., Mero, W. M., Su, C., &amp; Isa, A. M. (2017). Comparison of MAT with ELISA and LAT tests in detecting </a:t>
            </a:r>
            <a:r>
              <a:rPr lang="en-US" sz="2000" i="1" dirty="0">
                <a:solidFill>
                  <a:schemeClr val="tx1"/>
                </a:solidFill>
              </a:rPr>
              <a:t>Toxoplasma </a:t>
            </a:r>
            <a:r>
              <a:rPr lang="en-US" sz="2000" i="1" dirty="0" err="1">
                <a:solidFill>
                  <a:schemeClr val="tx1"/>
                </a:solidFill>
              </a:rPr>
              <a:t>gondii</a:t>
            </a:r>
            <a:r>
              <a:rPr lang="en-US" sz="2000" i="1" dirty="0">
                <a:solidFill>
                  <a:schemeClr val="tx1"/>
                </a:solidFill>
              </a:rPr>
              <a:t> a</a:t>
            </a:r>
            <a:r>
              <a:rPr lang="en-US" sz="2000" dirty="0">
                <a:solidFill>
                  <a:schemeClr val="tx1"/>
                </a:solidFill>
              </a:rPr>
              <a:t>ntibodies in human sera. Science Journal of University of </a:t>
            </a:r>
            <a:r>
              <a:rPr lang="en-US" sz="2000" dirty="0" err="1">
                <a:solidFill>
                  <a:schemeClr val="tx1"/>
                </a:solidFill>
              </a:rPr>
              <a:t>Zakho</a:t>
            </a:r>
            <a:r>
              <a:rPr lang="en-US" sz="2000" dirty="0">
                <a:solidFill>
                  <a:schemeClr val="tx1"/>
                </a:solidFill>
              </a:rPr>
              <a:t>, 5(1), 28-31.</a:t>
            </a:r>
          </a:p>
          <a:p>
            <a:pPr indent="-457200">
              <a:buFont typeface="Arial" pitchFamily="34" charset="0"/>
              <a:buAutoNum type="arabicPeriod"/>
            </a:pPr>
            <a:r>
              <a:rPr lang="en-US" sz="2000" dirty="0">
                <a:solidFill>
                  <a:schemeClr val="tx1"/>
                </a:solidFill>
              </a:rPr>
              <a:t>Dubey, J. P. (2004). Toxoplasmosis–a waterborne zoonosis. Veterinary parasitology, 126(1), 57-72.</a:t>
            </a:r>
          </a:p>
          <a:p>
            <a:pPr indent="-457200">
              <a:buFont typeface="Arial" pitchFamily="34" charset="0"/>
              <a:buAutoNum type="arabicPeriod"/>
            </a:pPr>
            <a:endParaRPr lang="en-US" sz="2000" dirty="0">
              <a:solidFill>
                <a:schemeClr val="tx1"/>
              </a:solidFill>
            </a:endParaRPr>
          </a:p>
        </p:txBody>
      </p:sp>
    </p:spTree>
    <p:extLst>
      <p:ext uri="{BB962C8B-B14F-4D97-AF65-F5344CB8AC3E}">
        <p14:creationId xmlns:p14="http://schemas.microsoft.com/office/powerpoint/2010/main" val="3425218134"/>
      </p:ext>
    </p:extLst>
  </p:cSld>
  <p:clrMapOvr>
    <a:masterClrMapping/>
  </p:clrMapOvr>
</p:sld>
</file>

<file path=ppt/theme/theme1.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ssic 3 Column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4344</TotalTime>
  <Words>1120</Words>
  <Application>Microsoft Office PowerPoint</Application>
  <PresentationFormat>Custom</PresentationFormat>
  <Paragraphs>55</Paragraphs>
  <Slides>1</Slides>
  <Notes>1</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9" baseType="lpstr">
      <vt:lpstr>Arial</vt:lpstr>
      <vt:lpstr>Calibri</vt:lpstr>
      <vt:lpstr>Times New Roman</vt:lpstr>
      <vt:lpstr>Trebuchet MS</vt:lpstr>
      <vt:lpstr>36x48-Template-V2b</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Riley Byrd</cp:lastModifiedBy>
  <cp:revision>187</cp:revision>
  <dcterms:created xsi:type="dcterms:W3CDTF">2012-02-03T19:11:35Z</dcterms:created>
  <dcterms:modified xsi:type="dcterms:W3CDTF">2018-04-12T18:36:58Z</dcterms:modified>
</cp:coreProperties>
</file>