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4" r:id="rId4"/>
    <p:sldId id="265" r:id="rId5"/>
    <p:sldId id="261" r:id="rId6"/>
    <p:sldId id="262" r:id="rId7"/>
    <p:sldId id="260" r:id="rId8"/>
    <p:sldId id="263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r. Zhang" initials="SZ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80" d="100"/>
          <a:sy n="80" d="100"/>
        </p:scale>
        <p:origin x="-77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-1998" y="-96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paquett\Documents\Research\Dissertation\Writing\First%20Draft\GRF_Graph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paquett\Documents\Research\Dissertation\Writing\First%20Draft\GRF_Graph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paquett\Documents\Research\Dissertation\Writing\First%20Draft\KneeAngles_Graph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paquett\Documents\Research\Dissertation\Writing\First%20Draft\KneeAngles_Graph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paquett\Documents\Research\Dissertation\Writing\First%20Draft\KneeMoments_Graph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paquett\Documents\Research\Dissertation\Writing\First%20Draft\KneeMoments_Graph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lineChart>
        <c:grouping val="standard"/>
        <c:ser>
          <c:idx val="0"/>
          <c:order val="0"/>
          <c:spPr>
            <a:ln>
              <a:solidFill>
                <a:prstClr val="black"/>
              </a:solidFill>
            </a:ln>
          </c:spPr>
          <c:marker>
            <c:symbol val="none"/>
          </c:marker>
          <c:val>
            <c:numRef>
              <c:f>'S9C2_R GRF Force Normalized'!$D$6:$D$105</c:f>
              <c:numCache>
                <c:formatCode>General</c:formatCode>
                <c:ptCount val="100"/>
                <c:pt idx="0">
                  <c:v>4.0955000000000012E-2</c:v>
                </c:pt>
                <c:pt idx="1">
                  <c:v>7.5352000000000266E-2</c:v>
                </c:pt>
                <c:pt idx="2">
                  <c:v>0.11995100000000018</c:v>
                </c:pt>
                <c:pt idx="3">
                  <c:v>0.17398400000000039</c:v>
                </c:pt>
                <c:pt idx="4">
                  <c:v>0.23694700000000057</c:v>
                </c:pt>
                <c:pt idx="5">
                  <c:v>0.30723900000000004</c:v>
                </c:pt>
                <c:pt idx="6">
                  <c:v>0.38262400000000096</c:v>
                </c:pt>
                <c:pt idx="7">
                  <c:v>0.46136500000000008</c:v>
                </c:pt>
                <c:pt idx="8">
                  <c:v>0.5424569999999983</c:v>
                </c:pt>
                <c:pt idx="9">
                  <c:v>0.62554299999999996</c:v>
                </c:pt>
                <c:pt idx="10">
                  <c:v>0.70974400000000193</c:v>
                </c:pt>
                <c:pt idx="11">
                  <c:v>0.79377500000000156</c:v>
                </c:pt>
                <c:pt idx="12">
                  <c:v>0.87639199999999995</c:v>
                </c:pt>
                <c:pt idx="13">
                  <c:v>0.95637000000000005</c:v>
                </c:pt>
                <c:pt idx="14">
                  <c:v>1.032654</c:v>
                </c:pt>
                <c:pt idx="15">
                  <c:v>1.10442</c:v>
                </c:pt>
                <c:pt idx="16">
                  <c:v>1.1700670000000029</c:v>
                </c:pt>
                <c:pt idx="17">
                  <c:v>1.2261880000000001</c:v>
                </c:pt>
                <c:pt idx="18">
                  <c:v>1.2687619999999971</c:v>
                </c:pt>
                <c:pt idx="19">
                  <c:v>1.295417</c:v>
                </c:pt>
                <c:pt idx="20">
                  <c:v>1.30623</c:v>
                </c:pt>
                <c:pt idx="21">
                  <c:v>1.303377</c:v>
                </c:pt>
                <c:pt idx="22">
                  <c:v>1.290308</c:v>
                </c:pt>
                <c:pt idx="23">
                  <c:v>1.2709679999999999</c:v>
                </c:pt>
                <c:pt idx="24">
                  <c:v>1.2489609999999998</c:v>
                </c:pt>
                <c:pt idx="25">
                  <c:v>1.2267899999999998</c:v>
                </c:pt>
                <c:pt idx="26">
                  <c:v>1.2057629999999968</c:v>
                </c:pt>
                <c:pt idx="27">
                  <c:v>1.1863470000000034</c:v>
                </c:pt>
                <c:pt idx="28">
                  <c:v>1.1683730000000001</c:v>
                </c:pt>
                <c:pt idx="29">
                  <c:v>1.1512370000000001</c:v>
                </c:pt>
                <c:pt idx="30">
                  <c:v>1.1343490000000001</c:v>
                </c:pt>
                <c:pt idx="31">
                  <c:v>1.117432</c:v>
                </c:pt>
                <c:pt idx="32">
                  <c:v>1.1004309999999999</c:v>
                </c:pt>
                <c:pt idx="33">
                  <c:v>1.0833809999999999</c:v>
                </c:pt>
                <c:pt idx="34">
                  <c:v>1.066322</c:v>
                </c:pt>
                <c:pt idx="35">
                  <c:v>1.049177</c:v>
                </c:pt>
                <c:pt idx="36">
                  <c:v>1.0316329999999998</c:v>
                </c:pt>
                <c:pt idx="37">
                  <c:v>1.0132299999999967</c:v>
                </c:pt>
                <c:pt idx="38">
                  <c:v>0.99362200000000001</c:v>
                </c:pt>
                <c:pt idx="39">
                  <c:v>0.97273900000000002</c:v>
                </c:pt>
                <c:pt idx="40">
                  <c:v>0.95074499999999995</c:v>
                </c:pt>
                <c:pt idx="41">
                  <c:v>0.92793400000000004</c:v>
                </c:pt>
                <c:pt idx="42">
                  <c:v>0.90465899999999999</c:v>
                </c:pt>
                <c:pt idx="43">
                  <c:v>0.88129000000000168</c:v>
                </c:pt>
                <c:pt idx="44">
                  <c:v>0.85819000000000156</c:v>
                </c:pt>
                <c:pt idx="45">
                  <c:v>0.83568600000000004</c:v>
                </c:pt>
                <c:pt idx="46">
                  <c:v>0.81408999999999998</c:v>
                </c:pt>
                <c:pt idx="47">
                  <c:v>0.79370000000000063</c:v>
                </c:pt>
                <c:pt idx="48">
                  <c:v>0.77483800000000003</c:v>
                </c:pt>
                <c:pt idx="49">
                  <c:v>0.75786799999999999</c:v>
                </c:pt>
                <c:pt idx="50">
                  <c:v>0.74316199999999999</c:v>
                </c:pt>
                <c:pt idx="51">
                  <c:v>0.73105900000000168</c:v>
                </c:pt>
                <c:pt idx="52">
                  <c:v>0.72182100000000193</c:v>
                </c:pt>
                <c:pt idx="53">
                  <c:v>0.71556799999999832</c:v>
                </c:pt>
                <c:pt idx="54">
                  <c:v>0.71223400000000003</c:v>
                </c:pt>
                <c:pt idx="55">
                  <c:v>0.71157800000000004</c:v>
                </c:pt>
                <c:pt idx="56">
                  <c:v>0.71325400000000005</c:v>
                </c:pt>
                <c:pt idx="57">
                  <c:v>0.71690000000000065</c:v>
                </c:pt>
                <c:pt idx="58">
                  <c:v>0.72214900000000193</c:v>
                </c:pt>
                <c:pt idx="59">
                  <c:v>0.72866900000000157</c:v>
                </c:pt>
                <c:pt idx="60">
                  <c:v>0.73623300000000003</c:v>
                </c:pt>
                <c:pt idx="61">
                  <c:v>0.74474100000000265</c:v>
                </c:pt>
                <c:pt idx="62">
                  <c:v>0.75419700000000156</c:v>
                </c:pt>
                <c:pt idx="63">
                  <c:v>0.76467900000000288</c:v>
                </c:pt>
                <c:pt idx="64">
                  <c:v>0.77634800000000004</c:v>
                </c:pt>
                <c:pt idx="65">
                  <c:v>0.78941199999999956</c:v>
                </c:pt>
                <c:pt idx="66">
                  <c:v>0.80404500000000156</c:v>
                </c:pt>
                <c:pt idx="67">
                  <c:v>0.82033199999999951</c:v>
                </c:pt>
                <c:pt idx="68">
                  <c:v>0.83824200000000004</c:v>
                </c:pt>
                <c:pt idx="69">
                  <c:v>0.85757099999999997</c:v>
                </c:pt>
                <c:pt idx="70">
                  <c:v>0.87786200000000003</c:v>
                </c:pt>
                <c:pt idx="71">
                  <c:v>0.89839700000000156</c:v>
                </c:pt>
                <c:pt idx="72">
                  <c:v>0.91825999999999997</c:v>
                </c:pt>
                <c:pt idx="73">
                  <c:v>0.93643500000000002</c:v>
                </c:pt>
                <c:pt idx="74">
                  <c:v>0.95191000000000003</c:v>
                </c:pt>
                <c:pt idx="75">
                  <c:v>0.96377000000000168</c:v>
                </c:pt>
                <c:pt idx="76">
                  <c:v>0.97120299999999793</c:v>
                </c:pt>
                <c:pt idx="77">
                  <c:v>0.97343799999999781</c:v>
                </c:pt>
                <c:pt idx="78">
                  <c:v>0.96972899999999995</c:v>
                </c:pt>
                <c:pt idx="79">
                  <c:v>0.95939300000000005</c:v>
                </c:pt>
                <c:pt idx="80">
                  <c:v>0.94182100000000168</c:v>
                </c:pt>
                <c:pt idx="81">
                  <c:v>0.91652500000000003</c:v>
                </c:pt>
                <c:pt idx="82">
                  <c:v>0.88327699999999998</c:v>
                </c:pt>
                <c:pt idx="83">
                  <c:v>0.84224699999999997</c:v>
                </c:pt>
                <c:pt idx="84">
                  <c:v>0.79407499999999998</c:v>
                </c:pt>
                <c:pt idx="85">
                  <c:v>0.73990599999999995</c:v>
                </c:pt>
                <c:pt idx="86">
                  <c:v>0.68125899999999995</c:v>
                </c:pt>
                <c:pt idx="87">
                  <c:v>0.61984600000000156</c:v>
                </c:pt>
                <c:pt idx="88">
                  <c:v>0.55738299999999807</c:v>
                </c:pt>
                <c:pt idx="89">
                  <c:v>0.49539900000000031</c:v>
                </c:pt>
                <c:pt idx="90">
                  <c:v>0.43505000000000038</c:v>
                </c:pt>
                <c:pt idx="91">
                  <c:v>0.37714500000000001</c:v>
                </c:pt>
                <c:pt idx="92">
                  <c:v>0.32228500000000032</c:v>
                </c:pt>
                <c:pt idx="93">
                  <c:v>0.27087900000000031</c:v>
                </c:pt>
                <c:pt idx="94">
                  <c:v>0.22314500000000051</c:v>
                </c:pt>
                <c:pt idx="95">
                  <c:v>0.17927000000000001</c:v>
                </c:pt>
                <c:pt idx="96">
                  <c:v>0.13947999999999999</c:v>
                </c:pt>
                <c:pt idx="97">
                  <c:v>0.104049</c:v>
                </c:pt>
                <c:pt idx="98">
                  <c:v>7.3297000000000181E-2</c:v>
                </c:pt>
                <c:pt idx="99">
                  <c:v>4.7623000000000013E-2</c:v>
                </c:pt>
              </c:numCache>
            </c:numRef>
          </c:val>
        </c:ser>
        <c:marker val="1"/>
        <c:axId val="34844032"/>
        <c:axId val="35402880"/>
      </c:lineChart>
      <c:catAx>
        <c:axId val="34844032"/>
        <c:scaling>
          <c:orientation val="minMax"/>
        </c:scaling>
        <c:axPos val="b"/>
        <c:majorTickMark val="none"/>
        <c:tickLblPos val="none"/>
        <c:crossAx val="35402880"/>
        <c:crosses val="autoZero"/>
        <c:auto val="1"/>
        <c:lblAlgn val="ctr"/>
        <c:lblOffset val="100"/>
      </c:catAx>
      <c:valAx>
        <c:axId val="35402880"/>
        <c:scaling>
          <c:orientation val="minMax"/>
        </c:scaling>
        <c:axPos val="l"/>
        <c:numFmt formatCode="General" sourceLinked="1"/>
        <c:tickLblPos val="nextTo"/>
        <c:crossAx val="34844032"/>
        <c:crosses val="autoZero"/>
        <c:crossBetween val="between"/>
      </c:valAx>
      <c:spPr>
        <a:ln>
          <a:noFill/>
        </a:ln>
      </c:spPr>
    </c:plotArea>
    <c:plotVisOnly val="1"/>
    <c:dispBlanksAs val="gap"/>
  </c:chart>
  <c:spPr>
    <a:ln>
      <a:noFill/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lineChart>
        <c:grouping val="standard"/>
        <c:ser>
          <c:idx val="0"/>
          <c:order val="0"/>
          <c:spPr>
            <a:ln>
              <a:solidFill>
                <a:schemeClr val="tx1"/>
              </a:solidFill>
            </a:ln>
          </c:spPr>
          <c:marker>
            <c:symbol val="none"/>
          </c:marker>
          <c:val>
            <c:numRef>
              <c:f>'S9C2_R GRF Force Normalized'!$B$6:$B$105</c:f>
              <c:numCache>
                <c:formatCode>General</c:formatCode>
                <c:ptCount val="100"/>
                <c:pt idx="0">
                  <c:v>-6.1659999999999996E-3</c:v>
                </c:pt>
                <c:pt idx="1">
                  <c:v>-1.0004000000000001E-2</c:v>
                </c:pt>
                <c:pt idx="2">
                  <c:v>-1.4589E-2</c:v>
                </c:pt>
                <c:pt idx="3">
                  <c:v>-1.9775000000000001E-2</c:v>
                </c:pt>
                <c:pt idx="4">
                  <c:v>-2.5530000000000001E-2</c:v>
                </c:pt>
                <c:pt idx="5">
                  <c:v>-3.1741999999999999E-2</c:v>
                </c:pt>
                <c:pt idx="6">
                  <c:v>-3.8329000000000002E-2</c:v>
                </c:pt>
                <c:pt idx="7">
                  <c:v>-4.5145999999999985E-2</c:v>
                </c:pt>
                <c:pt idx="8">
                  <c:v>-5.2089000000000003E-2</c:v>
                </c:pt>
                <c:pt idx="9">
                  <c:v>-5.9018000000000161E-2</c:v>
                </c:pt>
                <c:pt idx="10">
                  <c:v>-6.5541000000000002E-2</c:v>
                </c:pt>
                <c:pt idx="11">
                  <c:v>-7.1323999999999999E-2</c:v>
                </c:pt>
                <c:pt idx="12">
                  <c:v>-7.613700000000001E-2</c:v>
                </c:pt>
                <c:pt idx="13">
                  <c:v>-7.9877000000000031E-2</c:v>
                </c:pt>
                <c:pt idx="14">
                  <c:v>-8.2764000000000046E-2</c:v>
                </c:pt>
                <c:pt idx="15">
                  <c:v>-8.5325000000000067E-2</c:v>
                </c:pt>
                <c:pt idx="16">
                  <c:v>-8.8066000000000311E-2</c:v>
                </c:pt>
                <c:pt idx="17">
                  <c:v>-9.152500000000037E-2</c:v>
                </c:pt>
                <c:pt idx="18">
                  <c:v>-9.6155000000000226E-2</c:v>
                </c:pt>
                <c:pt idx="19">
                  <c:v>-0.10187</c:v>
                </c:pt>
                <c:pt idx="20">
                  <c:v>-0.10819100000000027</c:v>
                </c:pt>
                <c:pt idx="21">
                  <c:v>-0.114609</c:v>
                </c:pt>
                <c:pt idx="22">
                  <c:v>-0.120587</c:v>
                </c:pt>
                <c:pt idx="23">
                  <c:v>-0.12548100000000001</c:v>
                </c:pt>
                <c:pt idx="24">
                  <c:v>-0.12881699999999999</c:v>
                </c:pt>
                <c:pt idx="25">
                  <c:v>-0.13042599999999999</c:v>
                </c:pt>
                <c:pt idx="26">
                  <c:v>-0.130352</c:v>
                </c:pt>
                <c:pt idx="27">
                  <c:v>-0.12878700000000001</c:v>
                </c:pt>
                <c:pt idx="28">
                  <c:v>-0.126004</c:v>
                </c:pt>
                <c:pt idx="29">
                  <c:v>-0.12227300000000024</c:v>
                </c:pt>
                <c:pt idx="30">
                  <c:v>-0.11786099999999998</c:v>
                </c:pt>
                <c:pt idx="31">
                  <c:v>-0.113051</c:v>
                </c:pt>
                <c:pt idx="32">
                  <c:v>-0.10810699999999999</c:v>
                </c:pt>
                <c:pt idx="33">
                  <c:v>-0.10326700000000009</c:v>
                </c:pt>
                <c:pt idx="34">
                  <c:v>-9.8720000000000363E-2</c:v>
                </c:pt>
                <c:pt idx="35">
                  <c:v>-9.4597000000000306E-2</c:v>
                </c:pt>
                <c:pt idx="36">
                  <c:v>-9.0980000000000005E-2</c:v>
                </c:pt>
                <c:pt idx="37">
                  <c:v>-8.7909000000000001E-2</c:v>
                </c:pt>
                <c:pt idx="38">
                  <c:v>-8.5374000000000005E-2</c:v>
                </c:pt>
                <c:pt idx="39">
                  <c:v>-8.3315000000000028E-2</c:v>
                </c:pt>
                <c:pt idx="40">
                  <c:v>-8.1651000000000098E-2</c:v>
                </c:pt>
                <c:pt idx="41">
                  <c:v>-8.0280000000000018E-2</c:v>
                </c:pt>
                <c:pt idx="42">
                  <c:v>-7.9079999999999998E-2</c:v>
                </c:pt>
                <c:pt idx="43">
                  <c:v>-7.7935000000000004E-2</c:v>
                </c:pt>
                <c:pt idx="44">
                  <c:v>-7.6752000000000084E-2</c:v>
                </c:pt>
                <c:pt idx="45">
                  <c:v>-7.5470000000000009E-2</c:v>
                </c:pt>
                <c:pt idx="46">
                  <c:v>-7.4068000000000134E-2</c:v>
                </c:pt>
                <c:pt idx="47">
                  <c:v>-7.2549000000000002E-2</c:v>
                </c:pt>
                <c:pt idx="48">
                  <c:v>-7.0938000000000001E-2</c:v>
                </c:pt>
                <c:pt idx="49">
                  <c:v>-6.9293999999999994E-2</c:v>
                </c:pt>
                <c:pt idx="50">
                  <c:v>-6.7697000000000104E-2</c:v>
                </c:pt>
                <c:pt idx="51">
                  <c:v>-6.6220000000000001E-2</c:v>
                </c:pt>
                <c:pt idx="52">
                  <c:v>-6.4932000000000198E-2</c:v>
                </c:pt>
                <c:pt idx="53">
                  <c:v>-6.3911999999999997E-2</c:v>
                </c:pt>
                <c:pt idx="54">
                  <c:v>-6.3236000000000001E-2</c:v>
                </c:pt>
                <c:pt idx="55">
                  <c:v>-6.2965999999999994E-2</c:v>
                </c:pt>
                <c:pt idx="56">
                  <c:v>-6.3154000000000002E-2</c:v>
                </c:pt>
                <c:pt idx="57">
                  <c:v>-6.3832000000000014E-2</c:v>
                </c:pt>
                <c:pt idx="58">
                  <c:v>-6.4998000000000014E-2</c:v>
                </c:pt>
                <c:pt idx="59">
                  <c:v>-6.6618999999999998E-2</c:v>
                </c:pt>
                <c:pt idx="60">
                  <c:v>-6.864099999999998E-2</c:v>
                </c:pt>
                <c:pt idx="61">
                  <c:v>-7.0997000000000032E-2</c:v>
                </c:pt>
                <c:pt idx="62">
                  <c:v>-7.3635000000000006E-2</c:v>
                </c:pt>
                <c:pt idx="63">
                  <c:v>-7.6538000000000009E-2</c:v>
                </c:pt>
                <c:pt idx="64">
                  <c:v>-7.9710000000000225E-2</c:v>
                </c:pt>
                <c:pt idx="65">
                  <c:v>-8.3171000000000023E-2</c:v>
                </c:pt>
                <c:pt idx="66">
                  <c:v>-8.6942999999999993E-2</c:v>
                </c:pt>
                <c:pt idx="67">
                  <c:v>-9.1031000000000001E-2</c:v>
                </c:pt>
                <c:pt idx="68">
                  <c:v>-9.5407000000000006E-2</c:v>
                </c:pt>
                <c:pt idx="69">
                  <c:v>-0.10000500000000002</c:v>
                </c:pt>
                <c:pt idx="70">
                  <c:v>-0.10470699999999999</c:v>
                </c:pt>
                <c:pt idx="71">
                  <c:v>-0.109357</c:v>
                </c:pt>
                <c:pt idx="72">
                  <c:v>-0.11380700000000001</c:v>
                </c:pt>
                <c:pt idx="73">
                  <c:v>-0.11794499999999998</c:v>
                </c:pt>
                <c:pt idx="74">
                  <c:v>-0.1216740000000002</c:v>
                </c:pt>
                <c:pt idx="75">
                  <c:v>-0.124887</c:v>
                </c:pt>
                <c:pt idx="76">
                  <c:v>-0.127473</c:v>
                </c:pt>
                <c:pt idx="77">
                  <c:v>-0.12931200000000001</c:v>
                </c:pt>
                <c:pt idx="78">
                  <c:v>-0.13025500000000001</c:v>
                </c:pt>
                <c:pt idx="79">
                  <c:v>-0.130137</c:v>
                </c:pt>
                <c:pt idx="80">
                  <c:v>-0.12880900000000001</c:v>
                </c:pt>
                <c:pt idx="81">
                  <c:v>-0.12617699999999987</c:v>
                </c:pt>
                <c:pt idx="82">
                  <c:v>-0.12222800000000018</c:v>
                </c:pt>
                <c:pt idx="83">
                  <c:v>-0.11703400000000012</c:v>
                </c:pt>
                <c:pt idx="84">
                  <c:v>-0.11074000000000002</c:v>
                </c:pt>
                <c:pt idx="85">
                  <c:v>-0.103518</c:v>
                </c:pt>
                <c:pt idx="86">
                  <c:v>-9.5584000000000224E-2</c:v>
                </c:pt>
                <c:pt idx="87">
                  <c:v>-8.72E-2</c:v>
                </c:pt>
                <c:pt idx="88">
                  <c:v>-7.8613000000000002E-2</c:v>
                </c:pt>
                <c:pt idx="89">
                  <c:v>-7.0039000000000004E-2</c:v>
                </c:pt>
                <c:pt idx="90">
                  <c:v>-6.1684999999999997E-2</c:v>
                </c:pt>
                <c:pt idx="91">
                  <c:v>-5.3733000000000114E-2</c:v>
                </c:pt>
                <c:pt idx="92">
                  <c:v>-4.6325999999999999E-2</c:v>
                </c:pt>
                <c:pt idx="93">
                  <c:v>-3.9580999999999998E-2</c:v>
                </c:pt>
                <c:pt idx="94">
                  <c:v>-3.3522999999999997E-2</c:v>
                </c:pt>
                <c:pt idx="95">
                  <c:v>-2.8065E-2</c:v>
                </c:pt>
                <c:pt idx="96">
                  <c:v>-2.3074000000000001E-2</c:v>
                </c:pt>
                <c:pt idx="97">
                  <c:v>-1.8436999999999999E-2</c:v>
                </c:pt>
                <c:pt idx="98">
                  <c:v>-1.409E-2</c:v>
                </c:pt>
                <c:pt idx="99">
                  <c:v>-1.0093E-2</c:v>
                </c:pt>
              </c:numCache>
            </c:numRef>
          </c:val>
        </c:ser>
        <c:marker val="1"/>
        <c:axId val="62492032"/>
        <c:axId val="62510208"/>
      </c:lineChart>
      <c:catAx>
        <c:axId val="62492032"/>
        <c:scaling>
          <c:orientation val="minMax"/>
        </c:scaling>
        <c:axPos val="b"/>
        <c:majorTickMark val="none"/>
        <c:tickLblPos val="none"/>
        <c:crossAx val="62510208"/>
        <c:crosses val="autoZero"/>
        <c:auto val="1"/>
        <c:lblAlgn val="ctr"/>
        <c:lblOffset val="100"/>
      </c:catAx>
      <c:valAx>
        <c:axId val="62510208"/>
        <c:scaling>
          <c:orientation val="minMax"/>
        </c:scaling>
        <c:axPos val="l"/>
        <c:numFmt formatCode="General" sourceLinked="1"/>
        <c:tickLblPos val="nextTo"/>
        <c:crossAx val="62492032"/>
        <c:crosses val="autoZero"/>
        <c:crossBetween val="between"/>
      </c:valAx>
    </c:plotArea>
    <c:plotVisOnly val="1"/>
    <c:dispBlanksAs val="gap"/>
  </c:chart>
  <c:spPr>
    <a:ln>
      <a:noFill/>
    </a:ln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lineChart>
        <c:grouping val="standard"/>
        <c:ser>
          <c:idx val="0"/>
          <c:order val="0"/>
          <c:spPr>
            <a:ln>
              <a:solidFill>
                <a:schemeClr val="tx1"/>
              </a:solidFill>
            </a:ln>
          </c:spPr>
          <c:marker>
            <c:symbol val="none"/>
          </c:marker>
          <c:val>
            <c:numRef>
              <c:f>'S9C2_R Knee Angle Normalized'!$B$6:$B$106</c:f>
              <c:numCache>
                <c:formatCode>General</c:formatCode>
                <c:ptCount val="101"/>
                <c:pt idx="0">
                  <c:v>-3.6573799999999999</c:v>
                </c:pt>
                <c:pt idx="1">
                  <c:v>-4.119085999999986</c:v>
                </c:pt>
                <c:pt idx="2">
                  <c:v>-4.7701460000000004</c:v>
                </c:pt>
                <c:pt idx="3">
                  <c:v>-5.5861970000000003</c:v>
                </c:pt>
                <c:pt idx="4">
                  <c:v>-6.5274979999999871</c:v>
                </c:pt>
                <c:pt idx="5">
                  <c:v>-7.5429209999999882</c:v>
                </c:pt>
                <c:pt idx="6">
                  <c:v>-8.5826890000000269</c:v>
                </c:pt>
                <c:pt idx="7">
                  <c:v>-9.6090490000000006</c:v>
                </c:pt>
                <c:pt idx="8">
                  <c:v>-10.600936000000004</c:v>
                </c:pt>
                <c:pt idx="9">
                  <c:v>-11.552972</c:v>
                </c:pt>
                <c:pt idx="10">
                  <c:v>-12.476783000000006</c:v>
                </c:pt>
                <c:pt idx="11">
                  <c:v>-13.398049</c:v>
                </c:pt>
                <c:pt idx="12">
                  <c:v>-14.346108000000001</c:v>
                </c:pt>
                <c:pt idx="13">
                  <c:v>-15.34808</c:v>
                </c:pt>
                <c:pt idx="14">
                  <c:v>-16.425384999999949</c:v>
                </c:pt>
                <c:pt idx="15">
                  <c:v>-17.590903999999988</c:v>
                </c:pt>
                <c:pt idx="16">
                  <c:v>-18.847117999999988</c:v>
                </c:pt>
                <c:pt idx="17">
                  <c:v>-20.184366000000001</c:v>
                </c:pt>
                <c:pt idx="18">
                  <c:v>-21.580401999999989</c:v>
                </c:pt>
                <c:pt idx="19">
                  <c:v>-23.001660999999999</c:v>
                </c:pt>
                <c:pt idx="20">
                  <c:v>-24.40896</c:v>
                </c:pt>
                <c:pt idx="21">
                  <c:v>-25.76575699999993</c:v>
                </c:pt>
                <c:pt idx="22">
                  <c:v>-27.045105</c:v>
                </c:pt>
                <c:pt idx="23">
                  <c:v>-28.23171</c:v>
                </c:pt>
                <c:pt idx="24">
                  <c:v>-29.316195000000054</c:v>
                </c:pt>
                <c:pt idx="25">
                  <c:v>-30.289229999999925</c:v>
                </c:pt>
                <c:pt idx="26">
                  <c:v>-31.139835000000058</c:v>
                </c:pt>
                <c:pt idx="27">
                  <c:v>-31.857182999999999</c:v>
                </c:pt>
                <c:pt idx="28">
                  <c:v>-32.434929000000004</c:v>
                </c:pt>
                <c:pt idx="29">
                  <c:v>-32.873607999999997</c:v>
                </c:pt>
                <c:pt idx="30">
                  <c:v>-33.181339000000001</c:v>
                </c:pt>
                <c:pt idx="31">
                  <c:v>-33.373893999999993</c:v>
                </c:pt>
                <c:pt idx="32">
                  <c:v>-33.474754000000004</c:v>
                </c:pt>
                <c:pt idx="33">
                  <c:v>-33.509860999999994</c:v>
                </c:pt>
                <c:pt idx="34">
                  <c:v>-33.502155000000108</c:v>
                </c:pt>
                <c:pt idx="35">
                  <c:v>-33.471457999999998</c:v>
                </c:pt>
                <c:pt idx="36">
                  <c:v>-33.435993000000003</c:v>
                </c:pt>
                <c:pt idx="37">
                  <c:v>-33.409054000000005</c:v>
                </c:pt>
                <c:pt idx="38">
                  <c:v>-33.397868999999993</c:v>
                </c:pt>
                <c:pt idx="39">
                  <c:v>-33.407206999999993</c:v>
                </c:pt>
                <c:pt idx="40">
                  <c:v>-33.442127000000006</c:v>
                </c:pt>
                <c:pt idx="41">
                  <c:v>-33.508984000000005</c:v>
                </c:pt>
                <c:pt idx="42">
                  <c:v>-33.615704000000001</c:v>
                </c:pt>
                <c:pt idx="43">
                  <c:v>-33.771130000000063</c:v>
                </c:pt>
                <c:pt idx="44">
                  <c:v>-33.983607999999997</c:v>
                </c:pt>
                <c:pt idx="45">
                  <c:v>-34.256031</c:v>
                </c:pt>
                <c:pt idx="46">
                  <c:v>-34.581206999999999</c:v>
                </c:pt>
                <c:pt idx="47">
                  <c:v>-34.942528000000003</c:v>
                </c:pt>
                <c:pt idx="48">
                  <c:v>-35.318480999999998</c:v>
                </c:pt>
                <c:pt idx="49">
                  <c:v>-35.689575000000012</c:v>
                </c:pt>
                <c:pt idx="50">
                  <c:v>-36.046738000000012</c:v>
                </c:pt>
                <c:pt idx="51">
                  <c:v>-36.394240999999994</c:v>
                </c:pt>
                <c:pt idx="52">
                  <c:v>-36.742725000000092</c:v>
                </c:pt>
                <c:pt idx="53">
                  <c:v>-37.104839000000005</c:v>
                </c:pt>
                <c:pt idx="54">
                  <c:v>-37.495613000000013</c:v>
                </c:pt>
                <c:pt idx="55">
                  <c:v>-37.929256000000002</c:v>
                </c:pt>
                <c:pt idx="56">
                  <c:v>-38.412189000000005</c:v>
                </c:pt>
                <c:pt idx="57">
                  <c:v>-38.942463000000004</c:v>
                </c:pt>
                <c:pt idx="58">
                  <c:v>-39.516627999999997</c:v>
                </c:pt>
                <c:pt idx="59">
                  <c:v>-40.131077000000005</c:v>
                </c:pt>
                <c:pt idx="60">
                  <c:v>-40.782249</c:v>
                </c:pt>
                <c:pt idx="61">
                  <c:v>-41.465740000000011</c:v>
                </c:pt>
                <c:pt idx="62">
                  <c:v>-42.176071</c:v>
                </c:pt>
                <c:pt idx="63">
                  <c:v>-42.908924000000006</c:v>
                </c:pt>
                <c:pt idx="64">
                  <c:v>-43.662880000000001</c:v>
                </c:pt>
                <c:pt idx="65">
                  <c:v>-44.438873000000001</c:v>
                </c:pt>
                <c:pt idx="66">
                  <c:v>-45.238575000000147</c:v>
                </c:pt>
                <c:pt idx="67">
                  <c:v>-46.061779000000001</c:v>
                </c:pt>
                <c:pt idx="68">
                  <c:v>-46.903853999999995</c:v>
                </c:pt>
                <c:pt idx="69">
                  <c:v>-47.758762000000011</c:v>
                </c:pt>
                <c:pt idx="70">
                  <c:v>-48.623634000000003</c:v>
                </c:pt>
                <c:pt idx="71">
                  <c:v>-49.498547000000002</c:v>
                </c:pt>
                <c:pt idx="72">
                  <c:v>-50.384933000000004</c:v>
                </c:pt>
                <c:pt idx="73">
                  <c:v>-51.286860999999995</c:v>
                </c:pt>
                <c:pt idx="74">
                  <c:v>-52.211688999999993</c:v>
                </c:pt>
                <c:pt idx="75">
                  <c:v>-53.1681710000001</c:v>
                </c:pt>
                <c:pt idx="76">
                  <c:v>-54.163937000000011</c:v>
                </c:pt>
                <c:pt idx="77">
                  <c:v>-55.205353000000116</c:v>
                </c:pt>
                <c:pt idx="78">
                  <c:v>-56.298775000000163</c:v>
                </c:pt>
                <c:pt idx="79">
                  <c:v>-57.452038000000002</c:v>
                </c:pt>
                <c:pt idx="80">
                  <c:v>-58.675724000000002</c:v>
                </c:pt>
                <c:pt idx="81">
                  <c:v>-59.98283</c:v>
                </c:pt>
                <c:pt idx="82">
                  <c:v>-61.386722999999996</c:v>
                </c:pt>
                <c:pt idx="83">
                  <c:v>-62.901889999999995</c:v>
                </c:pt>
                <c:pt idx="84">
                  <c:v>-64.544410999999997</c:v>
                </c:pt>
                <c:pt idx="85">
                  <c:v>-66.326339999999988</c:v>
                </c:pt>
                <c:pt idx="86">
                  <c:v>-68.249664000000308</c:v>
                </c:pt>
                <c:pt idx="87">
                  <c:v>-70.302085999999989</c:v>
                </c:pt>
                <c:pt idx="88">
                  <c:v>-72.457054000000127</c:v>
                </c:pt>
                <c:pt idx="89">
                  <c:v>-74.679976999999667</c:v>
                </c:pt>
                <c:pt idx="90">
                  <c:v>-76.932968000000002</c:v>
                </c:pt>
                <c:pt idx="91">
                  <c:v>-79.179877999999675</c:v>
                </c:pt>
                <c:pt idx="92">
                  <c:v>-81.389586999999949</c:v>
                </c:pt>
                <c:pt idx="93">
                  <c:v>-83.534828000000005</c:v>
                </c:pt>
                <c:pt idx="94">
                  <c:v>-85.590110999999993</c:v>
                </c:pt>
                <c:pt idx="95">
                  <c:v>-87.528267</c:v>
                </c:pt>
                <c:pt idx="96">
                  <c:v>-89.315635999999998</c:v>
                </c:pt>
                <c:pt idx="97">
                  <c:v>-90.912491000000003</c:v>
                </c:pt>
                <c:pt idx="98">
                  <c:v>-92.280837999999989</c:v>
                </c:pt>
                <c:pt idx="99">
                  <c:v>-93.385459999999981</c:v>
                </c:pt>
                <c:pt idx="100">
                  <c:v>-94.195342999999667</c:v>
                </c:pt>
              </c:numCache>
            </c:numRef>
          </c:val>
        </c:ser>
        <c:marker val="1"/>
        <c:axId val="35404416"/>
        <c:axId val="35415168"/>
      </c:lineChart>
      <c:catAx>
        <c:axId val="35404416"/>
        <c:scaling>
          <c:orientation val="minMax"/>
        </c:scaling>
        <c:axPos val="b"/>
        <c:majorTickMark val="none"/>
        <c:tickLblPos val="none"/>
        <c:crossAx val="35415168"/>
        <c:crosses val="autoZero"/>
        <c:auto val="1"/>
        <c:lblAlgn val="ctr"/>
        <c:lblOffset val="100"/>
      </c:catAx>
      <c:valAx>
        <c:axId val="35415168"/>
        <c:scaling>
          <c:orientation val="minMax"/>
        </c:scaling>
        <c:axPos val="l"/>
        <c:numFmt formatCode="General" sourceLinked="1"/>
        <c:tickLblPos val="nextTo"/>
        <c:crossAx val="354044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ln>
      <a:noFill/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/>
      <c:lineChart>
        <c:grouping val="standard"/>
        <c:ser>
          <c:idx val="0"/>
          <c:order val="0"/>
          <c:spPr>
            <a:ln>
              <a:solidFill>
                <a:schemeClr val="tx1"/>
              </a:solidFill>
            </a:ln>
          </c:spPr>
          <c:marker>
            <c:symbol val="none"/>
          </c:marker>
          <c:val>
            <c:numRef>
              <c:f>'S9C2_R Knee Angle Normalized'!$C$6:$C$106</c:f>
              <c:numCache>
                <c:formatCode>General</c:formatCode>
                <c:ptCount val="101"/>
                <c:pt idx="0">
                  <c:v>4.8772229999999999</c:v>
                </c:pt>
                <c:pt idx="1">
                  <c:v>4.9132670000000136</c:v>
                </c:pt>
                <c:pt idx="2">
                  <c:v>4.9519820000000001</c:v>
                </c:pt>
                <c:pt idx="3">
                  <c:v>4.9922870000000001</c:v>
                </c:pt>
                <c:pt idx="4">
                  <c:v>5.0303079999999998</c:v>
                </c:pt>
                <c:pt idx="5">
                  <c:v>5.0643039999999955</c:v>
                </c:pt>
                <c:pt idx="6">
                  <c:v>5.0939209999999955</c:v>
                </c:pt>
                <c:pt idx="7">
                  <c:v>5.1186600000000002</c:v>
                </c:pt>
                <c:pt idx="8">
                  <c:v>5.140084999999984</c:v>
                </c:pt>
                <c:pt idx="9">
                  <c:v>5.1645969999999766</c:v>
                </c:pt>
                <c:pt idx="10">
                  <c:v>5.2040309999999872</c:v>
                </c:pt>
                <c:pt idx="11">
                  <c:v>5.2709289999999998</c:v>
                </c:pt>
                <c:pt idx="12">
                  <c:v>5.3718120000000003</c:v>
                </c:pt>
                <c:pt idx="13">
                  <c:v>5.5030609999999998</c:v>
                </c:pt>
                <c:pt idx="14">
                  <c:v>5.654883999999984</c:v>
                </c:pt>
                <c:pt idx="15">
                  <c:v>5.8150279999999945</c:v>
                </c:pt>
                <c:pt idx="16">
                  <c:v>5.9711790000000136</c:v>
                </c:pt>
                <c:pt idx="17">
                  <c:v>6.1164069999999882</c:v>
                </c:pt>
                <c:pt idx="18">
                  <c:v>6.2552659999999998</c:v>
                </c:pt>
                <c:pt idx="19">
                  <c:v>6.4065630000000127</c:v>
                </c:pt>
                <c:pt idx="20">
                  <c:v>6.5943969999999945</c:v>
                </c:pt>
                <c:pt idx="21">
                  <c:v>6.8357339999999995</c:v>
                </c:pt>
                <c:pt idx="22">
                  <c:v>7.1320299999999985</c:v>
                </c:pt>
                <c:pt idx="23">
                  <c:v>7.4683010000000003</c:v>
                </c:pt>
                <c:pt idx="24">
                  <c:v>7.820958999999986</c:v>
                </c:pt>
                <c:pt idx="25">
                  <c:v>8.1652250000000013</c:v>
                </c:pt>
                <c:pt idx="26">
                  <c:v>8.4772660000000002</c:v>
                </c:pt>
                <c:pt idx="27">
                  <c:v>8.7351929999999989</c:v>
                </c:pt>
                <c:pt idx="28">
                  <c:v>8.9234630000000035</c:v>
                </c:pt>
                <c:pt idx="29">
                  <c:v>9.0359739999999995</c:v>
                </c:pt>
                <c:pt idx="30">
                  <c:v>9.072178000000001</c:v>
                </c:pt>
                <c:pt idx="31">
                  <c:v>9.0337880000000013</c:v>
                </c:pt>
                <c:pt idx="32">
                  <c:v>8.9270660000000017</c:v>
                </c:pt>
                <c:pt idx="33">
                  <c:v>8.7651050000000001</c:v>
                </c:pt>
                <c:pt idx="34">
                  <c:v>8.5680600000000009</c:v>
                </c:pt>
                <c:pt idx="35">
                  <c:v>8.3556580000000249</c:v>
                </c:pt>
                <c:pt idx="36">
                  <c:v>8.1401619999999983</c:v>
                </c:pt>
                <c:pt idx="37">
                  <c:v>7.9294890000000002</c:v>
                </c:pt>
                <c:pt idx="38">
                  <c:v>7.7300139999999997</c:v>
                </c:pt>
                <c:pt idx="39">
                  <c:v>7.5488720000000002</c:v>
                </c:pt>
                <c:pt idx="40">
                  <c:v>7.3933650000000002</c:v>
                </c:pt>
                <c:pt idx="41">
                  <c:v>7.2688959999999945</c:v>
                </c:pt>
                <c:pt idx="42">
                  <c:v>7.180110999999985</c:v>
                </c:pt>
                <c:pt idx="43">
                  <c:v>7.1320600000000001</c:v>
                </c:pt>
                <c:pt idx="44">
                  <c:v>7.127860999999986</c:v>
                </c:pt>
                <c:pt idx="45">
                  <c:v>7.1647589999999841</c:v>
                </c:pt>
                <c:pt idx="46">
                  <c:v>7.2353339999999999</c:v>
                </c:pt>
                <c:pt idx="47">
                  <c:v>7.3324809999999871</c:v>
                </c:pt>
                <c:pt idx="48">
                  <c:v>7.4483550000000003</c:v>
                </c:pt>
                <c:pt idx="49">
                  <c:v>7.5731950000000001</c:v>
                </c:pt>
                <c:pt idx="50">
                  <c:v>7.6972539999999965</c:v>
                </c:pt>
                <c:pt idx="51">
                  <c:v>7.809514999999986</c:v>
                </c:pt>
                <c:pt idx="52">
                  <c:v>7.8990239999999998</c:v>
                </c:pt>
                <c:pt idx="53">
                  <c:v>7.960496</c:v>
                </c:pt>
                <c:pt idx="54">
                  <c:v>7.9985720000000002</c:v>
                </c:pt>
                <c:pt idx="55">
                  <c:v>8.0248579999999983</c:v>
                </c:pt>
                <c:pt idx="56">
                  <c:v>8.048138999999999</c:v>
                </c:pt>
                <c:pt idx="57">
                  <c:v>8.0695380000000068</c:v>
                </c:pt>
                <c:pt idx="58">
                  <c:v>8.0861450000000001</c:v>
                </c:pt>
                <c:pt idx="59">
                  <c:v>8.0948159999999998</c:v>
                </c:pt>
                <c:pt idx="60">
                  <c:v>8.096088</c:v>
                </c:pt>
                <c:pt idx="61">
                  <c:v>8.0954900000000247</c:v>
                </c:pt>
                <c:pt idx="62">
                  <c:v>8.0996890000000068</c:v>
                </c:pt>
                <c:pt idx="63">
                  <c:v>8.114745000000001</c:v>
                </c:pt>
                <c:pt idx="64">
                  <c:v>8.1447759999999985</c:v>
                </c:pt>
                <c:pt idx="65">
                  <c:v>8.1867209999999986</c:v>
                </c:pt>
                <c:pt idx="66">
                  <c:v>8.2314099999999986</c:v>
                </c:pt>
                <c:pt idx="67">
                  <c:v>8.2718350000000012</c:v>
                </c:pt>
                <c:pt idx="68">
                  <c:v>8.3063490000000026</c:v>
                </c:pt>
                <c:pt idx="69">
                  <c:v>8.336291000000001</c:v>
                </c:pt>
                <c:pt idx="70">
                  <c:v>8.3614330000000248</c:v>
                </c:pt>
                <c:pt idx="71">
                  <c:v>8.3799440000000249</c:v>
                </c:pt>
                <c:pt idx="72">
                  <c:v>8.3938160000000028</c:v>
                </c:pt>
                <c:pt idx="73">
                  <c:v>8.4083669999999984</c:v>
                </c:pt>
                <c:pt idx="74">
                  <c:v>8.4264880000000026</c:v>
                </c:pt>
                <c:pt idx="75">
                  <c:v>8.4480539999999991</c:v>
                </c:pt>
                <c:pt idx="76">
                  <c:v>8.4727650000000008</c:v>
                </c:pt>
                <c:pt idx="77">
                  <c:v>8.4995080000000005</c:v>
                </c:pt>
                <c:pt idx="78">
                  <c:v>8.526116</c:v>
                </c:pt>
                <c:pt idx="79">
                  <c:v>8.5513719999999989</c:v>
                </c:pt>
                <c:pt idx="80">
                  <c:v>8.5732530000000011</c:v>
                </c:pt>
                <c:pt idx="81">
                  <c:v>8.5869810000000015</c:v>
                </c:pt>
                <c:pt idx="82">
                  <c:v>8.5875270000000015</c:v>
                </c:pt>
                <c:pt idx="83">
                  <c:v>8.5686520000000002</c:v>
                </c:pt>
                <c:pt idx="84">
                  <c:v>8.5195690000000006</c:v>
                </c:pt>
                <c:pt idx="85">
                  <c:v>8.426915000000001</c:v>
                </c:pt>
                <c:pt idx="86">
                  <c:v>8.279577999999999</c:v>
                </c:pt>
                <c:pt idx="87">
                  <c:v>8.070212999999999</c:v>
                </c:pt>
                <c:pt idx="88">
                  <c:v>7.7965989999999996</c:v>
                </c:pt>
                <c:pt idx="89">
                  <c:v>7.4637390000000003</c:v>
                </c:pt>
                <c:pt idx="90">
                  <c:v>7.0864250000000002</c:v>
                </c:pt>
                <c:pt idx="91">
                  <c:v>6.6899849999999841</c:v>
                </c:pt>
                <c:pt idx="92">
                  <c:v>6.3024480000000001</c:v>
                </c:pt>
                <c:pt idx="93">
                  <c:v>5.9423079999999997</c:v>
                </c:pt>
                <c:pt idx="94">
                  <c:v>5.612973999999987</c:v>
                </c:pt>
                <c:pt idx="95">
                  <c:v>5.3045859999999765</c:v>
                </c:pt>
                <c:pt idx="96">
                  <c:v>5.0008319999999955</c:v>
                </c:pt>
                <c:pt idx="97">
                  <c:v>4.6870329999999871</c:v>
                </c:pt>
                <c:pt idx="98">
                  <c:v>4.353188999999988</c:v>
                </c:pt>
                <c:pt idx="99">
                  <c:v>3.9946779999999977</c:v>
                </c:pt>
                <c:pt idx="100">
                  <c:v>3.6108689999999934</c:v>
                </c:pt>
              </c:numCache>
            </c:numRef>
          </c:val>
        </c:ser>
        <c:marker val="1"/>
        <c:axId val="62455808"/>
        <c:axId val="62457344"/>
      </c:lineChart>
      <c:catAx>
        <c:axId val="62455808"/>
        <c:scaling>
          <c:orientation val="minMax"/>
        </c:scaling>
        <c:axPos val="b"/>
        <c:majorTickMark val="none"/>
        <c:tickLblPos val="none"/>
        <c:crossAx val="62457344"/>
        <c:crosses val="autoZero"/>
        <c:auto val="1"/>
        <c:lblAlgn val="ctr"/>
        <c:lblOffset val="100"/>
      </c:catAx>
      <c:valAx>
        <c:axId val="62457344"/>
        <c:scaling>
          <c:orientation val="minMax"/>
        </c:scaling>
        <c:axPos val="l"/>
        <c:numFmt formatCode="General" sourceLinked="1"/>
        <c:tickLblPos val="nextTo"/>
        <c:crossAx val="62455808"/>
        <c:crosses val="autoZero"/>
        <c:crossBetween val="between"/>
      </c:valAx>
    </c:plotArea>
    <c:plotVisOnly val="1"/>
    <c:dispBlanksAs val="gap"/>
  </c:chart>
  <c:spPr>
    <a:ln>
      <a:noFill/>
    </a:ln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lineChart>
        <c:grouping val="standard"/>
        <c:ser>
          <c:idx val="0"/>
          <c:order val="0"/>
          <c:spPr>
            <a:ln>
              <a:solidFill>
                <a:schemeClr val="tx1"/>
              </a:solidFill>
            </a:ln>
          </c:spPr>
          <c:marker>
            <c:symbol val="none"/>
          </c:marker>
          <c:val>
            <c:numRef>
              <c:f>KneeMoments_Graphs!$B$6:$B$106</c:f>
              <c:numCache>
                <c:formatCode>General</c:formatCode>
                <c:ptCount val="101"/>
                <c:pt idx="0">
                  <c:v>-0.13317099999999987</c:v>
                </c:pt>
                <c:pt idx="1">
                  <c:v>-0.136576</c:v>
                </c:pt>
                <c:pt idx="2">
                  <c:v>-0.13676199999999999</c:v>
                </c:pt>
                <c:pt idx="3">
                  <c:v>-0.13352800000000001</c:v>
                </c:pt>
                <c:pt idx="4">
                  <c:v>-0.13437199999999988</c:v>
                </c:pt>
                <c:pt idx="5">
                  <c:v>-0.14184300000000039</c:v>
                </c:pt>
                <c:pt idx="6">
                  <c:v>-0.15400000000000039</c:v>
                </c:pt>
                <c:pt idx="7">
                  <c:v>-0.16613900000000004</c:v>
                </c:pt>
                <c:pt idx="8">
                  <c:v>-0.17227600000000001</c:v>
                </c:pt>
                <c:pt idx="9">
                  <c:v>-0.17204200000000042</c:v>
                </c:pt>
                <c:pt idx="10">
                  <c:v>-0.16292900000000021</c:v>
                </c:pt>
                <c:pt idx="11">
                  <c:v>-0.13840200000000039</c:v>
                </c:pt>
                <c:pt idx="12">
                  <c:v>-9.7824000000000244E-2</c:v>
                </c:pt>
                <c:pt idx="13">
                  <c:v>-4.3595000000000009E-2</c:v>
                </c:pt>
                <c:pt idx="14">
                  <c:v>2.2595000000000011E-2</c:v>
                </c:pt>
                <c:pt idx="15">
                  <c:v>9.8405000000000048E-2</c:v>
                </c:pt>
                <c:pt idx="16">
                  <c:v>0.18033900000000042</c:v>
                </c:pt>
                <c:pt idx="17">
                  <c:v>0.26632400000000089</c:v>
                </c:pt>
                <c:pt idx="18">
                  <c:v>0.35767200000000032</c:v>
                </c:pt>
                <c:pt idx="19">
                  <c:v>0.45396500000000001</c:v>
                </c:pt>
                <c:pt idx="20">
                  <c:v>0.55052599999999996</c:v>
                </c:pt>
                <c:pt idx="21">
                  <c:v>0.64130600000000004</c:v>
                </c:pt>
                <c:pt idx="22">
                  <c:v>0.72255599999999998</c:v>
                </c:pt>
                <c:pt idx="23">
                  <c:v>0.792404</c:v>
                </c:pt>
                <c:pt idx="24">
                  <c:v>0.84945499999999996</c:v>
                </c:pt>
                <c:pt idx="25">
                  <c:v>0.89288800000000013</c:v>
                </c:pt>
                <c:pt idx="26">
                  <c:v>0.92352800000000002</c:v>
                </c:pt>
                <c:pt idx="27">
                  <c:v>0.94371400000000005</c:v>
                </c:pt>
                <c:pt idx="28">
                  <c:v>0.95479200000000064</c:v>
                </c:pt>
                <c:pt idx="29">
                  <c:v>0.956376</c:v>
                </c:pt>
                <c:pt idx="30">
                  <c:v>0.94975299999999996</c:v>
                </c:pt>
                <c:pt idx="31">
                  <c:v>0.93705499999999997</c:v>
                </c:pt>
                <c:pt idx="32">
                  <c:v>0.92068300000000003</c:v>
                </c:pt>
                <c:pt idx="33">
                  <c:v>0.90235399999999844</c:v>
                </c:pt>
                <c:pt idx="34">
                  <c:v>0.88268600000000008</c:v>
                </c:pt>
                <c:pt idx="35">
                  <c:v>0.86183100000000179</c:v>
                </c:pt>
                <c:pt idx="36">
                  <c:v>0.84040300000000001</c:v>
                </c:pt>
                <c:pt idx="37">
                  <c:v>0.81811599999999951</c:v>
                </c:pt>
                <c:pt idx="38">
                  <c:v>0.79525699999999844</c:v>
                </c:pt>
                <c:pt idx="39">
                  <c:v>0.77218599999999993</c:v>
                </c:pt>
                <c:pt idx="40">
                  <c:v>0.74885200000000063</c:v>
                </c:pt>
                <c:pt idx="41">
                  <c:v>0.72514000000000178</c:v>
                </c:pt>
                <c:pt idx="42">
                  <c:v>0.70105499999999998</c:v>
                </c:pt>
                <c:pt idx="43">
                  <c:v>0.67771800000000204</c:v>
                </c:pt>
                <c:pt idx="44">
                  <c:v>0.65673600000000065</c:v>
                </c:pt>
                <c:pt idx="45">
                  <c:v>0.64082200000000178</c:v>
                </c:pt>
                <c:pt idx="46">
                  <c:v>0.62930500000000178</c:v>
                </c:pt>
                <c:pt idx="47">
                  <c:v>0.62039400000000178</c:v>
                </c:pt>
                <c:pt idx="48">
                  <c:v>0.61355000000000004</c:v>
                </c:pt>
                <c:pt idx="49">
                  <c:v>0.60736000000000001</c:v>
                </c:pt>
                <c:pt idx="50">
                  <c:v>0.60217299999999996</c:v>
                </c:pt>
                <c:pt idx="51">
                  <c:v>0.59999700000000011</c:v>
                </c:pt>
                <c:pt idx="52">
                  <c:v>0.601464</c:v>
                </c:pt>
                <c:pt idx="53">
                  <c:v>0.60619000000000178</c:v>
                </c:pt>
                <c:pt idx="54">
                  <c:v>0.61253000000000002</c:v>
                </c:pt>
                <c:pt idx="55">
                  <c:v>0.62135600000000002</c:v>
                </c:pt>
                <c:pt idx="56">
                  <c:v>0.63351999999999997</c:v>
                </c:pt>
                <c:pt idx="57">
                  <c:v>0.64669700000000241</c:v>
                </c:pt>
                <c:pt idx="58">
                  <c:v>0.65993299999999999</c:v>
                </c:pt>
                <c:pt idx="59">
                  <c:v>0.67470200000000202</c:v>
                </c:pt>
                <c:pt idx="60">
                  <c:v>0.69351699999999805</c:v>
                </c:pt>
                <c:pt idx="61">
                  <c:v>0.71577299999999999</c:v>
                </c:pt>
                <c:pt idx="62">
                  <c:v>0.73964300000000205</c:v>
                </c:pt>
                <c:pt idx="63">
                  <c:v>0.76486399999999999</c:v>
                </c:pt>
                <c:pt idx="64">
                  <c:v>0.79000400000000004</c:v>
                </c:pt>
                <c:pt idx="65">
                  <c:v>0.81545599999999996</c:v>
                </c:pt>
                <c:pt idx="66">
                  <c:v>0.84237399999999996</c:v>
                </c:pt>
                <c:pt idx="67">
                  <c:v>0.87173100000000203</c:v>
                </c:pt>
                <c:pt idx="68">
                  <c:v>0.90318399999999821</c:v>
                </c:pt>
                <c:pt idx="69">
                  <c:v>0.93507899999999999</c:v>
                </c:pt>
                <c:pt idx="70">
                  <c:v>0.96704500000000204</c:v>
                </c:pt>
                <c:pt idx="71">
                  <c:v>0.99995699999999821</c:v>
                </c:pt>
                <c:pt idx="72">
                  <c:v>1.032233</c:v>
                </c:pt>
                <c:pt idx="73">
                  <c:v>1.062476</c:v>
                </c:pt>
                <c:pt idx="74">
                  <c:v>1.0908979999999999</c:v>
                </c:pt>
                <c:pt idx="75">
                  <c:v>1.116843</c:v>
                </c:pt>
                <c:pt idx="76">
                  <c:v>1.1386400000000001</c:v>
                </c:pt>
                <c:pt idx="77">
                  <c:v>1.1548609999999999</c:v>
                </c:pt>
                <c:pt idx="78">
                  <c:v>1.1631819999999999</c:v>
                </c:pt>
                <c:pt idx="79">
                  <c:v>1.1621430000000001</c:v>
                </c:pt>
                <c:pt idx="80">
                  <c:v>1.1512770000000001</c:v>
                </c:pt>
                <c:pt idx="81">
                  <c:v>1.1310770000000001</c:v>
                </c:pt>
                <c:pt idx="82">
                  <c:v>1.1017309999999998</c:v>
                </c:pt>
                <c:pt idx="83">
                  <c:v>1.0636939999999966</c:v>
                </c:pt>
                <c:pt idx="84">
                  <c:v>1.0185599999999999</c:v>
                </c:pt>
                <c:pt idx="85">
                  <c:v>0.96785600000000005</c:v>
                </c:pt>
                <c:pt idx="86">
                  <c:v>0.913026</c:v>
                </c:pt>
                <c:pt idx="87">
                  <c:v>0.85453599999999996</c:v>
                </c:pt>
                <c:pt idx="88">
                  <c:v>0.79417099999999996</c:v>
                </c:pt>
                <c:pt idx="89">
                  <c:v>0.73247300000000004</c:v>
                </c:pt>
                <c:pt idx="90">
                  <c:v>0.6706420000000024</c:v>
                </c:pt>
                <c:pt idx="91">
                  <c:v>0.61154799999999998</c:v>
                </c:pt>
                <c:pt idx="92">
                  <c:v>0.55745800000000001</c:v>
                </c:pt>
                <c:pt idx="93">
                  <c:v>0.50889399999999996</c:v>
                </c:pt>
                <c:pt idx="94">
                  <c:v>0.46551000000000031</c:v>
                </c:pt>
                <c:pt idx="95">
                  <c:v>0.42631300000000077</c:v>
                </c:pt>
                <c:pt idx="96">
                  <c:v>0.38939400000000102</c:v>
                </c:pt>
                <c:pt idx="97">
                  <c:v>0.35258700000000032</c:v>
                </c:pt>
                <c:pt idx="98">
                  <c:v>0.31743200000000038</c:v>
                </c:pt>
                <c:pt idx="99">
                  <c:v>0.28945200000000032</c:v>
                </c:pt>
                <c:pt idx="100">
                  <c:v>0.12448300000000002</c:v>
                </c:pt>
              </c:numCache>
            </c:numRef>
          </c:val>
        </c:ser>
        <c:marker val="1"/>
        <c:axId val="62475648"/>
        <c:axId val="62887040"/>
      </c:lineChart>
      <c:catAx>
        <c:axId val="62475648"/>
        <c:scaling>
          <c:orientation val="minMax"/>
        </c:scaling>
        <c:axPos val="b"/>
        <c:majorTickMark val="none"/>
        <c:tickLblPos val="none"/>
        <c:crossAx val="62887040"/>
        <c:crosses val="autoZero"/>
        <c:auto val="1"/>
        <c:lblAlgn val="ctr"/>
        <c:lblOffset val="100"/>
      </c:catAx>
      <c:valAx>
        <c:axId val="62887040"/>
        <c:scaling>
          <c:orientation val="minMax"/>
        </c:scaling>
        <c:axPos val="l"/>
        <c:numFmt formatCode="General" sourceLinked="1"/>
        <c:tickLblPos val="nextTo"/>
        <c:crossAx val="62475648"/>
        <c:crosses val="autoZero"/>
        <c:crossBetween val="between"/>
      </c:valAx>
    </c:plotArea>
    <c:plotVisOnly val="1"/>
    <c:dispBlanksAs val="gap"/>
  </c:chart>
  <c:spPr>
    <a:ln>
      <a:noFill/>
    </a:ln>
  </c:sp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8.4724409448819468E-2"/>
          <c:y val="5.1400554097404488E-2"/>
          <c:w val="0.8819422572178478"/>
          <c:h val="0.89719889180519163"/>
        </c:manualLayout>
      </c:layout>
      <c:lineChart>
        <c:grouping val="standard"/>
        <c:ser>
          <c:idx val="0"/>
          <c:order val="0"/>
          <c:spPr>
            <a:ln>
              <a:solidFill>
                <a:schemeClr val="tx1"/>
              </a:solidFill>
            </a:ln>
          </c:spPr>
          <c:marker>
            <c:symbol val="none"/>
          </c:marker>
          <c:val>
            <c:numRef>
              <c:f>KneeMoments_Graphs!$C$6:$C$106</c:f>
              <c:numCache>
                <c:formatCode>General</c:formatCode>
                <c:ptCount val="101"/>
                <c:pt idx="0">
                  <c:v>1.7860000000000001E-2</c:v>
                </c:pt>
                <c:pt idx="1">
                  <c:v>8.3500000000000362E-3</c:v>
                </c:pt>
                <c:pt idx="2">
                  <c:v>-6.9660000000000182E-3</c:v>
                </c:pt>
                <c:pt idx="3">
                  <c:v>-2.5554E-2</c:v>
                </c:pt>
                <c:pt idx="4">
                  <c:v>-4.3343E-2</c:v>
                </c:pt>
                <c:pt idx="5">
                  <c:v>-5.9825000000000003E-2</c:v>
                </c:pt>
                <c:pt idx="6">
                  <c:v>-7.8193000000000012E-2</c:v>
                </c:pt>
                <c:pt idx="7">
                  <c:v>-9.9854000000000401E-2</c:v>
                </c:pt>
                <c:pt idx="8">
                  <c:v>-0.12475400000000021</c:v>
                </c:pt>
                <c:pt idx="9">
                  <c:v>-0.15304600000000057</c:v>
                </c:pt>
                <c:pt idx="10">
                  <c:v>-0.18514700000000048</c:v>
                </c:pt>
                <c:pt idx="11">
                  <c:v>-0.221557</c:v>
                </c:pt>
                <c:pt idx="12">
                  <c:v>-0.26126700000000003</c:v>
                </c:pt>
                <c:pt idx="13">
                  <c:v>-0.30174800000000002</c:v>
                </c:pt>
                <c:pt idx="14">
                  <c:v>-0.34097900000000031</c:v>
                </c:pt>
                <c:pt idx="15">
                  <c:v>-0.37915000000000032</c:v>
                </c:pt>
                <c:pt idx="16">
                  <c:v>-0.4159720000000009</c:v>
                </c:pt>
                <c:pt idx="17">
                  <c:v>-0.45070700000000002</c:v>
                </c:pt>
                <c:pt idx="18">
                  <c:v>-0.4833870000000009</c:v>
                </c:pt>
                <c:pt idx="19">
                  <c:v>-0.51430900000000002</c:v>
                </c:pt>
                <c:pt idx="20">
                  <c:v>-0.54374800000000179</c:v>
                </c:pt>
                <c:pt idx="21">
                  <c:v>-0.57295000000000063</c:v>
                </c:pt>
                <c:pt idx="22">
                  <c:v>-0.60198099999999999</c:v>
                </c:pt>
                <c:pt idx="23">
                  <c:v>-0.62860400000000205</c:v>
                </c:pt>
                <c:pt idx="24">
                  <c:v>-0.65111900000000178</c:v>
                </c:pt>
                <c:pt idx="25">
                  <c:v>-0.66845000000000065</c:v>
                </c:pt>
                <c:pt idx="26">
                  <c:v>-0.67957299999999998</c:v>
                </c:pt>
                <c:pt idx="27">
                  <c:v>-0.68390799999999996</c:v>
                </c:pt>
                <c:pt idx="28">
                  <c:v>-0.68166000000000004</c:v>
                </c:pt>
                <c:pt idx="29">
                  <c:v>-0.67376499999999995</c:v>
                </c:pt>
                <c:pt idx="30">
                  <c:v>-0.66137200000000063</c:v>
                </c:pt>
                <c:pt idx="31">
                  <c:v>-0.64547800000000155</c:v>
                </c:pt>
                <c:pt idx="32">
                  <c:v>-0.62715399999999999</c:v>
                </c:pt>
                <c:pt idx="33">
                  <c:v>-0.60765700000000178</c:v>
                </c:pt>
                <c:pt idx="34">
                  <c:v>-0.58815299999999771</c:v>
                </c:pt>
                <c:pt idx="35">
                  <c:v>-0.56962600000000063</c:v>
                </c:pt>
                <c:pt idx="36">
                  <c:v>-0.55234799999999951</c:v>
                </c:pt>
                <c:pt idx="37">
                  <c:v>-0.53573899999999997</c:v>
                </c:pt>
                <c:pt idx="38">
                  <c:v>-0.518876</c:v>
                </c:pt>
                <c:pt idx="39">
                  <c:v>-0.50150899999999821</c:v>
                </c:pt>
                <c:pt idx="40">
                  <c:v>-0.48345000000000032</c:v>
                </c:pt>
                <c:pt idx="41">
                  <c:v>-0.46431100000000008</c:v>
                </c:pt>
                <c:pt idx="42">
                  <c:v>-0.44475700000000001</c:v>
                </c:pt>
                <c:pt idx="43">
                  <c:v>-0.42672100000000002</c:v>
                </c:pt>
                <c:pt idx="44">
                  <c:v>-0.411555</c:v>
                </c:pt>
                <c:pt idx="45">
                  <c:v>-0.39879700000000001</c:v>
                </c:pt>
                <c:pt idx="46">
                  <c:v>-0.38714600000000032</c:v>
                </c:pt>
                <c:pt idx="47">
                  <c:v>-0.37585400000000102</c:v>
                </c:pt>
                <c:pt idx="48">
                  <c:v>-0.36436300000000038</c:v>
                </c:pt>
                <c:pt idx="49">
                  <c:v>-0.35223300000000002</c:v>
                </c:pt>
                <c:pt idx="50">
                  <c:v>-0.34099200000000002</c:v>
                </c:pt>
                <c:pt idx="51">
                  <c:v>-0.33174900000000002</c:v>
                </c:pt>
                <c:pt idx="52">
                  <c:v>-0.32338800000000173</c:v>
                </c:pt>
                <c:pt idx="53">
                  <c:v>-0.31554900000000002</c:v>
                </c:pt>
                <c:pt idx="54">
                  <c:v>-0.30925600000000031</c:v>
                </c:pt>
                <c:pt idx="55">
                  <c:v>-0.30531600000000114</c:v>
                </c:pt>
                <c:pt idx="56">
                  <c:v>-0.30327100000000001</c:v>
                </c:pt>
                <c:pt idx="57">
                  <c:v>-0.3027450000000001</c:v>
                </c:pt>
                <c:pt idx="58">
                  <c:v>-0.30371100000000001</c:v>
                </c:pt>
                <c:pt idx="59">
                  <c:v>-0.30531800000000114</c:v>
                </c:pt>
                <c:pt idx="60">
                  <c:v>-0.30667600000000089</c:v>
                </c:pt>
                <c:pt idx="61">
                  <c:v>-0.30884100000000031</c:v>
                </c:pt>
                <c:pt idx="62">
                  <c:v>-0.31282900000000102</c:v>
                </c:pt>
                <c:pt idx="63">
                  <c:v>-0.31832000000000144</c:v>
                </c:pt>
                <c:pt idx="64">
                  <c:v>-0.32473800000000008</c:v>
                </c:pt>
                <c:pt idx="65">
                  <c:v>-0.33214100000000002</c:v>
                </c:pt>
                <c:pt idx="66">
                  <c:v>-0.3405990000000001</c:v>
                </c:pt>
                <c:pt idx="67">
                  <c:v>-0.34989500000000001</c:v>
                </c:pt>
                <c:pt idx="68">
                  <c:v>-0.35928500000000002</c:v>
                </c:pt>
                <c:pt idx="69">
                  <c:v>-0.36828400000000078</c:v>
                </c:pt>
                <c:pt idx="70">
                  <c:v>-0.37752500000000078</c:v>
                </c:pt>
                <c:pt idx="71">
                  <c:v>-0.38713000000000031</c:v>
                </c:pt>
                <c:pt idx="72">
                  <c:v>-0.39643200000000089</c:v>
                </c:pt>
                <c:pt idx="73">
                  <c:v>-0.40494400000000008</c:v>
                </c:pt>
                <c:pt idx="74">
                  <c:v>-0.41244200000000031</c:v>
                </c:pt>
                <c:pt idx="75">
                  <c:v>-0.41850600000000032</c:v>
                </c:pt>
                <c:pt idx="76">
                  <c:v>-0.42232300000000089</c:v>
                </c:pt>
                <c:pt idx="77">
                  <c:v>-0.42327300000000001</c:v>
                </c:pt>
                <c:pt idx="78">
                  <c:v>-0.42151300000000008</c:v>
                </c:pt>
                <c:pt idx="79">
                  <c:v>-0.417597</c:v>
                </c:pt>
                <c:pt idx="80">
                  <c:v>-0.41159600000000002</c:v>
                </c:pt>
                <c:pt idx="81">
                  <c:v>-0.40259100000000003</c:v>
                </c:pt>
                <c:pt idx="82">
                  <c:v>-0.38951300000000078</c:v>
                </c:pt>
                <c:pt idx="83">
                  <c:v>-0.3725700000000009</c:v>
                </c:pt>
                <c:pt idx="84">
                  <c:v>-0.35266400000000031</c:v>
                </c:pt>
                <c:pt idx="85">
                  <c:v>-0.33032300000000125</c:v>
                </c:pt>
                <c:pt idx="86">
                  <c:v>-0.30463600000000002</c:v>
                </c:pt>
                <c:pt idx="87">
                  <c:v>-0.27535100000000001</c:v>
                </c:pt>
                <c:pt idx="88">
                  <c:v>-0.24375200000000039</c:v>
                </c:pt>
                <c:pt idx="89">
                  <c:v>-0.21087400000000001</c:v>
                </c:pt>
                <c:pt idx="90">
                  <c:v>-0.17807500000000001</c:v>
                </c:pt>
                <c:pt idx="91">
                  <c:v>-0.14765700000000001</c:v>
                </c:pt>
                <c:pt idx="92">
                  <c:v>-0.12119199999999999</c:v>
                </c:pt>
                <c:pt idx="93">
                  <c:v>-9.9002000000000007E-2</c:v>
                </c:pt>
                <c:pt idx="94">
                  <c:v>-8.0739000000000005E-2</c:v>
                </c:pt>
                <c:pt idx="95">
                  <c:v>-6.5652000000000002E-2</c:v>
                </c:pt>
                <c:pt idx="96">
                  <c:v>-5.2939000000000014E-2</c:v>
                </c:pt>
                <c:pt idx="97">
                  <c:v>-4.2011000000000014E-2</c:v>
                </c:pt>
                <c:pt idx="98">
                  <c:v>-3.2792000000000002E-2</c:v>
                </c:pt>
                <c:pt idx="99">
                  <c:v>-2.5354999999999989E-2</c:v>
                </c:pt>
                <c:pt idx="100">
                  <c:v>-9.7000000000000003E-3</c:v>
                </c:pt>
              </c:numCache>
            </c:numRef>
          </c:val>
        </c:ser>
        <c:marker val="1"/>
        <c:axId val="62910464"/>
        <c:axId val="62912000"/>
      </c:lineChart>
      <c:catAx>
        <c:axId val="62910464"/>
        <c:scaling>
          <c:orientation val="minMax"/>
        </c:scaling>
        <c:axPos val="b"/>
        <c:majorTickMark val="none"/>
        <c:tickLblPos val="none"/>
        <c:crossAx val="62912000"/>
        <c:crosses val="autoZero"/>
        <c:auto val="1"/>
        <c:lblAlgn val="ctr"/>
        <c:lblOffset val="100"/>
      </c:catAx>
      <c:valAx>
        <c:axId val="62912000"/>
        <c:scaling>
          <c:orientation val="minMax"/>
        </c:scaling>
        <c:axPos val="l"/>
        <c:numFmt formatCode="General" sourceLinked="1"/>
        <c:tickLblPos val="nextTo"/>
        <c:crossAx val="62910464"/>
        <c:crosses val="autoZero"/>
        <c:crossBetween val="between"/>
      </c:valAx>
    </c:plotArea>
    <c:plotVisOnly val="1"/>
    <c:dispBlanksAs val="gap"/>
  </c:chart>
  <c:spPr>
    <a:ln>
      <a:noFill/>
    </a:ln>
  </c:sp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955EF0-0233-4873-8E5A-84BA1D57DBB8}" type="datetimeFigureOut">
              <a:rPr lang="en-US" smtClean="0"/>
              <a:pPr/>
              <a:t>3/8/2012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8925F1-9D92-4615-BAF1-EA081981636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925F1-9D92-4615-BAF1-EA081981636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8925F1-9D92-4615-BAF1-EA081981636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390C-5433-4839-B7BF-356C3E481979}" type="datetimeFigureOut">
              <a:rPr lang="en-US" smtClean="0"/>
              <a:pPr/>
              <a:t>3/8/2012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C8307-40DE-4980-B519-AD4BF1831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390C-5433-4839-B7BF-356C3E481979}" type="datetimeFigureOut">
              <a:rPr lang="en-US" smtClean="0"/>
              <a:pPr/>
              <a:t>3/8/2012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C8307-40DE-4980-B519-AD4BF1831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390C-5433-4839-B7BF-356C3E481979}" type="datetimeFigureOut">
              <a:rPr lang="en-US" smtClean="0"/>
              <a:pPr/>
              <a:t>3/8/2012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C8307-40DE-4980-B519-AD4BF1831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390C-5433-4839-B7BF-356C3E481979}" type="datetimeFigureOut">
              <a:rPr lang="en-US" smtClean="0"/>
              <a:pPr/>
              <a:t>3/8/2012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C8307-40DE-4980-B519-AD4BF1831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390C-5433-4839-B7BF-356C3E481979}" type="datetimeFigureOut">
              <a:rPr lang="en-US" smtClean="0"/>
              <a:pPr/>
              <a:t>3/8/2012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C8307-40DE-4980-B519-AD4BF1831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390C-5433-4839-B7BF-356C3E481979}" type="datetimeFigureOut">
              <a:rPr lang="en-US" smtClean="0"/>
              <a:pPr/>
              <a:t>3/8/2012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C8307-40DE-4980-B519-AD4BF1831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390C-5433-4839-B7BF-356C3E481979}" type="datetimeFigureOut">
              <a:rPr lang="en-US" smtClean="0"/>
              <a:pPr/>
              <a:t>3/8/2012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C8307-40DE-4980-B519-AD4BF1831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390C-5433-4839-B7BF-356C3E481979}" type="datetimeFigureOut">
              <a:rPr lang="en-US" smtClean="0"/>
              <a:pPr/>
              <a:t>3/8/2012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C8307-40DE-4980-B519-AD4BF1831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390C-5433-4839-B7BF-356C3E481979}" type="datetimeFigureOut">
              <a:rPr lang="en-US" smtClean="0"/>
              <a:pPr/>
              <a:t>3/8/2012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C8307-40DE-4980-B519-AD4BF1831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390C-5433-4839-B7BF-356C3E481979}" type="datetimeFigureOut">
              <a:rPr lang="en-US" smtClean="0"/>
              <a:pPr/>
              <a:t>3/8/2012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C8307-40DE-4980-B519-AD4BF1831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A390C-5433-4839-B7BF-356C3E481979}" type="datetimeFigureOut">
              <a:rPr lang="en-US" smtClean="0"/>
              <a:pPr/>
              <a:t>3/8/2012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C8307-40DE-4980-B519-AD4BF1831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A390C-5433-4839-B7BF-356C3E481979}" type="datetimeFigureOut">
              <a:rPr lang="en-US" smtClean="0"/>
              <a:pPr/>
              <a:t>3/8/2012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C8307-40DE-4980-B519-AD4BF1831BD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1676400" y="533400"/>
            <a:ext cx="5432834" cy="5234738"/>
            <a:chOff x="1066800" y="381000"/>
            <a:chExt cx="5432834" cy="5234738"/>
          </a:xfrm>
        </p:grpSpPr>
        <p:grpSp>
          <p:nvGrpSpPr>
            <p:cNvPr id="16" name="Group 15"/>
            <p:cNvGrpSpPr/>
            <p:nvPr/>
          </p:nvGrpSpPr>
          <p:grpSpPr>
            <a:xfrm>
              <a:off x="1066800" y="381000"/>
              <a:ext cx="5432834" cy="5234738"/>
              <a:chOff x="3330166" y="1371600"/>
              <a:chExt cx="5432834" cy="5234738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3330166" y="5590675"/>
                <a:ext cx="5432834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Figure 1. Illustration of  the hypothesized effect of increased step width (B) compared to self-selected step width (A) on frontal plane ground reaction force moment arm to knee joint center.  The force vector travels much closer to knee joint center in the medial-lateral direction in the wider step width condition (B) compared to the self-selected step width (A). </a:t>
                </a:r>
              </a:p>
            </p:txBody>
          </p:sp>
          <p:grpSp>
            <p:nvGrpSpPr>
              <p:cNvPr id="15" name="Group 14"/>
              <p:cNvGrpSpPr/>
              <p:nvPr/>
            </p:nvGrpSpPr>
            <p:grpSpPr>
              <a:xfrm>
                <a:off x="3352800" y="1371600"/>
                <a:ext cx="5155425" cy="4254732"/>
                <a:chOff x="3352800" y="1371600"/>
                <a:chExt cx="5155425" cy="4254732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3429000" y="1540407"/>
                  <a:ext cx="5079225" cy="4056428"/>
                  <a:chOff x="3426600" y="1468067"/>
                  <a:chExt cx="5079225" cy="4056428"/>
                </a:xfrm>
              </p:grpSpPr>
              <p:pic>
                <p:nvPicPr>
                  <p:cNvPr id="5" name="Picture 4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/>
                  <a:srcRect/>
                  <a:stretch>
                    <a:fillRect/>
                  </a:stretch>
                </p:blipFill>
                <p:spPr bwMode="auto">
                  <a:xfrm>
                    <a:off x="3426600" y="1468067"/>
                    <a:ext cx="2209800" cy="404563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8" name="Picture 7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5791200" y="1523995"/>
                    <a:ext cx="2714625" cy="400050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sp>
              <p:nvSpPr>
                <p:cNvPr id="12" name="TextBox 11"/>
                <p:cNvSpPr txBox="1"/>
                <p:nvPr/>
              </p:nvSpPr>
              <p:spPr>
                <a:xfrm>
                  <a:off x="3400925" y="5257000"/>
                  <a:ext cx="39086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>
                      <a:solidFill>
                        <a:schemeClr val="bg1"/>
                      </a:solidFill>
                    </a:rPr>
                    <a:t>A</a:t>
                  </a:r>
                  <a:endParaRPr 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5752700" y="5248975"/>
                  <a:ext cx="38100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solidFill>
                        <a:schemeClr val="bg1"/>
                      </a:solidFill>
                    </a:rPr>
                    <a:t>B</a:t>
                  </a: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3352800" y="1371600"/>
                  <a:ext cx="2895600" cy="2286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sp>
          <p:nvSpPr>
            <p:cNvPr id="17" name="Oval 16"/>
            <p:cNvSpPr/>
            <p:nvPr/>
          </p:nvSpPr>
          <p:spPr>
            <a:xfrm>
              <a:off x="1762225" y="2276375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4285650" y="2295625"/>
              <a:ext cx="76200" cy="762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1828800" y="2342950"/>
              <a:ext cx="133150" cy="48125"/>
            </a:xfrm>
            <a:prstGeom prst="straightConnector1">
              <a:avLst/>
            </a:prstGeom>
            <a:ln w="15875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333323" y="5569825"/>
            <a:ext cx="33778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Figure 2. Illustration of full marker setup including </a:t>
            </a:r>
          </a:p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anatomical and tracking reflective markers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0" y="5456929"/>
            <a:ext cx="5953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Figure 3.  Illustration of  the staircase used in the study.</a:t>
            </a:r>
            <a:br>
              <a:rPr lang="en-US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Variables of interest during the stance phase are analyzed on </a:t>
            </a:r>
            <a:br>
              <a:rPr lang="en-US" sz="1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the second step (step of interest).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640775" y="540325"/>
            <a:ext cx="3769425" cy="4914900"/>
            <a:chOff x="3124200" y="1143000"/>
            <a:chExt cx="2484498" cy="3886200"/>
          </a:xfrm>
        </p:grpSpPr>
        <p:pic>
          <p:nvPicPr>
            <p:cNvPr id="8" name="Picture 7"/>
            <p:cNvPicPr/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124200" y="1143000"/>
              <a:ext cx="2484498" cy="3886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Box 4"/>
            <p:cNvSpPr txBox="1"/>
            <p:nvPr/>
          </p:nvSpPr>
          <p:spPr>
            <a:xfrm>
              <a:off x="3158836" y="4675915"/>
              <a:ext cx="963314" cy="24335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400" b="1" dirty="0" smtClean="0">
                  <a:latin typeface="Times New Roman" pitchFamily="18" charset="0"/>
                  <a:cs typeface="Times New Roman" pitchFamily="18" charset="0"/>
                </a:rPr>
                <a:t>Step of Interest</a:t>
              </a:r>
              <a:endParaRPr lang="en-US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10" name="Straight Arrow Connector 9"/>
            <p:cNvCxnSpPr>
              <a:stCxn id="9" idx="0"/>
            </p:cNvCxnSpPr>
            <p:nvPr/>
          </p:nvCxnSpPr>
          <p:spPr>
            <a:xfrm flipV="1">
              <a:off x="3640493" y="3886201"/>
              <a:ext cx="626707" cy="789714"/>
            </a:xfrm>
            <a:prstGeom prst="straightConnector1">
              <a:avLst/>
            </a:prstGeom>
            <a:ln w="412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667000" y="750184"/>
            <a:ext cx="3810000" cy="5269616"/>
            <a:chOff x="1828801" y="823025"/>
            <a:chExt cx="3810000" cy="5269616"/>
          </a:xfrm>
        </p:grpSpPr>
        <p:grpSp>
          <p:nvGrpSpPr>
            <p:cNvPr id="5" name="Group 4"/>
            <p:cNvGrpSpPr/>
            <p:nvPr/>
          </p:nvGrpSpPr>
          <p:grpSpPr>
            <a:xfrm>
              <a:off x="1828801" y="823025"/>
              <a:ext cx="3810000" cy="5269616"/>
              <a:chOff x="1828801" y="823025"/>
              <a:chExt cx="3810000" cy="5269616"/>
            </a:xfrm>
          </p:grpSpPr>
          <p:sp>
            <p:nvSpPr>
              <p:cNvPr id="6" name="TextBox 5"/>
              <p:cNvSpPr txBox="1"/>
              <p:nvPr/>
            </p:nvSpPr>
            <p:spPr>
              <a:xfrm>
                <a:off x="1828801" y="5446310"/>
                <a:ext cx="3810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Figure 4.  Illustration of  the step wide tape with black ink </a:t>
                </a:r>
              </a:p>
              <a:p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marks to control step width during the wide and wider step </a:t>
                </a:r>
              </a:p>
              <a:p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width conditions.  </a:t>
                </a:r>
              </a:p>
            </p:txBody>
          </p:sp>
          <p:pic>
            <p:nvPicPr>
              <p:cNvPr id="1026" name="Picture 2" descr="C:\Users\mpaquett\Documents\Research\Dissertation\Pictures\IMG_0008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936175" y="823025"/>
                <a:ext cx="3467100" cy="4622800"/>
              </a:xfrm>
              <a:prstGeom prst="rect">
                <a:avLst/>
              </a:prstGeom>
              <a:noFill/>
            </p:spPr>
          </p:pic>
        </p:grpSp>
        <p:sp>
          <p:nvSpPr>
            <p:cNvPr id="8" name="Right Brace 7"/>
            <p:cNvSpPr/>
            <p:nvPr/>
          </p:nvSpPr>
          <p:spPr>
            <a:xfrm rot="16200000">
              <a:off x="3714500" y="3569025"/>
              <a:ext cx="233550" cy="1600200"/>
            </a:xfrm>
            <a:prstGeom prst="rightBrac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405250" y="3925876"/>
              <a:ext cx="87645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Wider SW</a:t>
              </a:r>
              <a:endParaRPr lang="en-US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" name="Right Brace 9"/>
            <p:cNvSpPr/>
            <p:nvPr/>
          </p:nvSpPr>
          <p:spPr>
            <a:xfrm rot="16200000">
              <a:off x="3698175" y="2795650"/>
              <a:ext cx="228600" cy="885700"/>
            </a:xfrm>
            <a:prstGeom prst="rightBrac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429000" y="2778825"/>
              <a:ext cx="810286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Wide SW</a:t>
              </a:r>
              <a:endParaRPr lang="en-US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/>
          <p:cNvGrpSpPr/>
          <p:nvPr/>
        </p:nvGrpSpPr>
        <p:grpSpPr>
          <a:xfrm>
            <a:off x="2209800" y="1676400"/>
            <a:ext cx="4108909" cy="4355090"/>
            <a:chOff x="2209800" y="1676400"/>
            <a:chExt cx="4108909" cy="4355090"/>
          </a:xfrm>
        </p:grpSpPr>
        <p:sp>
          <p:nvSpPr>
            <p:cNvPr id="35" name="TextBox 34"/>
            <p:cNvSpPr txBox="1"/>
            <p:nvPr/>
          </p:nvSpPr>
          <p:spPr>
            <a:xfrm>
              <a:off x="2333323" y="5569825"/>
              <a:ext cx="39853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Figure 5. Illustration of the vertical (A), and medial (B) GRF </a:t>
              </a:r>
            </a:p>
            <a:p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variables from GRF curves of one representative subject. </a:t>
              </a:r>
              <a:endParaRPr lang="en-US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2495348" y="1905175"/>
              <a:ext cx="3505200" cy="2033475"/>
              <a:chOff x="2067025" y="418700"/>
              <a:chExt cx="3505200" cy="2033475"/>
            </a:xfrm>
          </p:grpSpPr>
          <p:grpSp>
            <p:nvGrpSpPr>
              <p:cNvPr id="38" name="Group 37"/>
              <p:cNvGrpSpPr/>
              <p:nvPr/>
            </p:nvGrpSpPr>
            <p:grpSpPr>
              <a:xfrm>
                <a:off x="2067025" y="418700"/>
                <a:ext cx="3505200" cy="2033475"/>
                <a:chOff x="2057400" y="3610275"/>
                <a:chExt cx="3505200" cy="2033475"/>
              </a:xfrm>
            </p:grpSpPr>
            <p:grpSp>
              <p:nvGrpSpPr>
                <p:cNvPr id="28" name="Group 27"/>
                <p:cNvGrpSpPr/>
                <p:nvPr/>
              </p:nvGrpSpPr>
              <p:grpSpPr>
                <a:xfrm>
                  <a:off x="2057400" y="3610275"/>
                  <a:ext cx="3505200" cy="1828800"/>
                  <a:chOff x="762000" y="3505200"/>
                  <a:chExt cx="3505200" cy="1828800"/>
                </a:xfrm>
              </p:grpSpPr>
              <p:sp>
                <p:nvSpPr>
                  <p:cNvPr id="8" name="TextBox 7"/>
                  <p:cNvSpPr txBox="1"/>
                  <p:nvPr/>
                </p:nvSpPr>
                <p:spPr>
                  <a:xfrm>
                    <a:off x="1019475" y="5068115"/>
                    <a:ext cx="248786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00" dirty="0" smtClean="0">
                        <a:latin typeface="Times New Roman" pitchFamily="18" charset="0"/>
                        <a:cs typeface="Times New Roman" pitchFamily="18" charset="0"/>
                      </a:rPr>
                      <a:t>0</a:t>
                    </a:r>
                    <a:endParaRPr lang="en-US" sz="10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9" name="TextBox 8"/>
                  <p:cNvSpPr txBox="1"/>
                  <p:nvPr/>
                </p:nvSpPr>
                <p:spPr>
                  <a:xfrm>
                    <a:off x="3809379" y="5087779"/>
                    <a:ext cx="377026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00" dirty="0" smtClean="0">
                        <a:latin typeface="Times New Roman" pitchFamily="18" charset="0"/>
                        <a:cs typeface="Times New Roman" pitchFamily="18" charset="0"/>
                      </a:rPr>
                      <a:t>100</a:t>
                    </a:r>
                    <a:endParaRPr lang="en-US" sz="10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0" name="TextBox 9"/>
                  <p:cNvSpPr txBox="1"/>
                  <p:nvPr/>
                </p:nvSpPr>
                <p:spPr>
                  <a:xfrm>
                    <a:off x="2373344" y="5087366"/>
                    <a:ext cx="312906" cy="24622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000" dirty="0" smtClean="0">
                        <a:latin typeface="Times New Roman" pitchFamily="18" charset="0"/>
                        <a:cs typeface="Times New Roman" pitchFamily="18" charset="0"/>
                      </a:rPr>
                      <a:t>50</a:t>
                    </a:r>
                    <a:endParaRPr lang="en-US" sz="10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grpSp>
                <p:nvGrpSpPr>
                  <p:cNvPr id="23" name="Group 22"/>
                  <p:cNvGrpSpPr/>
                  <p:nvPr/>
                </p:nvGrpSpPr>
                <p:grpSpPr>
                  <a:xfrm>
                    <a:off x="762000" y="3505200"/>
                    <a:ext cx="3505200" cy="1752600"/>
                    <a:chOff x="762000" y="3505200"/>
                    <a:chExt cx="3505200" cy="2209800"/>
                  </a:xfrm>
                </p:grpSpPr>
                <p:graphicFrame>
                  <p:nvGraphicFramePr>
                    <p:cNvPr id="6" name="Chart 5"/>
                    <p:cNvGraphicFramePr/>
                    <p:nvPr/>
                  </p:nvGraphicFramePr>
                  <p:xfrm>
                    <a:off x="762000" y="3505200"/>
                    <a:ext cx="3505200" cy="2209800"/>
                  </p:xfrm>
                  <a:graphic>
                    <a:graphicData uri="http://schemas.openxmlformats.org/drawingml/2006/chart">
                      <c:chart xmlns:c="http://schemas.openxmlformats.org/drawingml/2006/chart" xmlns:r="http://schemas.openxmlformats.org/officeDocument/2006/relationships" r:id="rId2"/>
                    </a:graphicData>
                  </a:graphic>
                </p:graphicFrame>
                <p:sp>
                  <p:nvSpPr>
                    <p:cNvPr id="22" name="Rectangle 21"/>
                    <p:cNvSpPr/>
                    <p:nvPr/>
                  </p:nvSpPr>
                  <p:spPr>
                    <a:xfrm>
                      <a:off x="762000" y="3578015"/>
                      <a:ext cx="533400" cy="228599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</p:grpSp>
            <p:sp>
              <p:nvSpPr>
                <p:cNvPr id="32" name="TextBox 31"/>
                <p:cNvSpPr txBox="1"/>
                <p:nvPr/>
              </p:nvSpPr>
              <p:spPr>
                <a:xfrm>
                  <a:off x="5066801" y="5366751"/>
                  <a:ext cx="29527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A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36" name="Straight Connector 35"/>
              <p:cNvCxnSpPr/>
              <p:nvPr/>
            </p:nvCxnSpPr>
            <p:spPr>
              <a:xfrm>
                <a:off x="3039796" y="476243"/>
                <a:ext cx="0" cy="381000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TextBox 36"/>
              <p:cNvSpPr txBox="1"/>
              <p:nvPr/>
            </p:nvSpPr>
            <p:spPr>
              <a:xfrm>
                <a:off x="2914850" y="829375"/>
                <a:ext cx="502061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Fz_1</a:t>
                </a:r>
                <a:endParaRPr lang="en-US" sz="1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19" name="Rectangle 18"/>
            <p:cNvSpPr/>
            <p:nvPr/>
          </p:nvSpPr>
          <p:spPr>
            <a:xfrm>
              <a:off x="2390273" y="3741025"/>
              <a:ext cx="476450" cy="15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8" name="Group 47"/>
            <p:cNvGrpSpPr/>
            <p:nvPr/>
          </p:nvGrpSpPr>
          <p:grpSpPr>
            <a:xfrm>
              <a:off x="2390273" y="3809200"/>
              <a:ext cx="3564861" cy="1752600"/>
              <a:chOff x="1961950" y="3743425"/>
              <a:chExt cx="3564861" cy="1752600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1961950" y="3743425"/>
                <a:ext cx="3564861" cy="1752600"/>
                <a:chOff x="1961950" y="3743425"/>
                <a:chExt cx="3564861" cy="1752600"/>
              </a:xfrm>
            </p:grpSpPr>
            <p:grpSp>
              <p:nvGrpSpPr>
                <p:cNvPr id="40" name="Group 39"/>
                <p:cNvGrpSpPr/>
                <p:nvPr/>
              </p:nvGrpSpPr>
              <p:grpSpPr>
                <a:xfrm>
                  <a:off x="1961950" y="3743425"/>
                  <a:ext cx="3564861" cy="1752600"/>
                  <a:chOff x="1961950" y="608800"/>
                  <a:chExt cx="3564861" cy="1752600"/>
                </a:xfrm>
              </p:grpSpPr>
              <p:grpSp>
                <p:nvGrpSpPr>
                  <p:cNvPr id="30" name="Group 29"/>
                  <p:cNvGrpSpPr/>
                  <p:nvPr/>
                </p:nvGrpSpPr>
                <p:grpSpPr>
                  <a:xfrm>
                    <a:off x="1961950" y="608800"/>
                    <a:ext cx="3564861" cy="1752600"/>
                    <a:chOff x="685800" y="152400"/>
                    <a:chExt cx="3564861" cy="1752600"/>
                  </a:xfrm>
                </p:grpSpPr>
                <p:sp>
                  <p:nvSpPr>
                    <p:cNvPr id="16" name="TextBox 15"/>
                    <p:cNvSpPr txBox="1"/>
                    <p:nvPr/>
                  </p:nvSpPr>
                  <p:spPr>
                    <a:xfrm>
                      <a:off x="1083731" y="227799"/>
                      <a:ext cx="248786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en-US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7" name="TextBox 16"/>
                    <p:cNvSpPr txBox="1"/>
                    <p:nvPr/>
                  </p:nvSpPr>
                  <p:spPr>
                    <a:xfrm>
                      <a:off x="3873635" y="247463"/>
                      <a:ext cx="377026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endParaRPr lang="en-US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sp>
                  <p:nvSpPr>
                    <p:cNvPr id="18" name="TextBox 17"/>
                    <p:cNvSpPr txBox="1"/>
                    <p:nvPr/>
                  </p:nvSpPr>
                  <p:spPr>
                    <a:xfrm>
                      <a:off x="2437600" y="247050"/>
                      <a:ext cx="312906" cy="24622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en-US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p:txBody>
                </p:sp>
                <p:grpSp>
                  <p:nvGrpSpPr>
                    <p:cNvPr id="25" name="Group 24"/>
                    <p:cNvGrpSpPr/>
                    <p:nvPr/>
                  </p:nvGrpSpPr>
                  <p:grpSpPr>
                    <a:xfrm>
                      <a:off x="685800" y="152400"/>
                      <a:ext cx="3505200" cy="1752600"/>
                      <a:chOff x="685800" y="152400"/>
                      <a:chExt cx="3505200" cy="1752600"/>
                    </a:xfrm>
                  </p:grpSpPr>
                  <p:graphicFrame>
                    <p:nvGraphicFramePr>
                      <p:cNvPr id="4" name="Chart 3"/>
                      <p:cNvGraphicFramePr/>
                      <p:nvPr/>
                    </p:nvGraphicFramePr>
                    <p:xfrm>
                      <a:off x="685800" y="152400"/>
                      <a:ext cx="3505200" cy="1752600"/>
                    </p:xfrm>
                    <a:graphic>
                      <a:graphicData uri="http://schemas.openxmlformats.org/drawingml/2006/chart">
                        <c:chart xmlns:c="http://schemas.openxmlformats.org/drawingml/2006/chart" xmlns:r="http://schemas.openxmlformats.org/officeDocument/2006/relationships" r:id="rId3"/>
                      </a:graphicData>
                    </a:graphic>
                  </p:graphicFrame>
                  <p:sp>
                    <p:nvSpPr>
                      <p:cNvPr id="20" name="Rectangle 19"/>
                      <p:cNvSpPr/>
                      <p:nvPr/>
                    </p:nvSpPr>
                    <p:spPr>
                      <a:xfrm>
                        <a:off x="685800" y="1600200"/>
                        <a:ext cx="533400" cy="2286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</p:grpSp>
              <p:sp>
                <p:nvSpPr>
                  <p:cNvPr id="31" name="TextBox 30"/>
                  <p:cNvSpPr txBox="1"/>
                  <p:nvPr/>
                </p:nvSpPr>
                <p:spPr>
                  <a:xfrm>
                    <a:off x="5066900" y="1884950"/>
                    <a:ext cx="28725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latin typeface="Times New Roman" pitchFamily="18" charset="0"/>
                        <a:cs typeface="Times New Roman" pitchFamily="18" charset="0"/>
                      </a:rPr>
                      <a:t>B</a:t>
                    </a:r>
                    <a:endParaRPr lang="en-US" sz="1200" b="1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</p:grpSp>
            <p:sp>
              <p:nvSpPr>
                <p:cNvPr id="41" name="TextBox 40"/>
                <p:cNvSpPr txBox="1"/>
                <p:nvPr/>
              </p:nvSpPr>
              <p:spPr>
                <a:xfrm>
                  <a:off x="3505200" y="5209401"/>
                  <a:ext cx="68159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>
                      <a:latin typeface="Times New Roman" pitchFamily="18" charset="0"/>
                      <a:cs typeface="Times New Roman" pitchFamily="18" charset="0"/>
                    </a:rPr>
                    <a:t>Time (%)</a:t>
                  </a:r>
                  <a:endParaRPr lang="en-US" sz="1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cxnSp>
            <p:nvCxnSpPr>
              <p:cNvPr id="46" name="Straight Connector 45"/>
              <p:cNvCxnSpPr/>
              <p:nvPr/>
            </p:nvCxnSpPr>
            <p:spPr>
              <a:xfrm>
                <a:off x="3173746" y="5069641"/>
                <a:ext cx="0" cy="381000"/>
              </a:xfrm>
              <a:prstGeom prst="line">
                <a:avLst/>
              </a:prstGeom>
              <a:ln w="254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TextBox 46"/>
              <p:cNvSpPr txBox="1"/>
              <p:nvPr/>
            </p:nvSpPr>
            <p:spPr>
              <a:xfrm>
                <a:off x="2952550" y="4754075"/>
                <a:ext cx="510076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Fx_1</a:t>
                </a:r>
                <a:endParaRPr lang="en-US" sz="1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50" name="TextBox 49"/>
            <p:cNvSpPr txBox="1"/>
            <p:nvPr/>
          </p:nvSpPr>
          <p:spPr>
            <a:xfrm>
              <a:off x="3688073" y="1676400"/>
              <a:ext cx="14147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GRF VARIABLES</a:t>
              </a:r>
              <a:endParaRPr lang="en-US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 flipV="1">
              <a:off x="2866723" y="2046975"/>
              <a:ext cx="457200" cy="1295400"/>
            </a:xfrm>
            <a:prstGeom prst="straightConnector1">
              <a:avLst/>
            </a:prstGeom>
            <a:ln w="22225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2780898" y="2419150"/>
              <a:ext cx="397866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LR</a:t>
              </a:r>
              <a:endParaRPr lang="en-US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 rot="16200000">
              <a:off x="1703810" y="2600014"/>
              <a:ext cx="145847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Vertical GRF (BW)</a:t>
              </a:r>
              <a:endParaRPr lang="en-US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 rot="16200000">
              <a:off x="1646473" y="4454201"/>
              <a:ext cx="14036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Medial GRF (BW)</a:t>
              </a:r>
              <a:endParaRPr lang="en-US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61"/>
          <p:cNvGrpSpPr/>
          <p:nvPr/>
        </p:nvGrpSpPr>
        <p:grpSpPr>
          <a:xfrm>
            <a:off x="2590800" y="762000"/>
            <a:ext cx="3724451" cy="4732256"/>
            <a:chOff x="1171599" y="457200"/>
            <a:chExt cx="3724451" cy="4732256"/>
          </a:xfrm>
        </p:grpSpPr>
        <p:grpSp>
          <p:nvGrpSpPr>
            <p:cNvPr id="41" name="Group 40"/>
            <p:cNvGrpSpPr/>
            <p:nvPr/>
          </p:nvGrpSpPr>
          <p:grpSpPr>
            <a:xfrm>
              <a:off x="1171599" y="838200"/>
              <a:ext cx="3629001" cy="1755648"/>
              <a:chOff x="1171599" y="838200"/>
              <a:chExt cx="3629001" cy="1755648"/>
            </a:xfrm>
          </p:grpSpPr>
          <p:graphicFrame>
            <p:nvGraphicFramePr>
              <p:cNvPr id="35" name="Chart 34"/>
              <p:cNvGraphicFramePr/>
              <p:nvPr/>
            </p:nvGraphicFramePr>
            <p:xfrm>
              <a:off x="1295400" y="838200"/>
              <a:ext cx="3505200" cy="175564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38" name="TextBox 37"/>
              <p:cNvSpPr txBox="1"/>
              <p:nvPr/>
            </p:nvSpPr>
            <p:spPr>
              <a:xfrm rot="16200000">
                <a:off x="562138" y="1546348"/>
                <a:ext cx="14959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Knee Flex/Ext (deg)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1200476" y="2532250"/>
              <a:ext cx="3695574" cy="1755648"/>
              <a:chOff x="1181226" y="2667000"/>
              <a:chExt cx="3695574" cy="1755648"/>
            </a:xfrm>
          </p:grpSpPr>
          <p:graphicFrame>
            <p:nvGraphicFramePr>
              <p:cNvPr id="36" name="Chart 35"/>
              <p:cNvGraphicFramePr/>
              <p:nvPr/>
            </p:nvGraphicFramePr>
            <p:xfrm>
              <a:off x="1371600" y="2667000"/>
              <a:ext cx="3505200" cy="175564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39" name="TextBox 38"/>
              <p:cNvSpPr txBox="1"/>
              <p:nvPr/>
            </p:nvSpPr>
            <p:spPr>
              <a:xfrm rot="16200000">
                <a:off x="552753" y="3405330"/>
                <a:ext cx="153394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Knee </a:t>
                </a:r>
                <a:r>
                  <a:rPr lang="en-US" sz="1200" b="1" dirty="0" err="1" smtClean="0">
                    <a:latin typeface="Times New Roman" pitchFamily="18" charset="0"/>
                    <a:cs typeface="Times New Roman" pitchFamily="18" charset="0"/>
                  </a:rPr>
                  <a:t>Abd</a:t>
                </a:r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/Add (deg)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42" name="TextBox 41"/>
            <p:cNvSpPr txBox="1"/>
            <p:nvPr/>
          </p:nvSpPr>
          <p:spPr>
            <a:xfrm>
              <a:off x="2819400" y="4314525"/>
              <a:ext cx="68159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Times New Roman" pitchFamily="18" charset="0"/>
                  <a:cs typeface="Times New Roman" pitchFamily="18" charset="0"/>
                </a:rPr>
                <a:t>Time (%)</a:t>
              </a:r>
              <a:endParaRPr lang="en-US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652920" y="762000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442824" y="781664"/>
              <a:ext cx="37702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Times New Roman" pitchFamily="18" charset="0"/>
                  <a:cs typeface="Times New Roman" pitchFamily="18" charset="0"/>
                </a:rPr>
                <a:t>100</a:t>
              </a:r>
              <a:endParaRPr lang="en-US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3006789" y="78125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Times New Roman" pitchFamily="18" charset="0"/>
                  <a:cs typeface="Times New Roman" pitchFamily="18" charset="0"/>
                </a:rPr>
                <a:t>50</a:t>
              </a:r>
              <a:endParaRPr lang="en-US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619450" y="4086725"/>
              <a:ext cx="24878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Times New Roman" pitchFamily="18" charset="0"/>
                  <a:cs typeface="Times New Roman" pitchFamily="18" charset="0"/>
                </a:rPr>
                <a:t>0</a:t>
              </a:r>
              <a:endParaRPr lang="en-US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506225" y="4095550"/>
              <a:ext cx="37702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Times New Roman" pitchFamily="18" charset="0"/>
                  <a:cs typeface="Times New Roman" pitchFamily="18" charset="0"/>
                </a:rPr>
                <a:t>100</a:t>
              </a:r>
              <a:endParaRPr lang="en-US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3040694" y="409635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Times New Roman" pitchFamily="18" charset="0"/>
                  <a:cs typeface="Times New Roman" pitchFamily="18" charset="0"/>
                </a:rPr>
                <a:t>50</a:t>
              </a:r>
              <a:endParaRPr lang="en-US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49" name="Straight Connector 48"/>
            <p:cNvCxnSpPr/>
            <p:nvPr/>
          </p:nvCxnSpPr>
          <p:spPr>
            <a:xfrm>
              <a:off x="2629921" y="2609843"/>
              <a:ext cx="0" cy="3810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2342950" y="2981425"/>
              <a:ext cx="636713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KADD</a:t>
              </a:r>
              <a:endParaRPr lang="en-US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2048575" y="950500"/>
              <a:ext cx="6062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Times New Roman" pitchFamily="18" charset="0"/>
                  <a:cs typeface="Times New Roman" pitchFamily="18" charset="0"/>
                </a:rPr>
                <a:t>Flex. (-)</a:t>
              </a:r>
              <a:endParaRPr lang="en-US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2048575" y="742750"/>
              <a:ext cx="58541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Times New Roman" pitchFamily="18" charset="0"/>
                  <a:cs typeface="Times New Roman" pitchFamily="18" charset="0"/>
                </a:rPr>
                <a:t>Ext. (+)</a:t>
              </a:r>
              <a:endParaRPr lang="en-US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029325" y="4116429"/>
              <a:ext cx="59984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err="1" smtClean="0">
                  <a:latin typeface="Times New Roman" pitchFamily="18" charset="0"/>
                  <a:cs typeface="Times New Roman" pitchFamily="18" charset="0"/>
                </a:rPr>
                <a:t>Abd</a:t>
              </a:r>
              <a:r>
                <a:rPr lang="en-US" sz="1000" dirty="0" smtClean="0">
                  <a:latin typeface="Times New Roman" pitchFamily="18" charset="0"/>
                  <a:cs typeface="Times New Roman" pitchFamily="18" charset="0"/>
                </a:rPr>
                <a:t>. (-)</a:t>
              </a:r>
              <a:endParaRPr lang="en-US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029325" y="3908679"/>
              <a:ext cx="62869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Times New Roman" pitchFamily="18" charset="0"/>
                  <a:cs typeface="Times New Roman" pitchFamily="18" charset="0"/>
                </a:rPr>
                <a:t>Add. (+)</a:t>
              </a:r>
              <a:endParaRPr lang="en-US" sz="1000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55" name="Straight Arrow Connector 54"/>
            <p:cNvCxnSpPr/>
            <p:nvPr/>
          </p:nvCxnSpPr>
          <p:spPr>
            <a:xfrm>
              <a:off x="1733350" y="1123750"/>
              <a:ext cx="2914850" cy="1314650"/>
            </a:xfrm>
            <a:prstGeom prst="straightConnector1">
              <a:avLst/>
            </a:prstGeom>
            <a:ln w="22225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58"/>
            <p:cNvSpPr txBox="1"/>
            <p:nvPr/>
          </p:nvSpPr>
          <p:spPr>
            <a:xfrm>
              <a:off x="2294825" y="1600200"/>
              <a:ext cx="68159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KROM</a:t>
              </a:r>
              <a:endParaRPr lang="en-US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258500" y="4543125"/>
              <a:ext cx="351410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Figure 6. Illustration of the flexion/extension (A) and </a:t>
              </a:r>
            </a:p>
            <a:p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abduction/adduction (B) knee angle variables from</a:t>
              </a:r>
            </a:p>
            <a:p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angle curves of one representative subject. </a:t>
              </a:r>
              <a:endParaRPr lang="en-US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2490026" y="457200"/>
              <a:ext cx="128227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KNEE ANGLES</a:t>
              </a:r>
              <a:endParaRPr lang="en-US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2252990" y="447575"/>
            <a:ext cx="4124562" cy="5171073"/>
            <a:chOff x="2252990" y="513876"/>
            <a:chExt cx="4124562" cy="5171073"/>
          </a:xfrm>
        </p:grpSpPr>
        <p:grpSp>
          <p:nvGrpSpPr>
            <p:cNvPr id="28" name="Group 27"/>
            <p:cNvGrpSpPr/>
            <p:nvPr/>
          </p:nvGrpSpPr>
          <p:grpSpPr>
            <a:xfrm>
              <a:off x="2252990" y="513876"/>
              <a:ext cx="4124562" cy="5171073"/>
              <a:chOff x="2252990" y="513876"/>
              <a:chExt cx="4124562" cy="5171073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2252990" y="513876"/>
                <a:ext cx="3766810" cy="4484546"/>
                <a:chOff x="2252990" y="409875"/>
                <a:chExt cx="3766810" cy="4484546"/>
              </a:xfrm>
            </p:grpSpPr>
            <p:graphicFrame>
              <p:nvGraphicFramePr>
                <p:cNvPr id="4" name="Chart 3"/>
                <p:cNvGraphicFramePr/>
                <p:nvPr/>
              </p:nvGraphicFramePr>
              <p:xfrm>
                <a:off x="2438401" y="533400"/>
                <a:ext cx="3505200" cy="2200175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2"/>
                </a:graphicData>
              </a:graphic>
            </p:graphicFrame>
            <p:graphicFrame>
              <p:nvGraphicFramePr>
                <p:cNvPr id="5" name="Chart 4"/>
                <p:cNvGraphicFramePr/>
                <p:nvPr/>
              </p:nvGraphicFramePr>
              <p:xfrm>
                <a:off x="2514600" y="2743200"/>
                <a:ext cx="3505200" cy="213360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3"/>
                </a:graphicData>
              </a:graphic>
            </p:graphicFrame>
            <p:sp>
              <p:nvSpPr>
                <p:cNvPr id="7" name="TextBox 6"/>
                <p:cNvSpPr txBox="1"/>
                <p:nvPr/>
              </p:nvSpPr>
              <p:spPr>
                <a:xfrm>
                  <a:off x="3895825" y="4648200"/>
                  <a:ext cx="68159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>
                      <a:latin typeface="Times New Roman" pitchFamily="18" charset="0"/>
                      <a:cs typeface="Times New Roman" pitchFamily="18" charset="0"/>
                    </a:rPr>
                    <a:t>Time (%)</a:t>
                  </a:r>
                  <a:endParaRPr lang="en-US" sz="1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8" name="TextBox 7"/>
                <p:cNvSpPr txBox="1"/>
                <p:nvPr/>
              </p:nvSpPr>
              <p:spPr>
                <a:xfrm>
                  <a:off x="2819400" y="2829232"/>
                  <a:ext cx="24878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>
                      <a:latin typeface="Times New Roman" pitchFamily="18" charset="0"/>
                      <a:cs typeface="Times New Roman" pitchFamily="18" charset="0"/>
                    </a:rPr>
                    <a:t>0</a:t>
                  </a:r>
                  <a:endParaRPr lang="en-US" sz="1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9" name="TextBox 8"/>
                <p:cNvSpPr txBox="1"/>
                <p:nvPr/>
              </p:nvSpPr>
              <p:spPr>
                <a:xfrm>
                  <a:off x="5609304" y="2848896"/>
                  <a:ext cx="3770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>
                      <a:latin typeface="Times New Roman" pitchFamily="18" charset="0"/>
                      <a:cs typeface="Times New Roman" pitchFamily="18" charset="0"/>
                    </a:rPr>
                    <a:t>100</a:t>
                  </a:r>
                  <a:endParaRPr lang="en-US" sz="1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0" name="TextBox 9"/>
                <p:cNvSpPr txBox="1"/>
                <p:nvPr/>
              </p:nvSpPr>
              <p:spPr>
                <a:xfrm>
                  <a:off x="4173269" y="2848483"/>
                  <a:ext cx="31290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>
                      <a:latin typeface="Times New Roman" pitchFamily="18" charset="0"/>
                      <a:cs typeface="Times New Roman" pitchFamily="18" charset="0"/>
                    </a:rPr>
                    <a:t>50</a:t>
                  </a:r>
                  <a:endParaRPr lang="en-US" sz="1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1" name="TextBox 10"/>
                <p:cNvSpPr txBox="1"/>
                <p:nvPr/>
              </p:nvSpPr>
              <p:spPr>
                <a:xfrm>
                  <a:off x="2752825" y="2096315"/>
                  <a:ext cx="24878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>
                      <a:latin typeface="Times New Roman" pitchFamily="18" charset="0"/>
                      <a:cs typeface="Times New Roman" pitchFamily="18" charset="0"/>
                    </a:rPr>
                    <a:t>0</a:t>
                  </a:r>
                  <a:endParaRPr lang="en-US" sz="1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2" name="TextBox 11"/>
                <p:cNvSpPr txBox="1"/>
                <p:nvPr/>
              </p:nvSpPr>
              <p:spPr>
                <a:xfrm>
                  <a:off x="5542729" y="2115979"/>
                  <a:ext cx="37702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>
                      <a:latin typeface="Times New Roman" pitchFamily="18" charset="0"/>
                      <a:cs typeface="Times New Roman" pitchFamily="18" charset="0"/>
                    </a:rPr>
                    <a:t>100</a:t>
                  </a:r>
                  <a:endParaRPr lang="en-US" sz="1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3" name="TextBox 12"/>
                <p:cNvSpPr txBox="1"/>
                <p:nvPr/>
              </p:nvSpPr>
              <p:spPr>
                <a:xfrm>
                  <a:off x="4106694" y="2115566"/>
                  <a:ext cx="31290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>
                      <a:latin typeface="Times New Roman" pitchFamily="18" charset="0"/>
                      <a:cs typeface="Times New Roman" pitchFamily="18" charset="0"/>
                    </a:rPr>
                    <a:t>50</a:t>
                  </a:r>
                  <a:endParaRPr lang="en-US" sz="1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4" name="TextBox 13"/>
                <p:cNvSpPr txBox="1"/>
                <p:nvPr/>
              </p:nvSpPr>
              <p:spPr>
                <a:xfrm rot="16200000">
                  <a:off x="1430319" y="1429149"/>
                  <a:ext cx="1957587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Flex/Ext Moment (Nm/Kg)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5" name="TextBox 14"/>
                <p:cNvSpPr txBox="1"/>
                <p:nvPr/>
              </p:nvSpPr>
              <p:spPr>
                <a:xfrm rot="16200000">
                  <a:off x="1389452" y="3715965"/>
                  <a:ext cx="2004075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err="1" smtClean="0">
                      <a:latin typeface="Times New Roman" pitchFamily="18" charset="0"/>
                      <a:cs typeface="Times New Roman" pitchFamily="18" charset="0"/>
                    </a:rPr>
                    <a:t>Abd</a:t>
                  </a:r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/Add Moment (Nm/Kg)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7" name="TextBox 16"/>
                <p:cNvSpPr txBox="1"/>
                <p:nvPr/>
              </p:nvSpPr>
              <p:spPr>
                <a:xfrm>
                  <a:off x="3343327" y="3037575"/>
                  <a:ext cx="599844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err="1" smtClean="0">
                      <a:latin typeface="Times New Roman" pitchFamily="18" charset="0"/>
                      <a:cs typeface="Times New Roman" pitchFamily="18" charset="0"/>
                    </a:rPr>
                    <a:t>Abd</a:t>
                  </a:r>
                  <a:r>
                    <a:rPr lang="en-US" sz="1000" dirty="0" smtClean="0">
                      <a:latin typeface="Times New Roman" pitchFamily="18" charset="0"/>
                      <a:cs typeface="Times New Roman" pitchFamily="18" charset="0"/>
                    </a:rPr>
                    <a:t>. (-)</a:t>
                  </a:r>
                  <a:endParaRPr lang="en-US" sz="1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0" name="TextBox 19"/>
                <p:cNvSpPr txBox="1"/>
                <p:nvPr/>
              </p:nvSpPr>
              <p:spPr>
                <a:xfrm>
                  <a:off x="3343327" y="2829825"/>
                  <a:ext cx="628698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>
                      <a:latin typeface="Times New Roman" pitchFamily="18" charset="0"/>
                      <a:cs typeface="Times New Roman" pitchFamily="18" charset="0"/>
                    </a:rPr>
                    <a:t>Add. (+)</a:t>
                  </a:r>
                  <a:endParaRPr lang="en-US" sz="1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3342375" y="2131726"/>
                  <a:ext cx="606256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>
                      <a:latin typeface="Times New Roman" pitchFamily="18" charset="0"/>
                      <a:cs typeface="Times New Roman" pitchFamily="18" charset="0"/>
                    </a:rPr>
                    <a:t>Flex. (-)</a:t>
                  </a:r>
                  <a:endParaRPr lang="en-US" sz="1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2" name="TextBox 21"/>
                <p:cNvSpPr txBox="1"/>
                <p:nvPr/>
              </p:nvSpPr>
              <p:spPr>
                <a:xfrm>
                  <a:off x="3342375" y="1923976"/>
                  <a:ext cx="585417" cy="24622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000" dirty="0" smtClean="0">
                      <a:latin typeface="Times New Roman" pitchFamily="18" charset="0"/>
                      <a:cs typeface="Times New Roman" pitchFamily="18" charset="0"/>
                    </a:rPr>
                    <a:t>Ext. (+)</a:t>
                  </a:r>
                  <a:endParaRPr lang="en-US" sz="1000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3247725" y="409875"/>
                  <a:ext cx="2311402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KNEE INTERNAL MOMENTS</a:t>
                  </a:r>
                  <a:endParaRPr lang="en-US" sz="1200" b="1" dirty="0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  <p:sp>
            <p:nvSpPr>
              <p:cNvPr id="25" name="TextBox 24"/>
              <p:cNvSpPr txBox="1"/>
              <p:nvPr/>
            </p:nvSpPr>
            <p:spPr>
              <a:xfrm>
                <a:off x="2294383" y="5038618"/>
                <a:ext cx="408316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Figure 7. Illustration of the internal flexion/extension (A) and </a:t>
                </a:r>
              </a:p>
              <a:p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abduction/adduction (B) knee moment variables from moment </a:t>
                </a:r>
              </a:p>
              <a:p>
                <a:r>
                  <a:rPr lang="en-US" sz="1200" dirty="0" smtClean="0">
                    <a:latin typeface="Times New Roman" pitchFamily="18" charset="0"/>
                    <a:cs typeface="Times New Roman" pitchFamily="18" charset="0"/>
                  </a:rPr>
                  <a:t>curves of one representative subject. </a:t>
                </a:r>
                <a:endParaRPr lang="en-US" sz="12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5562600" y="2514600"/>
                <a:ext cx="29527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A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5515896" y="4648200"/>
                <a:ext cx="28725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latin typeface="Times New Roman" pitchFamily="18" charset="0"/>
                    <a:cs typeface="Times New Roman" pitchFamily="18" charset="0"/>
                  </a:rPr>
                  <a:t>B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30" name="Straight Connector 29"/>
            <p:cNvCxnSpPr/>
            <p:nvPr/>
          </p:nvCxnSpPr>
          <p:spPr>
            <a:xfrm>
              <a:off x="3687096" y="1056968"/>
              <a:ext cx="0" cy="3810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3687096" y="4409768"/>
              <a:ext cx="0" cy="3810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3657600" y="885525"/>
              <a:ext cx="553357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KEM</a:t>
              </a:r>
              <a:endParaRPr lang="en-US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3429000" y="4114800"/>
              <a:ext cx="561372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KAM</a:t>
              </a:r>
              <a:endParaRPr lang="en-US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2971800" y="1600200"/>
            <a:ext cx="2988319" cy="2831447"/>
            <a:chOff x="2153650" y="2362200"/>
            <a:chExt cx="2988319" cy="2831447"/>
          </a:xfrm>
        </p:grpSpPr>
        <p:grpSp>
          <p:nvGrpSpPr>
            <p:cNvPr id="19" name="Group 18"/>
            <p:cNvGrpSpPr/>
            <p:nvPr/>
          </p:nvGrpSpPr>
          <p:grpSpPr>
            <a:xfrm>
              <a:off x="2209800" y="2362200"/>
              <a:ext cx="2057400" cy="2057400"/>
              <a:chOff x="1981200" y="2362200"/>
              <a:chExt cx="2057400" cy="2057400"/>
            </a:xfrm>
          </p:grpSpPr>
          <p:pic>
            <p:nvPicPr>
              <p:cNvPr id="19458" name="Picture 2" descr="http://www.pavecoat.com/stencil/industrial/FOOT-STEPS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981200" y="2362200"/>
                <a:ext cx="2057400" cy="2057400"/>
              </a:xfrm>
              <a:prstGeom prst="rect">
                <a:avLst/>
              </a:prstGeom>
              <a:noFill/>
            </p:spPr>
          </p:pic>
          <p:cxnSp>
            <p:nvCxnSpPr>
              <p:cNvPr id="6" name="Straight Arrow Connector 5"/>
              <p:cNvCxnSpPr/>
              <p:nvPr/>
            </p:nvCxnSpPr>
            <p:spPr>
              <a:xfrm>
                <a:off x="2743200" y="3886200"/>
                <a:ext cx="685800" cy="0"/>
              </a:xfrm>
              <a:prstGeom prst="straightConnector1">
                <a:avLst/>
              </a:prstGeom>
              <a:ln w="19050">
                <a:solidFill>
                  <a:srgbClr val="FF0000"/>
                </a:solidFill>
                <a:headEnd type="arrow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Oval 7"/>
              <p:cNvSpPr/>
              <p:nvPr/>
            </p:nvSpPr>
            <p:spPr>
              <a:xfrm>
                <a:off x="3314300" y="2848275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2590800" y="3801175"/>
                <a:ext cx="152400" cy="152400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2905225" y="3630325"/>
                <a:ext cx="423514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smtClean="0">
                    <a:solidFill>
                      <a:srgbClr val="FF0000"/>
                    </a:solidFill>
                    <a:latin typeface="Times New Roman" pitchFamily="18" charset="0"/>
                    <a:cs typeface="Times New Roman" pitchFamily="18" charset="0"/>
                  </a:rPr>
                  <a:t>SW</a:t>
                </a:r>
                <a:endParaRPr lang="en-US" sz="1200" b="1" dirty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438400" y="2743200"/>
                <a:ext cx="492443" cy="276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1200" b="1" dirty="0" err="1" smtClean="0">
                    <a:latin typeface="Times New Roman" pitchFamily="18" charset="0"/>
                    <a:cs typeface="Times New Roman" pitchFamily="18" charset="0"/>
                  </a:rPr>
                  <a:t>CoG</a:t>
                </a:r>
                <a:endParaRPr lang="en-US" sz="12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15" name="Straight Arrow Connector 14"/>
              <p:cNvCxnSpPr/>
              <p:nvPr/>
            </p:nvCxnSpPr>
            <p:spPr>
              <a:xfrm flipH="1">
                <a:off x="2657375" y="3010574"/>
                <a:ext cx="17622" cy="713601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/>
              <p:nvPr/>
            </p:nvCxnSpPr>
            <p:spPr>
              <a:xfrm>
                <a:off x="2893972" y="2895600"/>
                <a:ext cx="363378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TextBox 17"/>
            <p:cNvSpPr txBox="1"/>
            <p:nvPr/>
          </p:nvSpPr>
          <p:spPr>
            <a:xfrm>
              <a:off x="2153650" y="4362650"/>
              <a:ext cx="298831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Figure 8. Illustration of the step width (SW)</a:t>
              </a:r>
            </a:p>
            <a:p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variable: medial-lateral distance between</a:t>
              </a:r>
            </a:p>
            <a:p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the right and left foot center of gravity (</a:t>
              </a:r>
              <a:r>
                <a:rPr lang="en-US" sz="1200" dirty="0" err="1" smtClean="0">
                  <a:latin typeface="Times New Roman" pitchFamily="18" charset="0"/>
                  <a:cs typeface="Times New Roman" pitchFamily="18" charset="0"/>
                </a:rPr>
                <a:t>CoG</a:t>
              </a:r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)</a:t>
              </a:r>
            </a:p>
            <a:p>
              <a:r>
                <a:rPr lang="en-US" sz="1200" dirty="0" smtClean="0">
                  <a:latin typeface="Times New Roman" pitchFamily="18" charset="0"/>
                  <a:cs typeface="Times New Roman" pitchFamily="18" charset="0"/>
                </a:rPr>
                <a:t>location at the instant of lead foot contact.</a:t>
              </a:r>
              <a:endParaRPr lang="en-US" sz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1981200" y="1600200"/>
            <a:ext cx="4299991" cy="3741656"/>
            <a:chOff x="1494510" y="1657150"/>
            <a:chExt cx="4299991" cy="3741656"/>
          </a:xfrm>
        </p:grpSpPr>
        <p:grpSp>
          <p:nvGrpSpPr>
            <p:cNvPr id="17" name="Group 16"/>
            <p:cNvGrpSpPr/>
            <p:nvPr/>
          </p:nvGrpSpPr>
          <p:grpSpPr>
            <a:xfrm>
              <a:off x="1494510" y="1657150"/>
              <a:ext cx="4299991" cy="3741656"/>
              <a:chOff x="1494510" y="1657150"/>
              <a:chExt cx="4299991" cy="3741656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1828800" y="1657150"/>
                <a:ext cx="3965701" cy="3741656"/>
                <a:chOff x="1828800" y="1657150"/>
                <a:chExt cx="3965701" cy="3741656"/>
              </a:xfrm>
            </p:grpSpPr>
            <p:grpSp>
              <p:nvGrpSpPr>
                <p:cNvPr id="11" name="Group 10"/>
                <p:cNvGrpSpPr/>
                <p:nvPr/>
              </p:nvGrpSpPr>
              <p:grpSpPr>
                <a:xfrm>
                  <a:off x="1828800" y="1657150"/>
                  <a:ext cx="3965701" cy="3741656"/>
                  <a:chOff x="1828800" y="1657150"/>
                  <a:chExt cx="3965701" cy="3741656"/>
                </a:xfrm>
              </p:grpSpPr>
              <p:grpSp>
                <p:nvGrpSpPr>
                  <p:cNvPr id="2" name="Group 19"/>
                  <p:cNvGrpSpPr/>
                  <p:nvPr/>
                </p:nvGrpSpPr>
                <p:grpSpPr>
                  <a:xfrm>
                    <a:off x="3688075" y="1657150"/>
                    <a:ext cx="2017400" cy="3057625"/>
                    <a:chOff x="3688075" y="1657150"/>
                    <a:chExt cx="2017400" cy="3057625"/>
                  </a:xfrm>
                </p:grpSpPr>
                <p:pic>
                  <p:nvPicPr>
                    <p:cNvPr id="1026" name="Picture 2" descr="https://encrypted-tbn1.google.com/images?q=tbn:ANd9GcTjprF1jngULtWbE5UJPV7v6Sw6v52uenBZXvKpELGZxASCj6uaN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 cstate="print"/>
                    <a:srcRect/>
                    <a:stretch>
                      <a:fillRect/>
                    </a:stretch>
                  </p:blipFill>
                  <p:spPr bwMode="auto">
                    <a:xfrm rot="20808020">
                      <a:off x="4038600" y="1828800"/>
                      <a:ext cx="1666875" cy="2743200"/>
                    </a:xfrm>
                    <a:prstGeom prst="rect">
                      <a:avLst/>
                    </a:prstGeom>
                    <a:noFill/>
                  </p:spPr>
                </p:pic>
                <p:cxnSp>
                  <p:nvCxnSpPr>
                    <p:cNvPr id="8" name="Straight Arrow Connector 7"/>
                    <p:cNvCxnSpPr/>
                    <p:nvPr/>
                  </p:nvCxnSpPr>
                  <p:spPr>
                    <a:xfrm flipV="1">
                      <a:off x="4419600" y="1657150"/>
                      <a:ext cx="0" cy="3048000"/>
                    </a:xfrm>
                    <a:prstGeom prst="straightConnector1">
                      <a:avLst/>
                    </a:prstGeom>
                    <a:ln w="25400">
                      <a:solidFill>
                        <a:srgbClr val="FF0000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" name="Straight Arrow Connector 8"/>
                    <p:cNvCxnSpPr/>
                    <p:nvPr/>
                  </p:nvCxnSpPr>
                  <p:spPr>
                    <a:xfrm flipV="1">
                      <a:off x="4419600" y="1676400"/>
                      <a:ext cx="990600" cy="3038375"/>
                    </a:xfrm>
                    <a:prstGeom prst="straightConnector1">
                      <a:avLst/>
                    </a:prstGeom>
                    <a:ln w="25400">
                      <a:solidFill>
                        <a:srgbClr val="FF0000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3" name="Freeform 12"/>
                    <p:cNvSpPr/>
                    <p:nvPr/>
                  </p:nvSpPr>
                  <p:spPr>
                    <a:xfrm rot="20048886">
                      <a:off x="4467641" y="3621655"/>
                      <a:ext cx="237591" cy="230732"/>
                    </a:xfrm>
                    <a:custGeom>
                      <a:avLst/>
                      <a:gdLst>
                        <a:gd name="connsiteX0" fmla="*/ 0 w 460409"/>
                        <a:gd name="connsiteY0" fmla="*/ 46522 h 441158"/>
                        <a:gd name="connsiteX1" fmla="*/ 394636 w 460409"/>
                        <a:gd name="connsiteY1" fmla="*/ 65773 h 441158"/>
                        <a:gd name="connsiteX2" fmla="*/ 394636 w 460409"/>
                        <a:gd name="connsiteY2" fmla="*/ 441158 h 4411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460409" h="441158">
                          <a:moveTo>
                            <a:pt x="0" y="46522"/>
                          </a:moveTo>
                          <a:cubicBezTo>
                            <a:pt x="164431" y="23261"/>
                            <a:pt x="328863" y="0"/>
                            <a:pt x="394636" y="65773"/>
                          </a:cubicBezTo>
                          <a:cubicBezTo>
                            <a:pt x="460409" y="131546"/>
                            <a:pt x="427522" y="286352"/>
                            <a:pt x="394636" y="441158"/>
                          </a:cubicBezTo>
                        </a:path>
                      </a:pathLst>
                    </a:custGeom>
                    <a:ln w="25400">
                      <a:solidFill>
                        <a:srgbClr val="FF0000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" name="TextBox 13"/>
                    <p:cNvSpPr txBox="1"/>
                    <p:nvPr/>
                  </p:nvSpPr>
                  <p:spPr>
                    <a:xfrm>
                      <a:off x="3688075" y="3635373"/>
                      <a:ext cx="838200" cy="30777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FPA </a:t>
                      </a:r>
                      <a:r>
                        <a:rPr lang="en-US" sz="1000" b="1" dirty="0" smtClean="0">
                          <a:solidFill>
                            <a:srgbClr val="FF0000"/>
                          </a:solidFill>
                        </a:rPr>
                        <a:t>(deg)</a:t>
                      </a:r>
                      <a:endParaRPr lang="en-US" sz="1000" b="1" dirty="0">
                        <a:solidFill>
                          <a:srgbClr val="FF0000"/>
                        </a:solidFill>
                      </a:endParaRPr>
                    </a:p>
                  </p:txBody>
                </p:sp>
              </p:grpSp>
              <p:sp>
                <p:nvSpPr>
                  <p:cNvPr id="21" name="TextBox 20"/>
                  <p:cNvSpPr txBox="1"/>
                  <p:nvPr/>
                </p:nvSpPr>
                <p:spPr>
                  <a:xfrm>
                    <a:off x="1828800" y="4752475"/>
                    <a:ext cx="3965701" cy="64633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dirty="0" smtClean="0">
                        <a:latin typeface="Times New Roman" pitchFamily="18" charset="0"/>
                        <a:cs typeface="Times New Roman" pitchFamily="18" charset="0"/>
                      </a:rPr>
                      <a:t>Figure 9. Illustration of the foot angle variables. A) </a:t>
                    </a:r>
                    <a:r>
                      <a:rPr lang="en-US" sz="1200" dirty="0" err="1" smtClean="0">
                        <a:latin typeface="Times New Roman" pitchFamily="18" charset="0"/>
                        <a:cs typeface="Times New Roman" pitchFamily="18" charset="0"/>
                      </a:rPr>
                      <a:t>Sagittal</a:t>
                    </a:r>
                    <a:r>
                      <a:rPr lang="en-US" sz="1200" dirty="0" smtClean="0">
                        <a:latin typeface="Times New Roman" pitchFamily="18" charset="0"/>
                        <a:cs typeface="Times New Roman" pitchFamily="18" charset="0"/>
                      </a:rPr>
                      <a:t> </a:t>
                    </a:r>
                  </a:p>
                  <a:p>
                    <a:r>
                      <a:rPr lang="en-US" sz="1200" dirty="0" smtClean="0">
                        <a:latin typeface="Times New Roman" pitchFamily="18" charset="0"/>
                        <a:cs typeface="Times New Roman" pitchFamily="18" charset="0"/>
                      </a:rPr>
                      <a:t>plane foot contact angle (FCA) relative to the step surface, </a:t>
                    </a:r>
                  </a:p>
                  <a:p>
                    <a:r>
                      <a:rPr lang="en-US" sz="1200" dirty="0" smtClean="0">
                        <a:latin typeface="Times New Roman" pitchFamily="18" charset="0"/>
                        <a:cs typeface="Times New Roman" pitchFamily="18" charset="0"/>
                      </a:rPr>
                      <a:t>B) Foot progression angle (FPA) at mid-stance.</a:t>
                    </a:r>
                    <a:endParaRPr lang="en-US" sz="1200" dirty="0">
                      <a:latin typeface="Times New Roman" pitchFamily="18" charset="0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0" name="TextBox 9"/>
                  <p:cNvSpPr txBox="1"/>
                  <p:nvPr/>
                </p:nvSpPr>
                <p:spPr>
                  <a:xfrm>
                    <a:off x="3867750" y="4477350"/>
                    <a:ext cx="287258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200" b="1" dirty="0" smtClean="0">
                        <a:latin typeface="Times New Roman" pitchFamily="18" charset="0"/>
                        <a:cs typeface="Times New Roman" pitchFamily="18" charset="0"/>
                      </a:rPr>
                      <a:t>B</a:t>
                    </a:r>
                    <a:endParaRPr lang="en-US" sz="1200" b="1" dirty="0"/>
                  </a:p>
                </p:txBody>
              </p:sp>
            </p:grpSp>
            <p:sp>
              <p:nvSpPr>
                <p:cNvPr id="12" name="TextBox 11"/>
                <p:cNvSpPr txBox="1"/>
                <p:nvPr/>
              </p:nvSpPr>
              <p:spPr>
                <a:xfrm>
                  <a:off x="1866501" y="4475476"/>
                  <a:ext cx="295274" cy="276999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200" b="1" dirty="0" smtClean="0">
                      <a:latin typeface="Times New Roman" pitchFamily="18" charset="0"/>
                      <a:cs typeface="Times New Roman" pitchFamily="18" charset="0"/>
                    </a:rPr>
                    <a:t>A</a:t>
                  </a:r>
                  <a:endParaRPr lang="en-US" sz="1200" b="1" dirty="0"/>
                </a:p>
              </p:txBody>
            </p:sp>
          </p:grpSp>
          <p:pic>
            <p:nvPicPr>
              <p:cNvPr id="3074" name="Picture 2" descr="http://audreyknits.webs.com/foot_jpg.jp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rot="19880052">
                <a:off x="1494510" y="2277731"/>
                <a:ext cx="2362064" cy="1788161"/>
              </a:xfrm>
              <a:prstGeom prst="rect">
                <a:avLst/>
              </a:prstGeom>
              <a:noFill/>
            </p:spPr>
          </p:pic>
        </p:grpSp>
        <p:cxnSp>
          <p:nvCxnSpPr>
            <p:cNvPr id="20" name="Straight Connector 19"/>
            <p:cNvCxnSpPr/>
            <p:nvPr/>
          </p:nvCxnSpPr>
          <p:spPr>
            <a:xfrm>
              <a:off x="1942701" y="4343400"/>
              <a:ext cx="1905000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Freeform 22"/>
            <p:cNvSpPr/>
            <p:nvPr/>
          </p:nvSpPr>
          <p:spPr>
            <a:xfrm rot="1575818">
              <a:off x="2924531" y="3790044"/>
              <a:ext cx="396240" cy="639278"/>
            </a:xfrm>
            <a:custGeom>
              <a:avLst/>
              <a:gdLst>
                <a:gd name="connsiteX0" fmla="*/ 0 w 396240"/>
                <a:gd name="connsiteY0" fmla="*/ 0 h 1588169"/>
                <a:gd name="connsiteX1" fmla="*/ 375385 w 396240"/>
                <a:gd name="connsiteY1" fmla="*/ 664143 h 1588169"/>
                <a:gd name="connsiteX2" fmla="*/ 125128 w 396240"/>
                <a:gd name="connsiteY2" fmla="*/ 1453415 h 1588169"/>
                <a:gd name="connsiteX3" fmla="*/ 115503 w 396240"/>
                <a:gd name="connsiteY3" fmla="*/ 1472665 h 1588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6240" h="1588169">
                  <a:moveTo>
                    <a:pt x="0" y="0"/>
                  </a:moveTo>
                  <a:cubicBezTo>
                    <a:pt x="177265" y="210953"/>
                    <a:pt x="354530" y="421907"/>
                    <a:pt x="375385" y="664143"/>
                  </a:cubicBezTo>
                  <a:cubicBezTo>
                    <a:pt x="396240" y="906379"/>
                    <a:pt x="168442" y="1318661"/>
                    <a:pt x="125128" y="1453415"/>
                  </a:cubicBezTo>
                  <a:cubicBezTo>
                    <a:pt x="81814" y="1588169"/>
                    <a:pt x="98658" y="1530417"/>
                    <a:pt x="115503" y="1472665"/>
                  </a:cubicBezTo>
                </a:path>
              </a:pathLst>
            </a:cu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 flipV="1">
              <a:off x="2018901" y="3352800"/>
              <a:ext cx="1752600" cy="99060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2361401" y="4292298"/>
              <a:ext cx="838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smtClean="0">
                  <a:solidFill>
                    <a:srgbClr val="FF0000"/>
                  </a:solidFill>
                </a:rPr>
                <a:t>FCA </a:t>
              </a:r>
              <a:r>
                <a:rPr lang="en-US" sz="1000" b="1" dirty="0" smtClean="0">
                  <a:solidFill>
                    <a:srgbClr val="FF0000"/>
                  </a:solidFill>
                </a:rPr>
                <a:t>(deg)</a:t>
              </a:r>
              <a:endParaRPr lang="en-US" sz="1000" b="1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362</TotalTime>
  <Words>390</Words>
  <Application>Microsoft Office PowerPoint</Application>
  <PresentationFormat>On-screen Show (4:3)</PresentationFormat>
  <Paragraphs>84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University of Tennessee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UTK</dc:creator>
  <cp:lastModifiedBy>UTK</cp:lastModifiedBy>
  <cp:revision>39</cp:revision>
  <dcterms:created xsi:type="dcterms:W3CDTF">2012-01-16T16:33:38Z</dcterms:created>
  <dcterms:modified xsi:type="dcterms:W3CDTF">2012-03-09T02:30:01Z</dcterms:modified>
</cp:coreProperties>
</file>