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9" r:id="rId3"/>
    <p:sldId id="272" r:id="rId4"/>
    <p:sldId id="257" r:id="rId5"/>
    <p:sldId id="258" r:id="rId6"/>
    <p:sldId id="260" r:id="rId7"/>
    <p:sldId id="261" r:id="rId8"/>
    <p:sldId id="262" r:id="rId9"/>
    <p:sldId id="263" r:id="rId10"/>
    <p:sldId id="264" r:id="rId11"/>
    <p:sldId id="265" r:id="rId12"/>
    <p:sldId id="266" r:id="rId13"/>
    <p:sldId id="267" r:id="rId14"/>
    <p:sldId id="268" r:id="rId15"/>
    <p:sldId id="269" r:id="rId16"/>
    <p:sldId id="270" r:id="rId17"/>
    <p:sldId id="271"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2" d="100"/>
          <a:sy n="72" d="100"/>
        </p:scale>
        <p:origin x="-1104"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881795-E45D-4D55-98BC-9D9D537484BA}" type="datetimeFigureOut">
              <a:rPr lang="en-US" smtClean="0"/>
              <a:pPr/>
              <a:t>2/7/2011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C37A2F0-7054-4D84-9D32-A5D02B88FF0F}"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C37A2F0-7054-4D84-9D32-A5D02B88FF0F}" type="slidenum">
              <a:rPr lang="en-US" smtClean="0"/>
              <a:pPr/>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E4443A95-CE5B-4336-9EE6-D830909298BD}" type="datetimeFigureOut">
              <a:rPr lang="en-US" smtClean="0"/>
              <a:pPr/>
              <a:t>2/7/2011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CBC8277E-8BDA-4DFA-AB06-89FEBDBB2756}"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E4443A95-CE5B-4336-9EE6-D830909298BD}" type="datetimeFigureOut">
              <a:rPr lang="en-US" smtClean="0"/>
              <a:pPr/>
              <a:t>2/7/2011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C8277E-8BDA-4DFA-AB06-89FEBDBB2756}"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4443A95-CE5B-4336-9EE6-D830909298BD}" type="datetimeFigureOut">
              <a:rPr lang="en-US" smtClean="0"/>
              <a:pPr/>
              <a:t>2/7/2011</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CBC8277E-8BDA-4DFA-AB06-89FEBDBB2756}"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E4443A95-CE5B-4336-9EE6-D830909298BD}" type="datetimeFigureOut">
              <a:rPr lang="en-US" smtClean="0"/>
              <a:pPr/>
              <a:t>2/7/2011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C8277E-8BDA-4DFA-AB06-89FEBDBB2756}"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E4443A95-CE5B-4336-9EE6-D830909298BD}" type="datetimeFigureOut">
              <a:rPr lang="en-US" smtClean="0"/>
              <a:pPr/>
              <a:t>2/7/2011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BC8277E-8BDA-4DFA-AB06-89FEBDBB2756}"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4443A95-CE5B-4336-9EE6-D830909298BD}" type="datetimeFigureOut">
              <a:rPr lang="en-US" smtClean="0"/>
              <a:pPr/>
              <a:t>2/7/2011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BC8277E-8BDA-4DFA-AB06-89FEBDBB275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443A95-CE5B-4336-9EE6-D830909298BD}" type="datetimeFigureOut">
              <a:rPr lang="en-US" smtClean="0"/>
              <a:pPr/>
              <a:t>2/7/2011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BC8277E-8BDA-4DFA-AB06-89FEBDBB275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4443A95-CE5B-4336-9EE6-D830909298BD}" type="datetimeFigureOut">
              <a:rPr lang="en-US" smtClean="0"/>
              <a:pPr/>
              <a:t>2/7/2011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C8277E-8BDA-4DFA-AB06-89FEBDBB2756}"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4443A95-CE5B-4336-9EE6-D830909298BD}" type="datetimeFigureOut">
              <a:rPr lang="en-US" smtClean="0"/>
              <a:pPr/>
              <a:t>2/7/2011</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CBC8277E-8BDA-4DFA-AB06-89FEBDBB2756}"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4443A95-CE5B-4336-9EE6-D830909298BD}" type="datetimeFigureOut">
              <a:rPr lang="en-US" smtClean="0"/>
              <a:pPr/>
              <a:t>2/7/2011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C8277E-8BDA-4DFA-AB06-89FEBDBB275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4443A95-CE5B-4336-9EE6-D830909298BD}" type="datetimeFigureOut">
              <a:rPr lang="en-US" smtClean="0"/>
              <a:pPr/>
              <a:t>2/7/2011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C8277E-8BDA-4DFA-AB06-89FEBDBB275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E4443A95-CE5B-4336-9EE6-D830909298BD}" type="datetimeFigureOut">
              <a:rPr lang="en-US" smtClean="0"/>
              <a:pPr/>
              <a:t>2/7/2011</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CBC8277E-8BDA-4DFA-AB06-89FEBDBB275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t>Justin West</a:t>
            </a:r>
            <a:r>
              <a:rPr lang="en-US" smtClean="0"/>
              <a:t/>
            </a:r>
            <a:br>
              <a:rPr lang="en-US" smtClean="0"/>
            </a:br>
            <a:endParaRPr lang="en-US" dirty="0"/>
          </a:p>
        </p:txBody>
      </p:sp>
      <p:sp>
        <p:nvSpPr>
          <p:cNvPr id="2" name="Title 1"/>
          <p:cNvSpPr>
            <a:spLocks noGrp="1"/>
          </p:cNvSpPr>
          <p:nvPr>
            <p:ph type="ctrTitle"/>
          </p:nvPr>
        </p:nvSpPr>
        <p:spPr/>
        <p:txBody>
          <a:bodyPr/>
          <a:lstStyle/>
          <a:p>
            <a:r>
              <a:rPr lang="en-US" dirty="0" smtClean="0"/>
              <a:t>Chilling </a:t>
            </a:r>
            <a:r>
              <a:rPr lang="en-US" smtClean="0"/>
              <a:t>Effect and Freedom </a:t>
            </a:r>
            <a:r>
              <a:rPr lang="en-US" dirty="0" smtClean="0"/>
              <a:t>of the Press in Mexico: Then and Now</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Mexico: A dangerous place to be a journalist?</a:t>
            </a:r>
            <a:endParaRPr lang="en-US" dirty="0"/>
          </a:p>
        </p:txBody>
      </p:sp>
      <p:sp>
        <p:nvSpPr>
          <p:cNvPr id="3" name="Content Placeholder 2"/>
          <p:cNvSpPr>
            <a:spLocks noGrp="1"/>
          </p:cNvSpPr>
          <p:nvPr>
            <p:ph sz="quarter" idx="1"/>
          </p:nvPr>
        </p:nvSpPr>
        <p:spPr/>
        <p:txBody>
          <a:bodyPr/>
          <a:lstStyle/>
          <a:p>
            <a:r>
              <a:rPr lang="en-US" dirty="0" err="1" smtClean="0"/>
              <a:t>Valentin</a:t>
            </a:r>
            <a:r>
              <a:rPr lang="en-US" dirty="0" smtClean="0"/>
              <a:t> Valdes Espinosa </a:t>
            </a:r>
          </a:p>
          <a:p>
            <a:pPr lvl="1"/>
            <a:r>
              <a:rPr lang="en-US" dirty="0" smtClean="0"/>
              <a:t>Abducted on Jan 7</a:t>
            </a:r>
            <a:r>
              <a:rPr lang="en-US" baseline="30000" dirty="0" smtClean="0"/>
              <a:t>th</a:t>
            </a:r>
            <a:r>
              <a:rPr lang="en-US" dirty="0" smtClean="0"/>
              <a:t>, 2010 along with another unnamed journalist.</a:t>
            </a:r>
          </a:p>
          <a:p>
            <a:pPr lvl="1"/>
            <a:r>
              <a:rPr lang="en-US" dirty="0" smtClean="0"/>
              <a:t>Found Jan 8</a:t>
            </a:r>
            <a:r>
              <a:rPr lang="en-US" baseline="30000" dirty="0" smtClean="0"/>
              <a:t>th</a:t>
            </a:r>
            <a:r>
              <a:rPr lang="en-US" dirty="0" smtClean="0"/>
              <a:t>, shot multiple times (after having been tortured)</a:t>
            </a:r>
          </a:p>
          <a:p>
            <a:pPr lvl="1"/>
            <a:r>
              <a:rPr lang="en-US" dirty="0" smtClean="0"/>
              <a:t>He was part of a team of reporters who had covered an army raid, and the article (which had NO byline) identified a high-level member of the Gulf cartel.</a:t>
            </a:r>
          </a:p>
          <a:p>
            <a:pPr lvl="1"/>
            <a:r>
              <a:rPr lang="en-US" dirty="0" smtClean="0"/>
              <a:t>His killers left a hand-written note that read: “This is going to happen to those who don’t understand. The message is for everyone.” </a:t>
            </a:r>
            <a:r>
              <a:rPr lang="en-US" i="1" dirty="0" smtClean="0"/>
              <a:t>(source CPJ)</a:t>
            </a:r>
          </a:p>
          <a:p>
            <a:pPr lvl="1"/>
            <a:r>
              <a:rPr lang="en-US" dirty="0" smtClean="0"/>
              <a:t>What does something like this do to a free press?</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Mexico: A dangerous place to be a journalist?</a:t>
            </a:r>
            <a:endParaRPr lang="en-US" dirty="0"/>
          </a:p>
        </p:txBody>
      </p:sp>
      <p:sp>
        <p:nvSpPr>
          <p:cNvPr id="3" name="Content Placeholder 2"/>
          <p:cNvSpPr>
            <a:spLocks noGrp="1"/>
          </p:cNvSpPr>
          <p:nvPr>
            <p:ph sz="quarter" idx="1"/>
          </p:nvPr>
        </p:nvSpPr>
        <p:spPr/>
        <p:txBody>
          <a:bodyPr/>
          <a:lstStyle/>
          <a:p>
            <a:r>
              <a:rPr lang="en-US" dirty="0" smtClean="0"/>
              <a:t>August 2010</a:t>
            </a:r>
          </a:p>
          <a:p>
            <a:pPr lvl="1"/>
            <a:r>
              <a:rPr lang="en-US" dirty="0" smtClean="0"/>
              <a:t>4 journalists kidnapped</a:t>
            </a:r>
            <a:endParaRPr lang="en-US" dirty="0" smtClean="0"/>
          </a:p>
          <a:p>
            <a:pPr lvl="1"/>
            <a:r>
              <a:rPr lang="en-US" dirty="0" smtClean="0"/>
              <a:t>One of Mexico’s largest networks, </a:t>
            </a:r>
            <a:r>
              <a:rPr lang="en-US" i="1" dirty="0" err="1" smtClean="0"/>
              <a:t>Televisa</a:t>
            </a:r>
            <a:r>
              <a:rPr lang="en-US" dirty="0" smtClean="0"/>
              <a:t>, went blank for an hour in protest.</a:t>
            </a:r>
          </a:p>
          <a:p>
            <a:pPr lvl="1"/>
            <a:r>
              <a:rPr lang="en-US" dirty="0" smtClean="0"/>
              <a:t>Not just attacking in retaliation any more?</a:t>
            </a:r>
          </a:p>
          <a:p>
            <a:r>
              <a:rPr lang="en-US" dirty="0" smtClean="0"/>
              <a:t>September 2010</a:t>
            </a:r>
          </a:p>
          <a:p>
            <a:pPr lvl="1"/>
            <a:r>
              <a:rPr lang="en-US" i="1" dirty="0" smtClean="0"/>
              <a:t>El </a:t>
            </a:r>
            <a:r>
              <a:rPr lang="en-US" i="1" dirty="0" err="1" smtClean="0"/>
              <a:t>Diario</a:t>
            </a:r>
            <a:r>
              <a:rPr lang="en-US" dirty="0" smtClean="0"/>
              <a:t> in Ciudad </a:t>
            </a:r>
            <a:r>
              <a:rPr lang="en-US" dirty="0" err="1" smtClean="0"/>
              <a:t>Juárez</a:t>
            </a:r>
            <a:r>
              <a:rPr lang="en-US" dirty="0" smtClean="0"/>
              <a:t> ran a front page editorial</a:t>
            </a:r>
            <a:r>
              <a:rPr lang="en-US" dirty="0" smtClean="0"/>
              <a:t> </a:t>
            </a:r>
            <a:r>
              <a:rPr lang="en-US" dirty="0" smtClean="0"/>
              <a:t>calling for a truce with cartels</a:t>
            </a:r>
            <a:endParaRPr lang="en-US"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endParaRPr lang="en-US" dirty="0"/>
          </a:p>
        </p:txBody>
      </p:sp>
      <p:sp>
        <p:nvSpPr>
          <p:cNvPr id="3" name="Content Placeholder 2"/>
          <p:cNvSpPr>
            <a:spLocks noGrp="1"/>
          </p:cNvSpPr>
          <p:nvPr>
            <p:ph sz="quarter" idx="1"/>
          </p:nvPr>
        </p:nvSpPr>
        <p:spPr/>
        <p:txBody>
          <a:bodyPr/>
          <a:lstStyle/>
          <a:p>
            <a:r>
              <a:rPr lang="en-US" dirty="0" smtClean="0"/>
              <a:t>The purpose of this paper was to examine the concept of press freedom in Mexico, and specifically the factors that have affected it in the past and the factors that affect it today.</a:t>
            </a:r>
          </a:p>
          <a:p>
            <a:r>
              <a:rPr lang="en-US" dirty="0" smtClean="0"/>
              <a:t>The structure of the paper is a profile on freedom of the press in Mexico, and how it experienced a kind of chilling effect under the one-party system of the PRI over the past century, and how it today is in danger of such an effect from organized crime.</a:t>
            </a:r>
          </a:p>
          <a:p>
            <a:endParaRPr lang="en-US" dirty="0" smtClean="0"/>
          </a:p>
          <a:p>
            <a:pPr>
              <a:buNone/>
            </a:pP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is it important?</a:t>
            </a:r>
            <a:endParaRPr lang="en-US" dirty="0"/>
          </a:p>
        </p:txBody>
      </p:sp>
      <p:sp>
        <p:nvSpPr>
          <p:cNvPr id="3" name="Content Placeholder 2"/>
          <p:cNvSpPr>
            <a:spLocks noGrp="1"/>
          </p:cNvSpPr>
          <p:nvPr>
            <p:ph sz="quarter" idx="1"/>
          </p:nvPr>
        </p:nvSpPr>
        <p:spPr/>
        <p:txBody>
          <a:bodyPr>
            <a:normAutofit lnSpcReduction="10000"/>
          </a:bodyPr>
          <a:lstStyle/>
          <a:p>
            <a:r>
              <a:rPr lang="en-US" dirty="0" smtClean="0"/>
              <a:t>Freedom of the press is a necessary component in a democratic society as it provides a check on government, a “watchdog” role that calls public attention to what goes on.</a:t>
            </a:r>
          </a:p>
          <a:p>
            <a:r>
              <a:rPr lang="en-US" dirty="0" smtClean="0"/>
              <a:t>Mexico has had a recent transition to open democracy.  The PRI, one of the world’s longest-running authoritarian regimes, was defeated in elections in 2000 and the role of the press has been acknowledged in that change.</a:t>
            </a:r>
          </a:p>
          <a:p>
            <a:r>
              <a:rPr lang="en-US" dirty="0" smtClean="0"/>
              <a:t>Freedom of the press is now in danger of being suppressed by violent means, not by the government, but by drug cartels.  </a:t>
            </a:r>
          </a:p>
          <a:p>
            <a:r>
              <a:rPr lang="en-US" dirty="0" smtClean="0"/>
              <a:t>Mexico is ranked as “partly free” by Freedom House; the score is 55.</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PRI: Perfect Dictatorship?</a:t>
            </a:r>
            <a:endParaRPr lang="en-US" dirty="0"/>
          </a:p>
        </p:txBody>
      </p:sp>
      <p:sp>
        <p:nvSpPr>
          <p:cNvPr id="3" name="Content Placeholder 2"/>
          <p:cNvSpPr>
            <a:spLocks noGrp="1"/>
          </p:cNvSpPr>
          <p:nvPr>
            <p:ph sz="quarter" idx="1"/>
          </p:nvPr>
        </p:nvSpPr>
        <p:spPr/>
        <p:txBody>
          <a:bodyPr/>
          <a:lstStyle/>
          <a:p>
            <a:r>
              <a:rPr lang="en-US" dirty="0" smtClean="0"/>
              <a:t>The PRI (Institutional Revolutionary Party) came about in 1917, along with the current constitution.</a:t>
            </a:r>
          </a:p>
          <a:p>
            <a:r>
              <a:rPr lang="en-US" dirty="0" smtClean="0"/>
              <a:t>Article 7 of the constitution guarantees freedom of the press and prohibits prior censorship and other forms of government censorship and/or interference.</a:t>
            </a:r>
          </a:p>
          <a:p>
            <a:r>
              <a:rPr lang="en-US" dirty="0" smtClean="0"/>
              <a:t>In the 1940’s, the state gained a stronger role in the economy, nationalizing many of the countries industries (oil and telecommunications among them).</a:t>
            </a:r>
          </a:p>
          <a:p>
            <a:pPr lvl="1"/>
            <a:r>
              <a:rPr lang="en-US" dirty="0" smtClean="0"/>
              <a:t>The government provided subsidies to media outlets (such as the network </a:t>
            </a:r>
            <a:r>
              <a:rPr lang="en-US" i="1" dirty="0" err="1" smtClean="0"/>
              <a:t>Televisa</a:t>
            </a:r>
            <a:r>
              <a:rPr lang="en-US" dirty="0" smtClean="0"/>
              <a:t>) that were closely aligned.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carrot than stick…”</a:t>
            </a:r>
            <a:endParaRPr lang="en-US" dirty="0"/>
          </a:p>
        </p:txBody>
      </p:sp>
      <p:sp>
        <p:nvSpPr>
          <p:cNvPr id="3" name="Content Placeholder 2"/>
          <p:cNvSpPr>
            <a:spLocks noGrp="1"/>
          </p:cNvSpPr>
          <p:nvPr>
            <p:ph sz="quarter" idx="1"/>
          </p:nvPr>
        </p:nvSpPr>
        <p:spPr/>
        <p:txBody>
          <a:bodyPr/>
          <a:lstStyle/>
          <a:p>
            <a:r>
              <a:rPr lang="en-US" dirty="0" smtClean="0"/>
              <a:t>The state maintained control usually through coercion rather than violence.</a:t>
            </a:r>
          </a:p>
          <a:p>
            <a:r>
              <a:rPr lang="en-US" dirty="0" smtClean="0"/>
              <a:t>PIPSA</a:t>
            </a:r>
          </a:p>
          <a:p>
            <a:pPr lvl="1"/>
            <a:r>
              <a:rPr lang="en-US" dirty="0" smtClean="0"/>
              <a:t>A state company controlled the import and production of newsprint.</a:t>
            </a:r>
          </a:p>
          <a:p>
            <a:pPr lvl="1"/>
            <a:r>
              <a:rPr lang="en-US" dirty="0" smtClean="0"/>
              <a:t>It provided “generous terms of credit” – it would sometimes absorb shipping and storage costs and sometimes even sell at reduced prices.</a:t>
            </a:r>
          </a:p>
          <a:p>
            <a:pPr lvl="1"/>
            <a:r>
              <a:rPr lang="en-US" dirty="0" smtClean="0"/>
              <a:t>One incident involved suspension of credit and delivery when a newspaper was covering an industrial accident that made the state oil company (PEMEX) look bad.</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carrot than stick…” (cont’d)</a:t>
            </a:r>
            <a:endParaRPr lang="en-US" dirty="0"/>
          </a:p>
        </p:txBody>
      </p:sp>
      <p:sp>
        <p:nvSpPr>
          <p:cNvPr id="3" name="Content Placeholder 2"/>
          <p:cNvSpPr>
            <a:spLocks noGrp="1"/>
          </p:cNvSpPr>
          <p:nvPr>
            <p:ph sz="quarter" idx="1"/>
          </p:nvPr>
        </p:nvSpPr>
        <p:spPr/>
        <p:txBody>
          <a:bodyPr/>
          <a:lstStyle/>
          <a:p>
            <a:r>
              <a:rPr lang="en-US" i="1" dirty="0" smtClean="0"/>
              <a:t>La </a:t>
            </a:r>
            <a:r>
              <a:rPr lang="en-US" i="1" dirty="0" err="1" smtClean="0"/>
              <a:t>Gacetilla</a:t>
            </a:r>
            <a:endParaRPr lang="en-US" dirty="0" smtClean="0"/>
          </a:p>
          <a:p>
            <a:pPr lvl="1"/>
            <a:r>
              <a:rPr lang="en-US" dirty="0" smtClean="0"/>
              <a:t>These were basically a paid advertisement that would masquerade as a real news story – it was a source of extra income for journalists.</a:t>
            </a:r>
          </a:p>
          <a:p>
            <a:pPr lvl="1"/>
            <a:r>
              <a:rPr lang="en-US" dirty="0" smtClean="0"/>
              <a:t>This meant journalists had to treat sources almost as potential advertisers – not exactly conducive to objective reporting.</a:t>
            </a:r>
          </a:p>
          <a:p>
            <a:r>
              <a:rPr lang="en-US" dirty="0" smtClean="0"/>
              <a:t>Outlets that cooperated with the government often received preferential tax treatment or subsidies.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Downfall of the PRI</a:t>
            </a:r>
            <a:endParaRPr lang="en-US" dirty="0"/>
          </a:p>
        </p:txBody>
      </p:sp>
      <p:sp>
        <p:nvSpPr>
          <p:cNvPr id="3" name="Content Placeholder 2"/>
          <p:cNvSpPr>
            <a:spLocks noGrp="1"/>
          </p:cNvSpPr>
          <p:nvPr>
            <p:ph sz="quarter" idx="1"/>
          </p:nvPr>
        </p:nvSpPr>
        <p:spPr/>
        <p:txBody>
          <a:bodyPr>
            <a:normAutofit/>
          </a:bodyPr>
          <a:lstStyle/>
          <a:p>
            <a:r>
              <a:rPr lang="en-US" dirty="0" smtClean="0"/>
              <a:t>The PRI’s control and success in maintaining stability led to economic development.</a:t>
            </a:r>
          </a:p>
          <a:p>
            <a:pPr lvl="1"/>
            <a:r>
              <a:rPr lang="en-US" dirty="0" smtClean="0"/>
              <a:t>Economic development gave way to higher education and literacy, as well as media expansion.</a:t>
            </a:r>
          </a:p>
          <a:p>
            <a:pPr lvl="1"/>
            <a:r>
              <a:rPr lang="en-US" dirty="0" smtClean="0"/>
              <a:t>This led to a more market-driven media model, which allowed for more objective journalism.  </a:t>
            </a:r>
          </a:p>
          <a:p>
            <a:r>
              <a:rPr lang="en-US" dirty="0" smtClean="0"/>
              <a:t>Political scandals began to come to public attention more and more. </a:t>
            </a:r>
          </a:p>
          <a:p>
            <a:pPr lvl="1"/>
            <a:r>
              <a:rPr lang="en-US" dirty="0" smtClean="0"/>
              <a:t>1995: coverage of a police ambush of peasant activists led to the eventual resignation of a state governor and the prosecution of numerous </a:t>
            </a:r>
            <a:r>
              <a:rPr lang="en-US" dirty="0" smtClean="0"/>
              <a:t>officials</a:t>
            </a:r>
            <a:r>
              <a:rPr lang="en-US" dirty="0" smtClean="0"/>
              <a:t>. </a:t>
            </a:r>
          </a:p>
          <a:p>
            <a:pPr lvl="1">
              <a:buNone/>
            </a:pPr>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Drug Cartels</a:t>
            </a:r>
            <a:endParaRPr lang="en-US" dirty="0"/>
          </a:p>
        </p:txBody>
      </p:sp>
      <p:sp>
        <p:nvSpPr>
          <p:cNvPr id="3" name="Content Placeholder 2"/>
          <p:cNvSpPr>
            <a:spLocks noGrp="1"/>
          </p:cNvSpPr>
          <p:nvPr>
            <p:ph sz="quarter" idx="1"/>
          </p:nvPr>
        </p:nvSpPr>
        <p:spPr/>
        <p:txBody>
          <a:bodyPr>
            <a:normAutofit lnSpcReduction="10000"/>
          </a:bodyPr>
          <a:lstStyle/>
          <a:p>
            <a:r>
              <a:rPr lang="en-US" dirty="0" smtClean="0"/>
              <a:t>The drug cartels in Mexico sprang up after trafficking routes through the Caribbean became blocked.</a:t>
            </a:r>
          </a:p>
          <a:p>
            <a:r>
              <a:rPr lang="en-US" dirty="0" smtClean="0"/>
              <a:t>Currently, there are several major cartels battling over trade routes into the U.S. </a:t>
            </a:r>
          </a:p>
          <a:p>
            <a:pPr lvl="1"/>
            <a:r>
              <a:rPr lang="en-US" dirty="0" smtClean="0"/>
              <a:t>They include the Gulf Cartel, the Sinaloa Cartel and the Juarez Cartel, among others.</a:t>
            </a:r>
          </a:p>
          <a:p>
            <a:pPr lvl="1"/>
            <a:r>
              <a:rPr lang="en-US" dirty="0" smtClean="0"/>
              <a:t>There are concerns about the cartels being aligned with police and officials.</a:t>
            </a:r>
          </a:p>
          <a:p>
            <a:r>
              <a:rPr lang="en-US" dirty="0" smtClean="0"/>
              <a:t>In 2006, the current president Felipe Calderon took office promising to curb the growing drug-related violence.  </a:t>
            </a:r>
          </a:p>
          <a:p>
            <a:pPr lvl="1"/>
            <a:r>
              <a:rPr lang="en-US" dirty="0" smtClean="0"/>
              <a:t>The Mexican army has since been mobilized.</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Organized Crime and its chilling effect</a:t>
            </a:r>
            <a:endParaRPr lang="en-US" dirty="0"/>
          </a:p>
        </p:txBody>
      </p:sp>
      <p:sp>
        <p:nvSpPr>
          <p:cNvPr id="3" name="Content Placeholder 2"/>
          <p:cNvSpPr>
            <a:spLocks noGrp="1"/>
          </p:cNvSpPr>
          <p:nvPr>
            <p:ph sz="quarter" idx="1"/>
          </p:nvPr>
        </p:nvSpPr>
        <p:spPr/>
        <p:txBody>
          <a:bodyPr/>
          <a:lstStyle/>
          <a:p>
            <a:r>
              <a:rPr lang="en-US" dirty="0" smtClean="0"/>
              <a:t>CPJ has covered the killings of journalists in Mexico since 1992.</a:t>
            </a:r>
          </a:p>
          <a:p>
            <a:pPr lvl="1"/>
            <a:r>
              <a:rPr lang="en-US" dirty="0" smtClean="0"/>
              <a:t>They have investigated 48 murders of journalists since 1992.  </a:t>
            </a:r>
          </a:p>
          <a:p>
            <a:pPr lvl="1"/>
            <a:r>
              <a:rPr lang="en-US" dirty="0" smtClean="0"/>
              <a:t>There have been at least 4 killed this year alone.</a:t>
            </a:r>
          </a:p>
          <a:p>
            <a:pPr lvl="1"/>
            <a:r>
              <a:rPr lang="en-US" dirty="0" smtClean="0"/>
              <a:t>Nearly 75% of the cases they have investigated were reporters covering crime.</a:t>
            </a:r>
          </a:p>
          <a:p>
            <a:r>
              <a:rPr lang="en-US" dirty="0" smtClean="0"/>
              <a:t>They fear that many of the cases where the motive can be confirmed, it is in reprisal for their work.</a:t>
            </a:r>
          </a:p>
          <a:p>
            <a:r>
              <a:rPr lang="en-US" dirty="0" smtClean="0"/>
              <a:t>Most times, the people responsible are not apprehended, and the cases go unsolved.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Organized Crime and its Chilling Effect</a:t>
            </a:r>
            <a:endParaRPr lang="en-US" dirty="0"/>
          </a:p>
        </p:txBody>
      </p:sp>
      <p:sp>
        <p:nvSpPr>
          <p:cNvPr id="3" name="Content Placeholder 2"/>
          <p:cNvSpPr>
            <a:spLocks noGrp="1"/>
          </p:cNvSpPr>
          <p:nvPr>
            <p:ph sz="quarter" idx="1"/>
          </p:nvPr>
        </p:nvSpPr>
        <p:spPr>
          <a:xfrm>
            <a:off x="914400" y="1447800"/>
            <a:ext cx="7772400" cy="5029200"/>
          </a:xfrm>
        </p:spPr>
        <p:txBody>
          <a:bodyPr>
            <a:normAutofit/>
          </a:bodyPr>
          <a:lstStyle/>
          <a:p>
            <a:r>
              <a:rPr lang="en-US" dirty="0" err="1" smtClean="0"/>
              <a:t>Eliseo</a:t>
            </a:r>
            <a:r>
              <a:rPr lang="en-US" dirty="0" smtClean="0"/>
              <a:t> </a:t>
            </a:r>
            <a:r>
              <a:rPr lang="en-US" dirty="0" err="1" smtClean="0"/>
              <a:t>Barreon</a:t>
            </a:r>
            <a:r>
              <a:rPr lang="en-US" dirty="0" smtClean="0"/>
              <a:t> Hernandez</a:t>
            </a:r>
          </a:p>
          <a:p>
            <a:pPr lvl="1"/>
            <a:r>
              <a:rPr lang="en-US" dirty="0" smtClean="0"/>
              <a:t>Reporter/Photographer for </a:t>
            </a:r>
            <a:r>
              <a:rPr lang="en-US" i="1" dirty="0" smtClean="0"/>
              <a:t>La Opinion </a:t>
            </a:r>
            <a:endParaRPr lang="en-US" dirty="0" smtClean="0"/>
          </a:p>
          <a:p>
            <a:pPr lvl="1"/>
            <a:r>
              <a:rPr lang="en-US" dirty="0" smtClean="0"/>
              <a:t>Had covered a police corruption scandal which resulted in the firing of 300 officers</a:t>
            </a:r>
          </a:p>
          <a:p>
            <a:pPr lvl="1"/>
            <a:r>
              <a:rPr lang="en-US" dirty="0" smtClean="0"/>
              <a:t>Was abducted in May 2009; found the next day having been tortured and shot 11 times.</a:t>
            </a:r>
          </a:p>
          <a:p>
            <a:pPr lvl="1"/>
            <a:r>
              <a:rPr lang="en-US" dirty="0" smtClean="0"/>
              <a:t>May 27, 2009: on the day of his funeral, several posters were hung (some in front of  TV and radio stations) warning journalists and soldiers. </a:t>
            </a:r>
            <a:endParaRPr lang="en-US" dirty="0" smtClean="0"/>
          </a:p>
          <a:p>
            <a:pPr lvl="2"/>
            <a:r>
              <a:rPr lang="en-US" dirty="0" smtClean="0"/>
              <a:t> </a:t>
            </a:r>
            <a:r>
              <a:rPr lang="en-US" dirty="0" smtClean="0"/>
              <a:t>S</a:t>
            </a:r>
            <a:r>
              <a:rPr lang="en-US" dirty="0" smtClean="0"/>
              <a:t>igned </a:t>
            </a:r>
            <a:r>
              <a:rPr lang="en-US" dirty="0" smtClean="0"/>
              <a:t>by the leader of the Sinaloa Cartel, Joaquin “El </a:t>
            </a:r>
            <a:r>
              <a:rPr lang="en-US" dirty="0" err="1" smtClean="0"/>
              <a:t>Chapo</a:t>
            </a:r>
            <a:r>
              <a:rPr lang="en-US" dirty="0" smtClean="0"/>
              <a:t>” Guzman.</a:t>
            </a:r>
          </a:p>
          <a:p>
            <a:pPr lvl="1"/>
            <a:r>
              <a:rPr lang="en-US" dirty="0" smtClean="0"/>
              <a:t>Authorities later detained a suspect in the kidnapping/murder who reported that he was ordered to “teach a lesson.”</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Organized Crime and its Chilling Effect</a:t>
            </a:r>
            <a:endParaRPr lang="en-US" dirty="0"/>
          </a:p>
        </p:txBody>
      </p:sp>
      <p:sp>
        <p:nvSpPr>
          <p:cNvPr id="3" name="Content Placeholder 2"/>
          <p:cNvSpPr>
            <a:spLocks noGrp="1"/>
          </p:cNvSpPr>
          <p:nvPr>
            <p:ph sz="quarter" idx="1"/>
          </p:nvPr>
        </p:nvSpPr>
        <p:spPr/>
        <p:txBody>
          <a:bodyPr/>
          <a:lstStyle/>
          <a:p>
            <a:r>
              <a:rPr lang="en-US" dirty="0" smtClean="0"/>
              <a:t>Armando Rodriguez</a:t>
            </a:r>
          </a:p>
          <a:p>
            <a:pPr lvl="1"/>
            <a:r>
              <a:rPr lang="en-US" dirty="0" smtClean="0"/>
              <a:t>Reporter for </a:t>
            </a:r>
            <a:r>
              <a:rPr lang="en-US" i="1" dirty="0" smtClean="0"/>
              <a:t>El </a:t>
            </a:r>
            <a:r>
              <a:rPr lang="en-US" i="1" dirty="0" err="1" smtClean="0"/>
              <a:t>Diario</a:t>
            </a:r>
            <a:endParaRPr lang="en-US" i="1" dirty="0" smtClean="0"/>
          </a:p>
          <a:p>
            <a:pPr lvl="1"/>
            <a:r>
              <a:rPr lang="en-US" dirty="0" smtClean="0"/>
              <a:t>S</a:t>
            </a:r>
            <a:r>
              <a:rPr lang="en-US" dirty="0" smtClean="0"/>
              <a:t>hot </a:t>
            </a:r>
            <a:r>
              <a:rPr lang="en-US" dirty="0" smtClean="0"/>
              <a:t>to death in his car while at his home on Nov. 13, 2008 in Ciudad Juarez</a:t>
            </a:r>
          </a:p>
          <a:p>
            <a:pPr lvl="1"/>
            <a:r>
              <a:rPr lang="en-US" dirty="0" smtClean="0"/>
              <a:t>Had received various threats, including a text message that told him to “tone it down,” but continued on his regular crime beat.</a:t>
            </a:r>
          </a:p>
          <a:p>
            <a:pPr lvl="1"/>
            <a:r>
              <a:rPr lang="en-US" dirty="0" smtClean="0"/>
              <a:t>Had reportedly gone to authorities after receiving the threats, though the authorities deny this.</a:t>
            </a:r>
          </a:p>
          <a:p>
            <a:pPr lvl="1"/>
            <a:r>
              <a:rPr lang="en-US" dirty="0" smtClean="0"/>
              <a:t>Case remains unsolved.</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Freedom of the Press in Mexico’s Drug War</a:t>
            </a:r>
            <a:endParaRPr lang="en-US" dirty="0"/>
          </a:p>
        </p:txBody>
      </p:sp>
      <p:sp>
        <p:nvSpPr>
          <p:cNvPr id="3" name="Content Placeholder 2"/>
          <p:cNvSpPr>
            <a:spLocks noGrp="1"/>
          </p:cNvSpPr>
          <p:nvPr>
            <p:ph sz="quarter" idx="1"/>
          </p:nvPr>
        </p:nvSpPr>
        <p:spPr/>
        <p:txBody>
          <a:bodyPr/>
          <a:lstStyle/>
          <a:p>
            <a:r>
              <a:rPr lang="en-US" dirty="0" smtClean="0"/>
              <a:t>The rise in drug-related violence in Mexico is relatively recent.</a:t>
            </a:r>
          </a:p>
          <a:p>
            <a:r>
              <a:rPr lang="en-US" dirty="0" smtClean="0"/>
              <a:t>It is difficult to say conclusively what will happen in the long run.</a:t>
            </a:r>
          </a:p>
          <a:p>
            <a:r>
              <a:rPr lang="en-US" dirty="0" smtClean="0"/>
              <a:t>The danger of violent suppression of press freedom is still present.</a:t>
            </a:r>
          </a:p>
          <a:p>
            <a:r>
              <a:rPr lang="en-US" dirty="0" smtClean="0"/>
              <a:t>This is troubling due to role press must play in a democratic society.  </a:t>
            </a:r>
          </a:p>
          <a:p>
            <a:pPr lvl="1"/>
            <a:r>
              <a:rPr lang="en-US" dirty="0" smtClean="0"/>
              <a:t>Also troubling is the link between officials and organized crime, as is often the case.</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Press as watchdog in this climate</a:t>
            </a:r>
            <a:endParaRPr lang="en-US" dirty="0"/>
          </a:p>
        </p:txBody>
      </p:sp>
      <p:sp>
        <p:nvSpPr>
          <p:cNvPr id="3" name="Content Placeholder 2"/>
          <p:cNvSpPr>
            <a:spLocks noGrp="1"/>
          </p:cNvSpPr>
          <p:nvPr>
            <p:ph sz="quarter" idx="1"/>
          </p:nvPr>
        </p:nvSpPr>
        <p:spPr/>
        <p:txBody>
          <a:bodyPr>
            <a:normAutofit lnSpcReduction="10000"/>
          </a:bodyPr>
          <a:lstStyle/>
          <a:p>
            <a:r>
              <a:rPr lang="en-US" dirty="0" smtClean="0"/>
              <a:t>The Mexican press has been credited with playing a role in the dissolution of the former authoritarian regime.</a:t>
            </a:r>
          </a:p>
          <a:p>
            <a:pPr lvl="1"/>
            <a:r>
              <a:rPr lang="en-US" dirty="0" smtClean="0"/>
              <a:t>I</a:t>
            </a:r>
            <a:r>
              <a:rPr lang="en-US" dirty="0" smtClean="0"/>
              <a:t>ncreased </a:t>
            </a:r>
            <a:r>
              <a:rPr lang="en-US" dirty="0" smtClean="0"/>
              <a:t>ability to go after official targets without the fear of reprisals.</a:t>
            </a:r>
          </a:p>
          <a:p>
            <a:r>
              <a:rPr lang="en-US" dirty="0" smtClean="0"/>
              <a:t>Can the cartels ever be stopped without press scrutiny?</a:t>
            </a:r>
          </a:p>
          <a:p>
            <a:pPr lvl="1"/>
            <a:r>
              <a:rPr lang="en-US" dirty="0" smtClean="0"/>
              <a:t>Colombia during the 1980’s is similar in many ways.</a:t>
            </a:r>
          </a:p>
          <a:p>
            <a:pPr lvl="2"/>
            <a:r>
              <a:rPr lang="en-US" dirty="0" smtClean="0"/>
              <a:t>“Plata o </a:t>
            </a:r>
            <a:r>
              <a:rPr lang="en-US" dirty="0" err="1" smtClean="0"/>
              <a:t>Plomo</a:t>
            </a:r>
            <a:r>
              <a:rPr lang="en-US" dirty="0" smtClean="0"/>
              <a:t>” (silver or lead)</a:t>
            </a:r>
          </a:p>
          <a:p>
            <a:pPr lvl="1"/>
            <a:r>
              <a:rPr lang="en-US" dirty="0" smtClean="0"/>
              <a:t>The media only covered the Mafia when publishing official statements (Rosenberg 1991).</a:t>
            </a:r>
          </a:p>
          <a:p>
            <a:pPr lvl="1"/>
            <a:r>
              <a:rPr lang="en-US" dirty="0" smtClean="0"/>
              <a:t>Eventually got to the point where the violence could not be ignored and was dealt with – many drug barons surrendered in exchange for leniency (ibid).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Press as watchdog in this climate</a:t>
            </a:r>
            <a:endParaRPr lang="en-US" dirty="0"/>
          </a:p>
        </p:txBody>
      </p:sp>
      <p:sp>
        <p:nvSpPr>
          <p:cNvPr id="3" name="Content Placeholder 2"/>
          <p:cNvSpPr>
            <a:spLocks noGrp="1"/>
          </p:cNvSpPr>
          <p:nvPr>
            <p:ph sz="quarter" idx="1"/>
          </p:nvPr>
        </p:nvSpPr>
        <p:spPr/>
        <p:txBody>
          <a:bodyPr/>
          <a:lstStyle/>
          <a:p>
            <a:r>
              <a:rPr lang="en-US" dirty="0" smtClean="0"/>
              <a:t>What will have to happen in Mexico to protect journalists?</a:t>
            </a:r>
          </a:p>
          <a:p>
            <a:pPr lvl="1"/>
            <a:r>
              <a:rPr lang="en-US" dirty="0" smtClean="0"/>
              <a:t>As with uncovering government scandals, will the press have to have some fallback to protect them?</a:t>
            </a:r>
          </a:p>
          <a:p>
            <a:pPr lvl="1"/>
            <a:r>
              <a:rPr lang="en-US" dirty="0" smtClean="0"/>
              <a:t>Will it get to the point where it can no longer be ignored</a:t>
            </a:r>
            <a:r>
              <a:rPr lang="en-US" dirty="0" smtClean="0"/>
              <a:t>?</a:t>
            </a:r>
          </a:p>
          <a:p>
            <a:pPr lvl="1"/>
            <a:r>
              <a:rPr lang="en-US" dirty="0" smtClean="0"/>
              <a:t>Will social media evolve to tackle the problem?</a:t>
            </a:r>
            <a:endParaRPr lang="en-US" dirty="0" smtClean="0"/>
          </a:p>
          <a:p>
            <a:r>
              <a:rPr lang="en-US" dirty="0" smtClean="0"/>
              <a:t> Some is being done to curb the violence against journalists.</a:t>
            </a:r>
          </a:p>
          <a:p>
            <a:pPr lvl="1"/>
            <a:r>
              <a:rPr lang="en-US" dirty="0" smtClean="0"/>
              <a:t>In Feb. 2010,  Mexico replaced its special prosecutor for crimes against the media amid complaints that not enough had been done.</a:t>
            </a:r>
          </a:p>
          <a:p>
            <a:pPr lvl="1"/>
            <a:r>
              <a:rPr lang="en-US" dirty="0" smtClean="0"/>
              <a:t>Legislation is also looking at making punishment for crimes against journalists more severe.</a:t>
            </a:r>
          </a:p>
          <a:p>
            <a:pPr lvl="1"/>
            <a:endParaRPr lang="en-US" dirty="0" smtClean="0"/>
          </a:p>
          <a:p>
            <a:pPr lvl="1"/>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sz="quarter" idx="1"/>
          </p:nvPr>
        </p:nvSpPr>
        <p:spPr/>
        <p:txBody>
          <a:bodyPr/>
          <a:lstStyle/>
          <a:p>
            <a:r>
              <a:rPr lang="en-US" dirty="0" smtClean="0"/>
              <a:t>Freedom of the press in Mexico today is not as hampered by government interference as it was under the PRI.</a:t>
            </a:r>
          </a:p>
          <a:p>
            <a:r>
              <a:rPr lang="en-US" dirty="0" smtClean="0"/>
              <a:t>However, the threat of violent retaliation from organized crime groups is a growing concern.  </a:t>
            </a:r>
          </a:p>
          <a:p>
            <a:pPr lvl="1"/>
            <a:r>
              <a:rPr lang="en-US" dirty="0" smtClean="0"/>
              <a:t>This is made more complicated because of the apparent difficulty in punishing these crimes.</a:t>
            </a:r>
          </a:p>
          <a:p>
            <a:pPr lvl="1"/>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235</TotalTime>
  <Words>1444</Words>
  <Application>Microsoft Office PowerPoint</Application>
  <PresentationFormat>On-screen Show (4:3)</PresentationFormat>
  <Paragraphs>102</Paragraphs>
  <Slides>17</Slides>
  <Notes>1</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Equity</vt:lpstr>
      <vt:lpstr>Chilling Effect and Freedom of the Press in Mexico: Then and Now</vt:lpstr>
      <vt:lpstr>Mexico: A dangerous place to be a journalist?</vt:lpstr>
      <vt:lpstr>Mexico: A dangerous place to be a journalist?</vt:lpstr>
      <vt:lpstr>Overview</vt:lpstr>
      <vt:lpstr>Why is it important?</vt:lpstr>
      <vt:lpstr>The PRI: Perfect Dictatorship?</vt:lpstr>
      <vt:lpstr>“More carrot than stick…”</vt:lpstr>
      <vt:lpstr>“More carrot than stick…” (cont’d)</vt:lpstr>
      <vt:lpstr>Downfall of the PRI</vt:lpstr>
      <vt:lpstr>The Drug Cartels</vt:lpstr>
      <vt:lpstr>Organized Crime and its chilling effect</vt:lpstr>
      <vt:lpstr>Organized Crime and its Chilling Effect</vt:lpstr>
      <vt:lpstr>Organized Crime and its Chilling Effect</vt:lpstr>
      <vt:lpstr>Freedom of the Press in Mexico’s Drug War</vt:lpstr>
      <vt:lpstr>Press as watchdog in this climate</vt:lpstr>
      <vt:lpstr>Press as watchdog in this climate</vt:lpstr>
      <vt:lpstr>Conclusion</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Freedom of the Press in Mexico’s Drug War</dc:title>
  <dc:creator>owner</dc:creator>
  <cp:lastModifiedBy>owner</cp:lastModifiedBy>
  <cp:revision>24</cp:revision>
  <dcterms:created xsi:type="dcterms:W3CDTF">2010-04-26T17:58:55Z</dcterms:created>
  <dcterms:modified xsi:type="dcterms:W3CDTF">2011-02-07T18:59:17Z</dcterms:modified>
</cp:coreProperties>
</file>