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61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20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auto">
          <a:xfrm>
            <a:off x="0" y="0"/>
            <a:ext cx="2667000" cy="6858000"/>
          </a:xfrm>
          <a:prstGeom prst="rect">
            <a:avLst/>
          </a:prstGeom>
          <a:solidFill>
            <a:srgbClr val="A3BBD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" name="Rectangle 22"/>
          <p:cNvSpPr>
            <a:spLocks noChangeArrowheads="1"/>
          </p:cNvSpPr>
          <p:nvPr userDrawn="1"/>
        </p:nvSpPr>
        <p:spPr bwMode="auto">
          <a:xfrm>
            <a:off x="0" y="1130300"/>
            <a:ext cx="2668588" cy="21288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6" name="Rectangle 23"/>
          <p:cNvSpPr>
            <a:spLocks noChangeArrowheads="1"/>
          </p:cNvSpPr>
          <p:nvPr userDrawn="1"/>
        </p:nvSpPr>
        <p:spPr bwMode="auto">
          <a:xfrm>
            <a:off x="2667000" y="1123950"/>
            <a:ext cx="6477000" cy="2138363"/>
          </a:xfrm>
          <a:prstGeom prst="rect">
            <a:avLst/>
          </a:prstGeom>
          <a:solidFill>
            <a:srgbClr val="668EB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7" name="Picture 8" descr="dataone_clear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130300"/>
            <a:ext cx="2741613" cy="207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73363" y="3711575"/>
            <a:ext cx="5029200" cy="1752600"/>
          </a:xfrm>
        </p:spPr>
        <p:txBody>
          <a:bodyPr/>
          <a:lstStyle>
            <a:lvl1pPr marL="0" indent="0">
              <a:buFont typeface="Wingdings" pitchFamily="-65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51138" y="1965325"/>
            <a:ext cx="5910262" cy="19272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8625" y="11113"/>
            <a:ext cx="2171700" cy="5846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763" y="11113"/>
            <a:ext cx="6367462" cy="5846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2013" y="11113"/>
            <a:ext cx="6818312" cy="871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58763" y="1136650"/>
            <a:ext cx="8669337" cy="4721225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2013" y="11113"/>
            <a:ext cx="6818312" cy="8715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8763" y="1136650"/>
            <a:ext cx="4257675" cy="4721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8838" y="1136650"/>
            <a:ext cx="4259262" cy="4721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763" y="1136650"/>
            <a:ext cx="4257675" cy="472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8838" y="1136650"/>
            <a:ext cx="4259262" cy="4721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2111375" y="-4763"/>
            <a:ext cx="7032625" cy="920751"/>
          </a:xfrm>
          <a:prstGeom prst="rect">
            <a:avLst/>
          </a:prstGeom>
          <a:solidFill>
            <a:srgbClr val="668EB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2117725" cy="912813"/>
          </a:xfrm>
          <a:prstGeom prst="rect">
            <a:avLst/>
          </a:prstGeom>
          <a:solidFill>
            <a:srgbClr val="A3BBD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32013" y="11113"/>
            <a:ext cx="6818312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8763" y="1136650"/>
            <a:ext cx="8669337" cy="472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30" name="Picture 10" descr="dataone_long_clear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300038"/>
            <a:ext cx="20113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C0C0"/>
        </a:buClr>
        <a:buFont typeface="Wingdings" charset="2"/>
        <a:buChar char="§"/>
        <a:defRPr sz="2500">
          <a:solidFill>
            <a:srgbClr val="000000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777777"/>
        </a:buClr>
        <a:buFont typeface="Wingdings" charset="2"/>
        <a:buChar char="§"/>
        <a:defRPr sz="2200">
          <a:solidFill>
            <a:schemeClr val="bg2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0000"/>
        </a:buClr>
        <a:buSzPct val="60000"/>
        <a:buFont typeface="Wingdings" charset="2"/>
        <a:buChar char="§"/>
        <a:defRPr sz="2000">
          <a:solidFill>
            <a:srgbClr val="C0C0C0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US" sz="2400" dirty="0" smtClean="0"/>
              <a:t>Socio-cultural </a:t>
            </a:r>
            <a:r>
              <a:rPr lang="en-US" sz="2400" dirty="0" smtClean="0"/>
              <a:t>Working </a:t>
            </a:r>
            <a:r>
              <a:rPr lang="en-US" sz="2400" dirty="0" smtClean="0"/>
              <a:t>Group</a:t>
            </a:r>
            <a:br>
              <a:rPr lang="en-US" sz="2400" dirty="0" smtClean="0"/>
            </a:br>
            <a:r>
              <a:rPr lang="en-US" sz="2400" dirty="0" smtClean="0"/>
              <a:t>Accomplishments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4036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Overall objective: </a:t>
            </a:r>
          </a:p>
          <a:p>
            <a:pPr lvl="1"/>
            <a:r>
              <a:rPr lang="en-US" dirty="0" smtClean="0"/>
              <a:t>Research the social and cultural context of the scientific data lifecycle to devise strategies that maximize the impact of DataONE</a:t>
            </a:r>
          </a:p>
          <a:p>
            <a:pPr lvl="2">
              <a:buNone/>
            </a:pPr>
            <a:endParaRPr lang="en-US" dirty="0" smtClean="0">
              <a:solidFill>
                <a:schemeClr val="accent4"/>
              </a:solidFill>
            </a:endParaRPr>
          </a:p>
          <a:p>
            <a:pPr>
              <a:buNone/>
            </a:pPr>
            <a:r>
              <a:rPr lang="en-US" b="1" dirty="0" smtClean="0"/>
              <a:t>Accomplishments from past 6 months:</a:t>
            </a:r>
          </a:p>
          <a:p>
            <a:pPr lvl="1"/>
            <a:r>
              <a:rPr lang="en-US" dirty="0" smtClean="0"/>
              <a:t>Spring 2010 – constituted WG and had first meeting in May</a:t>
            </a:r>
          </a:p>
          <a:p>
            <a:pPr lvl="2"/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Completed and approved the working group charter</a:t>
            </a:r>
          </a:p>
          <a:p>
            <a:pPr lvl="2"/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Interfaced with Sustainability &amp; Governance WG and with CCI team to align SCWG activities/deliverables</a:t>
            </a:r>
          </a:p>
          <a:p>
            <a:pPr lvl="2"/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Charted potential course of the working group into year 3, with specific deliverables planned</a:t>
            </a:r>
          </a:p>
          <a:p>
            <a:pPr lvl="1"/>
            <a:r>
              <a:rPr lang="en-US" dirty="0" smtClean="0"/>
              <a:t>Summer 2010 - completed stakeholder network draft</a:t>
            </a:r>
          </a:p>
          <a:p>
            <a:pPr lvl="1"/>
            <a:r>
              <a:rPr lang="en-US" dirty="0" smtClean="0"/>
              <a:t>Summer 2010 – provided input to summer interns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US" sz="2400" dirty="0" smtClean="0"/>
              <a:t>Socio-cultural </a:t>
            </a:r>
            <a:r>
              <a:rPr lang="en-US" sz="2400" dirty="0" smtClean="0"/>
              <a:t>Working </a:t>
            </a:r>
            <a:r>
              <a:rPr lang="en-US" sz="2400" dirty="0" smtClean="0"/>
              <a:t>Group</a:t>
            </a:r>
            <a:br>
              <a:rPr lang="en-US" sz="2400" dirty="0" smtClean="0"/>
            </a:br>
            <a:r>
              <a:rPr lang="en-US" sz="2400" dirty="0" smtClean="0"/>
              <a:t>Upcoming Milestones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4036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Milestones for next 12 months:</a:t>
            </a:r>
          </a:p>
          <a:p>
            <a:pPr lvl="1"/>
            <a:r>
              <a:rPr lang="en-US" dirty="0" smtClean="0"/>
              <a:t>November </a:t>
            </a:r>
            <a:r>
              <a:rPr lang="en-US" dirty="0" smtClean="0"/>
              <a:t>2010</a:t>
            </a:r>
            <a:endParaRPr lang="en-US" sz="2900" dirty="0" smtClean="0"/>
          </a:p>
          <a:p>
            <a:pPr lvl="2"/>
            <a:r>
              <a:rPr lang="en-US" sz="2240" dirty="0" smtClean="0">
                <a:solidFill>
                  <a:schemeClr val="tx1"/>
                </a:solidFill>
              </a:rPr>
              <a:t>Report progress at AHM, work on deliverables for DUG in December</a:t>
            </a:r>
          </a:p>
          <a:p>
            <a:pPr lvl="1"/>
            <a:r>
              <a:rPr lang="en-US" dirty="0" smtClean="0"/>
              <a:t>December 2010</a:t>
            </a:r>
            <a:endParaRPr lang="en-US" sz="2900" dirty="0" smtClean="0"/>
          </a:p>
          <a:p>
            <a:pPr lvl="2"/>
            <a:r>
              <a:rPr lang="en-US" sz="2240" dirty="0" smtClean="0">
                <a:solidFill>
                  <a:schemeClr val="tx1"/>
                </a:solidFill>
              </a:rPr>
              <a:t>Present stewardship principles and success stories documents at DUG</a:t>
            </a:r>
          </a:p>
          <a:p>
            <a:pPr lvl="1"/>
            <a:r>
              <a:rPr lang="en-US" dirty="0" smtClean="0"/>
              <a:t>January 2011</a:t>
            </a:r>
            <a:endParaRPr lang="en-US" sz="2900" dirty="0" smtClean="0"/>
          </a:p>
          <a:p>
            <a:pPr lvl="2"/>
            <a:r>
              <a:rPr lang="en-US" sz="2240" dirty="0" smtClean="0">
                <a:solidFill>
                  <a:schemeClr val="tx1"/>
                </a:solidFill>
              </a:rPr>
              <a:t>Provide items selected by LT for presentation to EAB (items will be completed :stakeholder network by function, research/data cycle, stewardship principles and success stories documents)</a:t>
            </a:r>
          </a:p>
          <a:p>
            <a:pPr lvl="1"/>
            <a:r>
              <a:rPr lang="en-US" dirty="0" smtClean="0"/>
              <a:t>Spring/Summer 2011</a:t>
            </a:r>
            <a:endParaRPr lang="en-US" sz="2900" dirty="0" smtClean="0"/>
          </a:p>
          <a:p>
            <a:pPr lvl="2"/>
            <a:r>
              <a:rPr lang="en-US" sz="2240" dirty="0" smtClean="0">
                <a:solidFill>
                  <a:schemeClr val="tx1"/>
                </a:solidFill>
              </a:rPr>
              <a:t>Research projects (TBD at Nov meeting – likely institutional policy survey, data sharing/reuse review)</a:t>
            </a:r>
          </a:p>
          <a:p>
            <a:pPr lvl="2">
              <a:buNone/>
            </a:pPr>
            <a:endParaRPr lang="en-US" dirty="0" smtClean="0">
              <a:solidFill>
                <a:schemeClr val="accent4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564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usiness4">
  <a:themeElements>
    <a:clrScheme name="business4 3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DDDDDD"/>
      </a:accent1>
      <a:accent2>
        <a:srgbClr val="808080"/>
      </a:accent2>
      <a:accent3>
        <a:srgbClr val="FFFFFF"/>
      </a:accent3>
      <a:accent4>
        <a:srgbClr val="000000"/>
      </a:accent4>
      <a:accent5>
        <a:srgbClr val="EBEBEB"/>
      </a:accent5>
      <a:accent6>
        <a:srgbClr val="737373"/>
      </a:accent6>
      <a:hlink>
        <a:srgbClr val="4D4D4D"/>
      </a:hlink>
      <a:folHlink>
        <a:srgbClr val="EAEAEA"/>
      </a:folHlink>
    </a:clrScheme>
    <a:fontScheme name="business4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business4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4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4 8">
        <a:dk1>
          <a:srgbClr val="808080"/>
        </a:dk1>
        <a:lt1>
          <a:srgbClr val="FFCCFF"/>
        </a:lt1>
        <a:dk2>
          <a:srgbClr val="FFCCCC"/>
        </a:dk2>
        <a:lt2>
          <a:srgbClr val="FFFFFF"/>
        </a:lt2>
        <a:accent1>
          <a:srgbClr val="990066"/>
        </a:accent1>
        <a:accent2>
          <a:srgbClr val="9C001A"/>
        </a:accent2>
        <a:accent3>
          <a:srgbClr val="FFE2E2"/>
        </a:accent3>
        <a:accent4>
          <a:srgbClr val="DAAEDA"/>
        </a:accent4>
        <a:accent5>
          <a:srgbClr val="CAAAB8"/>
        </a:accent5>
        <a:accent6>
          <a:srgbClr val="8D0016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4 9">
        <a:dk1>
          <a:srgbClr val="003399"/>
        </a:dk1>
        <a:lt1>
          <a:srgbClr val="FFFFFF"/>
        </a:lt1>
        <a:dk2>
          <a:srgbClr val="FFFFFF"/>
        </a:dk2>
        <a:lt2>
          <a:srgbClr val="808080"/>
        </a:lt2>
        <a:accent1>
          <a:srgbClr val="99CCFF"/>
        </a:accent1>
        <a:accent2>
          <a:srgbClr val="3062BC"/>
        </a:accent2>
        <a:accent3>
          <a:srgbClr val="FFFFFF"/>
        </a:accent3>
        <a:accent4>
          <a:srgbClr val="002A82"/>
        </a:accent4>
        <a:accent5>
          <a:srgbClr val="CAE2FF"/>
        </a:accent5>
        <a:accent6>
          <a:srgbClr val="2A58AA"/>
        </a:accent6>
        <a:hlink>
          <a:srgbClr val="006699"/>
        </a:hlink>
        <a:folHlink>
          <a:srgbClr val="189E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191</Words>
  <Application>Microsoft Macintosh PowerPoint</Application>
  <PresentationFormat>On-screen Show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business4</vt:lpstr>
      <vt:lpstr>Socio-cultural Working Group Accomplishments</vt:lpstr>
      <vt:lpstr>Socio-cultural Working Group Upcoming Milestones</vt:lpstr>
    </vt:vector>
  </TitlesOfParts>
  <Company>NM EPSCoR (UNM)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Sustainability and Governance Working Group 2 September 2010</dc:title>
  <dc:creator>William Michener</dc:creator>
  <cp:lastModifiedBy>Rebecca Koskela</cp:lastModifiedBy>
  <cp:revision>8</cp:revision>
  <dcterms:created xsi:type="dcterms:W3CDTF">2010-09-24T13:34:02Z</dcterms:created>
  <dcterms:modified xsi:type="dcterms:W3CDTF">2010-11-02T03:16:46Z</dcterms:modified>
</cp:coreProperties>
</file>