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010073-8279-F444-F4A9-84A99DE3778D}" name="Hicks, Luke Evan" initials="LH" userId="S::lhicks21@vols.utk.edu::95bb3864-a1e5-4388-8736-ad48dc367297" providerId="AD"/>
  <p188:author id="{DC36BB82-B0D8-38E0-DE0B-96699E0A461B}" name="Grubb, Jacob Reid" initials="GJ" userId="S::jgrubb12@vols.utk.edu::9fa5d0cc-fd2a-4a6a-b9c4-6898238e2e0d" providerId="AD"/>
  <p188:author id="{B85AEE9A-3021-74FA-AD4F-86B4D2912F36}" name="Reviewer" initials="R" userId="Reviewer" providerId="None"/>
  <p188:author id="{E82524C4-E683-E75C-1CD1-88A5F89B63D0}" name="Bayless, Christian Ryan" initials="BCR" userId="S::cbayless@vols.utk.edu::d404da96-4829-40a6-bad3-83cf6265ef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58595B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8"/>
    <p:restoredTop sz="96266"/>
  </p:normalViewPr>
  <p:slideViewPr>
    <p:cSldViewPr snapToGrid="0">
      <p:cViewPr varScale="1">
        <p:scale>
          <a:sx n="25" d="100"/>
          <a:sy n="25" d="100"/>
        </p:scale>
        <p:origin x="1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3680-8052-DE42-BF5D-D059B7CE7FFE}" type="datetimeFigureOut">
              <a:rPr lang="en-US" smtClean="0"/>
              <a:t>7/21/25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C7E5D-777A-1F47-970C-42E9944A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6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2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1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9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5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4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4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5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9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9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84D6-EFB2-4F47-83AC-30C66900A92C}" type="datetimeFigureOut">
              <a:rPr lang="en-US" smtClean="0"/>
              <a:t>7/21/25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51A2E-B670-5743-8E0B-F594C80B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4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0450C0-D108-D1CA-D8BD-463066F6F0ED}"/>
              </a:ext>
            </a:extLst>
          </p:cNvPr>
          <p:cNvSpPr txBox="1"/>
          <p:nvPr/>
        </p:nvSpPr>
        <p:spPr>
          <a:xfrm>
            <a:off x="9960965" y="1377497"/>
            <a:ext cx="32694372" cy="4790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38100" cap="flat">
                  <a:noFill/>
                  <a:bevel/>
                </a:ln>
                <a:solidFill>
                  <a:srgbClr val="58595B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Automated Physical Therapy Consultation in ICU Patients: A Quality Improvement Project </a:t>
            </a:r>
            <a:endParaRPr lang="en-US" sz="7200" b="1" i="1" dirty="0">
              <a:solidFill>
                <a:srgbClr val="58595B"/>
              </a:solidFill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4400" b="1" dirty="0">
                <a:solidFill>
                  <a:srgbClr val="58595B"/>
                </a:solidFill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Luke Hicks BSN, RN; Luke Dorton BSN, RN; Christian Bayless BSN, RN; Jacob Grubb BSN, RN; Jennifer Patrick DNP, CRNA, CNE; Bradley </a:t>
            </a:r>
            <a:r>
              <a:rPr lang="en-US" sz="4400" b="1">
                <a:solidFill>
                  <a:srgbClr val="58595B"/>
                </a:solidFill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Milam AG-ACNP</a:t>
            </a:r>
            <a:r>
              <a:rPr lang="en-US" sz="4400" b="1" dirty="0">
                <a:solidFill>
                  <a:srgbClr val="58595B"/>
                </a:solidFill>
                <a:latin typeface="Helvetica" pitchFamily="2" charset="0"/>
                <a:ea typeface="Verdana" panose="020B0604030504040204" pitchFamily="34" charset="0"/>
                <a:cs typeface="Arial" panose="020B0604020202020204" pitchFamily="34" charset="0"/>
              </a:rPr>
              <a:t>; Benjamin Bevill MD</a:t>
            </a:r>
          </a:p>
          <a:p>
            <a:endParaRPr lang="en-US" sz="7333" i="1" dirty="0"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7F368-AA31-7BE0-CE97-AF29E0184532}"/>
              </a:ext>
            </a:extLst>
          </p:cNvPr>
          <p:cNvSpPr/>
          <p:nvPr/>
        </p:nvSpPr>
        <p:spPr>
          <a:xfrm>
            <a:off x="13214186" y="5569840"/>
            <a:ext cx="16868920" cy="2734856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E294D2F0-D127-E2F5-B4C3-AD22890BE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3687" y="6602136"/>
            <a:ext cx="15096775" cy="10000904"/>
          </a:xfrm>
        </p:spPr>
        <p:txBody>
          <a:bodyPr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Implementation of a criteria-based physical therapy consultation process did not result in a reduction in time from intubation to PT consult initiation.</a:t>
            </a:r>
          </a:p>
        </p:txBody>
      </p:sp>
      <p:pic>
        <p:nvPicPr>
          <p:cNvPr id="8" name="Picture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40CC7A52-D9A1-AF79-8D86-402781556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751" y="28922783"/>
            <a:ext cx="3865122" cy="3251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C2BF47-B8E4-5B63-B846-CE4F055672D5}"/>
              </a:ext>
            </a:extLst>
          </p:cNvPr>
          <p:cNvSpPr/>
          <p:nvPr/>
        </p:nvSpPr>
        <p:spPr>
          <a:xfrm>
            <a:off x="1121562" y="6034707"/>
            <a:ext cx="1093708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5D776-927A-8688-C38A-999F3979EF5F}"/>
              </a:ext>
            </a:extLst>
          </p:cNvPr>
          <p:cNvSpPr/>
          <p:nvPr/>
        </p:nvSpPr>
        <p:spPr>
          <a:xfrm>
            <a:off x="1124031" y="13966850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LOCAL PROBLEM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C4499-B2B1-6417-BC1F-877C0D5AA66F}"/>
              </a:ext>
            </a:extLst>
          </p:cNvPr>
          <p:cNvSpPr/>
          <p:nvPr/>
        </p:nvSpPr>
        <p:spPr>
          <a:xfrm>
            <a:off x="1121562" y="22685011"/>
            <a:ext cx="10934615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METHODS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DE0E92-74D1-96D6-7518-1FDCAE14DA2D}"/>
              </a:ext>
            </a:extLst>
          </p:cNvPr>
          <p:cNvSpPr/>
          <p:nvPr/>
        </p:nvSpPr>
        <p:spPr>
          <a:xfrm>
            <a:off x="31365685" y="6034707"/>
            <a:ext cx="10908728" cy="113485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INTERVENTIONS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D990A1-B38E-A081-21EB-4FD983EBE8C9}"/>
              </a:ext>
            </a:extLst>
          </p:cNvPr>
          <p:cNvSpPr/>
          <p:nvPr/>
        </p:nvSpPr>
        <p:spPr>
          <a:xfrm>
            <a:off x="31308535" y="19432846"/>
            <a:ext cx="10911197" cy="980007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RESULTS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5776D2-C052-30F4-219A-6E9E528C5EBE}"/>
              </a:ext>
            </a:extLst>
          </p:cNvPr>
          <p:cNvSpPr/>
          <p:nvPr/>
        </p:nvSpPr>
        <p:spPr>
          <a:xfrm>
            <a:off x="31559286" y="25558671"/>
            <a:ext cx="10660446" cy="1073906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CONCLUSIONS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11C227-7420-5001-6DF2-A5E6EEC1B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93" y="1599550"/>
            <a:ext cx="8341269" cy="151323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B5B90F-AFD7-645A-1FA8-1CB603BEC19D}"/>
              </a:ext>
            </a:extLst>
          </p:cNvPr>
          <p:cNvCxnSpPr/>
          <p:nvPr/>
        </p:nvCxnSpPr>
        <p:spPr>
          <a:xfrm>
            <a:off x="9960965" y="1377497"/>
            <a:ext cx="0" cy="2087719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ED3CA4-03A9-5482-E988-0C7E9F08C7B5}"/>
              </a:ext>
            </a:extLst>
          </p:cNvPr>
          <p:cNvSpPr txBox="1"/>
          <p:nvPr/>
        </p:nvSpPr>
        <p:spPr>
          <a:xfrm>
            <a:off x="1147449" y="7521992"/>
            <a:ext cx="10908728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/>
                <a:cs typeface="Helvetica"/>
              </a:rPr>
              <a:t>The increased length of time between initial intubation and physical therapy consultation can cause a cascading effect, leading to decreased physical mobility, a modifiable causative factor of prolonged intubation.</a:t>
            </a:r>
            <a:r>
              <a:rPr lang="en-US" sz="3100" baseline="30000" dirty="0">
                <a:solidFill>
                  <a:srgbClr val="333333"/>
                </a:solidFill>
                <a:latin typeface="Helvetica"/>
                <a:cs typeface="Helvetica"/>
              </a:rPr>
              <a:t>27,28</a:t>
            </a:r>
            <a:endParaRPr lang="en-US" sz="3100" dirty="0">
              <a:solidFill>
                <a:srgbClr val="333333"/>
              </a:solidFill>
              <a:latin typeface="Helvetica" pitchFamily="2" charset="0"/>
              <a:cs typeface="Helvetic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/>
                <a:cs typeface="Helvetica"/>
              </a:rPr>
              <a:t>Prolonged intubation can lead to muscle atrophy, infection, psychosocial distress, longer stays in the CVICU, increased mortality, hemodynamic compromise, and skin complications.</a:t>
            </a:r>
            <a:r>
              <a:rPr lang="en-US" sz="3100" baseline="30000" dirty="0">
                <a:solidFill>
                  <a:srgbClr val="333333"/>
                </a:solidFill>
                <a:latin typeface="Helvetica"/>
                <a:cs typeface="Helvetica"/>
              </a:rPr>
              <a:t>11,24,29</a:t>
            </a:r>
            <a:endParaRPr lang="en-US" sz="3100" dirty="0">
              <a:solidFill>
                <a:srgbClr val="333333"/>
              </a:solidFill>
              <a:latin typeface="Helvetica" pitchFamily="2" charset="0"/>
              <a:cs typeface="Helvetic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7B085-44DC-47F6-BB99-4AF2E67EECB8}"/>
              </a:ext>
            </a:extLst>
          </p:cNvPr>
          <p:cNvSpPr txBox="1"/>
          <p:nvPr/>
        </p:nvSpPr>
        <p:spPr>
          <a:xfrm>
            <a:off x="1119091" y="15101708"/>
            <a:ext cx="1093708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The project was implemented in a 24-bed cardiovascular intensive care unit (CVICU) at a Southeast U.S. academic medical center.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The primary issue at the project site is the time interval between initial intubation in the CVICU (or arrival at the CVICU while already mechanically ventilated) and the PT consultation.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Helvetica" pitchFamily="2" charset="0"/>
              </a:rPr>
              <a:t>This project aims to expedite physical therapy consultation by implementing an automatic consult trigger once the endotracheal tube size is documented.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6AD758-256A-6387-3970-5AC007D44E7A}"/>
              </a:ext>
            </a:extLst>
          </p:cNvPr>
          <p:cNvSpPr txBox="1"/>
          <p:nvPr/>
        </p:nvSpPr>
        <p:spPr>
          <a:xfrm>
            <a:off x="1147449" y="24229218"/>
            <a:ext cx="1090872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This project utilized the Evidence-Based Practice Improvement Model and the Plan-Do-Study-Act cycles as a framework for continuous improvement.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An existing ICU mobility protocol was adapted specifically for use in the CVICU, providing nursing and physical therapy staff with a standardized, evidence-based framework for early mobility.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Protocol utilization, PT consultation rates, the timing from intubation to consultation and assessment, and the number of patients who did not receive a consultation</a:t>
            </a:r>
            <a:r>
              <a:rPr lang="en-US" sz="32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en-US" sz="3200" dirty="0">
                <a:latin typeface="Helvetica" pitchFamily="2" charset="0"/>
              </a:rPr>
              <a:t>were measured during this project.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E1BC22-3FF1-A186-88F4-B642772CD5EA}"/>
              </a:ext>
            </a:extLst>
          </p:cNvPr>
          <p:cNvSpPr txBox="1"/>
          <p:nvPr/>
        </p:nvSpPr>
        <p:spPr>
          <a:xfrm>
            <a:off x="31613967" y="7612058"/>
            <a:ext cx="106604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In collaboration with IT, </a:t>
            </a:r>
            <a:r>
              <a:rPr lang="en-US" sz="3200" dirty="0">
                <a:latin typeface="Helvetica" pitchFamily="2" charset="0"/>
              </a:rPr>
              <a:t>the project team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integrated a PT consult order into the existing </a:t>
            </a:r>
            <a:r>
              <a:rPr lang="en-US" sz="3200" dirty="0">
                <a:latin typeface="Helvetica" pitchFamily="2" charset="0"/>
              </a:rPr>
              <a:t>CVICU</a:t>
            </a:r>
            <a:r>
              <a:rPr lang="en-US" sz="32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PAD pathway.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The PAD pathway is an order set that nurses use following intubation to initiate sedation, analgesia, and vasopressor management.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Initially, it was planned to have the consult order </a:t>
            </a:r>
            <a:r>
              <a:rPr lang="en-US" sz="3200" b="1" dirty="0">
                <a:solidFill>
                  <a:srgbClr val="333333"/>
                </a:solidFill>
                <a:latin typeface="Helvetica" pitchFamily="2" charset="0"/>
              </a:rPr>
              <a:t>automatically initiate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once the patient was intubated; however, due </a:t>
            </a:r>
            <a:r>
              <a:rPr lang="en-US" sz="3200" dirty="0">
                <a:latin typeface="Helvetica" pitchFamily="2" charset="0"/>
              </a:rPr>
              <a:t>to the PT department’s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request, it was changed to a </a:t>
            </a:r>
            <a:r>
              <a:rPr lang="en-US" sz="3200" u="sng" dirty="0">
                <a:solidFill>
                  <a:srgbClr val="333333"/>
                </a:solidFill>
                <a:latin typeface="Helvetica" pitchFamily="2" charset="0"/>
              </a:rPr>
              <a:t>criteria-based consult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 that had to be manually selected by providers.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Once patients met the criteria, the PT consult could be selected within the pathway.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0813B6-8305-AAE0-1C1E-4FDAFE3DBEC6}"/>
              </a:ext>
            </a:extLst>
          </p:cNvPr>
          <p:cNvSpPr txBox="1"/>
          <p:nvPr/>
        </p:nvSpPr>
        <p:spPr>
          <a:xfrm>
            <a:off x="31613966" y="20693542"/>
            <a:ext cx="106604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Of 24 intubated patients, 16 (67%) received PT consults, </a:t>
            </a:r>
            <a:r>
              <a:rPr lang="en-US" sz="3200" dirty="0">
                <a:latin typeface="Helvetica" pitchFamily="2" charset="0"/>
              </a:rPr>
              <a:t>and none received a PT consult via the PAD pathway.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The average time from when a patient met criteria to when a PT consult was ordered was 4.5 days.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The average time from when a patient met criteria to when the PT consult was completed was 6 days.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Only 12.5% of PT consults were completed within 24 hours of ordering.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F209E8-01E7-52F9-60BC-83352BB41FE5}"/>
              </a:ext>
            </a:extLst>
          </p:cNvPr>
          <p:cNvSpPr txBox="1"/>
          <p:nvPr/>
        </p:nvSpPr>
        <p:spPr>
          <a:xfrm>
            <a:off x="31559286" y="26973392"/>
            <a:ext cx="1066044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The biggest hurdle to effective consultation times was</a:t>
            </a:r>
            <a:r>
              <a:rPr lang="en-US" sz="3200" strike="sngStrike" dirty="0">
                <a:solidFill>
                  <a:srgbClr val="333333"/>
                </a:solidFill>
                <a:latin typeface="Helvetica" pitchFamily="2" charset="0"/>
              </a:rPr>
              <a:t> </a:t>
            </a:r>
            <a:r>
              <a:rPr lang="en-US" sz="3200" dirty="0">
                <a:latin typeface="Helvetica" pitchFamily="2" charset="0"/>
              </a:rPr>
              <a:t>the request by the PT department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to switch to a criteria-based consultation that was chosen at the provider's discretion, instead of an automated consultation trigger upon documentation of the presence of an </a:t>
            </a:r>
            <a:r>
              <a:rPr lang="en-US" sz="3200" dirty="0">
                <a:latin typeface="Helvetica" pitchFamily="2" charset="0"/>
              </a:rPr>
              <a:t>endotracheal</a:t>
            </a:r>
            <a:r>
              <a:rPr lang="en-US" sz="3200" dirty="0">
                <a:solidFill>
                  <a:srgbClr val="FF0000"/>
                </a:solidFill>
                <a:latin typeface="Helvetica" pitchFamily="2" charset="0"/>
              </a:rPr>
              <a:t> 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tube.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Implementing a criteria-based PT consultation did not improve consultation times, as patients </a:t>
            </a:r>
            <a:r>
              <a:rPr lang="en-US" sz="3200" dirty="0">
                <a:latin typeface="Helvetica" pitchFamily="2" charset="0"/>
              </a:rPr>
              <a:t>experienced</a:t>
            </a:r>
            <a:r>
              <a:rPr lang="en-US" sz="3200" dirty="0">
                <a:solidFill>
                  <a:srgbClr val="333333"/>
                </a:solidFill>
                <a:latin typeface="Helvetica" pitchFamily="2" charset="0"/>
              </a:rPr>
              <a:t> significant delays in care, emphasizing a need for a streamlined, automated approach to PT consultation ordering.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B0C706-0DB7-339E-FE4D-A52D5027D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2723" y="13966850"/>
            <a:ext cx="9362932" cy="53859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A71A1DF-6AEB-B151-9C97-B005618FA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98589" y="21912061"/>
            <a:ext cx="10638050" cy="61872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5E2152E-A0FE-6803-12B9-A9934119C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0318" y="28766387"/>
            <a:ext cx="2918329" cy="291832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00629DE-B003-15A7-B44B-66B6213A17DD}"/>
              </a:ext>
            </a:extLst>
          </p:cNvPr>
          <p:cNvSpPr txBox="1"/>
          <p:nvPr/>
        </p:nvSpPr>
        <p:spPr>
          <a:xfrm>
            <a:off x="14040794" y="31910880"/>
            <a:ext cx="416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</a:rPr>
              <a:t>Executive Summary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272672-A5D2-1E54-04DE-E4B2C1E40436}"/>
              </a:ext>
            </a:extLst>
          </p:cNvPr>
          <p:cNvSpPr txBox="1"/>
          <p:nvPr/>
        </p:nvSpPr>
        <p:spPr>
          <a:xfrm>
            <a:off x="24423887" y="31910880"/>
            <a:ext cx="40639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Helvetica"/>
                <a:ea typeface="Calibri"/>
                <a:cs typeface="Helvetica"/>
              </a:rPr>
              <a:t>References</a:t>
            </a:r>
          </a:p>
        </p:txBody>
      </p:sp>
      <p:pic>
        <p:nvPicPr>
          <p:cNvPr id="28" name="Picture 2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63BF3E85-EEFC-E876-D2EC-AE37F0F3BA6A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5091626" y="28766387"/>
            <a:ext cx="2916936" cy="29169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190DF6-6554-FFF4-119F-87AD12DDF0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98589" y="16055807"/>
            <a:ext cx="10638050" cy="554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26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3681</TotalTime>
  <Words>565</Words>
  <Application>Microsoft Macintosh PowerPoint</Application>
  <PresentationFormat>Custom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Verdana</vt:lpstr>
      <vt:lpstr>Office Theme</vt:lpstr>
      <vt:lpstr>Implementation of a criteria-based physical therapy consultation process did not result in a reduction in time from intubation to PT consult initiation.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outcome or takeaway message (written in plain English) goes here</dc:title>
  <dc:creator>Hessock, Melissa Marie</dc:creator>
  <cp:lastModifiedBy>Reviewer</cp:lastModifiedBy>
  <cp:revision>88</cp:revision>
  <dcterms:created xsi:type="dcterms:W3CDTF">2023-07-20T17:39:27Z</dcterms:created>
  <dcterms:modified xsi:type="dcterms:W3CDTF">2025-07-21T13:10:04Z</dcterms:modified>
</cp:coreProperties>
</file>