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61" r:id="rId5"/>
    <p:sldId id="260" r:id="rId6"/>
    <p:sldId id="262" r:id="rId7"/>
    <p:sldId id="259" r:id="rId8"/>
    <p:sldId id="264" r:id="rId9"/>
    <p:sldId id="263" r:id="rId10"/>
    <p:sldId id="265" r:id="rId11"/>
    <p:sldId id="266" r:id="rId12"/>
    <p:sldId id="267" r:id="rId13"/>
    <p:sldId id="280" r:id="rId14"/>
    <p:sldId id="279" r:id="rId15"/>
    <p:sldId id="278" r:id="rId16"/>
    <p:sldId id="281" r:id="rId17"/>
    <p:sldId id="268" r:id="rId18"/>
    <p:sldId id="269" r:id="rId19"/>
    <p:sldId id="270" r:id="rId20"/>
    <p:sldId id="272" r:id="rId21"/>
    <p:sldId id="282" r:id="rId22"/>
    <p:sldId id="273" r:id="rId23"/>
    <p:sldId id="283" r:id="rId24"/>
    <p:sldId id="275" r:id="rId25"/>
    <p:sldId id="274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A21D786B-CE1E-BD41-9F13-8BCFD24B48D6}">
          <p14:sldIdLst>
            <p14:sldId id="256"/>
            <p14:sldId id="257"/>
            <p14:sldId id="258"/>
            <p14:sldId id="261"/>
            <p14:sldId id="260"/>
            <p14:sldId id="262"/>
            <p14:sldId id="259"/>
            <p14:sldId id="264"/>
            <p14:sldId id="263"/>
            <p14:sldId id="265"/>
            <p14:sldId id="266"/>
            <p14:sldId id="267"/>
            <p14:sldId id="280"/>
            <p14:sldId id="279"/>
            <p14:sldId id="278"/>
            <p14:sldId id="281"/>
            <p14:sldId id="268"/>
            <p14:sldId id="269"/>
            <p14:sldId id="270"/>
            <p14:sldId id="272"/>
            <p14:sldId id="282"/>
            <p14:sldId id="273"/>
            <p14:sldId id="283"/>
            <p14:sldId id="275"/>
            <p14:sldId id="27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9378" autoAdjust="0"/>
  </p:normalViewPr>
  <p:slideViewPr>
    <p:cSldViewPr snapToGrid="0" snapToObjects="1">
      <p:cViewPr>
        <p:scale>
          <a:sx n="108" d="100"/>
          <a:sy n="108" d="100"/>
        </p:scale>
        <p:origin x="-1400" y="-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notesMaster" Target="notesMasters/notesMaster1.xml"/><Relationship Id="rId28" Type="http://schemas.openxmlformats.org/officeDocument/2006/relationships/printerSettings" Target="printerSettings/printerSettings1.bin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C35C4D-40E0-4F48-A70A-C80A73558209}" type="datetimeFigureOut">
              <a:rPr lang="en-US" smtClean="0"/>
              <a:t>2/21/12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7DD456-5AB6-EF4A-904B-CF6FEBC1DF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8072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7DD456-5AB6-EF4A-904B-CF6FEBC1DF2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985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065BE-0657-4A47-90AD-C21C55E16B19}" type="datetime4">
              <a:rPr lang="en-US" smtClean="0"/>
              <a:pPr/>
              <a:t>February 21, 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BB8AF-C16A-4836-A92D-61834B5F0BA5}" type="datetime4">
              <a:rPr lang="en-US" smtClean="0"/>
              <a:pPr/>
              <a:t>February 21, 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2193-4505-4A75-99BB-880C6989A757}" type="datetime4">
              <a:rPr lang="en-US" smtClean="0"/>
              <a:pPr/>
              <a:t>February 21, 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A18F4-33C3-445B-924C-31108C51719C}" type="datetime4">
              <a:rPr lang="en-US" smtClean="0"/>
              <a:pPr/>
              <a:t>February 21, 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543A-E259-478F-9E0D-57BA40E442B7}" type="datetime4">
              <a:rPr lang="en-US" smtClean="0"/>
              <a:pPr/>
              <a:t>February 21, 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B012D-77A1-44B0-BB26-329BA1EE55C9}" type="datetime4">
              <a:rPr lang="en-US" smtClean="0"/>
              <a:pPr/>
              <a:t>February 21, 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499E-3031-413E-B01E-B94970708CAA}" type="datetime4">
              <a:rPr lang="en-US" smtClean="0"/>
              <a:pPr/>
              <a:t>February 21, 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EAB0C-2220-4D0E-A0DD-DB7FA0F742F4}" type="datetime4">
              <a:rPr lang="en-US" smtClean="0"/>
              <a:pPr/>
              <a:t>February 21, 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6D63-31BF-4B94-B6C5-E20B2C63F515}" type="datetime4">
              <a:rPr lang="en-US" smtClean="0"/>
              <a:pPr/>
              <a:t>February 21, 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3AA4-67BE-44F7-809A-3582401494AF}" type="datetime4">
              <a:rPr lang="en-US" smtClean="0"/>
              <a:pPr/>
              <a:t>February 21, 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2EEB-1769-4776-AD69-E7C1260563EB}" type="datetime4">
              <a:rPr lang="en-US" smtClean="0"/>
              <a:pPr/>
              <a:t>February 21, 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2B1B13E-D5AF-485E-81A1-82A140076526}" type="datetime4">
              <a:rPr lang="en-US" smtClean="0"/>
              <a:pPr/>
              <a:t>February 21, 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.png"/><Relationship Id="rId3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.png"/><Relationship Id="rId3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.png"/><Relationship Id="rId3" Type="http://schemas.openxmlformats.org/officeDocument/2006/relationships/image" Target="../media/image10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.png"/><Relationship Id="rId3" Type="http://schemas.openxmlformats.org/officeDocument/2006/relationships/image" Target="../media/image10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714311" y="1643946"/>
            <a:ext cx="5719100" cy="1329199"/>
          </a:xfrm>
        </p:spPr>
        <p:txBody>
          <a:bodyPr/>
          <a:lstStyle/>
          <a:p>
            <a:r>
              <a:rPr lang="en-US" sz="3000" dirty="0" smtClean="0"/>
              <a:t>Social media convergence and journalistic adaptation:</a:t>
            </a:r>
            <a:endParaRPr lang="en-US" sz="3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47509" y="2457753"/>
            <a:ext cx="6480824" cy="355604"/>
          </a:xfrm>
        </p:spPr>
        <p:txBody>
          <a:bodyPr/>
          <a:lstStyle/>
          <a:p>
            <a:r>
              <a:rPr lang="en-US" dirty="0" smtClean="0"/>
              <a:t>Survival of the fittest?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080000" y="3864429"/>
            <a:ext cx="370114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Denae D’Arcy</a:t>
            </a:r>
          </a:p>
          <a:p>
            <a:r>
              <a:rPr lang="en-US" sz="2000" dirty="0" smtClean="0"/>
              <a:t>PhD candidate</a:t>
            </a:r>
          </a:p>
          <a:p>
            <a:r>
              <a:rPr lang="en-US" sz="2000" dirty="0" smtClean="0"/>
              <a:t>University of Tennessee</a:t>
            </a:r>
          </a:p>
          <a:p>
            <a:endParaRPr lang="en-US" sz="2000" dirty="0"/>
          </a:p>
          <a:p>
            <a:r>
              <a:rPr lang="en-US" sz="2000" dirty="0" smtClean="0"/>
              <a:t>February 9, 2012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9023390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910128"/>
            <a:ext cx="7520940" cy="3852372"/>
          </a:xfrm>
        </p:spPr>
        <p:txBody>
          <a:bodyPr>
            <a:noAutofit/>
          </a:bodyPr>
          <a:lstStyle/>
          <a:p>
            <a:endParaRPr lang="en-US" sz="1800" dirty="0" smtClean="0"/>
          </a:p>
          <a:p>
            <a:r>
              <a:rPr lang="en-US" sz="1800" dirty="0" smtClean="0"/>
              <a:t>*</a:t>
            </a:r>
            <a:r>
              <a:rPr lang="en-US" sz="1800" dirty="0"/>
              <a:t>Master’s Degree, International Journalism, University of Westminster, London, UK</a:t>
            </a:r>
          </a:p>
          <a:p>
            <a:endParaRPr lang="en-US" sz="1800" dirty="0" smtClean="0"/>
          </a:p>
          <a:p>
            <a:r>
              <a:rPr lang="en-US" sz="1800" dirty="0" smtClean="0"/>
              <a:t>*11 years, television news reporter/anchor</a:t>
            </a:r>
          </a:p>
          <a:p>
            <a:endParaRPr lang="en-US" sz="1800" dirty="0"/>
          </a:p>
          <a:p>
            <a:r>
              <a:rPr lang="en-US" sz="1800" dirty="0" smtClean="0"/>
              <a:t>*Appreciates constructive criticism</a:t>
            </a:r>
            <a:endParaRPr lang="en-US" sz="1800" dirty="0"/>
          </a:p>
          <a:p>
            <a:endParaRPr lang="en-US" sz="1800" dirty="0" smtClean="0"/>
          </a:p>
          <a:p>
            <a:r>
              <a:rPr lang="en-US" sz="1800" dirty="0" smtClean="0"/>
              <a:t>*</a:t>
            </a:r>
            <a:r>
              <a:rPr lang="en-US" sz="1800" dirty="0" err="1" smtClean="0"/>
              <a:t>ddarcy@utk.edu</a:t>
            </a:r>
            <a:endParaRPr lang="en-US" sz="1800" dirty="0"/>
          </a:p>
        </p:txBody>
      </p:sp>
      <p:pic>
        <p:nvPicPr>
          <p:cNvPr id="4" name="Picture 3" descr="IMG_5620_2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500" y="1683159"/>
            <a:ext cx="1991306" cy="278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341369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study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en-US" sz="8000" u="sng" dirty="0" smtClean="0"/>
              <a:t>Research questions summary:</a:t>
            </a:r>
          </a:p>
          <a:p>
            <a:endParaRPr lang="en-US" sz="11200" dirty="0" smtClean="0"/>
          </a:p>
          <a:p>
            <a:r>
              <a:rPr lang="en-US" sz="11200" dirty="0" smtClean="0"/>
              <a:t>Which journalists are more likely to adopt social media during the work day? </a:t>
            </a:r>
          </a:p>
          <a:p>
            <a:endParaRPr lang="en-US" sz="2000" dirty="0"/>
          </a:p>
          <a:p>
            <a:r>
              <a:rPr lang="en-US" sz="2000" dirty="0" smtClean="0"/>
              <a:t>					</a:t>
            </a:r>
          </a:p>
          <a:p>
            <a:r>
              <a:rPr lang="en-US" sz="2000" dirty="0"/>
              <a:t>	</a:t>
            </a:r>
            <a:r>
              <a:rPr lang="en-US" sz="2000" dirty="0" smtClean="0"/>
              <a:t>				</a:t>
            </a:r>
            <a:r>
              <a:rPr lang="en-US" sz="8000" dirty="0" smtClean="0"/>
              <a:t>Measured </a:t>
            </a:r>
            <a:r>
              <a:rPr lang="en-US" sz="8000" dirty="0"/>
              <a:t>frequency of posts:</a:t>
            </a:r>
          </a:p>
          <a:p>
            <a:r>
              <a:rPr lang="en-US" sz="8000" dirty="0"/>
              <a:t>						*  Twitter</a:t>
            </a:r>
          </a:p>
          <a:p>
            <a:r>
              <a:rPr lang="en-US" sz="8000" dirty="0"/>
              <a:t>						*  </a:t>
            </a:r>
            <a:r>
              <a:rPr lang="en-US" sz="8000" dirty="0" smtClean="0"/>
              <a:t>Facebook</a:t>
            </a:r>
          </a:p>
          <a:p>
            <a:r>
              <a:rPr lang="en-US" sz="8000" dirty="0"/>
              <a:t>	</a:t>
            </a:r>
            <a:r>
              <a:rPr lang="en-US" sz="8000" dirty="0" smtClean="0"/>
              <a:t>			</a:t>
            </a:r>
            <a:r>
              <a:rPr lang="en-US" sz="8000" dirty="0"/>
              <a:t>	</a:t>
            </a:r>
            <a:r>
              <a:rPr lang="en-US" sz="8000" dirty="0" smtClean="0"/>
              <a:t>Measured % of work day used</a:t>
            </a:r>
            <a:endParaRPr lang="en-US" sz="8000" dirty="0"/>
          </a:p>
          <a:p>
            <a:endParaRPr lang="en-US" sz="3800" dirty="0" smtClean="0"/>
          </a:p>
          <a:p>
            <a:r>
              <a:rPr lang="en-US" sz="3800" dirty="0"/>
              <a:t>	</a:t>
            </a:r>
            <a:r>
              <a:rPr lang="en-US" sz="3800" dirty="0" smtClean="0"/>
              <a:t>			</a:t>
            </a:r>
            <a:endParaRPr lang="en-US" sz="3800" dirty="0"/>
          </a:p>
        </p:txBody>
      </p:sp>
      <p:pic>
        <p:nvPicPr>
          <p:cNvPr id="6" name="Picture 5" descr="twitter-ic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500" y="3098800"/>
            <a:ext cx="2310982" cy="1409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796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734868"/>
          </a:xfrm>
        </p:spPr>
        <p:txBody>
          <a:bodyPr/>
          <a:lstStyle/>
          <a:p>
            <a:r>
              <a:rPr lang="en-US" sz="3000" dirty="0" smtClean="0"/>
              <a:t>Who cares?</a:t>
            </a:r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7176" y="914400"/>
            <a:ext cx="7888942" cy="4031129"/>
          </a:xfrm>
        </p:spPr>
        <p:txBody>
          <a:bodyPr>
            <a:normAutofit lnSpcReduction="10000"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sz="2400" dirty="0" smtClean="0"/>
              <a:t>Research gap:</a:t>
            </a:r>
          </a:p>
          <a:p>
            <a:r>
              <a:rPr lang="en-US" sz="2400" dirty="0"/>
              <a:t>	</a:t>
            </a:r>
            <a:r>
              <a:rPr lang="en-US" sz="2400" dirty="0" smtClean="0"/>
              <a:t>Lack published research </a:t>
            </a:r>
            <a:r>
              <a:rPr lang="en-US" sz="2400" dirty="0"/>
              <a:t>examining journalists’ adaptation to social media during </a:t>
            </a:r>
            <a:r>
              <a:rPr lang="en-US" sz="2400" dirty="0" smtClean="0"/>
              <a:t>workday </a:t>
            </a:r>
            <a:endParaRPr lang="en-US" sz="2400" dirty="0"/>
          </a:p>
          <a:p>
            <a:endParaRPr lang="en-US" sz="2400" dirty="0" smtClean="0"/>
          </a:p>
          <a:p>
            <a:r>
              <a:rPr lang="en-US" sz="2400" dirty="0" smtClean="0"/>
              <a:t>Past studies:</a:t>
            </a:r>
          </a:p>
          <a:p>
            <a:r>
              <a:rPr lang="en-US" sz="2400" dirty="0"/>
              <a:t>	C</a:t>
            </a:r>
            <a:r>
              <a:rPr lang="en-US" sz="2400" dirty="0" smtClean="0"/>
              <a:t>onsider broadcast </a:t>
            </a:r>
            <a:r>
              <a:rPr lang="en-US" sz="2400" dirty="0"/>
              <a:t>TV news journalists and adaptation to online news </a:t>
            </a:r>
            <a:r>
              <a:rPr lang="en-US" sz="2400" dirty="0" smtClean="0"/>
              <a:t>duties</a:t>
            </a:r>
            <a:r>
              <a:rPr lang="en-US" dirty="0"/>
              <a:t>	</a:t>
            </a:r>
          </a:p>
          <a:p>
            <a:endParaRPr lang="en-US" dirty="0"/>
          </a:p>
        </p:txBody>
      </p:sp>
      <p:pic>
        <p:nvPicPr>
          <p:cNvPr id="4" name="Picture 3" descr="mind_the_gap-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4577" y="222325"/>
            <a:ext cx="2176552" cy="1753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0753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tk19948boj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00" y="0"/>
            <a:ext cx="8788400" cy="50591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8800" y="365760"/>
            <a:ext cx="7520940" cy="548640"/>
          </a:xfrm>
        </p:spPr>
        <p:txBody>
          <a:bodyPr/>
          <a:lstStyle/>
          <a:p>
            <a:pPr algn="ctr"/>
            <a:r>
              <a:rPr lang="en-US" dirty="0" smtClean="0"/>
              <a:t>Literature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GRANT, A.E., WILKINGSON J.S, eds. </a:t>
            </a:r>
            <a:r>
              <a:rPr lang="en-US" i="1" dirty="0"/>
              <a:t>Understanding Media Convergence, The State of the Field. </a:t>
            </a:r>
            <a:r>
              <a:rPr lang="en-US" dirty="0"/>
              <a:t>New York: Oxford University Press; 2009. </a:t>
            </a:r>
          </a:p>
          <a:p>
            <a:endParaRPr lang="en-US" dirty="0" smtClean="0"/>
          </a:p>
          <a:p>
            <a:r>
              <a:rPr lang="en-US" dirty="0" smtClean="0"/>
              <a:t>HUANG</a:t>
            </a:r>
            <a:r>
              <a:rPr lang="en-US" dirty="0"/>
              <a:t>, J.S., HEIDER, D. “Media Convergence: A Case Study of a Cable News Station.” </a:t>
            </a:r>
            <a:r>
              <a:rPr lang="en-US" i="1" dirty="0"/>
              <a:t>The International Journal on Media Management. </a:t>
            </a:r>
            <a:r>
              <a:rPr lang="en-US" dirty="0"/>
              <a:t>Vol. 9, No. 3, 2007. </a:t>
            </a:r>
          </a:p>
          <a:p>
            <a:endParaRPr lang="en-US" dirty="0" smtClean="0"/>
          </a:p>
          <a:p>
            <a:r>
              <a:rPr lang="en-US" dirty="0" smtClean="0"/>
              <a:t>LAWSON</a:t>
            </a:r>
            <a:r>
              <a:rPr lang="en-US" dirty="0"/>
              <a:t>-BORDERS, G. </a:t>
            </a:r>
            <a:r>
              <a:rPr lang="en-US" i="1" dirty="0"/>
              <a:t>Media Organizations and Convergence, Case Studies of Media Convergence Pioneers. </a:t>
            </a:r>
            <a:r>
              <a:rPr lang="en-US" dirty="0"/>
              <a:t>New Jersey: Lawrence Erlbaum Associates, Inc., Publishers; 2006.</a:t>
            </a:r>
          </a:p>
          <a:p>
            <a:endParaRPr lang="en-US" dirty="0" smtClean="0"/>
          </a:p>
          <a:p>
            <a:r>
              <a:rPr lang="en-US" dirty="0" smtClean="0"/>
              <a:t>SINGER</a:t>
            </a:r>
            <a:r>
              <a:rPr lang="en-US" dirty="0"/>
              <a:t>, J.B., “Strange Bedfellows? The diffusion of convergence in four news organizations.” </a:t>
            </a:r>
            <a:r>
              <a:rPr lang="en-US" i="1" dirty="0"/>
              <a:t>Journalism Studies,</a:t>
            </a:r>
            <a:r>
              <a:rPr lang="en-US" dirty="0"/>
              <a:t> Vol. 5, No. 1, 2004. 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31595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method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Online survey, 10 questions</a:t>
            </a:r>
          </a:p>
          <a:p>
            <a:r>
              <a:rPr lang="en-US" sz="3200" dirty="0" smtClean="0"/>
              <a:t>		</a:t>
            </a:r>
            <a:endParaRPr lang="en-US" sz="2000" dirty="0" smtClean="0"/>
          </a:p>
          <a:p>
            <a:r>
              <a:rPr lang="en-US" sz="3200" dirty="0" smtClean="0"/>
              <a:t>Snowball method</a:t>
            </a:r>
          </a:p>
          <a:p>
            <a:r>
              <a:rPr lang="en-US" sz="3200" dirty="0" smtClean="0"/>
              <a:t>		</a:t>
            </a:r>
            <a:r>
              <a:rPr lang="en-US" sz="2000" dirty="0" smtClean="0"/>
              <a:t>*initial contact with 100 on-air journalists</a:t>
            </a:r>
          </a:p>
          <a:p>
            <a:r>
              <a:rPr lang="en-US" sz="3200" dirty="0" smtClean="0"/>
              <a:t>Pilot study</a:t>
            </a:r>
          </a:p>
          <a:p>
            <a:r>
              <a:rPr lang="en-US" sz="2000" dirty="0" smtClean="0"/>
              <a:t>		*25 respondents</a:t>
            </a:r>
            <a:endParaRPr lang="en-US" sz="2000" dirty="0"/>
          </a:p>
        </p:txBody>
      </p:sp>
      <p:pic>
        <p:nvPicPr>
          <p:cNvPr id="4" name="Picture 3" descr="snowball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500" y="1435100"/>
            <a:ext cx="2159000" cy="145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06408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1100629"/>
            <a:ext cx="7520940" cy="1909272"/>
          </a:xfrm>
        </p:spPr>
        <p:txBody>
          <a:bodyPr/>
          <a:lstStyle/>
          <a:p>
            <a:r>
              <a:rPr lang="en-US" sz="1800" dirty="0" smtClean="0"/>
              <a:t>Rogers’ Diffusion of Innovations 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 descr="Diffusion of Innovations model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00" y="1625599"/>
            <a:ext cx="7480300" cy="3421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337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Pilot respondents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sz="3600" dirty="0" smtClean="0"/>
          </a:p>
          <a:p>
            <a:r>
              <a:rPr lang="en-US" sz="3600" dirty="0" smtClean="0"/>
              <a:t>Age: 23 – 60</a:t>
            </a:r>
          </a:p>
          <a:p>
            <a:r>
              <a:rPr lang="en-US" sz="3600" dirty="0" smtClean="0"/>
              <a:t>Experience: 2 – 34 years</a:t>
            </a:r>
          </a:p>
          <a:p>
            <a:r>
              <a:rPr lang="en-US" sz="3600" dirty="0" smtClean="0"/>
              <a:t>Education: Bachelor – PhD </a:t>
            </a:r>
          </a:p>
          <a:p>
            <a:r>
              <a:rPr lang="en-US" sz="3600" dirty="0" smtClean="0"/>
              <a:t>Gender: 11 male, 15 female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9256696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78000" y="2719294"/>
            <a:ext cx="1374588" cy="627530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en-US" sz="3400" dirty="0" smtClean="0"/>
              <a:t>F</a:t>
            </a:r>
            <a:r>
              <a:rPr lang="en-US" sz="3600" dirty="0" smtClean="0"/>
              <a:t>acebook Users            </a:t>
            </a:r>
          </a:p>
          <a:p>
            <a:pPr algn="ctr"/>
            <a:endParaRPr lang="en-US" sz="3600" dirty="0"/>
          </a:p>
          <a:p>
            <a:pPr algn="ctr"/>
            <a:r>
              <a:rPr lang="en-US" sz="3600" dirty="0" smtClean="0"/>
              <a:t>100%</a:t>
            </a:r>
          </a:p>
          <a:p>
            <a:pPr algn="ctr"/>
            <a:endParaRPr lang="en-US" sz="3600" dirty="0"/>
          </a:p>
          <a:p>
            <a:pPr algn="ctr"/>
            <a:r>
              <a:rPr lang="en-US" sz="3600" dirty="0" smtClean="0"/>
              <a:t> </a:t>
            </a:r>
            <a:r>
              <a:rPr lang="en-US" sz="3200" dirty="0" smtClean="0"/>
              <a:t> </a:t>
            </a:r>
            <a:endParaRPr 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en-US" sz="3400" dirty="0" smtClean="0"/>
              <a:t>Twitter </a:t>
            </a:r>
          </a:p>
          <a:p>
            <a:pPr algn="ctr"/>
            <a:r>
              <a:rPr lang="en-US" sz="3400" dirty="0" smtClean="0"/>
              <a:t>Users</a:t>
            </a:r>
          </a:p>
          <a:p>
            <a:pPr algn="ctr"/>
            <a:endParaRPr lang="en-US" sz="3600" dirty="0"/>
          </a:p>
          <a:p>
            <a:pPr algn="ctr"/>
            <a:r>
              <a:rPr lang="en-US" sz="3600" dirty="0" smtClean="0"/>
              <a:t>96%</a:t>
            </a:r>
          </a:p>
          <a:p>
            <a:pPr algn="ctr"/>
            <a:endParaRPr lang="en-US" sz="3600" dirty="0"/>
          </a:p>
          <a:p>
            <a:pPr algn="ctr"/>
            <a:endParaRPr lang="en-US" sz="3600" dirty="0" smtClean="0"/>
          </a:p>
          <a:p>
            <a:pPr algn="ctr"/>
            <a:endParaRPr lang="en-US" sz="3600" dirty="0"/>
          </a:p>
          <a:p>
            <a:pPr algn="ctr"/>
            <a:endParaRPr lang="en-US" sz="360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Pilot Results: </a:t>
            </a:r>
            <a:endParaRPr lang="en-US" dirty="0"/>
          </a:p>
        </p:txBody>
      </p:sp>
      <p:pic>
        <p:nvPicPr>
          <p:cNvPr id="7" name="Picture 6" descr="Facebook-ic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3517900"/>
            <a:ext cx="1092200" cy="1092200"/>
          </a:xfrm>
          <a:prstGeom prst="rect">
            <a:avLst/>
          </a:prstGeom>
        </p:spPr>
      </p:pic>
      <p:pic>
        <p:nvPicPr>
          <p:cNvPr id="8" name="Picture 7" descr="Twitter-Logo-300x29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5564" y="3517900"/>
            <a:ext cx="1118293" cy="109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2672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/>
            <a:r>
              <a:rPr lang="en-US" dirty="0" smtClean="0"/>
              <a:t>Facebook</a:t>
            </a:r>
          </a:p>
          <a:p>
            <a:pPr algn="ctr"/>
            <a:endParaRPr lang="en-US" dirty="0"/>
          </a:p>
          <a:p>
            <a:pPr algn="ctr"/>
            <a:r>
              <a:rPr lang="en-US" dirty="0" smtClean="0"/>
              <a:t>1 – 20 x</a:t>
            </a:r>
          </a:p>
          <a:p>
            <a:pPr algn="ctr"/>
            <a:r>
              <a:rPr lang="en-US" dirty="0" smtClean="0"/>
              <a:t>daily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/>
            <a:r>
              <a:rPr lang="en-US" dirty="0" smtClean="0"/>
              <a:t>Twitter</a:t>
            </a:r>
          </a:p>
          <a:p>
            <a:pPr algn="ctr"/>
            <a:endParaRPr lang="en-US" dirty="0"/>
          </a:p>
          <a:p>
            <a:pPr algn="ctr"/>
            <a:r>
              <a:rPr lang="en-US" dirty="0" smtClean="0"/>
              <a:t>0 – 20 x</a:t>
            </a:r>
          </a:p>
          <a:p>
            <a:pPr algn="ctr"/>
            <a:r>
              <a:rPr lang="en-US" dirty="0"/>
              <a:t>d</a:t>
            </a:r>
            <a:r>
              <a:rPr lang="en-US" dirty="0" smtClean="0"/>
              <a:t>aily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frequency</a:t>
            </a:r>
            <a:endParaRPr lang="en-US" dirty="0"/>
          </a:p>
        </p:txBody>
      </p:sp>
      <p:pic>
        <p:nvPicPr>
          <p:cNvPr id="5" name="Picture 4" descr="Facebook-ic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300" y="3501644"/>
            <a:ext cx="1219200" cy="1219200"/>
          </a:xfrm>
          <a:prstGeom prst="rect">
            <a:avLst/>
          </a:prstGeom>
        </p:spPr>
      </p:pic>
      <p:pic>
        <p:nvPicPr>
          <p:cNvPr id="6" name="Picture 5" descr="Twitter-Logo-300x29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400" y="3501644"/>
            <a:ext cx="1244600" cy="1215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923590"/>
      </p:ext>
    </p:extLst>
  </p:cSld>
  <p:clrMapOvr>
    <a:masterClrMapping/>
  </p:clrMapOvr>
  <p:transition xmlns:p14="http://schemas.microsoft.com/office/powerpoint/2010/main" spd="slow">
    <p:pull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Percentage of day = social media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sz="2800" dirty="0" smtClean="0"/>
              <a:t>7. Estimate the percentage of your day spent posting on social media sites.</a:t>
            </a:r>
          </a:p>
          <a:p>
            <a:endParaRPr lang="en-US" sz="2800" dirty="0"/>
          </a:p>
          <a:p>
            <a:r>
              <a:rPr lang="en-US" sz="2800" dirty="0" smtClean="0"/>
              <a:t>				                </a:t>
            </a:r>
            <a:r>
              <a:rPr lang="en-US" sz="3200" dirty="0" smtClean="0"/>
              <a:t>1% - 35%</a:t>
            </a:r>
          </a:p>
          <a:p>
            <a:endParaRPr lang="en-US" sz="3200" dirty="0"/>
          </a:p>
          <a:p>
            <a:r>
              <a:rPr lang="en-US" sz="2800" dirty="0" smtClean="0"/>
              <a:t>				  (out of an 8 hour, typical day)</a:t>
            </a:r>
            <a:endParaRPr lang="en-US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960" y="2749232"/>
            <a:ext cx="2857500" cy="1881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8392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22960" y="1299882"/>
            <a:ext cx="4705275" cy="762000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Combined Tools used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sz="2800" dirty="0" smtClean="0"/>
              <a:t>81%	Use desktop computer </a:t>
            </a:r>
          </a:p>
          <a:p>
            <a:endParaRPr lang="en-US" sz="2800" dirty="0"/>
          </a:p>
          <a:p>
            <a:r>
              <a:rPr lang="en-US" sz="2800" dirty="0" smtClean="0"/>
              <a:t>69% 	Use personal cell phone</a:t>
            </a:r>
          </a:p>
          <a:p>
            <a:endParaRPr lang="en-US" sz="2800" dirty="0"/>
          </a:p>
          <a:p>
            <a:r>
              <a:rPr lang="en-US" sz="2800" dirty="0" smtClean="0"/>
              <a:t>65%	Use laptop computer</a:t>
            </a:r>
            <a:endParaRPr lang="en-US" sz="2800" dirty="0"/>
          </a:p>
        </p:txBody>
      </p:sp>
      <p:pic>
        <p:nvPicPr>
          <p:cNvPr id="2" name="Picture 1" descr="skd188256sdc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1449" y="2690080"/>
            <a:ext cx="2322451" cy="1990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9214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22960" y="1942353"/>
            <a:ext cx="2927275" cy="433294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920974"/>
            <a:ext cx="3200400" cy="1889806"/>
          </a:xfrm>
        </p:spPr>
        <p:txBody>
          <a:bodyPr>
            <a:normAutofit fontScale="25000" lnSpcReduction="20000"/>
          </a:bodyPr>
          <a:lstStyle/>
          <a:p>
            <a:pPr algn="ctr"/>
            <a:endParaRPr lang="en-US" sz="4800" dirty="0" smtClean="0"/>
          </a:p>
          <a:p>
            <a:pPr algn="ctr"/>
            <a:r>
              <a:rPr lang="en-US" sz="8000" dirty="0" smtClean="0"/>
              <a:t> </a:t>
            </a:r>
            <a:r>
              <a:rPr lang="en-US" sz="9600" dirty="0"/>
              <a:t>Twitter posts:</a:t>
            </a:r>
          </a:p>
          <a:p>
            <a:pPr algn="ctr"/>
            <a:endParaRPr lang="en-US" sz="9600" dirty="0"/>
          </a:p>
          <a:p>
            <a:pPr algn="ctr"/>
            <a:r>
              <a:rPr lang="en-US" sz="9600" dirty="0" smtClean="0"/>
              <a:t>(1) &gt; </a:t>
            </a:r>
            <a:r>
              <a:rPr lang="en-US" sz="9600" dirty="0"/>
              <a:t>29, M = 6 </a:t>
            </a:r>
            <a:r>
              <a:rPr lang="en-US" sz="9600" dirty="0" smtClean="0"/>
              <a:t>times</a:t>
            </a:r>
            <a:endParaRPr lang="en-US" sz="9600" dirty="0"/>
          </a:p>
          <a:p>
            <a:pPr algn="ctr"/>
            <a:r>
              <a:rPr lang="en-US" sz="9600" dirty="0" smtClean="0"/>
              <a:t>(2) &lt; </a:t>
            </a:r>
            <a:r>
              <a:rPr lang="en-US" sz="9600" dirty="0"/>
              <a:t>39, M = 4 </a:t>
            </a:r>
            <a:r>
              <a:rPr lang="en-US" sz="9600" dirty="0" smtClean="0"/>
              <a:t>times</a:t>
            </a:r>
          </a:p>
          <a:p>
            <a:endParaRPr lang="en-US" sz="4800" dirty="0"/>
          </a:p>
          <a:p>
            <a:endParaRPr lang="en-US" sz="4800" dirty="0" smtClean="0"/>
          </a:p>
          <a:p>
            <a:endParaRPr lang="en-US" sz="2800" dirty="0"/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7017" y="904999"/>
            <a:ext cx="3200400" cy="1905781"/>
          </a:xfrm>
        </p:spPr>
        <p:txBody>
          <a:bodyPr>
            <a:normAutofit fontScale="25000" lnSpcReduction="20000"/>
          </a:bodyPr>
          <a:lstStyle/>
          <a:p>
            <a:endParaRPr lang="en-US" dirty="0" smtClean="0"/>
          </a:p>
          <a:p>
            <a:endParaRPr lang="en-US" dirty="0"/>
          </a:p>
          <a:p>
            <a:pPr algn="ctr"/>
            <a:r>
              <a:rPr lang="en-US" sz="9600" dirty="0" smtClean="0"/>
              <a:t>Facebook </a:t>
            </a:r>
            <a:r>
              <a:rPr lang="en-US" sz="9600" dirty="0"/>
              <a:t>posts:</a:t>
            </a:r>
          </a:p>
          <a:p>
            <a:pPr algn="ctr"/>
            <a:endParaRPr lang="en-US" sz="9600" dirty="0"/>
          </a:p>
          <a:p>
            <a:pPr algn="ctr"/>
            <a:r>
              <a:rPr lang="en-US" sz="9600" dirty="0"/>
              <a:t>(1) &gt; 29, M = 4 </a:t>
            </a:r>
            <a:r>
              <a:rPr lang="en-US" sz="9600" dirty="0" smtClean="0"/>
              <a:t>times</a:t>
            </a:r>
            <a:endParaRPr lang="en-US" sz="9600" dirty="0"/>
          </a:p>
          <a:p>
            <a:pPr algn="ctr"/>
            <a:r>
              <a:rPr lang="en-US" sz="9600" dirty="0"/>
              <a:t>(2) &lt; 39, M = 3 </a:t>
            </a:r>
            <a:r>
              <a:rPr lang="en-US" sz="9600" dirty="0" smtClean="0"/>
              <a:t>times</a:t>
            </a:r>
            <a:endParaRPr lang="en-US" sz="9600" dirty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 closer look - age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286000" y="3011219"/>
            <a:ext cx="4151923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% of use:</a:t>
            </a:r>
          </a:p>
          <a:p>
            <a:pPr algn="ctr"/>
            <a:endParaRPr lang="en-US" sz="2800" dirty="0"/>
          </a:p>
          <a:p>
            <a:pPr algn="ctr"/>
            <a:r>
              <a:rPr lang="en-US" sz="2800" dirty="0"/>
              <a:t>(1), </a:t>
            </a:r>
            <a:r>
              <a:rPr lang="en-US" sz="2800" dirty="0" smtClean="0"/>
              <a:t>M </a:t>
            </a:r>
            <a:r>
              <a:rPr lang="en-US" sz="2800" dirty="0"/>
              <a:t>= 11%</a:t>
            </a:r>
          </a:p>
          <a:p>
            <a:pPr algn="ctr"/>
            <a:r>
              <a:rPr lang="en-US" sz="2800" dirty="0"/>
              <a:t>(2), M</a:t>
            </a:r>
            <a:r>
              <a:rPr lang="en-US" sz="2800" dirty="0" smtClean="0"/>
              <a:t> </a:t>
            </a:r>
            <a:r>
              <a:rPr lang="en-US" sz="2800" dirty="0"/>
              <a:t>= 10%</a:t>
            </a:r>
          </a:p>
          <a:p>
            <a:pPr algn="ctr"/>
            <a:endParaRPr lang="en-US" sz="2400" dirty="0"/>
          </a:p>
        </p:txBody>
      </p:sp>
      <p:pic>
        <p:nvPicPr>
          <p:cNvPr id="8" name="Picture 7" descr="Facebook-ic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9259" y="3451412"/>
            <a:ext cx="1108864" cy="1108864"/>
          </a:xfrm>
          <a:prstGeom prst="rect">
            <a:avLst/>
          </a:prstGeom>
        </p:spPr>
      </p:pic>
      <p:pic>
        <p:nvPicPr>
          <p:cNvPr id="9" name="Picture 8" descr="Twitter-Logo-300x29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434" y="3451412"/>
            <a:ext cx="1169566" cy="1142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159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956235" y="2136588"/>
            <a:ext cx="2958353" cy="418353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331882" y="4108824"/>
            <a:ext cx="2465294" cy="525606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647765" y="2136588"/>
            <a:ext cx="2300941" cy="687294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ctr"/>
            <a:r>
              <a:rPr lang="en-US" dirty="0" smtClean="0"/>
              <a:t>A Closer look - Education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7999" y="3033059"/>
            <a:ext cx="2980018" cy="2009588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en-US" sz="2800" dirty="0" smtClean="0"/>
              <a:t>% of social media:</a:t>
            </a:r>
          </a:p>
          <a:p>
            <a:pPr algn="ctr"/>
            <a:endParaRPr lang="en-US" sz="2800" dirty="0" smtClean="0"/>
          </a:p>
          <a:p>
            <a:pPr algn="ctr"/>
            <a:r>
              <a:rPr lang="en-US" sz="2800" dirty="0" smtClean="0"/>
              <a:t>BA, M = 5%</a:t>
            </a:r>
          </a:p>
          <a:p>
            <a:pPr algn="ctr"/>
            <a:r>
              <a:rPr lang="en-US" sz="2800" dirty="0" smtClean="0"/>
              <a:t>MA,  M = 25%</a:t>
            </a:r>
          </a:p>
          <a:p>
            <a:pPr algn="ctr"/>
            <a:r>
              <a:rPr lang="en-US" sz="2800" dirty="0" smtClean="0"/>
              <a:t>PhD, M = 5%</a:t>
            </a:r>
          </a:p>
          <a:p>
            <a:endParaRPr lang="en-US" sz="3200" dirty="0" smtClean="0"/>
          </a:p>
          <a:p>
            <a:endParaRPr lang="en-US" sz="3200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12588" y="966480"/>
            <a:ext cx="35560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Twitter posts:</a:t>
            </a:r>
            <a:endParaRPr lang="en-US" sz="2400" dirty="0"/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BA, M </a:t>
            </a:r>
            <a:r>
              <a:rPr lang="en-US" sz="2400" dirty="0" smtClean="0"/>
              <a:t>= 4 times</a:t>
            </a:r>
            <a:endParaRPr lang="en-US" sz="2400" dirty="0"/>
          </a:p>
          <a:p>
            <a:pPr algn="ctr"/>
            <a:r>
              <a:rPr lang="en-US" sz="2400" dirty="0"/>
              <a:t>MA,  M = </a:t>
            </a:r>
            <a:r>
              <a:rPr lang="en-US" sz="2400" dirty="0" smtClean="0"/>
              <a:t>20 times</a:t>
            </a:r>
            <a:endParaRPr lang="en-US" sz="2400" dirty="0"/>
          </a:p>
          <a:p>
            <a:pPr algn="ctr"/>
            <a:r>
              <a:rPr lang="en-US" sz="2400" dirty="0"/>
              <a:t>PhD, M </a:t>
            </a:r>
            <a:r>
              <a:rPr lang="en-US" sz="2400" dirty="0" smtClean="0"/>
              <a:t>= 5 times</a:t>
            </a:r>
            <a:endParaRPr lang="en-US" sz="2400" dirty="0"/>
          </a:p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885765" y="951538"/>
            <a:ext cx="3765176" cy="221599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Facebook </a:t>
            </a:r>
            <a:r>
              <a:rPr lang="en-US" sz="2400" dirty="0"/>
              <a:t>posts:</a:t>
            </a:r>
          </a:p>
          <a:p>
            <a:pPr algn="ctr"/>
            <a:endParaRPr lang="en-US" sz="2400" dirty="0"/>
          </a:p>
          <a:p>
            <a:pPr algn="ctr"/>
            <a:r>
              <a:rPr lang="en-US" sz="2400" dirty="0"/>
              <a:t>BA, M = </a:t>
            </a:r>
            <a:r>
              <a:rPr lang="en-US" sz="2400" dirty="0" smtClean="0"/>
              <a:t>3 times</a:t>
            </a:r>
            <a:endParaRPr lang="en-US" sz="2400" dirty="0"/>
          </a:p>
          <a:p>
            <a:pPr algn="ctr"/>
            <a:r>
              <a:rPr lang="en-US" sz="2400" dirty="0"/>
              <a:t>MA,  M = </a:t>
            </a:r>
            <a:r>
              <a:rPr lang="en-US" sz="2400" dirty="0" smtClean="0"/>
              <a:t>5 times</a:t>
            </a:r>
            <a:endParaRPr lang="en-US" sz="2400" dirty="0"/>
          </a:p>
          <a:p>
            <a:pPr algn="ctr"/>
            <a:r>
              <a:rPr lang="en-US" sz="2400" dirty="0"/>
              <a:t>PhD, M = </a:t>
            </a:r>
            <a:r>
              <a:rPr lang="en-US" sz="2400" dirty="0" smtClean="0"/>
              <a:t>5 times</a:t>
            </a:r>
            <a:endParaRPr lang="en-US" sz="2400" dirty="0"/>
          </a:p>
          <a:p>
            <a:endParaRPr lang="en-US" dirty="0"/>
          </a:p>
        </p:txBody>
      </p:sp>
      <p:pic>
        <p:nvPicPr>
          <p:cNvPr id="6" name="Picture 5" descr="Facebook-ic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6959" y="3182471"/>
            <a:ext cx="1368611" cy="1368611"/>
          </a:xfrm>
          <a:prstGeom prst="rect">
            <a:avLst/>
          </a:prstGeom>
        </p:spPr>
      </p:pic>
      <p:pic>
        <p:nvPicPr>
          <p:cNvPr id="7" name="Picture 6" descr="Twitter-Logo-300x29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1352" y="3182471"/>
            <a:ext cx="1486647" cy="1451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4136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823882" y="4228353"/>
            <a:ext cx="3346824" cy="419190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59" y="1090707"/>
            <a:ext cx="3405393" cy="1733176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sz="2400" dirty="0" smtClean="0"/>
              <a:t>Twitter posts:</a:t>
            </a:r>
          </a:p>
          <a:p>
            <a:pPr marL="0" indent="0" algn="ctr"/>
            <a:endParaRPr lang="en-US" sz="2400" dirty="0" smtClean="0"/>
          </a:p>
          <a:p>
            <a:pPr marL="0" indent="0" algn="ctr"/>
            <a:r>
              <a:rPr lang="en-US" sz="2400" dirty="0" smtClean="0"/>
              <a:t>&gt; or = 5 years, M = 3 </a:t>
            </a:r>
          </a:p>
          <a:p>
            <a:pPr marL="0" indent="0" algn="ctr"/>
            <a:r>
              <a:rPr lang="en-US" sz="2400" dirty="0" smtClean="0"/>
              <a:t>&lt; </a:t>
            </a:r>
            <a:r>
              <a:rPr lang="en-US" sz="2400" dirty="0"/>
              <a:t>or = 10 years, M = </a:t>
            </a:r>
            <a:r>
              <a:rPr lang="en-US" sz="2400" dirty="0" smtClean="0"/>
              <a:t>4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527176" y="1090705"/>
            <a:ext cx="3373240" cy="1852707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sz="2400" dirty="0" smtClean="0"/>
              <a:t>Facebook </a:t>
            </a:r>
            <a:r>
              <a:rPr lang="en-US" sz="2400" dirty="0"/>
              <a:t>posts</a:t>
            </a:r>
            <a:r>
              <a:rPr lang="en-US" sz="2400" dirty="0" smtClean="0"/>
              <a:t>:</a:t>
            </a:r>
          </a:p>
          <a:p>
            <a:pPr algn="ctr"/>
            <a:endParaRPr lang="en-US" sz="2400" dirty="0"/>
          </a:p>
          <a:p>
            <a:pPr marL="0" indent="0" algn="ctr"/>
            <a:r>
              <a:rPr lang="en-US" sz="2400" dirty="0" smtClean="0"/>
              <a:t>&gt; or </a:t>
            </a:r>
            <a:r>
              <a:rPr lang="en-US" sz="2400" dirty="0"/>
              <a:t>= 5 years, M = 2 </a:t>
            </a:r>
            <a:endParaRPr lang="en-US" sz="2400" dirty="0" smtClean="0"/>
          </a:p>
          <a:p>
            <a:pPr marL="0" indent="0" algn="ctr"/>
            <a:r>
              <a:rPr lang="en-US" sz="2400" dirty="0" smtClean="0"/>
              <a:t>&lt; </a:t>
            </a:r>
            <a:r>
              <a:rPr lang="en-US" sz="2400" dirty="0"/>
              <a:t>or = 10 years, M = 3 </a:t>
            </a:r>
            <a:endParaRPr lang="en-US" sz="2400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 Closer look - experience</a:t>
            </a:r>
            <a:endParaRPr lang="en-US" dirty="0"/>
          </a:p>
        </p:txBody>
      </p:sp>
      <p:pic>
        <p:nvPicPr>
          <p:cNvPr id="4" name="Picture 3" descr="Facebook-ic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0698" y="3238399"/>
            <a:ext cx="1195451" cy="119545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61882" y="3077883"/>
            <a:ext cx="47961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% of social media:</a:t>
            </a:r>
          </a:p>
          <a:p>
            <a:pPr algn="ctr"/>
            <a:endParaRPr lang="en-US" sz="2400" b="1" dirty="0"/>
          </a:p>
          <a:p>
            <a:pPr algn="ctr"/>
            <a:r>
              <a:rPr lang="en-US" sz="2400" b="1" dirty="0"/>
              <a:t>&gt;</a:t>
            </a:r>
            <a:r>
              <a:rPr lang="en-US" sz="2400" b="1" dirty="0" smtClean="0"/>
              <a:t> or = 5 years, M = 8% </a:t>
            </a:r>
          </a:p>
          <a:p>
            <a:pPr algn="ctr"/>
            <a:r>
              <a:rPr lang="en-US" sz="2400" b="1" dirty="0" smtClean="0"/>
              <a:t>&lt; or = 10 years, M = 13% </a:t>
            </a:r>
            <a:endParaRPr lang="en-US" sz="2400" b="1" dirty="0"/>
          </a:p>
        </p:txBody>
      </p:sp>
      <p:pic>
        <p:nvPicPr>
          <p:cNvPr id="7" name="Picture 6" descr="Twitter-Logo-300x29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588" y="3238399"/>
            <a:ext cx="1262530" cy="1233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2064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 closer look – gender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z="2800" dirty="0" smtClean="0"/>
          </a:p>
          <a:p>
            <a:r>
              <a:rPr lang="en-US" sz="2800" dirty="0" smtClean="0"/>
              <a:t>% of </a:t>
            </a:r>
            <a:r>
              <a:rPr lang="en-US" sz="2800" dirty="0"/>
              <a:t>social media </a:t>
            </a:r>
            <a:r>
              <a:rPr lang="en-US" sz="2800" dirty="0" smtClean="0"/>
              <a:t>use daily:               </a:t>
            </a:r>
            <a:endParaRPr lang="en-US" sz="2800" dirty="0"/>
          </a:p>
          <a:p>
            <a:pPr algn="ctr"/>
            <a:endParaRPr lang="en-US" sz="2800" dirty="0"/>
          </a:p>
          <a:p>
            <a:r>
              <a:rPr lang="en-US" sz="3200" dirty="0"/>
              <a:t>f</a:t>
            </a:r>
            <a:r>
              <a:rPr lang="en-US" sz="3200" dirty="0" smtClean="0"/>
              <a:t>emale, M= 10%</a:t>
            </a:r>
            <a:endParaRPr lang="en-US" sz="3200" dirty="0"/>
          </a:p>
          <a:p>
            <a:r>
              <a:rPr lang="en-US" sz="3200" dirty="0"/>
              <a:t>m</a:t>
            </a:r>
            <a:r>
              <a:rPr lang="en-US" sz="3200" dirty="0" smtClean="0"/>
              <a:t>ale, </a:t>
            </a:r>
            <a:r>
              <a:rPr lang="en-US" sz="3200" dirty="0"/>
              <a:t>M = </a:t>
            </a:r>
            <a:r>
              <a:rPr lang="en-US" sz="3200" dirty="0" smtClean="0"/>
              <a:t>13%</a:t>
            </a:r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2806" y="1367190"/>
            <a:ext cx="3301094" cy="3313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4741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42471" y="914400"/>
            <a:ext cx="4601882" cy="475129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A039195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6700" y="-92117"/>
            <a:ext cx="9410700" cy="53286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Social media use MOTIVATION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914400"/>
            <a:ext cx="7520940" cy="3579849"/>
          </a:xfrm>
        </p:spPr>
        <p:txBody>
          <a:bodyPr>
            <a:noAutofit/>
          </a:bodyPr>
          <a:lstStyle/>
          <a:p>
            <a:r>
              <a:rPr lang="en-US" sz="2400" dirty="0" smtClean="0"/>
              <a:t>*35% - disseminate information</a:t>
            </a:r>
          </a:p>
          <a:p>
            <a:r>
              <a:rPr lang="en-US" sz="2400" dirty="0"/>
              <a:t>	</a:t>
            </a:r>
            <a:r>
              <a:rPr lang="en-US" sz="2400" b="0" i="1" dirty="0" smtClean="0"/>
              <a:t>“I post because I want people to know the stories I am doing and if there is something important to their lives, I want them to know as soon as possible.”</a:t>
            </a:r>
          </a:p>
          <a:p>
            <a:endParaRPr lang="en-US" sz="2400" dirty="0" smtClean="0"/>
          </a:p>
          <a:p>
            <a:r>
              <a:rPr lang="en-US" sz="2400" dirty="0" smtClean="0"/>
              <a:t>31% - station promotion for TV and web</a:t>
            </a:r>
          </a:p>
          <a:p>
            <a:r>
              <a:rPr lang="en-US" sz="2400" dirty="0"/>
              <a:t>	</a:t>
            </a:r>
            <a:r>
              <a:rPr lang="en-US" sz="2400" b="0" i="1" dirty="0" smtClean="0"/>
              <a:t>“To get the word out for web hits and what’s coming up on the air for some eyeballs on the tube.”</a:t>
            </a:r>
          </a:p>
        </p:txBody>
      </p:sp>
    </p:spTree>
    <p:extLst>
      <p:ext uri="{BB962C8B-B14F-4D97-AF65-F5344CB8AC3E}">
        <p14:creationId xmlns:p14="http://schemas.microsoft.com/office/powerpoint/2010/main" val="711005696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A039195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5100" y="0"/>
            <a:ext cx="9309100" cy="513960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Social media use motivation (2)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sz="2200" dirty="0" smtClean="0"/>
          </a:p>
          <a:p>
            <a:r>
              <a:rPr lang="en-US" sz="2800" dirty="0" smtClean="0"/>
              <a:t>15</a:t>
            </a:r>
            <a:r>
              <a:rPr lang="en-US" sz="2800" dirty="0"/>
              <a:t>% - gather information</a:t>
            </a:r>
          </a:p>
          <a:p>
            <a:r>
              <a:rPr lang="en-US" sz="2400" dirty="0"/>
              <a:t>	</a:t>
            </a:r>
            <a:endParaRPr lang="en-US" sz="2400" dirty="0" smtClean="0"/>
          </a:p>
          <a:p>
            <a:r>
              <a:rPr lang="en-US" sz="2400" b="0" i="1" dirty="0" smtClean="0"/>
              <a:t>	“</a:t>
            </a:r>
            <a:r>
              <a:rPr lang="en-US" sz="2400" b="0" i="1" dirty="0"/>
              <a:t>To find quicker leads on a story. Twitter and Facebook are like seven degrees of Kevin Bacon, there’s always someone who knows someone who can add to the story.”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9952297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A039195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3200" y="1"/>
            <a:ext cx="9347200" cy="51519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Social media use motivation (3)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3579849"/>
          </a:xfrm>
        </p:spPr>
        <p:txBody>
          <a:bodyPr>
            <a:normAutofit/>
          </a:bodyPr>
          <a:lstStyle/>
          <a:p>
            <a:r>
              <a:rPr lang="en-US" sz="3000" dirty="0" smtClean="0"/>
              <a:t>12</a:t>
            </a:r>
            <a:r>
              <a:rPr lang="en-US" sz="3000" dirty="0"/>
              <a:t>% - employer mandate</a:t>
            </a:r>
          </a:p>
          <a:p>
            <a:r>
              <a:rPr lang="en-US" sz="3000" dirty="0"/>
              <a:t>	</a:t>
            </a:r>
            <a:r>
              <a:rPr lang="en-US" sz="3000" b="0" i="1" dirty="0"/>
              <a:t>“Part of my duties.</a:t>
            </a:r>
            <a:r>
              <a:rPr lang="en-US" sz="3000" b="0" i="1" dirty="0" smtClean="0"/>
              <a:t>”</a:t>
            </a:r>
          </a:p>
          <a:p>
            <a:endParaRPr lang="en-US" sz="3000" b="0" i="1" dirty="0"/>
          </a:p>
          <a:p>
            <a:r>
              <a:rPr lang="en-US" sz="3000" dirty="0"/>
              <a:t>7% - other</a:t>
            </a:r>
          </a:p>
          <a:p>
            <a:r>
              <a:rPr lang="en-US" sz="3000" dirty="0"/>
              <a:t>	</a:t>
            </a:r>
            <a:r>
              <a:rPr lang="en-US" sz="3000" b="0" i="1" dirty="0"/>
              <a:t>“Practice, develop online presence.”</a:t>
            </a:r>
          </a:p>
          <a:p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4280234237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22960" y="2091764"/>
            <a:ext cx="7520940" cy="1912471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328108"/>
            <a:ext cx="7520940" cy="548640"/>
          </a:xfrm>
        </p:spPr>
        <p:txBody>
          <a:bodyPr/>
          <a:lstStyle/>
          <a:p>
            <a:r>
              <a:rPr lang="en-US" dirty="0" smtClean="0"/>
              <a:t>PILOT RESULTS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1039" y="1075764"/>
            <a:ext cx="7520940" cy="3803909"/>
          </a:xfrm>
        </p:spPr>
        <p:txBody>
          <a:bodyPr>
            <a:noAutofit/>
          </a:bodyPr>
          <a:lstStyle/>
          <a:p>
            <a:r>
              <a:rPr lang="en-US" sz="3200" dirty="0" smtClean="0"/>
              <a:t>*Lacks significant finding</a:t>
            </a:r>
          </a:p>
          <a:p>
            <a:endParaRPr lang="en-US" sz="3200" dirty="0" smtClean="0"/>
          </a:p>
          <a:p>
            <a:r>
              <a:rPr lang="en-US" sz="3200" dirty="0" smtClean="0"/>
              <a:t>Despite age, experience, education journalists tend to readily adopt social media into work duties. </a:t>
            </a:r>
          </a:p>
          <a:p>
            <a:endParaRPr lang="en-US" sz="3200" dirty="0" smtClean="0"/>
          </a:p>
          <a:p>
            <a:r>
              <a:rPr lang="en-US" sz="3200" dirty="0" smtClean="0"/>
              <a:t>Theory may not fit the trend</a:t>
            </a:r>
          </a:p>
        </p:txBody>
      </p:sp>
    </p:spTree>
    <p:extLst>
      <p:ext uri="{BB962C8B-B14F-4D97-AF65-F5344CB8AC3E}">
        <p14:creationId xmlns:p14="http://schemas.microsoft.com/office/powerpoint/2010/main" val="3515919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Pilot results (2)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Journalists use social media to: </a:t>
            </a:r>
          </a:p>
          <a:p>
            <a:pPr marL="457200" indent="-457200">
              <a:buAutoNum type="arabicPeriod"/>
            </a:pPr>
            <a:r>
              <a:rPr lang="en-US" sz="2800" dirty="0"/>
              <a:t>Generate story ideas</a:t>
            </a:r>
          </a:p>
          <a:p>
            <a:pPr marL="457200" indent="-457200">
              <a:buAutoNum type="arabicPeriod"/>
            </a:pPr>
            <a:r>
              <a:rPr lang="en-US" sz="2800" dirty="0" smtClean="0"/>
              <a:t>Promote </a:t>
            </a:r>
            <a:r>
              <a:rPr lang="en-US" sz="2800" dirty="0"/>
              <a:t>station’s </a:t>
            </a:r>
            <a:r>
              <a:rPr lang="en-US" sz="2800" dirty="0" smtClean="0"/>
              <a:t>platforms</a:t>
            </a:r>
          </a:p>
          <a:p>
            <a:pPr marL="457200" indent="-457200">
              <a:buAutoNum type="arabicPeriod"/>
            </a:pPr>
            <a:endParaRPr lang="en-US" sz="2800" dirty="0"/>
          </a:p>
          <a:p>
            <a:r>
              <a:rPr lang="en-US" sz="2800" dirty="0" smtClean="0"/>
              <a:t>Male </a:t>
            </a:r>
            <a:r>
              <a:rPr lang="en-US" sz="2800" dirty="0"/>
              <a:t>on-air journalists spend more time using social media compared to </a:t>
            </a:r>
            <a:r>
              <a:rPr lang="en-US" sz="2800" dirty="0" smtClean="0"/>
              <a:t>females</a:t>
            </a:r>
            <a:endParaRPr 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32807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Continued research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sz="2800" dirty="0" smtClean="0"/>
          </a:p>
          <a:p>
            <a:r>
              <a:rPr lang="en-US" sz="2800" dirty="0" smtClean="0"/>
              <a:t>Why do journalists tend to be early adapters?	</a:t>
            </a:r>
          </a:p>
          <a:p>
            <a:endParaRPr lang="en-US" sz="2800" dirty="0"/>
          </a:p>
          <a:p>
            <a:r>
              <a:rPr lang="en-US" sz="2800" dirty="0" smtClean="0"/>
              <a:t>At what rate do journalists adopt innovation?</a:t>
            </a:r>
          </a:p>
          <a:p>
            <a:endParaRPr lang="en-US" sz="2800" dirty="0"/>
          </a:p>
          <a:p>
            <a:r>
              <a:rPr lang="en-US" sz="2000" dirty="0" smtClean="0"/>
              <a:t>*Addressing questions in main study</a:t>
            </a:r>
          </a:p>
          <a:p>
            <a:endParaRPr lang="en-US" sz="2800" dirty="0"/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3515083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*Top 100 markets (3 stations </a:t>
            </a:r>
            <a:r>
              <a:rPr lang="en-US" dirty="0" err="1" smtClean="0"/>
              <a:t>ea</a:t>
            </a:r>
            <a:r>
              <a:rPr lang="en-US" dirty="0" smtClean="0"/>
              <a:t>)</a:t>
            </a:r>
          </a:p>
          <a:p>
            <a:endParaRPr lang="en-US" dirty="0" smtClean="0"/>
          </a:p>
          <a:p>
            <a:r>
              <a:rPr lang="en-US" dirty="0"/>
              <a:t>*</a:t>
            </a:r>
            <a:r>
              <a:rPr lang="en-US" dirty="0" err="1"/>
              <a:t>TVJobs.com</a:t>
            </a:r>
            <a:r>
              <a:rPr lang="en-US" dirty="0"/>
              <a:t> database for emails</a:t>
            </a:r>
          </a:p>
          <a:p>
            <a:endParaRPr lang="en-US" dirty="0" smtClean="0"/>
          </a:p>
          <a:p>
            <a:r>
              <a:rPr lang="en-US" dirty="0" smtClean="0"/>
              <a:t>*Email link to news directors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r>
              <a:rPr lang="en-US" dirty="0" smtClean="0"/>
              <a:t>*Approx. 7 on-air, each station</a:t>
            </a:r>
          </a:p>
          <a:p>
            <a:endParaRPr lang="en-US" dirty="0" smtClean="0"/>
          </a:p>
          <a:p>
            <a:r>
              <a:rPr lang="en-US" dirty="0" smtClean="0"/>
              <a:t>*Potential 2,100 respondents</a:t>
            </a:r>
          </a:p>
          <a:p>
            <a:endParaRPr lang="en-US" dirty="0" smtClean="0"/>
          </a:p>
          <a:p>
            <a:r>
              <a:rPr lang="en-US" dirty="0" smtClean="0"/>
              <a:t>*6% response rate</a:t>
            </a:r>
          </a:p>
          <a:p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Full study sample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42543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smtClean="0"/>
              <a:t>feedback? </a:t>
            </a:r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Question?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7338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Contact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Denae D’Arcy:</a:t>
            </a:r>
          </a:p>
          <a:p>
            <a:r>
              <a:rPr lang="en-US" sz="2800" dirty="0" smtClean="0"/>
              <a:t>	</a:t>
            </a:r>
          </a:p>
          <a:p>
            <a:r>
              <a:rPr lang="en-US" sz="4000" dirty="0" err="1" smtClean="0"/>
              <a:t>ddarcy@utk.edu</a:t>
            </a:r>
            <a:endParaRPr lang="en-US" sz="4000" dirty="0" smtClean="0"/>
          </a:p>
          <a:p>
            <a:endParaRPr lang="en-US" sz="2800" dirty="0"/>
          </a:p>
          <a:p>
            <a:r>
              <a:rPr lang="en-US" sz="2800" dirty="0" smtClean="0"/>
              <a:t>Communication and Information Science</a:t>
            </a:r>
          </a:p>
          <a:p>
            <a:r>
              <a:rPr lang="en-US" sz="2800" dirty="0" smtClean="0"/>
              <a:t>University of Tennessee Knoxville</a:t>
            </a:r>
            <a:endParaRPr lang="en-US" sz="2800" dirty="0"/>
          </a:p>
        </p:txBody>
      </p:sp>
      <p:pic>
        <p:nvPicPr>
          <p:cNvPr id="4" name="Picture 3" descr="big orang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552" y="914400"/>
            <a:ext cx="3780048" cy="1776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3311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Angles.thmx</Template>
  <TotalTime>488</TotalTime>
  <Words>697</Words>
  <Application>Microsoft Macintosh PowerPoint</Application>
  <PresentationFormat>On-screen Show (4:3)</PresentationFormat>
  <Paragraphs>212</Paragraphs>
  <Slides>25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Angles</vt:lpstr>
      <vt:lpstr>Social media convergence and journalistic adaptation:</vt:lpstr>
      <vt:lpstr>bio</vt:lpstr>
      <vt:lpstr>The study</vt:lpstr>
      <vt:lpstr>Who cares? </vt:lpstr>
      <vt:lpstr>Literature</vt:lpstr>
      <vt:lpstr>method</vt:lpstr>
      <vt:lpstr>Theory</vt:lpstr>
      <vt:lpstr>Pilot respondents</vt:lpstr>
      <vt:lpstr>Pilot Results: </vt:lpstr>
      <vt:lpstr>frequency</vt:lpstr>
      <vt:lpstr>Percentage of day = social media</vt:lpstr>
      <vt:lpstr>Combined Tools used</vt:lpstr>
      <vt:lpstr>A closer look - age</vt:lpstr>
      <vt:lpstr>A Closer look - Education</vt:lpstr>
      <vt:lpstr>A Closer look - experience</vt:lpstr>
      <vt:lpstr>A closer look – gender </vt:lpstr>
      <vt:lpstr>Social media use MOTIVATION</vt:lpstr>
      <vt:lpstr>Social media use motivation (2)</vt:lpstr>
      <vt:lpstr>Social media use motivation (3)</vt:lpstr>
      <vt:lpstr>PILOT RESULTS </vt:lpstr>
      <vt:lpstr>Pilot results (2)</vt:lpstr>
      <vt:lpstr>Continued research </vt:lpstr>
      <vt:lpstr>Full study sample</vt:lpstr>
      <vt:lpstr>feedback?  </vt:lpstr>
      <vt:lpstr>Contact </vt:lpstr>
    </vt:vector>
  </TitlesOfParts>
  <Company>University of Tennessee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Social media convergence and journalistic adaptation</dc:title>
  <dc:creator>Denae D'Arcy</dc:creator>
  <cp:lastModifiedBy>Denae D'Arcy</cp:lastModifiedBy>
  <cp:revision>44</cp:revision>
  <dcterms:created xsi:type="dcterms:W3CDTF">2012-02-04T19:07:12Z</dcterms:created>
  <dcterms:modified xsi:type="dcterms:W3CDTF">2012-02-21T18:41:48Z</dcterms:modified>
</cp:coreProperties>
</file>