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8" r:id="rId2"/>
    <p:sldMasterId id="2147483703" r:id="rId3"/>
  </p:sldMasterIdLst>
  <p:notesMasterIdLst>
    <p:notesMasterId r:id="rId24"/>
  </p:notesMasterIdLst>
  <p:sldIdLst>
    <p:sldId id="282" r:id="rId4"/>
    <p:sldId id="306" r:id="rId5"/>
    <p:sldId id="283" r:id="rId6"/>
    <p:sldId id="284" r:id="rId7"/>
    <p:sldId id="285" r:id="rId8"/>
    <p:sldId id="286" r:id="rId9"/>
    <p:sldId id="287" r:id="rId10"/>
    <p:sldId id="288" r:id="rId11"/>
    <p:sldId id="292" r:id="rId12"/>
    <p:sldId id="294" r:id="rId13"/>
    <p:sldId id="296" r:id="rId14"/>
    <p:sldId id="295" r:id="rId15"/>
    <p:sldId id="297" r:id="rId16"/>
    <p:sldId id="299" r:id="rId17"/>
    <p:sldId id="298" r:id="rId18"/>
    <p:sldId id="300" r:id="rId19"/>
    <p:sldId id="310" r:id="rId20"/>
    <p:sldId id="303" r:id="rId21"/>
    <p:sldId id="307" r:id="rId22"/>
    <p:sldId id="30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e Hughes" initials="DH" lastIdx="1" clrIdx="0">
    <p:extLst>
      <p:ext uri="{19B8F6BF-5375-455C-9EA6-DF929625EA0E}">
        <p15:presenceInfo xmlns:p15="http://schemas.microsoft.com/office/powerpoint/2012/main" userId="Dane Hugh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3B"/>
    <a:srgbClr val="A365D1"/>
    <a:srgbClr val="893BC3"/>
    <a:srgbClr val="7EEE64"/>
    <a:srgbClr val="40E519"/>
    <a:srgbClr val="89EDFB"/>
    <a:srgbClr val="66E8FA"/>
    <a:srgbClr val="28DFF8"/>
    <a:srgbClr val="FFC91D"/>
    <a:srgbClr val="FFD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82386" autoAdjust="0"/>
  </p:normalViewPr>
  <p:slideViewPr>
    <p:cSldViewPr snapToGrid="0">
      <p:cViewPr varScale="1">
        <p:scale>
          <a:sx n="66" d="100"/>
          <a:sy n="66" d="100"/>
        </p:scale>
        <p:origin x="131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'RDS offered by response rate'!$A$1:$A$6</c:f>
              <c:strCache>
                <c:ptCount val="6"/>
                <c:pt idx="0">
                  <c:v>Outreach/collaboration with other RDS providers</c:v>
                </c:pt>
                <c:pt idx="1">
                  <c:v>Consulting on data and metadata standards</c:v>
                </c:pt>
                <c:pt idx="2">
                  <c:v>Consulting on data mgt plans</c:v>
                </c:pt>
                <c:pt idx="3">
                  <c:v>Training colleagues on RDS</c:v>
                </c:pt>
                <c:pt idx="4">
                  <c:v>Involved in policy development/planning</c:v>
                </c:pt>
                <c:pt idx="5">
                  <c:v>Discussing RDS with others</c:v>
                </c:pt>
              </c:strCache>
            </c:strRef>
          </c:cat>
          <c:val>
            <c:numRef>
              <c:f>'RDS offered by response rate'!$B$1:$B$6</c:f>
              <c:numCache>
                <c:formatCode>0%</c:formatCode>
                <c:ptCount val="6"/>
                <c:pt idx="0">
                  <c:v>0.43</c:v>
                </c:pt>
                <c:pt idx="1">
                  <c:v>0.44</c:v>
                </c:pt>
                <c:pt idx="2">
                  <c:v>0.46</c:v>
                </c:pt>
                <c:pt idx="3">
                  <c:v>0.54</c:v>
                </c:pt>
                <c:pt idx="4">
                  <c:v>0.66</c:v>
                </c:pt>
                <c:pt idx="5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AB-4021-8B54-112F4F2FB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20676088"/>
        <c:axId val="420676480"/>
      </c:barChart>
      <c:catAx>
        <c:axId val="420676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6480"/>
        <c:crosses val="autoZero"/>
        <c:auto val="1"/>
        <c:lblAlgn val="ctr"/>
        <c:lblOffset val="100"/>
        <c:noMultiLvlLbl val="0"/>
      </c:catAx>
      <c:valAx>
        <c:axId val="420676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6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'RDS offered by response rate'!$A$25:$A$29</c:f>
              <c:strCache>
                <c:ptCount val="5"/>
                <c:pt idx="0">
                  <c:v>ID datasets</c:v>
                </c:pt>
                <c:pt idx="1">
                  <c:v>Direct participation with researchers</c:v>
                </c:pt>
                <c:pt idx="2">
                  <c:v>Creating webguides</c:v>
                </c:pt>
                <c:pt idx="3">
                  <c:v>Providing ref. support for finding/citing data</c:v>
                </c:pt>
                <c:pt idx="4">
                  <c:v>Providing tech. support for RDS</c:v>
                </c:pt>
              </c:strCache>
            </c:strRef>
          </c:cat>
          <c:val>
            <c:numRef>
              <c:f>'RDS offered by response rate'!$B$25:$B$29</c:f>
              <c:numCache>
                <c:formatCode>0%</c:formatCode>
                <c:ptCount val="5"/>
                <c:pt idx="0">
                  <c:v>0.26</c:v>
                </c:pt>
                <c:pt idx="1">
                  <c:v>0.32</c:v>
                </c:pt>
                <c:pt idx="2">
                  <c:v>0.35</c:v>
                </c:pt>
                <c:pt idx="3">
                  <c:v>0.37</c:v>
                </c:pt>
                <c:pt idx="4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CE-4F66-9BB7-A97EBB891A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420676872"/>
        <c:axId val="420678440"/>
      </c:barChart>
      <c:catAx>
        <c:axId val="420676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8440"/>
        <c:crosses val="autoZero"/>
        <c:auto val="1"/>
        <c:lblAlgn val="ctr"/>
        <c:lblOffset val="100"/>
        <c:noMultiLvlLbl val="0"/>
      </c:catAx>
      <c:valAx>
        <c:axId val="420678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6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700" baseline="0"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 crosstabs (stacked cht)'!$B$3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cht)'!$A$4:$A$12</c:f>
              <c:strCache>
                <c:ptCount val="9"/>
                <c:pt idx="0">
                  <c:v>Discussing RDS with others on a semi-regular basis</c:v>
                </c:pt>
                <c:pt idx="1">
                  <c:v>Involved in policy development/planning</c:v>
                </c:pt>
                <c:pt idx="2">
                  <c:v>Training coworkers on RDS</c:v>
                </c:pt>
                <c:pt idx="3">
                  <c:v>Consulting on data mgt plans</c:v>
                </c:pt>
                <c:pt idx="4">
                  <c:v>Consulting on metadata stds.</c:v>
                </c:pt>
                <c:pt idx="5">
                  <c:v>Outreach/collab. With others</c:v>
                </c:pt>
                <c:pt idx="6">
                  <c:v>Create Web guides</c:v>
                </c:pt>
                <c:pt idx="7">
                  <c:v>Provide reference support</c:v>
                </c:pt>
                <c:pt idx="8">
                  <c:v>Direct participation with researchers</c:v>
                </c:pt>
              </c:strCache>
            </c:strRef>
          </c:cat>
          <c:val>
            <c:numRef>
              <c:f>' crosstabs (stacked cht)'!$B$4:$B$12</c:f>
              <c:numCache>
                <c:formatCode>0%</c:formatCode>
                <c:ptCount val="9"/>
                <c:pt idx="0">
                  <c:v>0.77</c:v>
                </c:pt>
                <c:pt idx="1">
                  <c:v>0.66</c:v>
                </c:pt>
                <c:pt idx="2">
                  <c:v>0.54</c:v>
                </c:pt>
                <c:pt idx="3">
                  <c:v>0.46</c:v>
                </c:pt>
                <c:pt idx="4">
                  <c:v>0.44</c:v>
                </c:pt>
                <c:pt idx="5">
                  <c:v>0.43</c:v>
                </c:pt>
                <c:pt idx="6">
                  <c:v>0.35</c:v>
                </c:pt>
                <c:pt idx="7">
                  <c:v>0.37</c:v>
                </c:pt>
                <c:pt idx="8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64-4581-B718-D1A3C5AAE2BC}"/>
            </c:ext>
          </c:extLst>
        </c:ser>
        <c:ser>
          <c:idx val="1"/>
          <c:order val="1"/>
          <c:tx>
            <c:strRef>
              <c:f>' crosstabs (stacked cht)'!$C$3</c:f>
              <c:strCache>
                <c:ptCount val="1"/>
                <c:pt idx="0">
                  <c:v>No, but plan to</c:v>
                </c:pt>
              </c:strCache>
            </c:strRef>
          </c:tx>
          <c:spPr>
            <a:solidFill>
              <a:srgbClr val="40E5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cht)'!$A$4:$A$12</c:f>
              <c:strCache>
                <c:ptCount val="9"/>
                <c:pt idx="0">
                  <c:v>Discussing RDS with others on a semi-regular basis</c:v>
                </c:pt>
                <c:pt idx="1">
                  <c:v>Involved in policy development/planning</c:v>
                </c:pt>
                <c:pt idx="2">
                  <c:v>Training coworkers on RDS</c:v>
                </c:pt>
                <c:pt idx="3">
                  <c:v>Consulting on data mgt plans</c:v>
                </c:pt>
                <c:pt idx="4">
                  <c:v>Consulting on metadata stds.</c:v>
                </c:pt>
                <c:pt idx="5">
                  <c:v>Outreach/collab. With others</c:v>
                </c:pt>
                <c:pt idx="6">
                  <c:v>Create Web guides</c:v>
                </c:pt>
                <c:pt idx="7">
                  <c:v>Provide reference support</c:v>
                </c:pt>
                <c:pt idx="8">
                  <c:v>Direct participation with researchers</c:v>
                </c:pt>
              </c:strCache>
            </c:strRef>
          </c:cat>
          <c:val>
            <c:numRef>
              <c:f>' crosstabs (stacked cht)'!$C$4:$C$12</c:f>
              <c:numCache>
                <c:formatCode>0%</c:formatCode>
                <c:ptCount val="9"/>
                <c:pt idx="0">
                  <c:v>0.15</c:v>
                </c:pt>
                <c:pt idx="1">
                  <c:v>0.25</c:v>
                </c:pt>
                <c:pt idx="2">
                  <c:v>0.34</c:v>
                </c:pt>
                <c:pt idx="3">
                  <c:v>0.43</c:v>
                </c:pt>
                <c:pt idx="4">
                  <c:v>0.42</c:v>
                </c:pt>
                <c:pt idx="5">
                  <c:v>0.41</c:v>
                </c:pt>
                <c:pt idx="6">
                  <c:v>0.49</c:v>
                </c:pt>
                <c:pt idx="7">
                  <c:v>0.49</c:v>
                </c:pt>
                <c:pt idx="8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64-4581-B718-D1A3C5AAE2BC}"/>
            </c:ext>
          </c:extLst>
        </c:ser>
        <c:ser>
          <c:idx val="2"/>
          <c:order val="2"/>
          <c:tx>
            <c:strRef>
              <c:f>' crosstabs (stacked cht)'!$D$3</c:f>
              <c:strCache>
                <c:ptCount val="1"/>
                <c:pt idx="0">
                  <c:v>No, and no plans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cht)'!$A$4:$A$12</c:f>
              <c:strCache>
                <c:ptCount val="9"/>
                <c:pt idx="0">
                  <c:v>Discussing RDS with others on a semi-regular basis</c:v>
                </c:pt>
                <c:pt idx="1">
                  <c:v>Involved in policy development/planning</c:v>
                </c:pt>
                <c:pt idx="2">
                  <c:v>Training coworkers on RDS</c:v>
                </c:pt>
                <c:pt idx="3">
                  <c:v>Consulting on data mgt plans</c:v>
                </c:pt>
                <c:pt idx="4">
                  <c:v>Consulting on metadata stds.</c:v>
                </c:pt>
                <c:pt idx="5">
                  <c:v>Outreach/collab. With others</c:v>
                </c:pt>
                <c:pt idx="6">
                  <c:v>Create Web guides</c:v>
                </c:pt>
                <c:pt idx="7">
                  <c:v>Provide reference support</c:v>
                </c:pt>
                <c:pt idx="8">
                  <c:v>Direct participation with researchers</c:v>
                </c:pt>
              </c:strCache>
            </c:strRef>
          </c:cat>
          <c:val>
            <c:numRef>
              <c:f>' crosstabs (stacked cht)'!$D$4:$D$12</c:f>
              <c:numCache>
                <c:formatCode>0%</c:formatCode>
                <c:ptCount val="9"/>
                <c:pt idx="0">
                  <c:v>0.08</c:v>
                </c:pt>
                <c:pt idx="1">
                  <c:v>0.08</c:v>
                </c:pt>
                <c:pt idx="2">
                  <c:v>0.13</c:v>
                </c:pt>
                <c:pt idx="3">
                  <c:v>0.11</c:v>
                </c:pt>
                <c:pt idx="4">
                  <c:v>0.14000000000000001</c:v>
                </c:pt>
                <c:pt idx="5">
                  <c:v>0.16</c:v>
                </c:pt>
                <c:pt idx="6">
                  <c:v>0.16</c:v>
                </c:pt>
                <c:pt idx="7">
                  <c:v>0.15</c:v>
                </c:pt>
                <c:pt idx="8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64-4581-B718-D1A3C5AAE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420682752"/>
        <c:axId val="420680008"/>
      </c:barChart>
      <c:catAx>
        <c:axId val="42068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80008"/>
        <c:crosses val="autoZero"/>
        <c:auto val="1"/>
        <c:lblAlgn val="ctr"/>
        <c:lblOffset val="100"/>
        <c:noMultiLvlLbl val="0"/>
      </c:catAx>
      <c:valAx>
        <c:axId val="42068000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8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 crosstabs (stacked cht)'!$B$24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cht)'!$A$25:$A$29</c:f>
              <c:strCache>
                <c:ptCount val="5"/>
                <c:pt idx="0">
                  <c:v>Providing technical support for RDS systems</c:v>
                </c:pt>
                <c:pt idx="1">
                  <c:v>ID data</c:v>
                </c:pt>
                <c:pt idx="2">
                  <c:v>Preparing data/sets for deposit</c:v>
                </c:pt>
                <c:pt idx="3">
                  <c:v>Create/Transform metadada</c:v>
                </c:pt>
                <c:pt idx="4">
                  <c:v>Deaccession of data</c:v>
                </c:pt>
              </c:strCache>
            </c:strRef>
          </c:cat>
          <c:val>
            <c:numRef>
              <c:f>' crosstabs (stacked cht)'!$B$25:$B$29</c:f>
              <c:numCache>
                <c:formatCode>0%</c:formatCode>
                <c:ptCount val="5"/>
                <c:pt idx="0">
                  <c:v>0.38</c:v>
                </c:pt>
                <c:pt idx="1">
                  <c:v>0.26</c:v>
                </c:pt>
                <c:pt idx="2">
                  <c:v>0.25</c:v>
                </c:pt>
                <c:pt idx="3">
                  <c:v>0.26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D5-4CF3-B0DF-9FA93F317C67}"/>
            </c:ext>
          </c:extLst>
        </c:ser>
        <c:ser>
          <c:idx val="1"/>
          <c:order val="1"/>
          <c:tx>
            <c:strRef>
              <c:f>' crosstabs (stacked cht)'!$C$24</c:f>
              <c:strCache>
                <c:ptCount val="1"/>
                <c:pt idx="0">
                  <c:v>No, but plan to</c:v>
                </c:pt>
              </c:strCache>
            </c:strRef>
          </c:tx>
          <c:spPr>
            <a:solidFill>
              <a:srgbClr val="40E5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cht)'!$A$25:$A$29</c:f>
              <c:strCache>
                <c:ptCount val="5"/>
                <c:pt idx="0">
                  <c:v>Providing technical support for RDS systems</c:v>
                </c:pt>
                <c:pt idx="1">
                  <c:v>ID data</c:v>
                </c:pt>
                <c:pt idx="2">
                  <c:v>Preparing data/sets for deposit</c:v>
                </c:pt>
                <c:pt idx="3">
                  <c:v>Create/Transform metadada</c:v>
                </c:pt>
                <c:pt idx="4">
                  <c:v>Deaccession of data</c:v>
                </c:pt>
              </c:strCache>
            </c:strRef>
          </c:cat>
          <c:val>
            <c:numRef>
              <c:f>' crosstabs (stacked cht)'!$C$25:$C$29</c:f>
              <c:numCache>
                <c:formatCode>0%</c:formatCode>
                <c:ptCount val="5"/>
                <c:pt idx="0">
                  <c:v>0.42</c:v>
                </c:pt>
                <c:pt idx="1">
                  <c:v>0.48</c:v>
                </c:pt>
                <c:pt idx="2">
                  <c:v>0.44</c:v>
                </c:pt>
                <c:pt idx="3">
                  <c:v>0.45</c:v>
                </c:pt>
                <c:pt idx="4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D5-4CF3-B0DF-9FA93F317C67}"/>
            </c:ext>
          </c:extLst>
        </c:ser>
        <c:ser>
          <c:idx val="2"/>
          <c:order val="2"/>
          <c:tx>
            <c:strRef>
              <c:f>' crosstabs (stacked cht)'!$D$24</c:f>
              <c:strCache>
                <c:ptCount val="1"/>
                <c:pt idx="0">
                  <c:v>No, and no plans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crosstabs (stacked cht)'!$A$25:$A$29</c:f>
              <c:strCache>
                <c:ptCount val="5"/>
                <c:pt idx="0">
                  <c:v>Providing technical support for RDS systems</c:v>
                </c:pt>
                <c:pt idx="1">
                  <c:v>ID data</c:v>
                </c:pt>
                <c:pt idx="2">
                  <c:v>Preparing data/sets for deposit</c:v>
                </c:pt>
                <c:pt idx="3">
                  <c:v>Create/Transform metadada</c:v>
                </c:pt>
                <c:pt idx="4">
                  <c:v>Deaccession of data</c:v>
                </c:pt>
              </c:strCache>
            </c:strRef>
          </c:cat>
          <c:val>
            <c:numRef>
              <c:f>' crosstabs (stacked cht)'!$D$25:$D$29</c:f>
              <c:numCache>
                <c:formatCode>0%</c:formatCode>
                <c:ptCount val="5"/>
                <c:pt idx="0">
                  <c:v>0.21</c:v>
                </c:pt>
                <c:pt idx="1">
                  <c:v>0.26</c:v>
                </c:pt>
                <c:pt idx="2">
                  <c:v>0.31</c:v>
                </c:pt>
                <c:pt idx="3">
                  <c:v>0.3</c:v>
                </c:pt>
                <c:pt idx="4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D5-4CF3-B0DF-9FA93F317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0678048"/>
        <c:axId val="420678832"/>
      </c:barChart>
      <c:catAx>
        <c:axId val="42067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8832"/>
        <c:crosses val="autoZero"/>
        <c:auto val="1"/>
        <c:lblAlgn val="ctr"/>
        <c:lblOffset val="100"/>
        <c:noMultiLvlLbl val="0"/>
      </c:catAx>
      <c:valAx>
        <c:axId val="42067883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'region crosstab charts'!$C$30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charts'!$A$31:$B$44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Training colleagues on RDS</c:v>
                  </c:pt>
                  <c:pt idx="5">
                    <c:v>Discussing RDS with others</c:v>
                  </c:pt>
                  <c:pt idx="10">
                    <c:v>Provide suppport for finding/citing data</c:v>
                  </c:pt>
                </c:lvl>
              </c:multiLvlStrCache>
            </c:multiLvlStrRef>
          </c:cat>
          <c:val>
            <c:numRef>
              <c:f>'region crosstab charts'!$C$31:$C$44</c:f>
              <c:numCache>
                <c:formatCode>0%</c:formatCode>
                <c:ptCount val="14"/>
                <c:pt idx="0">
                  <c:v>0.6</c:v>
                </c:pt>
                <c:pt idx="1">
                  <c:v>0.28999999999999998</c:v>
                </c:pt>
                <c:pt idx="2">
                  <c:v>0.65</c:v>
                </c:pt>
                <c:pt idx="3">
                  <c:v>0.36</c:v>
                </c:pt>
                <c:pt idx="5">
                  <c:v>0.86</c:v>
                </c:pt>
                <c:pt idx="6">
                  <c:v>0.5</c:v>
                </c:pt>
                <c:pt idx="7">
                  <c:v>0.9</c:v>
                </c:pt>
                <c:pt idx="8">
                  <c:v>0.46</c:v>
                </c:pt>
                <c:pt idx="10">
                  <c:v>0.47</c:v>
                </c:pt>
                <c:pt idx="11">
                  <c:v>0.28999999999999998</c:v>
                </c:pt>
                <c:pt idx="12">
                  <c:v>0.2</c:v>
                </c:pt>
                <c:pt idx="13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63-4E6F-8604-EEC288A9A85E}"/>
            </c:ext>
          </c:extLst>
        </c:ser>
        <c:ser>
          <c:idx val="1"/>
          <c:order val="1"/>
          <c:tx>
            <c:strRef>
              <c:f>'region crosstab charts'!$D$30</c:f>
              <c:strCache>
                <c:ptCount val="1"/>
                <c:pt idx="0">
                  <c:v>Plan to</c:v>
                </c:pt>
              </c:strCache>
            </c:strRef>
          </c:tx>
          <c:spPr>
            <a:solidFill>
              <a:srgbClr val="40E5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charts'!$A$31:$B$44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Training colleagues on RDS</c:v>
                  </c:pt>
                  <c:pt idx="5">
                    <c:v>Discussing RDS with others</c:v>
                  </c:pt>
                  <c:pt idx="10">
                    <c:v>Provide suppport for finding/citing data</c:v>
                  </c:pt>
                </c:lvl>
              </c:multiLvlStrCache>
            </c:multiLvlStrRef>
          </c:cat>
          <c:val>
            <c:numRef>
              <c:f>'region crosstab charts'!$D$31:$D$44</c:f>
              <c:numCache>
                <c:formatCode>0%</c:formatCode>
                <c:ptCount val="14"/>
                <c:pt idx="0">
                  <c:v>0.3</c:v>
                </c:pt>
                <c:pt idx="1">
                  <c:v>0.43</c:v>
                </c:pt>
                <c:pt idx="2">
                  <c:v>0.25</c:v>
                </c:pt>
                <c:pt idx="3">
                  <c:v>0.55000000000000004</c:v>
                </c:pt>
                <c:pt idx="5">
                  <c:v>0.1</c:v>
                </c:pt>
                <c:pt idx="6">
                  <c:v>0.21</c:v>
                </c:pt>
                <c:pt idx="7">
                  <c:v>0.05</c:v>
                </c:pt>
                <c:pt idx="8">
                  <c:v>0.46</c:v>
                </c:pt>
                <c:pt idx="10">
                  <c:v>0.43</c:v>
                </c:pt>
                <c:pt idx="11">
                  <c:v>0.41</c:v>
                </c:pt>
                <c:pt idx="12">
                  <c:v>0.6</c:v>
                </c:pt>
                <c:pt idx="1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063-4E6F-8604-EEC288A9A85E}"/>
            </c:ext>
          </c:extLst>
        </c:ser>
        <c:ser>
          <c:idx val="2"/>
          <c:order val="2"/>
          <c:tx>
            <c:strRef>
              <c:f>'region crosstab charts'!$E$30</c:f>
              <c:strCache>
                <c:ptCount val="1"/>
                <c:pt idx="0">
                  <c:v>No, no plans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charts'!$A$31:$B$44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Training colleagues on RDS</c:v>
                  </c:pt>
                  <c:pt idx="5">
                    <c:v>Discussing RDS with others</c:v>
                  </c:pt>
                  <c:pt idx="10">
                    <c:v>Provide suppport for finding/citing data</c:v>
                  </c:pt>
                </c:lvl>
              </c:multiLvlStrCache>
            </c:multiLvlStrRef>
          </c:cat>
          <c:val>
            <c:numRef>
              <c:f>'region crosstab charts'!$E$31:$E$44</c:f>
              <c:numCache>
                <c:formatCode>0%</c:formatCode>
                <c:ptCount val="14"/>
                <c:pt idx="0">
                  <c:v>0.1</c:v>
                </c:pt>
                <c:pt idx="1">
                  <c:v>0.28999999999999998</c:v>
                </c:pt>
                <c:pt idx="2">
                  <c:v>0.1</c:v>
                </c:pt>
                <c:pt idx="3">
                  <c:v>0.09</c:v>
                </c:pt>
                <c:pt idx="5">
                  <c:v>0.04</c:v>
                </c:pt>
                <c:pt idx="6">
                  <c:v>0.28999999999999998</c:v>
                </c:pt>
                <c:pt idx="7">
                  <c:v>0.05</c:v>
                </c:pt>
                <c:pt idx="8">
                  <c:v>0.09</c:v>
                </c:pt>
                <c:pt idx="10">
                  <c:v>0.09</c:v>
                </c:pt>
                <c:pt idx="11">
                  <c:v>0.28999999999999998</c:v>
                </c:pt>
                <c:pt idx="12">
                  <c:v>0.2</c:v>
                </c:pt>
                <c:pt idx="1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063-4E6F-8604-EEC288A9A8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20679616"/>
        <c:axId val="420680400"/>
      </c:barChart>
      <c:catAx>
        <c:axId val="42067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80400"/>
        <c:crosses val="autoZero"/>
        <c:auto val="1"/>
        <c:lblAlgn val="ctr"/>
        <c:lblOffset val="100"/>
        <c:noMultiLvlLbl val="0"/>
      </c:catAx>
      <c:valAx>
        <c:axId val="42068040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0679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700" b="1"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'region crosstab charts'!$C$1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charts'!$A$2:$B$15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ID Datasets</c:v>
                  </c:pt>
                  <c:pt idx="5">
                    <c:v>Prepare data </c:v>
                  </c:pt>
                  <c:pt idx="10">
                    <c:v>Create/transform data/metadata</c:v>
                  </c:pt>
                </c:lvl>
              </c:multiLvlStrCache>
            </c:multiLvlStrRef>
          </c:cat>
          <c:val>
            <c:numRef>
              <c:f>'region crosstab charts'!$C$2:$C$15</c:f>
              <c:numCache>
                <c:formatCode>0%</c:formatCode>
                <c:ptCount val="14"/>
                <c:pt idx="0">
                  <c:v>0.33</c:v>
                </c:pt>
                <c:pt idx="1">
                  <c:v>0.22</c:v>
                </c:pt>
                <c:pt idx="2">
                  <c:v>0.05</c:v>
                </c:pt>
                <c:pt idx="3">
                  <c:v>0.46</c:v>
                </c:pt>
                <c:pt idx="5">
                  <c:v>0.37</c:v>
                </c:pt>
                <c:pt idx="6">
                  <c:v>0.19</c:v>
                </c:pt>
                <c:pt idx="7">
                  <c:v>0.05</c:v>
                </c:pt>
                <c:pt idx="8">
                  <c:v>0.18</c:v>
                </c:pt>
                <c:pt idx="10">
                  <c:v>0.36</c:v>
                </c:pt>
                <c:pt idx="11">
                  <c:v>0.17</c:v>
                </c:pt>
                <c:pt idx="12">
                  <c:v>0.14000000000000001</c:v>
                </c:pt>
                <c:pt idx="1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BC-4A77-8698-CC5721116619}"/>
            </c:ext>
          </c:extLst>
        </c:ser>
        <c:ser>
          <c:idx val="1"/>
          <c:order val="1"/>
          <c:tx>
            <c:strRef>
              <c:f>'region crosstab charts'!$D$1</c:f>
              <c:strCache>
                <c:ptCount val="1"/>
                <c:pt idx="0">
                  <c:v>Plan to</c:v>
                </c:pt>
              </c:strCache>
            </c:strRef>
          </c:tx>
          <c:spPr>
            <a:solidFill>
              <a:srgbClr val="40E51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charts'!$A$2:$B$15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ID Datasets</c:v>
                  </c:pt>
                  <c:pt idx="5">
                    <c:v>Prepare data </c:v>
                  </c:pt>
                  <c:pt idx="10">
                    <c:v>Create/transform data/metadata</c:v>
                  </c:pt>
                </c:lvl>
              </c:multiLvlStrCache>
            </c:multiLvlStrRef>
          </c:cat>
          <c:val>
            <c:numRef>
              <c:f>'region crosstab charts'!$D$2:$D$15</c:f>
              <c:numCache>
                <c:formatCode>0%</c:formatCode>
                <c:ptCount val="14"/>
                <c:pt idx="0">
                  <c:v>0.44</c:v>
                </c:pt>
                <c:pt idx="1">
                  <c:v>0.39</c:v>
                </c:pt>
                <c:pt idx="2">
                  <c:v>0.67</c:v>
                </c:pt>
                <c:pt idx="3">
                  <c:v>0.55000000000000004</c:v>
                </c:pt>
                <c:pt idx="5">
                  <c:v>0.4</c:v>
                </c:pt>
                <c:pt idx="6">
                  <c:v>0.25</c:v>
                </c:pt>
                <c:pt idx="7">
                  <c:v>0.6</c:v>
                </c:pt>
                <c:pt idx="8">
                  <c:v>0.64</c:v>
                </c:pt>
                <c:pt idx="10">
                  <c:v>0.4</c:v>
                </c:pt>
                <c:pt idx="11">
                  <c:v>0.39</c:v>
                </c:pt>
                <c:pt idx="12">
                  <c:v>0.48</c:v>
                </c:pt>
                <c:pt idx="13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BC-4A77-8698-CC5721116619}"/>
            </c:ext>
          </c:extLst>
        </c:ser>
        <c:ser>
          <c:idx val="2"/>
          <c:order val="2"/>
          <c:tx>
            <c:strRef>
              <c:f>'region crosstab charts'!$E$1</c:f>
              <c:strCache>
                <c:ptCount val="1"/>
                <c:pt idx="0">
                  <c:v>No, no plans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'region crosstab charts'!$A$2:$B$15</c:f>
              <c:multiLvlStrCache>
                <c:ptCount val="14"/>
                <c:lvl>
                  <c:pt idx="0">
                    <c:v>West</c:v>
                  </c:pt>
                  <c:pt idx="1">
                    <c:v>East</c:v>
                  </c:pt>
                  <c:pt idx="2">
                    <c:v>North</c:v>
                  </c:pt>
                  <c:pt idx="3">
                    <c:v>South</c:v>
                  </c:pt>
                  <c:pt idx="5">
                    <c:v>West</c:v>
                  </c:pt>
                  <c:pt idx="6">
                    <c:v>East</c:v>
                  </c:pt>
                  <c:pt idx="7">
                    <c:v>North</c:v>
                  </c:pt>
                  <c:pt idx="8">
                    <c:v>South</c:v>
                  </c:pt>
                  <c:pt idx="10">
                    <c:v>West</c:v>
                  </c:pt>
                  <c:pt idx="11">
                    <c:v>East</c:v>
                  </c:pt>
                  <c:pt idx="12">
                    <c:v>North</c:v>
                  </c:pt>
                  <c:pt idx="13">
                    <c:v>South</c:v>
                  </c:pt>
                </c:lvl>
                <c:lvl>
                  <c:pt idx="0">
                    <c:v>ID Datasets</c:v>
                  </c:pt>
                  <c:pt idx="5">
                    <c:v>Prepare data </c:v>
                  </c:pt>
                  <c:pt idx="10">
                    <c:v>Create/transform data/metadata</c:v>
                  </c:pt>
                </c:lvl>
              </c:multiLvlStrCache>
            </c:multiLvlStrRef>
          </c:cat>
          <c:val>
            <c:numRef>
              <c:f>'region crosstab charts'!$E$2:$E$15</c:f>
              <c:numCache>
                <c:formatCode>0%</c:formatCode>
                <c:ptCount val="14"/>
                <c:pt idx="0">
                  <c:v>0.22</c:v>
                </c:pt>
                <c:pt idx="1">
                  <c:v>0.39</c:v>
                </c:pt>
                <c:pt idx="2">
                  <c:v>0.28999999999999998</c:v>
                </c:pt>
                <c:pt idx="3">
                  <c:v>0</c:v>
                </c:pt>
                <c:pt idx="5">
                  <c:v>0.23</c:v>
                </c:pt>
                <c:pt idx="6">
                  <c:v>0.56000000000000005</c:v>
                </c:pt>
                <c:pt idx="7">
                  <c:v>0.35</c:v>
                </c:pt>
                <c:pt idx="8">
                  <c:v>0.18</c:v>
                </c:pt>
                <c:pt idx="10">
                  <c:v>0.25</c:v>
                </c:pt>
                <c:pt idx="11">
                  <c:v>0.44</c:v>
                </c:pt>
                <c:pt idx="12">
                  <c:v>0.38</c:v>
                </c:pt>
                <c:pt idx="1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BC-4A77-8698-CC57211166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422813088"/>
        <c:axId val="422812696"/>
      </c:barChart>
      <c:catAx>
        <c:axId val="42281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12696"/>
        <c:crosses val="autoZero"/>
        <c:auto val="1"/>
        <c:lblAlgn val="ctr"/>
        <c:lblOffset val="100"/>
        <c:noMultiLvlLbl val="0"/>
      </c:catAx>
      <c:valAx>
        <c:axId val="4228126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13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7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790669548659364"/>
          <c:y val="4.4118547681539798E-2"/>
          <c:w val="0.42930304667798874"/>
          <c:h val="0.8109057548362008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D9-44E0-9CFF-41E01F251FB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D9-44E0-9CFF-41E01F251F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'Q13'!$A$3:$A$4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'Q13'!$B$3:$B$4</c:f>
              <c:numCache>
                <c:formatCode>0.00%</c:formatCode>
                <c:ptCount val="2"/>
                <c:pt idx="0">
                  <c:v>0.38800000000000001</c:v>
                </c:pt>
                <c:pt idx="1">
                  <c:v>0.61199999999999999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D9-44E0-9CFF-41E01F251F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028125160825485"/>
          <c:y val="0.16705208510182015"/>
          <c:w val="0.10172507848283673"/>
          <c:h val="0.323720211235513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079692244351812"/>
          <c:y val="0.11664941187907069"/>
          <c:w val="0.44400892903092992"/>
          <c:h val="0.8386835326139786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CA-42D2-B1FD-3FCC9B6403C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CA-42D2-B1FD-3FCC9B6403C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'Q14'!$A$2:$A$3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'Q14'!$B$2:$B$3</c:f>
              <c:numCache>
                <c:formatCode>0.0%</c:formatCode>
                <c:ptCount val="2"/>
                <c:pt idx="0">
                  <c:v>0.83899999999999997</c:v>
                </c:pt>
                <c:pt idx="1">
                  <c:v>0.161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CA-42D2-B1FD-3FCC9B640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3884334311152287"/>
          <c:y val="0.24421259842519691"/>
          <c:w val="0.11643096083577789"/>
          <c:h val="0.240355302809371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rgbClr val="88E2FF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'Q14 ranked'!$A$1:$A$5</c:f>
              <c:strCache>
                <c:ptCount val="5"/>
                <c:pt idx="0">
                  <c:v>Collaboration with others with skills related to RDS</c:v>
                </c:pt>
                <c:pt idx="1">
                  <c:v>In-house staff workshops</c:v>
                </c:pt>
                <c:pt idx="2">
                  <c:v>Support for staff to join working groups related to RDS</c:v>
                </c:pt>
                <c:pt idx="3">
                  <c:v>Support for staff to take courses related to RDS</c:v>
                </c:pt>
                <c:pt idx="4">
                  <c:v>Support for staff to attend conferences &amp; workshops</c:v>
                </c:pt>
              </c:strCache>
            </c:strRef>
          </c:cat>
          <c:val>
            <c:numRef>
              <c:f>'Q14 ranked'!$B$1:$B$5</c:f>
              <c:numCache>
                <c:formatCode>0%</c:formatCode>
                <c:ptCount val="5"/>
                <c:pt idx="0">
                  <c:v>0.09</c:v>
                </c:pt>
                <c:pt idx="1">
                  <c:v>0.47</c:v>
                </c:pt>
                <c:pt idx="2">
                  <c:v>0.59</c:v>
                </c:pt>
                <c:pt idx="3">
                  <c:v>0.6</c:v>
                </c:pt>
                <c:pt idx="4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B0-4E1C-BE31-29B7BC806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2817792"/>
        <c:axId val="422812304"/>
      </c:barChart>
      <c:catAx>
        <c:axId val="422817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12304"/>
        <c:crosses val="autoZero"/>
        <c:auto val="1"/>
        <c:lblAlgn val="ctr"/>
        <c:lblOffset val="100"/>
        <c:noMultiLvlLbl val="0"/>
      </c:catAx>
      <c:valAx>
        <c:axId val="422812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281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69532-03FC-4386-B537-40BFE3D7AF2E}" type="datetimeFigureOut">
              <a:rPr lang="en-US" smtClean="0"/>
              <a:t>6/19/2019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BA653-862D-4DFA-BCDC-C8371ACD8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19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1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979316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n=85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78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n=87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92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n=87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Collaboration with others with skills related to RDS (n=8)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In-house staff workshops (n=41)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for staff to join working groups related to RDS (n=51)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for staff to take courses related to RDS (n=52)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for staff to attend conferences/workshops (n=68)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7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481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pPr>
                <a:buClr>
                  <a:srgbClr val="000000"/>
                </a:buClr>
                <a:buSzPct val="25000"/>
                <a:buFont typeface="Arial"/>
                <a:buNone/>
              </a:pPr>
              <a:t>2</a:t>
            </a:fld>
            <a:endParaRPr lang="en-US" sz="1400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82909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n=119; </a:t>
            </a: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(answered both a demographic &amp; analysis questions) </a:t>
            </a:r>
            <a:r>
              <a:rPr lang="en-US" sz="11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n=109 answered by country</a:t>
            </a:r>
            <a:endParaRPr lang="en-US" sz="11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West: 51% North: 19% East: 17% South: 13%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100" b="0" i="0" u="none" strike="noStrike" cap="none" baseline="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n=333 (LIBER pop)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West: 177 </a:t>
            </a:r>
            <a:r>
              <a:rPr lang="en-US" sz="11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(53.1%) </a:t>
            </a: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East:  52 (15.6%) North: 49 </a:t>
            </a:r>
            <a:r>
              <a:rPr lang="en-US" sz="11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(14.7%) </a:t>
            </a:r>
            <a:r>
              <a:rPr lang="en-US" sz="1100" b="0" i="0" u="none" strike="noStrike" cap="none" baseline="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South: 55 </a:t>
            </a:r>
            <a:r>
              <a:rPr lang="en-US" sz="1100" b="0" i="0" u="none" strike="noStrike" cap="none" baseline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(16.5%)</a:t>
            </a:r>
            <a:endParaRPr lang="en-US"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l"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pPr algn="l">
                <a:buClr>
                  <a:srgbClr val="000000"/>
                </a:buClr>
                <a:buSzPct val="25000"/>
                <a:buFont typeface="Arial"/>
                <a:buNone/>
              </a:pPr>
              <a:t>3</a:t>
            </a:fld>
            <a:endParaRPr 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51402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*yes only responses*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Outreach/collaboration with other RDS providers (n=107)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Consulting on data and metadata standards (n=105)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Consulting on data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mgt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plans (n=107)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colleagues on RDS (n=95)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Involved in policy development/planning (n=95)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Discussing RDS with others (n=95)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53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*Yes only*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 datasets (n=106)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participation with researchers (n=94)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Creating web guides (n=100)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Providing tech support for finding/citing data (n=101)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Providing ref. support for RDS (n=101)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75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Outreach/collaboration with other RDS providers (n=107)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Consulting on data and metadata standards (n=105)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Consulting on data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mgt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plans (n=107)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colleagues on RDS (n=95)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Involved in policy development/planning (n=95)</a:t>
            </a:r>
            <a:r>
              <a:rPr lang="en-US" dirty="0" smtClean="0"/>
              <a:t> 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Discussing RDS with others (n=95)</a:t>
            </a:r>
            <a:r>
              <a:rPr lang="en-US" dirty="0" smtClean="0"/>
              <a:t> </a:t>
            </a:r>
          </a:p>
          <a:p>
            <a:r>
              <a:rPr lang="en-US" dirty="0" smtClean="0"/>
              <a:t>Creating web guides (n=100)</a:t>
            </a:r>
          </a:p>
          <a:p>
            <a:r>
              <a:rPr lang="en-US" dirty="0" smtClean="0"/>
              <a:t>Provide reference support (n=101)</a:t>
            </a:r>
          </a:p>
          <a:p>
            <a:r>
              <a:rPr lang="en-US" dirty="0" smtClean="0"/>
              <a:t>Direct</a:t>
            </a:r>
            <a:r>
              <a:rPr lang="en-US" baseline="0" dirty="0" smtClean="0"/>
              <a:t> participation with researchers (n=94)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77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Providing technical support (n=101)</a:t>
            </a:r>
          </a:p>
          <a:p>
            <a:r>
              <a:rPr lang="en-US" dirty="0" smtClean="0"/>
              <a:t>Preparing data/sets for deposit (n=100)</a:t>
            </a:r>
          </a:p>
          <a:p>
            <a:r>
              <a:rPr lang="en-US" dirty="0" smtClean="0"/>
              <a:t>ID data (n=106)</a:t>
            </a:r>
          </a:p>
          <a:p>
            <a:r>
              <a:rPr lang="en-US" dirty="0" smtClean="0"/>
              <a:t>Create/transform metadata (n=103)</a:t>
            </a:r>
          </a:p>
          <a:p>
            <a:r>
              <a:rPr lang="en-US" dirty="0" smtClean="0"/>
              <a:t>Deaccession of data</a:t>
            </a:r>
            <a:r>
              <a:rPr lang="en-US" baseline="0" dirty="0" smtClean="0"/>
              <a:t> (n=97)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97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Crosstab</a:t>
            </a:r>
            <a:r>
              <a:rPr lang="en-US" baseline="0" dirty="0" smtClean="0"/>
              <a:t> n:</a:t>
            </a:r>
          </a:p>
          <a:p>
            <a:r>
              <a:rPr lang="en-US" baseline="0" dirty="0" smtClean="0"/>
              <a:t>Training colleagues on RDS: (n=95)</a:t>
            </a:r>
          </a:p>
          <a:p>
            <a:r>
              <a:rPr lang="en-US" baseline="0" dirty="0" smtClean="0"/>
              <a:t>Discussing RDS with others (n=95)</a:t>
            </a:r>
          </a:p>
          <a:p>
            <a:r>
              <a:rPr lang="en-US" baseline="0" dirty="0" smtClean="0"/>
              <a:t>Provide support for finding/citing data (n=101)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453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ID</a:t>
            </a:r>
            <a:r>
              <a:rPr lang="en-US" baseline="0" dirty="0" smtClean="0"/>
              <a:t> datasets (n=104)</a:t>
            </a:r>
          </a:p>
          <a:p>
            <a:r>
              <a:rPr lang="en-US" baseline="0" dirty="0" smtClean="0"/>
              <a:t>Prepare data (n=99)</a:t>
            </a:r>
          </a:p>
          <a:p>
            <a:r>
              <a:rPr lang="en-US" baseline="0" dirty="0" smtClean="0"/>
              <a:t>Create/transform meta/data (n=103)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CBA653-862D-4DFA-BCDC-C8371ACD8A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933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9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5E99D2-8F95-47FC-B4A5-C15F33F20BFF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160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275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629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4478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93A570-A0F6-414C-A085-3DC4201214E6}" type="datetimeFigureOut">
              <a:rPr lang="en-US" smtClean="0">
                <a:solidFill>
                  <a:prstClr val="black"/>
                </a:solidFill>
              </a:rPr>
              <a:pPr/>
              <a:t>6/19/2019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838200" cy="365125"/>
          </a:xfrm>
          <a:prstGeom prst="rect">
            <a:avLst/>
          </a:prstGeom>
        </p:spPr>
        <p:txBody>
          <a:bodyPr/>
          <a:lstStyle/>
          <a:p>
            <a:fld id="{AB6CAF46-C7E1-44DA-81B5-1D98FDDF68F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33800" y="6356350"/>
            <a:ext cx="16002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11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v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49944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t="41044"/>
          <a:stretch/>
        </p:blipFill>
        <p:spPr>
          <a:xfrm rot="10800000">
            <a:off x="0" y="-1"/>
            <a:ext cx="9144000" cy="499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/>
          <p:nvPr/>
        </p:nvSpPr>
        <p:spPr>
          <a:xfrm>
            <a:off x="579000" y="1953348"/>
            <a:ext cx="54300" cy="181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26350" y="1752472"/>
            <a:ext cx="7631999" cy="147691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Titillium Web"/>
              <a:buNone/>
              <a:defRPr sz="40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26350" y="3342482"/>
            <a:ext cx="7631999" cy="104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2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4734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12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276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074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0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5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5879D-0847-40C2-92AE-61FA06F5F670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57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185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92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73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348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0443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26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74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v1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0"/>
            <a:ext cx="9144000" cy="49944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t="41044"/>
          <a:stretch/>
        </p:blipFill>
        <p:spPr>
          <a:xfrm rot="10800000">
            <a:off x="0" y="-1"/>
            <a:ext cx="9144000" cy="499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2"/>
          <p:cNvSpPr/>
          <p:nvPr/>
        </p:nvSpPr>
        <p:spPr>
          <a:xfrm>
            <a:off x="579000" y="1953348"/>
            <a:ext cx="54300" cy="181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>
              <a:solidFill>
                <a:srgbClr val="FFFFFF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26350" y="1752472"/>
            <a:ext cx="7631999" cy="147691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Titillium Web"/>
              <a:buNone/>
              <a:defRPr sz="4000" b="1" i="0" u="none" strike="noStrike" cap="none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lvl="1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indent="0" rtl="0">
              <a:spcBef>
                <a:spcPts val="0"/>
              </a:spcBef>
              <a:buClr>
                <a:srgbClr val="FFFFFF"/>
              </a:buClr>
              <a:buFont typeface="Titillium Web"/>
              <a:buNone/>
              <a:defRPr sz="36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26350" y="3342482"/>
            <a:ext cx="7631999" cy="104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Titillium Web"/>
              <a:buNone/>
              <a:defRPr sz="2400" b="0" i="0" u="none" strike="noStrike" cap="none">
                <a:solidFill>
                  <a:schemeClr val="accent2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2691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1 column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844424" y="204148"/>
            <a:ext cx="7618235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Titillium Web"/>
              <a:buNone/>
              <a:defRPr sz="3000" b="1" i="0" u="none" strike="noStrike" cap="none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lvl="1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" name="Shape 17"/>
          <p:cNvSpPr/>
          <p:nvPr/>
        </p:nvSpPr>
        <p:spPr>
          <a:xfrm>
            <a:off x="579000" y="412816"/>
            <a:ext cx="54300" cy="90079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8" name="Shape 18"/>
          <p:cNvSpPr/>
          <p:nvPr/>
        </p:nvSpPr>
        <p:spPr>
          <a:xfrm>
            <a:off x="9089700" y="0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844424" y="1347349"/>
            <a:ext cx="7618235" cy="50575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25425" marR="0" lvl="0" indent="-47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SzPct val="100000"/>
              <a:buFont typeface="Noto Sans Symbols"/>
              <a:buChar char="▪"/>
              <a:defRPr sz="2800" b="0" i="0" u="none" strike="noStrike" cap="none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1033463" marR="0" lvl="2" indent="-68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SzPct val="100000"/>
              <a:buFont typeface="Noto Sans Symbols"/>
              <a:buChar char="▪"/>
              <a:defRPr sz="2800" b="0" i="0" u="none" strike="noStrike" cap="none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3pPr>
            <a:lvl4pPr marL="1033463" marR="0" lvl="3" indent="-47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Font typeface="Noto Sans Symbols"/>
              <a:buNone/>
              <a:defRPr sz="2400" b="0" i="1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4pPr>
            <a:lvl5pPr marL="573088" marR="0" lvl="4" indent="-52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SzPct val="100000"/>
              <a:buFont typeface="Noto Sans Symbols"/>
              <a:buChar char="▪"/>
              <a:defRPr sz="2800" b="0" i="0" u="none" strike="noStrike" cap="none">
                <a:solidFill>
                  <a:srgbClr val="666666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5pPr>
            <a:lvl6pPr marL="909638" marR="0" lvl="5" indent="-79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Source Sans Pro"/>
              <a:buNone/>
              <a:defRPr sz="2400" b="0" i="1" u="none" strike="noStrike" cap="none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987921" y="6456089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Clr>
                <a:srgbClr val="44546A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  <a:rtl val="0"/>
              </a:rPr>
              <a:pPr>
                <a:buClr>
                  <a:srgbClr val="44546A"/>
                </a:buClr>
                <a:buSzPct val="25000"/>
                <a:buFont typeface="Arial"/>
                <a:buNone/>
              </a:pPr>
              <a:t>‹#›</a:t>
            </a:fld>
            <a:endParaRPr lang="en-US" sz="900">
              <a:solidFill>
                <a:srgbClr val="44546A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-385639" y="6134517"/>
            <a:ext cx="1108830" cy="264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41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ad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579000" y="204147"/>
            <a:ext cx="7883658" cy="68096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Titillium Web"/>
              <a:buNone/>
              <a:defRPr sz="3000" b="1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  <a:rtl val="0"/>
              </a:defRPr>
            </a:lvl1pPr>
            <a:lvl2pPr lvl="1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indent="0">
              <a:spcBef>
                <a:spcPts val="0"/>
              </a:spcBef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4" name="Shape 24"/>
          <p:cNvSpPr/>
          <p:nvPr/>
        </p:nvSpPr>
        <p:spPr>
          <a:xfrm>
            <a:off x="9089700" y="0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-385639" y="6134517"/>
            <a:ext cx="1108830" cy="26456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6987921" y="6456089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>
              <a:buClr>
                <a:srgbClr val="44546A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  <a:rtl val="0"/>
              </a:rPr>
              <a:pPr>
                <a:buClr>
                  <a:srgbClr val="44546A"/>
                </a:buClr>
                <a:buSzPct val="25000"/>
                <a:buFont typeface="Arial"/>
                <a:buNone/>
              </a:pPr>
              <a:t>‹#›</a:t>
            </a:fld>
            <a:endParaRPr lang="en-US" sz="900">
              <a:solidFill>
                <a:srgbClr val="44546A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579000" y="1116008"/>
            <a:ext cx="3847068" cy="2605852"/>
          </a:xfrm>
          <a:prstGeom prst="rect">
            <a:avLst/>
          </a:prstGeom>
          <a:noFill/>
          <a:ln w="9525" cap="flat" cmpd="sng">
            <a:solidFill>
              <a:srgbClr val="0065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>
              <a:solidFill>
                <a:prstClr val="white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4615591" y="1116008"/>
            <a:ext cx="3847068" cy="2605852"/>
          </a:xfrm>
          <a:prstGeom prst="rect">
            <a:avLst/>
          </a:prstGeom>
          <a:noFill/>
          <a:ln w="9525" cap="flat" cmpd="sng">
            <a:solidFill>
              <a:srgbClr val="0065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>
              <a:solidFill>
                <a:prstClr val="white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579000" y="3874260"/>
            <a:ext cx="3847068" cy="2605852"/>
          </a:xfrm>
          <a:prstGeom prst="rect">
            <a:avLst/>
          </a:prstGeom>
          <a:noFill/>
          <a:ln w="9525" cap="flat" cmpd="sng">
            <a:solidFill>
              <a:srgbClr val="0065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>
              <a:solidFill>
                <a:prstClr val="white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4615591" y="3874260"/>
            <a:ext cx="3847068" cy="2605852"/>
          </a:xfrm>
          <a:prstGeom prst="rect">
            <a:avLst/>
          </a:prstGeom>
          <a:noFill/>
          <a:ln w="9525" cap="flat" cmpd="sng">
            <a:solidFill>
              <a:srgbClr val="0065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400">
              <a:solidFill>
                <a:prstClr val="white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050708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6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B8D68A-7386-453A-B678-DBEED76719F3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5643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v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0" y="0"/>
            <a:ext cx="9144000" cy="49944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3" name="Picture 2" descr="colorful-texture_mk0UDZ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4"/>
          <a:stretch/>
        </p:blipFill>
        <p:spPr>
          <a:xfrm rot="10800000">
            <a:off x="0" y="-1"/>
            <a:ext cx="9144000" cy="4994400"/>
          </a:xfrm>
          <a:prstGeom prst="rect">
            <a:avLst/>
          </a:prstGeom>
        </p:spPr>
      </p:pic>
      <p:sp>
        <p:nvSpPr>
          <p:cNvPr id="14" name="Shape 14"/>
          <p:cNvSpPr/>
          <p:nvPr/>
        </p:nvSpPr>
        <p:spPr>
          <a:xfrm>
            <a:off x="579000" y="1653013"/>
            <a:ext cx="54300" cy="181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FFFFFF"/>
              </a:solidFill>
              <a:cs typeface="Arial"/>
              <a:sym typeface="Arial"/>
              <a:rtl val="0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826350" y="1452137"/>
            <a:ext cx="7632000" cy="147691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FFFF"/>
              </a:buClr>
              <a:buSzPct val="100000"/>
              <a:defRPr sz="4000">
                <a:solidFill>
                  <a:srgbClr val="FFFFFF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826351" y="3042147"/>
            <a:ext cx="7631999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000000"/>
              </a:buClr>
              <a:buNone/>
              <a:defRPr sz="2200">
                <a:solidFill>
                  <a:schemeClr val="accent2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7" name="Picture 6" descr="NSF_Log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5147" y="6044615"/>
            <a:ext cx="630936" cy="63093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826351" y="5310360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kern="0" dirty="0" err="1" smtClean="0">
                <a:solidFill>
                  <a:srgbClr val="660033"/>
                </a:solidFill>
                <a:latin typeface="Source Sans Pro"/>
                <a:cs typeface="Source Sans Pro"/>
                <a:sym typeface="Arial"/>
                <a:rtl val="0"/>
              </a:rPr>
              <a:t>DataONE</a:t>
            </a:r>
            <a:r>
              <a:rPr lang="en-US" sz="2200" kern="0" dirty="0" smtClean="0">
                <a:solidFill>
                  <a:srgbClr val="660033"/>
                </a:solidFill>
                <a:latin typeface="Source Sans Pro"/>
                <a:cs typeface="Source Sans Pro"/>
                <a:sym typeface="Arial"/>
                <a:rtl val="0"/>
              </a:rPr>
              <a:t> NSF Reverse Site Visit </a:t>
            </a:r>
          </a:p>
          <a:p>
            <a:r>
              <a:rPr lang="en-US" sz="2200" kern="0" dirty="0" smtClean="0">
                <a:solidFill>
                  <a:srgbClr val="660033"/>
                </a:solidFill>
                <a:latin typeface="Source Sans Pro"/>
                <a:cs typeface="Source Sans Pro"/>
                <a:sym typeface="Arial"/>
                <a:rtl val="0"/>
              </a:rPr>
              <a:t>Washington DC. April 7-8, 2016</a:t>
            </a:r>
          </a:p>
        </p:txBody>
      </p:sp>
    </p:spTree>
    <p:extLst>
      <p:ext uri="{BB962C8B-B14F-4D97-AF65-F5344CB8AC3E}">
        <p14:creationId xmlns:p14="http://schemas.microsoft.com/office/powerpoint/2010/main" val="3035483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v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olorful-texture_mk0UDZ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180"/>
          <a:stretch/>
        </p:blipFill>
        <p:spPr>
          <a:xfrm rot="10800000">
            <a:off x="0" y="-1"/>
            <a:ext cx="9144000" cy="3458000"/>
          </a:xfrm>
          <a:prstGeom prst="rect">
            <a:avLst/>
          </a:prstGeom>
        </p:spPr>
      </p:pic>
      <p:sp>
        <p:nvSpPr>
          <p:cNvPr id="8" name="Shape 15"/>
          <p:cNvSpPr txBox="1">
            <a:spLocks noGrp="1"/>
          </p:cNvSpPr>
          <p:nvPr>
            <p:ph type="ctrTitle"/>
          </p:nvPr>
        </p:nvSpPr>
        <p:spPr>
          <a:xfrm>
            <a:off x="3043800" y="2095124"/>
            <a:ext cx="5414549" cy="136287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FFFF"/>
              </a:buClr>
              <a:buSzPct val="100000"/>
              <a:defRPr sz="4000">
                <a:solidFill>
                  <a:srgbClr val="FFFFFF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9" name="Shape 16"/>
          <p:cNvSpPr txBox="1">
            <a:spLocks noGrp="1"/>
          </p:cNvSpPr>
          <p:nvPr>
            <p:ph type="subTitle" idx="1"/>
          </p:nvPr>
        </p:nvSpPr>
        <p:spPr>
          <a:xfrm>
            <a:off x="3043800" y="3685134"/>
            <a:ext cx="5414550" cy="104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000000"/>
              </a:buClr>
              <a:buNone/>
              <a:defRPr sz="2400">
                <a:solidFill>
                  <a:srgbClr val="660033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buClr>
                <a:srgbClr val="000000"/>
              </a:buClr>
              <a:buSzPct val="100000"/>
              <a:buNone/>
              <a:defRPr sz="3000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sp>
        <p:nvSpPr>
          <p:cNvPr id="2" name="Oval 1"/>
          <p:cNvSpPr/>
          <p:nvPr userDrawn="1"/>
        </p:nvSpPr>
        <p:spPr>
          <a:xfrm>
            <a:off x="379323" y="2095124"/>
            <a:ext cx="2378599" cy="24600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pic>
        <p:nvPicPr>
          <p:cNvPr id="10" name="Picture 9" descr="DataONE_South America LOGO.tif"/>
          <p:cNvPicPr>
            <a:picLocks noChangeAspect="1"/>
          </p:cNvPicPr>
          <p:nvPr userDrawn="1"/>
        </p:nvPicPr>
        <p:blipFill rotWithShape="1">
          <a:blip r:embed="rId3"/>
          <a:srcRect l="49927" t="-953" r="27440" b="953"/>
          <a:stretch/>
        </p:blipFill>
        <p:spPr>
          <a:xfrm>
            <a:off x="218062" y="1874486"/>
            <a:ext cx="2761593" cy="29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898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v2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olorful-texture_mk0UDZ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71"/>
          <a:stretch/>
        </p:blipFill>
        <p:spPr>
          <a:xfrm rot="10800000">
            <a:off x="0" y="-1"/>
            <a:ext cx="9144000" cy="2408314"/>
          </a:xfrm>
          <a:prstGeom prst="rect">
            <a:avLst/>
          </a:prstGeom>
        </p:spPr>
      </p:pic>
      <p:sp>
        <p:nvSpPr>
          <p:cNvPr id="2" name="Oval 1"/>
          <p:cNvSpPr/>
          <p:nvPr userDrawn="1"/>
        </p:nvSpPr>
        <p:spPr>
          <a:xfrm>
            <a:off x="379323" y="1172510"/>
            <a:ext cx="2378599" cy="24600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pic>
        <p:nvPicPr>
          <p:cNvPr id="10" name="Picture 9" descr="DataONE_South America LOGO.tif"/>
          <p:cNvPicPr>
            <a:picLocks noChangeAspect="1"/>
          </p:cNvPicPr>
          <p:nvPr userDrawn="1"/>
        </p:nvPicPr>
        <p:blipFill rotWithShape="1">
          <a:blip r:embed="rId3"/>
          <a:srcRect l="49927" t="-953" r="27440" b="953"/>
          <a:stretch/>
        </p:blipFill>
        <p:spPr>
          <a:xfrm>
            <a:off x="218062" y="951872"/>
            <a:ext cx="2761593" cy="29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0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579000" y="204148"/>
            <a:ext cx="7883659" cy="68096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1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5" name="Shape 25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579001" y="1116008"/>
            <a:ext cx="3847068" cy="260585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19" name="Rectangle 18"/>
          <p:cNvSpPr>
            <a:spLocks noChangeAspect="1"/>
          </p:cNvSpPr>
          <p:nvPr userDrawn="1"/>
        </p:nvSpPr>
        <p:spPr>
          <a:xfrm>
            <a:off x="4615591" y="1116008"/>
            <a:ext cx="3847068" cy="260585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20" name="Rectangle 19"/>
          <p:cNvSpPr>
            <a:spLocks noChangeAspect="1"/>
          </p:cNvSpPr>
          <p:nvPr userDrawn="1"/>
        </p:nvSpPr>
        <p:spPr>
          <a:xfrm>
            <a:off x="579001" y="3874261"/>
            <a:ext cx="3847068" cy="260585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21" name="Rectangle 20"/>
          <p:cNvSpPr>
            <a:spLocks noChangeAspect="1"/>
          </p:cNvSpPr>
          <p:nvPr userDrawn="1"/>
        </p:nvSpPr>
        <p:spPr>
          <a:xfrm>
            <a:off x="4615591" y="3874261"/>
            <a:ext cx="3847068" cy="260585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pic>
        <p:nvPicPr>
          <p:cNvPr id="10" name="Picture 9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784139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ing Group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 userDrawn="1"/>
        </p:nvSpPr>
        <p:spPr>
          <a:xfrm>
            <a:off x="579000" y="204148"/>
            <a:ext cx="6132573" cy="68096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579000" y="204148"/>
            <a:ext cx="6169150" cy="680961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1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6" name="Chord 15"/>
          <p:cNvSpPr>
            <a:spLocks noChangeAspect="1"/>
          </p:cNvSpPr>
          <p:nvPr userDrawn="1"/>
        </p:nvSpPr>
        <p:spPr>
          <a:xfrm>
            <a:off x="6532866" y="-7307"/>
            <a:ext cx="1087670" cy="1087670"/>
          </a:xfrm>
          <a:prstGeom prst="chord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43" name="Donut 42"/>
          <p:cNvSpPr>
            <a:spLocks noChangeAspect="1"/>
          </p:cNvSpPr>
          <p:nvPr userDrawn="1"/>
        </p:nvSpPr>
        <p:spPr>
          <a:xfrm>
            <a:off x="7579241" y="83900"/>
            <a:ext cx="905256" cy="905256"/>
          </a:xfrm>
          <a:prstGeom prst="donut">
            <a:avLst>
              <a:gd name="adj" fmla="val 9567"/>
            </a:avLst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000000"/>
              </a:solidFill>
              <a:sym typeface="Arial"/>
              <a:rtl val="0"/>
            </a:endParaRPr>
          </a:p>
        </p:txBody>
      </p:sp>
      <p:sp>
        <p:nvSpPr>
          <p:cNvPr id="25" name="Shape 25"/>
          <p:cNvSpPr/>
          <p:nvPr userDrawn="1"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45" name="Donut 44"/>
          <p:cNvSpPr>
            <a:spLocks noChangeAspect="1"/>
          </p:cNvSpPr>
          <p:nvPr userDrawn="1"/>
        </p:nvSpPr>
        <p:spPr>
          <a:xfrm>
            <a:off x="6635498" y="83900"/>
            <a:ext cx="905256" cy="905256"/>
          </a:xfrm>
          <a:prstGeom prst="donut">
            <a:avLst>
              <a:gd name="adj" fmla="val 9567"/>
            </a:avLst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000000"/>
              </a:solidFill>
              <a:sym typeface="Arial"/>
              <a:rtl val="0"/>
            </a:endParaRPr>
          </a:p>
        </p:txBody>
      </p:sp>
      <p:pic>
        <p:nvPicPr>
          <p:cNvPr id="47" name="Picture 46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7700817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G Quad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 userDrawn="1"/>
        </p:nvSpPr>
        <p:spPr>
          <a:xfrm>
            <a:off x="579001" y="204148"/>
            <a:ext cx="6132572" cy="680961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579000" y="204148"/>
            <a:ext cx="6169150" cy="680961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1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6" name="Chord 15"/>
          <p:cNvSpPr>
            <a:spLocks noChangeAspect="1"/>
          </p:cNvSpPr>
          <p:nvPr userDrawn="1"/>
        </p:nvSpPr>
        <p:spPr>
          <a:xfrm>
            <a:off x="6532866" y="-7307"/>
            <a:ext cx="1087670" cy="1087670"/>
          </a:xfrm>
          <a:prstGeom prst="chord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43" name="Donut 42"/>
          <p:cNvSpPr>
            <a:spLocks noChangeAspect="1"/>
          </p:cNvSpPr>
          <p:nvPr userDrawn="1"/>
        </p:nvSpPr>
        <p:spPr>
          <a:xfrm>
            <a:off x="7579241" y="83900"/>
            <a:ext cx="905256" cy="905256"/>
          </a:xfrm>
          <a:prstGeom prst="donut">
            <a:avLst>
              <a:gd name="adj" fmla="val 9567"/>
            </a:avLst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000000"/>
              </a:solidFill>
              <a:sym typeface="Arial"/>
              <a:rtl val="0"/>
            </a:endParaRPr>
          </a:p>
        </p:txBody>
      </p:sp>
      <p:sp>
        <p:nvSpPr>
          <p:cNvPr id="25" name="Shape 25"/>
          <p:cNvSpPr/>
          <p:nvPr userDrawn="1"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579001" y="1116008"/>
            <a:ext cx="7883658" cy="5364106"/>
            <a:chOff x="579001" y="1116008"/>
            <a:chExt cx="7883658" cy="5364106"/>
          </a:xfrm>
          <a:solidFill>
            <a:srgbClr val="FFFFFF"/>
          </a:solidFill>
        </p:grpSpPr>
        <p:sp>
          <p:nvSpPr>
            <p:cNvPr id="11" name="Rectangle 10"/>
            <p:cNvSpPr>
              <a:spLocks noChangeAspect="1"/>
            </p:cNvSpPr>
            <p:nvPr userDrawn="1"/>
          </p:nvSpPr>
          <p:spPr>
            <a:xfrm>
              <a:off x="579001" y="1116008"/>
              <a:ext cx="3847068" cy="2605853"/>
            </a:xfrm>
            <a:prstGeom prst="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sz="1400" kern="0" dirty="0">
                <a:solidFill>
                  <a:srgbClr val="565656"/>
                </a:solidFill>
                <a:sym typeface="Arial"/>
                <a:rtl val="0"/>
              </a:endParaRPr>
            </a:p>
          </p:txBody>
        </p:sp>
        <p:sp>
          <p:nvSpPr>
            <p:cNvPr id="20" name="Rectangle 19"/>
            <p:cNvSpPr>
              <a:spLocks noChangeAspect="1"/>
            </p:cNvSpPr>
            <p:nvPr userDrawn="1"/>
          </p:nvSpPr>
          <p:spPr>
            <a:xfrm>
              <a:off x="579001" y="3874261"/>
              <a:ext cx="3847068" cy="2605853"/>
            </a:xfrm>
            <a:prstGeom prst="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sz="1400" kern="0" dirty="0">
                <a:solidFill>
                  <a:srgbClr val="565656"/>
                </a:solidFill>
                <a:sym typeface="Arial"/>
                <a:rtl val="0"/>
              </a:endParaRPr>
            </a:p>
          </p:txBody>
        </p:sp>
        <p:sp>
          <p:nvSpPr>
            <p:cNvPr id="21" name="Rectangle 20"/>
            <p:cNvSpPr>
              <a:spLocks noChangeAspect="1"/>
            </p:cNvSpPr>
            <p:nvPr userDrawn="1"/>
          </p:nvSpPr>
          <p:spPr>
            <a:xfrm>
              <a:off x="4615591" y="3874261"/>
              <a:ext cx="3847068" cy="2605853"/>
            </a:xfrm>
            <a:prstGeom prst="rect">
              <a:avLst/>
            </a:prstGeom>
            <a:solidFill>
              <a:srgbClr val="FFFF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sz="1400" kern="0" dirty="0">
                <a:solidFill>
                  <a:srgbClr val="565656"/>
                </a:solidFill>
                <a:sym typeface="Arial"/>
                <a:rtl val="0"/>
              </a:endParaRPr>
            </a:p>
          </p:txBody>
        </p:sp>
      </p:grpSp>
      <p:sp>
        <p:nvSpPr>
          <p:cNvPr id="45" name="Donut 44"/>
          <p:cNvSpPr>
            <a:spLocks noChangeAspect="1"/>
          </p:cNvSpPr>
          <p:nvPr userDrawn="1"/>
        </p:nvSpPr>
        <p:spPr>
          <a:xfrm>
            <a:off x="6635498" y="83900"/>
            <a:ext cx="905256" cy="905256"/>
          </a:xfrm>
          <a:prstGeom prst="donut">
            <a:avLst>
              <a:gd name="adj" fmla="val 9567"/>
            </a:avLst>
          </a:prstGeom>
          <a:blipFill rotWithShape="1"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kern="0">
              <a:solidFill>
                <a:srgbClr val="000000"/>
              </a:solidFill>
              <a:sym typeface="Arial"/>
              <a:rtl val="0"/>
            </a:endParaRPr>
          </a:p>
        </p:txBody>
      </p:sp>
      <p:pic>
        <p:nvPicPr>
          <p:cNvPr id="18" name="Picture 17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2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  <p:sp>
        <p:nvSpPr>
          <p:cNvPr id="23" name="Rectangle 22"/>
          <p:cNvSpPr>
            <a:spLocks noChangeAspect="1"/>
          </p:cNvSpPr>
          <p:nvPr userDrawn="1"/>
        </p:nvSpPr>
        <p:spPr>
          <a:xfrm>
            <a:off x="4609332" y="1116008"/>
            <a:ext cx="3847068" cy="2605853"/>
          </a:xfrm>
          <a:prstGeom prst="rect">
            <a:avLst/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1400" kern="0" dirty="0">
              <a:solidFill>
                <a:srgbClr val="565656"/>
              </a:solidFill>
              <a:sym typeface="Arial"/>
              <a:rtl val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79001" y="1116601"/>
            <a:ext cx="3847068" cy="260525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609332" y="1116602"/>
            <a:ext cx="3847068" cy="260525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79001" y="3874260"/>
            <a:ext cx="3847068" cy="260525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609332" y="3874855"/>
            <a:ext cx="3847068" cy="2605259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985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colum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844424" y="204149"/>
            <a:ext cx="7618235" cy="1143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2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4" name="Shape 24"/>
          <p:cNvSpPr/>
          <p:nvPr/>
        </p:nvSpPr>
        <p:spPr>
          <a:xfrm>
            <a:off x="579000" y="412817"/>
            <a:ext cx="54300" cy="9007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25" name="Shape 25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/>
          </p:nvPr>
        </p:nvSpPr>
        <p:spPr>
          <a:xfrm>
            <a:off x="844424" y="1347349"/>
            <a:ext cx="7618235" cy="5057585"/>
          </a:xfrm>
          <a:prstGeom prst="rect">
            <a:avLst/>
          </a:prstGeom>
        </p:spPr>
        <p:txBody>
          <a:bodyPr vert="horz"/>
          <a:lstStyle>
            <a:lvl1pPr marL="225425" indent="-225425">
              <a:buClr>
                <a:srgbClr val="006666"/>
              </a:buClr>
              <a:buFont typeface="Wingdings" charset="2"/>
              <a:buChar char="§"/>
              <a:defRPr sz="2800">
                <a:solidFill>
                  <a:srgbClr val="565656"/>
                </a:solidFill>
                <a:latin typeface="Source Sans Pro"/>
                <a:cs typeface="Source Sans Pro"/>
              </a:defRPr>
            </a:lvl1pPr>
            <a:lvl2pPr marL="576072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charset="2"/>
              <a:buChar char="§"/>
              <a:tabLst/>
              <a:defRPr sz="2800">
                <a:solidFill>
                  <a:srgbClr val="565656"/>
                </a:solidFill>
                <a:latin typeface="Source Sans Pro"/>
                <a:cs typeface="Source Sans Pro"/>
              </a:defRPr>
            </a:lvl2pPr>
            <a:lvl3pPr marL="1033463" indent="-234950">
              <a:buClr>
                <a:srgbClr val="006666"/>
              </a:buClr>
              <a:buFont typeface="Wingdings" charset="2"/>
              <a:buChar char="§"/>
              <a:defRPr sz="2800">
                <a:solidFill>
                  <a:srgbClr val="565656"/>
                </a:solidFill>
                <a:latin typeface="Source Sans Pro"/>
                <a:cs typeface="Source Sans Pro"/>
              </a:defRPr>
            </a:lvl3pPr>
            <a:lvl4pPr marL="1033463" indent="0">
              <a:buClr>
                <a:srgbClr val="006666"/>
              </a:buClr>
              <a:buFont typeface="Wingdings" charset="2"/>
              <a:buNone/>
              <a:defRPr sz="2400" i="1">
                <a:solidFill>
                  <a:srgbClr val="565656"/>
                </a:solidFill>
                <a:latin typeface="Source Sans Pro"/>
                <a:cs typeface="Source Sans Pro"/>
              </a:defRPr>
            </a:lvl4pPr>
            <a:lvl5pPr marL="573088" indent="-225425">
              <a:buClr>
                <a:srgbClr val="006666"/>
              </a:buClr>
              <a:buFont typeface="Wingdings" charset="2"/>
              <a:buChar char="§"/>
              <a:defRPr sz="2800">
                <a:solidFill>
                  <a:srgbClr val="666666"/>
                </a:solidFill>
                <a:latin typeface="Source Sans Pro"/>
                <a:cs typeface="Source Sans Pro"/>
              </a:defRPr>
            </a:lvl5pPr>
            <a:lvl6pPr marL="909638" indent="0">
              <a:tabLst>
                <a:tab pos="1033463" algn="l"/>
              </a:tabLst>
              <a:defRPr sz="2400" i="1">
                <a:solidFill>
                  <a:schemeClr val="accent1"/>
                </a:solidFill>
                <a:latin typeface="Source Sans Pro"/>
                <a:cs typeface="Source Sans Pro"/>
              </a:defRPr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</a:t>
            </a:r>
          </a:p>
          <a:p>
            <a:pPr lvl="3"/>
            <a:r>
              <a:rPr lang="en-US" dirty="0" smtClean="0"/>
              <a:t>Fifth</a:t>
            </a:r>
          </a:p>
          <a:p>
            <a:pPr lvl="3"/>
            <a:endParaRPr lang="en-US" dirty="0" smtClean="0"/>
          </a:p>
        </p:txBody>
      </p:sp>
      <p:pic>
        <p:nvPicPr>
          <p:cNvPr id="8" name="Picture 7" descr="DataONE_South America LOGO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2712995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half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lorful-texture_mk0UDZ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45958" b="1"/>
          <a:stretch/>
        </p:blipFill>
        <p:spPr>
          <a:xfrm rot="5400000">
            <a:off x="-1146414" y="1146414"/>
            <a:ext cx="6870828" cy="4578000"/>
          </a:xfrm>
          <a:prstGeom prst="rect">
            <a:avLst/>
          </a:prstGeom>
        </p:spPr>
      </p:pic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844425" y="204149"/>
            <a:ext cx="3226800" cy="1143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FFFF"/>
              </a:buClr>
              <a:defRPr sz="3000">
                <a:solidFill>
                  <a:schemeClr val="bg1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50" name="Shape 50"/>
          <p:cNvSpPr/>
          <p:nvPr/>
        </p:nvSpPr>
        <p:spPr>
          <a:xfrm>
            <a:off x="579000" y="412817"/>
            <a:ext cx="54300" cy="900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FFFFFF"/>
              </a:solidFill>
              <a:cs typeface="Arial"/>
              <a:sym typeface="Arial"/>
              <a:rtl val="0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7" name="Picture 6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1901615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half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lorful-texture_mk0UDZ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45958" b="1"/>
          <a:stretch/>
        </p:blipFill>
        <p:spPr>
          <a:xfrm rot="5400000">
            <a:off x="637036" y="-637036"/>
            <a:ext cx="6870828" cy="8144900"/>
          </a:xfrm>
          <a:prstGeom prst="rect">
            <a:avLst/>
          </a:prstGeom>
        </p:spPr>
      </p:pic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844425" y="204149"/>
            <a:ext cx="3226800" cy="1143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rgbClr val="FFFFFF"/>
              </a:buClr>
              <a:defRPr sz="3000">
                <a:solidFill>
                  <a:schemeClr val="bg1"/>
                </a:solidFill>
                <a:latin typeface="Source Sans Pro"/>
                <a:cs typeface="Source Sans Pro"/>
              </a:defRPr>
            </a:lvl1pPr>
            <a:lvl2pPr lvl="1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50" name="Shape 50"/>
          <p:cNvSpPr/>
          <p:nvPr/>
        </p:nvSpPr>
        <p:spPr>
          <a:xfrm>
            <a:off x="579000" y="412817"/>
            <a:ext cx="54300" cy="900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FFFFFF"/>
              </a:solidFill>
              <a:cs typeface="Arial"/>
              <a:sym typeface="Arial"/>
              <a:rtl val="0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7" name="Picture 6" descr="DataONE_South America LOGO.t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3149986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5"/>
          <p:cNvSpPr/>
          <p:nvPr userDrawn="1"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4" name="Picture 3" descr="DataONE_South America LOGO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00896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8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D53765-BE9E-49C8-8D09-994C272E2F63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8618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ck with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5103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844424" y="204149"/>
            <a:ext cx="7618235" cy="1143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2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844424" y="1347349"/>
            <a:ext cx="3657600" cy="505758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2800">
                <a:solidFill>
                  <a:schemeClr val="bg2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lang="en-US" dirty="0" smtClean="0"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805059" y="1347536"/>
            <a:ext cx="3657600" cy="5057585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2800">
                <a:solidFill>
                  <a:schemeClr val="bg2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30" name="Shape 30"/>
          <p:cNvSpPr/>
          <p:nvPr/>
        </p:nvSpPr>
        <p:spPr>
          <a:xfrm>
            <a:off x="579000" y="412817"/>
            <a:ext cx="54300" cy="9007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31" name="Shape 31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9" name="Picture 8" descr="DataONE_South America LOGO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40352849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844424" y="204149"/>
            <a:ext cx="7618235" cy="1143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3000">
                <a:solidFill>
                  <a:schemeClr val="bg2"/>
                </a:solidFill>
                <a:latin typeface="Source Sans Pro"/>
                <a:cs typeface="Source Sans Pro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1" name="Shape 41"/>
          <p:cNvSpPr/>
          <p:nvPr/>
        </p:nvSpPr>
        <p:spPr>
          <a:xfrm>
            <a:off x="579000" y="412817"/>
            <a:ext cx="54300" cy="9007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42" name="Shape 42"/>
          <p:cNvSpPr/>
          <p:nvPr/>
        </p:nvSpPr>
        <p:spPr>
          <a:xfrm>
            <a:off x="9089700" y="1"/>
            <a:ext cx="54300" cy="6857999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pic>
        <p:nvPicPr>
          <p:cNvPr id="7" name="Picture 6" descr="DataONE_South America LOGO.ti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8599493" y="6367792"/>
            <a:ext cx="791556" cy="188861"/>
          </a:xfrm>
          <a:prstGeom prst="rect">
            <a:avLst/>
          </a:prstGeom>
        </p:spPr>
      </p:pic>
      <p:sp>
        <p:nvSpPr>
          <p:cNvPr id="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52301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Source Code Pro"/>
                <a:cs typeface="Source Code Pro"/>
              </a:defRPr>
            </a:lvl1pPr>
          </a:lstStyle>
          <a:p>
            <a:fld id="{36CC25BB-CD9E-8B4B-903C-80BCA5EE16DA}" type="slidenum">
              <a:rPr lang="en-US" kern="0" smtClean="0">
                <a:solidFill>
                  <a:srgbClr val="000000">
                    <a:tint val="75000"/>
                  </a:srgbClr>
                </a:solidFill>
                <a:sym typeface="Arial"/>
                <a:rtl val="0"/>
              </a:rPr>
              <a:pPr/>
              <a:t>‹#›</a:t>
            </a:fld>
            <a:endParaRPr lang="en-US" kern="0">
              <a:solidFill>
                <a:srgbClr val="000000">
                  <a:tint val="75000"/>
                </a:srgbClr>
              </a:solidFill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08829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709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6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576CDB-BDEC-4B2C-A8AC-E4041DEBF89F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32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6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10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0925BD-0EF4-44CA-8531-230760F653E7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873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5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B9EDE2-23AB-4C99-9B8A-70DB4674F5E2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5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648200" y="6096000"/>
            <a:ext cx="3810000" cy="547688"/>
            <a:chOff x="4648200" y="6267450"/>
            <a:chExt cx="3810000" cy="547360"/>
          </a:xfrm>
        </p:grpSpPr>
        <p:pic>
          <p:nvPicPr>
            <p:cNvPr id="5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9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379787" cy="2617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-16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smtClean="0">
                <a:solidFill>
                  <a:prstClr val="black"/>
                </a:solidFill>
              </a:rPr>
              <a:t>Carol Tenopir</a:t>
            </a:r>
            <a:endParaRPr lang="en-US" sz="2400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latin typeface="Arial" pitchFamily="34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9CC90A-CBE9-4626-9F00-3134D967279D}" type="slidenum">
              <a:rPr lang="en-US" sz="240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82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1028" name="Group 8"/>
          <p:cNvGrpSpPr>
            <a:grpSpLocks/>
          </p:cNvGrpSpPr>
          <p:nvPr/>
        </p:nvGrpSpPr>
        <p:grpSpPr bwMode="auto">
          <a:xfrm>
            <a:off x="4648200" y="6096000"/>
            <a:ext cx="3810000" cy="546100"/>
            <a:chOff x="4648200" y="6267450"/>
            <a:chExt cx="3810000" cy="545773"/>
          </a:xfrm>
        </p:grpSpPr>
        <p:pic>
          <p:nvPicPr>
            <p:cNvPr id="1029" name="Picture 1" descr="UT Signature Horizontal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648200" y="6267450"/>
              <a:ext cx="3810000" cy="28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0" name="TextBox 7"/>
            <p:cNvSpPr txBox="1">
              <a:spLocks noChangeArrowheads="1"/>
            </p:cNvSpPr>
            <p:nvPr userDrawn="1"/>
          </p:nvSpPr>
          <p:spPr bwMode="auto">
            <a:xfrm>
              <a:off x="5078413" y="6553029"/>
              <a:ext cx="3294062" cy="26019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100" b="1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Center for Information and Communication Studies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499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  <a:cs typeface="ＭＳ Ｐゴシック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4FC53-8771-419D-AF2E-EF5C0EDFA6B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F6767-C670-4FD9-9DC8-6D3FD4365F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062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44424" y="204149"/>
            <a:ext cx="7618236" cy="114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buSzPct val="100000"/>
              <a:buFont typeface="Titillium Web"/>
              <a:buNone/>
              <a:defRPr sz="2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 dirty="0"/>
          </a:p>
        </p:txBody>
      </p:sp>
      <p:sp>
        <p:nvSpPr>
          <p:cNvPr id="20" name="Shape 28"/>
          <p:cNvSpPr txBox="1">
            <a:spLocks/>
          </p:cNvSpPr>
          <p:nvPr userDrawn="1"/>
        </p:nvSpPr>
        <p:spPr>
          <a:xfrm>
            <a:off x="844424" y="2112934"/>
            <a:ext cx="3267300" cy="429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Font typeface="Titillium Web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 lang="en-US" kern="0" dirty="0" smtClean="0"/>
          </a:p>
        </p:txBody>
      </p:sp>
      <p:sp>
        <p:nvSpPr>
          <p:cNvPr id="21" name="Content Placeholder 2"/>
          <p:cNvSpPr txBox="1">
            <a:spLocks/>
          </p:cNvSpPr>
          <p:nvPr userDrawn="1"/>
        </p:nvSpPr>
        <p:spPr>
          <a:xfrm>
            <a:off x="844424" y="2112934"/>
            <a:ext cx="7483373" cy="4291999"/>
          </a:xfrm>
          <a:prstGeom prst="rect">
            <a:avLst/>
          </a:prstGeom>
        </p:spPr>
        <p:txBody>
          <a:bodyPr vert="horz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666"/>
              </a:buClr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L="974725" marR="0" lvl="2" indent="1635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L="285750" marR="0" lvl="3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L="800100" marR="0" lvl="4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0076595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200" b="0" i="0" u="none" strike="noStrike" cap="none">
          <a:solidFill>
            <a:srgbClr val="565656"/>
          </a:solidFill>
          <a:latin typeface="Source Sans Pro"/>
          <a:ea typeface="Arial"/>
          <a:cs typeface="Source Sans Pro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6666"/>
        </a:buClr>
        <a:buFont typeface="Titillium Web"/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one.org/education-module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Shape 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5146" y="6044614"/>
            <a:ext cx="630935" cy="6309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6349" y="1378399"/>
            <a:ext cx="7631999" cy="1476910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"/>
                <a:ea typeface="ＭＳ Ｐゴシック"/>
              </a:rPr>
              <a:t>Research Data Services in European Libraries: Current Offerings and Plans for the Future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Box 12"/>
          <p:cNvSpPr txBox="1">
            <a:spLocks noGrp="1" noChangeArrowheads="1"/>
          </p:cNvSpPr>
          <p:nvPr>
            <p:ph type="subTitle" idx="1"/>
          </p:nvPr>
        </p:nvSpPr>
        <p:spPr bwMode="auto">
          <a:xfrm>
            <a:off x="826349" y="2889707"/>
            <a:ext cx="7631999" cy="141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</a:rPr>
              <a:t>Carol Tenopir</a:t>
            </a:r>
            <a:r>
              <a:rPr lang="en-US" sz="2000" dirty="0">
                <a:solidFill>
                  <a:schemeClr val="bg1"/>
                </a:solidFill>
              </a:rPr>
              <a:t/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University of </a:t>
            </a:r>
            <a:r>
              <a:rPr lang="en-US" sz="2000" dirty="0" smtClean="0">
                <a:solidFill>
                  <a:schemeClr val="bg1"/>
                </a:solidFill>
              </a:rPr>
              <a:t>Tennessee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</a:pPr>
            <a:r>
              <a:rPr lang="en-US" sz="2000" dirty="0" err="1">
                <a:solidFill>
                  <a:schemeClr val="bg1"/>
                </a:solidFill>
              </a:rPr>
              <a:t>Hanken</a:t>
            </a:r>
            <a:r>
              <a:rPr lang="en-US" sz="2000" dirty="0">
                <a:solidFill>
                  <a:schemeClr val="bg1"/>
                </a:solidFill>
              </a:rPr>
              <a:t> School of Economics, Helsinki </a:t>
            </a:r>
            <a:r>
              <a:rPr lang="en-US" sz="2000">
                <a:solidFill>
                  <a:schemeClr val="bg1"/>
                </a:solidFill>
              </a:rPr>
              <a:t/>
            </a:r>
            <a:br>
              <a:rPr lang="en-US" sz="2000">
                <a:solidFill>
                  <a:schemeClr val="bg1"/>
                </a:solidFill>
              </a:rPr>
            </a:b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725" y="6019800"/>
            <a:ext cx="2196340" cy="66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352" y="5695720"/>
            <a:ext cx="1589412" cy="10804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75" y="5325560"/>
            <a:ext cx="2644386" cy="45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3861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424" y="2566930"/>
            <a:ext cx="7618235" cy="3838004"/>
          </a:xfrm>
        </p:spPr>
        <p:txBody>
          <a:bodyPr/>
          <a:lstStyle/>
          <a:p>
            <a:pPr marL="177800" indent="0">
              <a:buNone/>
            </a:pPr>
            <a:r>
              <a:rPr lang="en-US" b="1" dirty="0"/>
              <a:t>2</a:t>
            </a:r>
            <a:r>
              <a:rPr lang="en-US" b="1" dirty="0" smtClean="0"/>
              <a:t>) </a:t>
            </a:r>
            <a:r>
              <a:rPr lang="en-US" b="1" dirty="0"/>
              <a:t>There are some regional differences</a:t>
            </a:r>
          </a:p>
        </p:txBody>
      </p:sp>
    </p:spTree>
    <p:extLst>
      <p:ext uri="{BB962C8B-B14F-4D97-AF65-F5344CB8AC3E}">
        <p14:creationId xmlns:p14="http://schemas.microsoft.com/office/powerpoint/2010/main" val="11405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differences in </a:t>
            </a:r>
            <a:r>
              <a:rPr lang="en-US" dirty="0" smtClean="0"/>
              <a:t>consultative RDS </a:t>
            </a:r>
            <a:r>
              <a:rPr lang="en-US" dirty="0"/>
              <a:t>availability 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481829"/>
              </p:ext>
            </p:extLst>
          </p:nvPr>
        </p:nvGraphicFramePr>
        <p:xfrm>
          <a:off x="529937" y="1433946"/>
          <a:ext cx="8032172" cy="5122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447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differences in technical RDS availability 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0842134"/>
              </p:ext>
            </p:extLst>
          </p:nvPr>
        </p:nvGraphicFramePr>
        <p:xfrm>
          <a:off x="633845" y="1548245"/>
          <a:ext cx="7990610" cy="4987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342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424" y="2291508"/>
            <a:ext cx="7618235" cy="4113426"/>
          </a:xfrm>
        </p:spPr>
        <p:txBody>
          <a:bodyPr/>
          <a:lstStyle/>
          <a:p>
            <a:pPr marL="177800" indent="0">
              <a:buNone/>
            </a:pPr>
            <a:r>
              <a:rPr lang="en-US" sz="3000" b="1" dirty="0"/>
              <a:t>3</a:t>
            </a:r>
            <a:r>
              <a:rPr lang="en-US" sz="3000" b="1" dirty="0" smtClean="0"/>
              <a:t>)</a:t>
            </a:r>
            <a:r>
              <a:rPr lang="en-US" dirty="0"/>
              <a:t> </a:t>
            </a:r>
            <a:r>
              <a:rPr lang="en-US" b="1" dirty="0"/>
              <a:t>Libraries have a variety of strategies </a:t>
            </a:r>
            <a:r>
              <a:rPr lang="en-US" b="1" dirty="0" smtClean="0"/>
              <a:t>for developing </a:t>
            </a:r>
            <a:r>
              <a:rPr lang="en-US" b="1" dirty="0"/>
              <a:t>staff skills</a:t>
            </a:r>
          </a:p>
          <a:p>
            <a:pPr marL="1778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45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Have you hired staff for RDS in the last 12 months?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400036"/>
              </p:ext>
            </p:extLst>
          </p:nvPr>
        </p:nvGraphicFramePr>
        <p:xfrm>
          <a:off x="685800" y="1619480"/>
          <a:ext cx="7772400" cy="447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346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dirty="0"/>
              <a:t>Has your library provided opportunities for library staff to develop skills related to RDS?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412575"/>
              </p:ext>
            </p:extLst>
          </p:nvPr>
        </p:nvGraphicFramePr>
        <p:xfrm>
          <a:off x="575631" y="1375272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191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Which of the following opportunities has your library provided for library staff to develop skills related to RDS?</a:t>
            </a:r>
            <a:endParaRPr lang="en-US" sz="2000" dirty="0"/>
          </a:p>
        </p:txBody>
      </p:sp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745428"/>
              </p:ext>
            </p:extLst>
          </p:nvPr>
        </p:nvGraphicFramePr>
        <p:xfrm>
          <a:off x="685800" y="1630496"/>
          <a:ext cx="7772400" cy="446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21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 Skills Development</a:t>
            </a:r>
          </a:p>
        </p:txBody>
      </p:sp>
      <p:sp>
        <p:nvSpPr>
          <p:cNvPr id="4" name="Oval 3"/>
          <p:cNvSpPr/>
          <p:nvPr/>
        </p:nvSpPr>
        <p:spPr>
          <a:xfrm>
            <a:off x="3373572" y="2781254"/>
            <a:ext cx="2231360" cy="1415274"/>
          </a:xfrm>
          <a:prstGeom prst="ellipse">
            <a:avLst/>
          </a:prstGeom>
          <a:solidFill>
            <a:srgbClr val="40E51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relaxedInset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Strategies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353291" y="1570245"/>
            <a:ext cx="3345873" cy="1734063"/>
          </a:xfrm>
          <a:prstGeom prst="wedgeEllipseCallou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Collaborated with another institution to develop a skills-based MOOC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758535" y="4196528"/>
            <a:ext cx="3044537" cy="1611990"/>
          </a:xfrm>
          <a:prstGeom prst="wedgeEllipseCallou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Hired staff for projects (not permanent)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5922819" y="2592024"/>
            <a:ext cx="3075710" cy="1678640"/>
          </a:xfrm>
          <a:prstGeom prst="wedgeEllipseCallou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Moved staff from other support unit [ITS]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5157436" y="4623464"/>
            <a:ext cx="2801999" cy="1413653"/>
          </a:xfrm>
          <a:prstGeom prst="wedgeEllipseCallou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tx1"/>
                </a:solidFill>
              </a:rPr>
              <a:t>Refocused an existing role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4489252" y="797974"/>
            <a:ext cx="3605265" cy="1623108"/>
          </a:xfrm>
          <a:prstGeom prst="wedgeEllipseCallou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100" dirty="0">
                <a:solidFill>
                  <a:schemeClr val="tx1"/>
                </a:solidFill>
              </a:rPr>
              <a:t>Dramatically increase the workload of some poor individual librarian</a:t>
            </a:r>
          </a:p>
        </p:txBody>
      </p:sp>
    </p:spTree>
    <p:extLst>
      <p:ext uri="{BB962C8B-B14F-4D97-AF65-F5344CB8AC3E}">
        <p14:creationId xmlns:p14="http://schemas.microsoft.com/office/powerpoint/2010/main" val="224659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Tools for RDS Education and Assistance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130" y="1575412"/>
            <a:ext cx="6815739" cy="46160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99192" y="775748"/>
            <a:ext cx="5908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hlinkClick r:id="rId3"/>
              </a:rPr>
              <a:t>https://</a:t>
            </a:r>
            <a:r>
              <a:rPr lang="en-US" sz="2400" dirty="0" smtClean="0">
                <a:hlinkClick r:id="rId3"/>
              </a:rPr>
              <a:t>www.dataone.org/education-modules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058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DataONE</a:t>
            </a:r>
            <a:r>
              <a:rPr lang="en-US" dirty="0" smtClean="0"/>
              <a:t> Education Modules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2150" indent="-514350">
              <a:buFont typeface="+mj-lt"/>
              <a:buAutoNum type="arabicPeriod"/>
            </a:pPr>
            <a:r>
              <a:rPr lang="en-US" dirty="0" smtClean="0"/>
              <a:t>Why Data Management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Sharing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Management Planning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Entry and Manipulation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Quality Control and Assurance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Protection and Backups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Metadata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How to Write Quality Metadata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Data Citation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Analysis and Workflows</a:t>
            </a:r>
          </a:p>
          <a:p>
            <a:pPr marL="692150" indent="-514350">
              <a:buFont typeface="+mj-lt"/>
              <a:buAutoNum type="arabicPeriod"/>
            </a:pPr>
            <a:r>
              <a:rPr lang="en-US" dirty="0" smtClean="0"/>
              <a:t>Legal and Policy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1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43893" y="4248063"/>
            <a:ext cx="4873752" cy="2264032"/>
            <a:chOff x="943893" y="4413735"/>
            <a:chExt cx="4873752" cy="22640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936"/>
            <a:stretch/>
          </p:blipFill>
          <p:spPr>
            <a:xfrm>
              <a:off x="943893" y="4413735"/>
              <a:ext cx="4873752" cy="22640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68" t="44967"/>
            <a:stretch/>
          </p:blipFill>
          <p:spPr>
            <a:xfrm>
              <a:off x="2204585" y="5250728"/>
              <a:ext cx="3588636" cy="1414828"/>
            </a:xfrm>
            <a:prstGeom prst="rect">
              <a:avLst/>
            </a:prstGeom>
          </p:spPr>
        </p:pic>
      </p:grpSp>
      <p:pic>
        <p:nvPicPr>
          <p:cNvPr id="11" name="Content Placeholder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855"/>
          <a:stretch/>
        </p:blipFill>
        <p:spPr>
          <a:xfrm>
            <a:off x="943893" y="2008633"/>
            <a:ext cx="4873751" cy="15867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 Survey Builds on Previous </a:t>
            </a:r>
            <a:r>
              <a:rPr lang="en-US" dirty="0" err="1" smtClean="0"/>
              <a:t>DataONE</a:t>
            </a:r>
            <a:r>
              <a:rPr lang="en-US" dirty="0" smtClean="0"/>
              <a:t> Library Surveys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44424" y="1546522"/>
            <a:ext cx="48654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kern="0" dirty="0" smtClean="0">
                <a:solidFill>
                  <a:srgbClr val="565656"/>
                </a:solidFill>
                <a:cs typeface="Arial"/>
                <a:sym typeface="Arial"/>
                <a:rtl val="0"/>
              </a:rPr>
              <a:t>Library Baseline (2010)</a:t>
            </a:r>
            <a:endParaRPr lang="en-US" sz="2100" kern="0" dirty="0">
              <a:solidFill>
                <a:srgbClr val="565656"/>
              </a:solidFill>
              <a:cs typeface="Arial"/>
              <a:sym typeface="Arial"/>
              <a:rtl val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6196" y="3754139"/>
            <a:ext cx="5242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kern="0" dirty="0">
                <a:solidFill>
                  <a:srgbClr val="565656"/>
                </a:solidFill>
                <a:cs typeface="Arial"/>
                <a:sym typeface="Arial"/>
                <a:rtl val="0"/>
              </a:rPr>
              <a:t>Follow-up for </a:t>
            </a:r>
            <a:r>
              <a:rPr lang="en-US" sz="2100" kern="0" dirty="0" smtClean="0">
                <a:solidFill>
                  <a:srgbClr val="565656"/>
                </a:solidFill>
                <a:cs typeface="Arial"/>
                <a:sym typeface="Arial"/>
                <a:rtl val="0"/>
              </a:rPr>
              <a:t>comparison (2014)</a:t>
            </a:r>
            <a:endParaRPr lang="en-US" sz="2100" kern="0" dirty="0">
              <a:solidFill>
                <a:srgbClr val="565656"/>
              </a:solidFill>
              <a:cs typeface="Arial"/>
              <a:sym typeface="Arial"/>
              <a:rtl val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88596" y="2008632"/>
            <a:ext cx="2125409" cy="307777"/>
          </a:xfrm>
          <a:prstGeom prst="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kern="0" dirty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Citations: </a:t>
            </a:r>
            <a: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72</a:t>
            </a:r>
            <a:endParaRPr lang="en-US" sz="1400" kern="0" dirty="0">
              <a:solidFill>
                <a:srgbClr val="565656"/>
              </a:solidFill>
              <a:latin typeface="Source Sans Pro"/>
              <a:cs typeface="Source Sans Pro"/>
              <a:sym typeface="Arial"/>
              <a:rtl val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8595" y="4344952"/>
            <a:ext cx="2125409" cy="738664"/>
          </a:xfrm>
          <a:prstGeom prst="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Citations: 5</a:t>
            </a:r>
          </a:p>
          <a:p>
            <a:r>
              <a:rPr lang="en-US" sz="1400" kern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1,269 </a:t>
            </a:r>
            <a:r>
              <a:rPr lang="en-US" sz="1400" kern="0" dirty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downloads </a:t>
            </a:r>
            <a: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/>
            </a:r>
            <a:b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</a:br>
            <a: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(</a:t>
            </a:r>
            <a:r>
              <a:rPr lang="en-US" sz="1400" kern="0" dirty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published </a:t>
            </a:r>
            <a:r>
              <a:rPr lang="en-US" sz="1400" kern="0" dirty="0" smtClean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Dec </a:t>
            </a:r>
            <a:r>
              <a:rPr lang="en-US" sz="1400" kern="0" dirty="0">
                <a:solidFill>
                  <a:srgbClr val="565656"/>
                </a:solidFill>
                <a:latin typeface="Source Sans Pro"/>
                <a:cs typeface="Source Sans Pro"/>
                <a:sym typeface="Arial"/>
                <a:rtl val="0"/>
              </a:rPr>
              <a:t>2015)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CC25BB-CD9E-8B4B-903C-80BCA5EE16DA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9497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Thank You!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892098" y="1825625"/>
            <a:ext cx="3622752" cy="4351338"/>
          </a:xfrm>
        </p:spPr>
        <p:txBody>
          <a:bodyPr>
            <a:normAutofit/>
          </a:bodyPr>
          <a:lstStyle/>
          <a:p>
            <a:pPr marL="177800" indent="0" algn="ctr">
              <a:buNone/>
            </a:pPr>
            <a:r>
              <a:rPr lang="en-US" sz="2200" dirty="0" smtClean="0">
                <a:latin typeface="Source Sans Pro"/>
              </a:rPr>
              <a:t>Carol Tenopir-University of Tennessee </a:t>
            </a:r>
          </a:p>
          <a:p>
            <a:pPr marL="177800" indent="0" algn="ctr">
              <a:buNone/>
            </a:pPr>
            <a:r>
              <a:rPr lang="en-US" sz="2200" dirty="0" err="1" smtClean="0">
                <a:latin typeface="Source Sans Pro"/>
              </a:rPr>
              <a:t>Sanna</a:t>
            </a:r>
            <a:r>
              <a:rPr lang="en-US" sz="2200" dirty="0" smtClean="0">
                <a:latin typeface="Source Sans Pro"/>
              </a:rPr>
              <a:t> </a:t>
            </a:r>
            <a:r>
              <a:rPr lang="en-US" sz="2200" dirty="0" err="1" smtClean="0">
                <a:latin typeface="Source Sans Pro"/>
              </a:rPr>
              <a:t>Talja</a:t>
            </a:r>
            <a:r>
              <a:rPr lang="en-US" sz="2200" dirty="0" smtClean="0">
                <a:latin typeface="Source Sans Pro"/>
              </a:rPr>
              <a:t>-University of Tampere</a:t>
            </a:r>
            <a:endParaRPr lang="en-US" sz="2200" dirty="0">
              <a:latin typeface="Source Sans Pro"/>
            </a:endParaRPr>
          </a:p>
          <a:p>
            <a:pPr marL="177800" indent="0" algn="ctr">
              <a:buNone/>
            </a:pPr>
            <a:r>
              <a:rPr lang="en-US" sz="2200" dirty="0" smtClean="0">
                <a:latin typeface="Source Sans Pro"/>
              </a:rPr>
              <a:t>Wolfram Horstmann- University </a:t>
            </a:r>
            <a:r>
              <a:rPr lang="en-US" sz="2200" dirty="0">
                <a:latin typeface="Source Sans Pro"/>
              </a:rPr>
              <a:t>of </a:t>
            </a:r>
            <a:r>
              <a:rPr lang="en-US" sz="2200" dirty="0" smtClean="0">
                <a:latin typeface="Source Sans Pro"/>
              </a:rPr>
              <a:t>Gottingen</a:t>
            </a:r>
          </a:p>
          <a:p>
            <a:pPr marL="0" indent="0" algn="ctr">
              <a:spcAft>
                <a:spcPts val="1000"/>
              </a:spcAft>
              <a:buNone/>
            </a:pPr>
            <a:r>
              <a:rPr lang="en-US" sz="2200" dirty="0" smtClean="0">
                <a:latin typeface="Source Sans Pro"/>
                <a:ea typeface="Calibri" panose="020F0502020204030204" pitchFamily="34" charset="0"/>
                <a:cs typeface="Times New Roman" panose="02020603050405020304" pitchFamily="18" charset="0"/>
              </a:rPr>
              <a:t>Birgit Schmidt-University </a:t>
            </a:r>
            <a:r>
              <a:rPr lang="en-US" sz="2200" dirty="0">
                <a:latin typeface="Source Sans Pro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2200" dirty="0" smtClean="0">
                <a:latin typeface="Source Sans Pro"/>
                <a:ea typeface="Calibri" panose="020F0502020204030204" pitchFamily="34" charset="0"/>
                <a:cs typeface="Times New Roman" panose="02020603050405020304" pitchFamily="18" charset="0"/>
              </a:rPr>
              <a:t>Gottingen</a:t>
            </a:r>
          </a:p>
          <a:p>
            <a:pPr marL="0" indent="0" algn="ctr">
              <a:spcAft>
                <a:spcPts val="1000"/>
              </a:spcAft>
              <a:buNone/>
            </a:pPr>
            <a:r>
              <a:rPr lang="en-US" sz="2200" dirty="0" smtClean="0">
                <a:latin typeface="Source Sans Pro"/>
              </a:rPr>
              <a:t>Elina Late-University </a:t>
            </a:r>
            <a:r>
              <a:rPr lang="en-US" sz="2200" dirty="0">
                <a:latin typeface="Source Sans Pro"/>
              </a:rPr>
              <a:t>of Tampere</a:t>
            </a:r>
          </a:p>
          <a:p>
            <a:pPr marL="0" indent="0">
              <a:spcAft>
                <a:spcPts val="1000"/>
              </a:spcAft>
              <a:buNone/>
            </a:pPr>
            <a:endParaRPr lang="en-US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000"/>
              </a:spcAft>
              <a:buNone/>
            </a:pPr>
            <a:endParaRPr lang="en-US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7800" indent="0">
              <a:buNone/>
            </a:pPr>
            <a:endParaRPr lang="en-US" sz="2000" dirty="0"/>
          </a:p>
          <a:p>
            <a:pPr marL="177800" indent="0">
              <a:buNone/>
            </a:pPr>
            <a:endParaRPr lang="en-US" sz="2000" dirty="0" smtClean="0"/>
          </a:p>
          <a:p>
            <a:pPr marL="177800" indent="0">
              <a:buNone/>
            </a:pPr>
            <a:endParaRPr lang="en-US" sz="2000" dirty="0" smtClean="0"/>
          </a:p>
          <a:p>
            <a:pPr marL="177800" indent="0">
              <a:buNone/>
            </a:pP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200" dirty="0">
                <a:latin typeface="Source Sans Pro"/>
              </a:rPr>
              <a:t>Lynn </a:t>
            </a:r>
            <a:r>
              <a:rPr lang="en-US" sz="2200" dirty="0" smtClean="0">
                <a:latin typeface="Source Sans Pro"/>
              </a:rPr>
              <a:t>Baird- University </a:t>
            </a:r>
            <a:r>
              <a:rPr lang="en-US" sz="2200" dirty="0">
                <a:latin typeface="Source Sans Pro"/>
              </a:rPr>
              <a:t>of </a:t>
            </a:r>
            <a:r>
              <a:rPr lang="en-US" sz="2200" dirty="0" smtClean="0">
                <a:latin typeface="Source Sans Pro"/>
              </a:rPr>
              <a:t>Idaho</a:t>
            </a:r>
          </a:p>
          <a:p>
            <a:pPr marL="0" indent="0" algn="ctr">
              <a:buNone/>
            </a:pPr>
            <a:r>
              <a:rPr lang="en-US" sz="2200" dirty="0">
                <a:latin typeface="Source Sans Pro"/>
              </a:rPr>
              <a:t>Robert </a:t>
            </a:r>
            <a:r>
              <a:rPr lang="en-US" sz="2200" dirty="0" smtClean="0">
                <a:latin typeface="Source Sans Pro"/>
              </a:rPr>
              <a:t>Sandusky- University </a:t>
            </a:r>
            <a:r>
              <a:rPr lang="en-US" sz="2200" dirty="0">
                <a:latin typeface="Source Sans Pro"/>
              </a:rPr>
              <a:t>of </a:t>
            </a:r>
            <a:r>
              <a:rPr lang="en-US" sz="2200" dirty="0" smtClean="0">
                <a:latin typeface="Source Sans Pro"/>
              </a:rPr>
              <a:t>Illinois-Chicago</a:t>
            </a:r>
          </a:p>
          <a:p>
            <a:pPr marL="0" indent="0" algn="ctr">
              <a:buNone/>
            </a:pPr>
            <a:r>
              <a:rPr lang="en-US" sz="2200" dirty="0">
                <a:latin typeface="Source Sans Pro"/>
              </a:rPr>
              <a:t>Suzie </a:t>
            </a:r>
            <a:r>
              <a:rPr lang="en-US" sz="2200" dirty="0" smtClean="0">
                <a:latin typeface="Source Sans Pro"/>
              </a:rPr>
              <a:t>Allard</a:t>
            </a:r>
            <a:r>
              <a:rPr lang="en-US" sz="2200" dirty="0">
                <a:latin typeface="Source Sans Pro"/>
              </a:rPr>
              <a:t>-</a:t>
            </a:r>
            <a:r>
              <a:rPr lang="en-US" sz="2200" dirty="0" smtClean="0">
                <a:latin typeface="Source Sans Pro"/>
              </a:rPr>
              <a:t>University </a:t>
            </a:r>
            <a:r>
              <a:rPr lang="en-US" sz="2200" dirty="0">
                <a:latin typeface="Source Sans Pro"/>
              </a:rPr>
              <a:t>of </a:t>
            </a:r>
            <a:r>
              <a:rPr lang="en-US" sz="2200" dirty="0" smtClean="0">
                <a:latin typeface="Source Sans Pro"/>
              </a:rPr>
              <a:t>Tennessee</a:t>
            </a:r>
          </a:p>
          <a:p>
            <a:pPr marL="0" indent="0" algn="ctr">
              <a:buNone/>
            </a:pPr>
            <a:r>
              <a:rPr lang="en-US" sz="2200" dirty="0">
                <a:latin typeface="Source Sans Pro"/>
              </a:rPr>
              <a:t>Dane </a:t>
            </a:r>
            <a:r>
              <a:rPr lang="en-US" sz="2200" dirty="0" smtClean="0">
                <a:latin typeface="Source Sans Pro"/>
              </a:rPr>
              <a:t>Hughes</a:t>
            </a:r>
            <a:r>
              <a:rPr lang="en-US" sz="2200" dirty="0">
                <a:latin typeface="Source Sans Pro"/>
              </a:rPr>
              <a:t>-</a:t>
            </a:r>
            <a:r>
              <a:rPr lang="en-US" sz="2200" dirty="0" smtClean="0">
                <a:latin typeface="Source Sans Pro"/>
              </a:rPr>
              <a:t>University </a:t>
            </a:r>
            <a:r>
              <a:rPr lang="en-US" sz="2200" dirty="0">
                <a:latin typeface="Source Sans Pro"/>
              </a:rPr>
              <a:t>of </a:t>
            </a:r>
            <a:r>
              <a:rPr lang="en-US" sz="2200" dirty="0" smtClean="0">
                <a:latin typeface="Source Sans Pro"/>
              </a:rPr>
              <a:t>Tennessee</a:t>
            </a:r>
          </a:p>
          <a:p>
            <a:pPr marL="0" indent="0" algn="ctr">
              <a:buNone/>
            </a:pPr>
            <a:r>
              <a:rPr lang="en-US" sz="2200" dirty="0">
                <a:latin typeface="Source Sans Pro"/>
              </a:rPr>
              <a:t>Danielle </a:t>
            </a:r>
            <a:r>
              <a:rPr lang="en-US" sz="2200" dirty="0" smtClean="0">
                <a:latin typeface="Source Sans Pro"/>
              </a:rPr>
              <a:t>Pollock</a:t>
            </a:r>
            <a:r>
              <a:rPr lang="en-US" sz="2200" dirty="0">
                <a:latin typeface="Source Sans Pro"/>
              </a:rPr>
              <a:t>-</a:t>
            </a:r>
            <a:r>
              <a:rPr lang="en-US" sz="2200" dirty="0" smtClean="0">
                <a:latin typeface="Source Sans Pro"/>
              </a:rPr>
              <a:t>University </a:t>
            </a:r>
            <a:r>
              <a:rPr lang="en-US" sz="2200" dirty="0">
                <a:latin typeface="Source Sans Pro"/>
              </a:rPr>
              <a:t>of Tennessee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4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 Survey Responding </a:t>
            </a:r>
            <a:r>
              <a:rPr lang="en-US" dirty="0"/>
              <a:t>Libraries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21" y="2140427"/>
            <a:ext cx="3810000" cy="3394842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506776" y="1743286"/>
            <a:ext cx="3495727" cy="3842266"/>
            <a:chOff x="506776" y="1743286"/>
            <a:chExt cx="3495727" cy="3842266"/>
          </a:xfrm>
        </p:grpSpPr>
        <p:sp>
          <p:nvSpPr>
            <p:cNvPr id="7" name="TextBox 6"/>
            <p:cNvSpPr txBox="1"/>
            <p:nvPr/>
          </p:nvSpPr>
          <p:spPr>
            <a:xfrm>
              <a:off x="1623903" y="1743286"/>
              <a:ext cx="2110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Survey Respondents</a:t>
              </a:r>
              <a:endParaRPr lang="en-US" b="1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989" y="2083249"/>
              <a:ext cx="2859272" cy="195698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</p:pic>
        <p:sp>
          <p:nvSpPr>
            <p:cNvPr id="15" name="Freeform 14"/>
            <p:cNvSpPr/>
            <p:nvPr/>
          </p:nvSpPr>
          <p:spPr>
            <a:xfrm>
              <a:off x="2060154" y="3558448"/>
              <a:ext cx="1718632" cy="1575514"/>
            </a:xfrm>
            <a:custGeom>
              <a:avLst/>
              <a:gdLst>
                <a:gd name="connsiteX0" fmla="*/ 903383 w 1718632"/>
                <a:gd name="connsiteY0" fmla="*/ 33051 h 1575514"/>
                <a:gd name="connsiteX1" fmla="*/ 837282 w 1718632"/>
                <a:gd name="connsiteY1" fmla="*/ 22034 h 1575514"/>
                <a:gd name="connsiteX2" fmla="*/ 804232 w 1718632"/>
                <a:gd name="connsiteY2" fmla="*/ 11017 h 1575514"/>
                <a:gd name="connsiteX3" fmla="*/ 738130 w 1718632"/>
                <a:gd name="connsiteY3" fmla="*/ 0 h 1575514"/>
                <a:gd name="connsiteX4" fmla="*/ 661012 w 1718632"/>
                <a:gd name="connsiteY4" fmla="*/ 33051 h 1575514"/>
                <a:gd name="connsiteX5" fmla="*/ 638979 w 1718632"/>
                <a:gd name="connsiteY5" fmla="*/ 99152 h 1575514"/>
                <a:gd name="connsiteX6" fmla="*/ 627962 w 1718632"/>
                <a:gd name="connsiteY6" fmla="*/ 132203 h 1575514"/>
                <a:gd name="connsiteX7" fmla="*/ 616945 w 1718632"/>
                <a:gd name="connsiteY7" fmla="*/ 165253 h 1575514"/>
                <a:gd name="connsiteX8" fmla="*/ 583894 w 1718632"/>
                <a:gd name="connsiteY8" fmla="*/ 198304 h 1575514"/>
                <a:gd name="connsiteX9" fmla="*/ 561860 w 1718632"/>
                <a:gd name="connsiteY9" fmla="*/ 264405 h 1575514"/>
                <a:gd name="connsiteX10" fmla="*/ 528810 w 1718632"/>
                <a:gd name="connsiteY10" fmla="*/ 330506 h 1575514"/>
                <a:gd name="connsiteX11" fmla="*/ 495759 w 1718632"/>
                <a:gd name="connsiteY11" fmla="*/ 341523 h 1575514"/>
                <a:gd name="connsiteX12" fmla="*/ 363557 w 1718632"/>
                <a:gd name="connsiteY12" fmla="*/ 451692 h 1575514"/>
                <a:gd name="connsiteX13" fmla="*/ 297456 w 1718632"/>
                <a:gd name="connsiteY13" fmla="*/ 462709 h 1575514"/>
                <a:gd name="connsiteX14" fmla="*/ 231354 w 1718632"/>
                <a:gd name="connsiteY14" fmla="*/ 484742 h 1575514"/>
                <a:gd name="connsiteX15" fmla="*/ 176270 w 1718632"/>
                <a:gd name="connsiteY15" fmla="*/ 495759 h 1575514"/>
                <a:gd name="connsiteX16" fmla="*/ 154236 w 1718632"/>
                <a:gd name="connsiteY16" fmla="*/ 528810 h 1575514"/>
                <a:gd name="connsiteX17" fmla="*/ 176270 w 1718632"/>
                <a:gd name="connsiteY17" fmla="*/ 561860 h 1575514"/>
                <a:gd name="connsiteX18" fmla="*/ 187287 w 1718632"/>
                <a:gd name="connsiteY18" fmla="*/ 594911 h 1575514"/>
                <a:gd name="connsiteX19" fmla="*/ 154236 w 1718632"/>
                <a:gd name="connsiteY19" fmla="*/ 661012 h 1575514"/>
                <a:gd name="connsiteX20" fmla="*/ 143219 w 1718632"/>
                <a:gd name="connsiteY20" fmla="*/ 749147 h 1575514"/>
                <a:gd name="connsiteX21" fmla="*/ 132203 w 1718632"/>
                <a:gd name="connsiteY21" fmla="*/ 782198 h 1575514"/>
                <a:gd name="connsiteX22" fmla="*/ 66101 w 1718632"/>
                <a:gd name="connsiteY22" fmla="*/ 804232 h 1575514"/>
                <a:gd name="connsiteX23" fmla="*/ 44068 w 1718632"/>
                <a:gd name="connsiteY23" fmla="*/ 837282 h 1575514"/>
                <a:gd name="connsiteX24" fmla="*/ 11017 w 1718632"/>
                <a:gd name="connsiteY24" fmla="*/ 859316 h 1575514"/>
                <a:gd name="connsiteX25" fmla="*/ 0 w 1718632"/>
                <a:gd name="connsiteY25" fmla="*/ 892366 h 1575514"/>
                <a:gd name="connsiteX26" fmla="*/ 33051 w 1718632"/>
                <a:gd name="connsiteY26" fmla="*/ 914400 h 1575514"/>
                <a:gd name="connsiteX27" fmla="*/ 55085 w 1718632"/>
                <a:gd name="connsiteY27" fmla="*/ 947451 h 1575514"/>
                <a:gd name="connsiteX28" fmla="*/ 253388 w 1718632"/>
                <a:gd name="connsiteY28" fmla="*/ 958468 h 1575514"/>
                <a:gd name="connsiteX29" fmla="*/ 275422 w 1718632"/>
                <a:gd name="connsiteY29" fmla="*/ 1024569 h 1575514"/>
                <a:gd name="connsiteX30" fmla="*/ 286439 w 1718632"/>
                <a:gd name="connsiteY30" fmla="*/ 1057619 h 1575514"/>
                <a:gd name="connsiteX31" fmla="*/ 275422 w 1718632"/>
                <a:gd name="connsiteY31" fmla="*/ 1090670 h 1575514"/>
                <a:gd name="connsiteX32" fmla="*/ 242371 w 1718632"/>
                <a:gd name="connsiteY32" fmla="*/ 1211856 h 1575514"/>
                <a:gd name="connsiteX33" fmla="*/ 209321 w 1718632"/>
                <a:gd name="connsiteY33" fmla="*/ 1222872 h 1575514"/>
                <a:gd name="connsiteX34" fmla="*/ 176270 w 1718632"/>
                <a:gd name="connsiteY34" fmla="*/ 1244906 h 1575514"/>
                <a:gd name="connsiteX35" fmla="*/ 220338 w 1718632"/>
                <a:gd name="connsiteY35" fmla="*/ 1333041 h 1575514"/>
                <a:gd name="connsiteX36" fmla="*/ 286439 w 1718632"/>
                <a:gd name="connsiteY36" fmla="*/ 1399142 h 1575514"/>
                <a:gd name="connsiteX37" fmla="*/ 319489 w 1718632"/>
                <a:gd name="connsiteY37" fmla="*/ 1432193 h 1575514"/>
                <a:gd name="connsiteX38" fmla="*/ 352540 w 1718632"/>
                <a:gd name="connsiteY38" fmla="*/ 1454227 h 1575514"/>
                <a:gd name="connsiteX39" fmla="*/ 385591 w 1718632"/>
                <a:gd name="connsiteY39" fmla="*/ 1487277 h 1575514"/>
                <a:gd name="connsiteX40" fmla="*/ 451692 w 1718632"/>
                <a:gd name="connsiteY40" fmla="*/ 1531345 h 1575514"/>
                <a:gd name="connsiteX41" fmla="*/ 462709 w 1718632"/>
                <a:gd name="connsiteY41" fmla="*/ 1564395 h 1575514"/>
                <a:gd name="connsiteX42" fmla="*/ 572877 w 1718632"/>
                <a:gd name="connsiteY42" fmla="*/ 1564395 h 1575514"/>
                <a:gd name="connsiteX43" fmla="*/ 705080 w 1718632"/>
                <a:gd name="connsiteY43" fmla="*/ 1531345 h 1575514"/>
                <a:gd name="connsiteX44" fmla="*/ 727113 w 1718632"/>
                <a:gd name="connsiteY44" fmla="*/ 1498294 h 1575514"/>
                <a:gd name="connsiteX45" fmla="*/ 738130 w 1718632"/>
                <a:gd name="connsiteY45" fmla="*/ 1454227 h 1575514"/>
                <a:gd name="connsiteX46" fmla="*/ 804232 w 1718632"/>
                <a:gd name="connsiteY46" fmla="*/ 1476260 h 1575514"/>
                <a:gd name="connsiteX47" fmla="*/ 903383 w 1718632"/>
                <a:gd name="connsiteY47" fmla="*/ 1487277 h 1575514"/>
                <a:gd name="connsiteX48" fmla="*/ 969485 w 1718632"/>
                <a:gd name="connsiteY48" fmla="*/ 1443210 h 1575514"/>
                <a:gd name="connsiteX49" fmla="*/ 947451 w 1718632"/>
                <a:gd name="connsiteY49" fmla="*/ 1377109 h 1575514"/>
                <a:gd name="connsiteX50" fmla="*/ 969485 w 1718632"/>
                <a:gd name="connsiteY50" fmla="*/ 1311007 h 1575514"/>
                <a:gd name="connsiteX51" fmla="*/ 980501 w 1718632"/>
                <a:gd name="connsiteY51" fmla="*/ 1277957 h 1575514"/>
                <a:gd name="connsiteX52" fmla="*/ 1046603 w 1718632"/>
                <a:gd name="connsiteY52" fmla="*/ 1233889 h 1575514"/>
                <a:gd name="connsiteX53" fmla="*/ 1079653 w 1718632"/>
                <a:gd name="connsiteY53" fmla="*/ 1211856 h 1575514"/>
                <a:gd name="connsiteX54" fmla="*/ 1112704 w 1718632"/>
                <a:gd name="connsiteY54" fmla="*/ 1200839 h 1575514"/>
                <a:gd name="connsiteX55" fmla="*/ 1145754 w 1718632"/>
                <a:gd name="connsiteY55" fmla="*/ 1178805 h 1575514"/>
                <a:gd name="connsiteX56" fmla="*/ 1189822 w 1718632"/>
                <a:gd name="connsiteY56" fmla="*/ 1123721 h 1575514"/>
                <a:gd name="connsiteX57" fmla="*/ 1255923 w 1718632"/>
                <a:gd name="connsiteY57" fmla="*/ 1134738 h 1575514"/>
                <a:gd name="connsiteX58" fmla="*/ 1299991 w 1718632"/>
                <a:gd name="connsiteY58" fmla="*/ 1299991 h 1575514"/>
                <a:gd name="connsiteX59" fmla="*/ 1410159 w 1718632"/>
                <a:gd name="connsiteY59" fmla="*/ 1266940 h 1575514"/>
                <a:gd name="connsiteX60" fmla="*/ 1443210 w 1718632"/>
                <a:gd name="connsiteY60" fmla="*/ 1255923 h 1575514"/>
                <a:gd name="connsiteX61" fmla="*/ 1487277 w 1718632"/>
                <a:gd name="connsiteY61" fmla="*/ 1233889 h 1575514"/>
                <a:gd name="connsiteX62" fmla="*/ 1520328 w 1718632"/>
                <a:gd name="connsiteY62" fmla="*/ 1222872 h 1575514"/>
                <a:gd name="connsiteX63" fmla="*/ 1553379 w 1718632"/>
                <a:gd name="connsiteY63" fmla="*/ 1200839 h 1575514"/>
                <a:gd name="connsiteX64" fmla="*/ 1619480 w 1718632"/>
                <a:gd name="connsiteY64" fmla="*/ 1178805 h 1575514"/>
                <a:gd name="connsiteX65" fmla="*/ 1641513 w 1718632"/>
                <a:gd name="connsiteY65" fmla="*/ 1068636 h 1575514"/>
                <a:gd name="connsiteX66" fmla="*/ 1652530 w 1718632"/>
                <a:gd name="connsiteY66" fmla="*/ 1035586 h 1575514"/>
                <a:gd name="connsiteX67" fmla="*/ 1674564 w 1718632"/>
                <a:gd name="connsiteY67" fmla="*/ 1002535 h 1575514"/>
                <a:gd name="connsiteX68" fmla="*/ 1707615 w 1718632"/>
                <a:gd name="connsiteY68" fmla="*/ 903383 h 1575514"/>
                <a:gd name="connsiteX69" fmla="*/ 1718632 w 1718632"/>
                <a:gd name="connsiteY69" fmla="*/ 870333 h 1575514"/>
                <a:gd name="connsiteX70" fmla="*/ 1685581 w 1718632"/>
                <a:gd name="connsiteY70" fmla="*/ 848299 h 1575514"/>
                <a:gd name="connsiteX71" fmla="*/ 1564395 w 1718632"/>
                <a:gd name="connsiteY71" fmla="*/ 826265 h 1575514"/>
                <a:gd name="connsiteX72" fmla="*/ 1531345 w 1718632"/>
                <a:gd name="connsiteY72" fmla="*/ 804232 h 1575514"/>
                <a:gd name="connsiteX73" fmla="*/ 1465244 w 1718632"/>
                <a:gd name="connsiteY73" fmla="*/ 749147 h 1575514"/>
                <a:gd name="connsiteX74" fmla="*/ 1432193 w 1718632"/>
                <a:gd name="connsiteY74" fmla="*/ 738130 h 1575514"/>
                <a:gd name="connsiteX75" fmla="*/ 1366092 w 1718632"/>
                <a:gd name="connsiteY75" fmla="*/ 683046 h 1575514"/>
                <a:gd name="connsiteX76" fmla="*/ 1344058 w 1718632"/>
                <a:gd name="connsiteY76" fmla="*/ 572877 h 1575514"/>
                <a:gd name="connsiteX77" fmla="*/ 1333041 w 1718632"/>
                <a:gd name="connsiteY77" fmla="*/ 528810 h 1575514"/>
                <a:gd name="connsiteX78" fmla="*/ 1288974 w 1718632"/>
                <a:gd name="connsiteY78" fmla="*/ 462709 h 1575514"/>
                <a:gd name="connsiteX79" fmla="*/ 1255923 w 1718632"/>
                <a:gd name="connsiteY79" fmla="*/ 396607 h 1575514"/>
                <a:gd name="connsiteX80" fmla="*/ 1233889 w 1718632"/>
                <a:gd name="connsiteY80" fmla="*/ 352540 h 1575514"/>
                <a:gd name="connsiteX81" fmla="*/ 1167788 w 1718632"/>
                <a:gd name="connsiteY81" fmla="*/ 308472 h 1575514"/>
                <a:gd name="connsiteX82" fmla="*/ 1134738 w 1718632"/>
                <a:gd name="connsiteY82" fmla="*/ 286439 h 1575514"/>
                <a:gd name="connsiteX83" fmla="*/ 1112704 w 1718632"/>
                <a:gd name="connsiteY83" fmla="*/ 253388 h 1575514"/>
                <a:gd name="connsiteX84" fmla="*/ 1013552 w 1718632"/>
                <a:gd name="connsiteY84" fmla="*/ 198304 h 1575514"/>
                <a:gd name="connsiteX85" fmla="*/ 1002535 w 1718632"/>
                <a:gd name="connsiteY85" fmla="*/ 143219 h 1575514"/>
                <a:gd name="connsiteX86" fmla="*/ 947451 w 1718632"/>
                <a:gd name="connsiteY86" fmla="*/ 77118 h 1575514"/>
                <a:gd name="connsiteX87" fmla="*/ 903383 w 1718632"/>
                <a:gd name="connsiteY87" fmla="*/ 33051 h 1575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18632" h="1575514">
                  <a:moveTo>
                    <a:pt x="903383" y="33051"/>
                  </a:moveTo>
                  <a:cubicBezTo>
                    <a:pt x="885022" y="23870"/>
                    <a:pt x="859088" y="26880"/>
                    <a:pt x="837282" y="22034"/>
                  </a:cubicBezTo>
                  <a:cubicBezTo>
                    <a:pt x="825946" y="19515"/>
                    <a:pt x="815568" y="13536"/>
                    <a:pt x="804232" y="11017"/>
                  </a:cubicBezTo>
                  <a:cubicBezTo>
                    <a:pt x="782426" y="6171"/>
                    <a:pt x="760164" y="3672"/>
                    <a:pt x="738130" y="0"/>
                  </a:cubicBezTo>
                  <a:cubicBezTo>
                    <a:pt x="717307" y="5206"/>
                    <a:pt x="675101" y="10508"/>
                    <a:pt x="661012" y="33051"/>
                  </a:cubicBezTo>
                  <a:cubicBezTo>
                    <a:pt x="648703" y="52746"/>
                    <a:pt x="646323" y="77118"/>
                    <a:pt x="638979" y="99152"/>
                  </a:cubicBezTo>
                  <a:lnTo>
                    <a:pt x="627962" y="132203"/>
                  </a:lnTo>
                  <a:cubicBezTo>
                    <a:pt x="624290" y="143220"/>
                    <a:pt x="625156" y="157042"/>
                    <a:pt x="616945" y="165253"/>
                  </a:cubicBezTo>
                  <a:lnTo>
                    <a:pt x="583894" y="198304"/>
                  </a:lnTo>
                  <a:lnTo>
                    <a:pt x="561860" y="264405"/>
                  </a:lnTo>
                  <a:cubicBezTo>
                    <a:pt x="554602" y="286180"/>
                    <a:pt x="548228" y="314972"/>
                    <a:pt x="528810" y="330506"/>
                  </a:cubicBezTo>
                  <a:cubicBezTo>
                    <a:pt x="519742" y="337760"/>
                    <a:pt x="506776" y="337851"/>
                    <a:pt x="495759" y="341523"/>
                  </a:cubicBezTo>
                  <a:cubicBezTo>
                    <a:pt x="475907" y="361375"/>
                    <a:pt x="400367" y="445557"/>
                    <a:pt x="363557" y="451692"/>
                  </a:cubicBezTo>
                  <a:cubicBezTo>
                    <a:pt x="341523" y="455364"/>
                    <a:pt x="319127" y="457291"/>
                    <a:pt x="297456" y="462709"/>
                  </a:cubicBezTo>
                  <a:cubicBezTo>
                    <a:pt x="274924" y="468342"/>
                    <a:pt x="254129" y="480187"/>
                    <a:pt x="231354" y="484742"/>
                  </a:cubicBezTo>
                  <a:lnTo>
                    <a:pt x="176270" y="495759"/>
                  </a:lnTo>
                  <a:cubicBezTo>
                    <a:pt x="168925" y="506776"/>
                    <a:pt x="154236" y="515569"/>
                    <a:pt x="154236" y="528810"/>
                  </a:cubicBezTo>
                  <a:cubicBezTo>
                    <a:pt x="154236" y="542051"/>
                    <a:pt x="170349" y="550017"/>
                    <a:pt x="176270" y="561860"/>
                  </a:cubicBezTo>
                  <a:cubicBezTo>
                    <a:pt x="181464" y="572247"/>
                    <a:pt x="183615" y="583894"/>
                    <a:pt x="187287" y="594911"/>
                  </a:cubicBezTo>
                  <a:cubicBezTo>
                    <a:pt x="169647" y="621371"/>
                    <a:pt x="159937" y="629655"/>
                    <a:pt x="154236" y="661012"/>
                  </a:cubicBezTo>
                  <a:cubicBezTo>
                    <a:pt x="148940" y="690141"/>
                    <a:pt x="148515" y="720018"/>
                    <a:pt x="143219" y="749147"/>
                  </a:cubicBezTo>
                  <a:cubicBezTo>
                    <a:pt x="141142" y="760573"/>
                    <a:pt x="141653" y="775448"/>
                    <a:pt x="132203" y="782198"/>
                  </a:cubicBezTo>
                  <a:cubicBezTo>
                    <a:pt x="113303" y="795698"/>
                    <a:pt x="66101" y="804232"/>
                    <a:pt x="66101" y="804232"/>
                  </a:cubicBezTo>
                  <a:cubicBezTo>
                    <a:pt x="58757" y="815249"/>
                    <a:pt x="53430" y="827920"/>
                    <a:pt x="44068" y="837282"/>
                  </a:cubicBezTo>
                  <a:cubicBezTo>
                    <a:pt x="34705" y="846645"/>
                    <a:pt x="19289" y="848977"/>
                    <a:pt x="11017" y="859316"/>
                  </a:cubicBezTo>
                  <a:cubicBezTo>
                    <a:pt x="3763" y="868384"/>
                    <a:pt x="3672" y="881349"/>
                    <a:pt x="0" y="892366"/>
                  </a:cubicBezTo>
                  <a:cubicBezTo>
                    <a:pt x="11017" y="899711"/>
                    <a:pt x="23688" y="905037"/>
                    <a:pt x="33051" y="914400"/>
                  </a:cubicBezTo>
                  <a:cubicBezTo>
                    <a:pt x="42414" y="923763"/>
                    <a:pt x="42101" y="944854"/>
                    <a:pt x="55085" y="947451"/>
                  </a:cubicBezTo>
                  <a:cubicBezTo>
                    <a:pt x="120002" y="960435"/>
                    <a:pt x="187287" y="954796"/>
                    <a:pt x="253388" y="958468"/>
                  </a:cubicBezTo>
                  <a:lnTo>
                    <a:pt x="275422" y="1024569"/>
                  </a:lnTo>
                  <a:lnTo>
                    <a:pt x="286439" y="1057619"/>
                  </a:lnTo>
                  <a:cubicBezTo>
                    <a:pt x="282767" y="1068636"/>
                    <a:pt x="277499" y="1079244"/>
                    <a:pt x="275422" y="1090670"/>
                  </a:cubicBezTo>
                  <a:cubicBezTo>
                    <a:pt x="268836" y="1126890"/>
                    <a:pt x="278112" y="1183264"/>
                    <a:pt x="242371" y="1211856"/>
                  </a:cubicBezTo>
                  <a:cubicBezTo>
                    <a:pt x="233303" y="1219110"/>
                    <a:pt x="220338" y="1219200"/>
                    <a:pt x="209321" y="1222872"/>
                  </a:cubicBezTo>
                  <a:cubicBezTo>
                    <a:pt x="198304" y="1230217"/>
                    <a:pt x="179481" y="1232061"/>
                    <a:pt x="176270" y="1244906"/>
                  </a:cubicBezTo>
                  <a:cubicBezTo>
                    <a:pt x="158517" y="1315918"/>
                    <a:pt x="187045" y="1303447"/>
                    <a:pt x="220338" y="1333041"/>
                  </a:cubicBezTo>
                  <a:cubicBezTo>
                    <a:pt x="243628" y="1353743"/>
                    <a:pt x="264405" y="1377108"/>
                    <a:pt x="286439" y="1399142"/>
                  </a:cubicBezTo>
                  <a:cubicBezTo>
                    <a:pt x="297456" y="1410159"/>
                    <a:pt x="306526" y="1423551"/>
                    <a:pt x="319489" y="1432193"/>
                  </a:cubicBezTo>
                  <a:cubicBezTo>
                    <a:pt x="330506" y="1439538"/>
                    <a:pt x="342368" y="1445751"/>
                    <a:pt x="352540" y="1454227"/>
                  </a:cubicBezTo>
                  <a:cubicBezTo>
                    <a:pt x="364509" y="1464201"/>
                    <a:pt x="373293" y="1477712"/>
                    <a:pt x="385591" y="1487277"/>
                  </a:cubicBezTo>
                  <a:cubicBezTo>
                    <a:pt x="406494" y="1503535"/>
                    <a:pt x="451692" y="1531345"/>
                    <a:pt x="451692" y="1531345"/>
                  </a:cubicBezTo>
                  <a:cubicBezTo>
                    <a:pt x="455364" y="1542362"/>
                    <a:pt x="454498" y="1556184"/>
                    <a:pt x="462709" y="1564395"/>
                  </a:cubicBezTo>
                  <a:cubicBezTo>
                    <a:pt x="486745" y="1588431"/>
                    <a:pt x="559505" y="1566305"/>
                    <a:pt x="572877" y="1564395"/>
                  </a:cubicBezTo>
                  <a:cubicBezTo>
                    <a:pt x="660170" y="1535299"/>
                    <a:pt x="616069" y="1546180"/>
                    <a:pt x="705080" y="1531345"/>
                  </a:cubicBezTo>
                  <a:cubicBezTo>
                    <a:pt x="712424" y="1520328"/>
                    <a:pt x="721897" y="1510464"/>
                    <a:pt x="727113" y="1498294"/>
                  </a:cubicBezTo>
                  <a:cubicBezTo>
                    <a:pt x="733077" y="1484377"/>
                    <a:pt x="723571" y="1458387"/>
                    <a:pt x="738130" y="1454227"/>
                  </a:cubicBezTo>
                  <a:cubicBezTo>
                    <a:pt x="760462" y="1447846"/>
                    <a:pt x="781148" y="1473695"/>
                    <a:pt x="804232" y="1476260"/>
                  </a:cubicBezTo>
                  <a:lnTo>
                    <a:pt x="903383" y="1487277"/>
                  </a:lnTo>
                  <a:cubicBezTo>
                    <a:pt x="925494" y="1481749"/>
                    <a:pt x="969485" y="1481250"/>
                    <a:pt x="969485" y="1443210"/>
                  </a:cubicBezTo>
                  <a:cubicBezTo>
                    <a:pt x="969485" y="1419984"/>
                    <a:pt x="947451" y="1377109"/>
                    <a:pt x="947451" y="1377109"/>
                  </a:cubicBezTo>
                  <a:lnTo>
                    <a:pt x="969485" y="1311007"/>
                  </a:lnTo>
                  <a:cubicBezTo>
                    <a:pt x="973157" y="1299990"/>
                    <a:pt x="970839" y="1284398"/>
                    <a:pt x="980501" y="1277957"/>
                  </a:cubicBezTo>
                  <a:lnTo>
                    <a:pt x="1046603" y="1233889"/>
                  </a:lnTo>
                  <a:cubicBezTo>
                    <a:pt x="1057620" y="1226545"/>
                    <a:pt x="1067092" y="1216043"/>
                    <a:pt x="1079653" y="1211856"/>
                  </a:cubicBezTo>
                  <a:lnTo>
                    <a:pt x="1112704" y="1200839"/>
                  </a:lnTo>
                  <a:cubicBezTo>
                    <a:pt x="1123721" y="1193494"/>
                    <a:pt x="1138410" y="1189822"/>
                    <a:pt x="1145754" y="1178805"/>
                  </a:cubicBezTo>
                  <a:cubicBezTo>
                    <a:pt x="1189230" y="1113591"/>
                    <a:pt x="1119672" y="1147104"/>
                    <a:pt x="1189822" y="1123721"/>
                  </a:cubicBezTo>
                  <a:lnTo>
                    <a:pt x="1255923" y="1134738"/>
                  </a:lnTo>
                  <a:cubicBezTo>
                    <a:pt x="1345378" y="1326428"/>
                    <a:pt x="1200556" y="1266846"/>
                    <a:pt x="1299991" y="1299991"/>
                  </a:cubicBezTo>
                  <a:cubicBezTo>
                    <a:pt x="1366591" y="1283341"/>
                    <a:pt x="1329692" y="1293763"/>
                    <a:pt x="1410159" y="1266940"/>
                  </a:cubicBezTo>
                  <a:cubicBezTo>
                    <a:pt x="1421176" y="1263268"/>
                    <a:pt x="1432823" y="1261117"/>
                    <a:pt x="1443210" y="1255923"/>
                  </a:cubicBezTo>
                  <a:cubicBezTo>
                    <a:pt x="1457899" y="1248578"/>
                    <a:pt x="1472182" y="1240358"/>
                    <a:pt x="1487277" y="1233889"/>
                  </a:cubicBezTo>
                  <a:cubicBezTo>
                    <a:pt x="1497951" y="1229314"/>
                    <a:pt x="1509941" y="1228065"/>
                    <a:pt x="1520328" y="1222872"/>
                  </a:cubicBezTo>
                  <a:cubicBezTo>
                    <a:pt x="1532171" y="1216951"/>
                    <a:pt x="1541280" y="1206216"/>
                    <a:pt x="1553379" y="1200839"/>
                  </a:cubicBezTo>
                  <a:cubicBezTo>
                    <a:pt x="1574603" y="1191406"/>
                    <a:pt x="1619480" y="1178805"/>
                    <a:pt x="1619480" y="1178805"/>
                  </a:cubicBezTo>
                  <a:cubicBezTo>
                    <a:pt x="1628135" y="1126877"/>
                    <a:pt x="1628368" y="1114644"/>
                    <a:pt x="1641513" y="1068636"/>
                  </a:cubicBezTo>
                  <a:cubicBezTo>
                    <a:pt x="1644703" y="1057470"/>
                    <a:pt x="1647337" y="1045973"/>
                    <a:pt x="1652530" y="1035586"/>
                  </a:cubicBezTo>
                  <a:cubicBezTo>
                    <a:pt x="1658452" y="1023743"/>
                    <a:pt x="1669186" y="1014635"/>
                    <a:pt x="1674564" y="1002535"/>
                  </a:cubicBezTo>
                  <a:cubicBezTo>
                    <a:pt x="1674566" y="1002530"/>
                    <a:pt x="1702106" y="919911"/>
                    <a:pt x="1707615" y="903383"/>
                  </a:cubicBezTo>
                  <a:lnTo>
                    <a:pt x="1718632" y="870333"/>
                  </a:lnTo>
                  <a:cubicBezTo>
                    <a:pt x="1707615" y="862988"/>
                    <a:pt x="1697424" y="854220"/>
                    <a:pt x="1685581" y="848299"/>
                  </a:cubicBezTo>
                  <a:cubicBezTo>
                    <a:pt x="1651615" y="831316"/>
                    <a:pt x="1594777" y="830063"/>
                    <a:pt x="1564395" y="826265"/>
                  </a:cubicBezTo>
                  <a:cubicBezTo>
                    <a:pt x="1553378" y="818921"/>
                    <a:pt x="1541517" y="812708"/>
                    <a:pt x="1531345" y="804232"/>
                  </a:cubicBezTo>
                  <a:cubicBezTo>
                    <a:pt x="1494799" y="773777"/>
                    <a:pt x="1506271" y="769661"/>
                    <a:pt x="1465244" y="749147"/>
                  </a:cubicBezTo>
                  <a:cubicBezTo>
                    <a:pt x="1454857" y="743953"/>
                    <a:pt x="1442580" y="743323"/>
                    <a:pt x="1432193" y="738130"/>
                  </a:cubicBezTo>
                  <a:cubicBezTo>
                    <a:pt x="1401514" y="722791"/>
                    <a:pt x="1390459" y="707414"/>
                    <a:pt x="1366092" y="683046"/>
                  </a:cubicBezTo>
                  <a:cubicBezTo>
                    <a:pt x="1340502" y="580690"/>
                    <a:pt x="1371070" y="707938"/>
                    <a:pt x="1344058" y="572877"/>
                  </a:cubicBezTo>
                  <a:cubicBezTo>
                    <a:pt x="1341089" y="558030"/>
                    <a:pt x="1339812" y="542353"/>
                    <a:pt x="1333041" y="528810"/>
                  </a:cubicBezTo>
                  <a:cubicBezTo>
                    <a:pt x="1321198" y="505125"/>
                    <a:pt x="1297348" y="487831"/>
                    <a:pt x="1288974" y="462709"/>
                  </a:cubicBezTo>
                  <a:cubicBezTo>
                    <a:pt x="1268775" y="402113"/>
                    <a:pt x="1290093" y="456404"/>
                    <a:pt x="1255923" y="396607"/>
                  </a:cubicBezTo>
                  <a:cubicBezTo>
                    <a:pt x="1247775" y="382348"/>
                    <a:pt x="1245502" y="364153"/>
                    <a:pt x="1233889" y="352540"/>
                  </a:cubicBezTo>
                  <a:cubicBezTo>
                    <a:pt x="1215164" y="333815"/>
                    <a:pt x="1189822" y="323161"/>
                    <a:pt x="1167788" y="308472"/>
                  </a:cubicBezTo>
                  <a:lnTo>
                    <a:pt x="1134738" y="286439"/>
                  </a:lnTo>
                  <a:cubicBezTo>
                    <a:pt x="1127393" y="275422"/>
                    <a:pt x="1122669" y="262107"/>
                    <a:pt x="1112704" y="253388"/>
                  </a:cubicBezTo>
                  <a:cubicBezTo>
                    <a:pt x="1066081" y="212593"/>
                    <a:pt x="1058946" y="213435"/>
                    <a:pt x="1013552" y="198304"/>
                  </a:cubicBezTo>
                  <a:cubicBezTo>
                    <a:pt x="1009880" y="179942"/>
                    <a:pt x="1009110" y="160752"/>
                    <a:pt x="1002535" y="143219"/>
                  </a:cubicBezTo>
                  <a:cubicBezTo>
                    <a:pt x="995047" y="123252"/>
                    <a:pt x="962577" y="88883"/>
                    <a:pt x="947451" y="77118"/>
                  </a:cubicBezTo>
                  <a:cubicBezTo>
                    <a:pt x="878294" y="23329"/>
                    <a:pt x="921744" y="42232"/>
                    <a:pt x="903383" y="33051"/>
                  </a:cubicBezTo>
                  <a:close/>
                </a:path>
              </a:pathLst>
            </a:custGeom>
            <a:solidFill>
              <a:srgbClr val="40E519">
                <a:alpha val="63922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06776" y="3569465"/>
              <a:ext cx="1819048" cy="1403622"/>
            </a:xfrm>
            <a:custGeom>
              <a:avLst/>
              <a:gdLst>
                <a:gd name="connsiteX0" fmla="*/ 782197 w 1819048"/>
                <a:gd name="connsiteY0" fmla="*/ 1299990 h 1403622"/>
                <a:gd name="connsiteX1" fmla="*/ 683046 w 1819048"/>
                <a:gd name="connsiteY1" fmla="*/ 1156771 h 1403622"/>
                <a:gd name="connsiteX2" fmla="*/ 672029 w 1819048"/>
                <a:gd name="connsiteY2" fmla="*/ 1123721 h 1403622"/>
                <a:gd name="connsiteX3" fmla="*/ 638978 w 1819048"/>
                <a:gd name="connsiteY3" fmla="*/ 1101687 h 1403622"/>
                <a:gd name="connsiteX4" fmla="*/ 605928 w 1819048"/>
                <a:gd name="connsiteY4" fmla="*/ 1068636 h 1403622"/>
                <a:gd name="connsiteX5" fmla="*/ 550843 w 1819048"/>
                <a:gd name="connsiteY5" fmla="*/ 991518 h 1403622"/>
                <a:gd name="connsiteX6" fmla="*/ 418641 w 1819048"/>
                <a:gd name="connsiteY6" fmla="*/ 969484 h 1403622"/>
                <a:gd name="connsiteX7" fmla="*/ 308472 w 1819048"/>
                <a:gd name="connsiteY7" fmla="*/ 936434 h 1403622"/>
                <a:gd name="connsiteX8" fmla="*/ 220337 w 1819048"/>
                <a:gd name="connsiteY8" fmla="*/ 881349 h 1403622"/>
                <a:gd name="connsiteX9" fmla="*/ 165253 w 1819048"/>
                <a:gd name="connsiteY9" fmla="*/ 826265 h 1403622"/>
                <a:gd name="connsiteX10" fmla="*/ 99152 w 1819048"/>
                <a:gd name="connsiteY10" fmla="*/ 760164 h 1403622"/>
                <a:gd name="connsiteX11" fmla="*/ 77118 w 1819048"/>
                <a:gd name="connsiteY11" fmla="*/ 727113 h 1403622"/>
                <a:gd name="connsiteX12" fmla="*/ 44067 w 1819048"/>
                <a:gd name="connsiteY12" fmla="*/ 638978 h 1403622"/>
                <a:gd name="connsiteX13" fmla="*/ 33051 w 1819048"/>
                <a:gd name="connsiteY13" fmla="*/ 594911 h 1403622"/>
                <a:gd name="connsiteX14" fmla="*/ 0 w 1819048"/>
                <a:gd name="connsiteY14" fmla="*/ 473725 h 1403622"/>
                <a:gd name="connsiteX15" fmla="*/ 11017 w 1819048"/>
                <a:gd name="connsiteY15" fmla="*/ 363557 h 1403622"/>
                <a:gd name="connsiteX16" fmla="*/ 55084 w 1819048"/>
                <a:gd name="connsiteY16" fmla="*/ 297455 h 1403622"/>
                <a:gd name="connsiteX17" fmla="*/ 66101 w 1819048"/>
                <a:gd name="connsiteY17" fmla="*/ 253388 h 1403622"/>
                <a:gd name="connsiteX18" fmla="*/ 176270 w 1819048"/>
                <a:gd name="connsiteY18" fmla="*/ 176270 h 1403622"/>
                <a:gd name="connsiteX19" fmla="*/ 209320 w 1819048"/>
                <a:gd name="connsiteY19" fmla="*/ 154236 h 1403622"/>
                <a:gd name="connsiteX20" fmla="*/ 242371 w 1819048"/>
                <a:gd name="connsiteY20" fmla="*/ 121186 h 1403622"/>
                <a:gd name="connsiteX21" fmla="*/ 308472 w 1819048"/>
                <a:gd name="connsiteY21" fmla="*/ 110169 h 1403622"/>
                <a:gd name="connsiteX22" fmla="*/ 341523 w 1819048"/>
                <a:gd name="connsiteY22" fmla="*/ 99152 h 1403622"/>
                <a:gd name="connsiteX23" fmla="*/ 407624 w 1819048"/>
                <a:gd name="connsiteY23" fmla="*/ 55084 h 1403622"/>
                <a:gd name="connsiteX24" fmla="*/ 473725 w 1819048"/>
                <a:gd name="connsiteY24" fmla="*/ 33051 h 1403622"/>
                <a:gd name="connsiteX25" fmla="*/ 506776 w 1819048"/>
                <a:gd name="connsiteY25" fmla="*/ 22034 h 1403622"/>
                <a:gd name="connsiteX26" fmla="*/ 605928 w 1819048"/>
                <a:gd name="connsiteY26" fmla="*/ 0 h 1403622"/>
                <a:gd name="connsiteX27" fmla="*/ 771181 w 1819048"/>
                <a:gd name="connsiteY27" fmla="*/ 22034 h 1403622"/>
                <a:gd name="connsiteX28" fmla="*/ 804231 w 1819048"/>
                <a:gd name="connsiteY28" fmla="*/ 44068 h 1403622"/>
                <a:gd name="connsiteX29" fmla="*/ 859316 w 1819048"/>
                <a:gd name="connsiteY29" fmla="*/ 66101 h 1403622"/>
                <a:gd name="connsiteX30" fmla="*/ 892366 w 1819048"/>
                <a:gd name="connsiteY30" fmla="*/ 88135 h 1403622"/>
                <a:gd name="connsiteX31" fmla="*/ 936434 w 1819048"/>
                <a:gd name="connsiteY31" fmla="*/ 110169 h 1403622"/>
                <a:gd name="connsiteX32" fmla="*/ 1046602 w 1819048"/>
                <a:gd name="connsiteY32" fmla="*/ 187287 h 1403622"/>
                <a:gd name="connsiteX33" fmla="*/ 1079653 w 1819048"/>
                <a:gd name="connsiteY33" fmla="*/ 209321 h 1403622"/>
                <a:gd name="connsiteX34" fmla="*/ 1112704 w 1819048"/>
                <a:gd name="connsiteY34" fmla="*/ 220337 h 1403622"/>
                <a:gd name="connsiteX35" fmla="*/ 1145754 w 1819048"/>
                <a:gd name="connsiteY35" fmla="*/ 286439 h 1403622"/>
                <a:gd name="connsiteX36" fmla="*/ 1189822 w 1819048"/>
                <a:gd name="connsiteY36" fmla="*/ 352540 h 1403622"/>
                <a:gd name="connsiteX37" fmla="*/ 1211855 w 1819048"/>
                <a:gd name="connsiteY37" fmla="*/ 385590 h 1403622"/>
                <a:gd name="connsiteX38" fmla="*/ 1222872 w 1819048"/>
                <a:gd name="connsiteY38" fmla="*/ 418641 h 1403622"/>
                <a:gd name="connsiteX39" fmla="*/ 1244906 w 1819048"/>
                <a:gd name="connsiteY39" fmla="*/ 451692 h 1403622"/>
                <a:gd name="connsiteX40" fmla="*/ 1311007 w 1819048"/>
                <a:gd name="connsiteY40" fmla="*/ 473725 h 1403622"/>
                <a:gd name="connsiteX41" fmla="*/ 1553378 w 1819048"/>
                <a:gd name="connsiteY41" fmla="*/ 484742 h 1403622"/>
                <a:gd name="connsiteX42" fmla="*/ 1663547 w 1819048"/>
                <a:gd name="connsiteY42" fmla="*/ 572877 h 1403622"/>
                <a:gd name="connsiteX43" fmla="*/ 1674564 w 1819048"/>
                <a:gd name="connsiteY43" fmla="*/ 694063 h 1403622"/>
                <a:gd name="connsiteX44" fmla="*/ 1630496 w 1819048"/>
                <a:gd name="connsiteY44" fmla="*/ 771181 h 1403622"/>
                <a:gd name="connsiteX45" fmla="*/ 1586429 w 1819048"/>
                <a:gd name="connsiteY45" fmla="*/ 782198 h 1403622"/>
                <a:gd name="connsiteX46" fmla="*/ 1542361 w 1819048"/>
                <a:gd name="connsiteY46" fmla="*/ 804231 h 1403622"/>
                <a:gd name="connsiteX47" fmla="*/ 1520328 w 1819048"/>
                <a:gd name="connsiteY47" fmla="*/ 837282 h 1403622"/>
                <a:gd name="connsiteX48" fmla="*/ 1520328 w 1819048"/>
                <a:gd name="connsiteY48" fmla="*/ 936434 h 1403622"/>
                <a:gd name="connsiteX49" fmla="*/ 1586429 w 1819048"/>
                <a:gd name="connsiteY49" fmla="*/ 991518 h 1403622"/>
                <a:gd name="connsiteX50" fmla="*/ 1773716 w 1819048"/>
                <a:gd name="connsiteY50" fmla="*/ 980501 h 1403622"/>
                <a:gd name="connsiteX51" fmla="*/ 1806766 w 1819048"/>
                <a:gd name="connsiteY51" fmla="*/ 1002535 h 1403622"/>
                <a:gd name="connsiteX52" fmla="*/ 1817783 w 1819048"/>
                <a:gd name="connsiteY52" fmla="*/ 1046602 h 1403622"/>
                <a:gd name="connsiteX53" fmla="*/ 1806766 w 1819048"/>
                <a:gd name="connsiteY53" fmla="*/ 1112704 h 1403622"/>
                <a:gd name="connsiteX54" fmla="*/ 1575412 w 1819048"/>
                <a:gd name="connsiteY54" fmla="*/ 1079653 h 1403622"/>
                <a:gd name="connsiteX55" fmla="*/ 1487277 w 1819048"/>
                <a:gd name="connsiteY55" fmla="*/ 1090670 h 1403622"/>
                <a:gd name="connsiteX56" fmla="*/ 1454226 w 1819048"/>
                <a:gd name="connsiteY56" fmla="*/ 1101687 h 1403622"/>
                <a:gd name="connsiteX57" fmla="*/ 1366091 w 1819048"/>
                <a:gd name="connsiteY57" fmla="*/ 1112704 h 1403622"/>
                <a:gd name="connsiteX58" fmla="*/ 1322024 w 1819048"/>
                <a:gd name="connsiteY58" fmla="*/ 1156771 h 1403622"/>
                <a:gd name="connsiteX59" fmla="*/ 1288973 w 1819048"/>
                <a:gd name="connsiteY59" fmla="*/ 1167788 h 1403622"/>
                <a:gd name="connsiteX60" fmla="*/ 1255923 w 1819048"/>
                <a:gd name="connsiteY60" fmla="*/ 1189822 h 1403622"/>
                <a:gd name="connsiteX61" fmla="*/ 1244906 w 1819048"/>
                <a:gd name="connsiteY61" fmla="*/ 1222872 h 1403622"/>
                <a:gd name="connsiteX62" fmla="*/ 1222872 w 1819048"/>
                <a:gd name="connsiteY62" fmla="*/ 1255923 h 1403622"/>
                <a:gd name="connsiteX63" fmla="*/ 1255923 w 1819048"/>
                <a:gd name="connsiteY63" fmla="*/ 1277957 h 1403622"/>
                <a:gd name="connsiteX64" fmla="*/ 1244906 w 1819048"/>
                <a:gd name="connsiteY64" fmla="*/ 1344058 h 1403622"/>
                <a:gd name="connsiteX65" fmla="*/ 1178805 w 1819048"/>
                <a:gd name="connsiteY65" fmla="*/ 1366092 h 1403622"/>
                <a:gd name="connsiteX66" fmla="*/ 1013552 w 1819048"/>
                <a:gd name="connsiteY66" fmla="*/ 1388125 h 1403622"/>
                <a:gd name="connsiteX67" fmla="*/ 870332 w 1819048"/>
                <a:gd name="connsiteY67" fmla="*/ 1388125 h 1403622"/>
                <a:gd name="connsiteX68" fmla="*/ 837282 w 1819048"/>
                <a:gd name="connsiteY68" fmla="*/ 1366092 h 1403622"/>
                <a:gd name="connsiteX69" fmla="*/ 782197 w 1819048"/>
                <a:gd name="connsiteY69" fmla="*/ 1355075 h 1403622"/>
                <a:gd name="connsiteX70" fmla="*/ 782197 w 1819048"/>
                <a:gd name="connsiteY70" fmla="*/ 1299990 h 14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819048" h="1403622">
                  <a:moveTo>
                    <a:pt x="782197" y="1299990"/>
                  </a:moveTo>
                  <a:cubicBezTo>
                    <a:pt x="765672" y="1266939"/>
                    <a:pt x="713820" y="1206009"/>
                    <a:pt x="683046" y="1156771"/>
                  </a:cubicBezTo>
                  <a:cubicBezTo>
                    <a:pt x="676891" y="1146924"/>
                    <a:pt x="679283" y="1132789"/>
                    <a:pt x="672029" y="1123721"/>
                  </a:cubicBezTo>
                  <a:cubicBezTo>
                    <a:pt x="663757" y="1113382"/>
                    <a:pt x="649150" y="1110164"/>
                    <a:pt x="638978" y="1101687"/>
                  </a:cubicBezTo>
                  <a:cubicBezTo>
                    <a:pt x="627009" y="1091713"/>
                    <a:pt x="615902" y="1080605"/>
                    <a:pt x="605928" y="1068636"/>
                  </a:cubicBezTo>
                  <a:cubicBezTo>
                    <a:pt x="596117" y="1056862"/>
                    <a:pt x="560763" y="995486"/>
                    <a:pt x="550843" y="991518"/>
                  </a:cubicBezTo>
                  <a:cubicBezTo>
                    <a:pt x="509363" y="974926"/>
                    <a:pt x="461024" y="983611"/>
                    <a:pt x="418641" y="969484"/>
                  </a:cubicBezTo>
                  <a:cubicBezTo>
                    <a:pt x="338176" y="942663"/>
                    <a:pt x="375072" y="953084"/>
                    <a:pt x="308472" y="936434"/>
                  </a:cubicBezTo>
                  <a:cubicBezTo>
                    <a:pt x="273565" y="918980"/>
                    <a:pt x="248940" y="909952"/>
                    <a:pt x="220337" y="881349"/>
                  </a:cubicBezTo>
                  <a:cubicBezTo>
                    <a:pt x="146891" y="807903"/>
                    <a:pt x="253391" y="885023"/>
                    <a:pt x="165253" y="826265"/>
                  </a:cubicBezTo>
                  <a:cubicBezTo>
                    <a:pt x="113324" y="748374"/>
                    <a:pt x="181144" y="842157"/>
                    <a:pt x="99152" y="760164"/>
                  </a:cubicBezTo>
                  <a:cubicBezTo>
                    <a:pt x="89789" y="750801"/>
                    <a:pt x="84463" y="738130"/>
                    <a:pt x="77118" y="727113"/>
                  </a:cubicBezTo>
                  <a:cubicBezTo>
                    <a:pt x="49175" y="587401"/>
                    <a:pt x="86620" y="738271"/>
                    <a:pt x="44067" y="638978"/>
                  </a:cubicBezTo>
                  <a:cubicBezTo>
                    <a:pt x="38103" y="625061"/>
                    <a:pt x="37035" y="609519"/>
                    <a:pt x="33051" y="594911"/>
                  </a:cubicBezTo>
                  <a:cubicBezTo>
                    <a:pt x="-6249" y="450809"/>
                    <a:pt x="24924" y="573421"/>
                    <a:pt x="0" y="473725"/>
                  </a:cubicBezTo>
                  <a:cubicBezTo>
                    <a:pt x="3672" y="437002"/>
                    <a:pt x="9" y="398783"/>
                    <a:pt x="11017" y="363557"/>
                  </a:cubicBezTo>
                  <a:cubicBezTo>
                    <a:pt x="18916" y="338281"/>
                    <a:pt x="55084" y="297455"/>
                    <a:pt x="55084" y="297455"/>
                  </a:cubicBezTo>
                  <a:cubicBezTo>
                    <a:pt x="58756" y="282766"/>
                    <a:pt x="60137" y="267305"/>
                    <a:pt x="66101" y="253388"/>
                  </a:cubicBezTo>
                  <a:cubicBezTo>
                    <a:pt x="90259" y="197020"/>
                    <a:pt x="116220" y="216305"/>
                    <a:pt x="176270" y="176270"/>
                  </a:cubicBezTo>
                  <a:cubicBezTo>
                    <a:pt x="187287" y="168925"/>
                    <a:pt x="199148" y="162712"/>
                    <a:pt x="209320" y="154236"/>
                  </a:cubicBezTo>
                  <a:cubicBezTo>
                    <a:pt x="221289" y="144262"/>
                    <a:pt x="228134" y="127514"/>
                    <a:pt x="242371" y="121186"/>
                  </a:cubicBezTo>
                  <a:cubicBezTo>
                    <a:pt x="262783" y="112114"/>
                    <a:pt x="286666" y="115015"/>
                    <a:pt x="308472" y="110169"/>
                  </a:cubicBezTo>
                  <a:cubicBezTo>
                    <a:pt x="319808" y="107650"/>
                    <a:pt x="330506" y="102824"/>
                    <a:pt x="341523" y="99152"/>
                  </a:cubicBezTo>
                  <a:cubicBezTo>
                    <a:pt x="363557" y="84463"/>
                    <a:pt x="382502" y="63458"/>
                    <a:pt x="407624" y="55084"/>
                  </a:cubicBezTo>
                  <a:lnTo>
                    <a:pt x="473725" y="33051"/>
                  </a:lnTo>
                  <a:cubicBezTo>
                    <a:pt x="484742" y="29379"/>
                    <a:pt x="495510" y="24851"/>
                    <a:pt x="506776" y="22034"/>
                  </a:cubicBezTo>
                  <a:cubicBezTo>
                    <a:pt x="569009" y="6475"/>
                    <a:pt x="535996" y="13986"/>
                    <a:pt x="605928" y="0"/>
                  </a:cubicBezTo>
                  <a:cubicBezTo>
                    <a:pt x="661012" y="7345"/>
                    <a:pt x="716933" y="9979"/>
                    <a:pt x="771181" y="22034"/>
                  </a:cubicBezTo>
                  <a:cubicBezTo>
                    <a:pt x="784106" y="24906"/>
                    <a:pt x="792388" y="38147"/>
                    <a:pt x="804231" y="44068"/>
                  </a:cubicBezTo>
                  <a:cubicBezTo>
                    <a:pt x="821919" y="52912"/>
                    <a:pt x="841628" y="57257"/>
                    <a:pt x="859316" y="66101"/>
                  </a:cubicBezTo>
                  <a:cubicBezTo>
                    <a:pt x="871159" y="72022"/>
                    <a:pt x="880870" y="81566"/>
                    <a:pt x="892366" y="88135"/>
                  </a:cubicBezTo>
                  <a:cubicBezTo>
                    <a:pt x="906625" y="96283"/>
                    <a:pt x="923610" y="99910"/>
                    <a:pt x="936434" y="110169"/>
                  </a:cubicBezTo>
                  <a:cubicBezTo>
                    <a:pt x="1041172" y="193959"/>
                    <a:pt x="958733" y="165319"/>
                    <a:pt x="1046602" y="187287"/>
                  </a:cubicBezTo>
                  <a:cubicBezTo>
                    <a:pt x="1057619" y="194632"/>
                    <a:pt x="1067810" y="203400"/>
                    <a:pt x="1079653" y="209321"/>
                  </a:cubicBezTo>
                  <a:cubicBezTo>
                    <a:pt x="1090040" y="214514"/>
                    <a:pt x="1103636" y="213083"/>
                    <a:pt x="1112704" y="220337"/>
                  </a:cubicBezTo>
                  <a:cubicBezTo>
                    <a:pt x="1142047" y="243811"/>
                    <a:pt x="1129788" y="257701"/>
                    <a:pt x="1145754" y="286439"/>
                  </a:cubicBezTo>
                  <a:cubicBezTo>
                    <a:pt x="1158615" y="309588"/>
                    <a:pt x="1175133" y="330506"/>
                    <a:pt x="1189822" y="352540"/>
                  </a:cubicBezTo>
                  <a:cubicBezTo>
                    <a:pt x="1197166" y="363557"/>
                    <a:pt x="1207668" y="373029"/>
                    <a:pt x="1211855" y="385590"/>
                  </a:cubicBezTo>
                  <a:cubicBezTo>
                    <a:pt x="1215527" y="396607"/>
                    <a:pt x="1217679" y="408254"/>
                    <a:pt x="1222872" y="418641"/>
                  </a:cubicBezTo>
                  <a:cubicBezTo>
                    <a:pt x="1228793" y="430484"/>
                    <a:pt x="1233678" y="444674"/>
                    <a:pt x="1244906" y="451692"/>
                  </a:cubicBezTo>
                  <a:cubicBezTo>
                    <a:pt x="1264601" y="464001"/>
                    <a:pt x="1287806" y="472670"/>
                    <a:pt x="1311007" y="473725"/>
                  </a:cubicBezTo>
                  <a:lnTo>
                    <a:pt x="1553378" y="484742"/>
                  </a:lnTo>
                  <a:cubicBezTo>
                    <a:pt x="1638708" y="570072"/>
                    <a:pt x="1596008" y="550364"/>
                    <a:pt x="1663547" y="572877"/>
                  </a:cubicBezTo>
                  <a:cubicBezTo>
                    <a:pt x="1690215" y="652879"/>
                    <a:pt x="1691174" y="619318"/>
                    <a:pt x="1674564" y="694063"/>
                  </a:cubicBezTo>
                  <a:cubicBezTo>
                    <a:pt x="1666290" y="731294"/>
                    <a:pt x="1667542" y="750012"/>
                    <a:pt x="1630496" y="771181"/>
                  </a:cubicBezTo>
                  <a:cubicBezTo>
                    <a:pt x="1617350" y="778693"/>
                    <a:pt x="1600606" y="776882"/>
                    <a:pt x="1586429" y="782198"/>
                  </a:cubicBezTo>
                  <a:cubicBezTo>
                    <a:pt x="1571052" y="787964"/>
                    <a:pt x="1557050" y="796887"/>
                    <a:pt x="1542361" y="804231"/>
                  </a:cubicBezTo>
                  <a:cubicBezTo>
                    <a:pt x="1535017" y="815248"/>
                    <a:pt x="1526249" y="825439"/>
                    <a:pt x="1520328" y="837282"/>
                  </a:cubicBezTo>
                  <a:cubicBezTo>
                    <a:pt x="1503923" y="870094"/>
                    <a:pt x="1504179" y="900100"/>
                    <a:pt x="1520328" y="936434"/>
                  </a:cubicBezTo>
                  <a:cubicBezTo>
                    <a:pt x="1529257" y="956524"/>
                    <a:pt x="1568871" y="979813"/>
                    <a:pt x="1586429" y="991518"/>
                  </a:cubicBezTo>
                  <a:cubicBezTo>
                    <a:pt x="1648858" y="987846"/>
                    <a:pt x="1711257" y="977378"/>
                    <a:pt x="1773716" y="980501"/>
                  </a:cubicBezTo>
                  <a:cubicBezTo>
                    <a:pt x="1786940" y="981162"/>
                    <a:pt x="1799422" y="991518"/>
                    <a:pt x="1806766" y="1002535"/>
                  </a:cubicBezTo>
                  <a:cubicBezTo>
                    <a:pt x="1815165" y="1015133"/>
                    <a:pt x="1814111" y="1031913"/>
                    <a:pt x="1817783" y="1046602"/>
                  </a:cubicBezTo>
                  <a:cubicBezTo>
                    <a:pt x="1814111" y="1068636"/>
                    <a:pt x="1828368" y="1107019"/>
                    <a:pt x="1806766" y="1112704"/>
                  </a:cubicBezTo>
                  <a:cubicBezTo>
                    <a:pt x="1667747" y="1149289"/>
                    <a:pt x="1649046" y="1128742"/>
                    <a:pt x="1575412" y="1079653"/>
                  </a:cubicBezTo>
                  <a:cubicBezTo>
                    <a:pt x="1546034" y="1083325"/>
                    <a:pt x="1516406" y="1085374"/>
                    <a:pt x="1487277" y="1090670"/>
                  </a:cubicBezTo>
                  <a:cubicBezTo>
                    <a:pt x="1475851" y="1092747"/>
                    <a:pt x="1465652" y="1099610"/>
                    <a:pt x="1454226" y="1101687"/>
                  </a:cubicBezTo>
                  <a:cubicBezTo>
                    <a:pt x="1425097" y="1106983"/>
                    <a:pt x="1395469" y="1109032"/>
                    <a:pt x="1366091" y="1112704"/>
                  </a:cubicBezTo>
                  <a:cubicBezTo>
                    <a:pt x="1277956" y="1142083"/>
                    <a:pt x="1380782" y="1098014"/>
                    <a:pt x="1322024" y="1156771"/>
                  </a:cubicBezTo>
                  <a:cubicBezTo>
                    <a:pt x="1313812" y="1164982"/>
                    <a:pt x="1299990" y="1164116"/>
                    <a:pt x="1288973" y="1167788"/>
                  </a:cubicBezTo>
                  <a:cubicBezTo>
                    <a:pt x="1277956" y="1175133"/>
                    <a:pt x="1264194" y="1179483"/>
                    <a:pt x="1255923" y="1189822"/>
                  </a:cubicBezTo>
                  <a:cubicBezTo>
                    <a:pt x="1248669" y="1198890"/>
                    <a:pt x="1250099" y="1212485"/>
                    <a:pt x="1244906" y="1222872"/>
                  </a:cubicBezTo>
                  <a:cubicBezTo>
                    <a:pt x="1238984" y="1234715"/>
                    <a:pt x="1230217" y="1244906"/>
                    <a:pt x="1222872" y="1255923"/>
                  </a:cubicBezTo>
                  <a:cubicBezTo>
                    <a:pt x="1233889" y="1263268"/>
                    <a:pt x="1246560" y="1268594"/>
                    <a:pt x="1255923" y="1277957"/>
                  </a:cubicBezTo>
                  <a:cubicBezTo>
                    <a:pt x="1286161" y="1308195"/>
                    <a:pt x="1287835" y="1320208"/>
                    <a:pt x="1244906" y="1344058"/>
                  </a:cubicBezTo>
                  <a:cubicBezTo>
                    <a:pt x="1224603" y="1355337"/>
                    <a:pt x="1200839" y="1358748"/>
                    <a:pt x="1178805" y="1366092"/>
                  </a:cubicBezTo>
                  <a:cubicBezTo>
                    <a:pt x="1103810" y="1391090"/>
                    <a:pt x="1157300" y="1376146"/>
                    <a:pt x="1013552" y="1388125"/>
                  </a:cubicBezTo>
                  <a:cubicBezTo>
                    <a:pt x="954368" y="1407853"/>
                    <a:pt x="963839" y="1409703"/>
                    <a:pt x="870332" y="1388125"/>
                  </a:cubicBezTo>
                  <a:cubicBezTo>
                    <a:pt x="857431" y="1385148"/>
                    <a:pt x="849679" y="1370741"/>
                    <a:pt x="837282" y="1366092"/>
                  </a:cubicBezTo>
                  <a:cubicBezTo>
                    <a:pt x="819749" y="1359517"/>
                    <a:pt x="794185" y="1369460"/>
                    <a:pt x="782197" y="1355075"/>
                  </a:cubicBezTo>
                  <a:cubicBezTo>
                    <a:pt x="770442" y="1340969"/>
                    <a:pt x="798722" y="1333041"/>
                    <a:pt x="782197" y="1299990"/>
                  </a:cubicBezTo>
                  <a:close/>
                </a:path>
              </a:pathLst>
            </a:custGeom>
            <a:solidFill>
              <a:srgbClr val="7030A0">
                <a:alpha val="64000"/>
              </a:srgb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782198" y="4681010"/>
              <a:ext cx="3220305" cy="904542"/>
            </a:xfrm>
            <a:custGeom>
              <a:avLst/>
              <a:gdLst>
                <a:gd name="connsiteX0" fmla="*/ 22033 w 3220305"/>
                <a:gd name="connsiteY0" fmla="*/ 640137 h 904542"/>
                <a:gd name="connsiteX1" fmla="*/ 11016 w 3220305"/>
                <a:gd name="connsiteY1" fmla="*/ 563019 h 904542"/>
                <a:gd name="connsiteX2" fmla="*/ 0 w 3220305"/>
                <a:gd name="connsiteY2" fmla="*/ 518951 h 904542"/>
                <a:gd name="connsiteX3" fmla="*/ 11016 w 3220305"/>
                <a:gd name="connsiteY3" fmla="*/ 287597 h 904542"/>
                <a:gd name="connsiteX4" fmla="*/ 44067 w 3220305"/>
                <a:gd name="connsiteY4" fmla="*/ 221496 h 904542"/>
                <a:gd name="connsiteX5" fmla="*/ 77118 w 3220305"/>
                <a:gd name="connsiteY5" fmla="*/ 155395 h 904542"/>
                <a:gd name="connsiteX6" fmla="*/ 264404 w 3220305"/>
                <a:gd name="connsiteY6" fmla="*/ 166412 h 904542"/>
                <a:gd name="connsiteX7" fmla="*/ 429657 w 3220305"/>
                <a:gd name="connsiteY7" fmla="*/ 188445 h 904542"/>
                <a:gd name="connsiteX8" fmla="*/ 451691 w 3220305"/>
                <a:gd name="connsiteY8" fmla="*/ 221496 h 904542"/>
                <a:gd name="connsiteX9" fmla="*/ 462708 w 3220305"/>
                <a:gd name="connsiteY9" fmla="*/ 254547 h 904542"/>
                <a:gd name="connsiteX10" fmla="*/ 495759 w 3220305"/>
                <a:gd name="connsiteY10" fmla="*/ 265563 h 904542"/>
                <a:gd name="connsiteX11" fmla="*/ 616944 w 3220305"/>
                <a:gd name="connsiteY11" fmla="*/ 320648 h 904542"/>
                <a:gd name="connsiteX12" fmla="*/ 683045 w 3220305"/>
                <a:gd name="connsiteY12" fmla="*/ 342682 h 904542"/>
                <a:gd name="connsiteX13" fmla="*/ 760163 w 3220305"/>
                <a:gd name="connsiteY13" fmla="*/ 364715 h 904542"/>
                <a:gd name="connsiteX14" fmla="*/ 837282 w 3220305"/>
                <a:gd name="connsiteY14" fmla="*/ 375732 h 904542"/>
                <a:gd name="connsiteX15" fmla="*/ 958467 w 3220305"/>
                <a:gd name="connsiteY15" fmla="*/ 375732 h 904542"/>
                <a:gd name="connsiteX16" fmla="*/ 1024568 w 3220305"/>
                <a:gd name="connsiteY16" fmla="*/ 309631 h 904542"/>
                <a:gd name="connsiteX17" fmla="*/ 1079653 w 3220305"/>
                <a:gd name="connsiteY17" fmla="*/ 232513 h 904542"/>
                <a:gd name="connsiteX18" fmla="*/ 1068636 w 3220305"/>
                <a:gd name="connsiteY18" fmla="*/ 199462 h 904542"/>
                <a:gd name="connsiteX19" fmla="*/ 1035585 w 3220305"/>
                <a:gd name="connsiteY19" fmla="*/ 177429 h 904542"/>
                <a:gd name="connsiteX20" fmla="*/ 1013551 w 3220305"/>
                <a:gd name="connsiteY20" fmla="*/ 144378 h 904542"/>
                <a:gd name="connsiteX21" fmla="*/ 1024568 w 3220305"/>
                <a:gd name="connsiteY21" fmla="*/ 78277 h 904542"/>
                <a:gd name="connsiteX22" fmla="*/ 1057619 w 3220305"/>
                <a:gd name="connsiteY22" fmla="*/ 67260 h 904542"/>
                <a:gd name="connsiteX23" fmla="*/ 1134737 w 3220305"/>
                <a:gd name="connsiteY23" fmla="*/ 56243 h 904542"/>
                <a:gd name="connsiteX24" fmla="*/ 1277956 w 3220305"/>
                <a:gd name="connsiteY24" fmla="*/ 23192 h 904542"/>
                <a:gd name="connsiteX25" fmla="*/ 1311007 w 3220305"/>
                <a:gd name="connsiteY25" fmla="*/ 1159 h 904542"/>
                <a:gd name="connsiteX26" fmla="*/ 1366091 w 3220305"/>
                <a:gd name="connsiteY26" fmla="*/ 111327 h 904542"/>
                <a:gd name="connsiteX27" fmla="*/ 1399142 w 3220305"/>
                <a:gd name="connsiteY27" fmla="*/ 122344 h 904542"/>
                <a:gd name="connsiteX28" fmla="*/ 1421175 w 3220305"/>
                <a:gd name="connsiteY28" fmla="*/ 155395 h 904542"/>
                <a:gd name="connsiteX29" fmla="*/ 1432192 w 3220305"/>
                <a:gd name="connsiteY29" fmla="*/ 188445 h 904542"/>
                <a:gd name="connsiteX30" fmla="*/ 1476260 w 3220305"/>
                <a:gd name="connsiteY30" fmla="*/ 254547 h 904542"/>
                <a:gd name="connsiteX31" fmla="*/ 1498294 w 3220305"/>
                <a:gd name="connsiteY31" fmla="*/ 287597 h 904542"/>
                <a:gd name="connsiteX32" fmla="*/ 1564395 w 3220305"/>
                <a:gd name="connsiteY32" fmla="*/ 320648 h 904542"/>
                <a:gd name="connsiteX33" fmla="*/ 1575412 w 3220305"/>
                <a:gd name="connsiteY33" fmla="*/ 353698 h 904542"/>
                <a:gd name="connsiteX34" fmla="*/ 1641513 w 3220305"/>
                <a:gd name="connsiteY34" fmla="*/ 386749 h 904542"/>
                <a:gd name="connsiteX35" fmla="*/ 1663547 w 3220305"/>
                <a:gd name="connsiteY35" fmla="*/ 419800 h 904542"/>
                <a:gd name="connsiteX36" fmla="*/ 1696597 w 3220305"/>
                <a:gd name="connsiteY36" fmla="*/ 430817 h 904542"/>
                <a:gd name="connsiteX37" fmla="*/ 1707614 w 3220305"/>
                <a:gd name="connsiteY37" fmla="*/ 463867 h 904542"/>
                <a:gd name="connsiteX38" fmla="*/ 1773715 w 3220305"/>
                <a:gd name="connsiteY38" fmla="*/ 496918 h 904542"/>
                <a:gd name="connsiteX39" fmla="*/ 1828800 w 3220305"/>
                <a:gd name="connsiteY39" fmla="*/ 518951 h 904542"/>
                <a:gd name="connsiteX40" fmla="*/ 1916935 w 3220305"/>
                <a:gd name="connsiteY40" fmla="*/ 507935 h 904542"/>
                <a:gd name="connsiteX41" fmla="*/ 1938968 w 3220305"/>
                <a:gd name="connsiteY41" fmla="*/ 474884 h 904542"/>
                <a:gd name="connsiteX42" fmla="*/ 2060154 w 3220305"/>
                <a:gd name="connsiteY42" fmla="*/ 441833 h 904542"/>
                <a:gd name="connsiteX43" fmla="*/ 2280491 w 3220305"/>
                <a:gd name="connsiteY43" fmla="*/ 408783 h 904542"/>
                <a:gd name="connsiteX44" fmla="*/ 2313542 w 3220305"/>
                <a:gd name="connsiteY44" fmla="*/ 397766 h 904542"/>
                <a:gd name="connsiteX45" fmla="*/ 2368626 w 3220305"/>
                <a:gd name="connsiteY45" fmla="*/ 353698 h 904542"/>
                <a:gd name="connsiteX46" fmla="*/ 2644048 w 3220305"/>
                <a:gd name="connsiteY46" fmla="*/ 364715 h 904542"/>
                <a:gd name="connsiteX47" fmla="*/ 2677098 w 3220305"/>
                <a:gd name="connsiteY47" fmla="*/ 375732 h 904542"/>
                <a:gd name="connsiteX48" fmla="*/ 2820318 w 3220305"/>
                <a:gd name="connsiteY48" fmla="*/ 386749 h 904542"/>
                <a:gd name="connsiteX49" fmla="*/ 3095739 w 3220305"/>
                <a:gd name="connsiteY49" fmla="*/ 408783 h 904542"/>
                <a:gd name="connsiteX50" fmla="*/ 3161841 w 3220305"/>
                <a:gd name="connsiteY50" fmla="*/ 441833 h 904542"/>
                <a:gd name="connsiteX51" fmla="*/ 3194891 w 3220305"/>
                <a:gd name="connsiteY51" fmla="*/ 662171 h 904542"/>
                <a:gd name="connsiteX52" fmla="*/ 3128790 w 3220305"/>
                <a:gd name="connsiteY52" fmla="*/ 706238 h 904542"/>
                <a:gd name="connsiteX53" fmla="*/ 3106756 w 3220305"/>
                <a:gd name="connsiteY53" fmla="*/ 739289 h 904542"/>
                <a:gd name="connsiteX54" fmla="*/ 3029638 w 3220305"/>
                <a:gd name="connsiteY54" fmla="*/ 772339 h 904542"/>
                <a:gd name="connsiteX55" fmla="*/ 2963537 w 3220305"/>
                <a:gd name="connsiteY55" fmla="*/ 827424 h 904542"/>
                <a:gd name="connsiteX56" fmla="*/ 2886419 w 3220305"/>
                <a:gd name="connsiteY56" fmla="*/ 849457 h 904542"/>
                <a:gd name="connsiteX57" fmla="*/ 2853368 w 3220305"/>
                <a:gd name="connsiteY57" fmla="*/ 860474 h 904542"/>
                <a:gd name="connsiteX58" fmla="*/ 2467778 w 3220305"/>
                <a:gd name="connsiteY58" fmla="*/ 871491 h 904542"/>
                <a:gd name="connsiteX59" fmla="*/ 2434727 w 3220305"/>
                <a:gd name="connsiteY59" fmla="*/ 882508 h 904542"/>
                <a:gd name="connsiteX60" fmla="*/ 2368626 w 3220305"/>
                <a:gd name="connsiteY60" fmla="*/ 893525 h 904542"/>
                <a:gd name="connsiteX61" fmla="*/ 2313542 w 3220305"/>
                <a:gd name="connsiteY61" fmla="*/ 904542 h 904542"/>
                <a:gd name="connsiteX62" fmla="*/ 1333041 w 3220305"/>
                <a:gd name="connsiteY62" fmla="*/ 893525 h 904542"/>
                <a:gd name="connsiteX63" fmla="*/ 1255922 w 3220305"/>
                <a:gd name="connsiteY63" fmla="*/ 882508 h 904542"/>
                <a:gd name="connsiteX64" fmla="*/ 815248 w 3220305"/>
                <a:gd name="connsiteY64" fmla="*/ 871491 h 904542"/>
                <a:gd name="connsiteX65" fmla="*/ 572877 w 3220305"/>
                <a:gd name="connsiteY65" fmla="*/ 827424 h 904542"/>
                <a:gd name="connsiteX66" fmla="*/ 330506 w 3220305"/>
                <a:gd name="connsiteY66" fmla="*/ 805390 h 904542"/>
                <a:gd name="connsiteX67" fmla="*/ 209320 w 3220305"/>
                <a:gd name="connsiteY67" fmla="*/ 783356 h 904542"/>
                <a:gd name="connsiteX68" fmla="*/ 176269 w 3220305"/>
                <a:gd name="connsiteY68" fmla="*/ 750306 h 904542"/>
                <a:gd name="connsiteX69" fmla="*/ 110168 w 3220305"/>
                <a:gd name="connsiteY69" fmla="*/ 728272 h 904542"/>
                <a:gd name="connsiteX70" fmla="*/ 55084 w 3220305"/>
                <a:gd name="connsiteY70" fmla="*/ 662171 h 904542"/>
                <a:gd name="connsiteX71" fmla="*/ 22033 w 3220305"/>
                <a:gd name="connsiteY71" fmla="*/ 640137 h 90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220305" h="904542">
                  <a:moveTo>
                    <a:pt x="22033" y="640137"/>
                  </a:moveTo>
                  <a:cubicBezTo>
                    <a:pt x="14688" y="623612"/>
                    <a:pt x="15661" y="588567"/>
                    <a:pt x="11016" y="563019"/>
                  </a:cubicBezTo>
                  <a:cubicBezTo>
                    <a:pt x="8308" y="548122"/>
                    <a:pt x="0" y="534092"/>
                    <a:pt x="0" y="518951"/>
                  </a:cubicBezTo>
                  <a:cubicBezTo>
                    <a:pt x="0" y="441746"/>
                    <a:pt x="4605" y="364536"/>
                    <a:pt x="11016" y="287597"/>
                  </a:cubicBezTo>
                  <a:cubicBezTo>
                    <a:pt x="13785" y="254369"/>
                    <a:pt x="29770" y="250089"/>
                    <a:pt x="44067" y="221496"/>
                  </a:cubicBezTo>
                  <a:cubicBezTo>
                    <a:pt x="89676" y="130277"/>
                    <a:pt x="13976" y="250106"/>
                    <a:pt x="77118" y="155395"/>
                  </a:cubicBezTo>
                  <a:lnTo>
                    <a:pt x="264404" y="166412"/>
                  </a:lnTo>
                  <a:cubicBezTo>
                    <a:pt x="400365" y="175789"/>
                    <a:pt x="356708" y="164130"/>
                    <a:pt x="429657" y="188445"/>
                  </a:cubicBezTo>
                  <a:cubicBezTo>
                    <a:pt x="437002" y="199462"/>
                    <a:pt x="445770" y="209653"/>
                    <a:pt x="451691" y="221496"/>
                  </a:cubicBezTo>
                  <a:cubicBezTo>
                    <a:pt x="456884" y="231883"/>
                    <a:pt x="454496" y="246336"/>
                    <a:pt x="462708" y="254547"/>
                  </a:cubicBezTo>
                  <a:cubicBezTo>
                    <a:pt x="470920" y="262758"/>
                    <a:pt x="484742" y="261891"/>
                    <a:pt x="495759" y="265563"/>
                  </a:cubicBezTo>
                  <a:cubicBezTo>
                    <a:pt x="556862" y="326668"/>
                    <a:pt x="500788" y="281929"/>
                    <a:pt x="616944" y="320648"/>
                  </a:cubicBezTo>
                  <a:lnTo>
                    <a:pt x="683045" y="342682"/>
                  </a:lnTo>
                  <a:cubicBezTo>
                    <a:pt x="711353" y="352118"/>
                    <a:pt x="729742" y="359184"/>
                    <a:pt x="760163" y="364715"/>
                  </a:cubicBezTo>
                  <a:cubicBezTo>
                    <a:pt x="785711" y="369360"/>
                    <a:pt x="811576" y="372060"/>
                    <a:pt x="837282" y="375732"/>
                  </a:cubicBezTo>
                  <a:cubicBezTo>
                    <a:pt x="880830" y="390248"/>
                    <a:pt x="903654" y="403138"/>
                    <a:pt x="958467" y="375732"/>
                  </a:cubicBezTo>
                  <a:cubicBezTo>
                    <a:pt x="986338" y="361797"/>
                    <a:pt x="1002534" y="331665"/>
                    <a:pt x="1024568" y="309631"/>
                  </a:cubicBezTo>
                  <a:cubicBezTo>
                    <a:pt x="1069232" y="264967"/>
                    <a:pt x="1050651" y="290515"/>
                    <a:pt x="1079653" y="232513"/>
                  </a:cubicBezTo>
                  <a:cubicBezTo>
                    <a:pt x="1075981" y="221496"/>
                    <a:pt x="1075891" y="208530"/>
                    <a:pt x="1068636" y="199462"/>
                  </a:cubicBezTo>
                  <a:cubicBezTo>
                    <a:pt x="1060365" y="189123"/>
                    <a:pt x="1044948" y="186791"/>
                    <a:pt x="1035585" y="177429"/>
                  </a:cubicBezTo>
                  <a:cubicBezTo>
                    <a:pt x="1026222" y="168066"/>
                    <a:pt x="1020896" y="155395"/>
                    <a:pt x="1013551" y="144378"/>
                  </a:cubicBezTo>
                  <a:cubicBezTo>
                    <a:pt x="1017223" y="122344"/>
                    <a:pt x="1013485" y="97671"/>
                    <a:pt x="1024568" y="78277"/>
                  </a:cubicBezTo>
                  <a:cubicBezTo>
                    <a:pt x="1030330" y="68194"/>
                    <a:pt x="1046232" y="69538"/>
                    <a:pt x="1057619" y="67260"/>
                  </a:cubicBezTo>
                  <a:cubicBezTo>
                    <a:pt x="1083082" y="62167"/>
                    <a:pt x="1109031" y="59915"/>
                    <a:pt x="1134737" y="56243"/>
                  </a:cubicBezTo>
                  <a:cubicBezTo>
                    <a:pt x="1225472" y="25997"/>
                    <a:pt x="1177846" y="37494"/>
                    <a:pt x="1277956" y="23192"/>
                  </a:cubicBezTo>
                  <a:cubicBezTo>
                    <a:pt x="1288973" y="15848"/>
                    <a:pt x="1297899" y="3031"/>
                    <a:pt x="1311007" y="1159"/>
                  </a:cubicBezTo>
                  <a:cubicBezTo>
                    <a:pt x="1390198" y="-10153"/>
                    <a:pt x="1347113" y="63882"/>
                    <a:pt x="1366091" y="111327"/>
                  </a:cubicBezTo>
                  <a:cubicBezTo>
                    <a:pt x="1370404" y="122109"/>
                    <a:pt x="1388125" y="118672"/>
                    <a:pt x="1399142" y="122344"/>
                  </a:cubicBezTo>
                  <a:cubicBezTo>
                    <a:pt x="1406486" y="133361"/>
                    <a:pt x="1415254" y="143552"/>
                    <a:pt x="1421175" y="155395"/>
                  </a:cubicBezTo>
                  <a:cubicBezTo>
                    <a:pt x="1426368" y="165782"/>
                    <a:pt x="1426552" y="178294"/>
                    <a:pt x="1432192" y="188445"/>
                  </a:cubicBezTo>
                  <a:cubicBezTo>
                    <a:pt x="1445053" y="211594"/>
                    <a:pt x="1461571" y="232513"/>
                    <a:pt x="1476260" y="254547"/>
                  </a:cubicBezTo>
                  <a:cubicBezTo>
                    <a:pt x="1483605" y="265564"/>
                    <a:pt x="1485733" y="283410"/>
                    <a:pt x="1498294" y="287597"/>
                  </a:cubicBezTo>
                  <a:cubicBezTo>
                    <a:pt x="1543905" y="302801"/>
                    <a:pt x="1521682" y="292172"/>
                    <a:pt x="1564395" y="320648"/>
                  </a:cubicBezTo>
                  <a:cubicBezTo>
                    <a:pt x="1568067" y="331665"/>
                    <a:pt x="1568158" y="344630"/>
                    <a:pt x="1575412" y="353698"/>
                  </a:cubicBezTo>
                  <a:cubicBezTo>
                    <a:pt x="1590945" y="373114"/>
                    <a:pt x="1619740" y="379491"/>
                    <a:pt x="1641513" y="386749"/>
                  </a:cubicBezTo>
                  <a:cubicBezTo>
                    <a:pt x="1648858" y="397766"/>
                    <a:pt x="1653208" y="411528"/>
                    <a:pt x="1663547" y="419800"/>
                  </a:cubicBezTo>
                  <a:cubicBezTo>
                    <a:pt x="1672615" y="427054"/>
                    <a:pt x="1688386" y="422606"/>
                    <a:pt x="1696597" y="430817"/>
                  </a:cubicBezTo>
                  <a:cubicBezTo>
                    <a:pt x="1704808" y="439028"/>
                    <a:pt x="1700360" y="454799"/>
                    <a:pt x="1707614" y="463867"/>
                  </a:cubicBezTo>
                  <a:cubicBezTo>
                    <a:pt x="1724328" y="484759"/>
                    <a:pt x="1750906" y="488365"/>
                    <a:pt x="1773715" y="496918"/>
                  </a:cubicBezTo>
                  <a:cubicBezTo>
                    <a:pt x="1792232" y="503862"/>
                    <a:pt x="1810438" y="511607"/>
                    <a:pt x="1828800" y="518951"/>
                  </a:cubicBezTo>
                  <a:cubicBezTo>
                    <a:pt x="1858178" y="515279"/>
                    <a:pt x="1889446" y="518931"/>
                    <a:pt x="1916935" y="507935"/>
                  </a:cubicBezTo>
                  <a:cubicBezTo>
                    <a:pt x="1929229" y="503018"/>
                    <a:pt x="1929606" y="484247"/>
                    <a:pt x="1938968" y="474884"/>
                  </a:cubicBezTo>
                  <a:cubicBezTo>
                    <a:pt x="1974677" y="439174"/>
                    <a:pt x="2008020" y="448350"/>
                    <a:pt x="2060154" y="441833"/>
                  </a:cubicBezTo>
                  <a:cubicBezTo>
                    <a:pt x="2175153" y="403501"/>
                    <a:pt x="2103089" y="421455"/>
                    <a:pt x="2280491" y="408783"/>
                  </a:cubicBezTo>
                  <a:cubicBezTo>
                    <a:pt x="2291508" y="405111"/>
                    <a:pt x="2304474" y="405021"/>
                    <a:pt x="2313542" y="397766"/>
                  </a:cubicBezTo>
                  <a:cubicBezTo>
                    <a:pt x="2384730" y="340814"/>
                    <a:pt x="2285551" y="381390"/>
                    <a:pt x="2368626" y="353698"/>
                  </a:cubicBezTo>
                  <a:cubicBezTo>
                    <a:pt x="2460433" y="357370"/>
                    <a:pt x="2552401" y="358169"/>
                    <a:pt x="2644048" y="364715"/>
                  </a:cubicBezTo>
                  <a:cubicBezTo>
                    <a:pt x="2655631" y="365542"/>
                    <a:pt x="2665575" y="374292"/>
                    <a:pt x="2677098" y="375732"/>
                  </a:cubicBezTo>
                  <a:cubicBezTo>
                    <a:pt x="2724609" y="381671"/>
                    <a:pt x="2772578" y="383077"/>
                    <a:pt x="2820318" y="386749"/>
                  </a:cubicBezTo>
                  <a:cubicBezTo>
                    <a:pt x="2935064" y="424999"/>
                    <a:pt x="2807136" y="385694"/>
                    <a:pt x="3095739" y="408783"/>
                  </a:cubicBezTo>
                  <a:cubicBezTo>
                    <a:pt x="3121654" y="410856"/>
                    <a:pt x="3141585" y="428330"/>
                    <a:pt x="3161841" y="441833"/>
                  </a:cubicBezTo>
                  <a:cubicBezTo>
                    <a:pt x="3215889" y="522908"/>
                    <a:pt x="3244015" y="535852"/>
                    <a:pt x="3194891" y="662171"/>
                  </a:cubicBezTo>
                  <a:cubicBezTo>
                    <a:pt x="3185293" y="686852"/>
                    <a:pt x="3128790" y="706238"/>
                    <a:pt x="3128790" y="706238"/>
                  </a:cubicBezTo>
                  <a:cubicBezTo>
                    <a:pt x="3121445" y="717255"/>
                    <a:pt x="3116119" y="729926"/>
                    <a:pt x="3106756" y="739289"/>
                  </a:cubicBezTo>
                  <a:cubicBezTo>
                    <a:pt x="3081395" y="764651"/>
                    <a:pt x="3063352" y="763911"/>
                    <a:pt x="3029638" y="772339"/>
                  </a:cubicBezTo>
                  <a:cubicBezTo>
                    <a:pt x="3005272" y="796705"/>
                    <a:pt x="2994214" y="812085"/>
                    <a:pt x="2963537" y="827424"/>
                  </a:cubicBezTo>
                  <a:cubicBezTo>
                    <a:pt x="2945924" y="836230"/>
                    <a:pt x="2902896" y="844749"/>
                    <a:pt x="2886419" y="849457"/>
                  </a:cubicBezTo>
                  <a:cubicBezTo>
                    <a:pt x="2875253" y="852647"/>
                    <a:pt x="2864965" y="859864"/>
                    <a:pt x="2853368" y="860474"/>
                  </a:cubicBezTo>
                  <a:cubicBezTo>
                    <a:pt x="2724963" y="867232"/>
                    <a:pt x="2596308" y="867819"/>
                    <a:pt x="2467778" y="871491"/>
                  </a:cubicBezTo>
                  <a:cubicBezTo>
                    <a:pt x="2456761" y="875163"/>
                    <a:pt x="2446063" y="879989"/>
                    <a:pt x="2434727" y="882508"/>
                  </a:cubicBezTo>
                  <a:cubicBezTo>
                    <a:pt x="2412921" y="887354"/>
                    <a:pt x="2390603" y="889529"/>
                    <a:pt x="2368626" y="893525"/>
                  </a:cubicBezTo>
                  <a:cubicBezTo>
                    <a:pt x="2350203" y="896875"/>
                    <a:pt x="2331903" y="900870"/>
                    <a:pt x="2313542" y="904542"/>
                  </a:cubicBezTo>
                  <a:lnTo>
                    <a:pt x="1333041" y="893525"/>
                  </a:lnTo>
                  <a:cubicBezTo>
                    <a:pt x="1307079" y="892984"/>
                    <a:pt x="1281866" y="883612"/>
                    <a:pt x="1255922" y="882508"/>
                  </a:cubicBezTo>
                  <a:cubicBezTo>
                    <a:pt x="1109118" y="876261"/>
                    <a:pt x="962139" y="875163"/>
                    <a:pt x="815248" y="871491"/>
                  </a:cubicBezTo>
                  <a:cubicBezTo>
                    <a:pt x="759727" y="860387"/>
                    <a:pt x="624570" y="832123"/>
                    <a:pt x="572877" y="827424"/>
                  </a:cubicBezTo>
                  <a:cubicBezTo>
                    <a:pt x="492087" y="820079"/>
                    <a:pt x="410526" y="818727"/>
                    <a:pt x="330506" y="805390"/>
                  </a:cubicBezTo>
                  <a:cubicBezTo>
                    <a:pt x="245934" y="791295"/>
                    <a:pt x="286308" y="798754"/>
                    <a:pt x="209320" y="783356"/>
                  </a:cubicBezTo>
                  <a:cubicBezTo>
                    <a:pt x="198303" y="772339"/>
                    <a:pt x="189889" y="757872"/>
                    <a:pt x="176269" y="750306"/>
                  </a:cubicBezTo>
                  <a:cubicBezTo>
                    <a:pt x="155966" y="739027"/>
                    <a:pt x="110168" y="728272"/>
                    <a:pt x="110168" y="728272"/>
                  </a:cubicBezTo>
                  <a:cubicBezTo>
                    <a:pt x="88502" y="695772"/>
                    <a:pt x="86897" y="688681"/>
                    <a:pt x="55084" y="662171"/>
                  </a:cubicBezTo>
                  <a:cubicBezTo>
                    <a:pt x="15922" y="629536"/>
                    <a:pt x="29378" y="656662"/>
                    <a:pt x="22033" y="640137"/>
                  </a:cubicBezTo>
                  <a:close/>
                </a:path>
              </a:pathLst>
            </a:custGeom>
            <a:solidFill>
              <a:srgbClr val="FFFF00">
                <a:alpha val="70000"/>
              </a:srgb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50524" y="2608149"/>
              <a:ext cx="15754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North: 19%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25824" y="4095037"/>
              <a:ext cx="1284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East: 17%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60154" y="3945624"/>
              <a:ext cx="1215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West: 51%</a:t>
              </a:r>
              <a:endParaRPr lang="en-US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350199" y="5130684"/>
              <a:ext cx="1433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South: 13%</a:t>
              </a:r>
              <a:endParaRPr lang="en-US" b="1" dirty="0"/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769" y="2248203"/>
            <a:ext cx="3810000" cy="3394842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342196" y="2083249"/>
            <a:ext cx="135331" cy="34167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4507652" y="1750167"/>
            <a:ext cx="3492937" cy="3901910"/>
            <a:chOff x="4507652" y="1750167"/>
            <a:chExt cx="3492937" cy="3901910"/>
          </a:xfrm>
        </p:grpSpPr>
        <p:sp>
          <p:nvSpPr>
            <p:cNvPr id="5" name="TextBox 4"/>
            <p:cNvSpPr txBox="1"/>
            <p:nvPr/>
          </p:nvSpPr>
          <p:spPr>
            <a:xfrm>
              <a:off x="4540910" y="1750167"/>
              <a:ext cx="3459679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 smtClean="0"/>
                <a:t>LIBER Academic Library Membership</a:t>
              </a:r>
              <a:endParaRPr lang="en-US" sz="1700" b="1" dirty="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4507652" y="3673831"/>
              <a:ext cx="1819048" cy="1403622"/>
            </a:xfrm>
            <a:custGeom>
              <a:avLst/>
              <a:gdLst>
                <a:gd name="connsiteX0" fmla="*/ 782197 w 1819048"/>
                <a:gd name="connsiteY0" fmla="*/ 1299990 h 1403622"/>
                <a:gd name="connsiteX1" fmla="*/ 683046 w 1819048"/>
                <a:gd name="connsiteY1" fmla="*/ 1156771 h 1403622"/>
                <a:gd name="connsiteX2" fmla="*/ 672029 w 1819048"/>
                <a:gd name="connsiteY2" fmla="*/ 1123721 h 1403622"/>
                <a:gd name="connsiteX3" fmla="*/ 638978 w 1819048"/>
                <a:gd name="connsiteY3" fmla="*/ 1101687 h 1403622"/>
                <a:gd name="connsiteX4" fmla="*/ 605928 w 1819048"/>
                <a:gd name="connsiteY4" fmla="*/ 1068636 h 1403622"/>
                <a:gd name="connsiteX5" fmla="*/ 550843 w 1819048"/>
                <a:gd name="connsiteY5" fmla="*/ 991518 h 1403622"/>
                <a:gd name="connsiteX6" fmla="*/ 418641 w 1819048"/>
                <a:gd name="connsiteY6" fmla="*/ 969484 h 1403622"/>
                <a:gd name="connsiteX7" fmla="*/ 308472 w 1819048"/>
                <a:gd name="connsiteY7" fmla="*/ 936434 h 1403622"/>
                <a:gd name="connsiteX8" fmla="*/ 220337 w 1819048"/>
                <a:gd name="connsiteY8" fmla="*/ 881349 h 1403622"/>
                <a:gd name="connsiteX9" fmla="*/ 165253 w 1819048"/>
                <a:gd name="connsiteY9" fmla="*/ 826265 h 1403622"/>
                <a:gd name="connsiteX10" fmla="*/ 99152 w 1819048"/>
                <a:gd name="connsiteY10" fmla="*/ 760164 h 1403622"/>
                <a:gd name="connsiteX11" fmla="*/ 77118 w 1819048"/>
                <a:gd name="connsiteY11" fmla="*/ 727113 h 1403622"/>
                <a:gd name="connsiteX12" fmla="*/ 44067 w 1819048"/>
                <a:gd name="connsiteY12" fmla="*/ 638978 h 1403622"/>
                <a:gd name="connsiteX13" fmla="*/ 33051 w 1819048"/>
                <a:gd name="connsiteY13" fmla="*/ 594911 h 1403622"/>
                <a:gd name="connsiteX14" fmla="*/ 0 w 1819048"/>
                <a:gd name="connsiteY14" fmla="*/ 473725 h 1403622"/>
                <a:gd name="connsiteX15" fmla="*/ 11017 w 1819048"/>
                <a:gd name="connsiteY15" fmla="*/ 363557 h 1403622"/>
                <a:gd name="connsiteX16" fmla="*/ 55084 w 1819048"/>
                <a:gd name="connsiteY16" fmla="*/ 297455 h 1403622"/>
                <a:gd name="connsiteX17" fmla="*/ 66101 w 1819048"/>
                <a:gd name="connsiteY17" fmla="*/ 253388 h 1403622"/>
                <a:gd name="connsiteX18" fmla="*/ 176270 w 1819048"/>
                <a:gd name="connsiteY18" fmla="*/ 176270 h 1403622"/>
                <a:gd name="connsiteX19" fmla="*/ 209320 w 1819048"/>
                <a:gd name="connsiteY19" fmla="*/ 154236 h 1403622"/>
                <a:gd name="connsiteX20" fmla="*/ 242371 w 1819048"/>
                <a:gd name="connsiteY20" fmla="*/ 121186 h 1403622"/>
                <a:gd name="connsiteX21" fmla="*/ 308472 w 1819048"/>
                <a:gd name="connsiteY21" fmla="*/ 110169 h 1403622"/>
                <a:gd name="connsiteX22" fmla="*/ 341523 w 1819048"/>
                <a:gd name="connsiteY22" fmla="*/ 99152 h 1403622"/>
                <a:gd name="connsiteX23" fmla="*/ 407624 w 1819048"/>
                <a:gd name="connsiteY23" fmla="*/ 55084 h 1403622"/>
                <a:gd name="connsiteX24" fmla="*/ 473725 w 1819048"/>
                <a:gd name="connsiteY24" fmla="*/ 33051 h 1403622"/>
                <a:gd name="connsiteX25" fmla="*/ 506776 w 1819048"/>
                <a:gd name="connsiteY25" fmla="*/ 22034 h 1403622"/>
                <a:gd name="connsiteX26" fmla="*/ 605928 w 1819048"/>
                <a:gd name="connsiteY26" fmla="*/ 0 h 1403622"/>
                <a:gd name="connsiteX27" fmla="*/ 771181 w 1819048"/>
                <a:gd name="connsiteY27" fmla="*/ 22034 h 1403622"/>
                <a:gd name="connsiteX28" fmla="*/ 804231 w 1819048"/>
                <a:gd name="connsiteY28" fmla="*/ 44068 h 1403622"/>
                <a:gd name="connsiteX29" fmla="*/ 859316 w 1819048"/>
                <a:gd name="connsiteY29" fmla="*/ 66101 h 1403622"/>
                <a:gd name="connsiteX30" fmla="*/ 892366 w 1819048"/>
                <a:gd name="connsiteY30" fmla="*/ 88135 h 1403622"/>
                <a:gd name="connsiteX31" fmla="*/ 936434 w 1819048"/>
                <a:gd name="connsiteY31" fmla="*/ 110169 h 1403622"/>
                <a:gd name="connsiteX32" fmla="*/ 1046602 w 1819048"/>
                <a:gd name="connsiteY32" fmla="*/ 187287 h 1403622"/>
                <a:gd name="connsiteX33" fmla="*/ 1079653 w 1819048"/>
                <a:gd name="connsiteY33" fmla="*/ 209321 h 1403622"/>
                <a:gd name="connsiteX34" fmla="*/ 1112704 w 1819048"/>
                <a:gd name="connsiteY34" fmla="*/ 220337 h 1403622"/>
                <a:gd name="connsiteX35" fmla="*/ 1145754 w 1819048"/>
                <a:gd name="connsiteY35" fmla="*/ 286439 h 1403622"/>
                <a:gd name="connsiteX36" fmla="*/ 1189822 w 1819048"/>
                <a:gd name="connsiteY36" fmla="*/ 352540 h 1403622"/>
                <a:gd name="connsiteX37" fmla="*/ 1211855 w 1819048"/>
                <a:gd name="connsiteY37" fmla="*/ 385590 h 1403622"/>
                <a:gd name="connsiteX38" fmla="*/ 1222872 w 1819048"/>
                <a:gd name="connsiteY38" fmla="*/ 418641 h 1403622"/>
                <a:gd name="connsiteX39" fmla="*/ 1244906 w 1819048"/>
                <a:gd name="connsiteY39" fmla="*/ 451692 h 1403622"/>
                <a:gd name="connsiteX40" fmla="*/ 1311007 w 1819048"/>
                <a:gd name="connsiteY40" fmla="*/ 473725 h 1403622"/>
                <a:gd name="connsiteX41" fmla="*/ 1553378 w 1819048"/>
                <a:gd name="connsiteY41" fmla="*/ 484742 h 1403622"/>
                <a:gd name="connsiteX42" fmla="*/ 1663547 w 1819048"/>
                <a:gd name="connsiteY42" fmla="*/ 572877 h 1403622"/>
                <a:gd name="connsiteX43" fmla="*/ 1674564 w 1819048"/>
                <a:gd name="connsiteY43" fmla="*/ 694063 h 1403622"/>
                <a:gd name="connsiteX44" fmla="*/ 1630496 w 1819048"/>
                <a:gd name="connsiteY44" fmla="*/ 771181 h 1403622"/>
                <a:gd name="connsiteX45" fmla="*/ 1586429 w 1819048"/>
                <a:gd name="connsiteY45" fmla="*/ 782198 h 1403622"/>
                <a:gd name="connsiteX46" fmla="*/ 1542361 w 1819048"/>
                <a:gd name="connsiteY46" fmla="*/ 804231 h 1403622"/>
                <a:gd name="connsiteX47" fmla="*/ 1520328 w 1819048"/>
                <a:gd name="connsiteY47" fmla="*/ 837282 h 1403622"/>
                <a:gd name="connsiteX48" fmla="*/ 1520328 w 1819048"/>
                <a:gd name="connsiteY48" fmla="*/ 936434 h 1403622"/>
                <a:gd name="connsiteX49" fmla="*/ 1586429 w 1819048"/>
                <a:gd name="connsiteY49" fmla="*/ 991518 h 1403622"/>
                <a:gd name="connsiteX50" fmla="*/ 1773716 w 1819048"/>
                <a:gd name="connsiteY50" fmla="*/ 980501 h 1403622"/>
                <a:gd name="connsiteX51" fmla="*/ 1806766 w 1819048"/>
                <a:gd name="connsiteY51" fmla="*/ 1002535 h 1403622"/>
                <a:gd name="connsiteX52" fmla="*/ 1817783 w 1819048"/>
                <a:gd name="connsiteY52" fmla="*/ 1046602 h 1403622"/>
                <a:gd name="connsiteX53" fmla="*/ 1806766 w 1819048"/>
                <a:gd name="connsiteY53" fmla="*/ 1112704 h 1403622"/>
                <a:gd name="connsiteX54" fmla="*/ 1575412 w 1819048"/>
                <a:gd name="connsiteY54" fmla="*/ 1079653 h 1403622"/>
                <a:gd name="connsiteX55" fmla="*/ 1487277 w 1819048"/>
                <a:gd name="connsiteY55" fmla="*/ 1090670 h 1403622"/>
                <a:gd name="connsiteX56" fmla="*/ 1454226 w 1819048"/>
                <a:gd name="connsiteY56" fmla="*/ 1101687 h 1403622"/>
                <a:gd name="connsiteX57" fmla="*/ 1366091 w 1819048"/>
                <a:gd name="connsiteY57" fmla="*/ 1112704 h 1403622"/>
                <a:gd name="connsiteX58" fmla="*/ 1322024 w 1819048"/>
                <a:gd name="connsiteY58" fmla="*/ 1156771 h 1403622"/>
                <a:gd name="connsiteX59" fmla="*/ 1288973 w 1819048"/>
                <a:gd name="connsiteY59" fmla="*/ 1167788 h 1403622"/>
                <a:gd name="connsiteX60" fmla="*/ 1255923 w 1819048"/>
                <a:gd name="connsiteY60" fmla="*/ 1189822 h 1403622"/>
                <a:gd name="connsiteX61" fmla="*/ 1244906 w 1819048"/>
                <a:gd name="connsiteY61" fmla="*/ 1222872 h 1403622"/>
                <a:gd name="connsiteX62" fmla="*/ 1222872 w 1819048"/>
                <a:gd name="connsiteY62" fmla="*/ 1255923 h 1403622"/>
                <a:gd name="connsiteX63" fmla="*/ 1255923 w 1819048"/>
                <a:gd name="connsiteY63" fmla="*/ 1277957 h 1403622"/>
                <a:gd name="connsiteX64" fmla="*/ 1244906 w 1819048"/>
                <a:gd name="connsiteY64" fmla="*/ 1344058 h 1403622"/>
                <a:gd name="connsiteX65" fmla="*/ 1178805 w 1819048"/>
                <a:gd name="connsiteY65" fmla="*/ 1366092 h 1403622"/>
                <a:gd name="connsiteX66" fmla="*/ 1013552 w 1819048"/>
                <a:gd name="connsiteY66" fmla="*/ 1388125 h 1403622"/>
                <a:gd name="connsiteX67" fmla="*/ 870332 w 1819048"/>
                <a:gd name="connsiteY67" fmla="*/ 1388125 h 1403622"/>
                <a:gd name="connsiteX68" fmla="*/ 837282 w 1819048"/>
                <a:gd name="connsiteY68" fmla="*/ 1366092 h 1403622"/>
                <a:gd name="connsiteX69" fmla="*/ 782197 w 1819048"/>
                <a:gd name="connsiteY69" fmla="*/ 1355075 h 1403622"/>
                <a:gd name="connsiteX70" fmla="*/ 782197 w 1819048"/>
                <a:gd name="connsiteY70" fmla="*/ 1299990 h 14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819048" h="1403622">
                  <a:moveTo>
                    <a:pt x="782197" y="1299990"/>
                  </a:moveTo>
                  <a:cubicBezTo>
                    <a:pt x="765672" y="1266939"/>
                    <a:pt x="713820" y="1206009"/>
                    <a:pt x="683046" y="1156771"/>
                  </a:cubicBezTo>
                  <a:cubicBezTo>
                    <a:pt x="676891" y="1146924"/>
                    <a:pt x="679283" y="1132789"/>
                    <a:pt x="672029" y="1123721"/>
                  </a:cubicBezTo>
                  <a:cubicBezTo>
                    <a:pt x="663757" y="1113382"/>
                    <a:pt x="649150" y="1110164"/>
                    <a:pt x="638978" y="1101687"/>
                  </a:cubicBezTo>
                  <a:cubicBezTo>
                    <a:pt x="627009" y="1091713"/>
                    <a:pt x="615902" y="1080605"/>
                    <a:pt x="605928" y="1068636"/>
                  </a:cubicBezTo>
                  <a:cubicBezTo>
                    <a:pt x="596117" y="1056862"/>
                    <a:pt x="560763" y="995486"/>
                    <a:pt x="550843" y="991518"/>
                  </a:cubicBezTo>
                  <a:cubicBezTo>
                    <a:pt x="509363" y="974926"/>
                    <a:pt x="461024" y="983611"/>
                    <a:pt x="418641" y="969484"/>
                  </a:cubicBezTo>
                  <a:cubicBezTo>
                    <a:pt x="338176" y="942663"/>
                    <a:pt x="375072" y="953084"/>
                    <a:pt x="308472" y="936434"/>
                  </a:cubicBezTo>
                  <a:cubicBezTo>
                    <a:pt x="273565" y="918980"/>
                    <a:pt x="248940" y="909952"/>
                    <a:pt x="220337" y="881349"/>
                  </a:cubicBezTo>
                  <a:cubicBezTo>
                    <a:pt x="146891" y="807903"/>
                    <a:pt x="253391" y="885023"/>
                    <a:pt x="165253" y="826265"/>
                  </a:cubicBezTo>
                  <a:cubicBezTo>
                    <a:pt x="113324" y="748374"/>
                    <a:pt x="181144" y="842157"/>
                    <a:pt x="99152" y="760164"/>
                  </a:cubicBezTo>
                  <a:cubicBezTo>
                    <a:pt x="89789" y="750801"/>
                    <a:pt x="84463" y="738130"/>
                    <a:pt x="77118" y="727113"/>
                  </a:cubicBezTo>
                  <a:cubicBezTo>
                    <a:pt x="49175" y="587401"/>
                    <a:pt x="86620" y="738271"/>
                    <a:pt x="44067" y="638978"/>
                  </a:cubicBezTo>
                  <a:cubicBezTo>
                    <a:pt x="38103" y="625061"/>
                    <a:pt x="37035" y="609519"/>
                    <a:pt x="33051" y="594911"/>
                  </a:cubicBezTo>
                  <a:cubicBezTo>
                    <a:pt x="-6249" y="450809"/>
                    <a:pt x="24924" y="573421"/>
                    <a:pt x="0" y="473725"/>
                  </a:cubicBezTo>
                  <a:cubicBezTo>
                    <a:pt x="3672" y="437002"/>
                    <a:pt x="9" y="398783"/>
                    <a:pt x="11017" y="363557"/>
                  </a:cubicBezTo>
                  <a:cubicBezTo>
                    <a:pt x="18916" y="338281"/>
                    <a:pt x="55084" y="297455"/>
                    <a:pt x="55084" y="297455"/>
                  </a:cubicBezTo>
                  <a:cubicBezTo>
                    <a:pt x="58756" y="282766"/>
                    <a:pt x="60137" y="267305"/>
                    <a:pt x="66101" y="253388"/>
                  </a:cubicBezTo>
                  <a:cubicBezTo>
                    <a:pt x="90259" y="197020"/>
                    <a:pt x="116220" y="216305"/>
                    <a:pt x="176270" y="176270"/>
                  </a:cubicBezTo>
                  <a:cubicBezTo>
                    <a:pt x="187287" y="168925"/>
                    <a:pt x="199148" y="162712"/>
                    <a:pt x="209320" y="154236"/>
                  </a:cubicBezTo>
                  <a:cubicBezTo>
                    <a:pt x="221289" y="144262"/>
                    <a:pt x="228134" y="127514"/>
                    <a:pt x="242371" y="121186"/>
                  </a:cubicBezTo>
                  <a:cubicBezTo>
                    <a:pt x="262783" y="112114"/>
                    <a:pt x="286666" y="115015"/>
                    <a:pt x="308472" y="110169"/>
                  </a:cubicBezTo>
                  <a:cubicBezTo>
                    <a:pt x="319808" y="107650"/>
                    <a:pt x="330506" y="102824"/>
                    <a:pt x="341523" y="99152"/>
                  </a:cubicBezTo>
                  <a:cubicBezTo>
                    <a:pt x="363557" y="84463"/>
                    <a:pt x="382502" y="63458"/>
                    <a:pt x="407624" y="55084"/>
                  </a:cubicBezTo>
                  <a:lnTo>
                    <a:pt x="473725" y="33051"/>
                  </a:lnTo>
                  <a:cubicBezTo>
                    <a:pt x="484742" y="29379"/>
                    <a:pt x="495510" y="24851"/>
                    <a:pt x="506776" y="22034"/>
                  </a:cubicBezTo>
                  <a:cubicBezTo>
                    <a:pt x="569009" y="6475"/>
                    <a:pt x="535996" y="13986"/>
                    <a:pt x="605928" y="0"/>
                  </a:cubicBezTo>
                  <a:cubicBezTo>
                    <a:pt x="661012" y="7345"/>
                    <a:pt x="716933" y="9979"/>
                    <a:pt x="771181" y="22034"/>
                  </a:cubicBezTo>
                  <a:cubicBezTo>
                    <a:pt x="784106" y="24906"/>
                    <a:pt x="792388" y="38147"/>
                    <a:pt x="804231" y="44068"/>
                  </a:cubicBezTo>
                  <a:cubicBezTo>
                    <a:pt x="821919" y="52912"/>
                    <a:pt x="841628" y="57257"/>
                    <a:pt x="859316" y="66101"/>
                  </a:cubicBezTo>
                  <a:cubicBezTo>
                    <a:pt x="871159" y="72022"/>
                    <a:pt x="880870" y="81566"/>
                    <a:pt x="892366" y="88135"/>
                  </a:cubicBezTo>
                  <a:cubicBezTo>
                    <a:pt x="906625" y="96283"/>
                    <a:pt x="923610" y="99910"/>
                    <a:pt x="936434" y="110169"/>
                  </a:cubicBezTo>
                  <a:cubicBezTo>
                    <a:pt x="1041172" y="193959"/>
                    <a:pt x="958733" y="165319"/>
                    <a:pt x="1046602" y="187287"/>
                  </a:cubicBezTo>
                  <a:cubicBezTo>
                    <a:pt x="1057619" y="194632"/>
                    <a:pt x="1067810" y="203400"/>
                    <a:pt x="1079653" y="209321"/>
                  </a:cubicBezTo>
                  <a:cubicBezTo>
                    <a:pt x="1090040" y="214514"/>
                    <a:pt x="1103636" y="213083"/>
                    <a:pt x="1112704" y="220337"/>
                  </a:cubicBezTo>
                  <a:cubicBezTo>
                    <a:pt x="1142047" y="243811"/>
                    <a:pt x="1129788" y="257701"/>
                    <a:pt x="1145754" y="286439"/>
                  </a:cubicBezTo>
                  <a:cubicBezTo>
                    <a:pt x="1158615" y="309588"/>
                    <a:pt x="1175133" y="330506"/>
                    <a:pt x="1189822" y="352540"/>
                  </a:cubicBezTo>
                  <a:cubicBezTo>
                    <a:pt x="1197166" y="363557"/>
                    <a:pt x="1207668" y="373029"/>
                    <a:pt x="1211855" y="385590"/>
                  </a:cubicBezTo>
                  <a:cubicBezTo>
                    <a:pt x="1215527" y="396607"/>
                    <a:pt x="1217679" y="408254"/>
                    <a:pt x="1222872" y="418641"/>
                  </a:cubicBezTo>
                  <a:cubicBezTo>
                    <a:pt x="1228793" y="430484"/>
                    <a:pt x="1233678" y="444674"/>
                    <a:pt x="1244906" y="451692"/>
                  </a:cubicBezTo>
                  <a:cubicBezTo>
                    <a:pt x="1264601" y="464001"/>
                    <a:pt x="1287806" y="472670"/>
                    <a:pt x="1311007" y="473725"/>
                  </a:cubicBezTo>
                  <a:lnTo>
                    <a:pt x="1553378" y="484742"/>
                  </a:lnTo>
                  <a:cubicBezTo>
                    <a:pt x="1638708" y="570072"/>
                    <a:pt x="1596008" y="550364"/>
                    <a:pt x="1663547" y="572877"/>
                  </a:cubicBezTo>
                  <a:cubicBezTo>
                    <a:pt x="1690215" y="652879"/>
                    <a:pt x="1691174" y="619318"/>
                    <a:pt x="1674564" y="694063"/>
                  </a:cubicBezTo>
                  <a:cubicBezTo>
                    <a:pt x="1666290" y="731294"/>
                    <a:pt x="1667542" y="750012"/>
                    <a:pt x="1630496" y="771181"/>
                  </a:cubicBezTo>
                  <a:cubicBezTo>
                    <a:pt x="1617350" y="778693"/>
                    <a:pt x="1600606" y="776882"/>
                    <a:pt x="1586429" y="782198"/>
                  </a:cubicBezTo>
                  <a:cubicBezTo>
                    <a:pt x="1571052" y="787964"/>
                    <a:pt x="1557050" y="796887"/>
                    <a:pt x="1542361" y="804231"/>
                  </a:cubicBezTo>
                  <a:cubicBezTo>
                    <a:pt x="1535017" y="815248"/>
                    <a:pt x="1526249" y="825439"/>
                    <a:pt x="1520328" y="837282"/>
                  </a:cubicBezTo>
                  <a:cubicBezTo>
                    <a:pt x="1503923" y="870094"/>
                    <a:pt x="1504179" y="900100"/>
                    <a:pt x="1520328" y="936434"/>
                  </a:cubicBezTo>
                  <a:cubicBezTo>
                    <a:pt x="1529257" y="956524"/>
                    <a:pt x="1568871" y="979813"/>
                    <a:pt x="1586429" y="991518"/>
                  </a:cubicBezTo>
                  <a:cubicBezTo>
                    <a:pt x="1648858" y="987846"/>
                    <a:pt x="1711257" y="977378"/>
                    <a:pt x="1773716" y="980501"/>
                  </a:cubicBezTo>
                  <a:cubicBezTo>
                    <a:pt x="1786940" y="981162"/>
                    <a:pt x="1799422" y="991518"/>
                    <a:pt x="1806766" y="1002535"/>
                  </a:cubicBezTo>
                  <a:cubicBezTo>
                    <a:pt x="1815165" y="1015133"/>
                    <a:pt x="1814111" y="1031913"/>
                    <a:pt x="1817783" y="1046602"/>
                  </a:cubicBezTo>
                  <a:cubicBezTo>
                    <a:pt x="1814111" y="1068636"/>
                    <a:pt x="1828368" y="1107019"/>
                    <a:pt x="1806766" y="1112704"/>
                  </a:cubicBezTo>
                  <a:cubicBezTo>
                    <a:pt x="1667747" y="1149289"/>
                    <a:pt x="1649046" y="1128742"/>
                    <a:pt x="1575412" y="1079653"/>
                  </a:cubicBezTo>
                  <a:cubicBezTo>
                    <a:pt x="1546034" y="1083325"/>
                    <a:pt x="1516406" y="1085374"/>
                    <a:pt x="1487277" y="1090670"/>
                  </a:cubicBezTo>
                  <a:cubicBezTo>
                    <a:pt x="1475851" y="1092747"/>
                    <a:pt x="1465652" y="1099610"/>
                    <a:pt x="1454226" y="1101687"/>
                  </a:cubicBezTo>
                  <a:cubicBezTo>
                    <a:pt x="1425097" y="1106983"/>
                    <a:pt x="1395469" y="1109032"/>
                    <a:pt x="1366091" y="1112704"/>
                  </a:cubicBezTo>
                  <a:cubicBezTo>
                    <a:pt x="1277956" y="1142083"/>
                    <a:pt x="1380782" y="1098014"/>
                    <a:pt x="1322024" y="1156771"/>
                  </a:cubicBezTo>
                  <a:cubicBezTo>
                    <a:pt x="1313812" y="1164982"/>
                    <a:pt x="1299990" y="1164116"/>
                    <a:pt x="1288973" y="1167788"/>
                  </a:cubicBezTo>
                  <a:cubicBezTo>
                    <a:pt x="1277956" y="1175133"/>
                    <a:pt x="1264194" y="1179483"/>
                    <a:pt x="1255923" y="1189822"/>
                  </a:cubicBezTo>
                  <a:cubicBezTo>
                    <a:pt x="1248669" y="1198890"/>
                    <a:pt x="1250099" y="1212485"/>
                    <a:pt x="1244906" y="1222872"/>
                  </a:cubicBezTo>
                  <a:cubicBezTo>
                    <a:pt x="1238984" y="1234715"/>
                    <a:pt x="1230217" y="1244906"/>
                    <a:pt x="1222872" y="1255923"/>
                  </a:cubicBezTo>
                  <a:cubicBezTo>
                    <a:pt x="1233889" y="1263268"/>
                    <a:pt x="1246560" y="1268594"/>
                    <a:pt x="1255923" y="1277957"/>
                  </a:cubicBezTo>
                  <a:cubicBezTo>
                    <a:pt x="1286161" y="1308195"/>
                    <a:pt x="1287835" y="1320208"/>
                    <a:pt x="1244906" y="1344058"/>
                  </a:cubicBezTo>
                  <a:cubicBezTo>
                    <a:pt x="1224603" y="1355337"/>
                    <a:pt x="1200839" y="1358748"/>
                    <a:pt x="1178805" y="1366092"/>
                  </a:cubicBezTo>
                  <a:cubicBezTo>
                    <a:pt x="1103810" y="1391090"/>
                    <a:pt x="1157300" y="1376146"/>
                    <a:pt x="1013552" y="1388125"/>
                  </a:cubicBezTo>
                  <a:cubicBezTo>
                    <a:pt x="954368" y="1407853"/>
                    <a:pt x="963839" y="1409703"/>
                    <a:pt x="870332" y="1388125"/>
                  </a:cubicBezTo>
                  <a:cubicBezTo>
                    <a:pt x="857431" y="1385148"/>
                    <a:pt x="849679" y="1370741"/>
                    <a:pt x="837282" y="1366092"/>
                  </a:cubicBezTo>
                  <a:cubicBezTo>
                    <a:pt x="819749" y="1359517"/>
                    <a:pt x="794185" y="1369460"/>
                    <a:pt x="782197" y="1355075"/>
                  </a:cubicBezTo>
                  <a:cubicBezTo>
                    <a:pt x="770442" y="1340969"/>
                    <a:pt x="798722" y="1333041"/>
                    <a:pt x="782197" y="1299990"/>
                  </a:cubicBezTo>
                  <a:close/>
                </a:path>
              </a:pathLst>
            </a:custGeom>
            <a:solidFill>
              <a:srgbClr val="A365D1">
                <a:alpha val="63922"/>
              </a:srgb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042751" y="3644394"/>
              <a:ext cx="1718632" cy="1575514"/>
            </a:xfrm>
            <a:custGeom>
              <a:avLst/>
              <a:gdLst>
                <a:gd name="connsiteX0" fmla="*/ 903383 w 1718632"/>
                <a:gd name="connsiteY0" fmla="*/ 33051 h 1575514"/>
                <a:gd name="connsiteX1" fmla="*/ 837282 w 1718632"/>
                <a:gd name="connsiteY1" fmla="*/ 22034 h 1575514"/>
                <a:gd name="connsiteX2" fmla="*/ 804232 w 1718632"/>
                <a:gd name="connsiteY2" fmla="*/ 11017 h 1575514"/>
                <a:gd name="connsiteX3" fmla="*/ 738130 w 1718632"/>
                <a:gd name="connsiteY3" fmla="*/ 0 h 1575514"/>
                <a:gd name="connsiteX4" fmla="*/ 661012 w 1718632"/>
                <a:gd name="connsiteY4" fmla="*/ 33051 h 1575514"/>
                <a:gd name="connsiteX5" fmla="*/ 638979 w 1718632"/>
                <a:gd name="connsiteY5" fmla="*/ 99152 h 1575514"/>
                <a:gd name="connsiteX6" fmla="*/ 627962 w 1718632"/>
                <a:gd name="connsiteY6" fmla="*/ 132203 h 1575514"/>
                <a:gd name="connsiteX7" fmla="*/ 616945 w 1718632"/>
                <a:gd name="connsiteY7" fmla="*/ 165253 h 1575514"/>
                <a:gd name="connsiteX8" fmla="*/ 583894 w 1718632"/>
                <a:gd name="connsiteY8" fmla="*/ 198304 h 1575514"/>
                <a:gd name="connsiteX9" fmla="*/ 561860 w 1718632"/>
                <a:gd name="connsiteY9" fmla="*/ 264405 h 1575514"/>
                <a:gd name="connsiteX10" fmla="*/ 528810 w 1718632"/>
                <a:gd name="connsiteY10" fmla="*/ 330506 h 1575514"/>
                <a:gd name="connsiteX11" fmla="*/ 495759 w 1718632"/>
                <a:gd name="connsiteY11" fmla="*/ 341523 h 1575514"/>
                <a:gd name="connsiteX12" fmla="*/ 363557 w 1718632"/>
                <a:gd name="connsiteY12" fmla="*/ 451692 h 1575514"/>
                <a:gd name="connsiteX13" fmla="*/ 297456 w 1718632"/>
                <a:gd name="connsiteY13" fmla="*/ 462709 h 1575514"/>
                <a:gd name="connsiteX14" fmla="*/ 231354 w 1718632"/>
                <a:gd name="connsiteY14" fmla="*/ 484742 h 1575514"/>
                <a:gd name="connsiteX15" fmla="*/ 176270 w 1718632"/>
                <a:gd name="connsiteY15" fmla="*/ 495759 h 1575514"/>
                <a:gd name="connsiteX16" fmla="*/ 154236 w 1718632"/>
                <a:gd name="connsiteY16" fmla="*/ 528810 h 1575514"/>
                <a:gd name="connsiteX17" fmla="*/ 176270 w 1718632"/>
                <a:gd name="connsiteY17" fmla="*/ 561860 h 1575514"/>
                <a:gd name="connsiteX18" fmla="*/ 187287 w 1718632"/>
                <a:gd name="connsiteY18" fmla="*/ 594911 h 1575514"/>
                <a:gd name="connsiteX19" fmla="*/ 154236 w 1718632"/>
                <a:gd name="connsiteY19" fmla="*/ 661012 h 1575514"/>
                <a:gd name="connsiteX20" fmla="*/ 143219 w 1718632"/>
                <a:gd name="connsiteY20" fmla="*/ 749147 h 1575514"/>
                <a:gd name="connsiteX21" fmla="*/ 132203 w 1718632"/>
                <a:gd name="connsiteY21" fmla="*/ 782198 h 1575514"/>
                <a:gd name="connsiteX22" fmla="*/ 66101 w 1718632"/>
                <a:gd name="connsiteY22" fmla="*/ 804232 h 1575514"/>
                <a:gd name="connsiteX23" fmla="*/ 44068 w 1718632"/>
                <a:gd name="connsiteY23" fmla="*/ 837282 h 1575514"/>
                <a:gd name="connsiteX24" fmla="*/ 11017 w 1718632"/>
                <a:gd name="connsiteY24" fmla="*/ 859316 h 1575514"/>
                <a:gd name="connsiteX25" fmla="*/ 0 w 1718632"/>
                <a:gd name="connsiteY25" fmla="*/ 892366 h 1575514"/>
                <a:gd name="connsiteX26" fmla="*/ 33051 w 1718632"/>
                <a:gd name="connsiteY26" fmla="*/ 914400 h 1575514"/>
                <a:gd name="connsiteX27" fmla="*/ 55085 w 1718632"/>
                <a:gd name="connsiteY27" fmla="*/ 947451 h 1575514"/>
                <a:gd name="connsiteX28" fmla="*/ 253388 w 1718632"/>
                <a:gd name="connsiteY28" fmla="*/ 958468 h 1575514"/>
                <a:gd name="connsiteX29" fmla="*/ 275422 w 1718632"/>
                <a:gd name="connsiteY29" fmla="*/ 1024569 h 1575514"/>
                <a:gd name="connsiteX30" fmla="*/ 286439 w 1718632"/>
                <a:gd name="connsiteY30" fmla="*/ 1057619 h 1575514"/>
                <a:gd name="connsiteX31" fmla="*/ 275422 w 1718632"/>
                <a:gd name="connsiteY31" fmla="*/ 1090670 h 1575514"/>
                <a:gd name="connsiteX32" fmla="*/ 242371 w 1718632"/>
                <a:gd name="connsiteY32" fmla="*/ 1211856 h 1575514"/>
                <a:gd name="connsiteX33" fmla="*/ 209321 w 1718632"/>
                <a:gd name="connsiteY33" fmla="*/ 1222872 h 1575514"/>
                <a:gd name="connsiteX34" fmla="*/ 176270 w 1718632"/>
                <a:gd name="connsiteY34" fmla="*/ 1244906 h 1575514"/>
                <a:gd name="connsiteX35" fmla="*/ 220338 w 1718632"/>
                <a:gd name="connsiteY35" fmla="*/ 1333041 h 1575514"/>
                <a:gd name="connsiteX36" fmla="*/ 286439 w 1718632"/>
                <a:gd name="connsiteY36" fmla="*/ 1399142 h 1575514"/>
                <a:gd name="connsiteX37" fmla="*/ 319489 w 1718632"/>
                <a:gd name="connsiteY37" fmla="*/ 1432193 h 1575514"/>
                <a:gd name="connsiteX38" fmla="*/ 352540 w 1718632"/>
                <a:gd name="connsiteY38" fmla="*/ 1454227 h 1575514"/>
                <a:gd name="connsiteX39" fmla="*/ 385591 w 1718632"/>
                <a:gd name="connsiteY39" fmla="*/ 1487277 h 1575514"/>
                <a:gd name="connsiteX40" fmla="*/ 451692 w 1718632"/>
                <a:gd name="connsiteY40" fmla="*/ 1531345 h 1575514"/>
                <a:gd name="connsiteX41" fmla="*/ 462709 w 1718632"/>
                <a:gd name="connsiteY41" fmla="*/ 1564395 h 1575514"/>
                <a:gd name="connsiteX42" fmla="*/ 572877 w 1718632"/>
                <a:gd name="connsiteY42" fmla="*/ 1564395 h 1575514"/>
                <a:gd name="connsiteX43" fmla="*/ 705080 w 1718632"/>
                <a:gd name="connsiteY43" fmla="*/ 1531345 h 1575514"/>
                <a:gd name="connsiteX44" fmla="*/ 727113 w 1718632"/>
                <a:gd name="connsiteY44" fmla="*/ 1498294 h 1575514"/>
                <a:gd name="connsiteX45" fmla="*/ 738130 w 1718632"/>
                <a:gd name="connsiteY45" fmla="*/ 1454227 h 1575514"/>
                <a:gd name="connsiteX46" fmla="*/ 804232 w 1718632"/>
                <a:gd name="connsiteY46" fmla="*/ 1476260 h 1575514"/>
                <a:gd name="connsiteX47" fmla="*/ 903383 w 1718632"/>
                <a:gd name="connsiteY47" fmla="*/ 1487277 h 1575514"/>
                <a:gd name="connsiteX48" fmla="*/ 969485 w 1718632"/>
                <a:gd name="connsiteY48" fmla="*/ 1443210 h 1575514"/>
                <a:gd name="connsiteX49" fmla="*/ 947451 w 1718632"/>
                <a:gd name="connsiteY49" fmla="*/ 1377109 h 1575514"/>
                <a:gd name="connsiteX50" fmla="*/ 969485 w 1718632"/>
                <a:gd name="connsiteY50" fmla="*/ 1311007 h 1575514"/>
                <a:gd name="connsiteX51" fmla="*/ 980501 w 1718632"/>
                <a:gd name="connsiteY51" fmla="*/ 1277957 h 1575514"/>
                <a:gd name="connsiteX52" fmla="*/ 1046603 w 1718632"/>
                <a:gd name="connsiteY52" fmla="*/ 1233889 h 1575514"/>
                <a:gd name="connsiteX53" fmla="*/ 1079653 w 1718632"/>
                <a:gd name="connsiteY53" fmla="*/ 1211856 h 1575514"/>
                <a:gd name="connsiteX54" fmla="*/ 1112704 w 1718632"/>
                <a:gd name="connsiteY54" fmla="*/ 1200839 h 1575514"/>
                <a:gd name="connsiteX55" fmla="*/ 1145754 w 1718632"/>
                <a:gd name="connsiteY55" fmla="*/ 1178805 h 1575514"/>
                <a:gd name="connsiteX56" fmla="*/ 1189822 w 1718632"/>
                <a:gd name="connsiteY56" fmla="*/ 1123721 h 1575514"/>
                <a:gd name="connsiteX57" fmla="*/ 1255923 w 1718632"/>
                <a:gd name="connsiteY57" fmla="*/ 1134738 h 1575514"/>
                <a:gd name="connsiteX58" fmla="*/ 1299991 w 1718632"/>
                <a:gd name="connsiteY58" fmla="*/ 1299991 h 1575514"/>
                <a:gd name="connsiteX59" fmla="*/ 1410159 w 1718632"/>
                <a:gd name="connsiteY59" fmla="*/ 1266940 h 1575514"/>
                <a:gd name="connsiteX60" fmla="*/ 1443210 w 1718632"/>
                <a:gd name="connsiteY60" fmla="*/ 1255923 h 1575514"/>
                <a:gd name="connsiteX61" fmla="*/ 1487277 w 1718632"/>
                <a:gd name="connsiteY61" fmla="*/ 1233889 h 1575514"/>
                <a:gd name="connsiteX62" fmla="*/ 1520328 w 1718632"/>
                <a:gd name="connsiteY62" fmla="*/ 1222872 h 1575514"/>
                <a:gd name="connsiteX63" fmla="*/ 1553379 w 1718632"/>
                <a:gd name="connsiteY63" fmla="*/ 1200839 h 1575514"/>
                <a:gd name="connsiteX64" fmla="*/ 1619480 w 1718632"/>
                <a:gd name="connsiteY64" fmla="*/ 1178805 h 1575514"/>
                <a:gd name="connsiteX65" fmla="*/ 1641513 w 1718632"/>
                <a:gd name="connsiteY65" fmla="*/ 1068636 h 1575514"/>
                <a:gd name="connsiteX66" fmla="*/ 1652530 w 1718632"/>
                <a:gd name="connsiteY66" fmla="*/ 1035586 h 1575514"/>
                <a:gd name="connsiteX67" fmla="*/ 1674564 w 1718632"/>
                <a:gd name="connsiteY67" fmla="*/ 1002535 h 1575514"/>
                <a:gd name="connsiteX68" fmla="*/ 1707615 w 1718632"/>
                <a:gd name="connsiteY68" fmla="*/ 903383 h 1575514"/>
                <a:gd name="connsiteX69" fmla="*/ 1718632 w 1718632"/>
                <a:gd name="connsiteY69" fmla="*/ 870333 h 1575514"/>
                <a:gd name="connsiteX70" fmla="*/ 1685581 w 1718632"/>
                <a:gd name="connsiteY70" fmla="*/ 848299 h 1575514"/>
                <a:gd name="connsiteX71" fmla="*/ 1564395 w 1718632"/>
                <a:gd name="connsiteY71" fmla="*/ 826265 h 1575514"/>
                <a:gd name="connsiteX72" fmla="*/ 1531345 w 1718632"/>
                <a:gd name="connsiteY72" fmla="*/ 804232 h 1575514"/>
                <a:gd name="connsiteX73" fmla="*/ 1465244 w 1718632"/>
                <a:gd name="connsiteY73" fmla="*/ 749147 h 1575514"/>
                <a:gd name="connsiteX74" fmla="*/ 1432193 w 1718632"/>
                <a:gd name="connsiteY74" fmla="*/ 738130 h 1575514"/>
                <a:gd name="connsiteX75" fmla="*/ 1366092 w 1718632"/>
                <a:gd name="connsiteY75" fmla="*/ 683046 h 1575514"/>
                <a:gd name="connsiteX76" fmla="*/ 1344058 w 1718632"/>
                <a:gd name="connsiteY76" fmla="*/ 572877 h 1575514"/>
                <a:gd name="connsiteX77" fmla="*/ 1333041 w 1718632"/>
                <a:gd name="connsiteY77" fmla="*/ 528810 h 1575514"/>
                <a:gd name="connsiteX78" fmla="*/ 1288974 w 1718632"/>
                <a:gd name="connsiteY78" fmla="*/ 462709 h 1575514"/>
                <a:gd name="connsiteX79" fmla="*/ 1255923 w 1718632"/>
                <a:gd name="connsiteY79" fmla="*/ 396607 h 1575514"/>
                <a:gd name="connsiteX80" fmla="*/ 1233889 w 1718632"/>
                <a:gd name="connsiteY80" fmla="*/ 352540 h 1575514"/>
                <a:gd name="connsiteX81" fmla="*/ 1167788 w 1718632"/>
                <a:gd name="connsiteY81" fmla="*/ 308472 h 1575514"/>
                <a:gd name="connsiteX82" fmla="*/ 1134738 w 1718632"/>
                <a:gd name="connsiteY82" fmla="*/ 286439 h 1575514"/>
                <a:gd name="connsiteX83" fmla="*/ 1112704 w 1718632"/>
                <a:gd name="connsiteY83" fmla="*/ 253388 h 1575514"/>
                <a:gd name="connsiteX84" fmla="*/ 1013552 w 1718632"/>
                <a:gd name="connsiteY84" fmla="*/ 198304 h 1575514"/>
                <a:gd name="connsiteX85" fmla="*/ 1002535 w 1718632"/>
                <a:gd name="connsiteY85" fmla="*/ 143219 h 1575514"/>
                <a:gd name="connsiteX86" fmla="*/ 947451 w 1718632"/>
                <a:gd name="connsiteY86" fmla="*/ 77118 h 1575514"/>
                <a:gd name="connsiteX87" fmla="*/ 903383 w 1718632"/>
                <a:gd name="connsiteY87" fmla="*/ 33051 h 1575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18632" h="1575514">
                  <a:moveTo>
                    <a:pt x="903383" y="33051"/>
                  </a:moveTo>
                  <a:cubicBezTo>
                    <a:pt x="885022" y="23870"/>
                    <a:pt x="859088" y="26880"/>
                    <a:pt x="837282" y="22034"/>
                  </a:cubicBezTo>
                  <a:cubicBezTo>
                    <a:pt x="825946" y="19515"/>
                    <a:pt x="815568" y="13536"/>
                    <a:pt x="804232" y="11017"/>
                  </a:cubicBezTo>
                  <a:cubicBezTo>
                    <a:pt x="782426" y="6171"/>
                    <a:pt x="760164" y="3672"/>
                    <a:pt x="738130" y="0"/>
                  </a:cubicBezTo>
                  <a:cubicBezTo>
                    <a:pt x="717307" y="5206"/>
                    <a:pt x="675101" y="10508"/>
                    <a:pt x="661012" y="33051"/>
                  </a:cubicBezTo>
                  <a:cubicBezTo>
                    <a:pt x="648703" y="52746"/>
                    <a:pt x="646323" y="77118"/>
                    <a:pt x="638979" y="99152"/>
                  </a:cubicBezTo>
                  <a:lnTo>
                    <a:pt x="627962" y="132203"/>
                  </a:lnTo>
                  <a:cubicBezTo>
                    <a:pt x="624290" y="143220"/>
                    <a:pt x="625156" y="157042"/>
                    <a:pt x="616945" y="165253"/>
                  </a:cubicBezTo>
                  <a:lnTo>
                    <a:pt x="583894" y="198304"/>
                  </a:lnTo>
                  <a:lnTo>
                    <a:pt x="561860" y="264405"/>
                  </a:lnTo>
                  <a:cubicBezTo>
                    <a:pt x="554602" y="286180"/>
                    <a:pt x="548228" y="314972"/>
                    <a:pt x="528810" y="330506"/>
                  </a:cubicBezTo>
                  <a:cubicBezTo>
                    <a:pt x="519742" y="337760"/>
                    <a:pt x="506776" y="337851"/>
                    <a:pt x="495759" y="341523"/>
                  </a:cubicBezTo>
                  <a:cubicBezTo>
                    <a:pt x="475907" y="361375"/>
                    <a:pt x="400367" y="445557"/>
                    <a:pt x="363557" y="451692"/>
                  </a:cubicBezTo>
                  <a:cubicBezTo>
                    <a:pt x="341523" y="455364"/>
                    <a:pt x="319127" y="457291"/>
                    <a:pt x="297456" y="462709"/>
                  </a:cubicBezTo>
                  <a:cubicBezTo>
                    <a:pt x="274924" y="468342"/>
                    <a:pt x="254129" y="480187"/>
                    <a:pt x="231354" y="484742"/>
                  </a:cubicBezTo>
                  <a:lnTo>
                    <a:pt x="176270" y="495759"/>
                  </a:lnTo>
                  <a:cubicBezTo>
                    <a:pt x="168925" y="506776"/>
                    <a:pt x="154236" y="515569"/>
                    <a:pt x="154236" y="528810"/>
                  </a:cubicBezTo>
                  <a:cubicBezTo>
                    <a:pt x="154236" y="542051"/>
                    <a:pt x="170349" y="550017"/>
                    <a:pt x="176270" y="561860"/>
                  </a:cubicBezTo>
                  <a:cubicBezTo>
                    <a:pt x="181464" y="572247"/>
                    <a:pt x="183615" y="583894"/>
                    <a:pt x="187287" y="594911"/>
                  </a:cubicBezTo>
                  <a:cubicBezTo>
                    <a:pt x="169647" y="621371"/>
                    <a:pt x="159937" y="629655"/>
                    <a:pt x="154236" y="661012"/>
                  </a:cubicBezTo>
                  <a:cubicBezTo>
                    <a:pt x="148940" y="690141"/>
                    <a:pt x="148515" y="720018"/>
                    <a:pt x="143219" y="749147"/>
                  </a:cubicBezTo>
                  <a:cubicBezTo>
                    <a:pt x="141142" y="760573"/>
                    <a:pt x="141653" y="775448"/>
                    <a:pt x="132203" y="782198"/>
                  </a:cubicBezTo>
                  <a:cubicBezTo>
                    <a:pt x="113303" y="795698"/>
                    <a:pt x="66101" y="804232"/>
                    <a:pt x="66101" y="804232"/>
                  </a:cubicBezTo>
                  <a:cubicBezTo>
                    <a:pt x="58757" y="815249"/>
                    <a:pt x="53430" y="827920"/>
                    <a:pt x="44068" y="837282"/>
                  </a:cubicBezTo>
                  <a:cubicBezTo>
                    <a:pt x="34705" y="846645"/>
                    <a:pt x="19289" y="848977"/>
                    <a:pt x="11017" y="859316"/>
                  </a:cubicBezTo>
                  <a:cubicBezTo>
                    <a:pt x="3763" y="868384"/>
                    <a:pt x="3672" y="881349"/>
                    <a:pt x="0" y="892366"/>
                  </a:cubicBezTo>
                  <a:cubicBezTo>
                    <a:pt x="11017" y="899711"/>
                    <a:pt x="23688" y="905037"/>
                    <a:pt x="33051" y="914400"/>
                  </a:cubicBezTo>
                  <a:cubicBezTo>
                    <a:pt x="42414" y="923763"/>
                    <a:pt x="42101" y="944854"/>
                    <a:pt x="55085" y="947451"/>
                  </a:cubicBezTo>
                  <a:cubicBezTo>
                    <a:pt x="120002" y="960435"/>
                    <a:pt x="187287" y="954796"/>
                    <a:pt x="253388" y="958468"/>
                  </a:cubicBezTo>
                  <a:lnTo>
                    <a:pt x="275422" y="1024569"/>
                  </a:lnTo>
                  <a:lnTo>
                    <a:pt x="286439" y="1057619"/>
                  </a:lnTo>
                  <a:cubicBezTo>
                    <a:pt x="282767" y="1068636"/>
                    <a:pt x="277499" y="1079244"/>
                    <a:pt x="275422" y="1090670"/>
                  </a:cubicBezTo>
                  <a:cubicBezTo>
                    <a:pt x="268836" y="1126890"/>
                    <a:pt x="278112" y="1183264"/>
                    <a:pt x="242371" y="1211856"/>
                  </a:cubicBezTo>
                  <a:cubicBezTo>
                    <a:pt x="233303" y="1219110"/>
                    <a:pt x="220338" y="1219200"/>
                    <a:pt x="209321" y="1222872"/>
                  </a:cubicBezTo>
                  <a:cubicBezTo>
                    <a:pt x="198304" y="1230217"/>
                    <a:pt x="179481" y="1232061"/>
                    <a:pt x="176270" y="1244906"/>
                  </a:cubicBezTo>
                  <a:cubicBezTo>
                    <a:pt x="158517" y="1315918"/>
                    <a:pt x="187045" y="1303447"/>
                    <a:pt x="220338" y="1333041"/>
                  </a:cubicBezTo>
                  <a:cubicBezTo>
                    <a:pt x="243628" y="1353743"/>
                    <a:pt x="264405" y="1377108"/>
                    <a:pt x="286439" y="1399142"/>
                  </a:cubicBezTo>
                  <a:cubicBezTo>
                    <a:pt x="297456" y="1410159"/>
                    <a:pt x="306526" y="1423551"/>
                    <a:pt x="319489" y="1432193"/>
                  </a:cubicBezTo>
                  <a:cubicBezTo>
                    <a:pt x="330506" y="1439538"/>
                    <a:pt x="342368" y="1445751"/>
                    <a:pt x="352540" y="1454227"/>
                  </a:cubicBezTo>
                  <a:cubicBezTo>
                    <a:pt x="364509" y="1464201"/>
                    <a:pt x="373293" y="1477712"/>
                    <a:pt x="385591" y="1487277"/>
                  </a:cubicBezTo>
                  <a:cubicBezTo>
                    <a:pt x="406494" y="1503535"/>
                    <a:pt x="451692" y="1531345"/>
                    <a:pt x="451692" y="1531345"/>
                  </a:cubicBezTo>
                  <a:cubicBezTo>
                    <a:pt x="455364" y="1542362"/>
                    <a:pt x="454498" y="1556184"/>
                    <a:pt x="462709" y="1564395"/>
                  </a:cubicBezTo>
                  <a:cubicBezTo>
                    <a:pt x="486745" y="1588431"/>
                    <a:pt x="559505" y="1566305"/>
                    <a:pt x="572877" y="1564395"/>
                  </a:cubicBezTo>
                  <a:cubicBezTo>
                    <a:pt x="660170" y="1535299"/>
                    <a:pt x="616069" y="1546180"/>
                    <a:pt x="705080" y="1531345"/>
                  </a:cubicBezTo>
                  <a:cubicBezTo>
                    <a:pt x="712424" y="1520328"/>
                    <a:pt x="721897" y="1510464"/>
                    <a:pt x="727113" y="1498294"/>
                  </a:cubicBezTo>
                  <a:cubicBezTo>
                    <a:pt x="733077" y="1484377"/>
                    <a:pt x="723571" y="1458387"/>
                    <a:pt x="738130" y="1454227"/>
                  </a:cubicBezTo>
                  <a:cubicBezTo>
                    <a:pt x="760462" y="1447846"/>
                    <a:pt x="781148" y="1473695"/>
                    <a:pt x="804232" y="1476260"/>
                  </a:cubicBezTo>
                  <a:lnTo>
                    <a:pt x="903383" y="1487277"/>
                  </a:lnTo>
                  <a:cubicBezTo>
                    <a:pt x="925494" y="1481749"/>
                    <a:pt x="969485" y="1481250"/>
                    <a:pt x="969485" y="1443210"/>
                  </a:cubicBezTo>
                  <a:cubicBezTo>
                    <a:pt x="969485" y="1419984"/>
                    <a:pt x="947451" y="1377109"/>
                    <a:pt x="947451" y="1377109"/>
                  </a:cubicBezTo>
                  <a:lnTo>
                    <a:pt x="969485" y="1311007"/>
                  </a:lnTo>
                  <a:cubicBezTo>
                    <a:pt x="973157" y="1299990"/>
                    <a:pt x="970839" y="1284398"/>
                    <a:pt x="980501" y="1277957"/>
                  </a:cubicBezTo>
                  <a:lnTo>
                    <a:pt x="1046603" y="1233889"/>
                  </a:lnTo>
                  <a:cubicBezTo>
                    <a:pt x="1057620" y="1226545"/>
                    <a:pt x="1067092" y="1216043"/>
                    <a:pt x="1079653" y="1211856"/>
                  </a:cubicBezTo>
                  <a:lnTo>
                    <a:pt x="1112704" y="1200839"/>
                  </a:lnTo>
                  <a:cubicBezTo>
                    <a:pt x="1123721" y="1193494"/>
                    <a:pt x="1138410" y="1189822"/>
                    <a:pt x="1145754" y="1178805"/>
                  </a:cubicBezTo>
                  <a:cubicBezTo>
                    <a:pt x="1189230" y="1113591"/>
                    <a:pt x="1119672" y="1147104"/>
                    <a:pt x="1189822" y="1123721"/>
                  </a:cubicBezTo>
                  <a:lnTo>
                    <a:pt x="1255923" y="1134738"/>
                  </a:lnTo>
                  <a:cubicBezTo>
                    <a:pt x="1345378" y="1326428"/>
                    <a:pt x="1200556" y="1266846"/>
                    <a:pt x="1299991" y="1299991"/>
                  </a:cubicBezTo>
                  <a:cubicBezTo>
                    <a:pt x="1366591" y="1283341"/>
                    <a:pt x="1329692" y="1293763"/>
                    <a:pt x="1410159" y="1266940"/>
                  </a:cubicBezTo>
                  <a:cubicBezTo>
                    <a:pt x="1421176" y="1263268"/>
                    <a:pt x="1432823" y="1261117"/>
                    <a:pt x="1443210" y="1255923"/>
                  </a:cubicBezTo>
                  <a:cubicBezTo>
                    <a:pt x="1457899" y="1248578"/>
                    <a:pt x="1472182" y="1240358"/>
                    <a:pt x="1487277" y="1233889"/>
                  </a:cubicBezTo>
                  <a:cubicBezTo>
                    <a:pt x="1497951" y="1229314"/>
                    <a:pt x="1509941" y="1228065"/>
                    <a:pt x="1520328" y="1222872"/>
                  </a:cubicBezTo>
                  <a:cubicBezTo>
                    <a:pt x="1532171" y="1216951"/>
                    <a:pt x="1541280" y="1206216"/>
                    <a:pt x="1553379" y="1200839"/>
                  </a:cubicBezTo>
                  <a:cubicBezTo>
                    <a:pt x="1574603" y="1191406"/>
                    <a:pt x="1619480" y="1178805"/>
                    <a:pt x="1619480" y="1178805"/>
                  </a:cubicBezTo>
                  <a:cubicBezTo>
                    <a:pt x="1628135" y="1126877"/>
                    <a:pt x="1628368" y="1114644"/>
                    <a:pt x="1641513" y="1068636"/>
                  </a:cubicBezTo>
                  <a:cubicBezTo>
                    <a:pt x="1644703" y="1057470"/>
                    <a:pt x="1647337" y="1045973"/>
                    <a:pt x="1652530" y="1035586"/>
                  </a:cubicBezTo>
                  <a:cubicBezTo>
                    <a:pt x="1658452" y="1023743"/>
                    <a:pt x="1669186" y="1014635"/>
                    <a:pt x="1674564" y="1002535"/>
                  </a:cubicBezTo>
                  <a:cubicBezTo>
                    <a:pt x="1674566" y="1002530"/>
                    <a:pt x="1702106" y="919911"/>
                    <a:pt x="1707615" y="903383"/>
                  </a:cubicBezTo>
                  <a:lnTo>
                    <a:pt x="1718632" y="870333"/>
                  </a:lnTo>
                  <a:cubicBezTo>
                    <a:pt x="1707615" y="862988"/>
                    <a:pt x="1697424" y="854220"/>
                    <a:pt x="1685581" y="848299"/>
                  </a:cubicBezTo>
                  <a:cubicBezTo>
                    <a:pt x="1651615" y="831316"/>
                    <a:pt x="1594777" y="830063"/>
                    <a:pt x="1564395" y="826265"/>
                  </a:cubicBezTo>
                  <a:cubicBezTo>
                    <a:pt x="1553378" y="818921"/>
                    <a:pt x="1541517" y="812708"/>
                    <a:pt x="1531345" y="804232"/>
                  </a:cubicBezTo>
                  <a:cubicBezTo>
                    <a:pt x="1494799" y="773777"/>
                    <a:pt x="1506271" y="769661"/>
                    <a:pt x="1465244" y="749147"/>
                  </a:cubicBezTo>
                  <a:cubicBezTo>
                    <a:pt x="1454857" y="743953"/>
                    <a:pt x="1442580" y="743323"/>
                    <a:pt x="1432193" y="738130"/>
                  </a:cubicBezTo>
                  <a:cubicBezTo>
                    <a:pt x="1401514" y="722791"/>
                    <a:pt x="1390459" y="707414"/>
                    <a:pt x="1366092" y="683046"/>
                  </a:cubicBezTo>
                  <a:cubicBezTo>
                    <a:pt x="1340502" y="580690"/>
                    <a:pt x="1371070" y="707938"/>
                    <a:pt x="1344058" y="572877"/>
                  </a:cubicBezTo>
                  <a:cubicBezTo>
                    <a:pt x="1341089" y="558030"/>
                    <a:pt x="1339812" y="542353"/>
                    <a:pt x="1333041" y="528810"/>
                  </a:cubicBezTo>
                  <a:cubicBezTo>
                    <a:pt x="1321198" y="505125"/>
                    <a:pt x="1297348" y="487831"/>
                    <a:pt x="1288974" y="462709"/>
                  </a:cubicBezTo>
                  <a:cubicBezTo>
                    <a:pt x="1268775" y="402113"/>
                    <a:pt x="1290093" y="456404"/>
                    <a:pt x="1255923" y="396607"/>
                  </a:cubicBezTo>
                  <a:cubicBezTo>
                    <a:pt x="1247775" y="382348"/>
                    <a:pt x="1245502" y="364153"/>
                    <a:pt x="1233889" y="352540"/>
                  </a:cubicBezTo>
                  <a:cubicBezTo>
                    <a:pt x="1215164" y="333815"/>
                    <a:pt x="1189822" y="323161"/>
                    <a:pt x="1167788" y="308472"/>
                  </a:cubicBezTo>
                  <a:lnTo>
                    <a:pt x="1134738" y="286439"/>
                  </a:lnTo>
                  <a:cubicBezTo>
                    <a:pt x="1127393" y="275422"/>
                    <a:pt x="1122669" y="262107"/>
                    <a:pt x="1112704" y="253388"/>
                  </a:cubicBezTo>
                  <a:cubicBezTo>
                    <a:pt x="1066081" y="212593"/>
                    <a:pt x="1058946" y="213435"/>
                    <a:pt x="1013552" y="198304"/>
                  </a:cubicBezTo>
                  <a:cubicBezTo>
                    <a:pt x="1009880" y="179942"/>
                    <a:pt x="1009110" y="160752"/>
                    <a:pt x="1002535" y="143219"/>
                  </a:cubicBezTo>
                  <a:cubicBezTo>
                    <a:pt x="995047" y="123252"/>
                    <a:pt x="962577" y="88883"/>
                    <a:pt x="947451" y="77118"/>
                  </a:cubicBezTo>
                  <a:cubicBezTo>
                    <a:pt x="878294" y="23329"/>
                    <a:pt x="921744" y="42232"/>
                    <a:pt x="903383" y="33051"/>
                  </a:cubicBezTo>
                  <a:close/>
                </a:path>
              </a:pathLst>
            </a:custGeom>
            <a:solidFill>
              <a:srgbClr val="7EEE64">
                <a:alpha val="63922"/>
              </a:srgbClr>
            </a:solidFill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4780284" y="4747535"/>
              <a:ext cx="3220305" cy="904542"/>
            </a:xfrm>
            <a:custGeom>
              <a:avLst/>
              <a:gdLst>
                <a:gd name="connsiteX0" fmla="*/ 22033 w 3220305"/>
                <a:gd name="connsiteY0" fmla="*/ 640137 h 904542"/>
                <a:gd name="connsiteX1" fmla="*/ 11016 w 3220305"/>
                <a:gd name="connsiteY1" fmla="*/ 563019 h 904542"/>
                <a:gd name="connsiteX2" fmla="*/ 0 w 3220305"/>
                <a:gd name="connsiteY2" fmla="*/ 518951 h 904542"/>
                <a:gd name="connsiteX3" fmla="*/ 11016 w 3220305"/>
                <a:gd name="connsiteY3" fmla="*/ 287597 h 904542"/>
                <a:gd name="connsiteX4" fmla="*/ 44067 w 3220305"/>
                <a:gd name="connsiteY4" fmla="*/ 221496 h 904542"/>
                <a:gd name="connsiteX5" fmla="*/ 77118 w 3220305"/>
                <a:gd name="connsiteY5" fmla="*/ 155395 h 904542"/>
                <a:gd name="connsiteX6" fmla="*/ 264404 w 3220305"/>
                <a:gd name="connsiteY6" fmla="*/ 166412 h 904542"/>
                <a:gd name="connsiteX7" fmla="*/ 429657 w 3220305"/>
                <a:gd name="connsiteY7" fmla="*/ 188445 h 904542"/>
                <a:gd name="connsiteX8" fmla="*/ 451691 w 3220305"/>
                <a:gd name="connsiteY8" fmla="*/ 221496 h 904542"/>
                <a:gd name="connsiteX9" fmla="*/ 462708 w 3220305"/>
                <a:gd name="connsiteY9" fmla="*/ 254547 h 904542"/>
                <a:gd name="connsiteX10" fmla="*/ 495759 w 3220305"/>
                <a:gd name="connsiteY10" fmla="*/ 265563 h 904542"/>
                <a:gd name="connsiteX11" fmla="*/ 616944 w 3220305"/>
                <a:gd name="connsiteY11" fmla="*/ 320648 h 904542"/>
                <a:gd name="connsiteX12" fmla="*/ 683045 w 3220305"/>
                <a:gd name="connsiteY12" fmla="*/ 342682 h 904542"/>
                <a:gd name="connsiteX13" fmla="*/ 760163 w 3220305"/>
                <a:gd name="connsiteY13" fmla="*/ 364715 h 904542"/>
                <a:gd name="connsiteX14" fmla="*/ 837282 w 3220305"/>
                <a:gd name="connsiteY14" fmla="*/ 375732 h 904542"/>
                <a:gd name="connsiteX15" fmla="*/ 958467 w 3220305"/>
                <a:gd name="connsiteY15" fmla="*/ 375732 h 904542"/>
                <a:gd name="connsiteX16" fmla="*/ 1024568 w 3220305"/>
                <a:gd name="connsiteY16" fmla="*/ 309631 h 904542"/>
                <a:gd name="connsiteX17" fmla="*/ 1079653 w 3220305"/>
                <a:gd name="connsiteY17" fmla="*/ 232513 h 904542"/>
                <a:gd name="connsiteX18" fmla="*/ 1068636 w 3220305"/>
                <a:gd name="connsiteY18" fmla="*/ 199462 h 904542"/>
                <a:gd name="connsiteX19" fmla="*/ 1035585 w 3220305"/>
                <a:gd name="connsiteY19" fmla="*/ 177429 h 904542"/>
                <a:gd name="connsiteX20" fmla="*/ 1013551 w 3220305"/>
                <a:gd name="connsiteY20" fmla="*/ 144378 h 904542"/>
                <a:gd name="connsiteX21" fmla="*/ 1024568 w 3220305"/>
                <a:gd name="connsiteY21" fmla="*/ 78277 h 904542"/>
                <a:gd name="connsiteX22" fmla="*/ 1057619 w 3220305"/>
                <a:gd name="connsiteY22" fmla="*/ 67260 h 904542"/>
                <a:gd name="connsiteX23" fmla="*/ 1134737 w 3220305"/>
                <a:gd name="connsiteY23" fmla="*/ 56243 h 904542"/>
                <a:gd name="connsiteX24" fmla="*/ 1277956 w 3220305"/>
                <a:gd name="connsiteY24" fmla="*/ 23192 h 904542"/>
                <a:gd name="connsiteX25" fmla="*/ 1311007 w 3220305"/>
                <a:gd name="connsiteY25" fmla="*/ 1159 h 904542"/>
                <a:gd name="connsiteX26" fmla="*/ 1366091 w 3220305"/>
                <a:gd name="connsiteY26" fmla="*/ 111327 h 904542"/>
                <a:gd name="connsiteX27" fmla="*/ 1399142 w 3220305"/>
                <a:gd name="connsiteY27" fmla="*/ 122344 h 904542"/>
                <a:gd name="connsiteX28" fmla="*/ 1421175 w 3220305"/>
                <a:gd name="connsiteY28" fmla="*/ 155395 h 904542"/>
                <a:gd name="connsiteX29" fmla="*/ 1432192 w 3220305"/>
                <a:gd name="connsiteY29" fmla="*/ 188445 h 904542"/>
                <a:gd name="connsiteX30" fmla="*/ 1476260 w 3220305"/>
                <a:gd name="connsiteY30" fmla="*/ 254547 h 904542"/>
                <a:gd name="connsiteX31" fmla="*/ 1498294 w 3220305"/>
                <a:gd name="connsiteY31" fmla="*/ 287597 h 904542"/>
                <a:gd name="connsiteX32" fmla="*/ 1564395 w 3220305"/>
                <a:gd name="connsiteY32" fmla="*/ 320648 h 904542"/>
                <a:gd name="connsiteX33" fmla="*/ 1575412 w 3220305"/>
                <a:gd name="connsiteY33" fmla="*/ 353698 h 904542"/>
                <a:gd name="connsiteX34" fmla="*/ 1641513 w 3220305"/>
                <a:gd name="connsiteY34" fmla="*/ 386749 h 904542"/>
                <a:gd name="connsiteX35" fmla="*/ 1663547 w 3220305"/>
                <a:gd name="connsiteY35" fmla="*/ 419800 h 904542"/>
                <a:gd name="connsiteX36" fmla="*/ 1696597 w 3220305"/>
                <a:gd name="connsiteY36" fmla="*/ 430817 h 904542"/>
                <a:gd name="connsiteX37" fmla="*/ 1707614 w 3220305"/>
                <a:gd name="connsiteY37" fmla="*/ 463867 h 904542"/>
                <a:gd name="connsiteX38" fmla="*/ 1773715 w 3220305"/>
                <a:gd name="connsiteY38" fmla="*/ 496918 h 904542"/>
                <a:gd name="connsiteX39" fmla="*/ 1828800 w 3220305"/>
                <a:gd name="connsiteY39" fmla="*/ 518951 h 904542"/>
                <a:gd name="connsiteX40" fmla="*/ 1916935 w 3220305"/>
                <a:gd name="connsiteY40" fmla="*/ 507935 h 904542"/>
                <a:gd name="connsiteX41" fmla="*/ 1938968 w 3220305"/>
                <a:gd name="connsiteY41" fmla="*/ 474884 h 904542"/>
                <a:gd name="connsiteX42" fmla="*/ 2060154 w 3220305"/>
                <a:gd name="connsiteY42" fmla="*/ 441833 h 904542"/>
                <a:gd name="connsiteX43" fmla="*/ 2280491 w 3220305"/>
                <a:gd name="connsiteY43" fmla="*/ 408783 h 904542"/>
                <a:gd name="connsiteX44" fmla="*/ 2313542 w 3220305"/>
                <a:gd name="connsiteY44" fmla="*/ 397766 h 904542"/>
                <a:gd name="connsiteX45" fmla="*/ 2368626 w 3220305"/>
                <a:gd name="connsiteY45" fmla="*/ 353698 h 904542"/>
                <a:gd name="connsiteX46" fmla="*/ 2644048 w 3220305"/>
                <a:gd name="connsiteY46" fmla="*/ 364715 h 904542"/>
                <a:gd name="connsiteX47" fmla="*/ 2677098 w 3220305"/>
                <a:gd name="connsiteY47" fmla="*/ 375732 h 904542"/>
                <a:gd name="connsiteX48" fmla="*/ 2820318 w 3220305"/>
                <a:gd name="connsiteY48" fmla="*/ 386749 h 904542"/>
                <a:gd name="connsiteX49" fmla="*/ 3095739 w 3220305"/>
                <a:gd name="connsiteY49" fmla="*/ 408783 h 904542"/>
                <a:gd name="connsiteX50" fmla="*/ 3161841 w 3220305"/>
                <a:gd name="connsiteY50" fmla="*/ 441833 h 904542"/>
                <a:gd name="connsiteX51" fmla="*/ 3194891 w 3220305"/>
                <a:gd name="connsiteY51" fmla="*/ 662171 h 904542"/>
                <a:gd name="connsiteX52" fmla="*/ 3128790 w 3220305"/>
                <a:gd name="connsiteY52" fmla="*/ 706238 h 904542"/>
                <a:gd name="connsiteX53" fmla="*/ 3106756 w 3220305"/>
                <a:gd name="connsiteY53" fmla="*/ 739289 h 904542"/>
                <a:gd name="connsiteX54" fmla="*/ 3029638 w 3220305"/>
                <a:gd name="connsiteY54" fmla="*/ 772339 h 904542"/>
                <a:gd name="connsiteX55" fmla="*/ 2963537 w 3220305"/>
                <a:gd name="connsiteY55" fmla="*/ 827424 h 904542"/>
                <a:gd name="connsiteX56" fmla="*/ 2886419 w 3220305"/>
                <a:gd name="connsiteY56" fmla="*/ 849457 h 904542"/>
                <a:gd name="connsiteX57" fmla="*/ 2853368 w 3220305"/>
                <a:gd name="connsiteY57" fmla="*/ 860474 h 904542"/>
                <a:gd name="connsiteX58" fmla="*/ 2467778 w 3220305"/>
                <a:gd name="connsiteY58" fmla="*/ 871491 h 904542"/>
                <a:gd name="connsiteX59" fmla="*/ 2434727 w 3220305"/>
                <a:gd name="connsiteY59" fmla="*/ 882508 h 904542"/>
                <a:gd name="connsiteX60" fmla="*/ 2368626 w 3220305"/>
                <a:gd name="connsiteY60" fmla="*/ 893525 h 904542"/>
                <a:gd name="connsiteX61" fmla="*/ 2313542 w 3220305"/>
                <a:gd name="connsiteY61" fmla="*/ 904542 h 904542"/>
                <a:gd name="connsiteX62" fmla="*/ 1333041 w 3220305"/>
                <a:gd name="connsiteY62" fmla="*/ 893525 h 904542"/>
                <a:gd name="connsiteX63" fmla="*/ 1255922 w 3220305"/>
                <a:gd name="connsiteY63" fmla="*/ 882508 h 904542"/>
                <a:gd name="connsiteX64" fmla="*/ 815248 w 3220305"/>
                <a:gd name="connsiteY64" fmla="*/ 871491 h 904542"/>
                <a:gd name="connsiteX65" fmla="*/ 572877 w 3220305"/>
                <a:gd name="connsiteY65" fmla="*/ 827424 h 904542"/>
                <a:gd name="connsiteX66" fmla="*/ 330506 w 3220305"/>
                <a:gd name="connsiteY66" fmla="*/ 805390 h 904542"/>
                <a:gd name="connsiteX67" fmla="*/ 209320 w 3220305"/>
                <a:gd name="connsiteY67" fmla="*/ 783356 h 904542"/>
                <a:gd name="connsiteX68" fmla="*/ 176269 w 3220305"/>
                <a:gd name="connsiteY68" fmla="*/ 750306 h 904542"/>
                <a:gd name="connsiteX69" fmla="*/ 110168 w 3220305"/>
                <a:gd name="connsiteY69" fmla="*/ 728272 h 904542"/>
                <a:gd name="connsiteX70" fmla="*/ 55084 w 3220305"/>
                <a:gd name="connsiteY70" fmla="*/ 662171 h 904542"/>
                <a:gd name="connsiteX71" fmla="*/ 22033 w 3220305"/>
                <a:gd name="connsiteY71" fmla="*/ 640137 h 90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220305" h="904542">
                  <a:moveTo>
                    <a:pt x="22033" y="640137"/>
                  </a:moveTo>
                  <a:cubicBezTo>
                    <a:pt x="14688" y="623612"/>
                    <a:pt x="15661" y="588567"/>
                    <a:pt x="11016" y="563019"/>
                  </a:cubicBezTo>
                  <a:cubicBezTo>
                    <a:pt x="8308" y="548122"/>
                    <a:pt x="0" y="534092"/>
                    <a:pt x="0" y="518951"/>
                  </a:cubicBezTo>
                  <a:cubicBezTo>
                    <a:pt x="0" y="441746"/>
                    <a:pt x="4605" y="364536"/>
                    <a:pt x="11016" y="287597"/>
                  </a:cubicBezTo>
                  <a:cubicBezTo>
                    <a:pt x="13785" y="254369"/>
                    <a:pt x="29770" y="250089"/>
                    <a:pt x="44067" y="221496"/>
                  </a:cubicBezTo>
                  <a:cubicBezTo>
                    <a:pt x="89676" y="130277"/>
                    <a:pt x="13976" y="250106"/>
                    <a:pt x="77118" y="155395"/>
                  </a:cubicBezTo>
                  <a:lnTo>
                    <a:pt x="264404" y="166412"/>
                  </a:lnTo>
                  <a:cubicBezTo>
                    <a:pt x="400365" y="175789"/>
                    <a:pt x="356708" y="164130"/>
                    <a:pt x="429657" y="188445"/>
                  </a:cubicBezTo>
                  <a:cubicBezTo>
                    <a:pt x="437002" y="199462"/>
                    <a:pt x="445770" y="209653"/>
                    <a:pt x="451691" y="221496"/>
                  </a:cubicBezTo>
                  <a:cubicBezTo>
                    <a:pt x="456884" y="231883"/>
                    <a:pt x="454496" y="246336"/>
                    <a:pt x="462708" y="254547"/>
                  </a:cubicBezTo>
                  <a:cubicBezTo>
                    <a:pt x="470920" y="262758"/>
                    <a:pt x="484742" y="261891"/>
                    <a:pt x="495759" y="265563"/>
                  </a:cubicBezTo>
                  <a:cubicBezTo>
                    <a:pt x="556862" y="326668"/>
                    <a:pt x="500788" y="281929"/>
                    <a:pt x="616944" y="320648"/>
                  </a:cubicBezTo>
                  <a:lnTo>
                    <a:pt x="683045" y="342682"/>
                  </a:lnTo>
                  <a:cubicBezTo>
                    <a:pt x="711353" y="352118"/>
                    <a:pt x="729742" y="359184"/>
                    <a:pt x="760163" y="364715"/>
                  </a:cubicBezTo>
                  <a:cubicBezTo>
                    <a:pt x="785711" y="369360"/>
                    <a:pt x="811576" y="372060"/>
                    <a:pt x="837282" y="375732"/>
                  </a:cubicBezTo>
                  <a:cubicBezTo>
                    <a:pt x="880830" y="390248"/>
                    <a:pt x="903654" y="403138"/>
                    <a:pt x="958467" y="375732"/>
                  </a:cubicBezTo>
                  <a:cubicBezTo>
                    <a:pt x="986338" y="361797"/>
                    <a:pt x="1002534" y="331665"/>
                    <a:pt x="1024568" y="309631"/>
                  </a:cubicBezTo>
                  <a:cubicBezTo>
                    <a:pt x="1069232" y="264967"/>
                    <a:pt x="1050651" y="290515"/>
                    <a:pt x="1079653" y="232513"/>
                  </a:cubicBezTo>
                  <a:cubicBezTo>
                    <a:pt x="1075981" y="221496"/>
                    <a:pt x="1075891" y="208530"/>
                    <a:pt x="1068636" y="199462"/>
                  </a:cubicBezTo>
                  <a:cubicBezTo>
                    <a:pt x="1060365" y="189123"/>
                    <a:pt x="1044948" y="186791"/>
                    <a:pt x="1035585" y="177429"/>
                  </a:cubicBezTo>
                  <a:cubicBezTo>
                    <a:pt x="1026222" y="168066"/>
                    <a:pt x="1020896" y="155395"/>
                    <a:pt x="1013551" y="144378"/>
                  </a:cubicBezTo>
                  <a:cubicBezTo>
                    <a:pt x="1017223" y="122344"/>
                    <a:pt x="1013485" y="97671"/>
                    <a:pt x="1024568" y="78277"/>
                  </a:cubicBezTo>
                  <a:cubicBezTo>
                    <a:pt x="1030330" y="68194"/>
                    <a:pt x="1046232" y="69538"/>
                    <a:pt x="1057619" y="67260"/>
                  </a:cubicBezTo>
                  <a:cubicBezTo>
                    <a:pt x="1083082" y="62167"/>
                    <a:pt x="1109031" y="59915"/>
                    <a:pt x="1134737" y="56243"/>
                  </a:cubicBezTo>
                  <a:cubicBezTo>
                    <a:pt x="1225472" y="25997"/>
                    <a:pt x="1177846" y="37494"/>
                    <a:pt x="1277956" y="23192"/>
                  </a:cubicBezTo>
                  <a:cubicBezTo>
                    <a:pt x="1288973" y="15848"/>
                    <a:pt x="1297899" y="3031"/>
                    <a:pt x="1311007" y="1159"/>
                  </a:cubicBezTo>
                  <a:cubicBezTo>
                    <a:pt x="1390198" y="-10153"/>
                    <a:pt x="1347113" y="63882"/>
                    <a:pt x="1366091" y="111327"/>
                  </a:cubicBezTo>
                  <a:cubicBezTo>
                    <a:pt x="1370404" y="122109"/>
                    <a:pt x="1388125" y="118672"/>
                    <a:pt x="1399142" y="122344"/>
                  </a:cubicBezTo>
                  <a:cubicBezTo>
                    <a:pt x="1406486" y="133361"/>
                    <a:pt x="1415254" y="143552"/>
                    <a:pt x="1421175" y="155395"/>
                  </a:cubicBezTo>
                  <a:cubicBezTo>
                    <a:pt x="1426368" y="165782"/>
                    <a:pt x="1426552" y="178294"/>
                    <a:pt x="1432192" y="188445"/>
                  </a:cubicBezTo>
                  <a:cubicBezTo>
                    <a:pt x="1445053" y="211594"/>
                    <a:pt x="1461571" y="232513"/>
                    <a:pt x="1476260" y="254547"/>
                  </a:cubicBezTo>
                  <a:cubicBezTo>
                    <a:pt x="1483605" y="265564"/>
                    <a:pt x="1485733" y="283410"/>
                    <a:pt x="1498294" y="287597"/>
                  </a:cubicBezTo>
                  <a:cubicBezTo>
                    <a:pt x="1543905" y="302801"/>
                    <a:pt x="1521682" y="292172"/>
                    <a:pt x="1564395" y="320648"/>
                  </a:cubicBezTo>
                  <a:cubicBezTo>
                    <a:pt x="1568067" y="331665"/>
                    <a:pt x="1568158" y="344630"/>
                    <a:pt x="1575412" y="353698"/>
                  </a:cubicBezTo>
                  <a:cubicBezTo>
                    <a:pt x="1590945" y="373114"/>
                    <a:pt x="1619740" y="379491"/>
                    <a:pt x="1641513" y="386749"/>
                  </a:cubicBezTo>
                  <a:cubicBezTo>
                    <a:pt x="1648858" y="397766"/>
                    <a:pt x="1653208" y="411528"/>
                    <a:pt x="1663547" y="419800"/>
                  </a:cubicBezTo>
                  <a:cubicBezTo>
                    <a:pt x="1672615" y="427054"/>
                    <a:pt x="1688386" y="422606"/>
                    <a:pt x="1696597" y="430817"/>
                  </a:cubicBezTo>
                  <a:cubicBezTo>
                    <a:pt x="1704808" y="439028"/>
                    <a:pt x="1700360" y="454799"/>
                    <a:pt x="1707614" y="463867"/>
                  </a:cubicBezTo>
                  <a:cubicBezTo>
                    <a:pt x="1724328" y="484759"/>
                    <a:pt x="1750906" y="488365"/>
                    <a:pt x="1773715" y="496918"/>
                  </a:cubicBezTo>
                  <a:cubicBezTo>
                    <a:pt x="1792232" y="503862"/>
                    <a:pt x="1810438" y="511607"/>
                    <a:pt x="1828800" y="518951"/>
                  </a:cubicBezTo>
                  <a:cubicBezTo>
                    <a:pt x="1858178" y="515279"/>
                    <a:pt x="1889446" y="518931"/>
                    <a:pt x="1916935" y="507935"/>
                  </a:cubicBezTo>
                  <a:cubicBezTo>
                    <a:pt x="1929229" y="503018"/>
                    <a:pt x="1929606" y="484247"/>
                    <a:pt x="1938968" y="474884"/>
                  </a:cubicBezTo>
                  <a:cubicBezTo>
                    <a:pt x="1974677" y="439174"/>
                    <a:pt x="2008020" y="448350"/>
                    <a:pt x="2060154" y="441833"/>
                  </a:cubicBezTo>
                  <a:cubicBezTo>
                    <a:pt x="2175153" y="403501"/>
                    <a:pt x="2103089" y="421455"/>
                    <a:pt x="2280491" y="408783"/>
                  </a:cubicBezTo>
                  <a:cubicBezTo>
                    <a:pt x="2291508" y="405111"/>
                    <a:pt x="2304474" y="405021"/>
                    <a:pt x="2313542" y="397766"/>
                  </a:cubicBezTo>
                  <a:cubicBezTo>
                    <a:pt x="2384730" y="340814"/>
                    <a:pt x="2285551" y="381390"/>
                    <a:pt x="2368626" y="353698"/>
                  </a:cubicBezTo>
                  <a:cubicBezTo>
                    <a:pt x="2460433" y="357370"/>
                    <a:pt x="2552401" y="358169"/>
                    <a:pt x="2644048" y="364715"/>
                  </a:cubicBezTo>
                  <a:cubicBezTo>
                    <a:pt x="2655631" y="365542"/>
                    <a:pt x="2665575" y="374292"/>
                    <a:pt x="2677098" y="375732"/>
                  </a:cubicBezTo>
                  <a:cubicBezTo>
                    <a:pt x="2724609" y="381671"/>
                    <a:pt x="2772578" y="383077"/>
                    <a:pt x="2820318" y="386749"/>
                  </a:cubicBezTo>
                  <a:cubicBezTo>
                    <a:pt x="2935064" y="424999"/>
                    <a:pt x="2807136" y="385694"/>
                    <a:pt x="3095739" y="408783"/>
                  </a:cubicBezTo>
                  <a:cubicBezTo>
                    <a:pt x="3121654" y="410856"/>
                    <a:pt x="3141585" y="428330"/>
                    <a:pt x="3161841" y="441833"/>
                  </a:cubicBezTo>
                  <a:cubicBezTo>
                    <a:pt x="3215889" y="522908"/>
                    <a:pt x="3244015" y="535852"/>
                    <a:pt x="3194891" y="662171"/>
                  </a:cubicBezTo>
                  <a:cubicBezTo>
                    <a:pt x="3185293" y="686852"/>
                    <a:pt x="3128790" y="706238"/>
                    <a:pt x="3128790" y="706238"/>
                  </a:cubicBezTo>
                  <a:cubicBezTo>
                    <a:pt x="3121445" y="717255"/>
                    <a:pt x="3116119" y="729926"/>
                    <a:pt x="3106756" y="739289"/>
                  </a:cubicBezTo>
                  <a:cubicBezTo>
                    <a:pt x="3081395" y="764651"/>
                    <a:pt x="3063352" y="763911"/>
                    <a:pt x="3029638" y="772339"/>
                  </a:cubicBezTo>
                  <a:cubicBezTo>
                    <a:pt x="3005272" y="796705"/>
                    <a:pt x="2994214" y="812085"/>
                    <a:pt x="2963537" y="827424"/>
                  </a:cubicBezTo>
                  <a:cubicBezTo>
                    <a:pt x="2945924" y="836230"/>
                    <a:pt x="2902896" y="844749"/>
                    <a:pt x="2886419" y="849457"/>
                  </a:cubicBezTo>
                  <a:cubicBezTo>
                    <a:pt x="2875253" y="852647"/>
                    <a:pt x="2864965" y="859864"/>
                    <a:pt x="2853368" y="860474"/>
                  </a:cubicBezTo>
                  <a:cubicBezTo>
                    <a:pt x="2724963" y="867232"/>
                    <a:pt x="2596308" y="867819"/>
                    <a:pt x="2467778" y="871491"/>
                  </a:cubicBezTo>
                  <a:cubicBezTo>
                    <a:pt x="2456761" y="875163"/>
                    <a:pt x="2446063" y="879989"/>
                    <a:pt x="2434727" y="882508"/>
                  </a:cubicBezTo>
                  <a:cubicBezTo>
                    <a:pt x="2412921" y="887354"/>
                    <a:pt x="2390603" y="889529"/>
                    <a:pt x="2368626" y="893525"/>
                  </a:cubicBezTo>
                  <a:cubicBezTo>
                    <a:pt x="2350203" y="896875"/>
                    <a:pt x="2331903" y="900870"/>
                    <a:pt x="2313542" y="904542"/>
                  </a:cubicBezTo>
                  <a:lnTo>
                    <a:pt x="1333041" y="893525"/>
                  </a:lnTo>
                  <a:cubicBezTo>
                    <a:pt x="1307079" y="892984"/>
                    <a:pt x="1281866" y="883612"/>
                    <a:pt x="1255922" y="882508"/>
                  </a:cubicBezTo>
                  <a:cubicBezTo>
                    <a:pt x="1109118" y="876261"/>
                    <a:pt x="962139" y="875163"/>
                    <a:pt x="815248" y="871491"/>
                  </a:cubicBezTo>
                  <a:cubicBezTo>
                    <a:pt x="759727" y="860387"/>
                    <a:pt x="624570" y="832123"/>
                    <a:pt x="572877" y="827424"/>
                  </a:cubicBezTo>
                  <a:cubicBezTo>
                    <a:pt x="492087" y="820079"/>
                    <a:pt x="410526" y="818727"/>
                    <a:pt x="330506" y="805390"/>
                  </a:cubicBezTo>
                  <a:cubicBezTo>
                    <a:pt x="245934" y="791295"/>
                    <a:pt x="286308" y="798754"/>
                    <a:pt x="209320" y="783356"/>
                  </a:cubicBezTo>
                  <a:cubicBezTo>
                    <a:pt x="198303" y="772339"/>
                    <a:pt x="189889" y="757872"/>
                    <a:pt x="176269" y="750306"/>
                  </a:cubicBezTo>
                  <a:cubicBezTo>
                    <a:pt x="155966" y="739027"/>
                    <a:pt x="110168" y="728272"/>
                    <a:pt x="110168" y="728272"/>
                  </a:cubicBezTo>
                  <a:cubicBezTo>
                    <a:pt x="88502" y="695772"/>
                    <a:pt x="86897" y="688681"/>
                    <a:pt x="55084" y="662171"/>
                  </a:cubicBezTo>
                  <a:cubicBezTo>
                    <a:pt x="15922" y="629536"/>
                    <a:pt x="29378" y="656662"/>
                    <a:pt x="22033" y="640137"/>
                  </a:cubicBezTo>
                  <a:close/>
                </a:path>
              </a:pathLst>
            </a:custGeom>
            <a:solidFill>
              <a:srgbClr val="FFFF3B">
                <a:alpha val="69804"/>
              </a:srgbClr>
            </a:solidFill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4633394" y="3965854"/>
              <a:ext cx="11901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West: </a:t>
              </a:r>
              <a:r>
                <a:rPr lang="en-US" b="1" dirty="0" smtClean="0"/>
                <a:t>53%</a:t>
              </a:r>
              <a:endParaRPr lang="en-US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305144" y="4324398"/>
              <a:ext cx="1284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East: 16%</a:t>
              </a:r>
              <a:endParaRPr lang="en-US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157413" y="5173992"/>
              <a:ext cx="1433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South: 17%</a:t>
              </a:r>
              <a:endParaRPr lang="en-US" b="1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4510949" y="2310138"/>
              <a:ext cx="2732381" cy="1842387"/>
            </a:xfrm>
            <a:custGeom>
              <a:avLst/>
              <a:gdLst>
                <a:gd name="connsiteX0" fmla="*/ 2464752 w 2732381"/>
                <a:gd name="connsiteY0" fmla="*/ 1360448 h 1842387"/>
                <a:gd name="connsiteX1" fmla="*/ 2531660 w 2732381"/>
                <a:gd name="connsiteY1" fmla="*/ 1338146 h 1842387"/>
                <a:gd name="connsiteX2" fmla="*/ 2665474 w 2732381"/>
                <a:gd name="connsiteY2" fmla="*/ 1304692 h 1842387"/>
                <a:gd name="connsiteX3" fmla="*/ 2687777 w 2732381"/>
                <a:gd name="connsiteY3" fmla="*/ 1059365 h 1842387"/>
                <a:gd name="connsiteX4" fmla="*/ 2710079 w 2732381"/>
                <a:gd name="connsiteY4" fmla="*/ 981307 h 1842387"/>
                <a:gd name="connsiteX5" fmla="*/ 2710079 w 2732381"/>
                <a:gd name="connsiteY5" fmla="*/ 512956 h 1842387"/>
                <a:gd name="connsiteX6" fmla="*/ 2732381 w 2732381"/>
                <a:gd name="connsiteY6" fmla="*/ 323385 h 1842387"/>
                <a:gd name="connsiteX7" fmla="*/ 2721230 w 2732381"/>
                <a:gd name="connsiteY7" fmla="*/ 211873 h 1842387"/>
                <a:gd name="connsiteX8" fmla="*/ 2698928 w 2732381"/>
                <a:gd name="connsiteY8" fmla="*/ 178419 h 1842387"/>
                <a:gd name="connsiteX9" fmla="*/ 2676625 w 2732381"/>
                <a:gd name="connsiteY9" fmla="*/ 111512 h 1842387"/>
                <a:gd name="connsiteX10" fmla="*/ 2654323 w 2732381"/>
                <a:gd name="connsiteY10" fmla="*/ 89209 h 1842387"/>
                <a:gd name="connsiteX11" fmla="*/ 2587416 w 2732381"/>
                <a:gd name="connsiteY11" fmla="*/ 66907 h 1842387"/>
                <a:gd name="connsiteX12" fmla="*/ 2553962 w 2732381"/>
                <a:gd name="connsiteY12" fmla="*/ 44604 h 1842387"/>
                <a:gd name="connsiteX13" fmla="*/ 2487055 w 2732381"/>
                <a:gd name="connsiteY13" fmla="*/ 22302 h 1842387"/>
                <a:gd name="connsiteX14" fmla="*/ 2174820 w 2732381"/>
                <a:gd name="connsiteY14" fmla="*/ 0 h 1842387"/>
                <a:gd name="connsiteX15" fmla="*/ 2074460 w 2732381"/>
                <a:gd name="connsiteY15" fmla="*/ 22302 h 1842387"/>
                <a:gd name="connsiteX16" fmla="*/ 2041006 w 2732381"/>
                <a:gd name="connsiteY16" fmla="*/ 33453 h 1842387"/>
                <a:gd name="connsiteX17" fmla="*/ 1996401 w 2732381"/>
                <a:gd name="connsiteY17" fmla="*/ 44604 h 1842387"/>
                <a:gd name="connsiteX18" fmla="*/ 1940645 w 2732381"/>
                <a:gd name="connsiteY18" fmla="*/ 66907 h 1842387"/>
                <a:gd name="connsiteX19" fmla="*/ 1884889 w 2732381"/>
                <a:gd name="connsiteY19" fmla="*/ 78058 h 1842387"/>
                <a:gd name="connsiteX20" fmla="*/ 1773377 w 2732381"/>
                <a:gd name="connsiteY20" fmla="*/ 111512 h 1842387"/>
                <a:gd name="connsiteX21" fmla="*/ 1673016 w 2732381"/>
                <a:gd name="connsiteY21" fmla="*/ 122663 h 1842387"/>
                <a:gd name="connsiteX22" fmla="*/ 1583806 w 2732381"/>
                <a:gd name="connsiteY22" fmla="*/ 144965 h 1842387"/>
                <a:gd name="connsiteX23" fmla="*/ 1550352 w 2732381"/>
                <a:gd name="connsiteY23" fmla="*/ 167268 h 1842387"/>
                <a:gd name="connsiteX24" fmla="*/ 1416538 w 2732381"/>
                <a:gd name="connsiteY24" fmla="*/ 189570 h 1842387"/>
                <a:gd name="connsiteX25" fmla="*/ 1383084 w 2732381"/>
                <a:gd name="connsiteY25" fmla="*/ 200722 h 1842387"/>
                <a:gd name="connsiteX26" fmla="*/ 881279 w 2732381"/>
                <a:gd name="connsiteY26" fmla="*/ 200722 h 1842387"/>
                <a:gd name="connsiteX27" fmla="*/ 803220 w 2732381"/>
                <a:gd name="connsiteY27" fmla="*/ 256478 h 1842387"/>
                <a:gd name="connsiteX28" fmla="*/ 680557 w 2732381"/>
                <a:gd name="connsiteY28" fmla="*/ 278780 h 1842387"/>
                <a:gd name="connsiteX29" fmla="*/ 635952 w 2732381"/>
                <a:gd name="connsiteY29" fmla="*/ 301082 h 1842387"/>
                <a:gd name="connsiteX30" fmla="*/ 524440 w 2732381"/>
                <a:gd name="connsiteY30" fmla="*/ 312234 h 1842387"/>
                <a:gd name="connsiteX31" fmla="*/ 189903 w 2732381"/>
                <a:gd name="connsiteY31" fmla="*/ 323385 h 1842387"/>
                <a:gd name="connsiteX32" fmla="*/ 156450 w 2732381"/>
                <a:gd name="connsiteY32" fmla="*/ 334536 h 1842387"/>
                <a:gd name="connsiteX33" fmla="*/ 122996 w 2732381"/>
                <a:gd name="connsiteY33" fmla="*/ 367990 h 1842387"/>
                <a:gd name="connsiteX34" fmla="*/ 67240 w 2732381"/>
                <a:gd name="connsiteY34" fmla="*/ 379141 h 1842387"/>
                <a:gd name="connsiteX35" fmla="*/ 11484 w 2732381"/>
                <a:gd name="connsiteY35" fmla="*/ 479502 h 1842387"/>
                <a:gd name="connsiteX36" fmla="*/ 11484 w 2732381"/>
                <a:gd name="connsiteY36" fmla="*/ 680224 h 1842387"/>
                <a:gd name="connsiteX37" fmla="*/ 44938 w 2732381"/>
                <a:gd name="connsiteY37" fmla="*/ 691375 h 1842387"/>
                <a:gd name="connsiteX38" fmla="*/ 100694 w 2732381"/>
                <a:gd name="connsiteY38" fmla="*/ 747131 h 1842387"/>
                <a:gd name="connsiteX39" fmla="*/ 189903 w 2732381"/>
                <a:gd name="connsiteY39" fmla="*/ 769434 h 1842387"/>
                <a:gd name="connsiteX40" fmla="*/ 245660 w 2732381"/>
                <a:gd name="connsiteY40" fmla="*/ 825190 h 1842387"/>
                <a:gd name="connsiteX41" fmla="*/ 312567 w 2732381"/>
                <a:gd name="connsiteY41" fmla="*/ 858643 h 1842387"/>
                <a:gd name="connsiteX42" fmla="*/ 334869 w 2732381"/>
                <a:gd name="connsiteY42" fmla="*/ 880946 h 1842387"/>
                <a:gd name="connsiteX43" fmla="*/ 424079 w 2732381"/>
                <a:gd name="connsiteY43" fmla="*/ 925551 h 1842387"/>
                <a:gd name="connsiteX44" fmla="*/ 490986 w 2732381"/>
                <a:gd name="connsiteY44" fmla="*/ 947853 h 1842387"/>
                <a:gd name="connsiteX45" fmla="*/ 569045 w 2732381"/>
                <a:gd name="connsiteY45" fmla="*/ 1003609 h 1842387"/>
                <a:gd name="connsiteX46" fmla="*/ 602499 w 2732381"/>
                <a:gd name="connsiteY46" fmla="*/ 1025912 h 1842387"/>
                <a:gd name="connsiteX47" fmla="*/ 702860 w 2732381"/>
                <a:gd name="connsiteY47" fmla="*/ 1048214 h 1842387"/>
                <a:gd name="connsiteX48" fmla="*/ 736313 w 2732381"/>
                <a:gd name="connsiteY48" fmla="*/ 1059365 h 1842387"/>
                <a:gd name="connsiteX49" fmla="*/ 792069 w 2732381"/>
                <a:gd name="connsiteY49" fmla="*/ 1126273 h 1842387"/>
                <a:gd name="connsiteX50" fmla="*/ 814372 w 2732381"/>
                <a:gd name="connsiteY50" fmla="*/ 1159726 h 1842387"/>
                <a:gd name="connsiteX51" fmla="*/ 847825 w 2732381"/>
                <a:gd name="connsiteY51" fmla="*/ 1182029 h 1842387"/>
                <a:gd name="connsiteX52" fmla="*/ 892430 w 2732381"/>
                <a:gd name="connsiteY52" fmla="*/ 1226634 h 1842387"/>
                <a:gd name="connsiteX53" fmla="*/ 914733 w 2732381"/>
                <a:gd name="connsiteY53" fmla="*/ 1248936 h 1842387"/>
                <a:gd name="connsiteX54" fmla="*/ 1015094 w 2732381"/>
                <a:gd name="connsiteY54" fmla="*/ 1282390 h 1842387"/>
                <a:gd name="connsiteX55" fmla="*/ 1048547 w 2732381"/>
                <a:gd name="connsiteY55" fmla="*/ 1293541 h 1842387"/>
                <a:gd name="connsiteX56" fmla="*/ 1059699 w 2732381"/>
                <a:gd name="connsiteY56" fmla="*/ 1393902 h 1842387"/>
                <a:gd name="connsiteX57" fmla="*/ 1093152 w 2732381"/>
                <a:gd name="connsiteY57" fmla="*/ 1416204 h 1842387"/>
                <a:gd name="connsiteX58" fmla="*/ 1104303 w 2732381"/>
                <a:gd name="connsiteY58" fmla="*/ 1449658 h 1842387"/>
                <a:gd name="connsiteX59" fmla="*/ 1160060 w 2732381"/>
                <a:gd name="connsiteY59" fmla="*/ 1505414 h 1842387"/>
                <a:gd name="connsiteX60" fmla="*/ 1182362 w 2732381"/>
                <a:gd name="connsiteY60" fmla="*/ 1527717 h 1842387"/>
                <a:gd name="connsiteX61" fmla="*/ 1193513 w 2732381"/>
                <a:gd name="connsiteY61" fmla="*/ 1661531 h 1842387"/>
                <a:gd name="connsiteX62" fmla="*/ 1215816 w 2732381"/>
                <a:gd name="connsiteY62" fmla="*/ 1683834 h 1842387"/>
                <a:gd name="connsiteX63" fmla="*/ 1249269 w 2732381"/>
                <a:gd name="connsiteY63" fmla="*/ 1795346 h 1842387"/>
                <a:gd name="connsiteX64" fmla="*/ 1282723 w 2732381"/>
                <a:gd name="connsiteY64" fmla="*/ 1806497 h 1842387"/>
                <a:gd name="connsiteX65" fmla="*/ 1293874 w 2732381"/>
                <a:gd name="connsiteY65" fmla="*/ 1839951 h 1842387"/>
                <a:gd name="connsiteX66" fmla="*/ 1516899 w 2732381"/>
                <a:gd name="connsiteY66" fmla="*/ 1828800 h 1842387"/>
                <a:gd name="connsiteX67" fmla="*/ 1583806 w 2732381"/>
                <a:gd name="connsiteY67" fmla="*/ 1806497 h 1842387"/>
                <a:gd name="connsiteX68" fmla="*/ 1684167 w 2732381"/>
                <a:gd name="connsiteY68" fmla="*/ 1795346 h 1842387"/>
                <a:gd name="connsiteX69" fmla="*/ 1706469 w 2732381"/>
                <a:gd name="connsiteY69" fmla="*/ 1773043 h 1842387"/>
                <a:gd name="connsiteX70" fmla="*/ 1840284 w 2732381"/>
                <a:gd name="connsiteY70" fmla="*/ 1750741 h 1842387"/>
                <a:gd name="connsiteX71" fmla="*/ 1873738 w 2732381"/>
                <a:gd name="connsiteY71" fmla="*/ 1728439 h 1842387"/>
                <a:gd name="connsiteX72" fmla="*/ 1907191 w 2732381"/>
                <a:gd name="connsiteY72" fmla="*/ 1717287 h 1842387"/>
                <a:gd name="connsiteX73" fmla="*/ 1929494 w 2732381"/>
                <a:gd name="connsiteY73" fmla="*/ 1694985 h 1842387"/>
                <a:gd name="connsiteX74" fmla="*/ 1985250 w 2732381"/>
                <a:gd name="connsiteY74" fmla="*/ 1650380 h 1842387"/>
                <a:gd name="connsiteX75" fmla="*/ 2007552 w 2732381"/>
                <a:gd name="connsiteY75" fmla="*/ 1583473 h 1842387"/>
                <a:gd name="connsiteX76" fmla="*/ 2052157 w 2732381"/>
                <a:gd name="connsiteY76" fmla="*/ 1527717 h 1842387"/>
                <a:gd name="connsiteX77" fmla="*/ 2074460 w 2732381"/>
                <a:gd name="connsiteY77" fmla="*/ 1505414 h 1842387"/>
                <a:gd name="connsiteX78" fmla="*/ 2119064 w 2732381"/>
                <a:gd name="connsiteY78" fmla="*/ 1438507 h 1842387"/>
                <a:gd name="connsiteX79" fmla="*/ 2130216 w 2732381"/>
                <a:gd name="connsiteY79" fmla="*/ 1405053 h 1842387"/>
                <a:gd name="connsiteX80" fmla="*/ 2163669 w 2732381"/>
                <a:gd name="connsiteY80" fmla="*/ 1382751 h 1842387"/>
                <a:gd name="connsiteX81" fmla="*/ 2286333 w 2732381"/>
                <a:gd name="connsiteY81" fmla="*/ 1360448 h 1842387"/>
                <a:gd name="connsiteX82" fmla="*/ 2364391 w 2732381"/>
                <a:gd name="connsiteY82" fmla="*/ 1338146 h 1842387"/>
                <a:gd name="connsiteX83" fmla="*/ 2464752 w 2732381"/>
                <a:gd name="connsiteY83" fmla="*/ 1360448 h 184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2732381" h="1842387">
                  <a:moveTo>
                    <a:pt x="2464752" y="1360448"/>
                  </a:moveTo>
                  <a:cubicBezTo>
                    <a:pt x="2492630" y="1360448"/>
                    <a:pt x="2508608" y="1342756"/>
                    <a:pt x="2531660" y="1338146"/>
                  </a:cubicBezTo>
                  <a:cubicBezTo>
                    <a:pt x="2666992" y="1311080"/>
                    <a:pt x="2595393" y="1351414"/>
                    <a:pt x="2665474" y="1304692"/>
                  </a:cubicBezTo>
                  <a:cubicBezTo>
                    <a:pt x="2700715" y="1198968"/>
                    <a:pt x="2665623" y="1314129"/>
                    <a:pt x="2687777" y="1059365"/>
                  </a:cubicBezTo>
                  <a:cubicBezTo>
                    <a:pt x="2689424" y="1040423"/>
                    <a:pt x="2703558" y="1000872"/>
                    <a:pt x="2710079" y="981307"/>
                  </a:cubicBezTo>
                  <a:cubicBezTo>
                    <a:pt x="2697054" y="681737"/>
                    <a:pt x="2693440" y="787504"/>
                    <a:pt x="2710079" y="512956"/>
                  </a:cubicBezTo>
                  <a:cubicBezTo>
                    <a:pt x="2719847" y="351775"/>
                    <a:pt x="2705233" y="404833"/>
                    <a:pt x="2732381" y="323385"/>
                  </a:cubicBezTo>
                  <a:cubicBezTo>
                    <a:pt x="2728664" y="286214"/>
                    <a:pt x="2729630" y="248272"/>
                    <a:pt x="2721230" y="211873"/>
                  </a:cubicBezTo>
                  <a:cubicBezTo>
                    <a:pt x="2718216" y="198814"/>
                    <a:pt x="2704371" y="190666"/>
                    <a:pt x="2698928" y="178419"/>
                  </a:cubicBezTo>
                  <a:cubicBezTo>
                    <a:pt x="2689380" y="156936"/>
                    <a:pt x="2693248" y="128136"/>
                    <a:pt x="2676625" y="111512"/>
                  </a:cubicBezTo>
                  <a:cubicBezTo>
                    <a:pt x="2669191" y="104078"/>
                    <a:pt x="2663727" y="93911"/>
                    <a:pt x="2654323" y="89209"/>
                  </a:cubicBezTo>
                  <a:cubicBezTo>
                    <a:pt x="2633296" y="78696"/>
                    <a:pt x="2587416" y="66907"/>
                    <a:pt x="2587416" y="66907"/>
                  </a:cubicBezTo>
                  <a:cubicBezTo>
                    <a:pt x="2576265" y="59473"/>
                    <a:pt x="2566209" y="50047"/>
                    <a:pt x="2553962" y="44604"/>
                  </a:cubicBezTo>
                  <a:cubicBezTo>
                    <a:pt x="2532479" y="35056"/>
                    <a:pt x="2509357" y="29736"/>
                    <a:pt x="2487055" y="22302"/>
                  </a:cubicBezTo>
                  <a:cubicBezTo>
                    <a:pt x="2365373" y="-18258"/>
                    <a:pt x="2465335" y="11620"/>
                    <a:pt x="2174820" y="0"/>
                  </a:cubicBezTo>
                  <a:cubicBezTo>
                    <a:pt x="2136492" y="7665"/>
                    <a:pt x="2111208" y="11803"/>
                    <a:pt x="2074460" y="22302"/>
                  </a:cubicBezTo>
                  <a:cubicBezTo>
                    <a:pt x="2063158" y="25531"/>
                    <a:pt x="2052308" y="30224"/>
                    <a:pt x="2041006" y="33453"/>
                  </a:cubicBezTo>
                  <a:cubicBezTo>
                    <a:pt x="2026270" y="37663"/>
                    <a:pt x="2010940" y="39757"/>
                    <a:pt x="1996401" y="44604"/>
                  </a:cubicBezTo>
                  <a:cubicBezTo>
                    <a:pt x="1977411" y="50934"/>
                    <a:pt x="1959818" y="61155"/>
                    <a:pt x="1940645" y="66907"/>
                  </a:cubicBezTo>
                  <a:cubicBezTo>
                    <a:pt x="1922491" y="72353"/>
                    <a:pt x="1903277" y="73461"/>
                    <a:pt x="1884889" y="78058"/>
                  </a:cubicBezTo>
                  <a:cubicBezTo>
                    <a:pt x="1807931" y="97297"/>
                    <a:pt x="1903789" y="87059"/>
                    <a:pt x="1773377" y="111512"/>
                  </a:cubicBezTo>
                  <a:cubicBezTo>
                    <a:pt x="1740294" y="117715"/>
                    <a:pt x="1706470" y="118946"/>
                    <a:pt x="1673016" y="122663"/>
                  </a:cubicBezTo>
                  <a:cubicBezTo>
                    <a:pt x="1643279" y="130097"/>
                    <a:pt x="1609310" y="127962"/>
                    <a:pt x="1583806" y="144965"/>
                  </a:cubicBezTo>
                  <a:cubicBezTo>
                    <a:pt x="1572655" y="152399"/>
                    <a:pt x="1563302" y="163815"/>
                    <a:pt x="1550352" y="167268"/>
                  </a:cubicBezTo>
                  <a:cubicBezTo>
                    <a:pt x="1506659" y="178920"/>
                    <a:pt x="1416538" y="189570"/>
                    <a:pt x="1416538" y="189570"/>
                  </a:cubicBezTo>
                  <a:cubicBezTo>
                    <a:pt x="1405387" y="193287"/>
                    <a:pt x="1394386" y="197493"/>
                    <a:pt x="1383084" y="200722"/>
                  </a:cubicBezTo>
                  <a:cubicBezTo>
                    <a:pt x="1212761" y="249387"/>
                    <a:pt x="1133214" y="206867"/>
                    <a:pt x="881279" y="200722"/>
                  </a:cubicBezTo>
                  <a:cubicBezTo>
                    <a:pt x="727273" y="277723"/>
                    <a:pt x="938835" y="166067"/>
                    <a:pt x="803220" y="256478"/>
                  </a:cubicBezTo>
                  <a:cubicBezTo>
                    <a:pt x="779419" y="272346"/>
                    <a:pt x="684338" y="278307"/>
                    <a:pt x="680557" y="278780"/>
                  </a:cubicBezTo>
                  <a:cubicBezTo>
                    <a:pt x="665689" y="286214"/>
                    <a:pt x="652206" y="297599"/>
                    <a:pt x="635952" y="301082"/>
                  </a:cubicBezTo>
                  <a:cubicBezTo>
                    <a:pt x="599425" y="308909"/>
                    <a:pt x="561749" y="310368"/>
                    <a:pt x="524440" y="312234"/>
                  </a:cubicBezTo>
                  <a:cubicBezTo>
                    <a:pt x="413005" y="317806"/>
                    <a:pt x="301415" y="319668"/>
                    <a:pt x="189903" y="323385"/>
                  </a:cubicBezTo>
                  <a:cubicBezTo>
                    <a:pt x="178752" y="327102"/>
                    <a:pt x="166230" y="328016"/>
                    <a:pt x="156450" y="334536"/>
                  </a:cubicBezTo>
                  <a:cubicBezTo>
                    <a:pt x="143328" y="343284"/>
                    <a:pt x="137101" y="360937"/>
                    <a:pt x="122996" y="367990"/>
                  </a:cubicBezTo>
                  <a:cubicBezTo>
                    <a:pt x="106044" y="376466"/>
                    <a:pt x="85825" y="375424"/>
                    <a:pt x="67240" y="379141"/>
                  </a:cubicBezTo>
                  <a:cubicBezTo>
                    <a:pt x="16115" y="455828"/>
                    <a:pt x="31111" y="420619"/>
                    <a:pt x="11484" y="479502"/>
                  </a:cubicBezTo>
                  <a:cubicBezTo>
                    <a:pt x="6587" y="528475"/>
                    <a:pt x="-11709" y="628039"/>
                    <a:pt x="11484" y="680224"/>
                  </a:cubicBezTo>
                  <a:cubicBezTo>
                    <a:pt x="16258" y="690965"/>
                    <a:pt x="33787" y="687658"/>
                    <a:pt x="44938" y="691375"/>
                  </a:cubicBezTo>
                  <a:cubicBezTo>
                    <a:pt x="63523" y="709960"/>
                    <a:pt x="75195" y="740756"/>
                    <a:pt x="100694" y="747131"/>
                  </a:cubicBezTo>
                  <a:lnTo>
                    <a:pt x="189903" y="769434"/>
                  </a:lnTo>
                  <a:cubicBezTo>
                    <a:pt x="279109" y="828903"/>
                    <a:pt x="171322" y="750852"/>
                    <a:pt x="245660" y="825190"/>
                  </a:cubicBezTo>
                  <a:cubicBezTo>
                    <a:pt x="267277" y="846807"/>
                    <a:pt x="285358" y="849574"/>
                    <a:pt x="312567" y="858643"/>
                  </a:cubicBezTo>
                  <a:cubicBezTo>
                    <a:pt x="320001" y="866077"/>
                    <a:pt x="326659" y="874378"/>
                    <a:pt x="334869" y="880946"/>
                  </a:cubicBezTo>
                  <a:cubicBezTo>
                    <a:pt x="365858" y="905738"/>
                    <a:pt x="384437" y="911135"/>
                    <a:pt x="424079" y="925551"/>
                  </a:cubicBezTo>
                  <a:cubicBezTo>
                    <a:pt x="446172" y="933585"/>
                    <a:pt x="490986" y="947853"/>
                    <a:pt x="490986" y="947853"/>
                  </a:cubicBezTo>
                  <a:cubicBezTo>
                    <a:pt x="569827" y="1000415"/>
                    <a:pt x="472223" y="934451"/>
                    <a:pt x="569045" y="1003609"/>
                  </a:cubicBezTo>
                  <a:cubicBezTo>
                    <a:pt x="579951" y="1011399"/>
                    <a:pt x="590512" y="1019918"/>
                    <a:pt x="602499" y="1025912"/>
                  </a:cubicBezTo>
                  <a:cubicBezTo>
                    <a:pt x="629950" y="1039638"/>
                    <a:pt x="677164" y="1043931"/>
                    <a:pt x="702860" y="1048214"/>
                  </a:cubicBezTo>
                  <a:cubicBezTo>
                    <a:pt x="714011" y="1051931"/>
                    <a:pt x="726234" y="1053317"/>
                    <a:pt x="736313" y="1059365"/>
                  </a:cubicBezTo>
                  <a:cubicBezTo>
                    <a:pt x="752162" y="1068874"/>
                    <a:pt x="786948" y="1119103"/>
                    <a:pt x="792069" y="1126273"/>
                  </a:cubicBezTo>
                  <a:cubicBezTo>
                    <a:pt x="799859" y="1137179"/>
                    <a:pt x="804895" y="1150249"/>
                    <a:pt x="814372" y="1159726"/>
                  </a:cubicBezTo>
                  <a:cubicBezTo>
                    <a:pt x="823849" y="1169203"/>
                    <a:pt x="837650" y="1173307"/>
                    <a:pt x="847825" y="1182029"/>
                  </a:cubicBezTo>
                  <a:cubicBezTo>
                    <a:pt x="863790" y="1195713"/>
                    <a:pt x="877562" y="1211766"/>
                    <a:pt x="892430" y="1226634"/>
                  </a:cubicBezTo>
                  <a:cubicBezTo>
                    <a:pt x="899864" y="1234068"/>
                    <a:pt x="904759" y="1245611"/>
                    <a:pt x="914733" y="1248936"/>
                  </a:cubicBezTo>
                  <a:lnTo>
                    <a:pt x="1015094" y="1282390"/>
                  </a:lnTo>
                  <a:lnTo>
                    <a:pt x="1048547" y="1293541"/>
                  </a:lnTo>
                  <a:cubicBezTo>
                    <a:pt x="1052264" y="1326995"/>
                    <a:pt x="1048196" y="1362269"/>
                    <a:pt x="1059699" y="1393902"/>
                  </a:cubicBezTo>
                  <a:cubicBezTo>
                    <a:pt x="1064279" y="1406497"/>
                    <a:pt x="1084780" y="1405739"/>
                    <a:pt x="1093152" y="1416204"/>
                  </a:cubicBezTo>
                  <a:cubicBezTo>
                    <a:pt x="1100495" y="1425383"/>
                    <a:pt x="1097250" y="1440254"/>
                    <a:pt x="1104303" y="1449658"/>
                  </a:cubicBezTo>
                  <a:cubicBezTo>
                    <a:pt x="1120073" y="1470685"/>
                    <a:pt x="1141474" y="1486828"/>
                    <a:pt x="1160060" y="1505414"/>
                  </a:cubicBezTo>
                  <a:lnTo>
                    <a:pt x="1182362" y="1527717"/>
                  </a:lnTo>
                  <a:cubicBezTo>
                    <a:pt x="1186079" y="1572322"/>
                    <a:pt x="1184135" y="1617765"/>
                    <a:pt x="1193513" y="1661531"/>
                  </a:cubicBezTo>
                  <a:cubicBezTo>
                    <a:pt x="1195716" y="1671811"/>
                    <a:pt x="1212795" y="1673764"/>
                    <a:pt x="1215816" y="1683834"/>
                  </a:cubicBezTo>
                  <a:cubicBezTo>
                    <a:pt x="1231393" y="1735756"/>
                    <a:pt x="1204682" y="1768593"/>
                    <a:pt x="1249269" y="1795346"/>
                  </a:cubicBezTo>
                  <a:cubicBezTo>
                    <a:pt x="1259348" y="1801394"/>
                    <a:pt x="1271572" y="1802780"/>
                    <a:pt x="1282723" y="1806497"/>
                  </a:cubicBezTo>
                  <a:cubicBezTo>
                    <a:pt x="1286440" y="1817648"/>
                    <a:pt x="1282172" y="1838837"/>
                    <a:pt x="1293874" y="1839951"/>
                  </a:cubicBezTo>
                  <a:cubicBezTo>
                    <a:pt x="1367973" y="1847008"/>
                    <a:pt x="1442955" y="1837332"/>
                    <a:pt x="1516899" y="1828800"/>
                  </a:cubicBezTo>
                  <a:cubicBezTo>
                    <a:pt x="1540253" y="1826105"/>
                    <a:pt x="1560441" y="1809093"/>
                    <a:pt x="1583806" y="1806497"/>
                  </a:cubicBezTo>
                  <a:lnTo>
                    <a:pt x="1684167" y="1795346"/>
                  </a:lnTo>
                  <a:cubicBezTo>
                    <a:pt x="1691601" y="1787912"/>
                    <a:pt x="1697454" y="1778452"/>
                    <a:pt x="1706469" y="1773043"/>
                  </a:cubicBezTo>
                  <a:cubicBezTo>
                    <a:pt x="1736188" y="1755211"/>
                    <a:pt x="1830374" y="1751842"/>
                    <a:pt x="1840284" y="1750741"/>
                  </a:cubicBezTo>
                  <a:cubicBezTo>
                    <a:pt x="1851435" y="1743307"/>
                    <a:pt x="1861751" y="1734433"/>
                    <a:pt x="1873738" y="1728439"/>
                  </a:cubicBezTo>
                  <a:cubicBezTo>
                    <a:pt x="1884251" y="1723182"/>
                    <a:pt x="1897112" y="1723335"/>
                    <a:pt x="1907191" y="1717287"/>
                  </a:cubicBezTo>
                  <a:cubicBezTo>
                    <a:pt x="1916206" y="1711878"/>
                    <a:pt x="1921284" y="1701553"/>
                    <a:pt x="1929494" y="1694985"/>
                  </a:cubicBezTo>
                  <a:cubicBezTo>
                    <a:pt x="1999830" y="1638716"/>
                    <a:pt x="1931399" y="1704229"/>
                    <a:pt x="1985250" y="1650380"/>
                  </a:cubicBezTo>
                  <a:cubicBezTo>
                    <a:pt x="1992684" y="1628078"/>
                    <a:pt x="1990929" y="1600096"/>
                    <a:pt x="2007552" y="1583473"/>
                  </a:cubicBezTo>
                  <a:cubicBezTo>
                    <a:pt x="2061404" y="1529621"/>
                    <a:pt x="1995888" y="1598053"/>
                    <a:pt x="2052157" y="1527717"/>
                  </a:cubicBezTo>
                  <a:cubicBezTo>
                    <a:pt x="2058725" y="1519507"/>
                    <a:pt x="2068152" y="1513825"/>
                    <a:pt x="2074460" y="1505414"/>
                  </a:cubicBezTo>
                  <a:cubicBezTo>
                    <a:pt x="2090542" y="1483971"/>
                    <a:pt x="2110587" y="1463935"/>
                    <a:pt x="2119064" y="1438507"/>
                  </a:cubicBezTo>
                  <a:cubicBezTo>
                    <a:pt x="2122781" y="1427356"/>
                    <a:pt x="2122873" y="1414232"/>
                    <a:pt x="2130216" y="1405053"/>
                  </a:cubicBezTo>
                  <a:cubicBezTo>
                    <a:pt x="2138588" y="1394588"/>
                    <a:pt x="2151682" y="1388744"/>
                    <a:pt x="2163669" y="1382751"/>
                  </a:cubicBezTo>
                  <a:cubicBezTo>
                    <a:pt x="2199555" y="1364808"/>
                    <a:pt x="2251742" y="1366213"/>
                    <a:pt x="2286333" y="1360448"/>
                  </a:cubicBezTo>
                  <a:cubicBezTo>
                    <a:pt x="2314340" y="1355780"/>
                    <a:pt x="2337874" y="1346985"/>
                    <a:pt x="2364391" y="1338146"/>
                  </a:cubicBezTo>
                  <a:cubicBezTo>
                    <a:pt x="2475835" y="1350528"/>
                    <a:pt x="2436874" y="1360448"/>
                    <a:pt x="2464752" y="1360448"/>
                  </a:cubicBezTo>
                  <a:close/>
                </a:path>
              </a:pathLst>
            </a:custGeom>
            <a:solidFill>
              <a:srgbClr val="89EDFB">
                <a:alpha val="7490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417176" y="2635633"/>
              <a:ext cx="15754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/>
                <a:t>North: 15%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414447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Findings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LIBER </a:t>
            </a:r>
            <a:r>
              <a:rPr lang="en-US" dirty="0"/>
              <a:t>academic </a:t>
            </a:r>
            <a:r>
              <a:rPr lang="en-US" dirty="0" smtClean="0"/>
              <a:t>libraries offer and are </a:t>
            </a:r>
            <a:r>
              <a:rPr lang="en-US" dirty="0"/>
              <a:t>planning a </a:t>
            </a:r>
            <a:r>
              <a:rPr lang="en-US" dirty="0" smtClean="0"/>
              <a:t>range </a:t>
            </a:r>
            <a:r>
              <a:rPr lang="en-US" dirty="0"/>
              <a:t>of </a:t>
            </a:r>
            <a:r>
              <a:rPr lang="en-US" dirty="0" smtClean="0"/>
              <a:t>Research Data Services, but…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…Consultative RDS </a:t>
            </a:r>
            <a:r>
              <a:rPr lang="en-US" dirty="0"/>
              <a:t>are </a:t>
            </a:r>
            <a:r>
              <a:rPr lang="en-US" dirty="0" smtClean="0"/>
              <a:t>most common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…Fewer </a:t>
            </a:r>
            <a:r>
              <a:rPr lang="en-US" dirty="0"/>
              <a:t>libraries offer technical </a:t>
            </a:r>
            <a:r>
              <a:rPr lang="en-US" dirty="0" smtClean="0"/>
              <a:t>RDS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2. There are </a:t>
            </a:r>
            <a:r>
              <a:rPr lang="en-US" dirty="0"/>
              <a:t>some regional </a:t>
            </a:r>
            <a:r>
              <a:rPr lang="en-US" dirty="0" smtClean="0"/>
              <a:t>differences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Libraries use </a:t>
            </a:r>
            <a:r>
              <a:rPr lang="en-US" dirty="0"/>
              <a:t>a variety of strategies </a:t>
            </a:r>
            <a:r>
              <a:rPr lang="en-US" dirty="0" smtClean="0"/>
              <a:t>for developing staff skills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72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424" y="2313542"/>
            <a:ext cx="7618235" cy="4091392"/>
          </a:xfrm>
        </p:spPr>
        <p:txBody>
          <a:bodyPr/>
          <a:lstStyle/>
          <a:p>
            <a:pPr marL="742950" lvl="0" indent="-742950">
              <a:buFont typeface="+mj-lt"/>
              <a:buAutoNum type="arabicPeriod"/>
            </a:pPr>
            <a:r>
              <a:rPr lang="en-US" dirty="0"/>
              <a:t>LIBER academic </a:t>
            </a:r>
            <a:r>
              <a:rPr lang="en-US" dirty="0" smtClean="0"/>
              <a:t>libraries offer and </a:t>
            </a:r>
            <a:r>
              <a:rPr lang="en-US" dirty="0"/>
              <a:t>are planning a range of </a:t>
            </a:r>
            <a:r>
              <a:rPr lang="en-US" dirty="0" smtClean="0"/>
              <a:t>Research Data Services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5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RDS offered by most libraries currently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134833"/>
              </p:ext>
            </p:extLst>
          </p:nvPr>
        </p:nvGraphicFramePr>
        <p:xfrm>
          <a:off x="490330" y="1487278"/>
          <a:ext cx="8269357" cy="478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5280992" y="1862940"/>
            <a:ext cx="1563756" cy="2574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45524" y="2552838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99114" y="3919607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99114" y="4671391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53541" y="3220277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7338" y="5324060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7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RDS offered continued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230530"/>
              </p:ext>
            </p:extLst>
          </p:nvPr>
        </p:nvGraphicFramePr>
        <p:xfrm>
          <a:off x="450574" y="1347348"/>
          <a:ext cx="8189844" cy="4960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6"/>
          <p:cNvSpPr/>
          <p:nvPr/>
        </p:nvSpPr>
        <p:spPr>
          <a:xfrm>
            <a:off x="4856923" y="2597856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56923" y="3461003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56923" y="4324150"/>
            <a:ext cx="1563756" cy="2915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Consultative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56923" y="1734709"/>
            <a:ext cx="1563756" cy="2915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Technical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56923" y="5170318"/>
            <a:ext cx="1563756" cy="2915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Technical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1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68" y="204148"/>
            <a:ext cx="7618235" cy="11432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Currently offered and future plans for consultative-type services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069938"/>
              </p:ext>
            </p:extLst>
          </p:nvPr>
        </p:nvGraphicFramePr>
        <p:xfrm>
          <a:off x="357809" y="1347348"/>
          <a:ext cx="8454887" cy="5344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0644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Currently offered and future plans for technical-type services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0832653"/>
              </p:ext>
            </p:extLst>
          </p:nvPr>
        </p:nvGraphicFramePr>
        <p:xfrm>
          <a:off x="503583" y="1347348"/>
          <a:ext cx="8163339" cy="507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69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Template for pie charts">
  <a:themeElements>
    <a:clrScheme name="Custom 1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007AA0"/>
      </a:accent1>
      <a:accent2>
        <a:srgbClr val="A8422A"/>
      </a:accent2>
      <a:accent3>
        <a:srgbClr val="648C60"/>
      </a:accent3>
      <a:accent4>
        <a:srgbClr val="FFE947"/>
      </a:accent4>
      <a:accent5>
        <a:srgbClr val="4B5064"/>
      </a:accent5>
      <a:accent6>
        <a:srgbClr val="88E2FF"/>
      </a:accent6>
      <a:hlink>
        <a:srgbClr val="FF0000"/>
      </a:hlink>
      <a:folHlink>
        <a:srgbClr val="4DD4FF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Fidele template">
  <a:themeElements>
    <a:clrScheme name="DataONE Colors 1">
      <a:dk1>
        <a:srgbClr val="000000"/>
      </a:dk1>
      <a:lt1>
        <a:srgbClr val="FFFFFF"/>
      </a:lt1>
      <a:dk2>
        <a:srgbClr val="565656"/>
      </a:dk2>
      <a:lt2>
        <a:srgbClr val="DDDDDD"/>
      </a:lt2>
      <a:accent1>
        <a:srgbClr val="006666"/>
      </a:accent1>
      <a:accent2>
        <a:srgbClr val="660033"/>
      </a:accent2>
      <a:accent3>
        <a:srgbClr val="FF6633"/>
      </a:accent3>
      <a:accent4>
        <a:srgbClr val="666666"/>
      </a:accent4>
      <a:accent5>
        <a:srgbClr val="DDDDDD"/>
      </a:accent5>
      <a:accent6>
        <a:srgbClr val="000000"/>
      </a:accent6>
      <a:hlink>
        <a:srgbClr val="006666"/>
      </a:hlink>
      <a:folHlink>
        <a:srgbClr val="0066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007AA0"/>
    </a:accent1>
    <a:accent2>
      <a:srgbClr val="A8422A"/>
    </a:accent2>
    <a:accent3>
      <a:srgbClr val="648C60"/>
    </a:accent3>
    <a:accent4>
      <a:srgbClr val="FFE947"/>
    </a:accent4>
    <a:accent5>
      <a:srgbClr val="4B5064"/>
    </a:accent5>
    <a:accent6>
      <a:srgbClr val="88E2FF"/>
    </a:accent6>
    <a:hlink>
      <a:srgbClr val="FF0000"/>
    </a:hlink>
    <a:folHlink>
      <a:srgbClr val="4DD4FF"/>
    </a:folHlink>
  </a:clrScheme>
  <a:fontScheme name="Blank Pre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007AA0"/>
    </a:accent1>
    <a:accent2>
      <a:srgbClr val="A8422A"/>
    </a:accent2>
    <a:accent3>
      <a:srgbClr val="648C60"/>
    </a:accent3>
    <a:accent4>
      <a:srgbClr val="FFE947"/>
    </a:accent4>
    <a:accent5>
      <a:srgbClr val="4B5064"/>
    </a:accent5>
    <a:accent6>
      <a:srgbClr val="88E2FF"/>
    </a:accent6>
    <a:hlink>
      <a:srgbClr val="FF0000"/>
    </a:hlink>
    <a:folHlink>
      <a:srgbClr val="4DD4FF"/>
    </a:folHlink>
  </a:clrScheme>
  <a:fontScheme name="Blank Pre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007AA0"/>
    </a:accent1>
    <a:accent2>
      <a:srgbClr val="A8422A"/>
    </a:accent2>
    <a:accent3>
      <a:srgbClr val="648C60"/>
    </a:accent3>
    <a:accent4>
      <a:srgbClr val="FFE947"/>
    </a:accent4>
    <a:accent5>
      <a:srgbClr val="4B5064"/>
    </a:accent5>
    <a:accent6>
      <a:srgbClr val="88E2FF"/>
    </a:accent6>
    <a:hlink>
      <a:srgbClr val="FF0000"/>
    </a:hlink>
    <a:folHlink>
      <a:srgbClr val="4DD4FF"/>
    </a:folHlink>
  </a:clrScheme>
  <a:fontScheme name="Blank Pre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4991</TotalTime>
  <Words>720</Words>
  <Application>Microsoft Office PowerPoint</Application>
  <PresentationFormat>On-screen Show (4:3)</PresentationFormat>
  <Paragraphs>152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ＭＳ Ｐゴシック</vt:lpstr>
      <vt:lpstr>Arial</vt:lpstr>
      <vt:lpstr>Calibri</vt:lpstr>
      <vt:lpstr>Calibri Light</vt:lpstr>
      <vt:lpstr>Noto Sans Symbols</vt:lpstr>
      <vt:lpstr>Source Code Pro</vt:lpstr>
      <vt:lpstr>Source Sans Pro</vt:lpstr>
      <vt:lpstr>Times New Roman</vt:lpstr>
      <vt:lpstr>Titillium Web</vt:lpstr>
      <vt:lpstr>Wingdings</vt:lpstr>
      <vt:lpstr>2_Template for pie charts</vt:lpstr>
      <vt:lpstr>Office Theme</vt:lpstr>
      <vt:lpstr>Fidele template</vt:lpstr>
      <vt:lpstr>Research Data Services in European Libraries: Current Offerings and Plans for the Future </vt:lpstr>
      <vt:lpstr>LIBER Survey Builds on Previous DataONE Library Surveys</vt:lpstr>
      <vt:lpstr>LIBER Survey Responding Libraries</vt:lpstr>
      <vt:lpstr>Key Findings</vt:lpstr>
      <vt:lpstr>PowerPoint Presentation</vt:lpstr>
      <vt:lpstr>RDS offered by most libraries currently</vt:lpstr>
      <vt:lpstr>RDS offered continued</vt:lpstr>
      <vt:lpstr>Currently offered and future plans for consultative-type services  </vt:lpstr>
      <vt:lpstr>Currently offered and future plans for technical-type services</vt:lpstr>
      <vt:lpstr>PowerPoint Presentation</vt:lpstr>
      <vt:lpstr>Regional differences in consultative RDS availability </vt:lpstr>
      <vt:lpstr>Regional differences in technical RDS availability </vt:lpstr>
      <vt:lpstr>PowerPoint Presentation</vt:lpstr>
      <vt:lpstr>Have you hired staff for RDS in the last 12 months? </vt:lpstr>
      <vt:lpstr>Has your library provided opportunities for library staff to develop skills related to RDS? </vt:lpstr>
      <vt:lpstr>Which of the following opportunities has your library provided for library staff to develop skills related to RDS?</vt:lpstr>
      <vt:lpstr>Staff Skills Development</vt:lpstr>
      <vt:lpstr>Tools for RDS Education and Assistance</vt:lpstr>
      <vt:lpstr>DataONE Education Modules</vt:lpstr>
      <vt:lpstr>Thank You!</vt:lpstr>
    </vt:vector>
  </TitlesOfParts>
  <Company>University of Tennessee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 Frequencies for Keynote</dc:title>
  <dc:creator>Dane Hughes</dc:creator>
  <cp:lastModifiedBy>Tenopir, Carol</cp:lastModifiedBy>
  <cp:revision>243</cp:revision>
  <dcterms:created xsi:type="dcterms:W3CDTF">2016-04-11T19:20:21Z</dcterms:created>
  <dcterms:modified xsi:type="dcterms:W3CDTF">2019-06-19T18:43:58Z</dcterms:modified>
</cp:coreProperties>
</file>