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307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052" autoAdjust="0"/>
  </p:normalViewPr>
  <p:slideViewPr>
    <p:cSldViewPr>
      <p:cViewPr varScale="1">
        <p:scale>
          <a:sx n="87" d="100"/>
          <a:sy n="87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Sheet1!$E$7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5.6078959174517698E-3"/>
                  <c:y val="-2.4961176962078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Sheet1!$D$8:$D$15</c:f>
              <c:strCache>
                <c:ptCount val="8"/>
                <c:pt idx="0">
                  <c:v>Lack of funding </c:v>
                </c:pt>
                <c:pt idx="1">
                  <c:v>Lack of standards </c:v>
                </c:pt>
                <c:pt idx="2">
                  <c:v>People don’t need them </c:v>
                </c:pt>
                <c:pt idx="3">
                  <c:v>There is insufficient time to make them available </c:v>
                </c:pt>
                <c:pt idx="4">
                  <c:v>There is no place to put them </c:v>
                </c:pt>
                <c:pt idx="5">
                  <c:v>They shouldn't be available </c:v>
                </c:pt>
                <c:pt idx="6">
                  <c:v>Sponsor doesn't require it </c:v>
                </c:pt>
                <c:pt idx="7">
                  <c:v>Don't have the rights to make the data public </c:v>
                </c:pt>
              </c:strCache>
            </c:strRef>
          </c:cat>
          <c:val>
            <c:numRef>
              <c:f>Sheet1!$E$8:$E$15</c:f>
              <c:numCache>
                <c:formatCode>0.0%</c:formatCode>
                <c:ptCount val="8"/>
                <c:pt idx="0">
                  <c:v>0.33500000000000002</c:v>
                </c:pt>
                <c:pt idx="1">
                  <c:v>0.16700000000000001</c:v>
                </c:pt>
                <c:pt idx="2">
                  <c:v>0.127</c:v>
                </c:pt>
                <c:pt idx="3">
                  <c:v>0.45400000000000001</c:v>
                </c:pt>
                <c:pt idx="4">
                  <c:v>0.19900000000000001</c:v>
                </c:pt>
                <c:pt idx="5">
                  <c:v>0.122</c:v>
                </c:pt>
                <c:pt idx="6">
                  <c:v>0.14699999999999999</c:v>
                </c:pt>
                <c:pt idx="7">
                  <c:v>0.20399999999999999</c:v>
                </c:pt>
              </c:numCache>
            </c:numRef>
          </c:val>
        </c:ser>
        <c:ser>
          <c:idx val="1"/>
          <c:order val="1"/>
          <c:tx>
            <c:strRef>
              <c:f>Sheet1!$F$7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9726334679228106E-3"/>
                  <c:y val="-8.3203923206928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12157918349035E-3"/>
                  <c:y val="-1.9414248748283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458950201884199E-2"/>
                  <c:y val="-5.5469282137952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2337371018393901E-2"/>
                  <c:y val="-1.38673205344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Sheet1!$D$8:$D$15</c:f>
              <c:strCache>
                <c:ptCount val="8"/>
                <c:pt idx="0">
                  <c:v>Lack of funding </c:v>
                </c:pt>
                <c:pt idx="1">
                  <c:v>Lack of standards </c:v>
                </c:pt>
                <c:pt idx="2">
                  <c:v>People don’t need them </c:v>
                </c:pt>
                <c:pt idx="3">
                  <c:v>There is insufficient time to make them available </c:v>
                </c:pt>
                <c:pt idx="4">
                  <c:v>There is no place to put them </c:v>
                </c:pt>
                <c:pt idx="5">
                  <c:v>They shouldn't be available </c:v>
                </c:pt>
                <c:pt idx="6">
                  <c:v>Sponsor doesn't require it </c:v>
                </c:pt>
                <c:pt idx="7">
                  <c:v>Don't have the rights to make the data public </c:v>
                </c:pt>
              </c:strCache>
            </c:strRef>
          </c:cat>
          <c:val>
            <c:numRef>
              <c:f>Sheet1!$F$8:$F$15</c:f>
              <c:numCache>
                <c:formatCode>0.0%</c:formatCode>
                <c:ptCount val="8"/>
                <c:pt idx="0">
                  <c:v>0.246</c:v>
                </c:pt>
                <c:pt idx="1">
                  <c:v>0.17899999999999999</c:v>
                </c:pt>
                <c:pt idx="2">
                  <c:v>0.247</c:v>
                </c:pt>
                <c:pt idx="3">
                  <c:v>0.38600000000000001</c:v>
                </c:pt>
                <c:pt idx="4">
                  <c:v>0.182</c:v>
                </c:pt>
                <c:pt idx="5">
                  <c:v>0.13100000000000001</c:v>
                </c:pt>
                <c:pt idx="6">
                  <c:v>0.151</c:v>
                </c:pt>
                <c:pt idx="7">
                  <c:v>0.26100000000000001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shape val="box"/>
        <c:axId val="339409864"/>
        <c:axId val="339410256"/>
        <c:axId val="0"/>
      </c:bar3DChart>
      <c:catAx>
        <c:axId val="339409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10256"/>
        <c:crosses val="autoZero"/>
        <c:auto val="1"/>
        <c:lblAlgn val="ctr"/>
        <c:lblOffset val="100"/>
        <c:noMultiLvlLbl val="0"/>
      </c:catAx>
      <c:valAx>
        <c:axId val="33941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09864"/>
        <c:crosses val="autoZero"/>
        <c:crossBetween val="between"/>
        <c:minorUnit val="0.01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7.6199383219762397E-3"/>
          <c:y val="0.81404359929252601"/>
          <c:w val="0.26694935760889899"/>
          <c:h val="0.179980734947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Sheet3!$A$2:$A$10</c:f>
              <c:strCache>
                <c:ptCount val="9"/>
                <c:pt idx="0">
                  <c:v>Insufficient skills </c:v>
                </c:pt>
                <c:pt idx="1">
                  <c:v>Should not be available </c:v>
                </c:pt>
                <c:pt idx="2">
                  <c:v>no place to put data </c:v>
                </c:pt>
                <c:pt idx="3">
                  <c:v>Lack of standards </c:v>
                </c:pt>
                <c:pt idx="4">
                  <c:v>Do not need data </c:v>
                </c:pt>
                <c:pt idx="5">
                  <c:v>Lack of funding </c:v>
                </c:pt>
                <c:pt idx="6">
                  <c:v>I don’t have rights </c:v>
                </c:pt>
                <c:pt idx="7">
                  <c:v>Insufficient time </c:v>
                </c:pt>
                <c:pt idx="8">
                  <c:v>I need to publish </c:v>
                </c:pt>
              </c:strCache>
            </c:strRef>
          </c:cat>
          <c:val>
            <c:numRef>
              <c:f>Sheet3!$B$2:$B$10</c:f>
              <c:numCache>
                <c:formatCode>0%</c:formatCode>
                <c:ptCount val="9"/>
                <c:pt idx="0">
                  <c:v>0.09</c:v>
                </c:pt>
                <c:pt idx="1">
                  <c:v>0.09</c:v>
                </c:pt>
                <c:pt idx="2">
                  <c:v>0.12</c:v>
                </c:pt>
                <c:pt idx="3">
                  <c:v>0.12</c:v>
                </c:pt>
                <c:pt idx="4">
                  <c:v>0.17</c:v>
                </c:pt>
                <c:pt idx="5">
                  <c:v>0.17</c:v>
                </c:pt>
                <c:pt idx="6">
                  <c:v>0.18</c:v>
                </c:pt>
                <c:pt idx="7">
                  <c:v>0.26</c:v>
                </c:pt>
                <c:pt idx="8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8508328"/>
        <c:axId val="341801176"/>
      </c:barChart>
      <c:catAx>
        <c:axId val="338508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801176"/>
        <c:crosses val="autoZero"/>
        <c:auto val="1"/>
        <c:lblAlgn val="ctr"/>
        <c:lblOffset val="100"/>
        <c:noMultiLvlLbl val="0"/>
      </c:catAx>
      <c:valAx>
        <c:axId val="341801176"/>
        <c:scaling>
          <c:orientation val="minMax"/>
          <c:max val="0.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508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'Awareness &amp; participation'!$B$2</c:f>
              <c:strCache>
                <c:ptCount val="1"/>
                <c:pt idx="0">
                  <c:v>I am unaware of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'Awareness &amp; participation'!$A$3:$A$8</c:f>
              <c:strCache>
                <c:ptCount val="6"/>
                <c:pt idx="0">
                  <c:v>USGS Data Management Website </c:v>
                </c:pt>
                <c:pt idx="1">
                  <c:v>FGDC (CSDGM) metadata training class </c:v>
                </c:pt>
                <c:pt idx="2">
                  <c:v>ISO metadata training class </c:v>
                </c:pt>
                <c:pt idx="3">
                  <c:v>Data lifecycle approaches to managing data </c:v>
                </c:pt>
                <c:pt idx="4">
                  <c:v>Formal data management training </c:v>
                </c:pt>
                <c:pt idx="5">
                  <c:v>Persistent Identifiers (e.g. DOIs) for data and / or publications </c:v>
                </c:pt>
              </c:strCache>
            </c:strRef>
          </c:cat>
          <c:val>
            <c:numRef>
              <c:f>'Awareness &amp; participation'!$B$3:$B$8</c:f>
              <c:numCache>
                <c:formatCode>0%</c:formatCode>
                <c:ptCount val="6"/>
                <c:pt idx="0">
                  <c:v>0.52</c:v>
                </c:pt>
                <c:pt idx="1">
                  <c:v>0.56999999999999995</c:v>
                </c:pt>
                <c:pt idx="2">
                  <c:v>0.72</c:v>
                </c:pt>
                <c:pt idx="3">
                  <c:v>0.5</c:v>
                </c:pt>
                <c:pt idx="4">
                  <c:v>0.7</c:v>
                </c:pt>
                <c:pt idx="5">
                  <c:v>0.46</c:v>
                </c:pt>
              </c:numCache>
            </c:numRef>
          </c:val>
        </c:ser>
        <c:ser>
          <c:idx val="1"/>
          <c:order val="1"/>
          <c:tx>
            <c:strRef>
              <c:f>'Awareness &amp; participation'!$C$2</c:f>
              <c:strCache>
                <c:ptCount val="1"/>
                <c:pt idx="0">
                  <c:v>Aware but not used/participated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7314814814815E-2"/>
                  <c:y val="-3.14765920729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592592592592605E-3"/>
                  <c:y val="4.121887059825529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416666666666701E-2"/>
                  <c:y val="-2.6979936062508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314814814815E-2"/>
                  <c:y val="-8.99331202083616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1018518518517595E-3"/>
                  <c:y val="4.121887059825529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416666666666701E-2"/>
                  <c:y val="-1.3489968031254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'Awareness &amp; participation'!$A$3:$A$8</c:f>
              <c:strCache>
                <c:ptCount val="6"/>
                <c:pt idx="0">
                  <c:v>USGS Data Management Website </c:v>
                </c:pt>
                <c:pt idx="1">
                  <c:v>FGDC (CSDGM) metadata training class </c:v>
                </c:pt>
                <c:pt idx="2">
                  <c:v>ISO metadata training class </c:v>
                </c:pt>
                <c:pt idx="3">
                  <c:v>Data lifecycle approaches to managing data </c:v>
                </c:pt>
                <c:pt idx="4">
                  <c:v>Formal data management training </c:v>
                </c:pt>
                <c:pt idx="5">
                  <c:v>Persistent Identifiers (e.g. DOIs) for data and / or publications </c:v>
                </c:pt>
              </c:strCache>
            </c:strRef>
          </c:cat>
          <c:val>
            <c:numRef>
              <c:f>'Awareness &amp; participation'!$C$3:$C$8</c:f>
              <c:numCache>
                <c:formatCode>0%</c:formatCode>
                <c:ptCount val="6"/>
                <c:pt idx="0">
                  <c:v>0.32</c:v>
                </c:pt>
                <c:pt idx="1">
                  <c:v>0.25</c:v>
                </c:pt>
                <c:pt idx="2">
                  <c:v>0.2</c:v>
                </c:pt>
                <c:pt idx="3">
                  <c:v>0.36</c:v>
                </c:pt>
                <c:pt idx="4">
                  <c:v>0.22</c:v>
                </c:pt>
                <c:pt idx="5">
                  <c:v>0.36</c:v>
                </c:pt>
              </c:numCache>
            </c:numRef>
          </c:val>
        </c:ser>
        <c:ser>
          <c:idx val="2"/>
          <c:order val="2"/>
          <c:tx>
            <c:strRef>
              <c:f>'Awareness &amp; participation'!$D$2</c:f>
              <c:strCache>
                <c:ptCount val="1"/>
                <c:pt idx="0">
                  <c:v>I have used/participated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7314814814815E-2"/>
                  <c:y val="-4.4966560104181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4166666666666E-2"/>
                  <c:y val="-8.993312020836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101851851851759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314814814815E-2"/>
                  <c:y val="-4.49665601041808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9444444444444397E-3"/>
                  <c:y val="-4.49665601041808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5740740740740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'Awareness &amp; participation'!$A$3:$A$8</c:f>
              <c:strCache>
                <c:ptCount val="6"/>
                <c:pt idx="0">
                  <c:v>USGS Data Management Website </c:v>
                </c:pt>
                <c:pt idx="1">
                  <c:v>FGDC (CSDGM) metadata training class </c:v>
                </c:pt>
                <c:pt idx="2">
                  <c:v>ISO metadata training class </c:v>
                </c:pt>
                <c:pt idx="3">
                  <c:v>Data lifecycle approaches to managing data </c:v>
                </c:pt>
                <c:pt idx="4">
                  <c:v>Formal data management training </c:v>
                </c:pt>
                <c:pt idx="5">
                  <c:v>Persistent Identifiers (e.g. DOIs) for data and / or publications </c:v>
                </c:pt>
              </c:strCache>
            </c:strRef>
          </c:cat>
          <c:val>
            <c:numRef>
              <c:f>'Awareness &amp; participation'!$D$3:$D$8</c:f>
              <c:numCache>
                <c:formatCode>0%</c:formatCode>
                <c:ptCount val="6"/>
                <c:pt idx="0">
                  <c:v>0.17</c:v>
                </c:pt>
                <c:pt idx="1">
                  <c:v>0.18</c:v>
                </c:pt>
                <c:pt idx="2">
                  <c:v>0.08</c:v>
                </c:pt>
                <c:pt idx="3">
                  <c:v>0.14000000000000001</c:v>
                </c:pt>
                <c:pt idx="4">
                  <c:v>0.08</c:v>
                </c:pt>
                <c:pt idx="5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9411040"/>
        <c:axId val="339411432"/>
        <c:axId val="0"/>
      </c:bar3DChart>
      <c:catAx>
        <c:axId val="33941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11432"/>
        <c:crosses val="autoZero"/>
        <c:auto val="1"/>
        <c:lblAlgn val="ctr"/>
        <c:lblOffset val="100"/>
        <c:noMultiLvlLbl val="0"/>
      </c:catAx>
      <c:valAx>
        <c:axId val="339411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11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85087081443662904"/>
          <c:w val="0.51329688711190902"/>
          <c:h val="0.14407104255492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4957622484689397E-2"/>
          <c:y val="6.1726625276239198E-2"/>
          <c:w val="0.932310896033829"/>
          <c:h val="0.528576330832485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Currently Offer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Consulting on data management plans </c:v>
                </c:pt>
                <c:pt idx="1">
                  <c:v>Consulting on data and metadata standards</c:v>
                </c:pt>
                <c:pt idx="2">
                  <c:v>Outreach and collaboration with other RDS providers </c:v>
                </c:pt>
                <c:pt idx="3">
                  <c:v>Providing reference support for finding &amp; citing data </c:v>
                </c:pt>
                <c:pt idx="4">
                  <c:v>Creating web guides for data &amp; data repositories</c:v>
                </c:pt>
                <c:pt idx="5">
                  <c:v>Directly participating with researchers on a project </c:v>
                </c:pt>
                <c:pt idx="6">
                  <c:v>Discussing RDS with others on a semi-regular frequency </c:v>
                </c:pt>
                <c:pt idx="7">
                  <c:v>Training co-workers in your library, or across campus, on RDS 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0.17299999999999999</c:v>
                </c:pt>
                <c:pt idx="1">
                  <c:v>0.156</c:v>
                </c:pt>
                <c:pt idx="2">
                  <c:v>0.125</c:v>
                </c:pt>
                <c:pt idx="3">
                  <c:v>0.29699999999999999</c:v>
                </c:pt>
                <c:pt idx="4">
                  <c:v>0.215</c:v>
                </c:pt>
                <c:pt idx="5">
                  <c:v>0.161</c:v>
                </c:pt>
                <c:pt idx="6">
                  <c:v>0.19600000000000001</c:v>
                </c:pt>
                <c:pt idx="7">
                  <c:v>0.129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to Offer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Consulting on data management plans </c:v>
                </c:pt>
                <c:pt idx="1">
                  <c:v>Consulting on data and metadata standards</c:v>
                </c:pt>
                <c:pt idx="2">
                  <c:v>Outreach and collaboration with other RDS providers </c:v>
                </c:pt>
                <c:pt idx="3">
                  <c:v>Providing reference support for finding &amp; citing data </c:v>
                </c:pt>
                <c:pt idx="4">
                  <c:v>Creating web guides for data &amp; data repositories</c:v>
                </c:pt>
                <c:pt idx="5">
                  <c:v>Directly participating with researchers on a project </c:v>
                </c:pt>
                <c:pt idx="6">
                  <c:v>Discussing RDS with others on a semi-regular frequency </c:v>
                </c:pt>
                <c:pt idx="7">
                  <c:v>Training co-workers in your library, or across campus, on RDS </c:v>
                </c:pt>
              </c:strCache>
            </c:strRef>
          </c:cat>
          <c:val>
            <c:numRef>
              <c:f>Sheet1!$C$2:$C$9</c:f>
              <c:numCache>
                <c:formatCode>0.0%</c:formatCode>
                <c:ptCount val="8"/>
                <c:pt idx="0">
                  <c:v>0.13300000000000001</c:v>
                </c:pt>
                <c:pt idx="1">
                  <c:v>0.17699999999999999</c:v>
                </c:pt>
                <c:pt idx="2">
                  <c:v>0.16700000000000001</c:v>
                </c:pt>
                <c:pt idx="3">
                  <c:v>0.19800000000000001</c:v>
                </c:pt>
                <c:pt idx="4">
                  <c:v>0.30099999999999999</c:v>
                </c:pt>
                <c:pt idx="5">
                  <c:v>0.16200000000000001</c:v>
                </c:pt>
                <c:pt idx="6">
                  <c:v>0.185</c:v>
                </c:pt>
                <c:pt idx="7">
                  <c:v>0.20399999999999999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Plans to Offer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accent3"/>
              </a:solidFill>
            </a:ln>
            <a:effectLst/>
            <a:sp3d>
              <a:contourClr>
                <a:schemeClr val="accent3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Consulting on data management plans </c:v>
                </c:pt>
                <c:pt idx="1">
                  <c:v>Consulting on data and metadata standards</c:v>
                </c:pt>
                <c:pt idx="2">
                  <c:v>Outreach and collaboration with other RDS providers </c:v>
                </c:pt>
                <c:pt idx="3">
                  <c:v>Providing reference support for finding &amp; citing data </c:v>
                </c:pt>
                <c:pt idx="4">
                  <c:v>Creating web guides for data &amp; data repositories</c:v>
                </c:pt>
                <c:pt idx="5">
                  <c:v>Directly participating with researchers on a project </c:v>
                </c:pt>
                <c:pt idx="6">
                  <c:v>Discussing RDS with others on a semi-regular frequency </c:v>
                </c:pt>
                <c:pt idx="7">
                  <c:v>Training co-workers in your library, or across campus, on RDS </c:v>
                </c:pt>
              </c:strCache>
            </c:strRef>
          </c:cat>
          <c:val>
            <c:numRef>
              <c:f>Sheet1!$D$2:$D$9</c:f>
              <c:numCache>
                <c:formatCode>0.0%</c:formatCode>
                <c:ptCount val="8"/>
                <c:pt idx="0">
                  <c:v>0.69399999999999995</c:v>
                </c:pt>
                <c:pt idx="1">
                  <c:v>0.66700000000000004</c:v>
                </c:pt>
                <c:pt idx="2">
                  <c:v>0.70799999999999996</c:v>
                </c:pt>
                <c:pt idx="3">
                  <c:v>0.505</c:v>
                </c:pt>
                <c:pt idx="4">
                  <c:v>0.48399999999999999</c:v>
                </c:pt>
                <c:pt idx="5">
                  <c:v>0.67700000000000005</c:v>
                </c:pt>
                <c:pt idx="6">
                  <c:v>0.62</c:v>
                </c:pt>
                <c:pt idx="7">
                  <c:v>0.66700000000000004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339412216"/>
        <c:axId val="339412608"/>
        <c:axId val="0"/>
      </c:bar3DChart>
      <c:catAx>
        <c:axId val="33941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12608"/>
        <c:crosses val="autoZero"/>
        <c:auto val="1"/>
        <c:lblAlgn val="ctr"/>
        <c:lblOffset val="100"/>
        <c:noMultiLvlLbl val="0"/>
      </c:catAx>
      <c:valAx>
        <c:axId val="33941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412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89235979782E-3"/>
          <c:y val="0.75929682049237501"/>
          <c:w val="0.48537259381196302"/>
          <c:h val="0.183548073489271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851651356080503"/>
          <c:y val="0.128283631822003"/>
          <c:w val="0.70374626348789804"/>
          <c:h val="0.71236179108997599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'Q9'!$B$1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'Q9'!$A$2:$A$6</c:f>
              <c:strCache>
                <c:ptCount val="5"/>
                <c:pt idx="0">
                  <c:v>Format migration of data files </c:v>
                </c:pt>
                <c:pt idx="2">
                  <c:v>Replication/backup of data/sets </c:v>
                </c:pt>
                <c:pt idx="4">
                  <c:v>Authentication of data </c:v>
                </c:pt>
              </c:strCache>
            </c:strRef>
          </c:cat>
          <c:val>
            <c:numRef>
              <c:f>'Q9'!$B$2:$B$6</c:f>
              <c:numCache>
                <c:formatCode>General</c:formatCode>
                <c:ptCount val="5"/>
                <c:pt idx="0" formatCode="0.0%">
                  <c:v>0.85599999999999998</c:v>
                </c:pt>
                <c:pt idx="2" formatCode="0.0%">
                  <c:v>0.82899999999999996</c:v>
                </c:pt>
                <c:pt idx="4" formatCode="0.0%">
                  <c:v>0.86399999999999999</c:v>
                </c:pt>
              </c:numCache>
            </c:numRef>
          </c:val>
        </c:ser>
        <c:ser>
          <c:idx val="1"/>
          <c:order val="1"/>
          <c:tx>
            <c:strRef>
              <c:f>'Q9'!$C$1</c:f>
              <c:strCache>
                <c:ptCount val="1"/>
                <c:pt idx="0">
                  <c:v>A few times a year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'Q9'!$A$2:$A$6</c:f>
              <c:strCache>
                <c:ptCount val="5"/>
                <c:pt idx="0">
                  <c:v>Format migration of data files </c:v>
                </c:pt>
                <c:pt idx="2">
                  <c:v>Replication/backup of data/sets </c:v>
                </c:pt>
                <c:pt idx="4">
                  <c:v>Authentication of data </c:v>
                </c:pt>
              </c:strCache>
            </c:strRef>
          </c:cat>
          <c:val>
            <c:numRef>
              <c:f>'Q9'!$C$2:$C$6</c:f>
              <c:numCache>
                <c:formatCode>General</c:formatCode>
                <c:ptCount val="5"/>
                <c:pt idx="0" formatCode="0.0%">
                  <c:v>6.3E-2</c:v>
                </c:pt>
                <c:pt idx="2" formatCode="0.0%">
                  <c:v>8.1000000000000003E-2</c:v>
                </c:pt>
                <c:pt idx="4" formatCode="0.0%">
                  <c:v>5.5E-2</c:v>
                </c:pt>
              </c:numCache>
            </c:numRef>
          </c:val>
        </c:ser>
        <c:ser>
          <c:idx val="2"/>
          <c:order val="2"/>
          <c:tx>
            <c:strRef>
              <c:f>'Q9'!$D$1</c:f>
              <c:strCache>
                <c:ptCount val="1"/>
                <c:pt idx="0">
                  <c:v>About once a month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'Q9'!$A$2:$A$6</c:f>
              <c:strCache>
                <c:ptCount val="5"/>
                <c:pt idx="0">
                  <c:v>Format migration of data files </c:v>
                </c:pt>
                <c:pt idx="2">
                  <c:v>Replication/backup of data/sets </c:v>
                </c:pt>
                <c:pt idx="4">
                  <c:v>Authentication of data </c:v>
                </c:pt>
              </c:strCache>
            </c:strRef>
          </c:cat>
          <c:val>
            <c:numRef>
              <c:f>'Q9'!$D$2:$D$6</c:f>
              <c:numCache>
                <c:formatCode>General</c:formatCode>
                <c:ptCount val="5"/>
                <c:pt idx="0" formatCode="0.0%">
                  <c:v>7.1999999999999995E-2</c:v>
                </c:pt>
                <c:pt idx="2" formatCode="0.0%">
                  <c:v>5.3999999999999999E-2</c:v>
                </c:pt>
                <c:pt idx="4" formatCode="0.0%">
                  <c:v>7.2999999999999995E-2</c:v>
                </c:pt>
              </c:numCache>
            </c:numRef>
          </c:val>
        </c:ser>
        <c:ser>
          <c:idx val="3"/>
          <c:order val="3"/>
          <c:tx>
            <c:strRef>
              <c:f>'Q9'!$E$1</c:f>
              <c:strCache>
                <c:ptCount val="1"/>
                <c:pt idx="0">
                  <c:v>About once a week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'Q9'!$A$2:$A$6</c:f>
              <c:strCache>
                <c:ptCount val="5"/>
                <c:pt idx="0">
                  <c:v>Format migration of data files </c:v>
                </c:pt>
                <c:pt idx="2">
                  <c:v>Replication/backup of data/sets </c:v>
                </c:pt>
                <c:pt idx="4">
                  <c:v>Authentication of data </c:v>
                </c:pt>
              </c:strCache>
            </c:strRef>
          </c:cat>
          <c:val>
            <c:numRef>
              <c:f>'Q9'!$E$2:$E$6</c:f>
              <c:numCache>
                <c:formatCode>General</c:formatCode>
                <c:ptCount val="5"/>
                <c:pt idx="0" formatCode="0.0%">
                  <c:v>8.9999999999999993E-3</c:v>
                </c:pt>
                <c:pt idx="2" formatCode="0.0%">
                  <c:v>2.7E-2</c:v>
                </c:pt>
                <c:pt idx="4" formatCode="0.0%">
                  <c:v>7.0000000000000001E-3</c:v>
                </c:pt>
              </c:numCache>
            </c:numRef>
          </c:val>
        </c:ser>
        <c:ser>
          <c:idx val="4"/>
          <c:order val="4"/>
          <c:tx>
            <c:strRef>
              <c:f>'Q9'!$F$1</c:f>
              <c:strCache>
                <c:ptCount val="1"/>
                <c:pt idx="0">
                  <c:v>Daily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'Q9'!$A$2:$A$6</c:f>
              <c:strCache>
                <c:ptCount val="5"/>
                <c:pt idx="0">
                  <c:v>Format migration of data files </c:v>
                </c:pt>
                <c:pt idx="2">
                  <c:v>Replication/backup of data/sets </c:v>
                </c:pt>
                <c:pt idx="4">
                  <c:v>Authentication of data </c:v>
                </c:pt>
              </c:strCache>
            </c:strRef>
          </c:cat>
          <c:val>
            <c:numRef>
              <c:f>'Q9'!$F$2:$F$6</c:f>
              <c:numCache>
                <c:formatCode>General</c:formatCode>
                <c:ptCount val="5"/>
                <c:pt idx="0" formatCode="0.0%">
                  <c:v>0</c:v>
                </c:pt>
                <c:pt idx="2" formatCode="0.0%">
                  <c:v>8.9999999999999993E-3</c:v>
                </c:pt>
                <c:pt idx="4" formatCode="0.0%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9958280"/>
        <c:axId val="339958672"/>
        <c:axId val="0"/>
      </c:bar3DChart>
      <c:catAx>
        <c:axId val="339958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58672"/>
        <c:crossesAt val="0"/>
        <c:auto val="1"/>
        <c:lblAlgn val="ctr"/>
        <c:lblOffset val="100"/>
        <c:noMultiLvlLbl val="0"/>
      </c:catAx>
      <c:valAx>
        <c:axId val="33995867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58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187736949548002"/>
          <c:y val="0"/>
          <c:w val="0.68342109580052501"/>
          <c:h val="0.198544519115351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aseline="0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'Primary fund agency by year'!$A$2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148148148148099E-3"/>
                  <c:y val="-5.3138486636821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4875562720133998E-17"/>
                  <c:y val="-1.32846216592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6296296296296302E-3"/>
                  <c:y val="-3.9853864977615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'Primary fund agency by year'!$B$1:$D$1</c:f>
              <c:strCache>
                <c:ptCount val="3"/>
                <c:pt idx="0">
                  <c:v>Yes </c:v>
                </c:pt>
                <c:pt idx="1">
                  <c:v>No</c:v>
                </c:pt>
                <c:pt idx="2">
                  <c:v>Don't Know</c:v>
                </c:pt>
              </c:strCache>
            </c:strRef>
          </c:cat>
          <c:val>
            <c:numRef>
              <c:f>'Primary fund agency by year'!$B$2:$D$2</c:f>
              <c:numCache>
                <c:formatCode>0.0%</c:formatCode>
                <c:ptCount val="3"/>
                <c:pt idx="0">
                  <c:v>0.28499999999999998</c:v>
                </c:pt>
                <c:pt idx="1">
                  <c:v>0.55400000000000005</c:v>
                </c:pt>
                <c:pt idx="2">
                  <c:v>0.16200000000000001</c:v>
                </c:pt>
              </c:numCache>
            </c:numRef>
          </c:val>
        </c:ser>
        <c:ser>
          <c:idx val="1"/>
          <c:order val="1"/>
          <c:tx>
            <c:strRef>
              <c:f>'Primary fund agency by year'!$A$3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574074074074099E-3"/>
                  <c:y val="-2.9226167650251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9444444444444397E-3"/>
                  <c:y val="-4.5167713641298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3.7196940645774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'Primary fund agency by year'!$B$1:$D$1</c:f>
              <c:strCache>
                <c:ptCount val="3"/>
                <c:pt idx="0">
                  <c:v>Yes </c:v>
                </c:pt>
                <c:pt idx="1">
                  <c:v>No</c:v>
                </c:pt>
                <c:pt idx="2">
                  <c:v>Don't Know</c:v>
                </c:pt>
              </c:strCache>
            </c:strRef>
          </c:cat>
          <c:val>
            <c:numRef>
              <c:f>'Primary fund agency by year'!$B$3:$D$3</c:f>
              <c:numCache>
                <c:formatCode>0.0%</c:formatCode>
                <c:ptCount val="3"/>
                <c:pt idx="0">
                  <c:v>0.39400000000000002</c:v>
                </c:pt>
                <c:pt idx="1">
                  <c:v>0.45900000000000002</c:v>
                </c:pt>
                <c:pt idx="2">
                  <c:v>0.14699999999999999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9959848"/>
        <c:axId val="339960240"/>
        <c:axId val="0"/>
      </c:bar3DChart>
      <c:catAx>
        <c:axId val="33995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60240"/>
        <c:crossesAt val="0"/>
        <c:auto val="1"/>
        <c:lblAlgn val="ctr"/>
        <c:lblOffset val="100"/>
        <c:noMultiLvlLbl val="0"/>
      </c:catAx>
      <c:valAx>
        <c:axId val="339960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59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Sheet1!$G$3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Sheet1!$F$4:$F$6</c:f>
              <c:strCache>
                <c:ptCount val="3"/>
                <c:pt idx="0">
                  <c:v>It is appropriate to create new datasets from the shared data </c:v>
                </c:pt>
                <c:pt idx="1">
                  <c:v>Willing to share data across a broad group of researchers </c:v>
                </c:pt>
                <c:pt idx="2">
                  <c:v>Use others' datasets if their data were easily accessible </c:v>
                </c:pt>
              </c:strCache>
            </c:strRef>
          </c:cat>
          <c:val>
            <c:numRef>
              <c:f>Sheet1!$G$4:$G$6</c:f>
              <c:numCache>
                <c:formatCode>0%</c:formatCode>
                <c:ptCount val="3"/>
                <c:pt idx="0">
                  <c:v>0.8</c:v>
                </c:pt>
                <c:pt idx="1">
                  <c:v>0.88</c:v>
                </c:pt>
                <c:pt idx="2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Sheet1!$F$4:$F$6</c:f>
              <c:strCache>
                <c:ptCount val="3"/>
                <c:pt idx="0">
                  <c:v>It is appropriate to create new datasets from the shared data </c:v>
                </c:pt>
                <c:pt idx="1">
                  <c:v>Willing to share data across a broad group of researchers </c:v>
                </c:pt>
                <c:pt idx="2">
                  <c:v>Use others' datasets if their data were easily accessible </c:v>
                </c:pt>
              </c:strCache>
            </c:strRef>
          </c:cat>
          <c:val>
            <c:numRef>
              <c:f>Sheet1!$H$4:$H$6</c:f>
              <c:numCache>
                <c:formatCode>0%</c:formatCode>
                <c:ptCount val="3"/>
                <c:pt idx="0">
                  <c:v>0.76</c:v>
                </c:pt>
                <c:pt idx="1">
                  <c:v>0.81</c:v>
                </c:pt>
                <c:pt idx="2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9961024"/>
        <c:axId val="339961416"/>
      </c:barChart>
      <c:catAx>
        <c:axId val="339961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61416"/>
        <c:crosses val="autoZero"/>
        <c:auto val="1"/>
        <c:lblAlgn val="ctr"/>
        <c:lblOffset val="100"/>
        <c:noMultiLvlLbl val="0"/>
      </c:catAx>
      <c:valAx>
        <c:axId val="339961416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96102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2010/11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DC</c:v>
                </c:pt>
                <c:pt idx="1">
                  <c:v>DwC</c:v>
                </c:pt>
                <c:pt idx="2">
                  <c:v>DIF</c:v>
                </c:pt>
                <c:pt idx="3">
                  <c:v>EML</c:v>
                </c:pt>
                <c:pt idx="4">
                  <c:v>FGDC</c:v>
                </c:pt>
                <c:pt idx="5">
                  <c:v>ISO</c:v>
                </c:pt>
                <c:pt idx="6">
                  <c:v>OGIS</c:v>
                </c:pt>
                <c:pt idx="7">
                  <c:v>Other</c:v>
                </c:pt>
                <c:pt idx="8">
                  <c:v>Lab</c:v>
                </c:pt>
                <c:pt idx="9">
                  <c:v>None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0.02</c:v>
                </c:pt>
                <c:pt idx="1">
                  <c:v>0.02</c:v>
                </c:pt>
                <c:pt idx="2">
                  <c:v>0.01</c:v>
                </c:pt>
                <c:pt idx="3">
                  <c:v>7.0000000000000007E-2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7.0000000000000007E-2</c:v>
                </c:pt>
                <c:pt idx="7">
                  <c:v>0.06</c:v>
                </c:pt>
                <c:pt idx="8">
                  <c:v>0.2</c:v>
                </c:pt>
                <c:pt idx="9">
                  <c:v>0.51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2013/14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8"/>
              <c:layout>
                <c:manualLayout>
                  <c:x val="9.76475775904192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DC</c:v>
                </c:pt>
                <c:pt idx="1">
                  <c:v>DwC</c:v>
                </c:pt>
                <c:pt idx="2">
                  <c:v>DIF</c:v>
                </c:pt>
                <c:pt idx="3">
                  <c:v>EML</c:v>
                </c:pt>
                <c:pt idx="4">
                  <c:v>FGDC</c:v>
                </c:pt>
                <c:pt idx="5">
                  <c:v>ISO</c:v>
                </c:pt>
                <c:pt idx="6">
                  <c:v>OGIS</c:v>
                </c:pt>
                <c:pt idx="7">
                  <c:v>Other</c:v>
                </c:pt>
                <c:pt idx="8">
                  <c:v>Lab</c:v>
                </c:pt>
                <c:pt idx="9">
                  <c:v>None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7.0000000000000007E-2</c:v>
                </c:pt>
                <c:pt idx="1">
                  <c:v>0.02</c:v>
                </c:pt>
                <c:pt idx="2">
                  <c:v>0.02</c:v>
                </c:pt>
                <c:pt idx="3">
                  <c:v>0.09</c:v>
                </c:pt>
                <c:pt idx="4">
                  <c:v>0.09</c:v>
                </c:pt>
                <c:pt idx="5">
                  <c:v>0.1</c:v>
                </c:pt>
                <c:pt idx="6">
                  <c:v>7.0000000000000007E-2</c:v>
                </c:pt>
                <c:pt idx="7">
                  <c:v>7.0000000000000007E-2</c:v>
                </c:pt>
                <c:pt idx="8">
                  <c:v>0.19</c:v>
                </c:pt>
                <c:pt idx="9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9700072"/>
        <c:axId val="339700464"/>
        <c:axId val="0"/>
      </c:bar3DChart>
      <c:catAx>
        <c:axId val="339700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39700464"/>
        <c:crosses val="autoZero"/>
        <c:auto val="1"/>
        <c:lblAlgn val="ctr"/>
        <c:lblOffset val="100"/>
        <c:noMultiLvlLbl val="0"/>
      </c:catAx>
      <c:valAx>
        <c:axId val="3397004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9700072"/>
        <c:crosses val="autoZero"/>
        <c:crossBetween val="between"/>
        <c:majorUnit val="0.1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Sheet2!$A$2:$A$7</c:f>
              <c:strCache>
                <c:ptCount val="6"/>
                <c:pt idx="0">
                  <c:v>Complete list of products</c:v>
                </c:pt>
                <c:pt idx="1">
                  <c:v>Reprints of articles </c:v>
                </c:pt>
                <c:pt idx="2">
                  <c:v>Reciprocal sharing agreement </c:v>
                </c:pt>
                <c:pt idx="3">
                  <c:v>Opportunity to collaborate</c:v>
                </c:pt>
                <c:pt idx="4">
                  <c:v>Acknowledge provider/funder </c:v>
                </c:pt>
                <c:pt idx="5">
                  <c:v>Formally cite provider/funder </c:v>
                </c:pt>
              </c:strCache>
            </c:strRef>
          </c:cat>
          <c:val>
            <c:numRef>
              <c:f>Sheet2!$B$2:$B$7</c:f>
              <c:numCache>
                <c:formatCode>0%</c:formatCode>
                <c:ptCount val="6"/>
                <c:pt idx="0">
                  <c:v>0.54</c:v>
                </c:pt>
                <c:pt idx="1">
                  <c:v>0.55000000000000004</c:v>
                </c:pt>
                <c:pt idx="2">
                  <c:v>0.57999999999999996</c:v>
                </c:pt>
                <c:pt idx="3">
                  <c:v>0.75</c:v>
                </c:pt>
                <c:pt idx="4">
                  <c:v>0.94</c:v>
                </c:pt>
                <c:pt idx="5">
                  <c:v>0.93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Sheet2!$A$2:$A$7</c:f>
              <c:strCache>
                <c:ptCount val="6"/>
                <c:pt idx="0">
                  <c:v>Complete list of products</c:v>
                </c:pt>
                <c:pt idx="1">
                  <c:v>Reprints of articles </c:v>
                </c:pt>
                <c:pt idx="2">
                  <c:v>Reciprocal sharing agreement </c:v>
                </c:pt>
                <c:pt idx="3">
                  <c:v>Opportunity to collaborate</c:v>
                </c:pt>
                <c:pt idx="4">
                  <c:v>Acknowledge provider/funder </c:v>
                </c:pt>
                <c:pt idx="5">
                  <c:v>Formally cite provider/funder </c:v>
                </c:pt>
              </c:strCache>
            </c:strRef>
          </c:cat>
          <c:val>
            <c:numRef>
              <c:f>Sheet2!$C$2:$C$7</c:f>
              <c:numCache>
                <c:formatCode>0%</c:formatCode>
                <c:ptCount val="6"/>
                <c:pt idx="0">
                  <c:v>0.69</c:v>
                </c:pt>
                <c:pt idx="1">
                  <c:v>0.7</c:v>
                </c:pt>
                <c:pt idx="2">
                  <c:v>0.72</c:v>
                </c:pt>
                <c:pt idx="3">
                  <c:v>0.81</c:v>
                </c:pt>
                <c:pt idx="4">
                  <c:v>0.93</c:v>
                </c:pt>
                <c:pt idx="5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9701248"/>
        <c:axId val="341799608"/>
      </c:barChart>
      <c:catAx>
        <c:axId val="339701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799608"/>
        <c:crosses val="autoZero"/>
        <c:auto val="1"/>
        <c:lblAlgn val="ctr"/>
        <c:lblOffset val="100"/>
        <c:noMultiLvlLbl val="0"/>
      </c:catAx>
      <c:valAx>
        <c:axId val="341799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70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-3.0030030030029999E-3"/>
                  <c:y val="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030030030029999E-3"/>
                  <c:y val="-2.8248587570621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50750750750751E-3"/>
                  <c:y val="-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0060060060059999E-3"/>
                  <c:y val="2.8248587570621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50161972996619E-3"/>
                  <c:y val="-5.64993994394768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0060060060059999E-3"/>
                  <c:y val="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 baseline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Other reasons for data not available </c:v>
                </c:pt>
                <c:pt idx="1">
                  <c:v>Should not be available </c:v>
                </c:pt>
                <c:pt idx="2">
                  <c:v>Do not need data </c:v>
                </c:pt>
                <c:pt idx="3">
                  <c:v>Sponsor does not require </c:v>
                </c:pt>
                <c:pt idx="4">
                  <c:v>Lack of standards </c:v>
                </c:pt>
                <c:pt idx="5">
                  <c:v>Do not have rights to make data… </c:v>
                </c:pt>
                <c:pt idx="6">
                  <c:v>No place to put data </c:v>
                </c:pt>
                <c:pt idx="7">
                  <c:v>Lack of funding </c:v>
                </c:pt>
                <c:pt idx="8">
                  <c:v>Insufficient time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0.12</c:v>
                </c:pt>
                <c:pt idx="1">
                  <c:v>0.12</c:v>
                </c:pt>
                <c:pt idx="2">
                  <c:v>0.13</c:v>
                </c:pt>
                <c:pt idx="3">
                  <c:v>0.15</c:v>
                </c:pt>
                <c:pt idx="4">
                  <c:v>0.17</c:v>
                </c:pt>
                <c:pt idx="5">
                  <c:v>0.2</c:v>
                </c:pt>
                <c:pt idx="6">
                  <c:v>0.2</c:v>
                </c:pt>
                <c:pt idx="7">
                  <c:v>0.34</c:v>
                </c:pt>
                <c:pt idx="8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800392"/>
        <c:axId val="341800784"/>
      </c:barChart>
      <c:catAx>
        <c:axId val="3418003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41800784"/>
        <c:crosses val="autoZero"/>
        <c:auto val="1"/>
        <c:lblAlgn val="ctr"/>
        <c:lblOffset val="100"/>
        <c:noMultiLvlLbl val="0"/>
      </c:catAx>
      <c:valAx>
        <c:axId val="341800784"/>
        <c:scaling>
          <c:orientation val="minMax"/>
          <c:max val="0.6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341800392"/>
        <c:crosses val="autoZero"/>
        <c:crossBetween val="between"/>
        <c:majorUnit val="0.1"/>
        <c:min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0.26352</cdr:x>
      <cdr:y>0.07727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0" y="-1346199"/>
          <a:ext cx="157541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2010</a:t>
          </a:r>
          <a:endParaRPr lang="en-US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E1848-8ADA-4C0E-8281-D142E0137093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2B698-9CE1-4D38-829E-B8B5376BDF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8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70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others' datasets if their data were easily accessible (2010 f=1299, 2014 f=629)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Willing to share data across a broad group of researchers (2010 f=1287, 2014 f=617)</a:t>
            </a:r>
            <a:r>
              <a:rPr lang="en-US" dirty="0" smtClean="0"/>
              <a:t> 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appropriate to create new datasets from the shared data (2010 f=1297, 2014 f=597)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37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Scientists metadata standards currently in use 2010: n=1,329</a:t>
            </a:r>
            <a:r>
              <a:rPr lang="en-US" baseline="0" dirty="0" smtClean="0"/>
              <a:t>; </a:t>
            </a:r>
            <a:r>
              <a:rPr lang="en-US" dirty="0" smtClean="0"/>
              <a:t>2014 n=1,015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45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(yes, no, not sure)</a:t>
            </a:r>
          </a:p>
          <a:p>
            <a:r>
              <a:rPr lang="en-US" dirty="0" smtClean="0"/>
              <a:t>Formally cite provider/funder (2010 f=1234, 2014 f=639)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Acknowledge provider/funder (2010 f=1256, 2014 f=646)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Opportunity to collaborate (2010 f=991, 2014 f=409)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Reciprocal sharing agreement (2010 f=880, 2014 f=319)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Reprints of articles (2010 f=860, 2014 f=324)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Complete list of products (2010 f=846, 2014 f=305)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37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Scientists top reasons for not making data available (check all that apply)</a:t>
            </a:r>
          </a:p>
          <a:p>
            <a:r>
              <a:rPr lang="en-US" dirty="0" smtClean="0"/>
              <a:t>2010</a:t>
            </a:r>
          </a:p>
          <a:p>
            <a:r>
              <a:rPr lang="en-US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Insufficient time f=603 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funding f=445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place to put data f=264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have rights to make data… f=271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standards f=222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Sponsor does not require f=196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need data f=169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not be available f=162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reasons for data not available f=164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need to publish f=299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Insufficient time f=265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don’t have rights f=179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funding f=169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need data f=170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standards f=123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place to put data f=125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not be available f=90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Insufficient skills f=91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05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Respondents totaled to 432, and were also broken down into different types of subsets such as: Scientist, Data Manager, Mission Area, etc.,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Some mission area subsets have been analyzed and reported to respective heads of said mission areas (includes: water, natural hazards, etc.)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While 57% agree the data they manage is fully described, 52% disagree that a process exists in their center or program for depositing the data they collect or manage long-term (n=373)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regards to sharing data, sentiments are generally favorable, where 74% believe their mission area or program would share 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some of their non-sensitive data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a central repository with no restrictions, while 54% believed the same for 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all of their non-sensitive data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23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</a:t>
            </a:r>
            <a:r>
              <a:rPr lang="en-US" baseline="0" dirty="0" smtClean="0"/>
              <a:t> of testing in the lab, at ORNL, and at DUG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B2826-D32D-470A-B0AA-B723BE0C01A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78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of </a:t>
            </a:r>
            <a:r>
              <a:rPr lang="en-US" dirty="0" err="1" smtClean="0"/>
              <a:t>DataONE</a:t>
            </a:r>
            <a:r>
              <a:rPr lang="en-US" dirty="0" smtClean="0"/>
              <a:t> search, the </a:t>
            </a:r>
            <a:r>
              <a:rPr lang="en-US" dirty="0" err="1" smtClean="0"/>
              <a:t>prov</a:t>
            </a:r>
            <a:r>
              <a:rPr lang="en-US" dirty="0" smtClean="0"/>
              <a:t> display in the search</a:t>
            </a:r>
            <a:r>
              <a:rPr lang="en-US" baseline="0" dirty="0" smtClean="0"/>
              <a:t> metadata results, and the semantics display in the metadata.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DataONE</a:t>
            </a:r>
            <a:r>
              <a:rPr lang="en-US" baseline="0" dirty="0" smtClean="0"/>
              <a:t> Search was the major piece of </a:t>
            </a:r>
            <a:r>
              <a:rPr lang="en-US" baseline="0" dirty="0" err="1" smtClean="0"/>
              <a:t>DataONE</a:t>
            </a:r>
            <a:r>
              <a:rPr lang="en-US" baseline="0" dirty="0" smtClean="0"/>
              <a:t> tools for UX.  Iterative testing throughout the year.  Includes multiple facets of the tool—including search, metadata, user profile, semantics, and provenance.  Search was testing heuristically, at U&amp;A WG in Spring Meeting, at DUG 2015, at AHM, and through </a:t>
            </a:r>
            <a:r>
              <a:rPr lang="en-US" baseline="0" dirty="0" err="1" smtClean="0"/>
              <a:t>Webex,and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Qualitrics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MatLab</a:t>
            </a:r>
            <a:r>
              <a:rPr lang="en-US" baseline="0" dirty="0" smtClean="0"/>
              <a:t> Tool testing at AHM and inspired additional testing of </a:t>
            </a:r>
            <a:r>
              <a:rPr lang="en-US" baseline="0" dirty="0" err="1" smtClean="0"/>
              <a:t>MatLab</a:t>
            </a:r>
            <a:r>
              <a:rPr lang="en-US" baseline="0" dirty="0" smtClean="0"/>
              <a:t> and the R toolbox (in 2016).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B2826-D32D-470A-B0AA-B723BE0C01A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550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86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Many scientists who teach data management do not feel it is their area of expertise. More courses or seminars on the topic would be useful to these educators. </a:t>
            </a:r>
            <a:endParaRPr lang="en-US" dirty="0" smtClean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Those who teach data management are teaching in graduate courses or outside courses the most. Areas for more exposure: the data lifecycle, workflow and meta-analysis.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Only 9% feel they are covering data management thoroughly, and 35% believe they should add more content to their data management topics. Only 2% do not believe they teach data management sufficiently, and have no plans to add more content (n=132)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13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Georg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8DB880-6C98-4635-9B40-C5AFAF926BA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84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1200" dirty="0" smtClean="0"/>
              <a:t>Scientists face limitations (lack of time &amp; funding, need to publish first, and not having rights to make data public)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1200" dirty="0" smtClean="0"/>
              <a:t>Many libraries have no plans to offer RDS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1200" dirty="0" smtClean="0"/>
              <a:t>Digital preservation challenges include authenticating, replicating, &amp; formatting data &amp; datasets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1200" dirty="0" smtClean="0"/>
              <a:t>In the USGS, there is a lack of awareness on data management training from both their own agency and from authorities like ISO and FGDC;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Outside of an institutional server, most are storing data within their personal domain (PC, desk in office)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; Roughly only one-third of all institution types surveyed provide reference support for finding &amp; citing data &amp; datasets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Many disagree their mission area or program provides training, or the funds to support data management (short or long term); Like scientists, most are storing their data on their personal computer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8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/>
            <a:r>
              <a:rPr lang="en-US" sz="1200" dirty="0" smtClean="0"/>
              <a:t>Scientists </a:t>
            </a:r>
            <a:r>
              <a:rPr lang="en-US" sz="1200" dirty="0" smtClean="0">
                <a:solidFill>
                  <a:prstClr val="black"/>
                </a:solidFill>
              </a:rPr>
              <a:t>2010: n=1,329;</a:t>
            </a:r>
            <a:r>
              <a:rPr lang="en-US" sz="1200" baseline="0" dirty="0" smtClean="0">
                <a:solidFill>
                  <a:prstClr val="black"/>
                </a:solidFill>
              </a:rPr>
              <a:t> </a:t>
            </a:r>
            <a:r>
              <a:rPr lang="en-US" sz="1200" dirty="0" smtClean="0">
                <a:solidFill>
                  <a:prstClr val="black"/>
                </a:solidFill>
              </a:rPr>
              <a:t>2013: n=1,015:</a:t>
            </a:r>
            <a:r>
              <a:rPr lang="en-US" sz="1200" baseline="0" dirty="0" smtClean="0">
                <a:solidFill>
                  <a:prstClr val="black"/>
                </a:solidFill>
              </a:rPr>
              <a:t> </a:t>
            </a:r>
            <a:r>
              <a:rPr lang="en-US" sz="1200" dirty="0" smtClean="0"/>
              <a:t>Q6, Q14, SPSS Q13b_1-8: If all or part of your data are not available to others, why not? (Check all that apply)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78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USGS n=432;</a:t>
            </a:r>
            <a:r>
              <a:rPr lang="en-US" sz="1200" baseline="0" dirty="0" smtClean="0"/>
              <a:t> Please indicate your awareness of or use/participation in... Q20, SPSS Q62 (unaware, aware but not used, have used scale)</a:t>
            </a: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8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Libraries Follow-Up</a:t>
            </a:r>
            <a:r>
              <a:rPr lang="en-US" baseline="0" dirty="0" smtClean="0"/>
              <a:t> n=128: Which of the following RDS does your library currently offer or plan to offer in the future? (Consultative services) (Yes/currently offer this service; no but plan to within 12 months; no, but plan to in 13-24 months; no, but plan to in more than 24 months; no, and no plans to do so) *choices were condensed for analysis and grouping purposes*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75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dirty="0" smtClean="0"/>
              <a:t>Librarians</a:t>
            </a:r>
            <a:r>
              <a:rPr lang="en-US" baseline="0" dirty="0" smtClean="0"/>
              <a:t> n=146: How frequently do you perform the following digital preservation services on data/data sets or systems? (Never, a few times a year, about once a month, about once a week, daily)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51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Learn about current practices and attitudes of community members. Identify community needs.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Consult users about their needs when developing effective and easy to use tools &amp; services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1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0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Scientists </a:t>
            </a:r>
            <a:r>
              <a:rPr lang="en-US" sz="1200" dirty="0" smtClean="0">
                <a:solidFill>
                  <a:prstClr val="black"/>
                </a:solidFill>
              </a:rPr>
              <a:t>2010: n=1,329;</a:t>
            </a:r>
            <a:r>
              <a:rPr lang="en-US" sz="1200" baseline="0" dirty="0" smtClean="0">
                <a:solidFill>
                  <a:prstClr val="black"/>
                </a:solidFill>
              </a:rPr>
              <a:t> </a:t>
            </a:r>
            <a:r>
              <a:rPr lang="en-US" sz="1200" dirty="0" smtClean="0">
                <a:solidFill>
                  <a:prstClr val="black"/>
                </a:solidFill>
              </a:rPr>
              <a:t>2013: n=1,015; </a:t>
            </a:r>
            <a:r>
              <a:rPr lang="en-US" dirty="0" smtClean="0"/>
              <a:t>Does your primary funding agency require you to have a data management plan?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f=1293     f=857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1425D-C7B2-4FBA-B403-3178B2A1C4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9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50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49732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7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EB16AB14-B601-5148-B233-4062AA7052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7"/>
            <a:ext cx="21336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/>
          <a:p>
            <a:pPr algn="r" defTabSz="342900">
              <a:defRPr/>
            </a:pPr>
            <a:fld id="{87EF2230-5450-D547-A1D3-5726BEA55F5C}" type="slidenum">
              <a:rPr lang="en-US" sz="900">
                <a:solidFill>
                  <a:srgbClr val="7FA6A4"/>
                </a:solidFill>
              </a:rPr>
              <a:pPr algn="r" defTabSz="342900">
                <a:defRPr/>
              </a:pPr>
              <a:t>‹#›</a:t>
            </a:fld>
            <a:endParaRPr lang="en-US" sz="900" dirty="0">
              <a:solidFill>
                <a:srgbClr val="7FA6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47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tif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97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2608" y="649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6072"/>
                </a:solidFill>
              </a:defRPr>
            </a:lvl1pPr>
          </a:lstStyle>
          <a:p>
            <a:fld id="{87EF2230-5450-D547-A1D3-5726BEA55F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globepiece.tif"/>
          <p:cNvPicPr>
            <a:picLocks noChangeAspect="1"/>
          </p:cNvPicPr>
          <p:nvPr/>
        </p:nvPicPr>
        <p:blipFill>
          <a:blip r:embed="rId10">
            <a:alphaModFix amt="10000"/>
          </a:blip>
          <a:stretch>
            <a:fillRect/>
          </a:stretch>
        </p:blipFill>
        <p:spPr>
          <a:xfrm>
            <a:off x="5385270" y="1981810"/>
            <a:ext cx="3758730" cy="4876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9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18607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File:Polarlicht_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71500" y="1200150"/>
            <a:ext cx="5829300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DataONE </a:t>
            </a:r>
            <a:br>
              <a:rPr lang="en-US" dirty="0" smtClean="0"/>
            </a:br>
            <a:r>
              <a:rPr lang="en-US" dirty="0" smtClean="0"/>
              <a:t>Usability &amp; Assessment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55603" y="2299348"/>
            <a:ext cx="3660794" cy="1314450"/>
          </a:xfrm>
        </p:spPr>
        <p:txBody>
          <a:bodyPr>
            <a:normAutofit/>
          </a:bodyPr>
          <a:lstStyle/>
          <a:p>
            <a:r>
              <a:rPr lang="en-US" sz="1950" dirty="0"/>
              <a:t>External Advisory Board</a:t>
            </a:r>
          </a:p>
          <a:p>
            <a:r>
              <a:rPr lang="en-US" sz="1950" dirty="0"/>
              <a:t>December 2015</a:t>
            </a:r>
          </a:p>
        </p:txBody>
      </p:sp>
    </p:spTree>
    <p:extLst>
      <p:ext uri="{BB962C8B-B14F-4D97-AF65-F5344CB8AC3E}">
        <p14:creationId xmlns:p14="http://schemas.microsoft.com/office/powerpoint/2010/main" val="4874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World </a:t>
            </a:r>
            <a:r>
              <a:rPr lang="en-US" dirty="0"/>
              <a:t>is Changing….</a:t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Scientists tell </a:t>
            </a:r>
            <a:r>
              <a:rPr lang="en-US" sz="3200" dirty="0" smtClean="0"/>
              <a:t>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31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2440" y="304800"/>
            <a:ext cx="8229600" cy="66951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agency DMP requirements have increased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866901"/>
          <a:ext cx="8229600" cy="358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33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nterest in data sharing is increasing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866901"/>
          <a:ext cx="8229600" cy="358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110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 of metadata standards is increasing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9640"/>
              </p:ext>
            </p:extLst>
          </p:nvPr>
        </p:nvGraphicFramePr>
        <p:xfrm>
          <a:off x="457200" y="1866901"/>
          <a:ext cx="8534400" cy="392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441" y="5922229"/>
            <a:ext cx="1732938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7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</a:t>
            </a:r>
            <a:r>
              <a:rPr lang="en-US" dirty="0" smtClean="0"/>
              <a:t>onditions </a:t>
            </a:r>
            <a:r>
              <a:rPr lang="en-US" dirty="0"/>
              <a:t>for </a:t>
            </a:r>
            <a:r>
              <a:rPr lang="en-US" dirty="0" smtClean="0"/>
              <a:t>data sharing are relaxing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866901"/>
          <a:ext cx="8229600" cy="358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98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sharing challenges are decreasing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47519" y="1866900"/>
          <a:ext cx="4483677" cy="358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31196" y="1863435"/>
            <a:ext cx="5618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2014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4731196" y="1943100"/>
          <a:ext cx="3955604" cy="350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7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Roles (Scientist, Data Manager) and  Mission Area were considered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Mission areas include water, natural hazards,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57% agree the data they manage is fully described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52% do not know the process in their center for depositing the data they collect or manage long-term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74% believe their mission area or program would share 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some of their non-sensitive data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a central repository with no restrictions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54% believed the same for 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all of their non-sensitive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Federal Research Agency </a:t>
            </a:r>
            <a:r>
              <a:rPr lang="en-US" dirty="0"/>
              <a:t> </a:t>
            </a:r>
            <a:r>
              <a:rPr lang="en-US" dirty="0" smtClean="0"/>
              <a:t>is unique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99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build the best tools….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We watch scientists at work</a:t>
            </a:r>
          </a:p>
        </p:txBody>
      </p:sp>
    </p:spTree>
    <p:extLst>
      <p:ext uri="{BB962C8B-B14F-4D97-AF65-F5344CB8AC3E}">
        <p14:creationId xmlns:p14="http://schemas.microsoft.com/office/powerpoint/2010/main" val="7192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</a:t>
            </a:r>
            <a:r>
              <a:rPr lang="en-US" dirty="0" err="1" smtClean="0"/>
              <a:t>eXperience</a:t>
            </a:r>
            <a:r>
              <a:rPr lang="en-US" dirty="0" smtClean="0"/>
              <a:t> Testing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01881" y="1524000"/>
            <a:ext cx="27816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UX </a:t>
            </a:r>
            <a:r>
              <a:rPr lang="en-US" b="1" dirty="0" smtClean="0"/>
              <a:t>includes:</a:t>
            </a:r>
            <a:endParaRPr lang="en-US" b="1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Heuristic evaluation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Usability study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Online </a:t>
            </a:r>
            <a:r>
              <a:rPr lang="en-US" dirty="0" smtClean="0"/>
              <a:t>Survey</a:t>
            </a:r>
          </a:p>
          <a:p>
            <a:pPr lvl="1"/>
            <a:endParaRPr lang="en-US" dirty="0"/>
          </a:p>
          <a:p>
            <a:r>
              <a:rPr lang="en-US" b="1" dirty="0"/>
              <a:t>Usability studies </a:t>
            </a:r>
            <a:r>
              <a:rPr lang="en-US" b="1" dirty="0" smtClean="0"/>
              <a:t>include:</a:t>
            </a:r>
            <a:endParaRPr lang="en-US" b="1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Wireframes, mockups,      prototypes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Live websites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A/B testing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Eye-tracking</a:t>
            </a:r>
          </a:p>
          <a:p>
            <a:pPr marL="342900" lvl="1"/>
            <a:endParaRPr lang="en-US" dirty="0"/>
          </a:p>
          <a:p>
            <a:r>
              <a:rPr lang="en-US" b="1" dirty="0"/>
              <a:t>Testing can be done: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In the UXL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In another location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dirty="0"/>
              <a:t>Remote (online)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10" y="3913188"/>
            <a:ext cx="2272571" cy="17044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228" y="2056779"/>
            <a:ext cx="3626016" cy="25706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40" y="2056122"/>
            <a:ext cx="2044912" cy="15336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92236" y="4690642"/>
            <a:ext cx="1043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UX at DUG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3296" y="5643297"/>
            <a:ext cx="1043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UX at ORNL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45520"/>
            <a:ext cx="1224836" cy="7774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2497" y="3566926"/>
            <a:ext cx="1043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UX in the UXL</a:t>
            </a:r>
          </a:p>
        </p:txBody>
      </p:sp>
    </p:spTree>
    <p:extLst>
      <p:ext uri="{BB962C8B-B14F-4D97-AF65-F5344CB8AC3E}">
        <p14:creationId xmlns:p14="http://schemas.microsoft.com/office/powerpoint/2010/main" val="69115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DataONE</a:t>
            </a:r>
            <a:r>
              <a:rPr lang="en-US" dirty="0" smtClean="0"/>
              <a:t> UX Activities: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4874" y="1891825"/>
            <a:ext cx="3443376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Tools tested </a:t>
            </a:r>
          </a:p>
          <a:p>
            <a:pPr lvl="1"/>
            <a:r>
              <a:rPr lang="en-US" dirty="0" err="1"/>
              <a:t>DataONE</a:t>
            </a:r>
            <a:r>
              <a:rPr lang="en-US" dirty="0"/>
              <a:t> Search 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Search Interface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Metadata Interface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Provenance Display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Semantics Display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Login screen</a:t>
            </a:r>
          </a:p>
          <a:p>
            <a:pPr marL="900113" lvl="2" indent="-214313">
              <a:buFont typeface="Arial" panose="020B0604020202020204" pitchFamily="34" charset="0"/>
              <a:buChar char="•"/>
            </a:pPr>
            <a:r>
              <a:rPr lang="en-US" dirty="0"/>
              <a:t>User profile</a:t>
            </a:r>
          </a:p>
          <a:p>
            <a:pPr lvl="2"/>
            <a:endParaRPr lang="en-US" sz="900" dirty="0"/>
          </a:p>
          <a:p>
            <a:pPr lvl="1"/>
            <a:r>
              <a:rPr lang="en-US" dirty="0" err="1"/>
              <a:t>MatLab</a:t>
            </a:r>
            <a:r>
              <a:rPr lang="en-US" dirty="0"/>
              <a:t> Toolbox</a:t>
            </a:r>
          </a:p>
          <a:p>
            <a:pPr lvl="1"/>
            <a:endParaRPr lang="en-US" sz="900" dirty="0"/>
          </a:p>
          <a:p>
            <a:pPr lvl="1"/>
            <a:r>
              <a:rPr lang="en-US" dirty="0" err="1"/>
              <a:t>DataONE</a:t>
            </a:r>
            <a:r>
              <a:rPr lang="en-US" dirty="0"/>
              <a:t> website</a:t>
            </a:r>
          </a:p>
          <a:p>
            <a:pPr lvl="1"/>
            <a:endParaRPr lang="en-US" sz="900" dirty="0"/>
          </a:p>
          <a:p>
            <a:r>
              <a:rPr lang="en-US" dirty="0"/>
              <a:t>       Member Node UX for USGS,  	ARM</a:t>
            </a:r>
          </a:p>
          <a:p>
            <a:endParaRPr lang="en-US" sz="13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447" y="1761791"/>
            <a:ext cx="3965552" cy="20780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66" y="3794533"/>
            <a:ext cx="3095113" cy="1903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469" y="1175153"/>
            <a:ext cx="1785636" cy="20540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5998" y="1691770"/>
            <a:ext cx="1835333" cy="473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Testing completed at </a:t>
            </a:r>
            <a:r>
              <a:rPr lang="en-US" sz="1600" dirty="0"/>
              <a:t>UT, ORNL, DUG, AHM, and remotely</a:t>
            </a:r>
          </a:p>
          <a:p>
            <a:endParaRPr lang="en-US" sz="1600" dirty="0"/>
          </a:p>
          <a:p>
            <a:r>
              <a:rPr lang="en-US" sz="1600" b="1" dirty="0"/>
              <a:t>Participants include </a:t>
            </a:r>
            <a:r>
              <a:rPr lang="en-US" sz="1600" dirty="0" err="1"/>
              <a:t>DataONE</a:t>
            </a:r>
            <a:r>
              <a:rPr lang="en-US" sz="1600" dirty="0"/>
              <a:t> affiliated scientists, non-</a:t>
            </a:r>
            <a:r>
              <a:rPr lang="en-US" sz="1600" dirty="0" err="1"/>
              <a:t>DataONE</a:t>
            </a:r>
            <a:r>
              <a:rPr lang="en-US" sz="1600" dirty="0"/>
              <a:t> scientists, DUG, Member Node  associates, and UT graduate students.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Testing </a:t>
            </a:r>
            <a:r>
              <a:rPr lang="en-US" sz="1600" b="1" dirty="0"/>
              <a:t>completed using </a:t>
            </a:r>
            <a:r>
              <a:rPr lang="en-US" sz="1600" dirty="0" err="1"/>
              <a:t>Morae</a:t>
            </a:r>
            <a:r>
              <a:rPr lang="en-US" sz="1600" dirty="0"/>
              <a:t>, WebEx, and </a:t>
            </a:r>
            <a:r>
              <a:rPr lang="en-US" sz="1600" dirty="0" err="1"/>
              <a:t>Qualtrics</a:t>
            </a:r>
            <a:endParaRPr lang="en-US" sz="1600" dirty="0"/>
          </a:p>
          <a:p>
            <a:endParaRPr lang="en-US" sz="1600" dirty="0"/>
          </a:p>
          <a:p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9" y="1140839"/>
            <a:ext cx="1224836" cy="77746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900417" y="226444"/>
            <a:ext cx="1616202" cy="1465326"/>
            <a:chOff x="4137618" y="2041844"/>
            <a:chExt cx="1037337" cy="1282769"/>
          </a:xfrm>
        </p:grpSpPr>
        <p:grpSp>
          <p:nvGrpSpPr>
            <p:cNvPr id="11" name="Group 10"/>
            <p:cNvGrpSpPr/>
            <p:nvPr/>
          </p:nvGrpSpPr>
          <p:grpSpPr>
            <a:xfrm>
              <a:off x="4331669" y="2041844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00" name="Oval 99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326631" y="2194433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93" name="Oval 92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672415" y="208206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86" name="Oval 85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824815" y="2234462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79" name="Oval 78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906836" y="2398671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72" name="Oval 71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137618" y="2340880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65" name="Oval 64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486317" y="2166531"/>
              <a:ext cx="268119" cy="656892"/>
              <a:chOff x="4487779" y="2634916"/>
              <a:chExt cx="721895" cy="1768643"/>
            </a:xfrm>
            <a:solidFill>
              <a:schemeClr val="accent5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58" name="Oval 57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638717" y="231893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51" name="Oval 50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3487A4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670521" y="2495505"/>
              <a:ext cx="268119" cy="656892"/>
              <a:chOff x="4487779" y="2634916"/>
              <a:chExt cx="721895" cy="1768643"/>
            </a:xfrm>
            <a:solidFill>
              <a:schemeClr val="accent1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44" name="Oval 43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266874" y="2494077"/>
              <a:ext cx="268119" cy="656892"/>
              <a:chOff x="4487779" y="2634916"/>
              <a:chExt cx="721895" cy="1768643"/>
            </a:xfrm>
            <a:solidFill>
              <a:schemeClr val="accent5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37" name="Oval 36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456138" y="256325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30" name="Oval 29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4340073" y="266772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23" name="Oval 22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115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93876" y="1006331"/>
            <a:ext cx="6556248" cy="342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prstClr val="black"/>
                </a:solidFill>
                <a:latin typeface="+mj-lt"/>
                <a:cs typeface="Cambria"/>
              </a:rPr>
              <a:t>Usability &amp; Assessment Working Group</a:t>
            </a:r>
            <a:endParaRPr lang="en-US" sz="1500" dirty="0">
              <a:ln>
                <a:solidFill>
                  <a:srgbClr val="1E1C11"/>
                </a:solidFill>
              </a:ln>
              <a:solidFill>
                <a:prstClr val="black"/>
              </a:solidFill>
              <a:latin typeface="+mj-lt"/>
              <a:cs typeface="Cambria"/>
            </a:endParaRPr>
          </a:p>
        </p:txBody>
      </p:sp>
      <p:sp>
        <p:nvSpPr>
          <p:cNvPr id="50" name="Title 4"/>
          <p:cNvSpPr txBox="1">
            <a:spLocks/>
          </p:cNvSpPr>
          <p:nvPr/>
        </p:nvSpPr>
        <p:spPr bwMode="auto">
          <a:xfrm>
            <a:off x="1573133" y="1177530"/>
            <a:ext cx="6172200" cy="669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300" dirty="0"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1293877" y="1441015"/>
            <a:ext cx="3231013" cy="2163422"/>
          </a:xfrm>
          <a:prstGeom prst="roundRect">
            <a:avLst>
              <a:gd name="adj" fmla="val 2664"/>
            </a:avLst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350" b="1" dirty="0">
                <a:solidFill>
                  <a:schemeClr val="tx1"/>
                </a:solidFill>
                <a:latin typeface="Gill Sans"/>
                <a:cs typeface="Gill Sans"/>
              </a:rPr>
              <a:t>Understand Stakeholders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4619112" y="1463531"/>
            <a:ext cx="3231013" cy="2163422"/>
          </a:xfrm>
          <a:prstGeom prst="roundRect">
            <a:avLst>
              <a:gd name="adj" fmla="val 2664"/>
            </a:avLst>
          </a:prstGeom>
          <a:solidFill>
            <a:srgbClr val="FFFFFF"/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350" b="1" dirty="0">
                <a:solidFill>
                  <a:schemeClr val="tx1"/>
                </a:solidFill>
                <a:latin typeface="Gill Sans"/>
                <a:cs typeface="Gill Sans"/>
              </a:rPr>
              <a:t>Identify Data Sharing Challenges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293877" y="3721371"/>
            <a:ext cx="3231013" cy="2163422"/>
          </a:xfrm>
          <a:prstGeom prst="roundRect">
            <a:avLst>
              <a:gd name="adj" fmla="val 2664"/>
            </a:avLst>
          </a:prstGeom>
          <a:solidFill>
            <a:srgbClr val="FFFFFF"/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350" b="1">
                <a:solidFill>
                  <a:schemeClr val="tx1"/>
                </a:solidFill>
                <a:latin typeface="Gill Sans"/>
                <a:cs typeface="Gill Sans"/>
              </a:rPr>
              <a:t>Monitor Data </a:t>
            </a:r>
            <a:r>
              <a:rPr lang="en-US" sz="1350" b="1" dirty="0">
                <a:solidFill>
                  <a:schemeClr val="tx1"/>
                </a:solidFill>
                <a:latin typeface="Gill Sans"/>
                <a:cs typeface="Gill Sans"/>
              </a:rPr>
              <a:t>Sharing Attitudes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4619112" y="3721371"/>
            <a:ext cx="3231013" cy="2163422"/>
          </a:xfrm>
          <a:prstGeom prst="roundRect">
            <a:avLst>
              <a:gd name="adj" fmla="val 2664"/>
            </a:avLst>
          </a:prstGeom>
          <a:solidFill>
            <a:srgbClr val="FFFFFF"/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sz="1350" b="1" dirty="0" err="1">
                <a:solidFill>
                  <a:schemeClr val="tx1"/>
                </a:solidFill>
                <a:latin typeface="Gill Sans"/>
                <a:cs typeface="Gill Sans"/>
              </a:rPr>
              <a:t>DataONE</a:t>
            </a:r>
            <a:r>
              <a:rPr lang="en-US" sz="1350" b="1" dirty="0">
                <a:solidFill>
                  <a:schemeClr val="tx1"/>
                </a:solidFill>
                <a:latin typeface="Gill Sans"/>
                <a:cs typeface="Gill Sans"/>
              </a:rPr>
              <a:t> tools UX</a:t>
            </a:r>
          </a:p>
        </p:txBody>
      </p:sp>
      <p:pic>
        <p:nvPicPr>
          <p:cNvPr id="2050" name="Picture 2" descr="mage result for sha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117" y="4149428"/>
            <a:ext cx="1964531" cy="130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mage result for not sharing"/>
          <p:cNvSpPr>
            <a:spLocks noChangeAspect="1" noChangeArrowheads="1"/>
          </p:cNvSpPr>
          <p:nvPr/>
        </p:nvSpPr>
        <p:spPr bwMode="auto">
          <a:xfrm>
            <a:off x="0" y="8572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2060" name="Picture 12" descr="mage result for not shar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56" y="2089327"/>
            <a:ext cx="2143125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32" descr="mage result for good user experience"/>
          <p:cNvSpPr>
            <a:spLocks noChangeAspect="1" noChangeArrowheads="1"/>
          </p:cNvSpPr>
          <p:nvPr/>
        </p:nvSpPr>
        <p:spPr bwMode="auto">
          <a:xfrm>
            <a:off x="114300" y="971550"/>
            <a:ext cx="516636" cy="51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56" y="4067360"/>
            <a:ext cx="2188845" cy="1389374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1982394" y="1769942"/>
            <a:ext cx="1616202" cy="1465326"/>
            <a:chOff x="4137618" y="2041844"/>
            <a:chExt cx="1037337" cy="1282769"/>
          </a:xfrm>
        </p:grpSpPr>
        <p:grpSp>
          <p:nvGrpSpPr>
            <p:cNvPr id="43" name="Group 42"/>
            <p:cNvGrpSpPr/>
            <p:nvPr/>
          </p:nvGrpSpPr>
          <p:grpSpPr>
            <a:xfrm>
              <a:off x="4331669" y="2041844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39" name="Oval 138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4326631" y="2194433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32" name="Oval 131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672415" y="208206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25" name="Oval 124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824815" y="2234462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18" name="Oval 117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4906836" y="2398671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11" name="Oval 110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4137618" y="2340880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104" name="Oval 103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4486317" y="2166531"/>
              <a:ext cx="268119" cy="656892"/>
              <a:chOff x="4487779" y="2634916"/>
              <a:chExt cx="721895" cy="1768643"/>
            </a:xfrm>
            <a:solidFill>
              <a:schemeClr val="accent5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97" name="Oval 96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4638717" y="231893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89" name="Oval 88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3487A4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670521" y="2495505"/>
              <a:ext cx="268119" cy="656892"/>
              <a:chOff x="4487779" y="2634916"/>
              <a:chExt cx="721895" cy="1768643"/>
            </a:xfrm>
            <a:solidFill>
              <a:schemeClr val="accent1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82" name="Oval 81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4266874" y="2494077"/>
              <a:ext cx="268119" cy="656892"/>
              <a:chOff x="4487779" y="2634916"/>
              <a:chExt cx="721895" cy="1768643"/>
            </a:xfrm>
            <a:solidFill>
              <a:schemeClr val="accent5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75" name="Oval 74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4456138" y="256325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63" name="Oval 62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4340073" y="266772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56" name="Oval 55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453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  <p:bldP spid="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141" y="2081336"/>
            <a:ext cx="4375409" cy="22211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3377" y="2142078"/>
            <a:ext cx="4047929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Use the data life cycle to consider impact.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Identify “new” science through tracking integrated datasets from different disciplines.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Increase provenance information to identify integrated datasets 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Examine Data Management Plans for citations and use of integrated datasets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Examine workflows for citations and use of integrated datasets to recognize contributing datasets.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Track the number, and downloads, of integrated datasets.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Identify users of MN datasets - create an opt-in profile of researchers using ORCID's to allow analysis about data use (educational, research, hypothesis testing etc.)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302256" y="1806094"/>
            <a:ext cx="499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DataONE Summer </a:t>
            </a:r>
            <a:r>
              <a:rPr lang="en-US" dirty="0"/>
              <a:t>Intern Metric Recommendations</a:t>
            </a: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389965" y="944550"/>
            <a:ext cx="8229600" cy="66951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18607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Measuring Impact on researchers and science</a:t>
            </a:r>
          </a:p>
        </p:txBody>
      </p:sp>
    </p:spTree>
    <p:extLst>
      <p:ext uri="{BB962C8B-B14F-4D97-AF65-F5344CB8AC3E}">
        <p14:creationId xmlns:p14="http://schemas.microsoft.com/office/powerpoint/2010/main" val="206024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Many scientists who teach would find data management courses or seminars on the topic useful. 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Areas of interest: the data lifecycle, workflow and meta-analysis.</a:t>
            </a:r>
          </a:p>
          <a:p>
            <a:pPr marL="0" indent="0">
              <a:buNone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9% feel they are covering data management thoroughly, and 35% believe they should add more content to their data management topics.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Targets for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43000"/>
          </a:xfrm>
        </p:spPr>
        <p:txBody>
          <a:bodyPr/>
          <a:lstStyle/>
          <a:p>
            <a:pPr algn="ctr"/>
            <a:r>
              <a:rPr lang="en-US" dirty="0" smtClean="0"/>
              <a:t>Inspirational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76400"/>
            <a:ext cx="5257800" cy="4038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UT, ORNL UK, RFC</a:t>
            </a:r>
            <a:endParaRPr lang="en-US" sz="1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1447800"/>
            <a:ext cx="61722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838200" cy="365125"/>
          </a:xfrm>
        </p:spPr>
        <p:txBody>
          <a:bodyPr/>
          <a:lstStyle/>
          <a:p>
            <a:fld id="{AB6CAF46-C7E1-44DA-81B5-1D98FDDF68F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37"/>
            <a:ext cx="9144000" cy="59581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8600" y="6495243"/>
            <a:ext cx="5257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Image: public </a:t>
            </a:r>
            <a:r>
              <a:rPr lang="en-US" sz="1000" dirty="0"/>
              <a:t>domain available at </a:t>
            </a:r>
            <a:r>
              <a:rPr lang="en-US" sz="1000" dirty="0">
                <a:hlinkClick r:id="rId4"/>
              </a:rPr>
              <a:t>http://commons.wikimedia.org/wiki/File:Polarlicht_2.</a:t>
            </a:r>
            <a:r>
              <a:rPr lang="en-US" sz="1000" dirty="0" smtClean="0">
                <a:hlinkClick r:id="rId4"/>
              </a:rPr>
              <a:t>jpg</a:t>
            </a:r>
            <a:endParaRPr lang="en-US" sz="1000" dirty="0" smtClean="0"/>
          </a:p>
          <a:p>
            <a:endParaRPr lang="en-US" sz="1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715000" y="2590800"/>
            <a:ext cx="32004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3200" kern="1200">
                <a:solidFill>
                  <a:schemeClr val="tx1">
                    <a:lumMod val="90000"/>
                    <a:lumOff val="10000"/>
                  </a:schemeClr>
                </a:solidFill>
                <a:latin typeface="Georgia"/>
                <a:ea typeface="+mn-ea"/>
                <a:cs typeface="+mn-cs"/>
              </a:defRPr>
            </a:lvl1pPr>
            <a:lvl2pPr marL="649224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90000"/>
                    <a:lumOff val="10000"/>
                  </a:schemeClr>
                </a:solidFill>
                <a:latin typeface="Georgia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Georgia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Georgia"/>
                <a:ea typeface="+mn-ea"/>
                <a:cs typeface="+mn-cs"/>
              </a:defRPr>
            </a:lvl4pPr>
            <a:lvl5pPr marL="150876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Georgi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 smtClean="0">
                <a:solidFill>
                  <a:schemeClr val="bg1"/>
                </a:solidFill>
                <a:latin typeface="+mj-lt"/>
              </a:rPr>
              <a:t>Comments?</a:t>
            </a:r>
          </a:p>
          <a:p>
            <a:pPr marL="0" indent="0">
              <a:buNone/>
            </a:pPr>
            <a:endParaRPr lang="en-US" sz="4400" b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bg1"/>
                </a:solidFill>
                <a:latin typeface="+mj-lt"/>
              </a:rPr>
              <a:t>Questions?</a:t>
            </a:r>
            <a:endParaRPr lang="en-US" b="1" dirty="0" smtClean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79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Creating a culture of Data Sharing is challenging</a:t>
            </a:r>
            <a:endParaRPr lang="en-US" sz="3600" dirty="0"/>
          </a:p>
        </p:txBody>
      </p:sp>
      <p:pic>
        <p:nvPicPr>
          <p:cNvPr id="1026" name="Picture 2" descr="mage result for sha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032" y="2108289"/>
            <a:ext cx="4059936" cy="358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9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100" dirty="0"/>
              <a:t>Challenges of Data Sharing  --  Scientists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2162644"/>
          <a:ext cx="8492490" cy="3434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9244" y="5458478"/>
            <a:ext cx="23865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2010 n=1329     2014 n=1015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49588"/>
            <a:ext cx="67848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If all or part of your data are not available to others, why not? (Check all that apply</a:t>
            </a:r>
            <a:r>
              <a:rPr lang="en-US" sz="825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161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100" dirty="0"/>
              <a:t>Challenges of Data Sharing  -- USGS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/>
          </p:nvPr>
        </p:nvGraphicFramePr>
        <p:xfrm>
          <a:off x="457200" y="2325111"/>
          <a:ext cx="8272463" cy="3452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32" y="5581060"/>
            <a:ext cx="1353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N=432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950042"/>
            <a:ext cx="47548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Please indicate your awareness of or use/participation in…</a:t>
            </a:r>
          </a:p>
        </p:txBody>
      </p:sp>
    </p:spTree>
    <p:extLst>
      <p:ext uri="{BB962C8B-B14F-4D97-AF65-F5344CB8AC3E}">
        <p14:creationId xmlns:p14="http://schemas.microsoft.com/office/powerpoint/2010/main" val="111510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/>
              <a:t>Challenges of Data Sharing -- Libraries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444850"/>
              </p:ext>
            </p:extLst>
          </p:nvPr>
        </p:nvGraphicFramePr>
        <p:xfrm>
          <a:off x="457200" y="2456688"/>
          <a:ext cx="8534400" cy="379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32" y="5971401"/>
            <a:ext cx="1353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N=128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950042"/>
            <a:ext cx="79095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Which of the </a:t>
            </a:r>
            <a:r>
              <a:rPr lang="en-US" sz="1350"/>
              <a:t>following Research </a:t>
            </a:r>
            <a:r>
              <a:rPr lang="en-US" sz="1350" dirty="0"/>
              <a:t>Data Services does your library currently offer or plan to offer in the future? </a:t>
            </a:r>
          </a:p>
        </p:txBody>
      </p:sp>
    </p:spTree>
    <p:extLst>
      <p:ext uri="{BB962C8B-B14F-4D97-AF65-F5344CB8AC3E}">
        <p14:creationId xmlns:p14="http://schemas.microsoft.com/office/powerpoint/2010/main" val="17186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/>
              <a:t>Challenges of Data Sharing -- Librarians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/>
          </p:nvPr>
        </p:nvGraphicFramePr>
        <p:xfrm>
          <a:off x="0" y="2388745"/>
          <a:ext cx="8229600" cy="3319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32" y="5581060"/>
            <a:ext cx="1353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N=146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950042"/>
            <a:ext cx="79095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How frequently do you perform the following digital preservation services on data/data sets or systems? </a:t>
            </a:r>
          </a:p>
        </p:txBody>
      </p:sp>
    </p:spTree>
    <p:extLst>
      <p:ext uri="{BB962C8B-B14F-4D97-AF65-F5344CB8AC3E}">
        <p14:creationId xmlns:p14="http://schemas.microsoft.com/office/powerpoint/2010/main" val="181134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Steps to build a culture </a:t>
            </a:r>
            <a:r>
              <a:rPr lang="en-US" dirty="0"/>
              <a:t>of </a:t>
            </a:r>
            <a:r>
              <a:rPr lang="en-US" dirty="0" smtClean="0"/>
              <a:t>Data </a:t>
            </a:r>
            <a:r>
              <a:rPr lang="en-US" dirty="0"/>
              <a:t>S</a:t>
            </a:r>
            <a:r>
              <a:rPr lang="en-US" dirty="0" smtClean="0"/>
              <a:t>haring</a:t>
            </a:r>
            <a:endParaRPr lang="en-US" sz="4950" dirty="0"/>
          </a:p>
        </p:txBody>
      </p:sp>
      <p:pic>
        <p:nvPicPr>
          <p:cNvPr id="4" name="Picture 24" descr="http://www.ascendrecovery.com/wp-content/uploads/2013/09/Reveal-Listen-Understand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17" y="1839313"/>
            <a:ext cx="3565592" cy="322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84" y="3394710"/>
            <a:ext cx="3226943" cy="204830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416552" y="3696462"/>
            <a:ext cx="795528" cy="6172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9" name="Group 8"/>
          <p:cNvGrpSpPr/>
          <p:nvPr/>
        </p:nvGrpSpPr>
        <p:grpSpPr>
          <a:xfrm>
            <a:off x="1230111" y="1956816"/>
            <a:ext cx="1273302" cy="1437894"/>
            <a:chOff x="4137618" y="2041844"/>
            <a:chExt cx="1037337" cy="1282769"/>
          </a:xfrm>
        </p:grpSpPr>
        <p:grpSp>
          <p:nvGrpSpPr>
            <p:cNvPr id="10" name="Group 9"/>
            <p:cNvGrpSpPr/>
            <p:nvPr/>
          </p:nvGrpSpPr>
          <p:grpSpPr>
            <a:xfrm>
              <a:off x="4331669" y="2041844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99" name="Oval 98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326631" y="2194433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92" name="Oval 91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672415" y="208206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85" name="Oval 84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824815" y="2234462"/>
              <a:ext cx="268119" cy="656892"/>
              <a:chOff x="4487779" y="2634916"/>
              <a:chExt cx="721895" cy="1768643"/>
            </a:xfrm>
            <a:solidFill>
              <a:schemeClr val="accent1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78" name="Oval 77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906836" y="2398671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71" name="Oval 70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137618" y="2340880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64" name="Oval 63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486317" y="2166531"/>
              <a:ext cx="268119" cy="656892"/>
              <a:chOff x="4487779" y="2634916"/>
              <a:chExt cx="721895" cy="1768643"/>
            </a:xfrm>
            <a:solidFill>
              <a:schemeClr val="accent5">
                <a:lumMod val="60000"/>
                <a:lumOff val="4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57" name="Oval 56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638717" y="231893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50" name="Oval 49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3487A4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670521" y="2495505"/>
              <a:ext cx="268119" cy="656892"/>
              <a:chOff x="4487779" y="2634916"/>
              <a:chExt cx="721895" cy="1768643"/>
            </a:xfrm>
            <a:solidFill>
              <a:schemeClr val="accent1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43" name="Oval 42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266874" y="2494077"/>
              <a:ext cx="268119" cy="656892"/>
              <a:chOff x="4487779" y="2634916"/>
              <a:chExt cx="721895" cy="1768643"/>
            </a:xfrm>
            <a:solidFill>
              <a:schemeClr val="accent5">
                <a:lumMod val="40000"/>
                <a:lumOff val="6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36" name="Oval 35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456138" y="2563252"/>
              <a:ext cx="268119" cy="656892"/>
              <a:chOff x="4487779" y="2634916"/>
              <a:chExt cx="721895" cy="1768643"/>
            </a:xfrm>
            <a:solidFill>
              <a:schemeClr val="accent5">
                <a:lumMod val="75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29" name="Oval 28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AC09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340073" y="2667721"/>
              <a:ext cx="268119" cy="656892"/>
              <a:chOff x="4487779" y="2634916"/>
              <a:chExt cx="721895" cy="1768643"/>
            </a:xfrm>
            <a:solidFill>
              <a:schemeClr val="accent5">
                <a:lumMod val="50000"/>
              </a:schemeClr>
            </a:solidFill>
            <a:effectLst>
              <a:glow>
                <a:schemeClr val="accent1">
                  <a:alpha val="40000"/>
                </a:schemeClr>
              </a:glow>
              <a:reflection stA="45000" endPos="0" dist="50800" dir="5400000" sy="-100000" algn="bl" rotWithShape="0"/>
            </a:effectLst>
          </p:grpSpPr>
          <p:sp>
            <p:nvSpPr>
              <p:cNvPr id="22" name="Oval 21"/>
              <p:cNvSpPr/>
              <p:nvPr/>
            </p:nvSpPr>
            <p:spPr>
              <a:xfrm>
                <a:off x="4674268" y="2634916"/>
                <a:ext cx="348916" cy="38735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487779" y="3010234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487779" y="3111333"/>
                <a:ext cx="721895" cy="53423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487779" y="3544469"/>
                <a:ext cx="721895" cy="20219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620126" y="3645568"/>
                <a:ext cx="463215" cy="72189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4860758" y="4295275"/>
                <a:ext cx="222583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4617117" y="4295275"/>
                <a:ext cx="234615" cy="10828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674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u="sng" dirty="0"/>
              <a:t>Scientists Assessments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are learning about scientists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75" y="2344409"/>
            <a:ext cx="4869888" cy="158676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709" y="4071452"/>
            <a:ext cx="4663440" cy="171038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477959" y="2627190"/>
            <a:ext cx="23389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Views: 29,484; Citations: 127</a:t>
            </a:r>
          </a:p>
          <a:p>
            <a:r>
              <a:rPr lang="en-US" sz="1350" dirty="0"/>
              <a:t>(published Jun 2011)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08686" y="4535374"/>
            <a:ext cx="16710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Views: 5,734 </a:t>
            </a:r>
            <a:r>
              <a:rPr lang="en-US" sz="1350"/>
              <a:t>(published Aug 2015)</a:t>
            </a:r>
            <a:endParaRPr lang="en-US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2396357"/>
            <a:ext cx="16276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Record a baseline</a:t>
            </a:r>
          </a:p>
          <a:p>
            <a:r>
              <a:rPr lang="en-US" sz="2100" dirty="0"/>
              <a:t>2010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4175106"/>
            <a:ext cx="250526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Follow-up for comparison</a:t>
            </a:r>
          </a:p>
          <a:p>
            <a:r>
              <a:rPr lang="en-US" sz="21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4486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Template_GreenColorPalette_2013Jan2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007AA0"/>
    </a:accent1>
    <a:accent2>
      <a:srgbClr val="A8422A"/>
    </a:accent2>
    <a:accent3>
      <a:srgbClr val="648C60"/>
    </a:accent3>
    <a:accent4>
      <a:srgbClr val="FFE947"/>
    </a:accent4>
    <a:accent5>
      <a:srgbClr val="4B5064"/>
    </a:accent5>
    <a:accent6>
      <a:srgbClr val="88E2FF"/>
    </a:accent6>
    <a:hlink>
      <a:srgbClr val="FF0000"/>
    </a:hlink>
    <a:folHlink>
      <a:srgbClr val="4DD4FF"/>
    </a:folHlink>
  </a:clrScheme>
  <a:fontScheme name="Blank Pre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PresentationTemplate_GreenColorPalette_2013Jan29</Template>
  <TotalTime>2048</TotalTime>
  <Words>1633</Words>
  <Application>Microsoft Office PowerPoint</Application>
  <PresentationFormat>On-screen Show (4:3)</PresentationFormat>
  <Paragraphs>207</Paragraphs>
  <Slides>22</Slides>
  <Notes>19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ＭＳ Ｐゴシック</vt:lpstr>
      <vt:lpstr>Arial</vt:lpstr>
      <vt:lpstr>Calibri</vt:lpstr>
      <vt:lpstr>Cambria</vt:lpstr>
      <vt:lpstr>Candara</vt:lpstr>
      <vt:lpstr>Georgia</vt:lpstr>
      <vt:lpstr>Gill Sans</vt:lpstr>
      <vt:lpstr>Wingdings</vt:lpstr>
      <vt:lpstr>PresentationTemplate_GreenColorPalette_2013Jan29</vt:lpstr>
      <vt:lpstr>DataONE  Usability &amp; Assessment</vt:lpstr>
      <vt:lpstr>PowerPoint Presentation</vt:lpstr>
      <vt:lpstr>Creating a culture of Data Sharing is challenging</vt:lpstr>
      <vt:lpstr>Challenges of Data Sharing  --  Scientists</vt:lpstr>
      <vt:lpstr>Challenges of Data Sharing  -- USGS</vt:lpstr>
      <vt:lpstr>Challenges of Data Sharing -- Libraries</vt:lpstr>
      <vt:lpstr>Challenges of Data Sharing -- Librarians</vt:lpstr>
      <vt:lpstr>Steps to build a culture of Data Sharing</vt:lpstr>
      <vt:lpstr>How we are learning about scientists</vt:lpstr>
      <vt:lpstr>THE World is Changing….  </vt:lpstr>
      <vt:lpstr>Funding agency DMP requirements have increased</vt:lpstr>
      <vt:lpstr>Interest in data sharing is increasing</vt:lpstr>
      <vt:lpstr>Use of metadata standards is increasing</vt:lpstr>
      <vt:lpstr>Conditions for data sharing are relaxing</vt:lpstr>
      <vt:lpstr>Data sharing challenges are decreasing</vt:lpstr>
      <vt:lpstr>Federal Research Agency  is unique</vt:lpstr>
      <vt:lpstr>To build the best tools….  </vt:lpstr>
      <vt:lpstr>User eXperience Testing</vt:lpstr>
      <vt:lpstr>DataONE UX Activities:</vt:lpstr>
      <vt:lpstr>PowerPoint Presentation</vt:lpstr>
      <vt:lpstr>Targets for education</vt:lpstr>
      <vt:lpstr>Inspirational</vt:lpstr>
    </vt:vector>
  </TitlesOfParts>
  <Company>UCOP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California</dc:creator>
  <cp:lastModifiedBy>Dane Hughes</cp:lastModifiedBy>
  <cp:revision>57</cp:revision>
  <dcterms:created xsi:type="dcterms:W3CDTF">2014-12-02T20:35:13Z</dcterms:created>
  <dcterms:modified xsi:type="dcterms:W3CDTF">2015-12-10T13:39:55Z</dcterms:modified>
</cp:coreProperties>
</file>