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63" r:id="rId2"/>
  </p:sldIdLst>
  <p:sldSz cx="38404800" cy="32918400"/>
  <p:notesSz cx="6858000" cy="9144000"/>
  <p:custDataLst>
    <p:tags r:id="rId4"/>
  </p:custDataLst>
  <p:defaultTextStyle>
    <a:defPPr>
      <a:defRPr lang="en-US"/>
    </a:defPPr>
    <a:lvl1pPr marL="0" algn="l" defTabSz="4388077" rtl="0" eaLnBrk="1" latinLnBrk="0" hangingPunct="1">
      <a:defRPr sz="8698" kern="1200">
        <a:solidFill>
          <a:schemeClr val="tx1"/>
        </a:solidFill>
        <a:latin typeface="+mn-lt"/>
        <a:ea typeface="+mn-ea"/>
        <a:cs typeface="+mn-cs"/>
      </a:defRPr>
    </a:lvl1pPr>
    <a:lvl2pPr marL="2194039" algn="l" defTabSz="4388077" rtl="0" eaLnBrk="1" latinLnBrk="0" hangingPunct="1">
      <a:defRPr sz="8698" kern="1200">
        <a:solidFill>
          <a:schemeClr val="tx1"/>
        </a:solidFill>
        <a:latin typeface="+mn-lt"/>
        <a:ea typeface="+mn-ea"/>
        <a:cs typeface="+mn-cs"/>
      </a:defRPr>
    </a:lvl2pPr>
    <a:lvl3pPr marL="4388077" algn="l" defTabSz="4388077" rtl="0" eaLnBrk="1" latinLnBrk="0" hangingPunct="1">
      <a:defRPr sz="8698" kern="1200">
        <a:solidFill>
          <a:schemeClr val="tx1"/>
        </a:solidFill>
        <a:latin typeface="+mn-lt"/>
        <a:ea typeface="+mn-ea"/>
        <a:cs typeface="+mn-cs"/>
      </a:defRPr>
    </a:lvl3pPr>
    <a:lvl4pPr marL="6582120" algn="l" defTabSz="4388077" rtl="0" eaLnBrk="1" latinLnBrk="0" hangingPunct="1">
      <a:defRPr sz="8698" kern="1200">
        <a:solidFill>
          <a:schemeClr val="tx1"/>
        </a:solidFill>
        <a:latin typeface="+mn-lt"/>
        <a:ea typeface="+mn-ea"/>
        <a:cs typeface="+mn-cs"/>
      </a:defRPr>
    </a:lvl4pPr>
    <a:lvl5pPr marL="8776160" algn="l" defTabSz="4388077" rtl="0" eaLnBrk="1" latinLnBrk="0" hangingPunct="1">
      <a:defRPr sz="8698" kern="1200">
        <a:solidFill>
          <a:schemeClr val="tx1"/>
        </a:solidFill>
        <a:latin typeface="+mn-lt"/>
        <a:ea typeface="+mn-ea"/>
        <a:cs typeface="+mn-cs"/>
      </a:defRPr>
    </a:lvl5pPr>
    <a:lvl6pPr marL="10970199" algn="l" defTabSz="4388077" rtl="0" eaLnBrk="1" latinLnBrk="0" hangingPunct="1">
      <a:defRPr sz="8698" kern="1200">
        <a:solidFill>
          <a:schemeClr val="tx1"/>
        </a:solidFill>
        <a:latin typeface="+mn-lt"/>
        <a:ea typeface="+mn-ea"/>
        <a:cs typeface="+mn-cs"/>
      </a:defRPr>
    </a:lvl6pPr>
    <a:lvl7pPr marL="13164238" algn="l" defTabSz="4388077" rtl="0" eaLnBrk="1" latinLnBrk="0" hangingPunct="1">
      <a:defRPr sz="8698" kern="1200">
        <a:solidFill>
          <a:schemeClr val="tx1"/>
        </a:solidFill>
        <a:latin typeface="+mn-lt"/>
        <a:ea typeface="+mn-ea"/>
        <a:cs typeface="+mn-cs"/>
      </a:defRPr>
    </a:lvl7pPr>
    <a:lvl8pPr marL="15358277" algn="l" defTabSz="4388077" rtl="0" eaLnBrk="1" latinLnBrk="0" hangingPunct="1">
      <a:defRPr sz="8698" kern="1200">
        <a:solidFill>
          <a:schemeClr val="tx1"/>
        </a:solidFill>
        <a:latin typeface="+mn-lt"/>
        <a:ea typeface="+mn-ea"/>
        <a:cs typeface="+mn-cs"/>
      </a:defRPr>
    </a:lvl8pPr>
    <a:lvl9pPr marL="17552318" algn="l" defTabSz="4388077" rtl="0" eaLnBrk="1" latinLnBrk="0" hangingPunct="1">
      <a:defRPr sz="869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userDrawn="1">
          <p15:clr>
            <a:srgbClr val="A4A3A4"/>
          </p15:clr>
        </p15:guide>
        <p15:guide id="2" pos="9072" userDrawn="1">
          <p15:clr>
            <a:srgbClr val="A4A3A4"/>
          </p15:clr>
        </p15:guide>
        <p15:guide id="3" orient="horz" pos="10368" userDrawn="1">
          <p15:clr>
            <a:srgbClr val="A4A3A4"/>
          </p15:clr>
        </p15:guide>
        <p15:guide id="4" pos="1209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CBD3"/>
    <a:srgbClr val="E3E3E3"/>
    <a:srgbClr val="F59696"/>
    <a:srgbClr val="DCDCDC"/>
    <a:srgbClr val="A0BEC8"/>
    <a:srgbClr val="C9F1FF"/>
    <a:srgbClr val="93E2FF"/>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80" autoAdjust="0"/>
    <p:restoredTop sz="93519" autoAdjust="0"/>
  </p:normalViewPr>
  <p:slideViewPr>
    <p:cSldViewPr snapToGrid="0">
      <p:cViewPr>
        <p:scale>
          <a:sx n="21" d="100"/>
          <a:sy n="21" d="100"/>
        </p:scale>
        <p:origin x="2016" y="128"/>
      </p:cViewPr>
      <p:guideLst>
        <p:guide orient="horz" pos="6912"/>
        <p:guide pos="9072"/>
        <p:guide orient="horz" pos="10368"/>
        <p:guide pos="12096"/>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tags" Target="tags/tag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defPPr>
              <a:defRPr kern="1200" smtId="4294967295"/>
            </a:defPPr>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defPPr>
              <a:defRPr kern="1200" smtId="4294967295"/>
            </a:defPPr>
            <a:lvl1pPr algn="r">
              <a:defRPr sz="1200"/>
            </a:lvl1pPr>
          </a:lstStyle>
          <a:p>
            <a:fld id="{7B0E8FA9-8B5F-4493-A208-FBBD06A1EBF4}" type="datetimeFigureOut">
              <a:rPr lang="en-US" smtClean="0"/>
              <a:t>4/5/20</a:t>
            </a:fld>
            <a:endParaRPr lang="en-US" dirty="0"/>
          </a:p>
        </p:txBody>
      </p:sp>
      <p:sp>
        <p:nvSpPr>
          <p:cNvPr id="4" name="Slide Image Placeholder 3"/>
          <p:cNvSpPr>
            <a:spLocks noGrp="1" noRot="1" noChangeAspect="1"/>
          </p:cNvSpPr>
          <p:nvPr>
            <p:ph type="sldImg" idx="2"/>
          </p:nvPr>
        </p:nvSpPr>
        <p:spPr>
          <a:xfrm>
            <a:off x="1428750" y="685800"/>
            <a:ext cx="4000500" cy="3429000"/>
          </a:xfrm>
          <a:prstGeom prst="rect">
            <a:avLst/>
          </a:prstGeom>
          <a:noFill/>
          <a:ln w="12700">
            <a:solidFill>
              <a:prstClr val="black"/>
            </a:solidFill>
          </a:ln>
        </p:spPr>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defPPr>
              <a:defRPr kern="1200" smtId="4294967295"/>
            </a:defPPr>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defPPr>
              <a:defRPr kern="1200" smtId="4294967295"/>
            </a:defPPr>
            <a:lvl1pPr algn="r">
              <a:defRPr sz="1200"/>
            </a:lvl1pPr>
          </a:lstStyle>
          <a:p>
            <a:fld id="{CD15AFD9-35F1-4A8D-8AD3-EDB948176196}" type="slidenum">
              <a:rPr lang="en-US" smtClean="0"/>
              <a:t>‹#›</a:t>
            </a:fld>
            <a:endParaRPr lang="en-US" dirty="0"/>
          </a:p>
        </p:txBody>
      </p:sp>
    </p:spTree>
    <p:extLst>
      <p:ext uri="{BB962C8B-B14F-4D97-AF65-F5344CB8AC3E}">
        <p14:creationId xmlns:p14="http://schemas.microsoft.com/office/powerpoint/2010/main" val="2095315684"/>
      </p:ext>
    </p:extLst>
  </p:cSld>
  <p:clrMap bg1="lt1" tx1="dk1" bg2="lt2" tx2="dk2" accent1="accent1" accent2="accent2" accent3="accent3" accent4="accent4" accent5="accent5" accent6="accent6" hlink="hlink" folHlink="folHlink"/>
  <p:notesStyle>
    <a:lvl1pPr marL="0" algn="l" defTabSz="4388077" rtl="0" eaLnBrk="1" latinLnBrk="0" hangingPunct="1">
      <a:defRPr sz="5700" kern="1200">
        <a:solidFill>
          <a:schemeClr val="tx1"/>
        </a:solidFill>
        <a:latin typeface="+mn-lt"/>
        <a:ea typeface="+mn-ea"/>
        <a:cs typeface="+mn-cs"/>
      </a:defRPr>
    </a:lvl1pPr>
    <a:lvl2pPr marL="2194039" algn="l" defTabSz="4388077" rtl="0" eaLnBrk="1" latinLnBrk="0" hangingPunct="1">
      <a:defRPr sz="5700" kern="1200">
        <a:solidFill>
          <a:schemeClr val="tx1"/>
        </a:solidFill>
        <a:latin typeface="+mn-lt"/>
        <a:ea typeface="+mn-ea"/>
        <a:cs typeface="+mn-cs"/>
      </a:defRPr>
    </a:lvl2pPr>
    <a:lvl3pPr marL="4388077" algn="l" defTabSz="4388077" rtl="0" eaLnBrk="1" latinLnBrk="0" hangingPunct="1">
      <a:defRPr sz="5700" kern="1200">
        <a:solidFill>
          <a:schemeClr val="tx1"/>
        </a:solidFill>
        <a:latin typeface="+mn-lt"/>
        <a:ea typeface="+mn-ea"/>
        <a:cs typeface="+mn-cs"/>
      </a:defRPr>
    </a:lvl3pPr>
    <a:lvl4pPr marL="6582120" algn="l" defTabSz="4388077" rtl="0" eaLnBrk="1" latinLnBrk="0" hangingPunct="1">
      <a:defRPr sz="5700" kern="1200">
        <a:solidFill>
          <a:schemeClr val="tx1"/>
        </a:solidFill>
        <a:latin typeface="+mn-lt"/>
        <a:ea typeface="+mn-ea"/>
        <a:cs typeface="+mn-cs"/>
      </a:defRPr>
    </a:lvl4pPr>
    <a:lvl5pPr marL="8776160" algn="l" defTabSz="4388077" rtl="0" eaLnBrk="1" latinLnBrk="0" hangingPunct="1">
      <a:defRPr sz="5700" kern="1200">
        <a:solidFill>
          <a:schemeClr val="tx1"/>
        </a:solidFill>
        <a:latin typeface="+mn-lt"/>
        <a:ea typeface="+mn-ea"/>
        <a:cs typeface="+mn-cs"/>
      </a:defRPr>
    </a:lvl5pPr>
    <a:lvl6pPr marL="10970199" algn="l" defTabSz="4388077" rtl="0" eaLnBrk="1" latinLnBrk="0" hangingPunct="1">
      <a:defRPr sz="5700" kern="1200">
        <a:solidFill>
          <a:schemeClr val="tx1"/>
        </a:solidFill>
        <a:latin typeface="+mn-lt"/>
        <a:ea typeface="+mn-ea"/>
        <a:cs typeface="+mn-cs"/>
      </a:defRPr>
    </a:lvl6pPr>
    <a:lvl7pPr marL="13164238" algn="l" defTabSz="4388077" rtl="0" eaLnBrk="1" latinLnBrk="0" hangingPunct="1">
      <a:defRPr sz="5700" kern="1200">
        <a:solidFill>
          <a:schemeClr val="tx1"/>
        </a:solidFill>
        <a:latin typeface="+mn-lt"/>
        <a:ea typeface="+mn-ea"/>
        <a:cs typeface="+mn-cs"/>
      </a:defRPr>
    </a:lvl7pPr>
    <a:lvl8pPr marL="15358277" algn="l" defTabSz="4388077" rtl="0" eaLnBrk="1" latinLnBrk="0" hangingPunct="1">
      <a:defRPr sz="5700" kern="1200">
        <a:solidFill>
          <a:schemeClr val="tx1"/>
        </a:solidFill>
        <a:latin typeface="+mn-lt"/>
        <a:ea typeface="+mn-ea"/>
        <a:cs typeface="+mn-cs"/>
      </a:defRPr>
    </a:lvl8pPr>
    <a:lvl9pPr marL="17552318" algn="l" defTabSz="4388077" rtl="0" eaLnBrk="1" latinLnBrk="0" hangingPunct="1">
      <a:defRPr sz="57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6967672"/>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594629"/>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4" Type="http://schemas.openxmlformats.org/officeDocument/2006/relationships/image" Target="../media/image1.png"/><Relationship Id="rId5"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New picture"/>
          <p:cNvPicPr/>
          <p:nvPr/>
        </p:nvPicPr>
        <p:blipFill>
          <a:blip r:embed="rId4"/>
          <a:stretch>
            <a:fillRect/>
          </a:stretch>
        </p:blipFill>
        <p:spPr>
          <a:xfrm rot="16200000">
            <a:off x="-10960100" y="16732250"/>
            <a:ext cx="14274800" cy="3822700"/>
          </a:xfrm>
          <a:prstGeom prst="rect">
            <a:avLst/>
          </a:prstGeom>
        </p:spPr>
      </p:pic>
      <p:pic>
        <p:nvPicPr>
          <p:cNvPr id="3" name="New picture"/>
          <p:cNvPicPr/>
          <p:nvPr/>
        </p:nvPicPr>
        <p:blipFill>
          <a:blip r:embed="rId4"/>
          <a:stretch>
            <a:fillRect/>
          </a:stretch>
        </p:blipFill>
        <p:spPr>
          <a:xfrm rot="5400000">
            <a:off x="35090101" y="16732250"/>
            <a:ext cx="14274800" cy="3822700"/>
          </a:xfrm>
          <a:prstGeom prst="rect">
            <a:avLst/>
          </a:prstGeom>
        </p:spPr>
      </p:pic>
      <p:pic>
        <p:nvPicPr>
          <p:cNvPr id="4" name="New picture"/>
          <p:cNvPicPr/>
          <p:nvPr/>
        </p:nvPicPr>
        <p:blipFill>
          <a:blip r:embed="rId5"/>
          <a:stretch>
            <a:fillRect/>
          </a:stretch>
        </p:blipFill>
        <p:spPr>
          <a:xfrm>
            <a:off x="6089650" y="33426401"/>
            <a:ext cx="26225500" cy="1549400"/>
          </a:xfrm>
          <a:prstGeom prst="rect">
            <a:avLst/>
          </a:prstGeom>
        </p:spPr>
      </p:pic>
      <p:sp>
        <p:nvSpPr>
          <p:cNvPr id="5" name="New shape"/>
          <p:cNvSpPr/>
          <p:nvPr/>
        </p:nvSpPr>
        <p:spPr>
          <a:xfrm>
            <a:off x="6089650" y="33997901"/>
            <a:ext cx="192024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4270" smtId="4294967295">
                <a:solidFill>
                  <a:srgbClr val="808080"/>
                </a:solidFill>
              </a:rPr>
              <a:t>Template ID: assessingslate  Size: 48x36</a:t>
            </a:r>
          </a:p>
        </p:txBody>
      </p:sp>
    </p:spTree>
    <p:extLst>
      <p:ext uri="{BB962C8B-B14F-4D97-AF65-F5344CB8AC3E}">
        <p14:creationId xmlns:p14="http://schemas.microsoft.com/office/powerpoint/2010/main" val="2054342921"/>
      </p:ext>
    </p:extLst>
  </p:cSld>
  <p:clrMap bg1="lt1" tx1="dk1" bg2="lt2" tx2="dk2" accent1="accent1" accent2="accent2" accent3="accent3" accent4="accent4" accent5="accent5" accent6="accent6" hlink="hlink" folHlink="folHlink"/>
  <p:sldLayoutIdLst>
    <p:sldLayoutId id="2147483679" r:id="rId1"/>
    <p:sldLayoutId id="2147483680" r:id="rId2"/>
  </p:sldLayoutIdLst>
  <p:transition/>
  <p:txStyles>
    <p:titleStyle>
      <a:defPPr>
        <a:defRPr kern="1200" smtId="4294967295"/>
      </a:defPPr>
      <a:lvl1pPr algn="ctr" defTabSz="3840318" rtl="0" eaLnBrk="1" latinLnBrk="0" hangingPunct="1">
        <a:spcBef>
          <a:spcPct val="0"/>
        </a:spcBef>
        <a:buNone/>
        <a:defRPr sz="11725" kern="1200">
          <a:solidFill>
            <a:schemeClr val="tx1"/>
          </a:solidFill>
          <a:latin typeface="+mj-lt"/>
          <a:ea typeface="+mj-ea"/>
          <a:cs typeface="+mj-cs"/>
        </a:defRPr>
      </a:lvl1pPr>
    </p:titleStyle>
    <p:bodyStyle>
      <a:defPPr>
        <a:defRPr kern="1200" smtId="4294967295"/>
      </a:defPPr>
      <a:lvl1pPr marL="0" indent="0" algn="l" defTabSz="3840318" rtl="0" eaLnBrk="1" latinLnBrk="0" hangingPunct="1">
        <a:spcBef>
          <a:spcPct val="20000"/>
        </a:spcBef>
        <a:buFont typeface="Arial" pitchFamily="34" charset="0"/>
        <a:buNone/>
        <a:defRPr sz="11725" kern="1200">
          <a:solidFill>
            <a:schemeClr val="tx1"/>
          </a:solidFill>
          <a:latin typeface="+mn-lt"/>
          <a:ea typeface="+mn-ea"/>
          <a:cs typeface="+mn-cs"/>
        </a:defRPr>
      </a:lvl1pPr>
      <a:lvl2pPr marL="3120258" indent="-1200100" algn="l" defTabSz="3840318" rtl="0" eaLnBrk="1" latinLnBrk="0" hangingPunct="1">
        <a:spcBef>
          <a:spcPct val="20000"/>
        </a:spcBef>
        <a:buFont typeface="Arial" pitchFamily="34" charset="0"/>
        <a:buChar char="–"/>
        <a:defRPr sz="11725" kern="1200">
          <a:solidFill>
            <a:schemeClr val="tx1"/>
          </a:solidFill>
          <a:latin typeface="+mn-lt"/>
          <a:ea typeface="+mn-ea"/>
          <a:cs typeface="+mn-cs"/>
        </a:defRPr>
      </a:lvl2pPr>
      <a:lvl3pPr marL="4800397" indent="-960080" algn="l" defTabSz="3840318" rtl="0" eaLnBrk="1" latinLnBrk="0" hangingPunct="1">
        <a:spcBef>
          <a:spcPct val="20000"/>
        </a:spcBef>
        <a:buFont typeface="Arial" pitchFamily="34" charset="0"/>
        <a:buChar char="•"/>
        <a:defRPr sz="10063" kern="1200">
          <a:solidFill>
            <a:schemeClr val="tx1"/>
          </a:solidFill>
          <a:latin typeface="+mn-lt"/>
          <a:ea typeface="+mn-ea"/>
          <a:cs typeface="+mn-cs"/>
        </a:defRPr>
      </a:lvl3pPr>
      <a:lvl4pPr marL="6720556" indent="-960080" algn="l" defTabSz="3840318" rtl="0" eaLnBrk="1" latinLnBrk="0" hangingPunct="1">
        <a:spcBef>
          <a:spcPct val="20000"/>
        </a:spcBef>
        <a:buFont typeface="Arial" pitchFamily="34" charset="0"/>
        <a:buChar char="–"/>
        <a:defRPr sz="8488" kern="1200">
          <a:solidFill>
            <a:schemeClr val="tx1"/>
          </a:solidFill>
          <a:latin typeface="+mn-lt"/>
          <a:ea typeface="+mn-ea"/>
          <a:cs typeface="+mn-cs"/>
        </a:defRPr>
      </a:lvl4pPr>
      <a:lvl5pPr marL="8640715" indent="-960080" algn="l" defTabSz="3840318" rtl="0" eaLnBrk="1" latinLnBrk="0" hangingPunct="1">
        <a:spcBef>
          <a:spcPct val="20000"/>
        </a:spcBef>
        <a:buFont typeface="Arial" pitchFamily="34" charset="0"/>
        <a:buChar char="»"/>
        <a:defRPr sz="8488" kern="1200">
          <a:solidFill>
            <a:schemeClr val="tx1"/>
          </a:solidFill>
          <a:latin typeface="+mn-lt"/>
          <a:ea typeface="+mn-ea"/>
          <a:cs typeface="+mn-cs"/>
        </a:defRPr>
      </a:lvl5pPr>
      <a:lvl6pPr marL="10560873" indent="-960080" algn="l" defTabSz="3840318" rtl="0" eaLnBrk="1" latinLnBrk="0" hangingPunct="1">
        <a:spcBef>
          <a:spcPct val="20000"/>
        </a:spcBef>
        <a:buFont typeface="Arial" pitchFamily="34" charset="0"/>
        <a:buChar char="•"/>
        <a:defRPr sz="8488" kern="1200">
          <a:solidFill>
            <a:schemeClr val="tx1"/>
          </a:solidFill>
          <a:latin typeface="+mn-lt"/>
          <a:ea typeface="+mn-ea"/>
          <a:cs typeface="+mn-cs"/>
        </a:defRPr>
      </a:lvl6pPr>
      <a:lvl7pPr marL="12481032" indent="-960080" algn="l" defTabSz="3840318" rtl="0" eaLnBrk="1" latinLnBrk="0" hangingPunct="1">
        <a:spcBef>
          <a:spcPct val="20000"/>
        </a:spcBef>
        <a:buFont typeface="Arial" pitchFamily="34" charset="0"/>
        <a:buChar char="•"/>
        <a:defRPr sz="8488" kern="1200">
          <a:solidFill>
            <a:schemeClr val="tx1"/>
          </a:solidFill>
          <a:latin typeface="+mn-lt"/>
          <a:ea typeface="+mn-ea"/>
          <a:cs typeface="+mn-cs"/>
        </a:defRPr>
      </a:lvl7pPr>
      <a:lvl8pPr marL="14401191" indent="-960080" algn="l" defTabSz="3840318" rtl="0" eaLnBrk="1" latinLnBrk="0" hangingPunct="1">
        <a:spcBef>
          <a:spcPct val="20000"/>
        </a:spcBef>
        <a:buFont typeface="Arial" pitchFamily="34" charset="0"/>
        <a:buChar char="•"/>
        <a:defRPr sz="8488" kern="1200">
          <a:solidFill>
            <a:schemeClr val="tx1"/>
          </a:solidFill>
          <a:latin typeface="+mn-lt"/>
          <a:ea typeface="+mn-ea"/>
          <a:cs typeface="+mn-cs"/>
        </a:defRPr>
      </a:lvl8pPr>
      <a:lvl9pPr marL="16321350" indent="-960080" algn="l" defTabSz="3840318" rtl="0" eaLnBrk="1" latinLnBrk="0" hangingPunct="1">
        <a:spcBef>
          <a:spcPct val="20000"/>
        </a:spcBef>
        <a:buFont typeface="Arial" pitchFamily="34" charset="0"/>
        <a:buChar char="•"/>
        <a:defRPr sz="8488" kern="1200">
          <a:solidFill>
            <a:schemeClr val="tx1"/>
          </a:solidFill>
          <a:latin typeface="+mn-lt"/>
          <a:ea typeface="+mn-ea"/>
          <a:cs typeface="+mn-cs"/>
        </a:defRPr>
      </a:lvl9pPr>
    </p:bodyStyle>
    <p:otherStyle>
      <a:defPPr>
        <a:defRPr lang="en-US"/>
      </a:defPPr>
      <a:lvl1pPr marL="0" algn="l" defTabSz="3840318" rtl="0" eaLnBrk="1" latinLnBrk="0" hangingPunct="1">
        <a:defRPr sz="7613" kern="1200">
          <a:solidFill>
            <a:schemeClr val="tx1"/>
          </a:solidFill>
          <a:latin typeface="+mn-lt"/>
          <a:ea typeface="+mn-ea"/>
          <a:cs typeface="+mn-cs"/>
        </a:defRPr>
      </a:lvl1pPr>
      <a:lvl2pPr marL="1920159" algn="l" defTabSz="3840318" rtl="0" eaLnBrk="1" latinLnBrk="0" hangingPunct="1">
        <a:defRPr sz="7613" kern="1200">
          <a:solidFill>
            <a:schemeClr val="tx1"/>
          </a:solidFill>
          <a:latin typeface="+mn-lt"/>
          <a:ea typeface="+mn-ea"/>
          <a:cs typeface="+mn-cs"/>
        </a:defRPr>
      </a:lvl2pPr>
      <a:lvl3pPr marL="3840318" algn="l" defTabSz="3840318" rtl="0" eaLnBrk="1" latinLnBrk="0" hangingPunct="1">
        <a:defRPr sz="7613" kern="1200">
          <a:solidFill>
            <a:schemeClr val="tx1"/>
          </a:solidFill>
          <a:latin typeface="+mn-lt"/>
          <a:ea typeface="+mn-ea"/>
          <a:cs typeface="+mn-cs"/>
        </a:defRPr>
      </a:lvl3pPr>
      <a:lvl4pPr marL="5760477" algn="l" defTabSz="3840318" rtl="0" eaLnBrk="1" latinLnBrk="0" hangingPunct="1">
        <a:defRPr sz="7613" kern="1200">
          <a:solidFill>
            <a:schemeClr val="tx1"/>
          </a:solidFill>
          <a:latin typeface="+mn-lt"/>
          <a:ea typeface="+mn-ea"/>
          <a:cs typeface="+mn-cs"/>
        </a:defRPr>
      </a:lvl4pPr>
      <a:lvl5pPr marL="7680635" algn="l" defTabSz="3840318" rtl="0" eaLnBrk="1" latinLnBrk="0" hangingPunct="1">
        <a:defRPr sz="7613" kern="1200">
          <a:solidFill>
            <a:schemeClr val="tx1"/>
          </a:solidFill>
          <a:latin typeface="+mn-lt"/>
          <a:ea typeface="+mn-ea"/>
          <a:cs typeface="+mn-cs"/>
        </a:defRPr>
      </a:lvl5pPr>
      <a:lvl6pPr marL="9600795" algn="l" defTabSz="3840318" rtl="0" eaLnBrk="1" latinLnBrk="0" hangingPunct="1">
        <a:defRPr sz="7613" kern="1200">
          <a:solidFill>
            <a:schemeClr val="tx1"/>
          </a:solidFill>
          <a:latin typeface="+mn-lt"/>
          <a:ea typeface="+mn-ea"/>
          <a:cs typeface="+mn-cs"/>
        </a:defRPr>
      </a:lvl6pPr>
      <a:lvl7pPr marL="11520952" algn="l" defTabSz="3840318" rtl="0" eaLnBrk="1" latinLnBrk="0" hangingPunct="1">
        <a:defRPr sz="7613" kern="1200">
          <a:solidFill>
            <a:schemeClr val="tx1"/>
          </a:solidFill>
          <a:latin typeface="+mn-lt"/>
          <a:ea typeface="+mn-ea"/>
          <a:cs typeface="+mn-cs"/>
        </a:defRPr>
      </a:lvl7pPr>
      <a:lvl8pPr marL="13441111" algn="l" defTabSz="3840318" rtl="0" eaLnBrk="1" latinLnBrk="0" hangingPunct="1">
        <a:defRPr sz="7613" kern="1200">
          <a:solidFill>
            <a:schemeClr val="tx1"/>
          </a:solidFill>
          <a:latin typeface="+mn-lt"/>
          <a:ea typeface="+mn-ea"/>
          <a:cs typeface="+mn-cs"/>
        </a:defRPr>
      </a:lvl8pPr>
      <a:lvl9pPr marL="15361271" algn="l" defTabSz="3840318" rtl="0" eaLnBrk="1" latinLnBrk="0" hangingPunct="1">
        <a:defRPr sz="7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tiff"/><Relationship Id="rId5"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p:cNvSpPr/>
          <p:nvPr/>
        </p:nvSpPr>
        <p:spPr>
          <a:xfrm>
            <a:off x="0" y="1"/>
            <a:ext cx="38404800" cy="5517810"/>
          </a:xfrm>
          <a:prstGeom prst="rect">
            <a:avLst/>
          </a:prstGeom>
          <a:solidFill>
            <a:srgbClr val="A0BEC8"/>
          </a:solidFill>
          <a:ln>
            <a:noFill/>
          </a:ln>
        </p:spPr>
        <p:style>
          <a:lnRef idx="2">
            <a:schemeClr val="accent1">
              <a:shade val="50000"/>
            </a:schemeClr>
          </a:lnRef>
          <a:fillRef idx="1">
            <a:schemeClr val="accent1"/>
          </a:fillRef>
          <a:effectRef idx="0">
            <a:schemeClr val="accent1"/>
          </a:effectRef>
          <a:fontRef idx="minor">
            <a:schemeClr val="lt1"/>
          </a:fontRef>
        </p:style>
        <p:txBody>
          <a:bodyPr lIns="112014" tIns="56007" rIns="112014" bIns="56007" rtlCol="0" anchor="ctr"/>
          <a:lstStyle>
            <a:defPPr>
              <a:defRPr kern="1200" smtId="4294967295"/>
            </a:defPPr>
          </a:lstStyle>
          <a:p>
            <a:pPr algn="ctr"/>
            <a:endParaRPr lang="en-US" sz="7611" dirty="0"/>
          </a:p>
        </p:txBody>
      </p:sp>
      <p:sp>
        <p:nvSpPr>
          <p:cNvPr id="51" name="Title 11">
            <a:extLst>
              <a:ext uri="{FF2B5EF4-FFF2-40B4-BE49-F238E27FC236}">
                <a16:creationId xmlns:a16="http://schemas.microsoft.com/office/drawing/2014/main" xmlns:p15="http://schemas.microsoft.com/office/powerpoint/2012/main" xmlns:p14="http://schemas.microsoft.com/office/powerpoint/2010/main" xmlns="" id="{EE7A5C51-35F0-4B71-992D-43D344D16C04}"/>
              </a:ext>
            </a:extLst>
          </p:cNvPr>
          <p:cNvSpPr txBox="1"/>
          <p:nvPr/>
        </p:nvSpPr>
        <p:spPr>
          <a:xfrm>
            <a:off x="2241618" y="444546"/>
            <a:ext cx="36004500" cy="2403568"/>
          </a:xfrm>
          <a:prstGeom prst="rect">
            <a:avLst/>
          </a:prstGeom>
        </p:spPr>
        <p:txBody>
          <a:bodyPr lIns="112014" tIns="56007" rIns="112014" bIns="56007"/>
          <a:lstStyle>
            <a:defPPr>
              <a:defRPr kern="1200" smtId="4294967295"/>
            </a:defPPr>
            <a:lvl1pPr algn="ctr" defTabSz="4389028" rtl="0" eaLnBrk="1" latinLnBrk="0" hangingPunct="1">
              <a:spcBef>
                <a:spcPct val="0"/>
              </a:spcBef>
              <a:buNone/>
              <a:defRPr sz="13400" kern="1200">
                <a:solidFill>
                  <a:schemeClr val="tx1"/>
                </a:solidFill>
                <a:latin typeface="+mj-lt"/>
                <a:ea typeface="+mj-ea"/>
                <a:cs typeface="+mj-cs"/>
              </a:defRPr>
            </a:lvl1pPr>
          </a:lstStyle>
          <a:p>
            <a:r>
              <a:rPr lang="en-US" sz="9600" b="1" dirty="0">
                <a:solidFill>
                  <a:schemeClr val="bg1"/>
                </a:solidFill>
                <a:latin typeface="Montserrat Extra Bold" panose="00000900000000000000" pitchFamily="50" charset="0"/>
              </a:rPr>
              <a:t>Education’s Role in Socially Sustainable Sourcing Methods</a:t>
            </a:r>
            <a:endParaRPr lang="en-US" sz="9600" b="1" dirty="0">
              <a:solidFill>
                <a:schemeClr val="bg1"/>
              </a:solidFill>
              <a:latin typeface="Montserrat Extra Bold" panose="00000900000000000000" pitchFamily="50" charset="0"/>
            </a:endParaRPr>
          </a:p>
        </p:txBody>
      </p:sp>
      <p:sp>
        <p:nvSpPr>
          <p:cNvPr id="58" name="Text Placeholder 16">
            <a:extLst>
              <a:ext uri="{FF2B5EF4-FFF2-40B4-BE49-F238E27FC236}">
                <a16:creationId xmlns:a16="http://schemas.microsoft.com/office/drawing/2014/main" xmlns:p15="http://schemas.microsoft.com/office/powerpoint/2012/main" xmlns:p14="http://schemas.microsoft.com/office/powerpoint/2010/main" xmlns="" id="{1F3AA395-C058-4F87-B3A3-A8A8BC543EF9}"/>
              </a:ext>
            </a:extLst>
          </p:cNvPr>
          <p:cNvSpPr txBox="1"/>
          <p:nvPr/>
        </p:nvSpPr>
        <p:spPr>
          <a:xfrm>
            <a:off x="1121963" y="2110442"/>
            <a:ext cx="36004500" cy="3252429"/>
          </a:xfrm>
          <a:prstGeom prst="rect">
            <a:avLst/>
          </a:prstGeom>
        </p:spPr>
        <p:txBody>
          <a:bodyPr lIns="112014" tIns="56007" rIns="112014" bIns="56007">
            <a:spAutoFit/>
          </a:bodyPr>
          <a:lstStyle>
            <a:defPPr>
              <a:defRPr kern="1200" smtId="4294967295"/>
            </a:defPPr>
            <a:lvl1pPr marL="0" indent="0" algn="l" defTabSz="4389028" rtl="0" eaLnBrk="1" latinLnBrk="0" hangingPunct="1">
              <a:spcBef>
                <a:spcPct val="20000"/>
              </a:spcBef>
              <a:buFont typeface="Arial" pitchFamily="34" charset="0"/>
              <a:buNone/>
              <a:defRPr sz="13400" kern="1200" baseline="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7"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1"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a:lstStyle>
          <a:p>
            <a:pPr algn="ctr"/>
            <a:r>
              <a:rPr lang="en-US" sz="6000" dirty="0">
                <a:solidFill>
                  <a:schemeClr val="bg1"/>
                </a:solidFill>
                <a:latin typeface="Domine" panose="02040503040403060204" pitchFamily="18" charset="0"/>
              </a:rPr>
              <a:t>Author: Emily Lorraine Toye</a:t>
            </a:r>
            <a:endParaRPr lang="en-US" sz="6000" dirty="0">
              <a:solidFill>
                <a:schemeClr val="bg1"/>
              </a:solidFill>
              <a:latin typeface="Domine" panose="02040503040403060204" pitchFamily="18" charset="0"/>
            </a:endParaRPr>
          </a:p>
          <a:p>
            <a:pPr algn="ctr"/>
            <a:r>
              <a:rPr lang="en-US" sz="6000" dirty="0">
                <a:solidFill>
                  <a:schemeClr val="bg1"/>
                </a:solidFill>
                <a:latin typeface="Domine" panose="02040503040403060204" pitchFamily="18" charset="0"/>
              </a:rPr>
              <a:t>Advisor: Dr. John Bell </a:t>
            </a:r>
          </a:p>
          <a:p>
            <a:pPr algn="ctr"/>
            <a:r>
              <a:rPr lang="en-US" sz="6000" dirty="0" smtClean="0">
                <a:solidFill>
                  <a:schemeClr val="bg1"/>
                </a:solidFill>
                <a:latin typeface="Domine" panose="02040503040403060204" pitchFamily="18" charset="0"/>
              </a:rPr>
              <a:t>University </a:t>
            </a:r>
            <a:r>
              <a:rPr lang="en-US" sz="6000" dirty="0">
                <a:solidFill>
                  <a:schemeClr val="bg1"/>
                </a:solidFill>
                <a:latin typeface="Domine" panose="02040503040403060204" pitchFamily="18" charset="0"/>
              </a:rPr>
              <a:t>of Tennessee</a:t>
            </a:r>
            <a:endParaRPr lang="en-US" sz="6000" dirty="0">
              <a:solidFill>
                <a:schemeClr val="bg1"/>
              </a:solidFill>
              <a:latin typeface="Domine" panose="02040503040403060204" pitchFamily="18" charset="0"/>
            </a:endParaRPr>
          </a:p>
        </p:txBody>
      </p:sp>
      <p:sp>
        <p:nvSpPr>
          <p:cNvPr id="71" name="Rectangle: Rounded Corners 70"/>
          <p:cNvSpPr/>
          <p:nvPr/>
        </p:nvSpPr>
        <p:spPr>
          <a:xfrm>
            <a:off x="28980597" y="21944941"/>
            <a:ext cx="8801100" cy="10354222"/>
          </a:xfrm>
          <a:prstGeom prst="roundRect">
            <a:avLst>
              <a:gd name="adj" fmla="val 3948"/>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dirty="0"/>
          </a:p>
        </p:txBody>
      </p:sp>
      <p:sp>
        <p:nvSpPr>
          <p:cNvPr id="59" name="TextBox 58">
            <a:extLst>
              <a:ext uri="{FF2B5EF4-FFF2-40B4-BE49-F238E27FC236}">
                <a16:creationId xmlns:a16="http://schemas.microsoft.com/office/drawing/2014/main" xmlns:p15="http://schemas.microsoft.com/office/powerpoint/2012/main" xmlns:p14="http://schemas.microsoft.com/office/powerpoint/2010/main" xmlns="" id="{2224C3B5-C740-463A-8086-222E05D55D53}"/>
              </a:ext>
            </a:extLst>
          </p:cNvPr>
          <p:cNvSpPr txBox="1"/>
          <p:nvPr/>
        </p:nvSpPr>
        <p:spPr>
          <a:xfrm>
            <a:off x="29338827" y="22926288"/>
            <a:ext cx="8001000" cy="9279463"/>
          </a:xfrm>
          <a:prstGeom prst="rect">
            <a:avLst/>
          </a:prstGeom>
          <a:noFill/>
        </p:spPr>
        <p:txBody>
          <a:bodyPr wrap="square" rtlCol="0">
            <a:spAutoFit/>
          </a:bodyPr>
          <a:lstStyle>
            <a:defPPr>
              <a:defRPr kern="1200" smtId="4294967295"/>
            </a:defPPr>
          </a:lstStyle>
          <a:p>
            <a:pPr marL="342892" indent="-342892">
              <a:buFont typeface="Arial" charset="0"/>
              <a:buChar char="•"/>
            </a:pPr>
            <a:r>
              <a:rPr lang="en-US" sz="2400" dirty="0"/>
              <a:t>Bals and Tate. “Achieving Shared Triple Bottom Line (TBL) Value Creation: Toward a Social Resource-Based View (SRBV) of the Firm.” </a:t>
            </a:r>
            <a:r>
              <a:rPr lang="en-US" sz="2400" i="1" dirty="0"/>
              <a:t>Journal of Business Ethics.</a:t>
            </a:r>
            <a:r>
              <a:rPr lang="en-US" sz="2400" dirty="0"/>
              <a:t> Oct2018, Vol. 152 Issue 3, p803-826. </a:t>
            </a:r>
            <a:r>
              <a:rPr lang="en-US" sz="2400" i="1" dirty="0"/>
              <a:t>UTK Online Library. </a:t>
            </a:r>
            <a:r>
              <a:rPr lang="en-US" sz="2400" dirty="0"/>
              <a:t>https://web-b-</a:t>
            </a:r>
            <a:r>
              <a:rPr lang="en-US" sz="2400" dirty="0" err="1"/>
              <a:t>ebscohost</a:t>
            </a:r>
            <a:r>
              <a:rPr lang="en-US" sz="2400" dirty="0"/>
              <a:t>-</a:t>
            </a:r>
            <a:r>
              <a:rPr lang="en-US" sz="2400" dirty="0" err="1"/>
              <a:t>com.proxy.lib.utk.edu</a:t>
            </a:r>
            <a:r>
              <a:rPr lang="en-US" sz="2400" dirty="0"/>
              <a:t>/</a:t>
            </a:r>
            <a:r>
              <a:rPr lang="en-US" sz="2400" dirty="0" err="1"/>
              <a:t>ehost</a:t>
            </a:r>
            <a:r>
              <a:rPr lang="en-US" sz="2400" dirty="0"/>
              <a:t>/detail/</a:t>
            </a:r>
            <a:r>
              <a:rPr lang="en-US" sz="2400" dirty="0" err="1"/>
              <a:t>detail?vid</a:t>
            </a:r>
            <a:r>
              <a:rPr lang="en-US" sz="2400" dirty="0"/>
              <a:t>=5&amp;sid=43cee0e4-2a21-45cb-884b-c1ee277e387d%40pdc-v-sessmgr04&amp;bdata=JnNjb3BlPXNpdGU%3d#AN=132697357&amp;db=</a:t>
            </a:r>
            <a:r>
              <a:rPr lang="en-US" sz="2400" dirty="0" err="1"/>
              <a:t>bth</a:t>
            </a:r>
            <a:r>
              <a:rPr lang="en-US" sz="2400" dirty="0"/>
              <a:t>. Accessed 6 September 2019.</a:t>
            </a:r>
          </a:p>
          <a:p>
            <a:pPr marL="342892" indent="-342892">
              <a:buFont typeface="Arial" charset="0"/>
              <a:buChar char="•"/>
            </a:pPr>
            <a:r>
              <a:rPr lang="en-US" sz="2400" dirty="0"/>
              <a:t>Epstein</a:t>
            </a:r>
            <a:r>
              <a:rPr lang="en-US" sz="2400" dirty="0"/>
              <a:t>, Marc J., and Adriana </a:t>
            </a:r>
            <a:r>
              <a:rPr lang="en-US" sz="2400" dirty="0" err="1"/>
              <a:t>Rejc</a:t>
            </a:r>
            <a:r>
              <a:rPr lang="en-US" sz="2400" dirty="0"/>
              <a:t>. </a:t>
            </a:r>
            <a:r>
              <a:rPr lang="en-US" sz="2400" i="1" dirty="0"/>
              <a:t>Making Sustainability Work: Best Practices in Managing and Measuring Corporate Social, Environmental and Economic Impacts</a:t>
            </a:r>
            <a:r>
              <a:rPr lang="en-US" sz="2400" dirty="0"/>
              <a:t>. Taylor and Francis, 2017. https://</a:t>
            </a:r>
            <a:r>
              <a:rPr lang="en-US" sz="2400" dirty="0" err="1"/>
              <a:t>ebookcentral-proquest-com.proxy.lib.utk.edu</a:t>
            </a:r>
            <a:r>
              <a:rPr lang="en-US" sz="2400" dirty="0"/>
              <a:t>/lib/</a:t>
            </a:r>
            <a:r>
              <a:rPr lang="en-US" sz="2400" dirty="0" err="1"/>
              <a:t>utk</a:t>
            </a:r>
            <a:r>
              <a:rPr lang="en-US" sz="2400" dirty="0"/>
              <a:t>/</a:t>
            </a:r>
            <a:r>
              <a:rPr lang="en-US" sz="2400" dirty="0" err="1"/>
              <a:t>reader.action?docID</a:t>
            </a:r>
            <a:r>
              <a:rPr lang="en-US" sz="2400" dirty="0"/>
              <a:t>=1407850&amp;ppg=98. Accessed 16 November 2019.</a:t>
            </a:r>
          </a:p>
          <a:p>
            <a:pPr marL="342892" indent="-342892">
              <a:buFont typeface="Arial" charset="0"/>
              <a:buChar char="•"/>
            </a:pPr>
            <a:r>
              <a:rPr lang="en-US" sz="2400" dirty="0"/>
              <a:t>“</a:t>
            </a:r>
            <a:r>
              <a:rPr lang="en-US" sz="2400" dirty="0"/>
              <a:t>Human Rights and Supply Chain.” </a:t>
            </a:r>
            <a:r>
              <a:rPr lang="en-US" sz="2400" i="1" dirty="0"/>
              <a:t>McCormick: Purpose-Led Performance Report</a:t>
            </a:r>
            <a:r>
              <a:rPr lang="en-US" sz="2400" dirty="0"/>
              <a:t>, 2017, </a:t>
            </a:r>
            <a:r>
              <a:rPr lang="en-US" sz="2400" dirty="0" err="1"/>
              <a:t>p.widencdn.net</a:t>
            </a:r>
            <a:r>
              <a:rPr lang="en-US" sz="2400" dirty="0"/>
              <a:t>/svjpy4/PLP_2017_Report_US_English. Accessed 16 November </a:t>
            </a:r>
            <a:r>
              <a:rPr lang="en-US" sz="2400" dirty="0"/>
              <a:t>2019</a:t>
            </a:r>
            <a:r>
              <a:rPr lang="en-US" sz="2100" dirty="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rPr>
              <a:t>.</a:t>
            </a:r>
          </a:p>
          <a:p>
            <a:pPr marL="342892" indent="-342892">
              <a:buFont typeface="Arial" charset="0"/>
              <a:buChar char="•"/>
            </a:pPr>
            <a:r>
              <a:rPr lang="en-US" sz="2400" dirty="0"/>
              <a:t>Johnson</a:t>
            </a:r>
            <a:r>
              <a:rPr lang="en-US" sz="2400" dirty="0"/>
              <a:t>, Eric. “Blood Diamonds: The Conflict in Sierra Leone .” </a:t>
            </a:r>
            <a:r>
              <a:rPr lang="en-US" sz="2400" i="1" dirty="0"/>
              <a:t>Blood Diamonds</a:t>
            </a:r>
            <a:r>
              <a:rPr lang="en-US" sz="2400" dirty="0"/>
              <a:t>, 2002, </a:t>
            </a:r>
            <a:r>
              <a:rPr lang="en-US" sz="2400" dirty="0" err="1"/>
              <a:t>web.stanford.edu</a:t>
            </a:r>
            <a:r>
              <a:rPr lang="en-US" sz="2400" dirty="0"/>
              <a:t>/class/e297a/Conflict%20in%20Sierra%20Leone.htm. Accessed 17 November 2019. </a:t>
            </a:r>
          </a:p>
          <a:p>
            <a:endParaRPr lang="en-US" sz="2100" dirty="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endParaRPr>
          </a:p>
        </p:txBody>
      </p:sp>
      <p:sp>
        <p:nvSpPr>
          <p:cNvPr id="60" name="TextBox 59">
            <a:extLst>
              <a:ext uri="{FF2B5EF4-FFF2-40B4-BE49-F238E27FC236}">
                <a16:creationId xmlns:a16="http://schemas.microsoft.com/office/drawing/2014/main" xmlns:p15="http://schemas.microsoft.com/office/powerpoint/2012/main" xmlns:p14="http://schemas.microsoft.com/office/powerpoint/2010/main" xmlns="" id="{1043F711-D47E-42B5-B443-99A2ED27753E}"/>
              </a:ext>
            </a:extLst>
          </p:cNvPr>
          <p:cNvSpPr txBox="1"/>
          <p:nvPr/>
        </p:nvSpPr>
        <p:spPr>
          <a:xfrm>
            <a:off x="29338827" y="22076369"/>
            <a:ext cx="8001000" cy="646331"/>
          </a:xfrm>
          <a:prstGeom prst="rect">
            <a:avLst/>
          </a:prstGeom>
          <a:noFill/>
        </p:spPr>
        <p:txBody>
          <a:bodyPr wrap="square" rtlCol="0">
            <a:spAutoFit/>
          </a:bodyPr>
          <a:lstStyle>
            <a:defPPr>
              <a:defRPr kern="1200" smtId="4294967295"/>
            </a:defPPr>
          </a:lstStyle>
          <a:p>
            <a:r>
              <a:rPr lang="en-US" sz="3600" b="1">
                <a:solidFill>
                  <a:schemeClr val="tx1">
                    <a:lumMod val="75000"/>
                    <a:lumOff val="25000"/>
                  </a:schemeClr>
                </a:solidFill>
                <a:latin typeface="Montserrat Extra Bold" panose="00000900000000000000" pitchFamily="50" charset="0"/>
              </a:rPr>
              <a:t>Bibliography</a:t>
            </a:r>
            <a:endParaRPr lang="en-US" sz="3600" b="1">
              <a:solidFill>
                <a:schemeClr val="tx1">
                  <a:lumMod val="75000"/>
                  <a:lumOff val="25000"/>
                </a:schemeClr>
              </a:solidFill>
              <a:latin typeface="Montserrat Extra Bold" panose="00000900000000000000" pitchFamily="50" charset="0"/>
            </a:endParaRPr>
          </a:p>
        </p:txBody>
      </p:sp>
      <p:sp>
        <p:nvSpPr>
          <p:cNvPr id="42" name="Rectangle: Rounded Corners 41"/>
          <p:cNvSpPr/>
          <p:nvPr/>
        </p:nvSpPr>
        <p:spPr>
          <a:xfrm>
            <a:off x="28938777" y="6190947"/>
            <a:ext cx="8801100" cy="6863650"/>
          </a:xfrm>
          <a:prstGeom prst="roundRect">
            <a:avLst>
              <a:gd name="adj" fmla="val 1477"/>
            </a:avLst>
          </a:prstGeom>
          <a:solidFill>
            <a:srgbClr val="A0BEC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a:p>
        </p:txBody>
      </p:sp>
      <p:sp>
        <p:nvSpPr>
          <p:cNvPr id="61" name="TextBox 60">
            <a:extLst>
              <a:ext uri="{FF2B5EF4-FFF2-40B4-BE49-F238E27FC236}">
                <a16:creationId xmlns:a16="http://schemas.microsoft.com/office/drawing/2014/main" xmlns:p15="http://schemas.microsoft.com/office/powerpoint/2012/main" xmlns:p14="http://schemas.microsoft.com/office/powerpoint/2010/main" xmlns="" id="{89EBE15B-4246-47D5-A572-FC8BC1A36A14}"/>
              </a:ext>
            </a:extLst>
          </p:cNvPr>
          <p:cNvSpPr txBox="1"/>
          <p:nvPr/>
        </p:nvSpPr>
        <p:spPr>
          <a:xfrm>
            <a:off x="29224888" y="8178888"/>
            <a:ext cx="8001000" cy="415498"/>
          </a:xfrm>
          <a:prstGeom prst="rect">
            <a:avLst/>
          </a:prstGeom>
          <a:noFill/>
        </p:spPr>
        <p:txBody>
          <a:bodyPr wrap="square" rtlCol="0">
            <a:spAutoFit/>
          </a:bodyPr>
          <a:lstStyle>
            <a:defPPr>
              <a:defRPr kern="1200" smtId="4294967295"/>
            </a:defPPr>
          </a:lstStyle>
          <a:p>
            <a:r>
              <a:rPr lang="en-US" sz="210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rPr>
              <a:t>.</a:t>
            </a:r>
            <a:endParaRPr lang="en-US" sz="210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endParaRPr>
          </a:p>
        </p:txBody>
      </p:sp>
      <p:sp>
        <p:nvSpPr>
          <p:cNvPr id="83" name="TextBox 82">
            <a:extLst>
              <a:ext uri="{FF2B5EF4-FFF2-40B4-BE49-F238E27FC236}">
                <a16:creationId xmlns:a16="http://schemas.microsoft.com/office/drawing/2014/main" xmlns:p15="http://schemas.microsoft.com/office/powerpoint/2012/main" xmlns:p14="http://schemas.microsoft.com/office/powerpoint/2010/main" xmlns="" id="{66B428E8-E946-4C04-BA2E-DBE7C90A92EC}"/>
              </a:ext>
            </a:extLst>
          </p:cNvPr>
          <p:cNvSpPr txBox="1"/>
          <p:nvPr/>
        </p:nvSpPr>
        <p:spPr>
          <a:xfrm>
            <a:off x="29125463" y="6364225"/>
            <a:ext cx="8001000" cy="646331"/>
          </a:xfrm>
          <a:prstGeom prst="rect">
            <a:avLst/>
          </a:prstGeom>
          <a:noFill/>
        </p:spPr>
        <p:txBody>
          <a:bodyPr wrap="square" rtlCol="0">
            <a:spAutoFit/>
          </a:bodyPr>
          <a:lstStyle>
            <a:defPPr>
              <a:defRPr kern="1200" smtId="4294967295"/>
            </a:defPPr>
          </a:lstStyle>
          <a:p>
            <a:r>
              <a:rPr lang="en-US" sz="3600" b="1">
                <a:solidFill>
                  <a:schemeClr val="tx1">
                    <a:lumMod val="75000"/>
                    <a:lumOff val="25000"/>
                  </a:schemeClr>
                </a:solidFill>
                <a:latin typeface="Montserrat Extra Bold" panose="00000900000000000000" pitchFamily="50" charset="0"/>
              </a:rPr>
              <a:t>Conclusion</a:t>
            </a:r>
          </a:p>
        </p:txBody>
      </p:sp>
      <p:sp>
        <p:nvSpPr>
          <p:cNvPr id="45" name="Rectangle: Rounded Corners 44"/>
          <p:cNvSpPr/>
          <p:nvPr/>
        </p:nvSpPr>
        <p:spPr>
          <a:xfrm>
            <a:off x="28980597" y="13511521"/>
            <a:ext cx="8801100" cy="3460473"/>
          </a:xfrm>
          <a:prstGeom prst="roundRect">
            <a:avLst>
              <a:gd name="adj" fmla="val 1592"/>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a:p>
        </p:txBody>
      </p:sp>
      <p:sp>
        <p:nvSpPr>
          <p:cNvPr id="84" name="TextBox 83">
            <a:extLst>
              <a:ext uri="{FF2B5EF4-FFF2-40B4-BE49-F238E27FC236}">
                <a16:creationId xmlns:a16="http://schemas.microsoft.com/office/drawing/2014/main" xmlns:p15="http://schemas.microsoft.com/office/powerpoint/2012/main" xmlns:p14="http://schemas.microsoft.com/office/powerpoint/2010/main" xmlns="" id="{7ABCCD2C-433F-478B-B18B-A4DAD100C702}"/>
              </a:ext>
            </a:extLst>
          </p:cNvPr>
          <p:cNvSpPr txBox="1"/>
          <p:nvPr/>
        </p:nvSpPr>
        <p:spPr>
          <a:xfrm>
            <a:off x="29175176" y="14427144"/>
            <a:ext cx="8001000" cy="2246769"/>
          </a:xfrm>
          <a:prstGeom prst="rect">
            <a:avLst/>
          </a:prstGeom>
          <a:noFill/>
        </p:spPr>
        <p:txBody>
          <a:bodyPr wrap="square" rtlCol="0">
            <a:spAutoFit/>
          </a:bodyPr>
          <a:lstStyle>
            <a:defPPr>
              <a:defRPr kern="1200" smtId="4294967295"/>
            </a:defPPr>
          </a:lstStyle>
          <a:p>
            <a:r>
              <a:rPr lang="en-US" sz="2800" dirty="0">
                <a:ea typeface="Open Sans" panose="020B0606030504020204" pitchFamily="34" charset="0"/>
                <a:cs typeface="Open Sans" panose="020B0606030504020204" pitchFamily="34" charset="0"/>
              </a:rPr>
              <a:t>Emily Toye: </a:t>
            </a:r>
          </a:p>
          <a:p>
            <a:r>
              <a:rPr lang="en-US" sz="2800" dirty="0" err="1" smtClean="0">
                <a:ea typeface="Open Sans" panose="020B0606030504020204" pitchFamily="34" charset="0"/>
                <a:cs typeface="Open Sans" panose="020B0606030504020204" pitchFamily="34" charset="0"/>
              </a:rPr>
              <a:t>etoye@vols.utk.edu</a:t>
            </a:r>
            <a:endParaRPr lang="en-US" sz="2800" dirty="0">
              <a:ea typeface="Open Sans" panose="020B0606030504020204" pitchFamily="34" charset="0"/>
              <a:cs typeface="Open Sans" panose="020B0606030504020204" pitchFamily="34" charset="0"/>
            </a:endParaRPr>
          </a:p>
          <a:p>
            <a:r>
              <a:rPr lang="en-US" sz="2800" dirty="0">
                <a:ea typeface="Open Sans" panose="020B0606030504020204" pitchFamily="34" charset="0"/>
                <a:cs typeface="Open Sans" panose="020B0606030504020204" pitchFamily="34" charset="0"/>
              </a:rPr>
              <a:t>	</a:t>
            </a:r>
          </a:p>
          <a:p>
            <a:r>
              <a:rPr lang="en-US" sz="2800" dirty="0">
                <a:ea typeface="Open Sans" panose="020B0606030504020204" pitchFamily="34" charset="0"/>
                <a:cs typeface="Open Sans" panose="020B0606030504020204" pitchFamily="34" charset="0"/>
              </a:rPr>
              <a:t>Dr. John Bell: </a:t>
            </a:r>
            <a:endParaRPr lang="en-US" sz="2800" dirty="0" smtClean="0">
              <a:ea typeface="Open Sans" panose="020B0606030504020204" pitchFamily="34" charset="0"/>
              <a:cs typeface="Open Sans" panose="020B0606030504020204" pitchFamily="34" charset="0"/>
            </a:endParaRPr>
          </a:p>
          <a:p>
            <a:r>
              <a:rPr lang="en-US" sz="2800" dirty="0" err="1" smtClean="0">
                <a:ea typeface="Open Sans" panose="020B0606030504020204" pitchFamily="34" charset="0"/>
                <a:cs typeface="Open Sans" panose="020B0606030504020204" pitchFamily="34" charset="0"/>
              </a:rPr>
              <a:t>bell@utk.edu</a:t>
            </a:r>
            <a:endParaRPr lang="en-US" sz="2800" dirty="0">
              <a:ea typeface="Open Sans" panose="020B0606030504020204" pitchFamily="34" charset="0"/>
              <a:cs typeface="Open Sans" panose="020B0606030504020204" pitchFamily="34" charset="0"/>
            </a:endParaRPr>
          </a:p>
        </p:txBody>
      </p:sp>
      <p:sp>
        <p:nvSpPr>
          <p:cNvPr id="85" name="TextBox 84">
            <a:extLst>
              <a:ext uri="{FF2B5EF4-FFF2-40B4-BE49-F238E27FC236}">
                <a16:creationId xmlns:a16="http://schemas.microsoft.com/office/drawing/2014/main" xmlns:p15="http://schemas.microsoft.com/office/powerpoint/2012/main" xmlns:p14="http://schemas.microsoft.com/office/powerpoint/2010/main" xmlns="" id="{2F9F16DD-B1FB-447B-BA78-9201D1B2D897}"/>
              </a:ext>
            </a:extLst>
          </p:cNvPr>
          <p:cNvSpPr txBox="1"/>
          <p:nvPr/>
        </p:nvSpPr>
        <p:spPr>
          <a:xfrm>
            <a:off x="29175176" y="13775403"/>
            <a:ext cx="8001000" cy="646331"/>
          </a:xfrm>
          <a:prstGeom prst="rect">
            <a:avLst/>
          </a:prstGeom>
          <a:noFill/>
        </p:spPr>
        <p:txBody>
          <a:bodyPr wrap="square" rtlCol="0">
            <a:spAutoFit/>
          </a:bodyPr>
          <a:lstStyle>
            <a:defPPr>
              <a:defRPr kern="1200" smtId="4294967295"/>
            </a:defPPr>
          </a:lstStyle>
          <a:p>
            <a:r>
              <a:rPr lang="en-US" sz="3600" b="1" dirty="0">
                <a:solidFill>
                  <a:schemeClr val="tx1">
                    <a:lumMod val="75000"/>
                    <a:lumOff val="25000"/>
                  </a:schemeClr>
                </a:solidFill>
                <a:latin typeface="Montserrat Extra Bold" panose="00000900000000000000" pitchFamily="50" charset="0"/>
              </a:rPr>
              <a:t>Contacts</a:t>
            </a:r>
            <a:endParaRPr lang="en-US" sz="3600" b="1" dirty="0">
              <a:solidFill>
                <a:schemeClr val="tx1">
                  <a:lumMod val="75000"/>
                  <a:lumOff val="25000"/>
                </a:schemeClr>
              </a:solidFill>
              <a:latin typeface="Montserrat Extra Bold" panose="00000900000000000000" pitchFamily="50" charset="0"/>
            </a:endParaRPr>
          </a:p>
        </p:txBody>
      </p:sp>
      <p:sp>
        <p:nvSpPr>
          <p:cNvPr id="39" name="Rectangle: Rounded Corners 38"/>
          <p:cNvSpPr/>
          <p:nvPr/>
        </p:nvSpPr>
        <p:spPr>
          <a:xfrm>
            <a:off x="464646" y="6190945"/>
            <a:ext cx="8801100" cy="8850858"/>
          </a:xfrm>
          <a:prstGeom prst="roundRect">
            <a:avLst>
              <a:gd name="adj" fmla="val 1711"/>
            </a:avLst>
          </a:prstGeom>
          <a:solidFill>
            <a:srgbClr val="A0BEC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dirty="0"/>
          </a:p>
        </p:txBody>
      </p:sp>
      <p:sp>
        <p:nvSpPr>
          <p:cNvPr id="46" name="TextBox 45"/>
          <p:cNvSpPr txBox="1"/>
          <p:nvPr/>
        </p:nvSpPr>
        <p:spPr>
          <a:xfrm>
            <a:off x="949744" y="7435370"/>
            <a:ext cx="8001000" cy="6124754"/>
          </a:xfrm>
          <a:prstGeom prst="rect">
            <a:avLst/>
          </a:prstGeom>
          <a:noFill/>
        </p:spPr>
        <p:txBody>
          <a:bodyPr wrap="square" rtlCol="0">
            <a:spAutoFit/>
          </a:bodyPr>
          <a:lstStyle>
            <a:defPPr>
              <a:defRPr kern="1200" smtId="4294967295"/>
            </a:defPPr>
          </a:lstStyle>
          <a:p>
            <a:r>
              <a:rPr lang="en-US" sz="2800" dirty="0"/>
              <a:t>From blood diamonds sparking a war in West Africa to Foxconn building a suicide net, any inhumane act in a supply chain poses a risk to companies, despite how upstream the scandal occurs. Consumers are becoming increasingly aware of the supply chains of the companies from which they purchase, as information is becoming more and more accessible. While companies may claim to be not responsible for the actions of tier two and three suppliers, consumers associate the company with the scandal regardless. This study explores how companies are ensuring their upstream supply chains are socially responsible. </a:t>
            </a:r>
            <a:endParaRPr lang="en-US" sz="2800" dirty="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endParaRPr>
          </a:p>
        </p:txBody>
      </p:sp>
      <p:sp>
        <p:nvSpPr>
          <p:cNvPr id="47" name="TextBox 46"/>
          <p:cNvSpPr txBox="1"/>
          <p:nvPr/>
        </p:nvSpPr>
        <p:spPr>
          <a:xfrm>
            <a:off x="949744" y="6563340"/>
            <a:ext cx="7830904" cy="646331"/>
          </a:xfrm>
          <a:prstGeom prst="rect">
            <a:avLst/>
          </a:prstGeom>
          <a:noFill/>
        </p:spPr>
        <p:txBody>
          <a:bodyPr wrap="square" rtlCol="0">
            <a:spAutoFit/>
          </a:bodyPr>
          <a:lstStyle>
            <a:defPPr>
              <a:defRPr kern="1200" smtId="4294967295"/>
            </a:defPPr>
          </a:lstStyle>
          <a:p>
            <a:r>
              <a:rPr lang="en-US" sz="3600" b="1" dirty="0">
                <a:solidFill>
                  <a:schemeClr val="tx1">
                    <a:lumMod val="75000"/>
                    <a:lumOff val="25000"/>
                  </a:schemeClr>
                </a:solidFill>
                <a:latin typeface="Montserrat Extra Bold" panose="00000900000000000000" pitchFamily="50" charset="0"/>
              </a:rPr>
              <a:t>Abstract</a:t>
            </a:r>
          </a:p>
        </p:txBody>
      </p:sp>
      <p:sp>
        <p:nvSpPr>
          <p:cNvPr id="43" name="Rectangle: Rounded Corners 42"/>
          <p:cNvSpPr/>
          <p:nvPr/>
        </p:nvSpPr>
        <p:spPr>
          <a:xfrm>
            <a:off x="497473" y="15414199"/>
            <a:ext cx="8801100" cy="13294507"/>
          </a:xfrm>
          <a:prstGeom prst="roundRect">
            <a:avLst>
              <a:gd name="adj" fmla="val 2004"/>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dirty="0"/>
          </a:p>
        </p:txBody>
      </p:sp>
      <p:sp>
        <p:nvSpPr>
          <p:cNvPr id="86" name="TextBox 85">
            <a:extLst>
              <a:ext uri="{FF2B5EF4-FFF2-40B4-BE49-F238E27FC236}">
                <a16:creationId xmlns:a16="http://schemas.microsoft.com/office/drawing/2014/main" xmlns:p15="http://schemas.microsoft.com/office/powerpoint/2012/main" xmlns:p14="http://schemas.microsoft.com/office/powerpoint/2010/main" xmlns="" id="{9B320F11-3F85-4920-92E0-15D89C7AF4D2}"/>
              </a:ext>
            </a:extLst>
          </p:cNvPr>
          <p:cNvSpPr txBox="1"/>
          <p:nvPr/>
        </p:nvSpPr>
        <p:spPr>
          <a:xfrm>
            <a:off x="779648" y="16333190"/>
            <a:ext cx="8001000" cy="11295400"/>
          </a:xfrm>
          <a:prstGeom prst="rect">
            <a:avLst/>
          </a:prstGeom>
          <a:noFill/>
        </p:spPr>
        <p:txBody>
          <a:bodyPr wrap="square" rtlCol="0">
            <a:spAutoFit/>
          </a:bodyPr>
          <a:lstStyle>
            <a:defPPr>
              <a:defRPr kern="1200" smtId="4294967295"/>
            </a:defPPr>
          </a:lstStyle>
          <a:p>
            <a:r>
              <a:rPr lang="en-US" sz="2800" b="1" dirty="0"/>
              <a:t> </a:t>
            </a:r>
            <a:r>
              <a:rPr lang="en-US" sz="2800" dirty="0"/>
              <a:t>Sourcing is </a:t>
            </a:r>
            <a:r>
              <a:rPr lang="en-US" sz="2800" dirty="0"/>
              <a:t>a function of supply chain in which the need for sustainability has become evident in the past </a:t>
            </a:r>
            <a:r>
              <a:rPr lang="en-US" sz="2800" dirty="0"/>
              <a:t>decade due to customer visibility and globalization. </a:t>
            </a:r>
          </a:p>
          <a:p>
            <a:endParaRPr lang="en-US" sz="2800" dirty="0"/>
          </a:p>
          <a:p>
            <a:r>
              <a:rPr lang="en-US" sz="2800" dirty="0"/>
              <a:t>Consumers </a:t>
            </a:r>
            <a:r>
              <a:rPr lang="en-US" sz="2800" dirty="0"/>
              <a:t>now have increased visibility of supply chains due to readily available information on the world wide web and social media. When a supplier is involved in a scandal, the company will be associated with the scandal, regardless of what tier the supplier falls under. </a:t>
            </a:r>
            <a:endParaRPr lang="en-US" sz="2800" dirty="0"/>
          </a:p>
          <a:p>
            <a:endParaRPr lang="en-US" sz="2800" dirty="0"/>
          </a:p>
          <a:p>
            <a:r>
              <a:rPr lang="en-US" sz="2800" dirty="0"/>
              <a:t>Globalization </a:t>
            </a:r>
            <a:r>
              <a:rPr lang="en-US" sz="2800" dirty="0"/>
              <a:t>is another factor impacting sustainability. Companies are seeking lower labor and materials costs in developing countries to improve their bottom lines. In other cases, a raw material is scarce and can only be found in </a:t>
            </a:r>
            <a:r>
              <a:rPr lang="en-US" sz="2800" dirty="0"/>
              <a:t>certain regions. Globalization </a:t>
            </a:r>
            <a:r>
              <a:rPr lang="en-US" sz="2800" dirty="0"/>
              <a:t>leads to an increase in risk. </a:t>
            </a:r>
            <a:r>
              <a:rPr lang="en-US" sz="2800" dirty="0"/>
              <a:t>S</a:t>
            </a:r>
            <a:r>
              <a:rPr lang="en-US" sz="2800" dirty="0" smtClean="0"/>
              <a:t>uppliers </a:t>
            </a:r>
            <a:r>
              <a:rPr lang="en-US" sz="2800" dirty="0"/>
              <a:t>can be more difficult to monitor and values may not align. </a:t>
            </a:r>
            <a:endParaRPr lang="en-US" sz="2800" dirty="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endParaRPr>
          </a:p>
          <a:p>
            <a:endParaRPr lang="en-US" sz="2800" dirty="0"/>
          </a:p>
          <a:p>
            <a:r>
              <a:rPr lang="en-US" sz="2800" dirty="0"/>
              <a:t>McCormick’s social sustainability strategy involves the use of education. McCormick is improving access to education by sponsoring “village adoption” programs in the regions from which they source. </a:t>
            </a:r>
            <a:endParaRPr lang="en-US" sz="2100" dirty="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endParaRPr>
          </a:p>
        </p:txBody>
      </p:sp>
      <p:sp>
        <p:nvSpPr>
          <p:cNvPr id="87" name="TextBox 86">
            <a:extLst>
              <a:ext uri="{FF2B5EF4-FFF2-40B4-BE49-F238E27FC236}">
                <a16:creationId xmlns:a16="http://schemas.microsoft.com/office/drawing/2014/main" xmlns:p15="http://schemas.microsoft.com/office/powerpoint/2012/main" xmlns:p14="http://schemas.microsoft.com/office/powerpoint/2010/main" xmlns="" id="{7DB2E49A-CE7A-4210-AE9F-5037030C938E}"/>
              </a:ext>
            </a:extLst>
          </p:cNvPr>
          <p:cNvSpPr txBox="1"/>
          <p:nvPr/>
        </p:nvSpPr>
        <p:spPr>
          <a:xfrm>
            <a:off x="863078" y="15550529"/>
            <a:ext cx="8001000" cy="646331"/>
          </a:xfrm>
          <a:prstGeom prst="rect">
            <a:avLst/>
          </a:prstGeom>
          <a:noFill/>
        </p:spPr>
        <p:txBody>
          <a:bodyPr wrap="square" rtlCol="0">
            <a:spAutoFit/>
          </a:bodyPr>
          <a:lstStyle>
            <a:defPPr>
              <a:defRPr kern="1200" smtId="4294967295"/>
            </a:defPPr>
          </a:lstStyle>
          <a:p>
            <a:r>
              <a:rPr lang="en-US" sz="3600" b="1" dirty="0">
                <a:solidFill>
                  <a:schemeClr val="tx1">
                    <a:lumMod val="75000"/>
                    <a:lumOff val="25000"/>
                  </a:schemeClr>
                </a:solidFill>
                <a:latin typeface="Montserrat Extra Bold" panose="00000900000000000000" pitchFamily="50" charset="0"/>
              </a:rPr>
              <a:t>Background</a:t>
            </a:r>
            <a:endParaRPr lang="en-US" sz="3600" b="1" dirty="0">
              <a:solidFill>
                <a:schemeClr val="tx1">
                  <a:lumMod val="75000"/>
                  <a:lumOff val="25000"/>
                </a:schemeClr>
              </a:solidFill>
              <a:latin typeface="Montserrat Extra Bold" panose="00000900000000000000" pitchFamily="50" charset="0"/>
            </a:endParaRPr>
          </a:p>
        </p:txBody>
      </p:sp>
      <p:sp>
        <p:nvSpPr>
          <p:cNvPr id="44" name="Rectangle: Rounded Corners 43"/>
          <p:cNvSpPr/>
          <p:nvPr/>
        </p:nvSpPr>
        <p:spPr>
          <a:xfrm>
            <a:off x="621005" y="29248193"/>
            <a:ext cx="8925428" cy="3230246"/>
          </a:xfrm>
          <a:prstGeom prst="roundRect">
            <a:avLst>
              <a:gd name="adj" fmla="val 2700"/>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dirty="0"/>
          </a:p>
        </p:txBody>
      </p:sp>
      <p:sp>
        <p:nvSpPr>
          <p:cNvPr id="88" name="TextBox 87">
            <a:extLst>
              <a:ext uri="{FF2B5EF4-FFF2-40B4-BE49-F238E27FC236}">
                <a16:creationId xmlns:a16="http://schemas.microsoft.com/office/drawing/2014/main" xmlns:p15="http://schemas.microsoft.com/office/powerpoint/2012/main" xmlns:p14="http://schemas.microsoft.com/office/powerpoint/2010/main" xmlns="" id="{42B0A569-B3B2-4D39-9EF7-F3CC8A0EDD42}"/>
              </a:ext>
            </a:extLst>
          </p:cNvPr>
          <p:cNvSpPr txBox="1"/>
          <p:nvPr/>
        </p:nvSpPr>
        <p:spPr>
          <a:xfrm>
            <a:off x="863078" y="30286861"/>
            <a:ext cx="8402668" cy="1708160"/>
          </a:xfrm>
          <a:prstGeom prst="rect">
            <a:avLst/>
          </a:prstGeom>
          <a:noFill/>
        </p:spPr>
        <p:txBody>
          <a:bodyPr wrap="square" rtlCol="0">
            <a:spAutoFit/>
          </a:bodyPr>
          <a:lstStyle>
            <a:defPPr>
              <a:defRPr kern="1200" smtId="4294967295"/>
            </a:defPPr>
          </a:lstStyle>
          <a:p>
            <a:r>
              <a:rPr lang="en-US" sz="2800" dirty="0"/>
              <a:t>This research study explores how companies are approaching socially sustainable sourcing through the use of education. </a:t>
            </a:r>
            <a:endParaRPr lang="en-US" sz="2100" dirty="0"/>
          </a:p>
          <a:p>
            <a:endParaRPr lang="en-US" sz="2100" dirty="0">
              <a:solidFill>
                <a:schemeClr val="tx1">
                  <a:lumMod val="65000"/>
                  <a:lumOff val="35000"/>
                </a:schemeClr>
              </a:solidFill>
              <a:latin typeface="Domine" panose="02040503040403060204" pitchFamily="18" charset="0"/>
              <a:ea typeface="Open Sans" panose="020B0606030504020204" pitchFamily="34" charset="0"/>
              <a:cs typeface="Open Sans" panose="020B0606030504020204" pitchFamily="34" charset="0"/>
            </a:endParaRPr>
          </a:p>
        </p:txBody>
      </p:sp>
      <p:sp>
        <p:nvSpPr>
          <p:cNvPr id="89" name="TextBox 88">
            <a:extLst>
              <a:ext uri="{FF2B5EF4-FFF2-40B4-BE49-F238E27FC236}">
                <a16:creationId xmlns:a16="http://schemas.microsoft.com/office/drawing/2014/main" xmlns:p15="http://schemas.microsoft.com/office/powerpoint/2012/main" xmlns:p14="http://schemas.microsoft.com/office/powerpoint/2010/main" xmlns="" id="{CA3FBD3B-628E-43FF-A33F-32B15438C990}"/>
              </a:ext>
            </a:extLst>
          </p:cNvPr>
          <p:cNvSpPr txBox="1"/>
          <p:nvPr/>
        </p:nvSpPr>
        <p:spPr>
          <a:xfrm>
            <a:off x="980715" y="29359029"/>
            <a:ext cx="8001000" cy="646331"/>
          </a:xfrm>
          <a:prstGeom prst="rect">
            <a:avLst/>
          </a:prstGeom>
          <a:noFill/>
        </p:spPr>
        <p:txBody>
          <a:bodyPr wrap="square" rtlCol="0">
            <a:spAutoFit/>
          </a:bodyPr>
          <a:lstStyle>
            <a:defPPr>
              <a:defRPr kern="1200" smtId="4294967295"/>
            </a:defPPr>
          </a:lstStyle>
          <a:p>
            <a:r>
              <a:rPr lang="en-US" sz="3600" b="1" dirty="0">
                <a:solidFill>
                  <a:schemeClr val="tx1">
                    <a:lumMod val="75000"/>
                    <a:lumOff val="25000"/>
                  </a:schemeClr>
                </a:solidFill>
                <a:latin typeface="Montserrat Extra Bold" panose="00000900000000000000" pitchFamily="50" charset="0"/>
              </a:rPr>
              <a:t>Research Objective</a:t>
            </a:r>
            <a:endParaRPr lang="en-US" sz="3600" b="1" dirty="0">
              <a:solidFill>
                <a:schemeClr val="tx1">
                  <a:lumMod val="75000"/>
                  <a:lumOff val="25000"/>
                </a:schemeClr>
              </a:solidFill>
              <a:latin typeface="Montserrat Extra Bold" panose="00000900000000000000" pitchFamily="50" charset="0"/>
            </a:endParaRPr>
          </a:p>
        </p:txBody>
      </p:sp>
      <p:sp>
        <p:nvSpPr>
          <p:cNvPr id="40" name="Rectangle: Rounded Corners 39"/>
          <p:cNvSpPr/>
          <p:nvPr/>
        </p:nvSpPr>
        <p:spPr>
          <a:xfrm>
            <a:off x="9736321" y="6145960"/>
            <a:ext cx="18730287" cy="7381862"/>
          </a:xfrm>
          <a:prstGeom prst="roundRect">
            <a:avLst>
              <a:gd name="adj" fmla="val 1822"/>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dirty="0"/>
          </a:p>
        </p:txBody>
      </p:sp>
      <p:sp>
        <p:nvSpPr>
          <p:cNvPr id="90" name="TextBox 89">
            <a:extLst>
              <a:ext uri="{FF2B5EF4-FFF2-40B4-BE49-F238E27FC236}">
                <a16:creationId xmlns:a16="http://schemas.microsoft.com/office/drawing/2014/main" xmlns:p15="http://schemas.microsoft.com/office/powerpoint/2012/main" xmlns:p14="http://schemas.microsoft.com/office/powerpoint/2010/main" xmlns="" id="{29FDCEBF-DA7D-4AE0-A6BD-06A1FEAE41E1}"/>
              </a:ext>
            </a:extLst>
          </p:cNvPr>
          <p:cNvSpPr txBox="1"/>
          <p:nvPr/>
        </p:nvSpPr>
        <p:spPr>
          <a:xfrm>
            <a:off x="10341842" y="7435370"/>
            <a:ext cx="17938576" cy="5909310"/>
          </a:xfrm>
          <a:prstGeom prst="rect">
            <a:avLst/>
          </a:prstGeom>
          <a:noFill/>
        </p:spPr>
        <p:txBody>
          <a:bodyPr wrap="square" rtlCol="0">
            <a:spAutoFit/>
          </a:bodyPr>
          <a:lstStyle>
            <a:defPPr>
              <a:defRPr kern="1200" smtId="4294967295"/>
            </a:defPPr>
          </a:lstStyle>
          <a:p>
            <a:r>
              <a:rPr lang="en-US" sz="2800" dirty="0"/>
              <a:t>-Qualitative Research Method: Collected Data through </a:t>
            </a:r>
            <a:r>
              <a:rPr lang="en-US" sz="2800" dirty="0"/>
              <a:t>interviews with subject matter experts and company representatives</a:t>
            </a:r>
            <a:r>
              <a:rPr lang="en-US" sz="2800" dirty="0"/>
              <a:t> </a:t>
            </a:r>
          </a:p>
          <a:p>
            <a:endParaRPr lang="en-US" sz="2800" dirty="0"/>
          </a:p>
          <a:p>
            <a:r>
              <a:rPr lang="en-US" sz="2800" dirty="0"/>
              <a:t>-Five interviews with experts </a:t>
            </a:r>
            <a:r>
              <a:rPr lang="en-US" sz="2800" dirty="0"/>
              <a:t>in supply chain </a:t>
            </a:r>
            <a:r>
              <a:rPr lang="en-US" sz="2800" dirty="0"/>
              <a:t>sustainability</a:t>
            </a:r>
          </a:p>
          <a:p>
            <a:pPr marL="300031" indent="-300031">
              <a:buFont typeface="Arial" charset="0"/>
              <a:buChar char="•"/>
            </a:pPr>
            <a:r>
              <a:rPr lang="en-US" sz="2800" dirty="0"/>
              <a:t>Faculty or </a:t>
            </a:r>
            <a:r>
              <a:rPr lang="en-US" sz="2800" dirty="0"/>
              <a:t>doctorate students at the University of </a:t>
            </a:r>
            <a:r>
              <a:rPr lang="en-US" sz="2800" dirty="0"/>
              <a:t>Tennessee </a:t>
            </a:r>
          </a:p>
          <a:p>
            <a:pPr marL="300031" indent="-300031">
              <a:buFont typeface="Arial" charset="0"/>
              <a:buChar char="•"/>
            </a:pPr>
            <a:r>
              <a:rPr lang="en-US" sz="2800" dirty="0"/>
              <a:t>Purpose: gather </a:t>
            </a:r>
            <a:r>
              <a:rPr lang="en-US" sz="2800" dirty="0"/>
              <a:t>insights that are not biased towards any particular </a:t>
            </a:r>
            <a:r>
              <a:rPr lang="en-US" sz="2800" dirty="0"/>
              <a:t>company</a:t>
            </a:r>
          </a:p>
          <a:p>
            <a:endParaRPr lang="en-US" sz="2800" dirty="0">
              <a:solidFill>
                <a:schemeClr val="tx1">
                  <a:lumMod val="65000"/>
                  <a:lumOff val="35000"/>
                </a:schemeClr>
              </a:solidFill>
              <a:ea typeface="+mj-ea"/>
              <a:cs typeface="Open Sans" panose="020B0606030504020204" pitchFamily="34" charset="0"/>
            </a:endParaRPr>
          </a:p>
          <a:p>
            <a:r>
              <a:rPr lang="en-US" sz="2800" dirty="0">
                <a:ea typeface="+mj-ea"/>
                <a:cs typeface="Open Sans" panose="020B0606030504020204" pitchFamily="34" charset="0"/>
              </a:rPr>
              <a:t>-Three interviews with company representatives</a:t>
            </a:r>
          </a:p>
          <a:p>
            <a:pPr marL="300031" indent="-300031">
              <a:buFont typeface="Arial" charset="0"/>
              <a:buChar char="•"/>
            </a:pPr>
            <a:r>
              <a:rPr lang="en-US" sz="2800" dirty="0">
                <a:ea typeface="+mj-ea"/>
                <a:cs typeface="Open Sans" panose="020B0606030504020204" pitchFamily="34" charset="0"/>
              </a:rPr>
              <a:t>Procurement or sustainability professionals</a:t>
            </a:r>
          </a:p>
          <a:p>
            <a:pPr marL="300031" indent="-300031">
              <a:buFont typeface="Arial" charset="0"/>
              <a:buChar char="•"/>
            </a:pPr>
            <a:r>
              <a:rPr lang="en-US" sz="2800" dirty="0"/>
              <a:t>Purpose: gather insights </a:t>
            </a:r>
            <a:r>
              <a:rPr lang="en-US" sz="2800" dirty="0"/>
              <a:t>from individuals who are currently working in the </a:t>
            </a:r>
            <a:r>
              <a:rPr lang="en-US" sz="2800" dirty="0"/>
              <a:t>field</a:t>
            </a:r>
          </a:p>
          <a:p>
            <a:pPr marL="300031" indent="-300031">
              <a:buFont typeface="Arial" charset="0"/>
              <a:buChar char="•"/>
            </a:pPr>
            <a:endParaRPr lang="en-US" sz="2800" dirty="0">
              <a:ea typeface="+mj-ea"/>
              <a:cs typeface="Open Sans" panose="020B0606030504020204" pitchFamily="34" charset="0"/>
            </a:endParaRPr>
          </a:p>
          <a:p>
            <a:r>
              <a:rPr lang="en-US" sz="2800" dirty="0">
                <a:ea typeface="+mj-ea"/>
                <a:cs typeface="Open Sans" panose="020B0606030504020204" pitchFamily="34" charset="0"/>
              </a:rPr>
              <a:t>-Data Evaluation: Identified </a:t>
            </a:r>
            <a:r>
              <a:rPr lang="en-US" sz="2800" dirty="0"/>
              <a:t>common themes within transcribed interviews </a:t>
            </a:r>
            <a:endParaRPr lang="en-US" sz="2800" dirty="0">
              <a:solidFill>
                <a:schemeClr val="tx1">
                  <a:lumMod val="65000"/>
                  <a:lumOff val="35000"/>
                </a:schemeClr>
              </a:solidFill>
              <a:ea typeface="+mj-ea"/>
              <a:cs typeface="Open Sans" panose="020B0606030504020204" pitchFamily="34" charset="0"/>
            </a:endParaRPr>
          </a:p>
          <a:p>
            <a:endParaRPr lang="en-US" sz="2100" dirty="0">
              <a:solidFill>
                <a:schemeClr val="tx1">
                  <a:lumMod val="65000"/>
                  <a:lumOff val="35000"/>
                </a:schemeClr>
              </a:solidFill>
              <a:ea typeface="+mj-ea"/>
              <a:cs typeface="Open Sans" panose="020B0606030504020204" pitchFamily="34" charset="0"/>
            </a:endParaRPr>
          </a:p>
          <a:p>
            <a:endParaRPr lang="en-US" sz="2100" dirty="0">
              <a:ea typeface="+mj-ea"/>
              <a:cs typeface="Open Sans" panose="020B0606030504020204" pitchFamily="34" charset="0"/>
            </a:endParaRPr>
          </a:p>
        </p:txBody>
      </p:sp>
      <p:sp>
        <p:nvSpPr>
          <p:cNvPr id="91" name="TextBox 90">
            <a:extLst>
              <a:ext uri="{FF2B5EF4-FFF2-40B4-BE49-F238E27FC236}">
                <a16:creationId xmlns:a16="http://schemas.microsoft.com/office/drawing/2014/main" xmlns:p15="http://schemas.microsoft.com/office/powerpoint/2012/main" xmlns:p14="http://schemas.microsoft.com/office/powerpoint/2010/main" xmlns="" id="{15232698-55E6-4C6D-9947-A1F5F1CCE1E0}"/>
              </a:ext>
            </a:extLst>
          </p:cNvPr>
          <p:cNvSpPr txBox="1"/>
          <p:nvPr/>
        </p:nvSpPr>
        <p:spPr>
          <a:xfrm>
            <a:off x="10479647" y="6508628"/>
            <a:ext cx="8001000" cy="646331"/>
          </a:xfrm>
          <a:prstGeom prst="rect">
            <a:avLst/>
          </a:prstGeom>
          <a:noFill/>
        </p:spPr>
        <p:txBody>
          <a:bodyPr wrap="square" rtlCol="0">
            <a:spAutoFit/>
          </a:bodyPr>
          <a:lstStyle>
            <a:defPPr>
              <a:defRPr kern="1200" smtId="4294967295"/>
            </a:defPPr>
          </a:lstStyle>
          <a:p>
            <a:r>
              <a:rPr lang="en-US" sz="3600" b="1" dirty="0">
                <a:solidFill>
                  <a:schemeClr val="tx1">
                    <a:lumMod val="75000"/>
                    <a:lumOff val="25000"/>
                  </a:schemeClr>
                </a:solidFill>
                <a:latin typeface="Montserrat Extra Bold" panose="00000900000000000000" pitchFamily="50" charset="0"/>
              </a:rPr>
              <a:t>Methodology</a:t>
            </a:r>
            <a:endParaRPr lang="en-US" sz="3600" b="1" dirty="0">
              <a:solidFill>
                <a:schemeClr val="tx1">
                  <a:lumMod val="75000"/>
                  <a:lumOff val="25000"/>
                </a:schemeClr>
              </a:solidFill>
              <a:latin typeface="Montserrat Extra Bold" panose="00000900000000000000" pitchFamily="50" charset="0"/>
            </a:endParaRPr>
          </a:p>
        </p:txBody>
      </p:sp>
      <p:sp>
        <p:nvSpPr>
          <p:cNvPr id="41" name="Rectangle: Rounded Corners 40"/>
          <p:cNvSpPr/>
          <p:nvPr/>
        </p:nvSpPr>
        <p:spPr>
          <a:xfrm>
            <a:off x="9903953" y="18680257"/>
            <a:ext cx="18471264" cy="13798182"/>
          </a:xfrm>
          <a:prstGeom prst="roundRect">
            <a:avLst>
              <a:gd name="adj" fmla="val 1937"/>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dirty="0"/>
          </a:p>
        </p:txBody>
      </p:sp>
      <p:sp>
        <p:nvSpPr>
          <p:cNvPr id="93" name="TextBox 92">
            <a:extLst>
              <a:ext uri="{FF2B5EF4-FFF2-40B4-BE49-F238E27FC236}">
                <a16:creationId xmlns:a16="http://schemas.microsoft.com/office/drawing/2014/main" xmlns:p15="http://schemas.microsoft.com/office/powerpoint/2012/main" xmlns:p14="http://schemas.microsoft.com/office/powerpoint/2010/main" xmlns="" id="{7381E656-1550-4678-91D6-50348E24F942}"/>
              </a:ext>
            </a:extLst>
          </p:cNvPr>
          <p:cNvSpPr txBox="1"/>
          <p:nvPr/>
        </p:nvSpPr>
        <p:spPr>
          <a:xfrm>
            <a:off x="10929711" y="18960667"/>
            <a:ext cx="8001000" cy="646331"/>
          </a:xfrm>
          <a:prstGeom prst="rect">
            <a:avLst/>
          </a:prstGeom>
          <a:noFill/>
        </p:spPr>
        <p:txBody>
          <a:bodyPr wrap="square" rtlCol="0">
            <a:spAutoFit/>
          </a:bodyPr>
          <a:lstStyle>
            <a:defPPr>
              <a:defRPr kern="1200" smtId="4294967295"/>
            </a:defPPr>
          </a:lstStyle>
          <a:p>
            <a:r>
              <a:rPr lang="en-US" sz="3600" b="1" dirty="0">
                <a:solidFill>
                  <a:schemeClr val="tx1">
                    <a:lumMod val="75000"/>
                    <a:lumOff val="25000"/>
                  </a:schemeClr>
                </a:solidFill>
                <a:latin typeface="Montserrat Extra Bold" panose="00000900000000000000" pitchFamily="50" charset="0"/>
              </a:rPr>
              <a:t>Results</a:t>
            </a:r>
          </a:p>
        </p:txBody>
      </p:sp>
      <p:pic>
        <p:nvPicPr>
          <p:cNvPr id="30" name="Picture 29" descr="/Users/emilytoye/Desktop/Screen Shot 2020-03-15 at 4.37.06 PM.png"/>
          <p:cNvPicPr/>
          <p:nvPr/>
        </p:nvPicPr>
        <p:blipFill>
          <a:blip r:embed="rId2">
            <a:extLst>
              <a:ext uri="{28A0092B-C50C-407E-A947-70E740481C1C}">
                <a14:useLocalDpi xmlns:a14="http://schemas.microsoft.com/office/drawing/2010/main" val="0"/>
              </a:ext>
            </a:extLst>
          </a:blip>
          <a:srcRect/>
          <a:stretch>
            <a:fillRect/>
          </a:stretch>
        </p:blipFill>
        <p:spPr bwMode="auto">
          <a:xfrm>
            <a:off x="9736321" y="13054595"/>
            <a:ext cx="5919205" cy="5625661"/>
          </a:xfrm>
          <a:prstGeom prst="rect">
            <a:avLst/>
          </a:prstGeom>
          <a:noFill/>
          <a:ln>
            <a:noFill/>
          </a:ln>
        </p:spPr>
      </p:pic>
      <p:sp>
        <p:nvSpPr>
          <p:cNvPr id="6" name="Rectangle 5"/>
          <p:cNvSpPr/>
          <p:nvPr/>
        </p:nvSpPr>
        <p:spPr>
          <a:xfrm>
            <a:off x="29224889" y="7183707"/>
            <a:ext cx="7901574" cy="5262979"/>
          </a:xfrm>
          <a:prstGeom prst="rect">
            <a:avLst/>
          </a:prstGeom>
        </p:spPr>
        <p:txBody>
          <a:bodyPr wrap="square">
            <a:spAutoFit/>
          </a:bodyPr>
          <a:lstStyle/>
          <a:p>
            <a:pPr marL="457190" indent="-457190">
              <a:buFont typeface="Arial" charset="0"/>
              <a:buChar char="•"/>
            </a:pPr>
            <a:r>
              <a:rPr lang="en-US" sz="2800" dirty="0"/>
              <a:t>The main incentive behind social sustainability programs is economic performance.</a:t>
            </a:r>
          </a:p>
          <a:p>
            <a:endParaRPr lang="en-US" sz="2800" dirty="0"/>
          </a:p>
          <a:p>
            <a:pPr marL="457190" indent="-457190">
              <a:buFont typeface="Arial" charset="0"/>
              <a:buChar char="•"/>
            </a:pPr>
            <a:r>
              <a:rPr lang="en-US" sz="2800" dirty="0"/>
              <a:t>Companies do not have sustainability programs beyond tier 1 suppliers.</a:t>
            </a:r>
          </a:p>
          <a:p>
            <a:pPr marL="457190" indent="-457190">
              <a:buFont typeface="Arial" charset="0"/>
              <a:buChar char="•"/>
            </a:pPr>
            <a:endParaRPr lang="en-US" sz="2800" dirty="0"/>
          </a:p>
          <a:p>
            <a:pPr marL="457190" indent="-457190">
              <a:buFont typeface="Arial" charset="0"/>
              <a:buChar char="•"/>
            </a:pPr>
            <a:r>
              <a:rPr lang="en-US" sz="2800" dirty="0"/>
              <a:t>Companies are using education as an approach to sustainable sourcing.</a:t>
            </a:r>
          </a:p>
          <a:p>
            <a:endParaRPr lang="en-US" sz="2800" dirty="0"/>
          </a:p>
          <a:p>
            <a:pPr marL="457190" indent="-457190">
              <a:buFont typeface="Arial" charset="0"/>
              <a:buChar char="•"/>
            </a:pPr>
            <a:r>
              <a:rPr lang="en-US" sz="2800" dirty="0"/>
              <a:t>Consumers will incentivize companies to improve sustainability programs in the future.</a:t>
            </a:r>
          </a:p>
        </p:txBody>
      </p:sp>
      <p:pic>
        <p:nvPicPr>
          <p:cNvPr id="1026" name="Picture 2" descr="en and the Triple Bottom Line | GreenBi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55525" y="13511521"/>
            <a:ext cx="7809472" cy="475144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4"/>
          <a:srcRect l="381" t="-990" r="-381" b="-4521"/>
          <a:stretch/>
        </p:blipFill>
        <p:spPr>
          <a:xfrm>
            <a:off x="23458933" y="12816112"/>
            <a:ext cx="4916284" cy="6476813"/>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4565727" cy="5162784"/>
          </a:xfrm>
          <a:prstGeom prst="rect">
            <a:avLst/>
          </a:prstGeom>
        </p:spPr>
      </p:pic>
      <p:graphicFrame>
        <p:nvGraphicFramePr>
          <p:cNvPr id="50" name="Table 49"/>
          <p:cNvGraphicFramePr>
            <a:graphicFrameLocks noGrp="1"/>
          </p:cNvGraphicFramePr>
          <p:nvPr>
            <p:extLst>
              <p:ext uri="{D42A27DB-BD31-4B8C-83A1-F6EECF244321}">
                <p14:modId xmlns:p14="http://schemas.microsoft.com/office/powerpoint/2010/main" val="1154532075"/>
              </p:ext>
            </p:extLst>
          </p:nvPr>
        </p:nvGraphicFramePr>
        <p:xfrm>
          <a:off x="10479647" y="20133228"/>
          <a:ext cx="17352769" cy="12126856"/>
        </p:xfrm>
        <a:graphic>
          <a:graphicData uri="http://schemas.openxmlformats.org/drawingml/2006/table">
            <a:tbl>
              <a:tblPr bandRow="1">
                <a:tableStyleId>{5940675A-B579-460E-94D1-54222C63F5DA}</a:tableStyleId>
              </a:tblPr>
              <a:tblGrid>
                <a:gridCol w="2962667"/>
                <a:gridCol w="2962667"/>
                <a:gridCol w="1269715"/>
                <a:gridCol w="1269715"/>
                <a:gridCol w="1269715"/>
                <a:gridCol w="1269715"/>
                <a:gridCol w="1269715"/>
                <a:gridCol w="1269715"/>
                <a:gridCol w="1269715"/>
                <a:gridCol w="1269715"/>
                <a:gridCol w="1269715"/>
              </a:tblGrid>
              <a:tr h="840822">
                <a:tc>
                  <a:txBody>
                    <a:bodyPr/>
                    <a:lstStyle/>
                    <a:p>
                      <a:pPr marL="0" marR="0" algn="l">
                        <a:lnSpc>
                          <a:spcPct val="200000"/>
                        </a:lnSpc>
                        <a:spcBef>
                          <a:spcPts val="1000"/>
                        </a:spcBef>
                        <a:spcAft>
                          <a:spcPts val="1000"/>
                        </a:spcAft>
                      </a:pPr>
                      <a:r>
                        <a:rPr lang="en-US" sz="2000" b="1" dirty="0">
                          <a:effectLst/>
                        </a:rPr>
                        <a:t>Key Theme</a:t>
                      </a:r>
                      <a:endParaRPr lang="en-US" sz="2000" b="1" dirty="0">
                        <a:effectLst/>
                        <a:latin typeface="Calibri" charset="0"/>
                        <a:ea typeface="DengXian" charset="-122"/>
                        <a:cs typeface="Arial" charset="0"/>
                      </a:endParaRPr>
                    </a:p>
                  </a:txBody>
                  <a:tcPr marL="68580" marR="68580" marT="0" marB="0">
                    <a:solidFill>
                      <a:schemeClr val="bg1">
                        <a:lumMod val="85000"/>
                      </a:schemeClr>
                    </a:solidFill>
                  </a:tcPr>
                </a:tc>
                <a:tc>
                  <a:txBody>
                    <a:bodyPr/>
                    <a:lstStyle/>
                    <a:p>
                      <a:pPr marL="0" marR="0" algn="ctr">
                        <a:lnSpc>
                          <a:spcPct val="200000"/>
                        </a:lnSpc>
                        <a:spcBef>
                          <a:spcPts val="1000"/>
                        </a:spcBef>
                        <a:spcAft>
                          <a:spcPts val="1000"/>
                        </a:spcAft>
                      </a:pPr>
                      <a:r>
                        <a:rPr lang="en-US" sz="2000" b="1" dirty="0">
                          <a:effectLst/>
                        </a:rPr>
                        <a:t>Insight</a:t>
                      </a:r>
                      <a:endParaRPr lang="en-US" sz="2000" b="1" dirty="0">
                        <a:effectLst/>
                        <a:latin typeface="Calibri" charset="0"/>
                        <a:ea typeface="DengXian" charset="-122"/>
                        <a:cs typeface="Arial" charset="0"/>
                      </a:endParaRPr>
                    </a:p>
                  </a:txBody>
                  <a:tcPr marL="68580" marR="68580" marT="0" marB="0">
                    <a:solidFill>
                      <a:schemeClr val="bg1">
                        <a:lumMod val="85000"/>
                      </a:schemeClr>
                    </a:solidFill>
                  </a:tcPr>
                </a:tc>
                <a:tc gridSpan="9">
                  <a:txBody>
                    <a:bodyPr/>
                    <a:lstStyle/>
                    <a:p>
                      <a:pPr marL="0" marR="0" algn="ctr">
                        <a:lnSpc>
                          <a:spcPct val="200000"/>
                        </a:lnSpc>
                        <a:spcBef>
                          <a:spcPts val="1000"/>
                        </a:spcBef>
                        <a:spcAft>
                          <a:spcPts val="1000"/>
                        </a:spcAft>
                      </a:pPr>
                      <a:r>
                        <a:rPr lang="en-US" sz="2000" b="1" dirty="0">
                          <a:effectLst/>
                        </a:rPr>
                        <a:t>Participant</a:t>
                      </a:r>
                      <a:endParaRPr lang="en-US" sz="2000" b="1" dirty="0">
                        <a:effectLst/>
                        <a:latin typeface="Calibri" charset="0"/>
                        <a:ea typeface="DengXian" charset="-122"/>
                        <a:cs typeface="Arial" charset="0"/>
                      </a:endParaRPr>
                    </a:p>
                  </a:txBody>
                  <a:tcPr marL="68580" marR="68580" marT="0" marB="0">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87144">
                <a:tc rowSpan="2">
                  <a:txBody>
                    <a:bodyPr/>
                    <a:lstStyle/>
                    <a:p>
                      <a:pPr marL="0" marR="0" algn="l">
                        <a:lnSpc>
                          <a:spcPct val="200000"/>
                        </a:lnSpc>
                        <a:spcBef>
                          <a:spcPts val="1000"/>
                        </a:spcBef>
                        <a:spcAft>
                          <a:spcPts val="1000"/>
                        </a:spcAft>
                      </a:pPr>
                      <a:r>
                        <a:rPr lang="en-US" sz="2000" dirty="0">
                          <a:effectLst/>
                        </a:rPr>
                        <a:t>Economic Performance Incentive</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rowSpan="2">
                  <a:txBody>
                    <a:bodyPr/>
                    <a:lstStyle/>
                    <a:p>
                      <a:pPr marL="0" marR="0" algn="l">
                        <a:lnSpc>
                          <a:spcPct val="115000"/>
                        </a:lnSpc>
                        <a:spcBef>
                          <a:spcPts val="1000"/>
                        </a:spcBef>
                        <a:spcAft>
                          <a:spcPts val="1000"/>
                        </a:spcAft>
                      </a:pPr>
                      <a:r>
                        <a:rPr lang="en-US" sz="2000" dirty="0">
                          <a:effectLst/>
                        </a:rPr>
                        <a:t>The goal of investing in long-term social projects is to reap economic benefits in the future. Companies are ultimately measured by their economic performance.</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a:txBody>
                    <a:bodyPr/>
                    <a:lstStyle/>
                    <a:p>
                      <a:pPr marL="0" marR="0" algn="ctr">
                        <a:lnSpc>
                          <a:spcPct val="200000"/>
                        </a:lnSpc>
                        <a:spcBef>
                          <a:spcPts val="1000"/>
                        </a:spcBef>
                        <a:spcAft>
                          <a:spcPts val="1000"/>
                        </a:spcAft>
                      </a:pPr>
                      <a:r>
                        <a:rPr lang="en-US" sz="2000" b="1" dirty="0">
                          <a:effectLst/>
                        </a:rPr>
                        <a:t>1</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2</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3</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4</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5</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6</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7</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8</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000" b="1" dirty="0">
                          <a:effectLst/>
                        </a:rPr>
                        <a:t>Count</a:t>
                      </a:r>
                      <a:endParaRPr lang="en-US" sz="2000" b="1" dirty="0">
                        <a:effectLst/>
                        <a:latin typeface="Calibri" charset="0"/>
                        <a:ea typeface="DengXian" charset="-122"/>
                        <a:cs typeface="Arial" charset="0"/>
                      </a:endParaRPr>
                    </a:p>
                  </a:txBody>
                  <a:tcPr marL="68580" marR="68580" marT="0" marB="0">
                    <a:solidFill>
                      <a:schemeClr val="bg1">
                        <a:lumMod val="95000"/>
                      </a:schemeClr>
                    </a:solidFill>
                  </a:tcPr>
                </a:tc>
              </a:tr>
              <a:tr h="2292109">
                <a:tc vMerge="1">
                  <a:txBody>
                    <a:bodyPr/>
                    <a:lstStyle/>
                    <a:p>
                      <a:endParaRPr lang="en-US"/>
                    </a:p>
                  </a:txBody>
                  <a:tcPr/>
                </a:tc>
                <a:tc vMerge="1">
                  <a:txBody>
                    <a:bodyPr/>
                    <a:lstStyle/>
                    <a:p>
                      <a:endParaRPr lang="en-US"/>
                    </a:p>
                  </a:txBody>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5</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r>
              <a:tr h="2169849">
                <a:tc>
                  <a:txBody>
                    <a:bodyPr/>
                    <a:lstStyle/>
                    <a:p>
                      <a:pPr marL="0" marR="0" algn="l">
                        <a:lnSpc>
                          <a:spcPct val="200000"/>
                        </a:lnSpc>
                        <a:spcBef>
                          <a:spcPts val="1000"/>
                        </a:spcBef>
                        <a:spcAft>
                          <a:spcPts val="1000"/>
                        </a:spcAft>
                      </a:pPr>
                      <a:r>
                        <a:rPr lang="en-US" sz="2000" dirty="0">
                          <a:effectLst/>
                        </a:rPr>
                        <a:t>Companies do not have sustainability programs beyond tier </a:t>
                      </a:r>
                      <a:r>
                        <a:rPr lang="en-US" sz="2000">
                          <a:effectLst/>
                        </a:rPr>
                        <a:t>1 </a:t>
                      </a:r>
                      <a:r>
                        <a:rPr lang="en-US" sz="2000" smtClean="0">
                          <a:effectLst/>
                        </a:rPr>
                        <a:t>suppliers</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a:txBody>
                    <a:bodyPr/>
                    <a:lstStyle/>
                    <a:p>
                      <a:pPr marL="0" marR="0" algn="l">
                        <a:lnSpc>
                          <a:spcPct val="115000"/>
                        </a:lnSpc>
                        <a:spcBef>
                          <a:spcPts val="1000"/>
                        </a:spcBef>
                        <a:spcAft>
                          <a:spcPts val="1000"/>
                        </a:spcAft>
                      </a:pPr>
                      <a:r>
                        <a:rPr lang="en-US" sz="2000" dirty="0">
                          <a:effectLst/>
                        </a:rPr>
                        <a:t>Companies must focus their efforts on themselves and tier 1 suppliers before delving into their upstream supply chain. </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8</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r>
              <a:tr h="1446566">
                <a:tc rowSpan="2">
                  <a:txBody>
                    <a:bodyPr/>
                    <a:lstStyle/>
                    <a:p>
                      <a:pPr marL="0" marR="0" algn="l">
                        <a:lnSpc>
                          <a:spcPct val="200000"/>
                        </a:lnSpc>
                        <a:spcBef>
                          <a:spcPts val="1000"/>
                        </a:spcBef>
                        <a:spcAft>
                          <a:spcPts val="1000"/>
                        </a:spcAft>
                      </a:pPr>
                      <a:r>
                        <a:rPr lang="en-US" sz="2000" dirty="0">
                          <a:effectLst/>
                        </a:rPr>
                        <a:t>Companies are using education as an approach to </a:t>
                      </a:r>
                      <a:r>
                        <a:rPr lang="en-US" sz="2000">
                          <a:effectLst/>
                        </a:rPr>
                        <a:t>sustainable </a:t>
                      </a:r>
                      <a:r>
                        <a:rPr lang="en-US" sz="2000" smtClean="0">
                          <a:effectLst/>
                        </a:rPr>
                        <a:t>sourcing</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a:txBody>
                    <a:bodyPr/>
                    <a:lstStyle/>
                    <a:p>
                      <a:pPr marL="0" marR="0" algn="l">
                        <a:lnSpc>
                          <a:spcPct val="115000"/>
                        </a:lnSpc>
                        <a:spcBef>
                          <a:spcPts val="1000"/>
                        </a:spcBef>
                        <a:spcAft>
                          <a:spcPts val="1000"/>
                        </a:spcAft>
                      </a:pPr>
                      <a:r>
                        <a:rPr lang="en-US" sz="2000" dirty="0">
                          <a:effectLst/>
                        </a:rPr>
                        <a:t>Companies work directly with farmers to educate them how to operate sustainably. </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rowSpan="2">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rowSpan="2">
                  <a:txBody>
                    <a:bodyPr/>
                    <a:lstStyle/>
                    <a:p>
                      <a:pPr marL="0" marR="0" algn="ctr">
                        <a:lnSpc>
                          <a:spcPct val="200000"/>
                        </a:lnSpc>
                        <a:spcBef>
                          <a:spcPts val="1000"/>
                        </a:spcBef>
                        <a:spcAft>
                          <a:spcPts val="1000"/>
                        </a:spcAft>
                      </a:pPr>
                      <a:r>
                        <a:rPr lang="en-US" sz="2400" b="0" dirty="0">
                          <a:effectLst/>
                        </a:rPr>
                        <a:t>7</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r>
              <a:tr h="1808207">
                <a:tc vMerge="1">
                  <a:txBody>
                    <a:bodyPr/>
                    <a:lstStyle/>
                    <a:p>
                      <a:endParaRPr lang="en-US"/>
                    </a:p>
                  </a:txBody>
                  <a:tcPr/>
                </a:tc>
                <a:tc>
                  <a:txBody>
                    <a:bodyPr/>
                    <a:lstStyle/>
                    <a:p>
                      <a:pPr marL="0" marR="0" algn="l">
                        <a:lnSpc>
                          <a:spcPct val="115000"/>
                        </a:lnSpc>
                        <a:spcBef>
                          <a:spcPts val="1000"/>
                        </a:spcBef>
                        <a:spcAft>
                          <a:spcPts val="1000"/>
                        </a:spcAft>
                      </a:pPr>
                      <a:r>
                        <a:rPr lang="en-US" sz="2000" dirty="0">
                          <a:effectLst/>
                        </a:rPr>
                        <a:t>Companies invest in education programs in communities in which they source from and operate in.</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982159">
                <a:tc>
                  <a:txBody>
                    <a:bodyPr/>
                    <a:lstStyle/>
                    <a:p>
                      <a:pPr marL="0" marR="0" algn="l">
                        <a:lnSpc>
                          <a:spcPct val="200000"/>
                        </a:lnSpc>
                        <a:spcBef>
                          <a:spcPts val="1000"/>
                        </a:spcBef>
                        <a:spcAft>
                          <a:spcPts val="1000"/>
                        </a:spcAft>
                      </a:pPr>
                      <a:r>
                        <a:rPr lang="en-US" sz="2000" dirty="0">
                          <a:effectLst/>
                        </a:rPr>
                        <a:t>Consumers will incentivize companies to improve sustainability programs in </a:t>
                      </a:r>
                      <a:r>
                        <a:rPr lang="en-US" sz="2000">
                          <a:effectLst/>
                        </a:rPr>
                        <a:t>the </a:t>
                      </a:r>
                      <a:r>
                        <a:rPr lang="en-US" sz="2000" smtClean="0">
                          <a:effectLst/>
                        </a:rPr>
                        <a:t>future</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a:txBody>
                    <a:bodyPr/>
                    <a:lstStyle/>
                    <a:p>
                      <a:pPr marL="0" marR="0" algn="l">
                        <a:lnSpc>
                          <a:spcPct val="115000"/>
                        </a:lnSpc>
                        <a:spcBef>
                          <a:spcPts val="1000"/>
                        </a:spcBef>
                        <a:spcAft>
                          <a:spcPts val="1000"/>
                        </a:spcAft>
                      </a:pPr>
                      <a:r>
                        <a:rPr lang="en-US" sz="2000" dirty="0">
                          <a:effectLst/>
                        </a:rPr>
                        <a:t>Consumers are becoming increasingly aware of business practices and are making more educated decisions. Sustainability could possibly become an order winner.</a:t>
                      </a:r>
                      <a:endParaRPr lang="en-US" sz="2000" dirty="0">
                        <a:effectLst/>
                        <a:latin typeface="Calibri" charset="0"/>
                        <a:ea typeface="DengXian" charset="-122"/>
                        <a:cs typeface="Arial" charset="0"/>
                      </a:endParaRPr>
                    </a:p>
                  </a:txBody>
                  <a:tcPr marL="68580" marR="68580" marT="0" marB="0">
                    <a:solidFill>
                      <a:schemeClr val="bg1">
                        <a:lumMod val="8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x</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c>
                  <a:txBody>
                    <a:bodyPr/>
                    <a:lstStyle/>
                    <a:p>
                      <a:pPr marL="0" marR="0" algn="ctr">
                        <a:lnSpc>
                          <a:spcPct val="200000"/>
                        </a:lnSpc>
                        <a:spcBef>
                          <a:spcPts val="1000"/>
                        </a:spcBef>
                        <a:spcAft>
                          <a:spcPts val="1000"/>
                        </a:spcAft>
                      </a:pPr>
                      <a:r>
                        <a:rPr lang="en-US" sz="2400" b="0" dirty="0">
                          <a:effectLst/>
                        </a:rPr>
                        <a:t>5</a:t>
                      </a:r>
                    </a:p>
                    <a:p>
                      <a:pPr marL="0" marR="0" algn="ctr">
                        <a:lnSpc>
                          <a:spcPct val="200000"/>
                        </a:lnSpc>
                        <a:spcBef>
                          <a:spcPts val="1000"/>
                        </a:spcBef>
                        <a:spcAft>
                          <a:spcPts val="1000"/>
                        </a:spcAft>
                      </a:pPr>
                      <a:r>
                        <a:rPr lang="en-US" sz="2400" b="0" dirty="0">
                          <a:effectLst/>
                        </a:rPr>
                        <a:t> </a:t>
                      </a:r>
                      <a:endParaRPr lang="en-US" sz="2400" b="0" dirty="0">
                        <a:effectLst/>
                        <a:latin typeface="Calibri" charset="0"/>
                        <a:ea typeface="DengXian" charset="-122"/>
                        <a:cs typeface="Arial" charset="0"/>
                      </a:endParaRPr>
                    </a:p>
                  </a:txBody>
                  <a:tcPr marL="68580" marR="68580" marT="0" marB="0">
                    <a:solidFill>
                      <a:schemeClr val="bg1">
                        <a:lumMod val="95000"/>
                      </a:schemeClr>
                    </a:solidFill>
                  </a:tcPr>
                </a:tc>
              </a:tr>
            </a:tbl>
          </a:graphicData>
        </a:graphic>
      </p:graphicFrame>
      <p:sp>
        <p:nvSpPr>
          <p:cNvPr id="52" name="Rectangle: Rounded Corners 44"/>
          <p:cNvSpPr/>
          <p:nvPr/>
        </p:nvSpPr>
        <p:spPr>
          <a:xfrm>
            <a:off x="28980597" y="17622998"/>
            <a:ext cx="8801100" cy="3719721"/>
          </a:xfrm>
          <a:prstGeom prst="roundRect">
            <a:avLst>
              <a:gd name="adj" fmla="val 1592"/>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ctr"/>
            <a:endParaRPr lang="en-US" sz="8400" dirty="0"/>
          </a:p>
        </p:txBody>
      </p:sp>
      <p:sp>
        <p:nvSpPr>
          <p:cNvPr id="53" name="TextBox 52">
            <a:extLst>
              <a:ext uri="{FF2B5EF4-FFF2-40B4-BE49-F238E27FC236}">
                <a16:creationId xmlns:a16="http://schemas.microsoft.com/office/drawing/2014/main" xmlns:p15="http://schemas.microsoft.com/office/powerpoint/2012/main" xmlns:p14="http://schemas.microsoft.com/office/powerpoint/2010/main" xmlns="" id="{2F9F16DD-B1FB-447B-BA78-9201D1B2D897}"/>
              </a:ext>
            </a:extLst>
          </p:cNvPr>
          <p:cNvSpPr txBox="1"/>
          <p:nvPr/>
        </p:nvSpPr>
        <p:spPr>
          <a:xfrm>
            <a:off x="29224888" y="17790761"/>
            <a:ext cx="8001000" cy="646331"/>
          </a:xfrm>
          <a:prstGeom prst="rect">
            <a:avLst/>
          </a:prstGeom>
          <a:noFill/>
        </p:spPr>
        <p:txBody>
          <a:bodyPr wrap="square" rtlCol="0">
            <a:spAutoFit/>
          </a:bodyPr>
          <a:lstStyle>
            <a:defPPr>
              <a:defRPr kern="1200" smtId="4294967295"/>
            </a:defPPr>
          </a:lstStyle>
          <a:p>
            <a:r>
              <a:rPr lang="en-US" sz="3600" b="1" dirty="0" smtClean="0">
                <a:solidFill>
                  <a:schemeClr val="tx1">
                    <a:lumMod val="75000"/>
                    <a:lumOff val="25000"/>
                  </a:schemeClr>
                </a:solidFill>
                <a:latin typeface="Montserrat Extra Bold" panose="00000900000000000000" pitchFamily="50" charset="0"/>
              </a:rPr>
              <a:t>Acknowledgements</a:t>
            </a:r>
            <a:endParaRPr lang="en-US" sz="3600" b="1" dirty="0">
              <a:solidFill>
                <a:schemeClr val="tx1">
                  <a:lumMod val="75000"/>
                  <a:lumOff val="25000"/>
                </a:schemeClr>
              </a:solidFill>
              <a:latin typeface="Montserrat Extra Bold" panose="00000900000000000000" pitchFamily="50" charset="0"/>
            </a:endParaRPr>
          </a:p>
        </p:txBody>
      </p:sp>
      <p:sp>
        <p:nvSpPr>
          <p:cNvPr id="54" name="TextBox 53">
            <a:extLst>
              <a:ext uri="{FF2B5EF4-FFF2-40B4-BE49-F238E27FC236}">
                <a16:creationId xmlns:a16="http://schemas.microsoft.com/office/drawing/2014/main" xmlns:p15="http://schemas.microsoft.com/office/powerpoint/2012/main" xmlns:p14="http://schemas.microsoft.com/office/powerpoint/2010/main" xmlns="" id="{7ABCCD2C-433F-478B-B18B-A4DAD100C702}"/>
              </a:ext>
            </a:extLst>
          </p:cNvPr>
          <p:cNvSpPr txBox="1"/>
          <p:nvPr/>
        </p:nvSpPr>
        <p:spPr>
          <a:xfrm>
            <a:off x="29175176" y="18437092"/>
            <a:ext cx="8001000" cy="2677656"/>
          </a:xfrm>
          <a:prstGeom prst="rect">
            <a:avLst/>
          </a:prstGeom>
          <a:noFill/>
        </p:spPr>
        <p:txBody>
          <a:bodyPr wrap="square" rtlCol="0">
            <a:spAutoFit/>
          </a:bodyPr>
          <a:lstStyle>
            <a:defPPr>
              <a:defRPr kern="1200" smtId="4294967295"/>
            </a:defPPr>
          </a:lstStyle>
          <a:p>
            <a:r>
              <a:rPr lang="en-US" sz="2800" dirty="0" smtClean="0">
                <a:ea typeface="Open Sans" panose="020B0606030504020204" pitchFamily="34" charset="0"/>
                <a:cs typeface="Open Sans" panose="020B0606030504020204" pitchFamily="34" charset="0"/>
              </a:rPr>
              <a:t>Thank you to the following </a:t>
            </a:r>
            <a:r>
              <a:rPr lang="en-US" sz="2800" smtClean="0">
                <a:ea typeface="Open Sans" panose="020B0606030504020204" pitchFamily="34" charset="0"/>
                <a:cs typeface="Open Sans" panose="020B0606030504020204" pitchFamily="34" charset="0"/>
              </a:rPr>
              <a:t>for the support </a:t>
            </a:r>
            <a:r>
              <a:rPr lang="en-US" sz="2800" dirty="0" smtClean="0">
                <a:ea typeface="Open Sans" panose="020B0606030504020204" pitchFamily="34" charset="0"/>
                <a:cs typeface="Open Sans" panose="020B0606030504020204" pitchFamily="34" charset="0"/>
              </a:rPr>
              <a:t>throughout this research process:</a:t>
            </a:r>
          </a:p>
          <a:p>
            <a:pPr marL="457200" indent="-457200">
              <a:buFont typeface="Arial" charset="0"/>
              <a:buChar char="•"/>
            </a:pPr>
            <a:r>
              <a:rPr lang="en-US" sz="2800" dirty="0" smtClean="0">
                <a:ea typeface="Open Sans" panose="020B0606030504020204" pitchFamily="34" charset="0"/>
                <a:cs typeface="Open Sans" panose="020B0606030504020204" pitchFamily="34" charset="0"/>
              </a:rPr>
              <a:t>My advisor Dr. John Bell</a:t>
            </a:r>
          </a:p>
          <a:p>
            <a:pPr marL="457200" indent="-457200">
              <a:buFont typeface="Arial" charset="0"/>
              <a:buChar char="•"/>
            </a:pPr>
            <a:r>
              <a:rPr lang="en-US" sz="2800" dirty="0" smtClean="0">
                <a:ea typeface="Open Sans" panose="020B0606030504020204" pitchFamily="34" charset="0"/>
                <a:cs typeface="Open Sans" panose="020B0606030504020204" pitchFamily="34" charset="0"/>
              </a:rPr>
              <a:t>The Global Leadership Scholars Program</a:t>
            </a:r>
          </a:p>
          <a:p>
            <a:pPr marL="457200" indent="-457200">
              <a:buFont typeface="Arial" charset="0"/>
              <a:buChar char="•"/>
            </a:pPr>
            <a:r>
              <a:rPr lang="en-US" sz="2800" dirty="0" smtClean="0">
                <a:ea typeface="Open Sans" panose="020B0606030504020204" pitchFamily="34" charset="0"/>
                <a:cs typeface="Open Sans" panose="020B0606030504020204" pitchFamily="34" charset="0"/>
              </a:rPr>
              <a:t>The Haslam College of Business faculty and peers </a:t>
            </a:r>
            <a:endParaRPr lang="en-US" sz="2800" dirty="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128123355"/>
      </p:ext>
    </p:ext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6.09.30"/>
  <p:tag name="AS_TITLE" val="Aspose.Slides for .NET 4.0"/>
  <p:tag name="AS_VERSION" val="16.9.0.0"/>
  <p:tag name="MAKESIGNSTEMPLATE" val="assessingslate|09-20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sential">
      <a:majorFont>
        <a:latin typeface="Arial Black"/>
        <a:ea typeface="Arial"/>
        <a:cs typeface="Arial"/>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7067</TotalTime>
  <Words>803</Words>
  <Application>Microsoft Macintosh PowerPoint</Application>
  <PresentationFormat>Custom</PresentationFormat>
  <Paragraphs>112</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Open Sans</vt:lpstr>
      <vt:lpstr>Montserrat Extra Bold</vt:lpstr>
      <vt:lpstr>Domine</vt:lpstr>
      <vt:lpstr>Arial</vt:lpstr>
      <vt:lpstr>DengXian</vt:lpstr>
      <vt:lpstr>Calibri</vt:lpstr>
      <vt:lpstr>Office Theme</vt:lpstr>
      <vt:lpstr>PowerPoint Presentation</vt:lpstr>
    </vt:vector>
  </TitlesOfParts>
  <Company/>
  <LinksUpToDate>false</LinksUpToDate>
  <SharedDoc>false</SharedDoc>
  <HyperlinksChanged>false</HyperlinksChanged>
  <AppVersion>15.0024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Template For Scientific Poster Presentation</dc:subject>
  <dc:creator>Graphicsland/MakeSigns.com</dc:creator>
  <cp:keywords>scientific, research, template, custom, poster, presentation, symposium, printing, powerpoint, create, design, example, sample, download</cp:keywords>
  <dc:description>We offer free powerpoint poster templates to help you design your very own scientific poster presentation.</dc:description>
  <cp:lastModifiedBy>Toye, Emily Lorraine</cp:lastModifiedBy>
  <cp:revision>91</cp:revision>
  <cp:lastPrinted>2020-04-06T23:26:05Z</cp:lastPrinted>
  <dcterms:modified xsi:type="dcterms:W3CDTF">2020-04-07T19:08:04Z</dcterms:modified>
  <cp:category>science research poster</cp:category>
</cp:coreProperties>
</file>