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handoutMasterIdLst>
    <p:handoutMasterId r:id="rId4"/>
  </p:handoutMasterIdLst>
  <p:sldIdLst>
    <p:sldId id="257" r:id="rId2"/>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y Buongiorno" initials="JB" lastIdx="1" clrIdx="0">
    <p:extLst>
      <p:ext uri="{19B8F6BF-5375-455C-9EA6-DF929625EA0E}">
        <p15:presenceInfo xmlns:p15="http://schemas.microsoft.com/office/powerpoint/2012/main" userId="a897a2f012aff11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DA0"/>
    <a:srgbClr val="7260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868" autoAdjust="0"/>
    <p:restoredTop sz="94660"/>
  </p:normalViewPr>
  <p:slideViewPr>
    <p:cSldViewPr snapToGrid="0">
      <p:cViewPr varScale="1">
        <p:scale>
          <a:sx n="10" d="100"/>
          <a:sy n="10" d="100"/>
        </p:scale>
        <p:origin x="1386" y="-5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C0B079-A316-4C9B-B165-DF9EA8325D2C}" type="datetimeFigureOut">
              <a:rPr lang="en-US" smtClean="0"/>
              <a:t>4/13/2017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en-US" smtClean="0"/>
              <a:t>‹#›</a:t>
            </a:fld>
            <a:endParaRPr lang="en-US"/>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28AB8-57D1-494F-9851-055AD867E790}" type="datetimeFigureOut">
              <a:rPr lang="en-US" smtClean="0"/>
              <a:t>4/13/2017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C7F044-5458-4B2E-BFA0-52AAA1C529D4}" type="slidenum">
              <a:rPr lang="en-US" smtClean="0"/>
              <a:t>1</a:t>
            </a:fld>
            <a:endParaRPr lang="en-US"/>
          </a:p>
        </p:txBody>
      </p:sp>
    </p:spTree>
    <p:extLst>
      <p:ext uri="{BB962C8B-B14F-4D97-AF65-F5344CB8AC3E}">
        <p14:creationId xmlns:p14="http://schemas.microsoft.com/office/powerpoint/2010/main" val="4006262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p:spTree>
      <p:nvGrpSpPr>
        <p:cNvPr id="1" name=""/>
        <p:cNvGrpSpPr/>
        <p:nvPr/>
      </p:nvGrpSpPr>
      <p:grpSpPr>
        <a:xfrm>
          <a:off x="0" y="0"/>
          <a:ext cx="0" cy="0"/>
          <a:chOff x="0" y="0"/>
          <a:chExt cx="0" cy="0"/>
        </a:xfrm>
      </p:grpSpPr>
      <p:sp>
        <p:nvSpPr>
          <p:cNvPr id="2" name="Title 1"/>
          <p:cNvSpPr>
            <a:spLocks noGrp="1"/>
          </p:cNvSpPr>
          <p:nvPr>
            <p:ph type="title"/>
          </p:nvPr>
        </p:nvSpPr>
        <p:spPr>
          <a:xfrm>
            <a:off x="6400800" y="990600"/>
            <a:ext cx="31089600" cy="2514540"/>
          </a:xfrm>
        </p:spPr>
        <p:txBody>
          <a:bodyPr/>
          <a:lstStyle/>
          <a:p>
            <a:r>
              <a:rPr lang="en-US"/>
              <a:t>Click to edit Master title style</a:t>
            </a:r>
          </a:p>
        </p:txBody>
      </p:sp>
      <p:sp>
        <p:nvSpPr>
          <p:cNvPr id="31" name="Text Placeholder 6"/>
          <p:cNvSpPr>
            <a:spLocks noGrp="1"/>
          </p:cNvSpPr>
          <p:nvPr>
            <p:ph type="body" sz="quarter" idx="36"/>
          </p:nvPr>
        </p:nvSpPr>
        <p:spPr bwMode="auto">
          <a:xfrm>
            <a:off x="6400800" y="3588603"/>
            <a:ext cx="31089600" cy="830997"/>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a:t>Click to edit Master text styles</a:t>
            </a:r>
          </a:p>
        </p:txBody>
      </p:sp>
      <p:sp>
        <p:nvSpPr>
          <p:cNvPr id="3" name="Date Placeholder 2"/>
          <p:cNvSpPr>
            <a:spLocks noGrp="1"/>
          </p:cNvSpPr>
          <p:nvPr>
            <p:ph type="dt" sz="half" idx="10"/>
          </p:nvPr>
        </p:nvSpPr>
        <p:spPr/>
        <p:txBody>
          <a:bodyPr/>
          <a:lstStyle/>
          <a:p>
            <a:fld id="{ECAA57DF-1C19-4726-AB84-014692BAD8F5}" type="datetimeFigureOut">
              <a:rPr lang="en-US" smtClean="0"/>
              <a:t>4/13/2017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B4C631-C489-4C11-812F-2172FBEAE82B}" type="slidenum">
              <a:rPr lang="en-US" smtClean="0"/>
              <a:t>‹#›</a:t>
            </a:fld>
            <a:endParaRPr lang="en-US"/>
          </a:p>
        </p:txBody>
      </p:sp>
      <p:sp>
        <p:nvSpPr>
          <p:cNvPr id="7" name="Text Placeholder 6"/>
          <p:cNvSpPr>
            <a:spLocks noGrp="1"/>
          </p:cNvSpPr>
          <p:nvPr>
            <p:ph type="body" sz="quarter" idx="13" hasCustomPrompt="1"/>
          </p:nvPr>
        </p:nvSpPr>
        <p:spPr>
          <a:xfrm>
            <a:off x="1143000" y="5852160"/>
            <a:ext cx="12801600" cy="1219200"/>
          </a:xfrm>
          <a:prstGeom prst="round1Rect">
            <a:avLst/>
          </a:prstGeom>
          <a:solidFill>
            <a:schemeClr val="accent2"/>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19" name="Content Placeholder 17"/>
          <p:cNvSpPr>
            <a:spLocks noGrp="1"/>
          </p:cNvSpPr>
          <p:nvPr>
            <p:ph sz="quarter" idx="24" hasCustomPrompt="1"/>
          </p:nvPr>
        </p:nvSpPr>
        <p:spPr>
          <a:xfrm>
            <a:off x="1143000" y="7071360"/>
            <a:ext cx="12801600" cy="6858000"/>
          </a:xfrm>
        </p:spPr>
        <p:txBody>
          <a:bodyPr lIns="365760" tIns="182880"/>
          <a:lstStyle>
            <a:lvl1pPr>
              <a:defRPr baseline="0"/>
            </a:lvl1pPr>
            <a:lvl5pPr>
              <a:defRPr/>
            </a:lvl5pPr>
            <a:lvl6pPr>
              <a:defRPr/>
            </a:lvl6pPr>
            <a:lvl7pPr>
              <a:defRPr/>
            </a:lvl7pPr>
            <a:lvl8pPr>
              <a:defRPr/>
            </a:lvl8pPr>
            <a:lvl9pP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11" name="Text Placeholder 6"/>
          <p:cNvSpPr>
            <a:spLocks noGrp="1"/>
          </p:cNvSpPr>
          <p:nvPr>
            <p:ph type="body" sz="quarter" idx="17" hasCustomPrompt="1"/>
          </p:nvPr>
        </p:nvSpPr>
        <p:spPr>
          <a:xfrm>
            <a:off x="1143000" y="15032736"/>
            <a:ext cx="12801600" cy="1219200"/>
          </a:xfrm>
          <a:prstGeom prst="round1Rect">
            <a:avLst/>
          </a:prstGeom>
          <a:solidFill>
            <a:schemeClr val="accent3"/>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0" name="Content Placeholder 17"/>
          <p:cNvSpPr>
            <a:spLocks noGrp="1"/>
          </p:cNvSpPr>
          <p:nvPr>
            <p:ph sz="quarter" idx="25" hasCustomPrompt="1"/>
          </p:nvPr>
        </p:nvSpPr>
        <p:spPr>
          <a:xfrm>
            <a:off x="1143000" y="16251936"/>
            <a:ext cx="12801600" cy="9088165"/>
          </a:xfrm>
        </p:spPr>
        <p:txBody>
          <a:bodyPr lIns="365760" tIns="182880"/>
          <a:lstStyle>
            <a:lvl1pPr>
              <a:defRPr baseline="0"/>
            </a:lvl1pPr>
            <a:lvl5pPr>
              <a:defRPr/>
            </a:lvl5pPr>
            <a:lvl6pPr>
              <a:defRPr/>
            </a:lvl6pPr>
            <a:lvl7pPr>
              <a:defRPr/>
            </a:lvl7pPr>
            <a:lvl8pPr>
              <a:defRPr/>
            </a:lvl8pPr>
            <a:lvl9pP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13" name="Text Placeholder 6"/>
          <p:cNvSpPr>
            <a:spLocks noGrp="1"/>
          </p:cNvSpPr>
          <p:nvPr>
            <p:ph type="body" sz="quarter" idx="19" hasCustomPrompt="1"/>
          </p:nvPr>
        </p:nvSpPr>
        <p:spPr>
          <a:xfrm>
            <a:off x="1143000" y="25831800"/>
            <a:ext cx="12801600" cy="1219200"/>
          </a:xfrm>
          <a:prstGeom prst="round1Rect">
            <a:avLst/>
          </a:prstGeom>
          <a:solidFill>
            <a:schemeClr val="accent4"/>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1" name="Content Placeholder 17"/>
          <p:cNvSpPr>
            <a:spLocks noGrp="1"/>
          </p:cNvSpPr>
          <p:nvPr>
            <p:ph sz="quarter" idx="26" hasCustomPrompt="1"/>
          </p:nvPr>
        </p:nvSpPr>
        <p:spPr>
          <a:xfrm>
            <a:off x="11430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15" name="Text Placeholder 6"/>
          <p:cNvSpPr>
            <a:spLocks noGrp="1"/>
          </p:cNvSpPr>
          <p:nvPr>
            <p:ph type="body" sz="quarter" idx="21" hasCustomPrompt="1"/>
          </p:nvPr>
        </p:nvSpPr>
        <p:spPr>
          <a:xfrm>
            <a:off x="15544800" y="5852160"/>
            <a:ext cx="12801600" cy="1219200"/>
          </a:xfrm>
          <a:prstGeom prst="round1Rect">
            <a:avLst/>
          </a:prstGeom>
          <a:solidFill>
            <a:schemeClr val="accent5"/>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2" name="Content Placeholder 17"/>
          <p:cNvSpPr>
            <a:spLocks noGrp="1"/>
          </p:cNvSpPr>
          <p:nvPr>
            <p:ph sz="quarter" idx="27" hasCustomPrompt="1"/>
          </p:nvPr>
        </p:nvSpPr>
        <p:spPr>
          <a:xfrm>
            <a:off x="15544800" y="7071360"/>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18" name="Content Placeholder 17"/>
          <p:cNvSpPr>
            <a:spLocks noGrp="1"/>
          </p:cNvSpPr>
          <p:nvPr>
            <p:ph sz="quarter" idx="23" hasCustomPrompt="1"/>
          </p:nvPr>
        </p:nvSpPr>
        <p:spPr>
          <a:xfrm>
            <a:off x="15544800" y="11948160"/>
            <a:ext cx="12801600" cy="6172200"/>
          </a:xfrm>
        </p:spPr>
        <p:txBody>
          <a:bodyPr lIns="365760" tIns="182880"/>
          <a:lstStyle>
            <a:lvl1pPr>
              <a:defRPr baseline="0"/>
            </a:lvl1pPr>
            <a:lvl5pPr>
              <a:defRPr/>
            </a:lvl5pPr>
            <a:lvl6pPr>
              <a:defRPr/>
            </a:lvl6pPr>
            <a:lvl7pPr>
              <a:defRPr/>
            </a:lvl7pPr>
            <a:lvl8pPr>
              <a:defRPr/>
            </a:lvl8pPr>
            <a:lvl9pP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23" name="Content Placeholder 17"/>
          <p:cNvSpPr>
            <a:spLocks noGrp="1"/>
          </p:cNvSpPr>
          <p:nvPr>
            <p:ph sz="quarter" idx="28" hasCustomPrompt="1"/>
          </p:nvPr>
        </p:nvSpPr>
        <p:spPr>
          <a:xfrm>
            <a:off x="15544800" y="23469600"/>
            <a:ext cx="12801600" cy="1752600"/>
          </a:xfrm>
        </p:spPr>
        <p:txBody>
          <a:bodyPr tIns="182880"/>
          <a:lstStyle>
            <a:lvl1pPr>
              <a:defRPr baseline="0"/>
            </a:lvl1pPr>
            <a:lvl5pPr>
              <a:defRPr/>
            </a:lvl5pPr>
            <a:lvl6pPr>
              <a:defRPr/>
            </a:lvl6pPr>
            <a:lvl7pPr>
              <a:defRPr/>
            </a:lvl7pPr>
            <a:lvl8pPr>
              <a:defRPr/>
            </a:lvl8pPr>
            <a:lvl9pPr>
              <a:defRPr/>
            </a:lvl9pPr>
          </a:lstStyle>
          <a:p>
            <a:pPr lvl="0"/>
            <a:r>
              <a:rPr lang="en-US"/>
              <a:t>Use this placeholder to add text or other content</a:t>
            </a:r>
          </a:p>
          <a:p>
            <a:pPr lvl="1"/>
            <a:r>
              <a:rPr lang="en-US"/>
              <a:t>Second level</a:t>
            </a:r>
          </a:p>
        </p:txBody>
      </p:sp>
      <p:sp>
        <p:nvSpPr>
          <p:cNvPr id="24" name="Text Placeholder 6"/>
          <p:cNvSpPr>
            <a:spLocks noGrp="1"/>
          </p:cNvSpPr>
          <p:nvPr>
            <p:ph type="body" sz="quarter" idx="29" hasCustomPrompt="1"/>
          </p:nvPr>
        </p:nvSpPr>
        <p:spPr>
          <a:xfrm>
            <a:off x="15544800" y="2583180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5" name="Content Placeholder 17"/>
          <p:cNvSpPr>
            <a:spLocks noGrp="1"/>
          </p:cNvSpPr>
          <p:nvPr>
            <p:ph sz="quarter" idx="30" hasCustomPrompt="1"/>
          </p:nvPr>
        </p:nvSpPr>
        <p:spPr>
          <a:xfrm>
            <a:off x="155448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26" name="Text Placeholder 6"/>
          <p:cNvSpPr>
            <a:spLocks noGrp="1"/>
          </p:cNvSpPr>
          <p:nvPr>
            <p:ph type="body" sz="quarter" idx="31" hasCustomPrompt="1"/>
          </p:nvPr>
        </p:nvSpPr>
        <p:spPr>
          <a:xfrm>
            <a:off x="29900880" y="585216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7" name="Content Placeholder 17"/>
          <p:cNvSpPr>
            <a:spLocks noGrp="1"/>
          </p:cNvSpPr>
          <p:nvPr>
            <p:ph sz="quarter" idx="32" hasCustomPrompt="1"/>
          </p:nvPr>
        </p:nvSpPr>
        <p:spPr>
          <a:xfrm>
            <a:off x="29900880" y="7071360"/>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28" name="Content Placeholder 17"/>
          <p:cNvSpPr>
            <a:spLocks noGrp="1"/>
          </p:cNvSpPr>
          <p:nvPr>
            <p:ph sz="quarter" idx="33" hasCustomPrompt="1"/>
          </p:nvPr>
        </p:nvSpPr>
        <p:spPr>
          <a:xfrm>
            <a:off x="29900880" y="15837408"/>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29" name="Text Placeholder 6"/>
          <p:cNvSpPr>
            <a:spLocks noGrp="1"/>
          </p:cNvSpPr>
          <p:nvPr>
            <p:ph type="body" sz="quarter" idx="34" hasCustomPrompt="1"/>
          </p:nvPr>
        </p:nvSpPr>
        <p:spPr>
          <a:xfrm>
            <a:off x="29900880" y="25831800"/>
            <a:ext cx="12801600" cy="1219200"/>
          </a:xfrm>
          <a:prstGeom prst="round1Rect">
            <a:avLst/>
          </a:prstGeom>
          <a:solidFill>
            <a:schemeClr val="accent1"/>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30" name="Content Placeholder 17"/>
          <p:cNvSpPr>
            <a:spLocks noGrp="1"/>
          </p:cNvSpPr>
          <p:nvPr>
            <p:ph sz="quarter" idx="35" hasCustomPrompt="1"/>
          </p:nvPr>
        </p:nvSpPr>
        <p:spPr>
          <a:xfrm>
            <a:off x="2990088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p15="http://schemas.microsoft.com/office/powerpoint/2012/main">
        <p15:guide id="1" pos="9168">
          <p15:clr>
            <a:srgbClr val="A4A3A4"/>
          </p15:clr>
        </p15:guide>
        <p15:guide id="2" pos="18480">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5000">
              <a:schemeClr val="accent1"/>
            </a:gs>
            <a:gs pos="62000">
              <a:schemeClr val="accent1">
                <a:lumMod val="45000"/>
                <a:lumOff val="55000"/>
                <a:alpha val="78000"/>
              </a:schemeClr>
            </a:gs>
            <a:gs pos="80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7" name="Rectangle 6"/>
          <p:cNvSpPr/>
          <p:nvPr userDrawn="1"/>
        </p:nvSpPr>
        <p:spPr bwMode="invGray">
          <a:xfrm>
            <a:off x="0" y="0"/>
            <a:ext cx="438912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bwMode="auto">
          <a:xfrm>
            <a:off x="6400800" y="990600"/>
            <a:ext cx="31089600" cy="251454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6400800" y="6019800"/>
            <a:ext cx="31089600" cy="236296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a:defRPr sz="1600">
                <a:solidFill>
                  <a:schemeClr val="tx1">
                    <a:tint val="75000"/>
                  </a:schemeClr>
                </a:solidFill>
              </a:defRPr>
            </a:lvl1pPr>
          </a:lstStyle>
          <a:p>
            <a:fld id="{ECAA57DF-1C19-4726-AB84-014692BAD8F5}" type="datetimeFigureOut">
              <a:rPr lang="en-US" smtClean="0"/>
              <a:pPr/>
              <a:t>4/13/2017</a:t>
            </a:fld>
            <a:endParaRPr lang="en-US"/>
          </a:p>
        </p:txBody>
      </p:sp>
      <p:sp>
        <p:nvSpPr>
          <p:cNvPr id="5" name="Footer Placeholder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a:defRPr sz="1600">
                <a:solidFill>
                  <a:schemeClr val="tx1">
                    <a:tint val="75000"/>
                  </a:schemeClr>
                </a:solidFill>
              </a:defRPr>
            </a:lvl1pPr>
          </a:lstStyle>
          <a:p>
            <a:fld id="{91B4C631-C489-4C11-812F-2172FBEAE82B}" type="slidenum">
              <a:rPr lang="en-US" smtClean="0"/>
              <a:pPr/>
              <a:t>‹#›</a:t>
            </a:fld>
            <a:endParaRPr lang="en-US"/>
          </a:p>
        </p:txBody>
      </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sz="8800" b="1" kern="1200">
          <a:solidFill>
            <a:schemeClr val="bg1"/>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368">
          <p15:clr>
            <a:srgbClr val="A4A3A4"/>
          </p15:clr>
        </p15:guide>
        <p15:guide id="2" pos="720">
          <p15:clr>
            <a:srgbClr val="A4A3A4"/>
          </p15:clr>
        </p15:guide>
        <p15:guide id="3" pos="26928">
          <p15:clr>
            <a:srgbClr val="A4A3A4"/>
          </p15:clr>
        </p15:guide>
        <p15:guide id="4" pos="13824">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solidFill>
                  <a:srgbClr val="FFFFFF"/>
                </a:solidFill>
                <a:latin typeface="Cambria"/>
              </a:rPr>
              <a:t>Quantatative</a:t>
            </a:r>
            <a:r>
              <a:rPr lang="en-US" dirty="0">
                <a:solidFill>
                  <a:srgbClr val="FFFFFF"/>
                </a:solidFill>
                <a:latin typeface="Cambria"/>
              </a:rPr>
              <a:t> analysis of microbial abundance within Arctic fjord sediments assessed through direct counting</a:t>
            </a:r>
          </a:p>
        </p:txBody>
      </p:sp>
      <p:sp>
        <p:nvSpPr>
          <p:cNvPr id="3" name="Text Placeholder 2"/>
          <p:cNvSpPr>
            <a:spLocks noGrp="1"/>
          </p:cNvSpPr>
          <p:nvPr>
            <p:ph type="body" sz="quarter" idx="36"/>
          </p:nvPr>
        </p:nvSpPr>
        <p:spPr/>
        <p:txBody>
          <a:bodyPr vert="horz" lIns="91440" tIns="45720" rIns="91440" bIns="45720" rtlCol="0" anchor="t">
            <a:noAutofit/>
          </a:bodyPr>
          <a:lstStyle/>
          <a:p>
            <a:pPr algn="ctr"/>
            <a:r>
              <a:rPr lang="en-US" sz="2800" b="1" dirty="0">
                <a:solidFill>
                  <a:srgbClr val="F3F2DC"/>
                </a:solidFill>
              </a:rPr>
              <a:t>Rachel Winstead</a:t>
            </a:r>
            <a:r>
              <a:rPr lang="en-US" sz="2800" dirty="0">
                <a:solidFill>
                  <a:srgbClr val="F3F2DC"/>
                </a:solidFill>
              </a:rPr>
              <a:t>, Alex </a:t>
            </a:r>
            <a:r>
              <a:rPr lang="en-US" sz="2800" dirty="0" err="1">
                <a:solidFill>
                  <a:srgbClr val="F3F2DC"/>
                </a:solidFill>
              </a:rPr>
              <a:t>Swystun</a:t>
            </a:r>
            <a:r>
              <a:rPr lang="en-US" sz="2800" dirty="0">
                <a:solidFill>
                  <a:srgbClr val="F3F2DC"/>
                </a:solidFill>
              </a:rPr>
              <a:t>, Brandy Barber, Jacob Lejeune, Joy </a:t>
            </a:r>
            <a:r>
              <a:rPr lang="en-US" sz="2800" dirty="0" err="1">
                <a:solidFill>
                  <a:srgbClr val="F3F2DC"/>
                </a:solidFill>
              </a:rPr>
              <a:t>Buongiorno</a:t>
            </a:r>
            <a:r>
              <a:rPr lang="en-US" sz="2800" dirty="0">
                <a:solidFill>
                  <a:srgbClr val="F3F2DC"/>
                </a:solidFill>
              </a:rPr>
              <a:t>, Karen Lloyd</a:t>
            </a:r>
            <a:r>
              <a:rPr lang="en-US" sz="2800" dirty="0">
                <a:solidFill>
                  <a:srgbClr val="000000"/>
                </a:solidFill>
              </a:rPr>
              <a:t> </a:t>
            </a:r>
            <a:r>
              <a:rPr lang="en-US" sz="2800" dirty="0">
                <a:solidFill>
                  <a:schemeClr val="tx1"/>
                </a:solidFill>
              </a:rPr>
              <a:t/>
            </a:r>
            <a:br>
              <a:rPr lang="en-US" sz="2800" dirty="0">
                <a:solidFill>
                  <a:schemeClr val="tx1"/>
                </a:solidFill>
              </a:rPr>
            </a:br>
            <a:r>
              <a:rPr lang="en-US" sz="2800" dirty="0"/>
              <a:t>University of Tennessee</a:t>
            </a:r>
          </a:p>
        </p:txBody>
      </p:sp>
      <p:sp>
        <p:nvSpPr>
          <p:cNvPr id="4" name="Text Placeholder 3"/>
          <p:cNvSpPr>
            <a:spLocks noGrp="1"/>
          </p:cNvSpPr>
          <p:nvPr>
            <p:ph type="body" sz="quarter" idx="13"/>
          </p:nvPr>
        </p:nvSpPr>
        <p:spPr>
          <a:xfrm>
            <a:off x="1143000" y="5254519"/>
            <a:ext cx="12801600" cy="1219200"/>
          </a:xfrm>
        </p:spPr>
        <p:style>
          <a:lnRef idx="2">
            <a:schemeClr val="dk1">
              <a:shade val="50000"/>
            </a:schemeClr>
          </a:lnRef>
          <a:fillRef idx="1">
            <a:schemeClr val="dk1"/>
          </a:fillRef>
          <a:effectRef idx="0">
            <a:schemeClr val="dk1"/>
          </a:effectRef>
          <a:fontRef idx="minor">
            <a:schemeClr val="lt1"/>
          </a:fontRef>
        </p:style>
        <p:txBody>
          <a:bodyPr/>
          <a:lstStyle/>
          <a:p>
            <a:r>
              <a:rPr lang="en-US" dirty="0"/>
              <a:t>Abstract</a:t>
            </a:r>
          </a:p>
        </p:txBody>
      </p:sp>
      <p:sp>
        <p:nvSpPr>
          <p:cNvPr id="5" name="Content Placeholder 4"/>
          <p:cNvSpPr>
            <a:spLocks noGrp="1"/>
          </p:cNvSpPr>
          <p:nvPr>
            <p:ph sz="quarter" idx="24"/>
          </p:nvPr>
        </p:nvSpPr>
        <p:spPr>
          <a:xfrm>
            <a:off x="876300" y="6739908"/>
            <a:ext cx="12801600" cy="8695582"/>
          </a:xfrm>
        </p:spPr>
        <p:txBody>
          <a:bodyPr vert="horz" lIns="365760" tIns="182880" rIns="91440" bIns="45720" rtlCol="0" anchor="t">
            <a:noAutofit/>
          </a:bodyPr>
          <a:lstStyle/>
          <a:p>
            <a:pPr marL="0" indent="0">
              <a:buNone/>
            </a:pPr>
            <a:r>
              <a:rPr lang="en-US" dirty="0"/>
              <a:t>Microbes found in the marine sediments are responsible for the production of nearly half of the carbon dioxide found in the atmosphere (Arrigo, 2005).  The fjords of Svalbard (79°N) are not considered typical marine sediments because high iron content influences unique subsurface redox chemistry.  Radiotracer studies have shown that these sediments contain active bacterial sulfate-reducing communities (Finke et al., 2016).  In addition to bacteria, archaeal cells within these sediments have been in aggregates encompassed by sulfate-reducing bacteria (</a:t>
            </a:r>
            <a:r>
              <a:rPr lang="en-US" dirty="0" err="1"/>
              <a:t>Ravenschlag</a:t>
            </a:r>
            <a:r>
              <a:rPr lang="en-US" dirty="0"/>
              <a:t> et al., 2001).  These anaerobic organisms participate in mediating environmental biogeochemical cycles, including the oxidation of methane (</a:t>
            </a:r>
            <a:r>
              <a:rPr lang="en-US" dirty="0" err="1"/>
              <a:t>Ravenschlag</a:t>
            </a:r>
            <a:r>
              <a:rPr lang="en-US" dirty="0"/>
              <a:t> et al., 2001) and iron reduction (</a:t>
            </a:r>
            <a:r>
              <a:rPr lang="en-US" dirty="0" err="1"/>
              <a:t>Vandieken</a:t>
            </a:r>
            <a:r>
              <a:rPr lang="en-US" dirty="0"/>
              <a:t> et al., 2006).  These observations have led to the understanding of the important role that these microbes play in global nutrient cycling and have led to recent interest in how these communities will respond to glacial retreat associated with climate change (Arrigo, 2005).  However, the abundance of microbes across the fjords in Svalbard is relatively unknown.  Here, we show the abundance of in sediments from two virtually unstudied fjords, Van </a:t>
            </a:r>
            <a:r>
              <a:rPr lang="en-US" dirty="0" err="1"/>
              <a:t>Keulenfjorden</a:t>
            </a:r>
            <a:r>
              <a:rPr lang="en-US" dirty="0"/>
              <a:t> and </a:t>
            </a:r>
            <a:r>
              <a:rPr lang="en-US" dirty="0" err="1"/>
              <a:t>Kongsfjorden</a:t>
            </a:r>
            <a:r>
              <a:rPr lang="en-US" dirty="0"/>
              <a:t>.  We found a general trend of lower microbial abundance after around 10 cm in depth.  For relative abundance, we saw numbers around 10^7 cells per ml in Van </a:t>
            </a:r>
            <a:r>
              <a:rPr lang="en-US" dirty="0" err="1"/>
              <a:t>Keulenfjorden</a:t>
            </a:r>
            <a:r>
              <a:rPr lang="en-US" dirty="0"/>
              <a:t>, which is slightly lower than counts of 16S copy numbers acquired through quantitative PCR (qPCR).  Our results demonstrate that there are varying levels of microbial abundance in the fjord sediments of Svalbard.  Moving forward, this research could help contribute to a better understanding of the effect that these microbes have on nutrient cycling at both a local and global level by coupling abundance data with functional analyses. Furthermore, we hope that this research will enhance the ability of predicting the effects that climate change and glacial runoff have on these microbial communities and carbon cycling in the Arctic Circle. </a:t>
            </a:r>
          </a:p>
        </p:txBody>
      </p:sp>
      <p:sp>
        <p:nvSpPr>
          <p:cNvPr id="6" name="Text Placeholder 5"/>
          <p:cNvSpPr>
            <a:spLocks noGrp="1"/>
          </p:cNvSpPr>
          <p:nvPr>
            <p:ph type="body" sz="quarter" idx="17"/>
          </p:nvPr>
        </p:nvSpPr>
        <p:spPr>
          <a:xfrm>
            <a:off x="876300" y="18780146"/>
            <a:ext cx="12801600" cy="1219200"/>
          </a:xfrm>
        </p:spPr>
        <p:txBody>
          <a:bodyPr/>
          <a:lstStyle/>
          <a:p>
            <a:r>
              <a:rPr lang="en-US" dirty="0"/>
              <a:t>Objective</a:t>
            </a:r>
          </a:p>
        </p:txBody>
      </p:sp>
      <p:pic>
        <p:nvPicPr>
          <p:cNvPr id="21" name="Content Placeholder 20" descr="download.png"/>
          <p:cNvPicPr>
            <a:picLocks noGrp="1" noChangeAspect="1"/>
          </p:cNvPicPr>
          <p:nvPr>
            <p:ph sz="quarter" idx="25"/>
          </p:nvPr>
        </p:nvPicPr>
        <p:blipFill>
          <a:blip r:embed="rId3"/>
          <a:stretch>
            <a:fillRect/>
          </a:stretch>
        </p:blipFill>
        <p:spPr>
          <a:xfrm>
            <a:off x="1666875" y="1781175"/>
            <a:ext cx="2838450" cy="1609725"/>
          </a:xfrm>
        </p:spPr>
      </p:pic>
      <p:sp>
        <p:nvSpPr>
          <p:cNvPr id="8" name="Text Placeholder 7"/>
          <p:cNvSpPr>
            <a:spLocks noGrp="1"/>
          </p:cNvSpPr>
          <p:nvPr>
            <p:ph type="body" sz="quarter" idx="19"/>
          </p:nvPr>
        </p:nvSpPr>
        <p:spPr>
          <a:xfrm>
            <a:off x="1143000" y="23718518"/>
            <a:ext cx="12801600" cy="1219200"/>
          </a:xfrm>
        </p:spPr>
        <p:txBody>
          <a:bodyPr/>
          <a:lstStyle/>
          <a:p>
            <a:r>
              <a:rPr lang="en-US"/>
              <a:t>Methods</a:t>
            </a:r>
          </a:p>
        </p:txBody>
      </p:sp>
      <p:sp>
        <p:nvSpPr>
          <p:cNvPr id="9" name="Content Placeholder 8"/>
          <p:cNvSpPr>
            <a:spLocks noGrp="1"/>
          </p:cNvSpPr>
          <p:nvPr>
            <p:ph sz="quarter" idx="26"/>
          </p:nvPr>
        </p:nvSpPr>
        <p:spPr>
          <a:xfrm>
            <a:off x="876300" y="25479895"/>
            <a:ext cx="12801600" cy="6353989"/>
          </a:xfrm>
        </p:spPr>
        <p:txBody>
          <a:bodyPr vert="horz" lIns="365760" tIns="182880" rIns="91440" bIns="45720" rtlCol="0" anchor="t">
            <a:normAutofit lnSpcReduction="10000"/>
          </a:bodyPr>
          <a:lstStyle/>
          <a:p>
            <a:pPr marL="0" indent="0">
              <a:buNone/>
            </a:pPr>
            <a:r>
              <a:rPr lang="en-US" dirty="0"/>
              <a:t>Samples were collected on site (Fig. 1) and fixed with paraformaldehyde, then washed with PBS and centrifuged x 3000g for 5 minutes three times.  They were then stored in PBS/</a:t>
            </a:r>
            <a:r>
              <a:rPr lang="en-US" dirty="0" err="1"/>
              <a:t>EtOH</a:t>
            </a:r>
            <a:r>
              <a:rPr lang="en-US" dirty="0"/>
              <a:t> in a –20°C freezer.  Samples were then diluted to a 1:10 dilution (to ensure the quantification limit was reached) in PBS and sonicated for 40 seconds.  In preparation for staining, 20 </a:t>
            </a:r>
            <a:r>
              <a:rPr lang="en-US" dirty="0" err="1"/>
              <a:t>ul</a:t>
            </a:r>
            <a:r>
              <a:rPr lang="en-US" dirty="0"/>
              <a:t> of the diluted sample were combined with 5 ml of PBS and vortexed.  Then, the samples were filtered using a vacuum filtration system, </a:t>
            </a:r>
            <a:r>
              <a:rPr lang="en-US" dirty="0" err="1"/>
              <a:t>absorbant</a:t>
            </a:r>
            <a:r>
              <a:rPr lang="en-US" dirty="0"/>
              <a:t> pads, and 0.2 um filters.  The samples were then stained using SYBR Gold stain for 7 minutes.  The filters were then washed with PBS for 5 seconds.  Following this, the samples were mounted onto microscope slides and </a:t>
            </a:r>
            <a:r>
              <a:rPr lang="en-US" dirty="0" err="1"/>
              <a:t>Vectashield</a:t>
            </a:r>
            <a:r>
              <a:rPr lang="en-US" dirty="0"/>
              <a:t> was used to place the coverslips on the filters.  The slides were then viewed using either an FITC or DE FGE light filter.  The cells were counted using direct counting methods at 100x and then converted to cells/ml by accounting for filter size, dilution, and amount of sediment placed on filter.</a:t>
            </a:r>
          </a:p>
          <a:p>
            <a:pPr marL="0" indent="0">
              <a:buNone/>
            </a:pPr>
            <a:r>
              <a:rPr lang="en-US" dirty="0"/>
              <a:t>Two student researchers counted the same samples to test reproducibility and user bias.</a:t>
            </a:r>
          </a:p>
        </p:txBody>
      </p:sp>
      <p:sp>
        <p:nvSpPr>
          <p:cNvPr id="10" name="Text Placeholder 9"/>
          <p:cNvSpPr>
            <a:spLocks noGrp="1"/>
          </p:cNvSpPr>
          <p:nvPr>
            <p:ph type="body" sz="quarter" idx="21"/>
          </p:nvPr>
        </p:nvSpPr>
        <p:spPr>
          <a:xfrm>
            <a:off x="15544800" y="14173752"/>
            <a:ext cx="12801600" cy="1219200"/>
          </a:xfrm>
        </p:spPr>
        <p:txBody>
          <a:bodyPr/>
          <a:lstStyle/>
          <a:p>
            <a:r>
              <a:rPr lang="en-US" dirty="0"/>
              <a:t>Preliminary Results</a:t>
            </a:r>
          </a:p>
        </p:txBody>
      </p:sp>
      <p:pic>
        <p:nvPicPr>
          <p:cNvPr id="22" name="Content Placeholder 21" descr="download (1).png"/>
          <p:cNvPicPr>
            <a:picLocks noGrp="1" noChangeAspect="1"/>
          </p:cNvPicPr>
          <p:nvPr>
            <p:ph sz="quarter" idx="27"/>
          </p:nvPr>
        </p:nvPicPr>
        <p:blipFill>
          <a:blip r:embed="rId4"/>
          <a:stretch>
            <a:fillRect/>
          </a:stretch>
        </p:blipFill>
        <p:spPr>
          <a:xfrm>
            <a:off x="38862000" y="914400"/>
            <a:ext cx="2552700" cy="2552700"/>
          </a:xfrm>
        </p:spPr>
      </p:pic>
      <p:pic>
        <p:nvPicPr>
          <p:cNvPr id="23" name="Content Placeholder 22" descr="Svalbard.png"/>
          <p:cNvPicPr>
            <a:picLocks noGrp="1" noChangeAspect="1"/>
          </p:cNvPicPr>
          <p:nvPr>
            <p:ph sz="quarter" idx="23"/>
          </p:nvPr>
        </p:nvPicPr>
        <p:blipFill>
          <a:blip r:embed="rId5"/>
          <a:stretch>
            <a:fillRect/>
          </a:stretch>
        </p:blipFill>
        <p:spPr>
          <a:xfrm>
            <a:off x="15316200" y="5514975"/>
            <a:ext cx="7159752" cy="6172200"/>
          </a:xfrm>
        </p:spPr>
      </p:pic>
      <p:pic>
        <p:nvPicPr>
          <p:cNvPr id="24" name="Content Placeholder 23" descr="VanKeulenfjorden.jpg"/>
          <p:cNvPicPr>
            <a:picLocks noGrp="1" noChangeAspect="1"/>
          </p:cNvPicPr>
          <p:nvPr>
            <p:ph sz="quarter" idx="28"/>
          </p:nvPr>
        </p:nvPicPr>
        <p:blipFill rotWithShape="1">
          <a:blip r:embed="rId6"/>
          <a:srcRect l="1824" t="-1" r="1737" b="1530"/>
          <a:stretch/>
        </p:blipFill>
        <p:spPr>
          <a:xfrm>
            <a:off x="23056770" y="6419850"/>
            <a:ext cx="6377650" cy="4164418"/>
          </a:xfrm>
        </p:spPr>
      </p:pic>
      <p:sp>
        <p:nvSpPr>
          <p:cNvPr id="14" name="Text Placeholder 13"/>
          <p:cNvSpPr>
            <a:spLocks noGrp="1"/>
          </p:cNvSpPr>
          <p:nvPr>
            <p:ph type="body" sz="quarter" idx="29"/>
          </p:nvPr>
        </p:nvSpPr>
        <p:spPr>
          <a:xfrm>
            <a:off x="16177957" y="27436935"/>
            <a:ext cx="12801600" cy="1219200"/>
          </a:xfrm>
        </p:spPr>
        <p:txBody>
          <a:bodyPr/>
          <a:lstStyle/>
          <a:p>
            <a:r>
              <a:rPr lang="en-US" dirty="0"/>
              <a:t>Preliminary findings</a:t>
            </a:r>
          </a:p>
        </p:txBody>
      </p:sp>
      <p:sp>
        <p:nvSpPr>
          <p:cNvPr id="16" name="Text Placeholder 15"/>
          <p:cNvSpPr>
            <a:spLocks noGrp="1"/>
          </p:cNvSpPr>
          <p:nvPr>
            <p:ph type="body" sz="quarter" idx="31"/>
          </p:nvPr>
        </p:nvSpPr>
        <p:spPr>
          <a:xfrm>
            <a:off x="30027002" y="5264477"/>
            <a:ext cx="12801600" cy="1219200"/>
          </a:xfrm>
          <a:solidFill>
            <a:srgbClr val="808DA0"/>
          </a:solidFill>
        </p:spPr>
        <p:txBody>
          <a:bodyPr/>
          <a:lstStyle/>
          <a:p>
            <a:r>
              <a:rPr lang="en-US" dirty="0"/>
              <a:t>Adapted Methods</a:t>
            </a:r>
          </a:p>
        </p:txBody>
      </p:sp>
      <p:sp>
        <p:nvSpPr>
          <p:cNvPr id="17" name="Content Placeholder 16"/>
          <p:cNvSpPr>
            <a:spLocks noGrp="1"/>
          </p:cNvSpPr>
          <p:nvPr>
            <p:ph sz="quarter" idx="32"/>
          </p:nvPr>
        </p:nvSpPr>
        <p:spPr>
          <a:xfrm>
            <a:off x="35965074" y="6713264"/>
            <a:ext cx="6718872" cy="5149221"/>
          </a:xfrm>
        </p:spPr>
        <p:txBody>
          <a:bodyPr vert="horz" lIns="365760" tIns="182880" rIns="91440" bIns="45720" rtlCol="0" anchor="t">
            <a:normAutofit/>
          </a:bodyPr>
          <a:lstStyle/>
          <a:p>
            <a:pPr marL="0" indent="0">
              <a:buNone/>
            </a:pPr>
            <a:r>
              <a:rPr lang="en-US" b="1" dirty="0">
                <a:solidFill>
                  <a:srgbClr val="292934"/>
                </a:solidFill>
                <a:latin typeface="Calibri"/>
              </a:rPr>
              <a:t>Fig. 4 Adapted Methods Diagram.  </a:t>
            </a:r>
            <a:r>
              <a:rPr lang="en-US" dirty="0">
                <a:solidFill>
                  <a:srgbClr val="292934"/>
                </a:solidFill>
                <a:latin typeface="Calibri"/>
              </a:rPr>
              <a:t>Six samples of generic test sediment were collected.  Three of the samples were washed using the methods previously outlined and the other three samples were left in the paraformaldehyde to determine the difference (if any) that resulted from washing the samples (“Spin” and “No Spin” samples).   These experiments will be conducted using various dilutions of the sample- undiluted, 1:10, 1:20, and 1:40.  </a:t>
            </a:r>
          </a:p>
        </p:txBody>
      </p:sp>
      <p:pic>
        <p:nvPicPr>
          <p:cNvPr id="28" name="Content Placeholder 27" descr="thumbnail_Capture.jpg"/>
          <p:cNvPicPr>
            <a:picLocks noGrp="1" noChangeAspect="1"/>
          </p:cNvPicPr>
          <p:nvPr>
            <p:ph sz="quarter" idx="33"/>
          </p:nvPr>
        </p:nvPicPr>
        <p:blipFill rotWithShape="1">
          <a:blip r:embed="rId7"/>
          <a:srcRect l="58355" t="3635" r="5486" b="3103"/>
          <a:stretch/>
        </p:blipFill>
        <p:spPr>
          <a:xfrm>
            <a:off x="15544800" y="15732812"/>
            <a:ext cx="5882833" cy="7313868"/>
          </a:xfrm>
          <a:prstGeom prst="rect">
            <a:avLst/>
          </a:prstGeom>
          <a:ln>
            <a:solidFill>
              <a:schemeClr val="tx1"/>
            </a:solidFill>
          </a:ln>
        </p:spPr>
      </p:pic>
      <p:sp>
        <p:nvSpPr>
          <p:cNvPr id="19" name="Text Placeholder 18"/>
          <p:cNvSpPr>
            <a:spLocks noGrp="1"/>
          </p:cNvSpPr>
          <p:nvPr>
            <p:ph type="body" sz="quarter" idx="34"/>
          </p:nvPr>
        </p:nvSpPr>
        <p:spPr>
          <a:xfrm>
            <a:off x="30253790" y="21097331"/>
            <a:ext cx="12485912" cy="1219200"/>
          </a:xfrm>
        </p:spPr>
        <p:style>
          <a:lnRef idx="3">
            <a:schemeClr val="lt1"/>
          </a:lnRef>
          <a:fillRef idx="1">
            <a:schemeClr val="dk1"/>
          </a:fillRef>
          <a:effectRef idx="1">
            <a:schemeClr val="dk1"/>
          </a:effectRef>
          <a:fontRef idx="minor">
            <a:schemeClr val="lt1"/>
          </a:fontRef>
        </p:style>
        <p:txBody>
          <a:bodyPr/>
          <a:lstStyle/>
          <a:p>
            <a:r>
              <a:rPr lang="en-US" dirty="0"/>
              <a:t>Future Work</a:t>
            </a:r>
          </a:p>
        </p:txBody>
      </p:sp>
      <p:sp>
        <p:nvSpPr>
          <p:cNvPr id="20" name="Content Placeholder 19"/>
          <p:cNvSpPr>
            <a:spLocks noGrp="1"/>
          </p:cNvSpPr>
          <p:nvPr>
            <p:ph sz="quarter" idx="35"/>
          </p:nvPr>
        </p:nvSpPr>
        <p:spPr>
          <a:xfrm>
            <a:off x="30036095" y="22370540"/>
            <a:ext cx="12801600" cy="5350386"/>
          </a:xfrm>
        </p:spPr>
        <p:txBody>
          <a:bodyPr>
            <a:normAutofit lnSpcReduction="10000"/>
          </a:bodyPr>
          <a:lstStyle/>
          <a:p>
            <a:pPr marL="0" indent="0">
              <a:buNone/>
            </a:pPr>
            <a:r>
              <a:rPr lang="en-US" dirty="0">
                <a:latin typeface="Calibri" panose="020F0502020204030204" pitchFamily="34" charset="0"/>
                <a:cs typeface="Calibri" panose="020F0502020204030204" pitchFamily="34" charset="0"/>
              </a:rPr>
              <a:t>If our hypothesis is correct, and cell loss can be traced to previously used methods, a more accurate estimate of microbial biomass in these sediments can be attained. However, should the adapted methods not alleviate cell number discrepancies between this data and the data found in previous studies, further study will be needed to determine the cause of these differences.  Such a large difference in cell abundance between fjords may reveal environmental variances not before realized in these fjords responsible for microbial abundance. </a:t>
            </a:r>
          </a:p>
          <a:p>
            <a:pPr marL="0" indent="0">
              <a:buNone/>
            </a:pPr>
            <a:r>
              <a:rPr lang="en-US" dirty="0">
                <a:latin typeface="Calibri" panose="020F0502020204030204" pitchFamily="34" charset="0"/>
                <a:cs typeface="Calibri" panose="020F0502020204030204" pitchFamily="34" charset="0"/>
              </a:rPr>
              <a:t>This work will better our understanding of how microbial communities are shaped by their Arctic sediment environment.  Ultimately, the data produced from our adapted method experiments will aid us in estimating microbial biomass living in Arctic sediment, which is the first step to understanding how microbial communities may respond to climate warming and glacial retreat.</a:t>
            </a:r>
          </a:p>
        </p:txBody>
      </p:sp>
      <p:sp>
        <p:nvSpPr>
          <p:cNvPr id="26" name="TextBox 25"/>
          <p:cNvSpPr txBox="1"/>
          <p:nvPr/>
        </p:nvSpPr>
        <p:spPr>
          <a:xfrm>
            <a:off x="21589004" y="15694890"/>
            <a:ext cx="5581891" cy="3970318"/>
          </a:xfrm>
          <a:prstGeom prst="rect">
            <a:avLst/>
          </a:prstGeom>
        </p:spPr>
        <p:txBody>
          <a:bodyPr wrap="square" rtlCol="0">
            <a:spAutoFit/>
          </a:bodyPr>
          <a:lstStyle/>
          <a:p>
            <a:r>
              <a:rPr lang="en-US" sz="2800" b="1" dirty="0">
                <a:solidFill>
                  <a:srgbClr val="292934"/>
                </a:solidFill>
                <a:latin typeface="Calibri"/>
              </a:rPr>
              <a:t>Fig. 2 SYBR Gold Direct Counts.</a:t>
            </a:r>
            <a:r>
              <a:rPr lang="en-US" sz="2800" dirty="0">
                <a:solidFill>
                  <a:srgbClr val="292934"/>
                </a:solidFill>
                <a:latin typeface="Calibri"/>
              </a:rPr>
              <a:t>  Counts for AB.1 samples taken from Van </a:t>
            </a:r>
            <a:r>
              <a:rPr lang="en-US" sz="2800" dirty="0" err="1">
                <a:solidFill>
                  <a:srgbClr val="292934"/>
                </a:solidFill>
                <a:latin typeface="Calibri"/>
              </a:rPr>
              <a:t>Keulenfjorden</a:t>
            </a:r>
            <a:r>
              <a:rPr lang="en-US" sz="2800" dirty="0">
                <a:solidFill>
                  <a:srgbClr val="292934"/>
                </a:solidFill>
                <a:latin typeface="Calibri"/>
              </a:rPr>
              <a:t>.  Cells per ml wet sediment around 10^7 consistently for both direct count data.  The general trend of Rachel's count went down for the deeper samples while Alex's counts showed no general trend.</a:t>
            </a:r>
          </a:p>
        </p:txBody>
      </p:sp>
      <p:sp>
        <p:nvSpPr>
          <p:cNvPr id="27" name="TextBox 26"/>
          <p:cNvSpPr txBox="1"/>
          <p:nvPr/>
        </p:nvSpPr>
        <p:spPr>
          <a:xfrm>
            <a:off x="15544800" y="11858634"/>
            <a:ext cx="13507656" cy="1815882"/>
          </a:xfrm>
          <a:prstGeom prst="rect">
            <a:avLst/>
          </a:prstGeom>
        </p:spPr>
        <p:txBody>
          <a:bodyPr wrap="square" rtlCol="0">
            <a:spAutoFit/>
          </a:bodyPr>
          <a:lstStyle/>
          <a:p>
            <a:r>
              <a:rPr lang="en-US" sz="2800" b="1" dirty="0">
                <a:solidFill>
                  <a:srgbClr val="292934"/>
                </a:solidFill>
                <a:latin typeface="Calibri"/>
              </a:rPr>
              <a:t>Fig. 1: Field sites included in this study. </a:t>
            </a:r>
            <a:r>
              <a:rPr lang="en-US" sz="2800" dirty="0">
                <a:solidFill>
                  <a:srgbClr val="292934"/>
                </a:solidFill>
                <a:latin typeface="Calibri"/>
              </a:rPr>
              <a:t>Svalbard is an archipelago containing numerous fjords shaped by glaciers. Gold star denotes Van </a:t>
            </a:r>
            <a:r>
              <a:rPr lang="en-US" sz="2800" dirty="0" err="1">
                <a:solidFill>
                  <a:srgbClr val="292934"/>
                </a:solidFill>
                <a:latin typeface="Calibri"/>
              </a:rPr>
              <a:t>Keulenfjorden</a:t>
            </a:r>
            <a:r>
              <a:rPr lang="en-US" sz="2800" dirty="0">
                <a:solidFill>
                  <a:srgbClr val="292934"/>
                </a:solidFill>
                <a:latin typeface="Calibri"/>
              </a:rPr>
              <a:t>, the fjord that is the subject of this study (left).  Samples were taken along a transect within Van </a:t>
            </a:r>
            <a:r>
              <a:rPr lang="en-US" sz="2800" dirty="0" err="1">
                <a:solidFill>
                  <a:srgbClr val="292934"/>
                </a:solidFill>
                <a:latin typeface="Calibri"/>
              </a:rPr>
              <a:t>Keulenfjorden</a:t>
            </a:r>
            <a:r>
              <a:rPr lang="en-US" sz="2800" dirty="0">
                <a:solidFill>
                  <a:srgbClr val="292934"/>
                </a:solidFill>
                <a:latin typeface="Calibri"/>
              </a:rPr>
              <a:t> (right) (</a:t>
            </a:r>
            <a:r>
              <a:rPr lang="en-US" sz="2800" dirty="0" err="1">
                <a:solidFill>
                  <a:srgbClr val="292934"/>
                </a:solidFill>
                <a:latin typeface="Calibri"/>
              </a:rPr>
              <a:t>Wehrmann</a:t>
            </a:r>
            <a:r>
              <a:rPr lang="en-US" sz="2800" dirty="0">
                <a:solidFill>
                  <a:srgbClr val="292934"/>
                </a:solidFill>
                <a:latin typeface="Calibri"/>
              </a:rPr>
              <a:t> et al., 2014).</a:t>
            </a:r>
          </a:p>
        </p:txBody>
      </p:sp>
      <p:sp>
        <p:nvSpPr>
          <p:cNvPr id="29" name="TextBox 28"/>
          <p:cNvSpPr txBox="1"/>
          <p:nvPr/>
        </p:nvSpPr>
        <p:spPr>
          <a:xfrm>
            <a:off x="30253790" y="12807470"/>
            <a:ext cx="12623800" cy="1015663"/>
          </a:xfrm>
          <a:prstGeom prst="round1Rect">
            <a:avLst/>
          </a:prstGeom>
          <a:ln>
            <a:noFill/>
          </a:ln>
        </p:spPr>
        <p:style>
          <a:lnRef idx="3">
            <a:schemeClr val="lt1"/>
          </a:lnRef>
          <a:fillRef idx="1">
            <a:schemeClr val="accent3"/>
          </a:fillRef>
          <a:effectRef idx="1">
            <a:schemeClr val="accent3"/>
          </a:effectRef>
          <a:fontRef idx="minor">
            <a:schemeClr val="lt1"/>
          </a:fontRef>
        </p:style>
        <p:txBody>
          <a:bodyPr wrap="square" rtlCol="0">
            <a:spAutoFit/>
          </a:bodyPr>
          <a:lstStyle/>
          <a:p>
            <a:r>
              <a:rPr lang="en-US" sz="6000" dirty="0">
                <a:latin typeface="Cambria"/>
              </a:rPr>
              <a:t>ADAPTED RESULTS AND DISCUSSION</a:t>
            </a:r>
          </a:p>
        </p:txBody>
      </p:sp>
      <p:sp>
        <p:nvSpPr>
          <p:cNvPr id="30" name="TextBox 29"/>
          <p:cNvSpPr txBox="1"/>
          <p:nvPr/>
        </p:nvSpPr>
        <p:spPr>
          <a:xfrm>
            <a:off x="16247807" y="28875466"/>
            <a:ext cx="12509500" cy="3108543"/>
          </a:xfrm>
          <a:prstGeom prst="rect">
            <a:avLst/>
          </a:prstGeom>
        </p:spPr>
        <p:txBody>
          <a:bodyPr wrap="square" rtlCol="0">
            <a:spAutoFit/>
          </a:bodyPr>
          <a:lstStyle/>
          <a:p>
            <a:r>
              <a:rPr lang="en-US" sz="2800" dirty="0">
                <a:solidFill>
                  <a:srgbClr val="292934"/>
                </a:solidFill>
                <a:latin typeface="Calibri"/>
              </a:rPr>
              <a:t>Our preliminary findings are in contrast to previous studies conducted in a nearby fjord, which shows as many as 10^9 cells in sediments (</a:t>
            </a:r>
            <a:r>
              <a:rPr lang="en-US" sz="2800" dirty="0" err="1">
                <a:solidFill>
                  <a:srgbClr val="292934"/>
                </a:solidFill>
                <a:latin typeface="Calibri"/>
              </a:rPr>
              <a:t>Ravenschlag</a:t>
            </a:r>
            <a:r>
              <a:rPr lang="en-US" sz="2800" dirty="0">
                <a:solidFill>
                  <a:srgbClr val="292934"/>
                </a:solidFill>
                <a:latin typeface="Calibri"/>
              </a:rPr>
              <a:t> et al., 2001).  The cause for this discrepancy could be due to a number of factors, including geography and relatively different glacial cover. However, it is more likely that washing steps introduced during sample preparation caused decreased yield. To test the hypothesis that wash and spin steps result in underreporting of cells, we designed a new protocol. </a:t>
            </a:r>
          </a:p>
        </p:txBody>
      </p:sp>
      <p:sp>
        <p:nvSpPr>
          <p:cNvPr id="31" name="TextBox 30"/>
          <p:cNvSpPr txBox="1"/>
          <p:nvPr/>
        </p:nvSpPr>
        <p:spPr>
          <a:xfrm>
            <a:off x="30213300" y="13946626"/>
            <a:ext cx="12509500" cy="6124754"/>
          </a:xfrm>
          <a:prstGeom prst="rect">
            <a:avLst/>
          </a:prstGeom>
        </p:spPr>
        <p:txBody>
          <a:bodyPr wrap="square" rtlCol="0">
            <a:spAutoFit/>
          </a:bodyPr>
          <a:lstStyle/>
          <a:p>
            <a:endParaRPr lang="en-US" sz="2800" dirty="0">
              <a:latin typeface="Calibri"/>
            </a:endParaRPr>
          </a:p>
          <a:p>
            <a:r>
              <a:rPr lang="en-US" sz="2800" dirty="0"/>
              <a:t>The first experiment from the undiluted samples showed that the undiluted samples contained too many cells and other background materials to be effectively mounted or counted via a microscope.  The next experiment to be conducted will be using a 1:10 dilution which is expected to contain a sufficient number of cells based on these previous experiments (approximately 30 cells per field of view).  We will continue to test various dilutions of the samples (including 1:20 and 1:40) to better determine the difference in these methods.</a:t>
            </a:r>
          </a:p>
          <a:p>
            <a:endParaRPr lang="en-US" sz="2800" dirty="0">
              <a:latin typeface="Calibri"/>
            </a:endParaRPr>
          </a:p>
          <a:p>
            <a:r>
              <a:rPr lang="en-US" sz="2800" dirty="0">
                <a:latin typeface="Calibri"/>
              </a:rPr>
              <a:t>A future experiment will be conducted to determine if the sonication of the samples is having an effect on the counting of the cells- perhaps the cells are being lysed via the sonication.  Once it is determined which method- "Spin" or No Spin"- results in the highest number of countable cells, a similar test will be conducted with three sonicated samples and three </a:t>
            </a:r>
            <a:r>
              <a:rPr lang="en-US" sz="2800" dirty="0" err="1">
                <a:latin typeface="Calibri"/>
              </a:rPr>
              <a:t>unsonicated</a:t>
            </a:r>
            <a:r>
              <a:rPr lang="en-US" sz="2800" dirty="0">
                <a:latin typeface="Calibri"/>
              </a:rPr>
              <a:t> samples.</a:t>
            </a:r>
          </a:p>
        </p:txBody>
      </p:sp>
      <p:sp>
        <p:nvSpPr>
          <p:cNvPr id="7" name="TextBox 6"/>
          <p:cNvSpPr txBox="1"/>
          <p:nvPr/>
        </p:nvSpPr>
        <p:spPr>
          <a:xfrm>
            <a:off x="1143000" y="20933229"/>
            <a:ext cx="11593286" cy="2246769"/>
          </a:xfrm>
          <a:prstGeom prst="rect">
            <a:avLst/>
          </a:prstGeom>
          <a:noFill/>
        </p:spPr>
        <p:txBody>
          <a:bodyPr wrap="square" rtlCol="0">
            <a:spAutoFit/>
          </a:bodyPr>
          <a:lstStyle/>
          <a:p>
            <a:r>
              <a:rPr lang="en-US" sz="2800" dirty="0"/>
              <a:t>The objective of this study is to determine microbial abundance in the sediments of </a:t>
            </a:r>
            <a:r>
              <a:rPr lang="en-US" sz="2800" dirty="0" err="1"/>
              <a:t>Svarlbard</a:t>
            </a:r>
            <a:r>
              <a:rPr lang="en-US" sz="2800" dirty="0"/>
              <a:t> fjords with the intent to enhance global carbon cycling models. The trajectory of carbon dynamics in the Arctic is hard to predict with climate warming, and so we take the first steps to uncovering the effect that these microbes have on cycling of nutrients at both the local and global scale.</a:t>
            </a:r>
          </a:p>
        </p:txBody>
      </p:sp>
      <p:sp>
        <p:nvSpPr>
          <p:cNvPr id="11" name="TextBox 10"/>
          <p:cNvSpPr txBox="1"/>
          <p:nvPr/>
        </p:nvSpPr>
        <p:spPr>
          <a:xfrm>
            <a:off x="30253790" y="27753448"/>
            <a:ext cx="12485911" cy="1015663"/>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6000" dirty="0">
                <a:latin typeface="+mj-lt"/>
                <a:cs typeface="Calibri" panose="020F0502020204030204" pitchFamily="34" charset="0"/>
              </a:rPr>
              <a:t>REFERENCES</a:t>
            </a:r>
          </a:p>
        </p:txBody>
      </p:sp>
      <p:sp>
        <p:nvSpPr>
          <p:cNvPr id="12" name="TextBox 11"/>
          <p:cNvSpPr txBox="1"/>
          <p:nvPr/>
        </p:nvSpPr>
        <p:spPr>
          <a:xfrm>
            <a:off x="30253790" y="28948850"/>
            <a:ext cx="12366210" cy="4154984"/>
          </a:xfrm>
          <a:prstGeom prst="rect">
            <a:avLst/>
          </a:prstGeom>
          <a:noFill/>
        </p:spPr>
        <p:txBody>
          <a:bodyPr wrap="square" rtlCol="0">
            <a:spAutoFit/>
          </a:bodyPr>
          <a:lstStyle/>
          <a:p>
            <a:pPr indent="-457200" fontAlgn="base"/>
            <a:r>
              <a:rPr lang="en-US" sz="2400" dirty="0"/>
              <a:t>Arrigo, Kevin R. "Marine Microorganisms and Global Nutrient Cycles." </a:t>
            </a:r>
            <a:r>
              <a:rPr lang="en-US" sz="2400" i="1" dirty="0"/>
              <a:t>Nature</a:t>
            </a:r>
            <a:r>
              <a:rPr lang="en-US" sz="2400" dirty="0"/>
              <a:t> 437.7057 (2005):      349-55. 15 Sept. 2005. Web.</a:t>
            </a:r>
          </a:p>
          <a:p>
            <a:pPr indent="-457200" fontAlgn="base"/>
            <a:r>
              <a:rPr lang="en-US" sz="2400" dirty="0" err="1"/>
              <a:t>Katrin</a:t>
            </a:r>
            <a:r>
              <a:rPr lang="en-US" sz="2400" dirty="0"/>
              <a:t> </a:t>
            </a:r>
            <a:r>
              <a:rPr lang="en-US" sz="2400" dirty="0" err="1"/>
              <a:t>Ravenschlag</a:t>
            </a:r>
            <a:r>
              <a:rPr lang="en-US" sz="2400" dirty="0"/>
              <a:t>, Kerstin </a:t>
            </a:r>
            <a:r>
              <a:rPr lang="en-US" sz="2400" dirty="0" err="1"/>
              <a:t>Sahm</a:t>
            </a:r>
            <a:r>
              <a:rPr lang="en-US" sz="2400" dirty="0"/>
              <a:t>, and Rudolf </a:t>
            </a:r>
            <a:r>
              <a:rPr lang="en-US" sz="2400" dirty="0" err="1"/>
              <a:t>Amann</a:t>
            </a:r>
            <a:r>
              <a:rPr lang="en-US" sz="2400" dirty="0"/>
              <a:t>. Appl. Environ. Microbiology. January    2001 67:1 387-395.</a:t>
            </a:r>
          </a:p>
          <a:p>
            <a:pPr indent="-457200" fontAlgn="base"/>
            <a:r>
              <a:rPr lang="en-US" sz="2400" dirty="0"/>
              <a:t>Niko Finke, Verona </a:t>
            </a:r>
            <a:r>
              <a:rPr lang="en-US" sz="2400" dirty="0" err="1"/>
              <a:t>Vandieken</a:t>
            </a:r>
            <a:r>
              <a:rPr lang="en-US" sz="2400" dirty="0"/>
              <a:t>, Bo Barker </a:t>
            </a:r>
            <a:r>
              <a:rPr lang="en-US" sz="2400" dirty="0" err="1"/>
              <a:t>Jørgensen</a:t>
            </a:r>
            <a:r>
              <a:rPr lang="en-US" sz="2400" dirty="0"/>
              <a:t>; Acetate, lactate, propionate, and </a:t>
            </a:r>
            <a:r>
              <a:rPr lang="en-US" sz="2400" dirty="0" err="1"/>
              <a:t>isobutyrate</a:t>
            </a:r>
            <a:r>
              <a:rPr lang="en-US" sz="2400" dirty="0"/>
              <a:t> as electron donors for iron and sulfate reduction in Arctic marine sediments, Svalbard. </a:t>
            </a:r>
            <a:r>
              <a:rPr lang="en-US" sz="2400" i="1" dirty="0"/>
              <a:t>FEMS </a:t>
            </a:r>
            <a:r>
              <a:rPr lang="en-US" sz="2400" i="1" dirty="0" err="1"/>
              <a:t>Microbiol</a:t>
            </a:r>
            <a:r>
              <a:rPr lang="en-US" sz="2400" i="1" dirty="0"/>
              <a:t> </a:t>
            </a:r>
            <a:r>
              <a:rPr lang="en-US" sz="2400" i="1" dirty="0" err="1"/>
              <a:t>Ecol</a:t>
            </a:r>
            <a:r>
              <a:rPr lang="en-US" sz="2400" dirty="0"/>
              <a:t> 2007; 59 (1): 10-22.</a:t>
            </a:r>
          </a:p>
          <a:p>
            <a:pPr indent="-457200" fontAlgn="base"/>
            <a:r>
              <a:rPr lang="en-US" sz="2400" dirty="0" err="1"/>
              <a:t>Wehrmann</a:t>
            </a:r>
            <a:r>
              <a:rPr lang="en-US" sz="2400" dirty="0"/>
              <a:t>, Laura M., et al. "Iron and manganese speciation and cycling in glacially influenced high-latitude fjord sediments (West Spitsbergen, Svalbard): Evidence for a benthic recycling-transport mechanism." </a:t>
            </a:r>
            <a:r>
              <a:rPr lang="en-US" sz="2400" dirty="0" err="1"/>
              <a:t>Geochimica</a:t>
            </a:r>
            <a:r>
              <a:rPr lang="en-US" sz="2400" dirty="0"/>
              <a:t> et </a:t>
            </a:r>
            <a:r>
              <a:rPr lang="en-US" sz="2400" dirty="0" err="1"/>
              <a:t>Cosmochimica</a:t>
            </a:r>
            <a:r>
              <a:rPr lang="en-US" sz="2400" dirty="0"/>
              <a:t> Acta 141 (2014): 628-655.</a:t>
            </a:r>
          </a:p>
          <a:p>
            <a:pPr fontAlgn="base"/>
            <a:endParaRPr lang="en-US" sz="2400" dirty="0"/>
          </a:p>
        </p:txBody>
      </p:sp>
      <p:sp>
        <p:nvSpPr>
          <p:cNvPr id="13" name="Star: 5 Points 12"/>
          <p:cNvSpPr/>
          <p:nvPr/>
        </p:nvSpPr>
        <p:spPr>
          <a:xfrm>
            <a:off x="18299575" y="8562749"/>
            <a:ext cx="596501" cy="486137"/>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err="1"/>
          </a:p>
        </p:txBody>
      </p:sp>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997231" y="21234042"/>
            <a:ext cx="7302329" cy="5471486"/>
          </a:xfrm>
          <a:prstGeom prst="rect">
            <a:avLst/>
          </a:prstGeom>
          <a:ln>
            <a:solidFill>
              <a:schemeClr val="tx1"/>
            </a:solidFill>
          </a:ln>
        </p:spPr>
      </p:pic>
      <p:cxnSp>
        <p:nvCxnSpPr>
          <p:cNvPr id="36" name="Straight Connector 35"/>
          <p:cNvCxnSpPr/>
          <p:nvPr/>
        </p:nvCxnSpPr>
        <p:spPr>
          <a:xfrm>
            <a:off x="22166084" y="26450885"/>
            <a:ext cx="178137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2369357" y="25804554"/>
            <a:ext cx="2268638" cy="646331"/>
          </a:xfrm>
          <a:prstGeom prst="rect">
            <a:avLst/>
          </a:prstGeom>
          <a:noFill/>
        </p:spPr>
        <p:txBody>
          <a:bodyPr wrap="square" rtlCol="0">
            <a:spAutoFit/>
          </a:bodyPr>
          <a:lstStyle/>
          <a:p>
            <a:r>
              <a:rPr lang="en-US" sz="3600" dirty="0">
                <a:solidFill>
                  <a:schemeClr val="bg1"/>
                </a:solidFill>
              </a:rPr>
              <a:t>2 um</a:t>
            </a:r>
          </a:p>
        </p:txBody>
      </p:sp>
      <p:sp>
        <p:nvSpPr>
          <p:cNvPr id="38" name="TextBox 37"/>
          <p:cNvSpPr txBox="1"/>
          <p:nvPr/>
        </p:nvSpPr>
        <p:spPr>
          <a:xfrm>
            <a:off x="16929869" y="24951284"/>
            <a:ext cx="4782563" cy="1815882"/>
          </a:xfrm>
          <a:prstGeom prst="rect">
            <a:avLst/>
          </a:prstGeom>
          <a:noFill/>
        </p:spPr>
        <p:txBody>
          <a:bodyPr wrap="square" rtlCol="0">
            <a:spAutoFit/>
          </a:bodyPr>
          <a:lstStyle/>
          <a:p>
            <a:r>
              <a:rPr lang="en-US" sz="2800" b="1" dirty="0">
                <a:solidFill>
                  <a:srgbClr val="292934"/>
                </a:solidFill>
                <a:latin typeface="Calibri"/>
              </a:rPr>
              <a:t>Fig. 3: Photo of cells. </a:t>
            </a:r>
            <a:r>
              <a:rPr lang="en-US" sz="2800" dirty="0">
                <a:solidFill>
                  <a:srgbClr val="292934"/>
                </a:solidFill>
                <a:latin typeface="Calibri"/>
              </a:rPr>
              <a:t>Cell morphology was diverse, with cocci, </a:t>
            </a:r>
            <a:r>
              <a:rPr lang="en-US" sz="2800" dirty="0" err="1">
                <a:solidFill>
                  <a:srgbClr val="292934"/>
                </a:solidFill>
                <a:latin typeface="Calibri"/>
              </a:rPr>
              <a:t>baccili</a:t>
            </a:r>
            <a:r>
              <a:rPr lang="en-US" sz="2800" dirty="0">
                <a:solidFill>
                  <a:srgbClr val="292934"/>
                </a:solidFill>
                <a:latin typeface="Calibri"/>
              </a:rPr>
              <a:t>, and some instances of vibrio-shaped cells. </a:t>
            </a:r>
            <a:endParaRPr lang="en-US" sz="2800" b="1" dirty="0">
              <a:solidFill>
                <a:srgbClr val="292934"/>
              </a:solidFill>
              <a:latin typeface="Calibri"/>
            </a:endParaRPr>
          </a:p>
        </p:txBody>
      </p:sp>
      <p:sp>
        <p:nvSpPr>
          <p:cNvPr id="33" name="Cylinder 32"/>
          <p:cNvSpPr/>
          <p:nvPr/>
        </p:nvSpPr>
        <p:spPr>
          <a:xfrm>
            <a:off x="30443031" y="6909945"/>
            <a:ext cx="914400" cy="5142602"/>
          </a:xfrm>
          <a:prstGeom prst="ca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err="1"/>
          </a:p>
        </p:txBody>
      </p:sp>
      <p:sp>
        <p:nvSpPr>
          <p:cNvPr id="34" name="Oval 33"/>
          <p:cNvSpPr/>
          <p:nvPr/>
        </p:nvSpPr>
        <p:spPr>
          <a:xfrm>
            <a:off x="32954456" y="6545423"/>
            <a:ext cx="751114" cy="645760"/>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6000" dirty="0" err="1"/>
          </a:p>
        </p:txBody>
      </p:sp>
      <p:sp>
        <p:nvSpPr>
          <p:cNvPr id="35" name="Oval 34"/>
          <p:cNvSpPr/>
          <p:nvPr/>
        </p:nvSpPr>
        <p:spPr>
          <a:xfrm>
            <a:off x="32954456" y="7966611"/>
            <a:ext cx="751114" cy="645760"/>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6000" dirty="0" err="1"/>
          </a:p>
        </p:txBody>
      </p:sp>
      <p:sp>
        <p:nvSpPr>
          <p:cNvPr id="39" name="Oval 38"/>
          <p:cNvSpPr/>
          <p:nvPr/>
        </p:nvSpPr>
        <p:spPr>
          <a:xfrm>
            <a:off x="32954456" y="8747978"/>
            <a:ext cx="751114" cy="645760"/>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6000" dirty="0" err="1"/>
          </a:p>
        </p:txBody>
      </p:sp>
      <p:sp>
        <p:nvSpPr>
          <p:cNvPr id="40" name="Oval 39"/>
          <p:cNvSpPr/>
          <p:nvPr/>
        </p:nvSpPr>
        <p:spPr>
          <a:xfrm>
            <a:off x="32954456" y="10298782"/>
            <a:ext cx="751114" cy="645760"/>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6000" dirty="0" err="1"/>
          </a:p>
        </p:txBody>
      </p:sp>
      <p:sp>
        <p:nvSpPr>
          <p:cNvPr id="41" name="Oval 40"/>
          <p:cNvSpPr/>
          <p:nvPr/>
        </p:nvSpPr>
        <p:spPr>
          <a:xfrm>
            <a:off x="32954456" y="11082676"/>
            <a:ext cx="751114" cy="645760"/>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6000" dirty="0" err="1"/>
          </a:p>
        </p:txBody>
      </p:sp>
      <p:sp>
        <p:nvSpPr>
          <p:cNvPr id="42" name="Oval 41"/>
          <p:cNvSpPr/>
          <p:nvPr/>
        </p:nvSpPr>
        <p:spPr>
          <a:xfrm>
            <a:off x="32954456" y="11945073"/>
            <a:ext cx="751114" cy="645760"/>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6000" dirty="0" err="1"/>
          </a:p>
        </p:txBody>
      </p:sp>
      <p:cxnSp>
        <p:nvCxnSpPr>
          <p:cNvPr id="43" name="Straight Arrow Connector 42"/>
          <p:cNvCxnSpPr/>
          <p:nvPr/>
        </p:nvCxnSpPr>
        <p:spPr>
          <a:xfrm flipV="1">
            <a:off x="31710465" y="8035834"/>
            <a:ext cx="1064403" cy="305108"/>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4" name="Straight Arrow Connector 43"/>
          <p:cNvCxnSpPr/>
          <p:nvPr/>
        </p:nvCxnSpPr>
        <p:spPr>
          <a:xfrm>
            <a:off x="31700500" y="9610203"/>
            <a:ext cx="1074368" cy="177629"/>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6" name="TextBox 45"/>
          <p:cNvSpPr txBox="1"/>
          <p:nvPr/>
        </p:nvSpPr>
        <p:spPr>
          <a:xfrm>
            <a:off x="31741117" y="7529215"/>
            <a:ext cx="2547257" cy="523220"/>
          </a:xfrm>
          <a:prstGeom prst="rect">
            <a:avLst/>
          </a:prstGeom>
          <a:noFill/>
        </p:spPr>
        <p:txBody>
          <a:bodyPr wrap="square" rtlCol="0">
            <a:spAutoFit/>
          </a:bodyPr>
          <a:lstStyle/>
          <a:p>
            <a:r>
              <a:rPr lang="en-US" sz="2800" dirty="0"/>
              <a:t>Spin</a:t>
            </a:r>
          </a:p>
        </p:txBody>
      </p:sp>
      <p:sp>
        <p:nvSpPr>
          <p:cNvPr id="47" name="TextBox 46"/>
          <p:cNvSpPr txBox="1"/>
          <p:nvPr/>
        </p:nvSpPr>
        <p:spPr>
          <a:xfrm>
            <a:off x="31538914" y="9908899"/>
            <a:ext cx="2072488" cy="523220"/>
          </a:xfrm>
          <a:prstGeom prst="rect">
            <a:avLst/>
          </a:prstGeom>
          <a:noFill/>
        </p:spPr>
        <p:txBody>
          <a:bodyPr wrap="square" rtlCol="0">
            <a:spAutoFit/>
          </a:bodyPr>
          <a:lstStyle/>
          <a:p>
            <a:r>
              <a:rPr lang="en-US" sz="2800" dirty="0"/>
              <a:t>No Spin</a:t>
            </a:r>
          </a:p>
        </p:txBody>
      </p:sp>
      <p:sp>
        <p:nvSpPr>
          <p:cNvPr id="52" name="Oval 51"/>
          <p:cNvSpPr/>
          <p:nvPr/>
        </p:nvSpPr>
        <p:spPr>
          <a:xfrm>
            <a:off x="32954456" y="9505452"/>
            <a:ext cx="751114" cy="645760"/>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6000" dirty="0" err="1"/>
          </a:p>
        </p:txBody>
      </p:sp>
      <p:sp>
        <p:nvSpPr>
          <p:cNvPr id="53" name="Oval 52"/>
          <p:cNvSpPr/>
          <p:nvPr/>
        </p:nvSpPr>
        <p:spPr>
          <a:xfrm>
            <a:off x="32959989" y="7259105"/>
            <a:ext cx="751114" cy="645760"/>
          </a:xfrm>
          <a:prstGeom prst="ellips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6000" dirty="0" err="1"/>
          </a:p>
        </p:txBody>
      </p:sp>
      <p:sp>
        <p:nvSpPr>
          <p:cNvPr id="15" name="TextBox 14"/>
          <p:cNvSpPr txBox="1"/>
          <p:nvPr/>
        </p:nvSpPr>
        <p:spPr>
          <a:xfrm>
            <a:off x="33855127" y="6615776"/>
            <a:ext cx="2115480" cy="523220"/>
          </a:xfrm>
          <a:prstGeom prst="rect">
            <a:avLst/>
          </a:prstGeom>
          <a:noFill/>
        </p:spPr>
        <p:txBody>
          <a:bodyPr wrap="square" rtlCol="0">
            <a:spAutoFit/>
          </a:bodyPr>
          <a:lstStyle/>
          <a:p>
            <a:r>
              <a:rPr lang="en-US" sz="2800" dirty="0"/>
              <a:t>Undiluted x 3</a:t>
            </a:r>
          </a:p>
        </p:txBody>
      </p:sp>
      <p:sp>
        <p:nvSpPr>
          <p:cNvPr id="18" name="TextBox 17"/>
          <p:cNvSpPr txBox="1"/>
          <p:nvPr/>
        </p:nvSpPr>
        <p:spPr>
          <a:xfrm>
            <a:off x="33879656" y="7301101"/>
            <a:ext cx="1699530" cy="523220"/>
          </a:xfrm>
          <a:prstGeom prst="rect">
            <a:avLst/>
          </a:prstGeom>
          <a:noFill/>
        </p:spPr>
        <p:txBody>
          <a:bodyPr wrap="square" rtlCol="0">
            <a:spAutoFit/>
          </a:bodyPr>
          <a:lstStyle/>
          <a:p>
            <a:r>
              <a:rPr lang="en-US" sz="2800" dirty="0"/>
              <a:t>1:10 x 3</a:t>
            </a:r>
          </a:p>
        </p:txBody>
      </p:sp>
      <p:sp>
        <p:nvSpPr>
          <p:cNvPr id="32" name="TextBox 31"/>
          <p:cNvSpPr txBox="1"/>
          <p:nvPr/>
        </p:nvSpPr>
        <p:spPr>
          <a:xfrm>
            <a:off x="33879656" y="8035834"/>
            <a:ext cx="2085418" cy="523220"/>
          </a:xfrm>
          <a:prstGeom prst="rect">
            <a:avLst/>
          </a:prstGeom>
          <a:noFill/>
        </p:spPr>
        <p:txBody>
          <a:bodyPr wrap="square" rtlCol="0">
            <a:spAutoFit/>
          </a:bodyPr>
          <a:lstStyle/>
          <a:p>
            <a:r>
              <a:rPr lang="en-US" sz="2800" dirty="0"/>
              <a:t>1:20 x 3</a:t>
            </a:r>
          </a:p>
        </p:txBody>
      </p:sp>
      <p:sp>
        <p:nvSpPr>
          <p:cNvPr id="55" name="TextBox 54"/>
          <p:cNvSpPr txBox="1"/>
          <p:nvPr/>
        </p:nvSpPr>
        <p:spPr>
          <a:xfrm>
            <a:off x="33879656" y="8764654"/>
            <a:ext cx="1489712" cy="523220"/>
          </a:xfrm>
          <a:prstGeom prst="rect">
            <a:avLst/>
          </a:prstGeom>
          <a:noFill/>
        </p:spPr>
        <p:txBody>
          <a:bodyPr wrap="square" rtlCol="0">
            <a:spAutoFit/>
          </a:bodyPr>
          <a:lstStyle/>
          <a:p>
            <a:r>
              <a:rPr lang="en-US" sz="2800" dirty="0"/>
              <a:t>1:40 x 3</a:t>
            </a:r>
          </a:p>
        </p:txBody>
      </p:sp>
      <p:sp>
        <p:nvSpPr>
          <p:cNvPr id="56" name="Rectangle 55"/>
          <p:cNvSpPr/>
          <p:nvPr/>
        </p:nvSpPr>
        <p:spPr>
          <a:xfrm>
            <a:off x="33885158" y="9751241"/>
            <a:ext cx="3446902" cy="523220"/>
          </a:xfrm>
          <a:prstGeom prst="rect">
            <a:avLst/>
          </a:prstGeom>
        </p:spPr>
        <p:txBody>
          <a:bodyPr wrap="square">
            <a:spAutoFit/>
          </a:bodyPr>
          <a:lstStyle/>
          <a:p>
            <a:r>
              <a:rPr lang="en-US" sz="2800" dirty="0"/>
              <a:t>Undiluted x 3</a:t>
            </a:r>
          </a:p>
        </p:txBody>
      </p:sp>
      <p:sp>
        <p:nvSpPr>
          <p:cNvPr id="57" name="Rectangle 56"/>
          <p:cNvSpPr/>
          <p:nvPr/>
        </p:nvSpPr>
        <p:spPr>
          <a:xfrm>
            <a:off x="33900233" y="10390312"/>
            <a:ext cx="1330814" cy="523220"/>
          </a:xfrm>
          <a:prstGeom prst="rect">
            <a:avLst/>
          </a:prstGeom>
        </p:spPr>
        <p:txBody>
          <a:bodyPr wrap="none">
            <a:spAutoFit/>
          </a:bodyPr>
          <a:lstStyle/>
          <a:p>
            <a:r>
              <a:rPr lang="en-US" sz="2800" dirty="0"/>
              <a:t>1:10 x 3</a:t>
            </a:r>
          </a:p>
        </p:txBody>
      </p:sp>
      <p:sp>
        <p:nvSpPr>
          <p:cNvPr id="58" name="Rectangle 57"/>
          <p:cNvSpPr/>
          <p:nvPr/>
        </p:nvSpPr>
        <p:spPr>
          <a:xfrm>
            <a:off x="33879656" y="11143005"/>
            <a:ext cx="1330814" cy="523220"/>
          </a:xfrm>
          <a:prstGeom prst="rect">
            <a:avLst/>
          </a:prstGeom>
        </p:spPr>
        <p:txBody>
          <a:bodyPr wrap="none">
            <a:spAutoFit/>
          </a:bodyPr>
          <a:lstStyle/>
          <a:p>
            <a:r>
              <a:rPr lang="en-US" sz="2800" dirty="0"/>
              <a:t>1:20 x 3</a:t>
            </a:r>
          </a:p>
        </p:txBody>
      </p:sp>
      <p:sp>
        <p:nvSpPr>
          <p:cNvPr id="59" name="Rectangle 58"/>
          <p:cNvSpPr/>
          <p:nvPr/>
        </p:nvSpPr>
        <p:spPr>
          <a:xfrm>
            <a:off x="33900233" y="11897145"/>
            <a:ext cx="1330814" cy="523220"/>
          </a:xfrm>
          <a:prstGeom prst="rect">
            <a:avLst/>
          </a:prstGeom>
        </p:spPr>
        <p:txBody>
          <a:bodyPr wrap="none">
            <a:spAutoFit/>
          </a:bodyPr>
          <a:lstStyle/>
          <a:p>
            <a:r>
              <a:rPr lang="en-US" sz="2800" dirty="0"/>
              <a:t>1:40 x 3</a:t>
            </a:r>
          </a:p>
        </p:txBody>
      </p:sp>
    </p:spTree>
    <p:extLst>
      <p:ext uri="{BB962C8B-B14F-4D97-AF65-F5344CB8AC3E}">
        <p14:creationId xmlns:p14="http://schemas.microsoft.com/office/powerpoint/2010/main" val="2980607950"/>
      </p:ext>
    </p:extLst>
  </p:cSld>
  <p:clrMapOvr>
    <a:masterClrMapping/>
  </p:clrMapOvr>
</p:sld>
</file>

<file path=ppt/theme/theme1.xml><?xml version="1.0" encoding="utf-8"?>
<a:theme xmlns:a="http://schemas.openxmlformats.org/drawingml/2006/main" name="Medical Poster">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6000" dirty="0" err="1" smtClean="0"/>
        </a:defPPr>
      </a:lstStyle>
    </a:txDef>
  </a:objectDefaults>
  <a:extraClrSchemeLst/>
  <a:extLst>
    <a:ext uri="{05A4C25C-085E-4340-85A3-A5531E510DB2}">
      <thm15:themeFamily xmlns:thm15="http://schemas.microsoft.com/office/thememl/2012/main" name="Presentation1" id="{55A68E73-61CB-4542-8C48-DCBB2482A3D5}" vid="{6A3CA63D-1E3C-4681-8668-89277FEB3FEB}"/>
    </a:ext>
  </a:extLst>
</a:theme>
</file>

<file path=ppt/theme/theme2.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TM02892315[[fn=Wisp]]</Template>
  <TotalTime>129</TotalTime>
  <Words>580</Words>
  <Application>Microsoft Office PowerPoint</Application>
  <PresentationFormat>Custom</PresentationFormat>
  <Paragraphs>42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vt:lpstr>
      <vt:lpstr>Medical Poster</vt:lpstr>
      <vt:lpstr>Quantatative analysis of microbial abundance within Arctic fjord sediments assessed through direct counting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Quantatative analysis of microbial abundance within arctic fjord sediments assessed through direct counting.</dc:title>
  <dc:creator>Joy Buongiorno</dc:creator>
  <cp:lastModifiedBy>Microsoft account</cp:lastModifiedBy>
  <cp:revision>22</cp:revision>
  <dcterms:modified xsi:type="dcterms:W3CDTF">2017-04-13T19:28:29Z</dcterms:modified>
</cp:coreProperties>
</file>