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8F66426-4D96-9346-8582-55BD1FED8093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5"/>
            <p14:sldId id="286"/>
            <p14:sldId id="287"/>
            <p14:sldId id="288"/>
            <p14:sldId id="289"/>
            <p14:sldId id="290"/>
            <p14:sldId id="29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4110" autoAdjust="0"/>
  </p:normalViewPr>
  <p:slideViewPr>
    <p:cSldViewPr snapToGrid="0" snapToObjects="1">
      <p:cViewPr>
        <p:scale>
          <a:sx n="99" d="100"/>
          <a:sy n="99" d="100"/>
        </p:scale>
        <p:origin x="-1376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16FBF3-083F-4F4E-B64A-A9F46E9CA31C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3FC60-1731-2340-B556-4F5780FB20B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35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3FC60-1731-2340-B556-4F5780FB20B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017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7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1676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419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191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3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2057401"/>
            <a:ext cx="8001000" cy="2424766"/>
          </a:xfrm>
        </p:spPr>
        <p:txBody>
          <a:bodyPr anchor="b" anchorCtr="0">
            <a:noAutofit/>
          </a:bodyPr>
          <a:lstStyle>
            <a:lvl1pPr>
              <a:defRPr sz="560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71500" y="4800600"/>
            <a:ext cx="8001000" cy="1219200"/>
          </a:xfrm>
        </p:spPr>
        <p:txBody>
          <a:bodyPr/>
          <a:lstStyle>
            <a:lvl1pPr marL="0" indent="0" algn="ctr">
              <a:spcAft>
                <a:spcPts val="0"/>
              </a:spcAft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100" y="4572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6660">
            <a:off x="5138374" y="599839"/>
            <a:ext cx="1610332" cy="2025115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29776">
            <a:off x="2072772" y="555386"/>
            <a:ext cx="1610332" cy="2025115"/>
          </a:xfrm>
          <a:prstGeom prst="rect">
            <a:avLst/>
          </a:prstGeom>
        </p:spPr>
      </p:pic>
      <p:sp>
        <p:nvSpPr>
          <p:cNvPr id="12" name="Picture Placeholder 2"/>
          <p:cNvSpPr>
            <a:spLocks noGrp="1"/>
          </p:cNvSpPr>
          <p:nvPr>
            <p:ph type="pic" idx="14"/>
          </p:nvPr>
        </p:nvSpPr>
        <p:spPr>
          <a:xfrm rot="21254634">
            <a:off x="2256146" y="735839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/>
          </p:nvPr>
        </p:nvSpPr>
        <p:spPr>
          <a:xfrm rot="21315648">
            <a:off x="5321748" y="780292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pic>
        <p:nvPicPr>
          <p:cNvPr id="14" name="Picture 13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51790">
            <a:off x="3591963" y="936015"/>
            <a:ext cx="1610332" cy="2025115"/>
          </a:xfrm>
          <a:prstGeom prst="rect">
            <a:avLst/>
          </a:prstGeom>
        </p:spPr>
      </p:pic>
      <p:sp>
        <p:nvSpPr>
          <p:cNvPr id="17" name="Picture Placeholder 2"/>
          <p:cNvSpPr>
            <a:spLocks noGrp="1"/>
          </p:cNvSpPr>
          <p:nvPr>
            <p:ph type="pic" idx="17"/>
          </p:nvPr>
        </p:nvSpPr>
        <p:spPr>
          <a:xfrm rot="100778">
            <a:off x="3775337" y="1116468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1282700"/>
            <a:ext cx="8001000" cy="1917700"/>
          </a:xfrm>
        </p:spPr>
        <p:txBody>
          <a:bodyPr anchor="b" anchorCtr="0">
            <a:noAutofit/>
          </a:bodyPr>
          <a:lstStyle>
            <a:lvl1pPr algn="ctr">
              <a:defRPr sz="5600" b="0" cap="none" baseline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3644153"/>
            <a:ext cx="8001000" cy="833718"/>
          </a:xfrm>
        </p:spPr>
        <p:txBody>
          <a:bodyPr anchor="t" anchorCtr="0"/>
          <a:lstStyle>
            <a:lvl1pPr marL="0" indent="0" algn="ctr">
              <a:spcAft>
                <a:spcPts val="0"/>
              </a:spcAft>
              <a:buNone/>
              <a:defRPr sz="2000" cap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33528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3460" y="1936751"/>
            <a:ext cx="3749040" cy="4102100"/>
          </a:xfrm>
        </p:spPr>
        <p:txBody>
          <a:bodyPr>
            <a:normAutofit/>
          </a:bodyPr>
          <a:lstStyle>
            <a:lvl1pPr>
              <a:spcAft>
                <a:spcPts val="1600"/>
              </a:spcAft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7150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23460" y="1874838"/>
            <a:ext cx="3749040" cy="639762"/>
          </a:xfrm>
        </p:spPr>
        <p:txBody>
          <a:bodyPr anchor="ctr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3460" y="2590800"/>
            <a:ext cx="3749040" cy="3448050"/>
          </a:xfrm>
        </p:spPr>
        <p:txBody>
          <a:bodyPr>
            <a:normAutofit/>
          </a:bodyPr>
          <a:lstStyle>
            <a:lvl1pPr>
              <a:spcAft>
                <a:spcPts val="1400"/>
              </a:spcAft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1800"/>
            </a:lvl6pPr>
            <a:lvl7pPr marL="2290763" indent="-461963">
              <a:defRPr sz="1800"/>
            </a:lvl7pPr>
            <a:lvl8pPr marL="2290763" indent="-461963">
              <a:defRPr sz="1800"/>
            </a:lvl8pPr>
            <a:lvl9pPr marL="2290763" indent="-461963"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1" name="Picture 10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6153" y="443752"/>
            <a:ext cx="3749040" cy="1707777"/>
          </a:xfrm>
        </p:spPr>
        <p:txBody>
          <a:bodyPr anchor="b">
            <a:noAutofit/>
          </a:bodyPr>
          <a:lstStyle>
            <a:lvl1pPr algn="ctr">
              <a:defRPr sz="3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27494" y="430306"/>
            <a:ext cx="3749040" cy="560854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 marL="2290763" indent="-461963">
              <a:defRPr sz="2000"/>
            </a:lvl6pPr>
            <a:lvl7pPr marL="2290763" indent="-461963">
              <a:defRPr sz="2000"/>
            </a:lvl7pPr>
            <a:lvl8pPr marL="2290763" indent="-461963">
              <a:defRPr sz="2000"/>
            </a:lvl8pPr>
            <a:lvl9pPr marL="2290763" indent="-461963"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6153" y="2554940"/>
            <a:ext cx="3749040" cy="3146613"/>
          </a:xfrm>
        </p:spPr>
        <p:txBody>
          <a:bodyPr>
            <a:normAutofit/>
          </a:bodyPr>
          <a:lstStyle>
            <a:lvl1pPr marL="0" indent="0" algn="ctr">
              <a:spcAft>
                <a:spcPts val="1000"/>
              </a:spcAft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9" name="Picture 8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4360" y="434609"/>
            <a:ext cx="374904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4360" y="2551176"/>
            <a:ext cx="3749040" cy="3145536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spcAft>
                <a:spcPts val="10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898" y="230560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798020" y="538594"/>
            <a:ext cx="1808485" cy="51671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150174">
            <a:off x="4827538" y="836203"/>
            <a:ext cx="3657600" cy="493776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55093">
            <a:off x="2359666" y="458370"/>
            <a:ext cx="4424669" cy="3079124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2 Pictures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" name="Picture 10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6835967" y="278688"/>
            <a:ext cx="1695954" cy="48455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500" y="2924825"/>
            <a:ext cx="8001000" cy="1709928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000" b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" y="4800600"/>
            <a:ext cx="8001000" cy="12192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8" name="Picture 7" descr="shortRu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4225" y="4666129"/>
            <a:ext cx="2495550" cy="9525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85255">
            <a:off x="2866028" y="3182426"/>
            <a:ext cx="1695954" cy="484558"/>
          </a:xfrm>
          <a:prstGeom prst="rect">
            <a:avLst/>
          </a:prstGeom>
        </p:spPr>
      </p:pic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150321">
            <a:off x="4329929" y="546774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317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380673">
            <a:off x="699762" y="451178"/>
            <a:ext cx="4163077" cy="2961146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3480" y="4800600"/>
            <a:ext cx="3246120" cy="1188720"/>
          </a:xfrm>
        </p:spPr>
        <p:txBody>
          <a:bodyPr vert="horz" lIns="91440" tIns="45720" rIns="91440" bIns="45720" rtlCol="0" anchor="t" anchorCtr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415567" y="369110"/>
            <a:ext cx="3794703" cy="272976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0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0973137">
            <a:off x="530124" y="631160"/>
            <a:ext cx="3837559" cy="2604282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4"/>
          </p:nvPr>
        </p:nvSpPr>
        <p:spPr>
          <a:xfrm rot="470783">
            <a:off x="708565" y="3070624"/>
            <a:ext cx="3918749" cy="2827517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114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 rot="21240000">
            <a:off x="4717562" y="3396154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TitlePage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2000" y="4876800"/>
            <a:ext cx="3048000" cy="118872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Aft>
                <a:spcPts val="300"/>
              </a:spcAft>
              <a:buNone/>
              <a:defRPr sz="20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15" name="Picture 14" descr="parAv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308222">
            <a:off x="7428515" y="2619243"/>
            <a:ext cx="1580737" cy="451639"/>
          </a:xfrm>
          <a:prstGeom prst="rect">
            <a:avLst/>
          </a:prstGeom>
        </p:spPr>
      </p:pic>
      <p:pic>
        <p:nvPicPr>
          <p:cNvPr id="11" name="Picture 10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6339646" y="604321"/>
            <a:ext cx="1610332" cy="2025115"/>
          </a:xfrm>
          <a:prstGeom prst="rect">
            <a:avLst/>
          </a:prstGeom>
        </p:spPr>
      </p:pic>
      <p:pic>
        <p:nvPicPr>
          <p:cNvPr id="13" name="Picture 12" descr="pictureStamp-Fram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22260">
            <a:off x="4891846" y="985321"/>
            <a:ext cx="1610332" cy="2025115"/>
          </a:xfrm>
          <a:prstGeom prst="rect">
            <a:avLst/>
          </a:prstGeom>
        </p:spPr>
      </p:pic>
      <p:sp>
        <p:nvSpPr>
          <p:cNvPr id="16" name="Picture Placeholder 2"/>
          <p:cNvSpPr>
            <a:spLocks noGrp="1"/>
          </p:cNvSpPr>
          <p:nvPr>
            <p:ph type="pic" idx="14"/>
          </p:nvPr>
        </p:nvSpPr>
        <p:spPr>
          <a:xfrm rot="247118">
            <a:off x="5075220" y="1165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7" name="Picture Placeholder 2"/>
          <p:cNvSpPr>
            <a:spLocks noGrp="1"/>
          </p:cNvSpPr>
          <p:nvPr>
            <p:ph type="pic" idx="15"/>
          </p:nvPr>
        </p:nvSpPr>
        <p:spPr>
          <a:xfrm rot="271248">
            <a:off x="6523020" y="784774"/>
            <a:ext cx="1243584" cy="1664208"/>
          </a:xfrm>
          <a:solidFill>
            <a:srgbClr val="FFFFFF">
              <a:shade val="85000"/>
            </a:srgbClr>
          </a:solidFill>
          <a:ln w="114300" cap="sq">
            <a:noFill/>
            <a:miter lim="800000"/>
          </a:ln>
          <a:effectLst/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 rot="253865">
            <a:off x="4519045" y="2873698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6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1193488">
            <a:off x="610678" y="450635"/>
            <a:ext cx="3931920" cy="2834640"/>
          </a:xfrm>
          <a:solidFill>
            <a:srgbClr val="FFFFFF">
              <a:shade val="85000"/>
            </a:srgbClr>
          </a:solidFill>
          <a:ln w="31750" cap="sq">
            <a:solidFill>
              <a:srgbClr val="FDFDFD"/>
            </a:solidFill>
            <a:miter lim="800000"/>
          </a:ln>
          <a:effectLst>
            <a:outerShdw blurRad="88900" dist="44450" dir="90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Drag picture to placeholder or click icon to add</a:t>
            </a:r>
            <a:endParaRPr dirty="0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 rot="21240000">
            <a:off x="455724" y="3551615"/>
            <a:ext cx="3474720" cy="1097280"/>
          </a:xfrm>
        </p:spPr>
        <p:txBody>
          <a:bodyPr vert="horz" lIns="91440" tIns="45720" rIns="91440" bIns="45720" rtlCol="0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spcAft>
                <a:spcPts val="300"/>
              </a:spcAft>
              <a:buNone/>
              <a:defRPr sz="2800" kern="1200">
                <a:solidFill>
                  <a:schemeClr val="tx1"/>
                </a:solidFill>
                <a:latin typeface="Mistral" pitchFamily="66" charset="0"/>
                <a:ea typeface="+mn-ea"/>
                <a:cs typeface="+mn-cs"/>
              </a:defRPr>
            </a:lvl1pPr>
          </a:lstStyle>
          <a:p>
            <a:pPr marL="0" lvl="0" indent="0" algn="ctr" defTabSz="914400" rtl="0" eaLnBrk="1" latinLnBrk="0" hangingPunct="1">
              <a:spcBef>
                <a:spcPts val="0"/>
              </a:spcBef>
              <a:spcAft>
                <a:spcPts val="1800"/>
              </a:spcAft>
              <a:buFont typeface="Wingdings 2" pitchFamily="18" charset="2"/>
              <a:buNone/>
            </a:pPr>
            <a:r>
              <a:rPr lang="en-US" smtClean="0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 marL="2286000" indent="-457200">
              <a:defRPr/>
            </a:lvl6pPr>
            <a:lvl7pPr marL="2286000" indent="-457200">
              <a:defRPr/>
            </a:lvl7pPr>
            <a:lvl8pPr marL="2286000" indent="-457200">
              <a:defRPr/>
            </a:lvl8pPr>
            <a:lvl9pPr marL="2286000" indent="-457200"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standard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100" y="1524000"/>
            <a:ext cx="3733800" cy="1524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96634" y="577849"/>
            <a:ext cx="1882589" cy="5461001"/>
          </a:xfrm>
        </p:spPr>
        <p:txBody>
          <a:bodyPr vert="eaVert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224" y="577849"/>
            <a:ext cx="5768788" cy="5461001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 descr="verticalRu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2859" y="1562100"/>
            <a:ext cx="152400" cy="3733800"/>
          </a:xfrm>
          <a:prstGeom prst="rect">
            <a:avLst/>
          </a:prstGeom>
          <a:effectLst>
            <a:outerShdw blurRad="25400" sx="101000" sy="101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theme" Target="../theme/theme1.xml"/><Relationship Id="rId18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extPageOverlay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715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1500" y="274638"/>
            <a:ext cx="8001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1500" y="1905000"/>
            <a:ext cx="80010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72100" y="6158753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fld id="{A4A6734C-E115-4BC5-9FB0-F9BF6FABFDA0}" type="datetimeFigureOut">
              <a:rPr lang="en-US" smtClean="0"/>
              <a:t>7/7/12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46220" y="6158753"/>
            <a:ext cx="10515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2"/>
                </a:solidFill>
              </a:defRPr>
            </a:lvl1pPr>
          </a:lstStyle>
          <a:p>
            <a:fld id="{D739C4FB-7D33-419B-8833-D1372BFD11C8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914400" rtl="0" eaLnBrk="1" latinLnBrk="0" hangingPunct="1">
        <a:spcBef>
          <a:spcPts val="0"/>
        </a:spcBef>
        <a:spcAft>
          <a:spcPts val="2000"/>
        </a:spcAft>
        <a:buFont typeface="Wingdings 2" pitchFamily="18" charset="2"/>
        <a:buChar char="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indent="-457200" algn="l" defTabSz="914400" rtl="0" eaLnBrk="1" latinLnBrk="0" hangingPunct="1">
        <a:spcBef>
          <a:spcPts val="0"/>
        </a:spcBef>
        <a:spcAft>
          <a:spcPts val="1000"/>
        </a:spcAft>
        <a:buClr>
          <a:schemeClr val="bg2"/>
        </a:buClr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286000" indent="-457200" algn="l" defTabSz="914400" rtl="0" eaLnBrk="1" latinLnBrk="0" hangingPunct="1">
        <a:spcBef>
          <a:spcPts val="0"/>
        </a:spcBef>
        <a:spcAft>
          <a:spcPts val="1000"/>
        </a:spcAft>
        <a:buFont typeface="Wingdings 2" pitchFamily="18" charset="2"/>
        <a:buChar char="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32051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3657600" indent="-461963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4119563" indent="-461963" algn="l" defTabSz="914400" rtl="0" eaLnBrk="1" latinLnBrk="0" hangingPunct="1">
        <a:spcBef>
          <a:spcPts val="0"/>
        </a:spcBef>
        <a:spcAft>
          <a:spcPts val="600"/>
        </a:spcAft>
        <a:buFont typeface="Wingdings 2" pitchFamily="18" charset="2"/>
        <a:buChar char="ò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/>
            </a:r>
            <a:br>
              <a:rPr lang="en-US" sz="3600" dirty="0" smtClean="0">
                <a:solidFill>
                  <a:srgbClr val="FF0000"/>
                </a:solidFill>
              </a:rPr>
            </a:br>
            <a:r>
              <a:rPr lang="en-US" sz="4000" dirty="0" smtClean="0">
                <a:solidFill>
                  <a:srgbClr val="FF0000"/>
                </a:solidFill>
              </a:rPr>
              <a:t>Toward </a:t>
            </a:r>
            <a:r>
              <a:rPr lang="en-US" sz="4000" dirty="0" smtClean="0">
                <a:solidFill>
                  <a:srgbClr val="FF0000"/>
                </a:solidFill>
              </a:rPr>
              <a:t>A Psychological </a:t>
            </a:r>
            <a:r>
              <a:rPr lang="en-US" sz="4000" dirty="0" smtClean="0">
                <a:solidFill>
                  <a:srgbClr val="FF0000"/>
                </a:solidFill>
              </a:rPr>
              <a:t>Liberation and Oromo Empowerment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b="1" i="1" dirty="0" smtClean="0"/>
              <a:t>Asafa Jalata</a:t>
            </a:r>
          </a:p>
          <a:p>
            <a:r>
              <a:rPr lang="en-US" dirty="0" smtClean="0"/>
              <a:t>Paper Presented at the 2012 OSA Annual Conference, University of Minnesota, MN July 14-15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18356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Introduction - 1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THE Current crises of Oromo leadership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Sources of the crises:  external and internal forces –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</a:t>
            </a:r>
            <a:r>
              <a:rPr lang="en-US" sz="2800" dirty="0" smtClean="0">
                <a:solidFill>
                  <a:srgbClr val="FF0000"/>
                </a:solidFill>
              </a:rPr>
              <a:t>) </a:t>
            </a:r>
            <a:r>
              <a:rPr lang="en-US" sz="2800" dirty="0" smtClean="0">
                <a:solidFill>
                  <a:srgbClr val="FF0000"/>
                </a:solidFill>
              </a:rPr>
              <a:t>External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forces -- the Tigrayan-led government and its global and regional supporters (several books and articles written);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(2</a:t>
            </a:r>
            <a:r>
              <a:rPr lang="en-US" sz="2800" dirty="0" smtClean="0">
                <a:solidFill>
                  <a:srgbClr val="FF0000"/>
                </a:solidFill>
              </a:rPr>
              <a:t>) </a:t>
            </a:r>
            <a:r>
              <a:rPr lang="en-US" sz="2800" dirty="0" smtClean="0">
                <a:solidFill>
                  <a:srgbClr val="FF0000"/>
                </a:solidFill>
              </a:rPr>
              <a:t>Internal forces -- 1) Oromo collaborators; 2) the crisis of Oromo leadership; 3) the crisis of Oromo society (issues focused on);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0149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Introduction - 2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417638"/>
            <a:ext cx="8001000" cy="4114800"/>
          </a:xfrm>
        </p:spPr>
        <p:txBody>
          <a:bodyPr>
            <a:noAutofit/>
          </a:bodyPr>
          <a:lstStyle/>
          <a:p>
            <a:r>
              <a:rPr lang="en-U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Addressing four major issues</a:t>
            </a:r>
            <a:r>
              <a:rPr lang="en-US" sz="2800" dirty="0">
                <a:solidFill>
                  <a:srgbClr val="FF0000"/>
                </a:solidFill>
              </a:rPr>
              <a:t>: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(1) </a:t>
            </a:r>
            <a:r>
              <a:rPr lang="en-US" sz="2800" dirty="0" smtClean="0">
                <a:solidFill>
                  <a:srgbClr val="FF0000"/>
                </a:solidFill>
              </a:rPr>
              <a:t>Background</a:t>
            </a:r>
            <a:r>
              <a:rPr lang="en-US" sz="2800" dirty="0">
                <a:solidFill>
                  <a:srgbClr val="FF0000"/>
                </a:solidFill>
              </a:rPr>
              <a:t>; </a:t>
            </a:r>
            <a:r>
              <a:rPr lang="en-US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>
                <a:solidFill>
                  <a:srgbClr val="FF0000"/>
                </a:solidFill>
              </a:rPr>
              <a:t>2) C</a:t>
            </a:r>
            <a:r>
              <a:rPr lang="en-US" sz="2800" dirty="0" smtClean="0">
                <a:solidFill>
                  <a:srgbClr val="FF0000"/>
                </a:solidFill>
              </a:rPr>
              <a:t>olonialism </a:t>
            </a:r>
            <a:r>
              <a:rPr lang="en-US" sz="2800" dirty="0" smtClean="0">
                <a:solidFill>
                  <a:srgbClr val="FF0000"/>
                </a:solidFill>
              </a:rPr>
              <a:t>underdeveloped </a:t>
            </a:r>
            <a:r>
              <a:rPr lang="en-US" sz="2800" dirty="0" smtClean="0">
                <a:solidFill>
                  <a:srgbClr val="FF0000"/>
                </a:solidFill>
              </a:rPr>
              <a:t>Oromo leadership; </a:t>
            </a:r>
            <a:r>
              <a:rPr lang="en-US" sz="2800" dirty="0" smtClean="0">
                <a:solidFill>
                  <a:srgbClr val="FF0000"/>
                </a:solidFill>
              </a:rPr>
              <a:t>3</a:t>
            </a:r>
            <a:r>
              <a:rPr lang="en-US" sz="2800" dirty="0" smtClean="0">
                <a:solidFill>
                  <a:srgbClr val="FF0000"/>
                </a:solidFill>
              </a:rPr>
              <a:t>) Connections among (a) inferiority complex, (b) </a:t>
            </a:r>
            <a:r>
              <a:rPr lang="en-US" sz="2800" dirty="0" smtClean="0">
                <a:solidFill>
                  <a:srgbClr val="FF0000"/>
                </a:solidFill>
              </a:rPr>
              <a:t>Knowledge for mental </a:t>
            </a:r>
            <a:r>
              <a:rPr lang="en-US" sz="2800" dirty="0" smtClean="0">
                <a:solidFill>
                  <a:srgbClr val="FF0000"/>
                </a:solidFill>
              </a:rPr>
              <a:t>liberation, and (c) the development of a revolutionary consciousness; </a:t>
            </a:r>
            <a:r>
              <a:rPr lang="en-US" sz="2800" dirty="0" smtClean="0">
                <a:solidFill>
                  <a:srgbClr val="FF0000"/>
                </a:solidFill>
              </a:rPr>
              <a:t>and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(4</a:t>
            </a:r>
            <a:r>
              <a:rPr lang="en-US" sz="2800" dirty="0" smtClean="0">
                <a:solidFill>
                  <a:srgbClr val="FF0000"/>
                </a:solidFill>
              </a:rPr>
              <a:t>) Ways of forging a united vibrant leadership</a:t>
            </a:r>
            <a:r>
              <a:rPr lang="en-US" dirty="0" smtClean="0">
                <a:solidFill>
                  <a:srgbClr val="FF0000"/>
                </a:solidFill>
              </a:rPr>
              <a:t>; 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8312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Background-1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Our leadership and government when we were free – </a:t>
            </a:r>
            <a:r>
              <a:rPr lang="en-US" dirty="0" smtClean="0">
                <a:solidFill>
                  <a:srgbClr val="FF0000"/>
                </a:solidFill>
              </a:rPr>
              <a:t>the </a:t>
            </a:r>
            <a:r>
              <a:rPr lang="en-US" i="1" dirty="0" smtClean="0">
                <a:solidFill>
                  <a:srgbClr val="FF0000"/>
                </a:solidFill>
              </a:rPr>
              <a:t>gadaa</a:t>
            </a:r>
            <a:r>
              <a:rPr lang="en-US" dirty="0" smtClean="0">
                <a:solidFill>
                  <a:srgbClr val="FF0000"/>
                </a:solidFill>
              </a:rPr>
              <a:t> republican system;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The rule of law; (2) strong defense force for national security; (3) the establishment of </a:t>
            </a:r>
            <a:r>
              <a:rPr lang="en-US" sz="2800" i="1" dirty="0" smtClean="0">
                <a:solidFill>
                  <a:srgbClr val="FF0000"/>
                </a:solidFill>
              </a:rPr>
              <a:t>Biyyaa Oromoo</a:t>
            </a:r>
            <a:r>
              <a:rPr lang="en-US" sz="2800" dirty="0" smtClean="0">
                <a:solidFill>
                  <a:srgbClr val="FF0000"/>
                </a:solidFill>
              </a:rPr>
              <a:t> (Oromia); (4)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rigorous training of young people for leadership;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(5) Sustenance and reinvention of leadership through the rule of law and democracy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813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Background-2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Political platform: </a:t>
            </a:r>
            <a:r>
              <a:rPr lang="en-US" sz="2800" i="1" dirty="0" smtClean="0">
                <a:solidFill>
                  <a:srgbClr val="FF0000"/>
                </a:solidFill>
              </a:rPr>
              <a:t>caafee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or </a:t>
            </a:r>
            <a:r>
              <a:rPr lang="en-US" sz="2800" i="1" dirty="0" smtClean="0">
                <a:solidFill>
                  <a:srgbClr val="FF0000"/>
                </a:solidFill>
              </a:rPr>
              <a:t>gumii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assembly;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Strong </a:t>
            </a:r>
            <a:r>
              <a:rPr lang="en-US" sz="2800" dirty="0">
                <a:solidFill>
                  <a:srgbClr val="FF0000"/>
                </a:solidFill>
              </a:rPr>
              <a:t>political and military </a:t>
            </a:r>
            <a:r>
              <a:rPr lang="en-US" sz="2800" dirty="0" smtClean="0">
                <a:solidFill>
                  <a:srgbClr val="FF0000"/>
                </a:solidFill>
              </a:rPr>
              <a:t>leadership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for </a:t>
            </a:r>
            <a:r>
              <a:rPr lang="en-US" sz="2800" dirty="0" smtClean="0">
                <a:solidFill>
                  <a:srgbClr val="FF0000"/>
                </a:solidFill>
              </a:rPr>
              <a:t>defeating </a:t>
            </a:r>
            <a:r>
              <a:rPr lang="en-US" sz="2800" dirty="0" smtClean="0">
                <a:solidFill>
                  <a:srgbClr val="FF0000"/>
                </a:solidFill>
              </a:rPr>
              <a:t>traitors and national enemies; 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capitalist world system and internal divisions caused the colonization of the Oromo;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The underdevelopment of Oromo leadership;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669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Leadership -1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The destruction of Oromo </a:t>
            </a:r>
            <a:r>
              <a:rPr lang="en-US" sz="2800" dirty="0" smtClean="0">
                <a:solidFill>
                  <a:srgbClr val="FF0000"/>
                </a:solidFill>
              </a:rPr>
              <a:t>leaders and institutions</a:t>
            </a:r>
            <a:r>
              <a:rPr lang="en-US" sz="2800" dirty="0" smtClean="0">
                <a:solidFill>
                  <a:srgbClr val="FF0000"/>
                </a:solidFill>
              </a:rPr>
              <a:t>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Building foreign institutions in Oromia;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Creating and perpetuating Oromo collaborative leaders who have been committed to satisfy their personal interests and the interests of their masters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9731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 </a:t>
            </a:r>
            <a:r>
              <a:rPr lang="en-US" sz="4000" dirty="0"/>
              <a:t>Leadership </a:t>
            </a:r>
            <a:r>
              <a:rPr lang="en-US" sz="4000" dirty="0" smtClean="0"/>
              <a:t>- 2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The establishment of (1) colonial government, (2) the Orthodox Church, and (3) the colonial education to mislead and </a:t>
            </a:r>
            <a:r>
              <a:rPr lang="en-US" sz="2800" dirty="0" smtClean="0">
                <a:solidFill>
                  <a:srgbClr val="FF0000"/>
                </a:solidFill>
              </a:rPr>
              <a:t>to </a:t>
            </a:r>
            <a:r>
              <a:rPr lang="en-US" sz="2800" dirty="0" smtClean="0">
                <a:solidFill>
                  <a:srgbClr val="FF0000"/>
                </a:solidFill>
              </a:rPr>
              <a:t>miseducate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rgbClr val="FF0000"/>
                </a:solidFill>
              </a:rPr>
              <a:t>the Oromo children;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The establishment of (1) garrison towns and cities, (2</a:t>
            </a:r>
            <a:r>
              <a:rPr lang="en-US" sz="2800" dirty="0" smtClean="0">
                <a:solidFill>
                  <a:srgbClr val="FF0000"/>
                </a:solidFill>
              </a:rPr>
              <a:t>) slavery</a:t>
            </a:r>
            <a:r>
              <a:rPr lang="en-US" sz="2800" dirty="0" smtClean="0">
                <a:solidFill>
                  <a:srgbClr val="FF0000"/>
                </a:solidFill>
              </a:rPr>
              <a:t>, (3) the colonial landholding system, (4) the </a:t>
            </a:r>
            <a:r>
              <a:rPr lang="en-US" sz="2800" i="1" dirty="0" smtClean="0">
                <a:solidFill>
                  <a:srgbClr val="FF0000"/>
                </a:solidFill>
              </a:rPr>
              <a:t>nafxanya-gabbar</a:t>
            </a:r>
            <a:r>
              <a:rPr lang="en-US" sz="2800" dirty="0" smtClean="0">
                <a:solidFill>
                  <a:srgbClr val="FF0000"/>
                </a:solidFill>
              </a:rPr>
              <a:t> system, (5) the Oromo collaborative class; (5) the intensification of psychological war on the Oromo;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7216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The intensification of economic exploitation; (2) the mutilation of Oromo history, culture, and language;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</a:t>
            </a:r>
            <a:r>
              <a:rPr lang="en-US" sz="2800" dirty="0" smtClean="0">
                <a:solidFill>
                  <a:srgbClr val="FF0000"/>
                </a:solidFill>
              </a:rPr>
              <a:t>Oromo-ness </a:t>
            </a:r>
            <a:r>
              <a:rPr lang="en-US" sz="2800" dirty="0" smtClean="0">
                <a:solidFill>
                  <a:srgbClr val="FF0000"/>
                </a:solidFill>
              </a:rPr>
              <a:t>was targeted for destruction;(2)the Oromo identity was localized</a:t>
            </a:r>
            <a:r>
              <a:rPr lang="en-US" sz="2800" i="1" dirty="0" smtClean="0">
                <a:solidFill>
                  <a:srgbClr val="FF0000"/>
                </a:solidFill>
              </a:rPr>
              <a:t>;</a:t>
            </a:r>
            <a:r>
              <a:rPr lang="en-US" sz="2800" dirty="0" smtClean="0">
                <a:solidFill>
                  <a:srgbClr val="FF0000"/>
                </a:solidFill>
              </a:rPr>
              <a:t> (3)</a:t>
            </a:r>
            <a:r>
              <a:rPr lang="en-US" sz="2800" dirty="0" smtClean="0">
                <a:solidFill>
                  <a:srgbClr val="FF0000"/>
                </a:solidFill>
              </a:rPr>
              <a:t>Oromos</a:t>
            </a:r>
            <a:r>
              <a:rPr lang="en-US" sz="2800" dirty="0" smtClean="0">
                <a:solidFill>
                  <a:srgbClr val="FF0000"/>
                </a:solidFill>
              </a:rPr>
              <a:t> were separated from one another; (4) they were turned on one another; </a:t>
            </a:r>
            <a:r>
              <a:rPr lang="en-US" sz="2800" dirty="0" smtClean="0">
                <a:solidFill>
                  <a:srgbClr val="FF0000"/>
                </a:solidFill>
              </a:rPr>
              <a:t>(5) prevented </a:t>
            </a:r>
            <a:r>
              <a:rPr lang="en-US" sz="2800" dirty="0" smtClean="0">
                <a:solidFill>
                  <a:srgbClr val="FF0000"/>
                </a:solidFill>
              </a:rPr>
              <a:t>from having organizational and institutional forums;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73681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4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The Oromo were exposed to other cultures and identities; (2)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started to develop an inferiority complex; (3) began to change religions, identities, names, etc.;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Revolutionary nationalist elements emerged and  challenged these trends in the 1960s and the 1970s; (2) several resistance and cultural groups also emerged  to demonstrate Oromo </a:t>
            </a:r>
            <a:r>
              <a:rPr lang="en-US" sz="2800" dirty="0" smtClean="0">
                <a:solidFill>
                  <a:srgbClr val="FF0000"/>
                </a:solidFill>
              </a:rPr>
              <a:t>interest and awareness</a:t>
            </a:r>
            <a:r>
              <a:rPr lang="en-US" sz="2800" dirty="0" smtClean="0">
                <a:solidFill>
                  <a:srgbClr val="FF0000"/>
                </a:solidFill>
              </a:rPr>
              <a:t>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8105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5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The Oromo national movement has been confronted by the external and internal enemy </a:t>
            </a:r>
            <a:r>
              <a:rPr lang="en-US" sz="2800" dirty="0" smtClean="0">
                <a:solidFill>
                  <a:srgbClr val="FF0000"/>
                </a:solidFill>
              </a:rPr>
              <a:t>enemies</a:t>
            </a:r>
            <a:r>
              <a:rPr lang="en-US" sz="2800" dirty="0" smtClean="0">
                <a:solidFill>
                  <a:srgbClr val="FF0000"/>
                </a:solidFill>
              </a:rPr>
              <a:t>; </a:t>
            </a:r>
            <a:r>
              <a:rPr lang="en-US" sz="2800" dirty="0" smtClean="0">
                <a:solidFill>
                  <a:srgbClr val="FF0000"/>
                </a:solidFill>
              </a:rPr>
              <a:t>(2) the Oromo struggle has failed to solve its internal problems; (3)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an intermediary class has continued to serve its master;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Most Oromo </a:t>
            </a:r>
            <a:r>
              <a:rPr lang="en-US" sz="2800" dirty="0" smtClean="0">
                <a:solidFill>
                  <a:srgbClr val="FF0000"/>
                </a:solidFill>
              </a:rPr>
              <a:t>collaborators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have become tools; implemented  terrorist and genocidal policies, and (2) have continued to attack and destroy the revolutionary leadership;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20279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6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Today the Oromo collaborators are the </a:t>
            </a:r>
            <a:r>
              <a:rPr lang="en-US" sz="2800" dirty="0" smtClean="0">
                <a:solidFill>
                  <a:srgbClr val="FF0000"/>
                </a:solidFill>
              </a:rPr>
              <a:t>numerical </a:t>
            </a:r>
            <a:r>
              <a:rPr lang="en-US" sz="2800" dirty="0" smtClean="0">
                <a:solidFill>
                  <a:srgbClr val="FF0000"/>
                </a:solidFill>
              </a:rPr>
              <a:t>majority in the so-called </a:t>
            </a:r>
            <a:r>
              <a:rPr lang="en-US" sz="2800" dirty="0" smtClean="0">
                <a:solidFill>
                  <a:srgbClr val="FF0000"/>
                </a:solidFill>
              </a:rPr>
              <a:t>Tigrayan</a:t>
            </a:r>
            <a:r>
              <a:rPr lang="en-US" sz="2800" dirty="0" smtClean="0">
                <a:solidFill>
                  <a:srgbClr val="FF0000"/>
                </a:solidFill>
              </a:rPr>
              <a:t> parliament, administration, and the army; (2) </a:t>
            </a:r>
            <a:r>
              <a:rPr lang="en-US" sz="2800" dirty="0" smtClean="0">
                <a:solidFill>
                  <a:srgbClr val="FF0000"/>
                </a:solidFill>
              </a:rPr>
              <a:t>the  </a:t>
            </a:r>
            <a:r>
              <a:rPr lang="en-US" sz="2800" dirty="0" smtClean="0">
                <a:solidFill>
                  <a:srgbClr val="FF0000"/>
                </a:solidFill>
              </a:rPr>
              <a:t>are participating in imprisoning and killing Oromo nationalists;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(3) </a:t>
            </a:r>
            <a:r>
              <a:rPr lang="en-US" sz="2800" dirty="0" smtClean="0">
                <a:solidFill>
                  <a:srgbClr val="FF0000"/>
                </a:solidFill>
              </a:rPr>
              <a:t>(Frantz Fanon); these intermediaries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have brought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violence to their own people; </a:t>
            </a:r>
            <a:r>
              <a:rPr lang="en-US" sz="2800" dirty="0" smtClean="0">
                <a:solidFill>
                  <a:srgbClr val="FF0000"/>
                </a:solidFill>
              </a:rPr>
              <a:t>(4) </a:t>
            </a:r>
            <a:r>
              <a:rPr lang="en-US" sz="2800" dirty="0" smtClean="0">
                <a:solidFill>
                  <a:srgbClr val="FF0000"/>
                </a:solidFill>
              </a:rPr>
              <a:t>they maintain Ethiopian colonialism in Oromia; </a:t>
            </a:r>
            <a:r>
              <a:rPr lang="en-US" sz="2800" dirty="0" smtClean="0">
                <a:solidFill>
                  <a:srgbClr val="FF0000"/>
                </a:solidFill>
              </a:rPr>
              <a:t>(5)</a:t>
            </a:r>
            <a:r>
              <a:rPr lang="en-US" sz="2800" dirty="0" smtClean="0">
                <a:solidFill>
                  <a:srgbClr val="FF0000"/>
                </a:solidFill>
              </a:rPr>
              <a:t>they wear </a:t>
            </a: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Ethiopian masks;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8958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8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These collaborators imitate their masters; (2)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these “house niggers,” to use Malcolm X’s phrase, currently imitate their Tigrayan masters; (3) a few of them are “rewarded extravagantly with fame, fortune and celebrity status”;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(4) </a:t>
            </a:r>
            <a:r>
              <a:rPr lang="en-US" sz="2800" dirty="0" smtClean="0">
                <a:solidFill>
                  <a:srgbClr val="FF0000"/>
                </a:solidFill>
              </a:rPr>
              <a:t>Collaborators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are less competent and less intelligent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individuals</a:t>
            </a:r>
            <a:r>
              <a:rPr lang="en-US" sz="2800" dirty="0" smtClean="0">
                <a:solidFill>
                  <a:srgbClr val="FF0000"/>
                </a:solidFill>
              </a:rPr>
              <a:t>; (5) They </a:t>
            </a:r>
            <a:r>
              <a:rPr lang="en-US" sz="2800" dirty="0" smtClean="0">
                <a:solidFill>
                  <a:srgbClr val="FF0000"/>
                </a:solidFill>
              </a:rPr>
              <a:t>only promote their personal interests at the cost of the Oromo national interest;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6239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9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The Oromo collaborative elites have internalized their masters’ worldviews – the oppressor within; (2) they suffer from immense political ignorance and an inferiority complex;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Oppression and dehumanization have disconnected them from their society; (2) their understanding of their individual biographies and collective Oromo history is limited;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1788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10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Oromo collaborators have damaged psyches;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The Amhara-Tigrayan colonizers were not satisfied by colonizing Oromia and its resources; (2)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they </a:t>
            </a:r>
            <a:r>
              <a:rPr lang="en-US" sz="2800" dirty="0" smtClean="0">
                <a:solidFill>
                  <a:srgbClr val="FF0000"/>
                </a:solidFill>
              </a:rPr>
              <a:t>have opened </a:t>
            </a:r>
            <a:r>
              <a:rPr lang="en-US" sz="2800" dirty="0" smtClean="0">
                <a:solidFill>
                  <a:srgbClr val="FF0000"/>
                </a:solidFill>
              </a:rPr>
              <a:t>a war on Oromo psyches;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(3) Consequently</a:t>
            </a:r>
            <a:r>
              <a:rPr lang="en-US" sz="2800" dirty="0" smtClean="0">
                <a:solidFill>
                  <a:srgbClr val="FF0000"/>
                </a:solidFill>
              </a:rPr>
              <a:t>, millions of Oromos today carry the badge of shame and wear Ethiopian masks; </a:t>
            </a:r>
            <a:r>
              <a:rPr lang="en-US" sz="2800" dirty="0" smtClean="0">
                <a:solidFill>
                  <a:srgbClr val="FF0000"/>
                </a:solidFill>
              </a:rPr>
              <a:t>(4)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t</a:t>
            </a:r>
            <a:r>
              <a:rPr lang="en-US" sz="2800" dirty="0" smtClean="0">
                <a:solidFill>
                  <a:srgbClr val="FF0000"/>
                </a:solidFill>
              </a:rPr>
              <a:t>hey </a:t>
            </a:r>
            <a:r>
              <a:rPr lang="en-US" sz="2800" dirty="0" smtClean="0">
                <a:solidFill>
                  <a:srgbClr val="FF0000"/>
                </a:solidFill>
              </a:rPr>
              <a:t>more reflect Habasha culture and worldviews;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96889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11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Psychological wars on our psyches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have created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auto-</a:t>
            </a:r>
            <a:r>
              <a:rPr lang="en-US" sz="2800" dirty="0" smtClean="0">
                <a:solidFill>
                  <a:srgbClr val="FF0000"/>
                </a:solidFill>
              </a:rPr>
              <a:t>oppressors or the oppressor within;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(1) </a:t>
            </a:r>
            <a:r>
              <a:rPr lang="en-US" sz="2800" dirty="0" smtClean="0">
                <a:solidFill>
                  <a:srgbClr val="FF0000"/>
                </a:solidFill>
              </a:rPr>
              <a:t>The </a:t>
            </a:r>
            <a:r>
              <a:rPr lang="en-US" sz="2800" dirty="0" smtClean="0">
                <a:solidFill>
                  <a:srgbClr val="FF0000"/>
                </a:solidFill>
              </a:rPr>
              <a:t>Oromo </a:t>
            </a:r>
            <a:r>
              <a:rPr lang="en-US" sz="2800" dirty="0" smtClean="0">
                <a:solidFill>
                  <a:srgbClr val="FF0000"/>
                </a:solidFill>
              </a:rPr>
              <a:t>collaborative elites </a:t>
            </a:r>
            <a:r>
              <a:rPr lang="en-US" sz="2800" dirty="0" smtClean="0">
                <a:solidFill>
                  <a:srgbClr val="FF0000"/>
                </a:solidFill>
              </a:rPr>
              <a:t>feel inferior and do not manifest self-confidence; (2) most Oromo </a:t>
            </a:r>
            <a:r>
              <a:rPr lang="en-US" sz="2800" dirty="0">
                <a:solidFill>
                  <a:srgbClr val="FF0000"/>
                </a:solidFill>
              </a:rPr>
              <a:t>nationalist elites are also suffering from </a:t>
            </a:r>
            <a:r>
              <a:rPr lang="en-US" sz="2800" dirty="0" smtClean="0">
                <a:solidFill>
                  <a:srgbClr val="FF0000"/>
                </a:solidFill>
              </a:rPr>
              <a:t>psychological problems and inferiority complex; (3) Passing through colonial institutions have serious consequences;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82704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Colonialism and Underdevelopment of </a:t>
            </a:r>
            <a:r>
              <a:rPr lang="en-US" sz="4000" dirty="0"/>
              <a:t>Leadership - </a:t>
            </a:r>
            <a:r>
              <a:rPr lang="en-US" sz="4000" dirty="0" smtClean="0"/>
              <a:t>12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(1</a:t>
            </a:r>
            <a:r>
              <a:rPr lang="en-US" sz="2800" dirty="0" smtClean="0">
                <a:solidFill>
                  <a:srgbClr val="FF0000"/>
                </a:solidFill>
              </a:rPr>
              <a:t>) Most Oromo elites did not yet equip themselves with liberation knowledge; they do not adequately know their history, culture, and worldview</a:t>
            </a:r>
            <a:r>
              <a:rPr lang="en-US" sz="2800" dirty="0">
                <a:solidFill>
                  <a:srgbClr val="FF0000"/>
                </a:solidFill>
              </a:rPr>
              <a:t>; (2) </a:t>
            </a:r>
            <a:r>
              <a:rPr lang="en-US" sz="2800" dirty="0" smtClean="0">
                <a:solidFill>
                  <a:srgbClr val="FF0000"/>
                </a:solidFill>
              </a:rPr>
              <a:t>they </a:t>
            </a:r>
            <a:r>
              <a:rPr lang="en-US" sz="2800" dirty="0">
                <a:solidFill>
                  <a:srgbClr val="FF0000"/>
                </a:solidFill>
              </a:rPr>
              <a:t>have limited critical knowledge and political consciousness</a:t>
            </a:r>
            <a:r>
              <a:rPr lang="en-US" sz="2800" dirty="0" smtClean="0">
                <a:solidFill>
                  <a:srgbClr val="FF0000"/>
                </a:solidFill>
              </a:rPr>
              <a:t>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 They give lip service to the Oromo national struggle, and their contributions to the Oromo struggle is very limited;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Since their psyches have been affected they usually focus on petty issues and self-promotion;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92597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The Psychological Legacy of Ethiopian Colonialism - 1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Ethiopian colonial education mis-educated Oromo elites and disoriented their understanding of reality;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They have learned the culture and history of the colonialists without learning their own history and culture;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Our oppressors have tried to control our minds and psychology; this has caused personal and collective damages;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8307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Psychological Legacy of Ethiopian Colonialism - </a:t>
            </a:r>
            <a:r>
              <a:rPr lang="en-US" sz="4000" dirty="0" smtClean="0"/>
              <a:t>2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1924331"/>
            <a:ext cx="8001000" cy="4114800"/>
          </a:xfrm>
        </p:spPr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Most founders of the MTSA and the OLF were mentally liberated; however, Oromo nationalist leaders and followers who have allowed the partition of the Oromo national movement today are not mentally liberated;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The usage of Oromo sub-identities and cliques demonstrate this reality; (2)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lack of commitment to promote liberation knowledge for consciousness-raising is another. 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081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9792" y="274638"/>
            <a:ext cx="8001000" cy="1143000"/>
          </a:xfrm>
        </p:spPr>
        <p:txBody>
          <a:bodyPr/>
          <a:lstStyle/>
          <a:p>
            <a:r>
              <a:rPr lang="en-US" sz="4000" dirty="0"/>
              <a:t>The Psychological Legacy of Ethiopian Colonialism </a:t>
            </a:r>
            <a:r>
              <a:rPr lang="en-US" dirty="0"/>
              <a:t>- 3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Mental liberation requires (1) liberation knowledge, (2</a:t>
            </a:r>
            <a:r>
              <a:rPr lang="en-US" sz="2800" dirty="0" smtClean="0">
                <a:solidFill>
                  <a:srgbClr val="FF0000"/>
                </a:solidFill>
              </a:rPr>
              <a:t>) overcoming </a:t>
            </a:r>
            <a:r>
              <a:rPr lang="en-US" sz="2800" dirty="0" smtClean="0">
                <a:solidFill>
                  <a:srgbClr val="FF0000"/>
                </a:solidFill>
              </a:rPr>
              <a:t>inferiority complex, and (3) developing commitment for team and organizational work;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We still face psychological crises that are complicated by political ignorance; (2) hence, our political </a:t>
            </a:r>
            <a:r>
              <a:rPr lang="en-US" sz="2800" dirty="0">
                <a:solidFill>
                  <a:srgbClr val="FF0000"/>
                </a:solidFill>
              </a:rPr>
              <a:t>leaders and intellectuals have failed to build a united national </a:t>
            </a:r>
            <a:r>
              <a:rPr lang="en-US" sz="2800" dirty="0" smtClean="0">
                <a:solidFill>
                  <a:srgbClr val="FF0000"/>
                </a:solidFill>
              </a:rPr>
              <a:t>movement;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460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8280" y="331205"/>
            <a:ext cx="8001000" cy="1143000"/>
          </a:xfrm>
        </p:spPr>
        <p:txBody>
          <a:bodyPr/>
          <a:lstStyle/>
          <a:p>
            <a:r>
              <a:rPr lang="en-US" sz="3600" dirty="0" smtClean="0"/>
              <a:t>Liberation Knowledge, Consciousness-building, &amp; Politics of Empowerment -1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The Oromo are chained mentally, physically, socially, culturally, and politically in Oromia; (2) they live under political slavery;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We are not willing to </a:t>
            </a:r>
            <a:r>
              <a:rPr lang="en-US" sz="2800" dirty="0" smtClean="0">
                <a:solidFill>
                  <a:srgbClr val="FF0000"/>
                </a:solidFill>
              </a:rPr>
              <a:t>learn </a:t>
            </a:r>
            <a:r>
              <a:rPr lang="en-US" sz="2800" dirty="0" smtClean="0">
                <a:solidFill>
                  <a:srgbClr val="FF0000"/>
                </a:solidFill>
              </a:rPr>
              <a:t>about all these problems;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Conscious elements need to understand these complex problems, find solutions, and teach their people;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40693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Liberation Knowledge, Consciousness-building, &amp; Politics of Empowerment </a:t>
            </a:r>
            <a:r>
              <a:rPr lang="en-US" sz="3600" dirty="0" smtClean="0"/>
              <a:t>-2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We need to come to terms with ourselves by learning about </a:t>
            </a:r>
            <a:r>
              <a:rPr lang="en-US" sz="2800" dirty="0" smtClean="0">
                <a:solidFill>
                  <a:srgbClr val="FF0000"/>
                </a:solidFill>
              </a:rPr>
              <a:t>our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crises; (2) coming to terms with one’s self requires developing political consciousness and achieving psychological liberation;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Psychological liberation enables to fight against the external oppressor and the internalized oppressive values and worldviews;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76703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Liberation Knowledge, Consciousness-building, &amp; Politics of Empowerment </a:t>
            </a:r>
            <a:r>
              <a:rPr lang="en-US" sz="3600" dirty="0" smtClean="0"/>
              <a:t>-3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At this moment, we know the impacts of the external oppressor, but we do not adequately know the oppressor within;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The </a:t>
            </a:r>
            <a:r>
              <a:rPr lang="en-US" sz="2800" dirty="0">
                <a:solidFill>
                  <a:srgbClr val="FF0000"/>
                </a:solidFill>
              </a:rPr>
              <a:t>institutionalization of the oppressor </a:t>
            </a:r>
            <a:r>
              <a:rPr lang="en-US" sz="2800" dirty="0" smtClean="0">
                <a:solidFill>
                  <a:srgbClr val="FF0000"/>
                </a:solidFill>
              </a:rPr>
              <a:t>within and the enslavement of our mentality have prevented us from critically understanding and solving our political problems; (2) until now, our struggle is focused on the oppressor without; 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6296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Liberation Knowledge, Consciousness-building, &amp; Politics of Empowerment </a:t>
            </a:r>
            <a:r>
              <a:rPr lang="en-US" sz="3600" dirty="0" smtClean="0"/>
              <a:t>-4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Liberation requires a battle on two fronts: the oppressor without and the oppressor within;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Our enemies incapacitated us in two ways: (a) by denying education to almost all the Oromo, (b) by denying those few educated critical education and knowledge for liberation; (2) our intellectuals and leaders are disconnected from their socio-cultural bonds; hence they are disorganized and disoriented;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0556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Liberation Knowledge, Consciousness-building, &amp; Politics of Empowerment </a:t>
            </a:r>
            <a:r>
              <a:rPr lang="en-US" sz="3600" dirty="0" smtClean="0"/>
              <a:t>-5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(1) Most of our intellectuals and professionals lack liberation knowledge and critical consciousness; (2)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smtClean="0">
                <a:solidFill>
                  <a:srgbClr val="FF0000"/>
                </a:solidFill>
              </a:rPr>
              <a:t>they are conflict-ridden and fight among themselves;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If they are politically conscious they turn their internalized anger, hostility, and violence against the oppressor without;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Ethiopian colonialism has denied us “essential human needs and essential human powers” that are required to fully develop as </a:t>
            </a:r>
            <a:r>
              <a:rPr lang="en-US" dirty="0" smtClean="0">
                <a:solidFill>
                  <a:srgbClr val="FF0000"/>
                </a:solidFill>
              </a:rPr>
              <a:t>free human </a:t>
            </a:r>
            <a:r>
              <a:rPr lang="en-US" dirty="0" smtClean="0">
                <a:solidFill>
                  <a:srgbClr val="FF0000"/>
                </a:solidFill>
              </a:rPr>
              <a:t>beings;</a:t>
            </a: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2041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Liberation Knowledge, Consciousness-building, &amp; Politics of Empowerment </a:t>
            </a:r>
            <a:r>
              <a:rPr lang="en-US" sz="3600" dirty="0" smtClean="0"/>
              <a:t>-6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we have been disconnected from our cultural and social roots; (2)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our </a:t>
            </a:r>
            <a:r>
              <a:rPr lang="en-US" sz="2800" dirty="0">
                <a:solidFill>
                  <a:srgbClr val="FF0000"/>
                </a:solidFill>
              </a:rPr>
              <a:t>self-hood has been attacked through colonial </a:t>
            </a:r>
            <a:r>
              <a:rPr lang="en-US" sz="2800" dirty="0" smtClean="0">
                <a:solidFill>
                  <a:srgbClr val="FF0000"/>
                </a:solidFill>
              </a:rPr>
              <a:t>education, religion, and the media; </a:t>
            </a:r>
            <a:r>
              <a:rPr lang="en-US" sz="2800" dirty="0">
                <a:solidFill>
                  <a:srgbClr val="FF0000"/>
                </a:solidFill>
              </a:rPr>
              <a:t>our worldviews and perspectives have been distorted</a:t>
            </a:r>
            <a:r>
              <a:rPr lang="en-US" sz="2800" dirty="0" smtClean="0">
                <a:solidFill>
                  <a:srgbClr val="FF0000"/>
                </a:solidFill>
              </a:rPr>
              <a:t>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Our </a:t>
            </a:r>
            <a:r>
              <a:rPr lang="en-US" sz="2800" dirty="0">
                <a:solidFill>
                  <a:srgbClr val="FF0000"/>
                </a:solidFill>
              </a:rPr>
              <a:t>self-reproduction in praxis </a:t>
            </a:r>
            <a:r>
              <a:rPr lang="en-US" sz="2800" dirty="0" smtClean="0">
                <a:solidFill>
                  <a:srgbClr val="FF0000"/>
                </a:solidFill>
              </a:rPr>
              <a:t>has been stifled; </a:t>
            </a:r>
            <a:r>
              <a:rPr lang="en-US" sz="2800" dirty="0" smtClean="0">
                <a:solidFill>
                  <a:srgbClr val="FF0000"/>
                </a:solidFill>
              </a:rPr>
              <a:t>our people </a:t>
            </a:r>
            <a:r>
              <a:rPr lang="en-US" sz="2800" dirty="0">
                <a:solidFill>
                  <a:srgbClr val="FF0000"/>
                </a:solidFill>
              </a:rPr>
              <a:t>have been denied the right to know and express </a:t>
            </a:r>
            <a:r>
              <a:rPr lang="en-US" sz="2800" dirty="0" smtClean="0">
                <a:solidFill>
                  <a:srgbClr val="FF0000"/>
                </a:solidFill>
              </a:rPr>
              <a:t>themselves; </a:t>
            </a:r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Our people </a:t>
            </a:r>
            <a:r>
              <a:rPr lang="en-US" sz="2800" dirty="0" smtClean="0">
                <a:solidFill>
                  <a:srgbClr val="FF0000"/>
                </a:solidFill>
              </a:rPr>
              <a:t>have </a:t>
            </a:r>
            <a:r>
              <a:rPr lang="en-US" sz="2800" dirty="0">
                <a:solidFill>
                  <a:srgbClr val="FF0000"/>
                </a:solidFill>
              </a:rPr>
              <a:t>been denied to learn and teach about </a:t>
            </a:r>
            <a:r>
              <a:rPr lang="en-US" sz="2800" dirty="0" smtClean="0">
                <a:solidFill>
                  <a:srgbClr val="FF0000"/>
                </a:solidFill>
              </a:rPr>
              <a:t>themselves in Oromia; 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6504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Liberation Knowledge, Consciousness-building, &amp; Politics of Empowerment </a:t>
            </a:r>
            <a:r>
              <a:rPr lang="en-US" sz="3600" dirty="0" smtClean="0"/>
              <a:t>-7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Our people </a:t>
            </a:r>
            <a:r>
              <a:rPr lang="en-US" sz="2800" dirty="0">
                <a:solidFill>
                  <a:srgbClr val="FF0000"/>
                </a:solidFill>
              </a:rPr>
              <a:t>have been denied to organize ourselves to fight for </a:t>
            </a:r>
            <a:r>
              <a:rPr lang="en-US" sz="2800" dirty="0" smtClean="0">
                <a:solidFill>
                  <a:srgbClr val="FF0000"/>
                </a:solidFill>
              </a:rPr>
              <a:t>their </a:t>
            </a:r>
            <a:r>
              <a:rPr lang="en-US" sz="2800" dirty="0">
                <a:solidFill>
                  <a:srgbClr val="FF0000"/>
                </a:solidFill>
              </a:rPr>
              <a:t>rights</a:t>
            </a:r>
            <a:r>
              <a:rPr lang="en-US" sz="2800" dirty="0" smtClean="0">
                <a:solidFill>
                  <a:srgbClr val="FF0000"/>
                </a:solidFill>
              </a:rPr>
              <a:t>; (2) our </a:t>
            </a:r>
            <a:r>
              <a:rPr lang="en-US" sz="2800" dirty="0">
                <a:solidFill>
                  <a:srgbClr val="FF0000"/>
                </a:solidFill>
              </a:rPr>
              <a:t>people live in darkness and political slavery; </a:t>
            </a:r>
            <a:r>
              <a:rPr lang="en-US" sz="2800" dirty="0" smtClean="0">
                <a:solidFill>
                  <a:srgbClr val="FF0000"/>
                </a:solidFill>
              </a:rPr>
              <a:t>(3) they have </a:t>
            </a:r>
            <a:r>
              <a:rPr lang="en-US" sz="2800" dirty="0">
                <a:solidFill>
                  <a:srgbClr val="FF0000"/>
                </a:solidFill>
              </a:rPr>
              <a:t>been denied to develop </a:t>
            </a:r>
            <a:r>
              <a:rPr lang="en-US" sz="2800" dirty="0" smtClean="0">
                <a:solidFill>
                  <a:srgbClr val="FF0000"/>
                </a:solidFill>
              </a:rPr>
              <a:t>their </a:t>
            </a:r>
            <a:r>
              <a:rPr lang="en-US" sz="2800" dirty="0">
                <a:solidFill>
                  <a:srgbClr val="FF0000"/>
                </a:solidFill>
              </a:rPr>
              <a:t>human possibilities;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What about the Oromo in the Diaspora who are beyond Ethiopian political slavery?</a:t>
            </a:r>
            <a:endParaRPr lang="en-US" sz="2800" dirty="0">
              <a:solidFill>
                <a:srgbClr val="FF0000"/>
              </a:solidFill>
            </a:endParaRPr>
          </a:p>
          <a:p>
            <a:endParaRPr lang="en-US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8686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Liberation Knowledge, Consciousness-building, &amp; Politics of </a:t>
            </a:r>
            <a:r>
              <a:rPr lang="en-US" sz="3200" dirty="0" smtClean="0"/>
              <a:t>Empowerment-10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Because of the oppressor within us, we have failed to solve our political crises in the Diaspora; (2) we must overcome our  political ignorance and inferiority complex to defeat the oppressor </a:t>
            </a:r>
            <a:r>
              <a:rPr lang="en-US" sz="2800" dirty="0" smtClean="0">
                <a:solidFill>
                  <a:srgbClr val="FF0000"/>
                </a:solidFill>
              </a:rPr>
              <a:t>within;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</a:t>
            </a:r>
            <a:r>
              <a:rPr lang="en-US" sz="2800" dirty="0" smtClean="0">
                <a:solidFill>
                  <a:srgbClr val="FF0000"/>
                </a:solidFill>
              </a:rPr>
              <a:t>3) our struggle must be intensified on three levels: (a) the level of personal biography, (b) community level, (c) institutional and organizational level;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05800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Liberation Knowledge, Consciousness-building, &amp; Politics of Empowerment -</a:t>
            </a:r>
            <a:r>
              <a:rPr lang="en-US" sz="3200" dirty="0" smtClean="0"/>
              <a:t>11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The liberation of the mind </a:t>
            </a:r>
            <a:r>
              <a:rPr lang="en-US" sz="2800" dirty="0" smtClean="0">
                <a:solidFill>
                  <a:srgbClr val="FF0000"/>
                </a:solidFill>
              </a:rPr>
              <a:t>= </a:t>
            </a:r>
            <a:r>
              <a:rPr lang="en-US" sz="2800" dirty="0" smtClean="0">
                <a:solidFill>
                  <a:srgbClr val="FF0000"/>
                </a:solidFill>
              </a:rPr>
              <a:t>knowledge of liberation,  political consciousness, and the power of self-definition;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(1) Without the liberated and free mind, we cannot resist oppression on many levels</a:t>
            </a:r>
            <a:r>
              <a:rPr lang="en-US" sz="2800" dirty="0" smtClean="0">
                <a:solidFill>
                  <a:srgbClr val="FF0000"/>
                </a:solidFill>
              </a:rPr>
              <a:t>; </a:t>
            </a:r>
            <a:r>
              <a:rPr lang="en-US" sz="2800" dirty="0" smtClean="0">
                <a:solidFill>
                  <a:srgbClr val="FF0000"/>
                </a:solidFill>
              </a:rPr>
              <a:t>(2)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we </a:t>
            </a:r>
            <a:r>
              <a:rPr lang="en-US" sz="2800" dirty="0">
                <a:solidFill>
                  <a:srgbClr val="FF0000"/>
                </a:solidFill>
              </a:rPr>
              <a:t>must reject the </a:t>
            </a:r>
            <a:r>
              <a:rPr lang="en-US" sz="2800" dirty="0" smtClean="0">
                <a:solidFill>
                  <a:srgbClr val="FF0000"/>
                </a:solidFill>
              </a:rPr>
              <a:t>knowledge </a:t>
            </a:r>
            <a:r>
              <a:rPr lang="en-US" sz="2800" dirty="0" smtClean="0">
                <a:solidFill>
                  <a:srgbClr val="FF0000"/>
                </a:solidFill>
              </a:rPr>
              <a:t>for domination); (3)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revolution begins with the self, in the self; (4)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every Oromo must fight for the liberation of self and the emancipation of the Oromo;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91042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Discussion and Conclusion - 1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</a:t>
            </a:r>
            <a:r>
              <a:rPr lang="en-US" sz="2800" dirty="0" smtClean="0">
                <a:solidFill>
                  <a:srgbClr val="FF0000"/>
                </a:solidFill>
              </a:rPr>
              <a:t>omination only continues through controlling the mental power of our people; 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Our enemies disrupt our consciousness building processes </a:t>
            </a:r>
            <a:r>
              <a:rPr lang="en-US" sz="2800" dirty="0" smtClean="0">
                <a:solidFill>
                  <a:srgbClr val="FF0000"/>
                </a:solidFill>
              </a:rPr>
              <a:t>through: </a:t>
            </a:r>
            <a:r>
              <a:rPr lang="en-US" sz="2800" dirty="0" smtClean="0">
                <a:solidFill>
                  <a:srgbClr val="FF0000"/>
                </a:solidFill>
              </a:rPr>
              <a:t>(1) killing leaders, (2) infiltrating our communities and organizations, </a:t>
            </a:r>
            <a:r>
              <a:rPr lang="en-US" sz="2800" dirty="0" smtClean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(3) dividing and turn us on one another</a:t>
            </a:r>
            <a:r>
              <a:rPr lang="en-US" sz="2800" dirty="0" smtClean="0">
                <a:solidFill>
                  <a:srgbClr val="FF0000"/>
                </a:solidFill>
              </a:rPr>
              <a:t>; (4) war and terrorism;</a:t>
            </a:r>
            <a:endParaRPr lang="en-US" sz="2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66958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Discussion and Conclusion -2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(5) </a:t>
            </a:r>
            <a:r>
              <a:rPr lang="en-US" sz="2800" dirty="0" smtClean="0">
                <a:solidFill>
                  <a:srgbClr val="FF0000"/>
                </a:solidFill>
              </a:rPr>
              <a:t>Controlling our thinking process;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(6) </a:t>
            </a:r>
            <a:r>
              <a:rPr lang="en-US" sz="2800" dirty="0" smtClean="0">
                <a:solidFill>
                  <a:srgbClr val="FF0000"/>
                </a:solidFill>
              </a:rPr>
              <a:t>Limiting the expansion of Oromo consciousness and self-knowledge;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(7) </a:t>
            </a:r>
            <a:r>
              <a:rPr lang="en-US" sz="2800" dirty="0" smtClean="0">
                <a:solidFill>
                  <a:srgbClr val="FF0000"/>
                </a:solidFill>
              </a:rPr>
              <a:t>Preventing the restoration of our heritage, culture, history, and civilization;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(8) </a:t>
            </a:r>
            <a:r>
              <a:rPr lang="en-US" sz="2800" dirty="0" smtClean="0">
                <a:solidFill>
                  <a:srgbClr val="FF0000"/>
                </a:solidFill>
              </a:rPr>
              <a:t>Disseminating of lies or distorted information through the media, education, and religion; 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953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Discussion and Conclusion -3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(1) Every Oromo must know the correct Oromo history, culture, heritage, worldview, and civilization from antiquity to present; (2)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if we do not know all these things we are mentally dead and anybody can implant any information in our minds; (3)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knowledge is power and we must empower ourselves; (4</a:t>
            </a:r>
            <a:r>
              <a:rPr lang="en-US" sz="2800" dirty="0" smtClean="0">
                <a:solidFill>
                  <a:srgbClr val="FF0000"/>
                </a:solidFill>
              </a:rPr>
              <a:t>) we </a:t>
            </a:r>
            <a:r>
              <a:rPr lang="en-US" sz="2800" dirty="0" smtClean="0">
                <a:solidFill>
                  <a:srgbClr val="FF0000"/>
                </a:solidFill>
              </a:rPr>
              <a:t>must identify our achievements and celebrate them; (5) we must break the chains of mental slavery;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68617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Discussion and Conclusion - 4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(6) Mental liberation requires courage, hard work, discipline, and commitment; (7) it involves individuals, family, and community; (8)we must build our brains and communities; (9)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stop </a:t>
            </a:r>
            <a:r>
              <a:rPr lang="en-US" sz="2800" dirty="0" smtClean="0">
                <a:solidFill>
                  <a:srgbClr val="FF0000"/>
                </a:solidFill>
              </a:rPr>
              <a:t>waiting for leaders and organizations and educating and organizing ourselves; (10) we </a:t>
            </a:r>
            <a:r>
              <a:rPr lang="en-US" sz="2800" dirty="0">
                <a:solidFill>
                  <a:srgbClr val="FF0000"/>
                </a:solidFill>
              </a:rPr>
              <a:t>in the Diaspora should overcome our passivity, political ignorance, individualism, anarchism, fatalism, arrogance/inferiority complex, and community divisions;</a:t>
            </a:r>
          </a:p>
          <a:p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21889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Discussion and Conclusion - 5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We must engage in community building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and creating a united Oromo movement;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Building ourselves from bottom-up, restoring </a:t>
            </a:r>
            <a:r>
              <a:rPr lang="en-US" sz="2800" i="1" dirty="0" smtClean="0">
                <a:solidFill>
                  <a:srgbClr val="FF0000"/>
                </a:solidFill>
              </a:rPr>
              <a:t>gadaa</a:t>
            </a:r>
            <a:r>
              <a:rPr lang="en-US" sz="2800" i="1" dirty="0" smtClean="0">
                <a:solidFill>
                  <a:srgbClr val="FF0000"/>
                </a:solidFill>
              </a:rPr>
              <a:t> democracy, </a:t>
            </a:r>
            <a:r>
              <a:rPr lang="en-US" sz="2800" dirty="0" smtClean="0">
                <a:solidFill>
                  <a:srgbClr val="FF0000"/>
                </a:solidFill>
              </a:rPr>
              <a:t>and creating organizational federations to build a national and global </a:t>
            </a:r>
            <a:r>
              <a:rPr lang="en-US" sz="2800" i="1" dirty="0" smtClean="0">
                <a:solidFill>
                  <a:srgbClr val="FF0000"/>
                </a:solidFill>
              </a:rPr>
              <a:t>Gumii</a:t>
            </a:r>
            <a:r>
              <a:rPr lang="en-US" sz="2800" dirty="0" smtClean="0">
                <a:solidFill>
                  <a:srgbClr val="FF0000"/>
                </a:solidFill>
              </a:rPr>
              <a:t> Oromia;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How can we achieve all these?</a:t>
            </a:r>
          </a:p>
          <a:p>
            <a:pPr marL="0" indent="0">
              <a:buNone/>
            </a:pP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10794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Travelogue">
  <a:themeElements>
    <a:clrScheme name="Travelogue">
      <a:dk1>
        <a:sysClr val="windowText" lastClr="000000"/>
      </a:dk1>
      <a:lt1>
        <a:srgbClr val="EAC968"/>
      </a:lt1>
      <a:dk2>
        <a:srgbClr val="2A2515"/>
      </a:dk2>
      <a:lt2>
        <a:srgbClr val="82682C"/>
      </a:lt2>
      <a:accent1>
        <a:srgbClr val="B74D21"/>
      </a:accent1>
      <a:accent2>
        <a:srgbClr val="A32323"/>
      </a:accent2>
      <a:accent3>
        <a:srgbClr val="4576A3"/>
      </a:accent3>
      <a:accent4>
        <a:srgbClr val="615D9A"/>
      </a:accent4>
      <a:accent5>
        <a:srgbClr val="67924B"/>
      </a:accent5>
      <a:accent6>
        <a:srgbClr val="BF7B1B"/>
      </a:accent6>
      <a:hlink>
        <a:srgbClr val="99350B"/>
      </a:hlink>
      <a:folHlink>
        <a:srgbClr val="785140"/>
      </a:folHlink>
    </a:clrScheme>
    <a:fontScheme name="Travelogue">
      <a:majorFont>
        <a:latin typeface="Calisto MT"/>
        <a:ea typeface=""/>
        <a:cs typeface=""/>
        <a:font script="Jpan" typeface="ＭＳ 明朝"/>
        <a:font script="Hans" typeface="宋体"/>
        <a:font script="Hant" typeface="新細明體"/>
      </a:majorFont>
      <a:minorFont>
        <a:latin typeface="Calisto MT"/>
        <a:ea typeface=""/>
        <a:cs typeface=""/>
        <a:font script="Jpan" typeface="ＭＳ 明朝"/>
        <a:font script="Hans" typeface="宋体"/>
        <a:font script="Hant" typeface="新細明體"/>
      </a:minorFont>
    </a:fontScheme>
    <a:fmtScheme name="Travelogu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20000"/>
                <a:satMod val="130000"/>
              </a:schemeClr>
              <a:schemeClr val="phClr">
                <a:tint val="80000"/>
                <a:satMod val="150000"/>
              </a:schemeClr>
            </a:duotone>
          </a:blip>
          <a:tile tx="0" ty="0" sx="50000" sy="50000" flip="none" algn="tl"/>
        </a:blip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6600000" sx="102000" sy="102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88900" dist="63500" dir="2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sunset" dir="t">
              <a:rot lat="0" lon="0" rev="4200000"/>
            </a:lightRig>
          </a:scene3d>
          <a:sp3d>
            <a:bevelT w="63500" h="254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0000"/>
                <a:hueMod val="85000"/>
                <a:satMod val="300000"/>
                <a:lumMod val="100000"/>
              </a:schemeClr>
            </a:gs>
            <a:gs pos="40000">
              <a:schemeClr val="phClr">
                <a:tint val="45000"/>
                <a:shade val="99000"/>
                <a:hueMod val="95000"/>
                <a:satMod val="300000"/>
                <a:lumMod val="100000"/>
              </a:schemeClr>
            </a:gs>
            <a:gs pos="100000">
              <a:schemeClr val="phClr">
                <a:shade val="20000"/>
                <a:hueMod val="95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70000"/>
                <a:satMod val="2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Travelogue.thmx</Template>
  <TotalTime>1660</TotalTime>
  <Words>2407</Words>
  <Application>Microsoft Macintosh PowerPoint</Application>
  <PresentationFormat>On-screen Show (4:3)</PresentationFormat>
  <Paragraphs>115</Paragraphs>
  <Slides>33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Travelogue</vt:lpstr>
      <vt:lpstr> Toward A Psychological Liberation and Oromo Empowerment</vt:lpstr>
      <vt:lpstr>Introduction - 1</vt:lpstr>
      <vt:lpstr>Introduction - 2</vt:lpstr>
      <vt:lpstr>Background-1</vt:lpstr>
      <vt:lpstr>Background-2</vt:lpstr>
      <vt:lpstr>Colonialism and Underdevelopment of Leadership -1</vt:lpstr>
      <vt:lpstr>Colonialism and Underdevelopment  Leadership - 2</vt:lpstr>
      <vt:lpstr>Colonialism and Underdevelopment of Leadership - 3</vt:lpstr>
      <vt:lpstr>Colonialism and Underdevelopment of Leadership - 4</vt:lpstr>
      <vt:lpstr>Colonialism and Underdevelopment of Leadership - 5</vt:lpstr>
      <vt:lpstr>Colonialism and Underdevelopment of Leadership - 6</vt:lpstr>
      <vt:lpstr>Colonialism and Underdevelopment of Leadership - 8</vt:lpstr>
      <vt:lpstr>Colonialism and Underdevelopment of Leadership - 9</vt:lpstr>
      <vt:lpstr>Colonialism and Underdevelopment of Leadership - 10</vt:lpstr>
      <vt:lpstr>Colonialism and Underdevelopment of Leadership - 11</vt:lpstr>
      <vt:lpstr>Colonialism and Underdevelopment of Leadership - 12</vt:lpstr>
      <vt:lpstr>The Psychological Legacy of Ethiopian Colonialism - 1</vt:lpstr>
      <vt:lpstr>The Psychological Legacy of Ethiopian Colonialism - 2</vt:lpstr>
      <vt:lpstr>The Psychological Legacy of Ethiopian Colonialism - 3</vt:lpstr>
      <vt:lpstr>Liberation Knowledge, Consciousness-building, &amp; Politics of Empowerment -1</vt:lpstr>
      <vt:lpstr>Liberation Knowledge, Consciousness-building, &amp; Politics of Empowerment -2</vt:lpstr>
      <vt:lpstr>Liberation Knowledge, Consciousness-building, &amp; Politics of Empowerment -3</vt:lpstr>
      <vt:lpstr>Liberation Knowledge, Consciousness-building, &amp; Politics of Empowerment -4</vt:lpstr>
      <vt:lpstr>Liberation Knowledge, Consciousness-building, &amp; Politics of Empowerment -5</vt:lpstr>
      <vt:lpstr>Liberation Knowledge, Consciousness-building, &amp; Politics of Empowerment -6</vt:lpstr>
      <vt:lpstr>Liberation Knowledge, Consciousness-building, &amp; Politics of Empowerment -7</vt:lpstr>
      <vt:lpstr>Liberation Knowledge, Consciousness-building, &amp; Politics of Empowerment-10</vt:lpstr>
      <vt:lpstr>Liberation Knowledge, Consciousness-building, &amp; Politics of Empowerment -11</vt:lpstr>
      <vt:lpstr>Discussion and Conclusion - 1</vt:lpstr>
      <vt:lpstr>Discussion and Conclusion -2 </vt:lpstr>
      <vt:lpstr>Discussion and Conclusion -3</vt:lpstr>
      <vt:lpstr>Discussion and Conclusion - 4</vt:lpstr>
      <vt:lpstr>Discussion and Conclusion - 5</vt:lpstr>
    </vt:vector>
  </TitlesOfParts>
  <Company>University of Tennessee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TOWARD A PSYCHOLOGY OF LIBERATION AND OROMO EMPOWERMENT</dc:title>
  <dc:creator>Asafa Jalata</dc:creator>
  <cp:lastModifiedBy>Asafa Jalata</cp:lastModifiedBy>
  <cp:revision>104</cp:revision>
  <dcterms:created xsi:type="dcterms:W3CDTF">2012-04-27T21:48:32Z</dcterms:created>
  <dcterms:modified xsi:type="dcterms:W3CDTF">2012-07-07T15:23:39Z</dcterms:modified>
</cp:coreProperties>
</file>