
<file path=[Content_Types].xml><?xml version="1.0" encoding="utf-8"?>
<Types xmlns="http://schemas.openxmlformats.org/package/2006/content-types"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rawings/drawing1.xml" ContentType="application/vnd.openxmlformats-officedocument.drawingml.chartshapes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ppt/slideLayouts/slideLayout10.xml" ContentType="application/vnd.openxmlformats-officedocument.presentationml.slideLayout+xml"/>
  <Override PartName="/docProps/app.xml" ContentType="application/vnd.openxmlformats-officedocument.extended-properties+xml"/>
  <Override PartName="/ppt/charts/chart2.xml" ContentType="application/vnd.openxmlformats-officedocument.drawingml.char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diagrams/quickStyle1.xml" ContentType="application/vnd.openxmlformats-officedocument.drawingml.diagramStyle+xml"/>
  <Default Extension="bin" ContentType="application/vnd.openxmlformats-officedocument.presentationml.printerSettings"/>
  <Default Extension="tiff" ContentType="image/tiff"/>
  <Override PartName="/ppt/diagrams/colors1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diagrams/layout1.xml" ContentType="application/vnd.openxmlformats-officedocument.drawingml.diagram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43891200" cy="32918400"/>
  <p:notesSz cx="9239250" cy="11982450"/>
  <p:custDataLst>
    <p:tags r:id="rId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r="http://schemas.openxmlformats.org/officeDocument/2006/relationships" xmlns:a="http://schemas.openxmlformats.org/drawingml/2006/main" xmlns:p="http://schemas.openxmlformats.org/presentationml/2006/main" xmlns:p15="http://schemas.microsoft.com/office/powerpoint/2012/main" xmlns:mv="urn:schemas-microsoft-com:mac:vml" xmlns:mc="http://schemas.openxmlformats.org/markup-compatibility/2006">
        <p15:guide id="1" orient="horz" pos="11088">
          <p15:clr>
            <a:srgbClr val="A4A3A4"/>
          </p15:clr>
        </p15:guide>
        <p15:guide id="2" pos="13440">
          <p15:clr>
            <a:srgbClr val="A4A3A4"/>
          </p15:clr>
        </p15:guide>
      </p15:sldGuideLst>
    </p:ext>
    <p:ext uri="{2D200454-40CA-4A62-9FC3-DE9A4176ACB9}">
      <p15:notesGuideLst xmlns="" xmlns:r="http://schemas.openxmlformats.org/officeDocument/2006/relationships" xmlns:a="http://schemas.openxmlformats.org/drawingml/2006/main" xmlns:p="http://schemas.openxmlformats.org/presentationml/2006/main" xmlns:p15="http://schemas.microsoft.com/office/powerpoint/2012/main" xmlns:mv="urn:schemas-microsoft-com:mac:vml" xmlns:mc="http://schemas.openxmlformats.org/markup-compatibility/2006">
        <p15:guide id="1" orient="horz" pos="3774">
          <p15:clr>
            <a:srgbClr val="A4A3A4"/>
          </p15:clr>
        </p15:guide>
        <p15:guide id="2" pos="290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clrMru>
    <a:srgbClr val="FF8B92"/>
    <a:srgbClr val="E93853"/>
    <a:srgbClr val="BBFF77"/>
    <a:srgbClr val="BEFF3F"/>
    <a:srgbClr val="95E373"/>
    <a:srgbClr val="FFCDD5"/>
    <a:srgbClr val="FFD5E8"/>
    <a:srgbClr val="003F75"/>
    <a:srgbClr val="EAEAEA"/>
    <a:srgbClr val="3399FF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vertBarState="minimized" horzBarState="maximized">
    <p:restoredLeft sz="15620"/>
    <p:restoredTop sz="93654" autoAdjust="0"/>
  </p:normalViewPr>
  <p:slideViewPr>
    <p:cSldViewPr>
      <p:cViewPr>
        <p:scale>
          <a:sx n="25" d="100"/>
          <a:sy n="25" d="100"/>
        </p:scale>
        <p:origin x="-672" y="488"/>
      </p:cViewPr>
      <p:guideLst>
        <p:guide orient="horz" pos="11088"/>
        <p:guide pos="13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7" d="100"/>
          <a:sy n="37" d="100"/>
        </p:scale>
        <p:origin x="-1488" y="-84"/>
      </p:cViewPr>
      <p:guideLst>
        <p:guide orient="horz" pos="3774"/>
        <p:guide pos="2909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tags" Target="tags/tag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Relationship Id="rId2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"/>
  <c:chart>
    <c:plotArea>
      <c:layout>
        <c:manualLayout>
          <c:layoutTarget val="inner"/>
          <c:xMode val="edge"/>
          <c:yMode val="edge"/>
          <c:x val="0.0379844258298871"/>
          <c:y val="0.0990759773449371"/>
          <c:w val="0.699356609402641"/>
          <c:h val="0.825640595165959"/>
        </c:manualLayout>
      </c:layout>
      <c:lineChart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Skill Level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Y0</c:v>
                </c:pt>
                <c:pt idx="1">
                  <c:v>Y1</c:v>
                </c:pt>
                <c:pt idx="2">
                  <c:v>Y2</c:v>
                </c:pt>
                <c:pt idx="3">
                  <c:v>Y3</c:v>
                </c:pt>
                <c:pt idx="4">
                  <c:v>Y4</c:v>
                </c:pt>
                <c:pt idx="5">
                  <c:v>Y5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Go-to-Market Strategy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Y0</c:v>
                </c:pt>
                <c:pt idx="1">
                  <c:v>Y1</c:v>
                </c:pt>
                <c:pt idx="2">
                  <c:v>Y2</c:v>
                </c:pt>
                <c:pt idx="3">
                  <c:v>Y3</c:v>
                </c:pt>
                <c:pt idx="4">
                  <c:v>Y4</c:v>
                </c:pt>
                <c:pt idx="5">
                  <c:v>Y5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</c:ser>
        <c:marker val="1"/>
        <c:axId val="669601000"/>
        <c:axId val="704058952"/>
      </c:lineChart>
      <c:catAx>
        <c:axId val="669601000"/>
        <c:scaling>
          <c:orientation val="minMax"/>
        </c:scaling>
        <c:axPos val="b"/>
        <c:tickLblPos val="nextTo"/>
        <c:crossAx val="704058952"/>
        <c:crosses val="autoZero"/>
        <c:auto val="1"/>
        <c:lblAlgn val="ctr"/>
        <c:lblOffset val="100"/>
      </c:catAx>
      <c:valAx>
        <c:axId val="704058952"/>
        <c:scaling>
          <c:orientation val="minMax"/>
          <c:max val="8.0"/>
        </c:scaling>
        <c:axPos val="l"/>
        <c:majorGridlines/>
        <c:numFmt formatCode="General" sourceLinked="1"/>
        <c:tickLblPos val="nextTo"/>
        <c:crossAx val="6696010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3789022379865"/>
          <c:y val="0.611236496753695"/>
          <c:w val="0.203544001706147"/>
          <c:h val="0.305029800928994"/>
        </c:manualLayout>
      </c:layout>
      <c:spPr>
        <a:noFill/>
      </c:spPr>
      <c:txPr>
        <a:bodyPr/>
        <a:lstStyle/>
        <a:p>
          <a:pPr>
            <a:defRPr sz="1800"/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9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gradFill flip="none" rotWithShape="1">
              <a:gsLst>
                <a:gs pos="66000">
                  <a:srgbClr val="BBFF77"/>
                </a:gs>
                <a:gs pos="100000">
                  <a:srgbClr val="95E373"/>
                </a:gs>
                <a:gs pos="99000">
                  <a:srgbClr val="95E373"/>
                </a:gs>
              </a:gsLst>
              <a:lin ang="5400000" scaled="0"/>
              <a:tileRect/>
            </a:gradFill>
            <a:effectLst>
              <a:outerShdw blurRad="50800" dist="38100" dir="2700000" algn="br">
                <a:srgbClr val="000000">
                  <a:alpha val="43000"/>
                </a:srgbClr>
              </a:outerShdw>
            </a:effectLst>
          </c:spPr>
          <c:dLbls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Y1</c:v>
                </c:pt>
                <c:pt idx="1">
                  <c:v>Y2</c:v>
                </c:pt>
                <c:pt idx="2">
                  <c:v>Y3</c:v>
                </c:pt>
                <c:pt idx="3">
                  <c:v>Y4</c:v>
                </c:pt>
                <c:pt idx="4">
                  <c:v>Y5</c:v>
                </c:pt>
              </c:strCache>
            </c:strRef>
          </c:cat>
          <c:val>
            <c:numRef>
              <c:f>Sheet1!$B$2:$B$6</c:f>
              <c:numCache>
                <c:formatCode>"$"#,##0_);[Red]\("$"#,##0\)</c:formatCode>
                <c:ptCount val="5"/>
                <c:pt idx="0">
                  <c:v>31437.0</c:v>
                </c:pt>
                <c:pt idx="1">
                  <c:v>53438.0</c:v>
                </c:pt>
                <c:pt idx="2">
                  <c:v>64437.0</c:v>
                </c:pt>
                <c:pt idx="3">
                  <c:v>88000.0</c:v>
                </c:pt>
                <c:pt idx="4">
                  <c:v>88000.0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Costs</c:v>
                </c:pt>
              </c:strCache>
            </c:strRef>
          </c:tx>
          <c:spPr>
            <a:gradFill flip="none" rotWithShape="1">
              <a:gsLst>
                <a:gs pos="68000">
                  <a:srgbClr val="E93853"/>
                </a:gs>
                <a:gs pos="100000">
                  <a:srgbClr val="FFFFFF"/>
                </a:gs>
                <a:gs pos="99000">
                  <a:schemeClr val="accent1">
                    <a:lumMod val="75000"/>
                  </a:schemeClr>
                </a:gs>
              </a:gsLst>
              <a:lin ang="4800000" scaled="0"/>
              <a:tileRect/>
            </a:gradFill>
            <a:effectLst>
              <a:outerShdw blurRad="50800" dist="38100" dir="2700000" algn="br">
                <a:srgbClr val="000000">
                  <a:alpha val="43000"/>
                </a:srgbClr>
              </a:outerShdw>
            </a:effectLst>
          </c:spPr>
          <c:dLbls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Y1</c:v>
                </c:pt>
                <c:pt idx="1">
                  <c:v>Y2</c:v>
                </c:pt>
                <c:pt idx="2">
                  <c:v>Y3</c:v>
                </c:pt>
                <c:pt idx="3">
                  <c:v>Y4</c:v>
                </c:pt>
                <c:pt idx="4">
                  <c:v>Y5</c:v>
                </c:pt>
              </c:strCache>
            </c:strRef>
          </c:cat>
          <c:val>
            <c:numRef>
              <c:f>Sheet1!$C$2:$C$6</c:f>
              <c:numCache>
                <c:formatCode>"$"#,##0_);[Red]\("$"#,##0\)</c:formatCode>
                <c:ptCount val="5"/>
                <c:pt idx="0">
                  <c:v>4908.0</c:v>
                </c:pt>
                <c:pt idx="1">
                  <c:v>19027.0</c:v>
                </c:pt>
                <c:pt idx="2">
                  <c:v>26733.0</c:v>
                </c:pt>
                <c:pt idx="3">
                  <c:v>22251.0</c:v>
                </c:pt>
                <c:pt idx="4">
                  <c:v>20345.0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Y1</c:v>
                </c:pt>
                <c:pt idx="1">
                  <c:v>Y2</c:v>
                </c:pt>
                <c:pt idx="2">
                  <c:v>Y3</c:v>
                </c:pt>
                <c:pt idx="3">
                  <c:v>Y4</c:v>
                </c:pt>
                <c:pt idx="4">
                  <c:v>Y5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</c:ser>
        <c:axId val="457292392"/>
        <c:axId val="457296136"/>
      </c:barChart>
      <c:catAx>
        <c:axId val="457292392"/>
        <c:scaling>
          <c:orientation val="minMax"/>
        </c:scaling>
        <c:axPos val="b"/>
        <c:tickLblPos val="nextTo"/>
        <c:crossAx val="457296136"/>
        <c:crosses val="autoZero"/>
        <c:auto val="1"/>
        <c:lblAlgn val="ctr"/>
        <c:lblOffset val="100"/>
      </c:catAx>
      <c:valAx>
        <c:axId val="457296136"/>
        <c:scaling>
          <c:orientation val="minMax"/>
        </c:scaling>
        <c:axPos val="l"/>
        <c:majorGridlines/>
        <c:numFmt formatCode="&quot;$&quot;#,##0_);[Red]\(&quot;$&quot;#,##0\)" sourceLinked="1"/>
        <c:tickLblPos val="nextTo"/>
        <c:crossAx val="457292392"/>
        <c:crosses val="autoZero"/>
        <c:crossBetween val="between"/>
      </c:valAx>
    </c:plotArea>
    <c:legend>
      <c:legendPos val="r"/>
      <c:legendEntry>
        <c:idx val="2"/>
        <c:delete val="1"/>
      </c:legendEntry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F68005-C34A-E64F-84F3-14015F940E49}" type="doc">
      <dgm:prSet loTypeId="urn:microsoft.com/office/officeart/2005/8/layout/chevron2" loCatId="process" qsTypeId="urn:microsoft.com/office/officeart/2005/8/quickstyle/3D4" qsCatId="3D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C9D79F3D-BF3E-9A4A-9DDD-CC16846380AF}">
      <dgm:prSet phldrT="[Text]" custT="1"/>
      <dgm:spPr/>
      <dgm:t>
        <a:bodyPr/>
        <a:lstStyle/>
        <a:p>
          <a:r>
            <a:rPr lang="en-US" sz="3000" dirty="0" smtClean="0"/>
            <a:t>Y1</a:t>
          </a:r>
          <a:endParaRPr lang="en-US" sz="3000" dirty="0"/>
        </a:p>
      </dgm:t>
    </dgm:pt>
    <dgm:pt modelId="{4BC052DF-A3FC-2447-AD30-BB0627753814}" type="parTrans" cxnId="{999CC1D3-6A53-A146-97E4-032C317112D0}">
      <dgm:prSet/>
      <dgm:spPr/>
      <dgm:t>
        <a:bodyPr/>
        <a:lstStyle/>
        <a:p>
          <a:endParaRPr lang="en-US"/>
        </a:p>
      </dgm:t>
    </dgm:pt>
    <dgm:pt modelId="{24D71EC9-EEFD-4B40-8C7A-B410EC17E64C}" type="sibTrans" cxnId="{999CC1D3-6A53-A146-97E4-032C317112D0}">
      <dgm:prSet/>
      <dgm:spPr/>
      <dgm:t>
        <a:bodyPr/>
        <a:lstStyle/>
        <a:p>
          <a:endParaRPr lang="en-US"/>
        </a:p>
      </dgm:t>
    </dgm:pt>
    <dgm:pt modelId="{4A667C5A-168D-1045-9623-023BAD35E006}">
      <dgm:prSet phldrT="[Text]"/>
      <dgm:spPr/>
      <dgm:t>
        <a:bodyPr/>
        <a:lstStyle/>
        <a:p>
          <a:r>
            <a:rPr lang="en-US" dirty="0" smtClean="0"/>
            <a:t>Create and keep up website</a:t>
          </a:r>
          <a:endParaRPr lang="en-US" dirty="0"/>
        </a:p>
      </dgm:t>
    </dgm:pt>
    <dgm:pt modelId="{60F19936-CA81-6B4C-BC7C-8689D51818D3}" type="parTrans" cxnId="{3DA3D58B-8948-024A-B796-430CD30C93EE}">
      <dgm:prSet/>
      <dgm:spPr/>
      <dgm:t>
        <a:bodyPr/>
        <a:lstStyle/>
        <a:p>
          <a:endParaRPr lang="en-US"/>
        </a:p>
      </dgm:t>
    </dgm:pt>
    <dgm:pt modelId="{C9C2C459-C20F-9E4D-9341-140024A92CDB}" type="sibTrans" cxnId="{3DA3D58B-8948-024A-B796-430CD30C93EE}">
      <dgm:prSet/>
      <dgm:spPr/>
      <dgm:t>
        <a:bodyPr/>
        <a:lstStyle/>
        <a:p>
          <a:endParaRPr lang="en-US"/>
        </a:p>
      </dgm:t>
    </dgm:pt>
    <dgm:pt modelId="{F33753FA-A7AF-884D-A59F-DA6F83566451}">
      <dgm:prSet phldrT="[Text]"/>
      <dgm:spPr/>
      <dgm:t>
        <a:bodyPr/>
        <a:lstStyle/>
        <a:p>
          <a:r>
            <a:rPr lang="en-US" dirty="0" smtClean="0"/>
            <a:t>Distribute monthly newsletter</a:t>
          </a:r>
          <a:endParaRPr lang="en-US" dirty="0"/>
        </a:p>
      </dgm:t>
    </dgm:pt>
    <dgm:pt modelId="{41D2B94D-2441-9843-94B1-8D9C9444B4F2}" type="parTrans" cxnId="{60DD7614-8DFD-3D45-9C27-28A86720F085}">
      <dgm:prSet/>
      <dgm:spPr/>
      <dgm:t>
        <a:bodyPr/>
        <a:lstStyle/>
        <a:p>
          <a:endParaRPr lang="en-US"/>
        </a:p>
      </dgm:t>
    </dgm:pt>
    <dgm:pt modelId="{BDB55497-D6DE-CA47-9132-9C4033298FE2}" type="sibTrans" cxnId="{60DD7614-8DFD-3D45-9C27-28A86720F085}">
      <dgm:prSet/>
      <dgm:spPr/>
      <dgm:t>
        <a:bodyPr/>
        <a:lstStyle/>
        <a:p>
          <a:endParaRPr lang="en-US"/>
        </a:p>
      </dgm:t>
    </dgm:pt>
    <dgm:pt modelId="{2F822C50-7DBD-BA4E-B9E3-711E0DCF44CC}">
      <dgm:prSet phldrT="[Text]" custT="1"/>
      <dgm:spPr/>
      <dgm:t>
        <a:bodyPr/>
        <a:lstStyle/>
        <a:p>
          <a:r>
            <a:rPr lang="en-US" sz="3000" dirty="0" smtClean="0"/>
            <a:t>Y2 – Y3</a:t>
          </a:r>
          <a:endParaRPr lang="en-US" sz="3000" dirty="0"/>
        </a:p>
      </dgm:t>
    </dgm:pt>
    <dgm:pt modelId="{EDB51DCA-E4A5-E944-B915-B6CC189D9AF1}" type="parTrans" cxnId="{CB10B232-CA70-7B4C-8C0D-4335EF653E89}">
      <dgm:prSet/>
      <dgm:spPr/>
      <dgm:t>
        <a:bodyPr/>
        <a:lstStyle/>
        <a:p>
          <a:endParaRPr lang="en-US"/>
        </a:p>
      </dgm:t>
    </dgm:pt>
    <dgm:pt modelId="{4EA4BE2D-6B4C-AD4C-84F6-5900100E4D02}" type="sibTrans" cxnId="{CB10B232-CA70-7B4C-8C0D-4335EF653E89}">
      <dgm:prSet/>
      <dgm:spPr/>
      <dgm:t>
        <a:bodyPr/>
        <a:lstStyle/>
        <a:p>
          <a:endParaRPr lang="en-US"/>
        </a:p>
      </dgm:t>
    </dgm:pt>
    <dgm:pt modelId="{F7130E0F-6A39-054E-B9C6-6BC69AA83485}">
      <dgm:prSet phldrT="[Text]"/>
      <dgm:spPr/>
      <dgm:t>
        <a:bodyPr/>
        <a:lstStyle/>
        <a:p>
          <a:r>
            <a:rPr lang="en-US" dirty="0" smtClean="0"/>
            <a:t>Rent small studio space ($250/month)</a:t>
          </a:r>
          <a:endParaRPr lang="en-US" dirty="0"/>
        </a:p>
      </dgm:t>
    </dgm:pt>
    <dgm:pt modelId="{063130C1-3506-134F-9F1D-E70CFB340366}" type="parTrans" cxnId="{8794179A-C7E6-5C4E-B94F-811342D3AE7D}">
      <dgm:prSet/>
      <dgm:spPr/>
      <dgm:t>
        <a:bodyPr/>
        <a:lstStyle/>
        <a:p>
          <a:endParaRPr lang="en-US"/>
        </a:p>
      </dgm:t>
    </dgm:pt>
    <dgm:pt modelId="{2D16F699-348D-DB40-AF3D-F76FA2E6632E}" type="sibTrans" cxnId="{8794179A-C7E6-5C4E-B94F-811342D3AE7D}">
      <dgm:prSet/>
      <dgm:spPr/>
      <dgm:t>
        <a:bodyPr/>
        <a:lstStyle/>
        <a:p>
          <a:endParaRPr lang="en-US"/>
        </a:p>
      </dgm:t>
    </dgm:pt>
    <dgm:pt modelId="{DE5D0881-8CAA-6648-BA73-B409495E9828}">
      <dgm:prSet phldrT="[Text]"/>
      <dgm:spPr/>
      <dgm:t>
        <a:bodyPr/>
        <a:lstStyle/>
        <a:p>
          <a:r>
            <a:rPr lang="en-US" dirty="0" smtClean="0"/>
            <a:t>Acquire advanced materials</a:t>
          </a:r>
          <a:endParaRPr lang="en-US" dirty="0"/>
        </a:p>
      </dgm:t>
    </dgm:pt>
    <dgm:pt modelId="{1A7A29D2-3FAE-7543-B409-4C608BD2FE00}" type="parTrans" cxnId="{A61E5CE4-DD97-5149-BC86-C40D603BF9A5}">
      <dgm:prSet/>
      <dgm:spPr/>
      <dgm:t>
        <a:bodyPr/>
        <a:lstStyle/>
        <a:p>
          <a:endParaRPr lang="en-US"/>
        </a:p>
      </dgm:t>
    </dgm:pt>
    <dgm:pt modelId="{4C5B2D47-B5BE-334D-AF94-34450F3B3B2C}" type="sibTrans" cxnId="{A61E5CE4-DD97-5149-BC86-C40D603BF9A5}">
      <dgm:prSet/>
      <dgm:spPr/>
      <dgm:t>
        <a:bodyPr/>
        <a:lstStyle/>
        <a:p>
          <a:endParaRPr lang="en-US"/>
        </a:p>
      </dgm:t>
    </dgm:pt>
    <dgm:pt modelId="{2C8F80FE-2052-5146-A729-81953B9800A4}">
      <dgm:prSet phldrT="[Text]" custT="1"/>
      <dgm:spPr/>
      <dgm:t>
        <a:bodyPr/>
        <a:lstStyle/>
        <a:p>
          <a:r>
            <a:rPr lang="en-US" sz="3000" dirty="0" smtClean="0"/>
            <a:t>Y4</a:t>
          </a:r>
          <a:endParaRPr lang="en-US" sz="3000" dirty="0"/>
        </a:p>
      </dgm:t>
    </dgm:pt>
    <dgm:pt modelId="{94C8D0CD-0DE8-2347-A277-C471EB6FBFDF}" type="parTrans" cxnId="{893E681A-2868-9F4C-8A55-DD5F6B4DC3CA}">
      <dgm:prSet/>
      <dgm:spPr/>
      <dgm:t>
        <a:bodyPr/>
        <a:lstStyle/>
        <a:p>
          <a:endParaRPr lang="en-US"/>
        </a:p>
      </dgm:t>
    </dgm:pt>
    <dgm:pt modelId="{79384525-E7D2-0C4F-8575-E71AF8F8D40F}" type="sibTrans" cxnId="{893E681A-2868-9F4C-8A55-DD5F6B4DC3CA}">
      <dgm:prSet/>
      <dgm:spPr/>
      <dgm:t>
        <a:bodyPr/>
        <a:lstStyle/>
        <a:p>
          <a:endParaRPr lang="en-US"/>
        </a:p>
      </dgm:t>
    </dgm:pt>
    <dgm:pt modelId="{0C29D164-25FB-9144-9359-7D317634E334}">
      <dgm:prSet phldrT="[Text]"/>
      <dgm:spPr/>
      <dgm:t>
        <a:bodyPr/>
        <a:lstStyle/>
        <a:p>
          <a:r>
            <a:rPr lang="en-US" dirty="0" smtClean="0"/>
            <a:t>Rent middle range studio space ($500/month)</a:t>
          </a:r>
          <a:endParaRPr lang="en-US" dirty="0"/>
        </a:p>
      </dgm:t>
    </dgm:pt>
    <dgm:pt modelId="{65A44A28-0623-414F-A743-819B7D4E1AFF}" type="parTrans" cxnId="{771CC75D-E969-B847-B861-75EA2F531A69}">
      <dgm:prSet/>
      <dgm:spPr/>
      <dgm:t>
        <a:bodyPr/>
        <a:lstStyle/>
        <a:p>
          <a:endParaRPr lang="en-US"/>
        </a:p>
      </dgm:t>
    </dgm:pt>
    <dgm:pt modelId="{5F09A616-6573-1E41-B80F-4C516FF38795}" type="sibTrans" cxnId="{771CC75D-E969-B847-B861-75EA2F531A69}">
      <dgm:prSet/>
      <dgm:spPr/>
      <dgm:t>
        <a:bodyPr/>
        <a:lstStyle/>
        <a:p>
          <a:endParaRPr lang="en-US"/>
        </a:p>
      </dgm:t>
    </dgm:pt>
    <dgm:pt modelId="{995FB9E7-56EE-734E-981C-5A7191F8CAD8}">
      <dgm:prSet phldrT="[Text]"/>
      <dgm:spPr/>
      <dgm:t>
        <a:bodyPr/>
        <a:lstStyle/>
        <a:p>
          <a:r>
            <a:rPr lang="en-US" dirty="0" smtClean="0"/>
            <a:t>Ship original paintings to gallery network</a:t>
          </a:r>
          <a:endParaRPr lang="en-US" dirty="0"/>
        </a:p>
      </dgm:t>
    </dgm:pt>
    <dgm:pt modelId="{15DC27F1-5ABE-794B-866C-4E25D77779F1}" type="parTrans" cxnId="{034BD004-32CA-1D42-89FA-1C20E3668826}">
      <dgm:prSet/>
      <dgm:spPr/>
      <dgm:t>
        <a:bodyPr/>
        <a:lstStyle/>
        <a:p>
          <a:endParaRPr lang="en-US"/>
        </a:p>
      </dgm:t>
    </dgm:pt>
    <dgm:pt modelId="{91E99032-69A8-9D4C-9990-7A686150F141}" type="sibTrans" cxnId="{034BD004-32CA-1D42-89FA-1C20E3668826}">
      <dgm:prSet/>
      <dgm:spPr/>
      <dgm:t>
        <a:bodyPr/>
        <a:lstStyle/>
        <a:p>
          <a:endParaRPr lang="en-US"/>
        </a:p>
      </dgm:t>
    </dgm:pt>
    <dgm:pt modelId="{68868561-74E1-284F-8046-91D224AB69DD}">
      <dgm:prSet phldrT="[Text]"/>
      <dgm:spPr/>
      <dgm:t>
        <a:bodyPr/>
        <a:lstStyle/>
        <a:p>
          <a:r>
            <a:rPr lang="en-US" dirty="0" smtClean="0"/>
            <a:t>Attend monthly oil painting workshops</a:t>
          </a:r>
          <a:endParaRPr lang="en-US" dirty="0"/>
        </a:p>
      </dgm:t>
    </dgm:pt>
    <dgm:pt modelId="{BB07F97A-5B7C-AD45-8A8A-4360F1846527}" type="parTrans" cxnId="{11E35BD8-8B7B-CF49-9E8C-284855898759}">
      <dgm:prSet/>
      <dgm:spPr/>
      <dgm:t>
        <a:bodyPr/>
        <a:lstStyle/>
        <a:p>
          <a:endParaRPr lang="en-US"/>
        </a:p>
      </dgm:t>
    </dgm:pt>
    <dgm:pt modelId="{B7B44BCA-B292-E142-A8A8-9D8871C0B22C}" type="sibTrans" cxnId="{11E35BD8-8B7B-CF49-9E8C-284855898759}">
      <dgm:prSet/>
      <dgm:spPr/>
      <dgm:t>
        <a:bodyPr/>
        <a:lstStyle/>
        <a:p>
          <a:endParaRPr lang="en-US"/>
        </a:p>
      </dgm:t>
    </dgm:pt>
    <dgm:pt modelId="{1769BD28-3CBF-F945-BF2D-C8441DB120AA}">
      <dgm:prSet phldrT="[Text]" custT="1"/>
      <dgm:spPr/>
      <dgm:t>
        <a:bodyPr/>
        <a:lstStyle/>
        <a:p>
          <a:r>
            <a:rPr lang="en-US" sz="3000" dirty="0" smtClean="0"/>
            <a:t>Y5</a:t>
          </a:r>
          <a:endParaRPr lang="en-US" sz="3000" dirty="0"/>
        </a:p>
      </dgm:t>
    </dgm:pt>
    <dgm:pt modelId="{2A007795-9786-0644-8F0D-059E0530B228}" type="parTrans" cxnId="{2FC7C2A5-8061-624E-9773-35F4EDC82C26}">
      <dgm:prSet/>
      <dgm:spPr/>
      <dgm:t>
        <a:bodyPr/>
        <a:lstStyle/>
        <a:p>
          <a:endParaRPr lang="en-US"/>
        </a:p>
      </dgm:t>
    </dgm:pt>
    <dgm:pt modelId="{BBF3FFFB-6B25-5F48-A054-5025B4989C8A}" type="sibTrans" cxnId="{2FC7C2A5-8061-624E-9773-35F4EDC82C26}">
      <dgm:prSet/>
      <dgm:spPr/>
      <dgm:t>
        <a:bodyPr/>
        <a:lstStyle/>
        <a:p>
          <a:endParaRPr lang="en-US"/>
        </a:p>
      </dgm:t>
    </dgm:pt>
    <dgm:pt modelId="{549C59C0-81AE-DC4A-9BF1-F9F30520F57F}">
      <dgm:prSet phldrT="[Text]"/>
      <dgm:spPr/>
      <dgm:t>
        <a:bodyPr/>
        <a:lstStyle/>
        <a:p>
          <a:r>
            <a:rPr lang="en-US" dirty="0" smtClean="0"/>
            <a:t>Rent large studio space ($700/month)</a:t>
          </a:r>
          <a:endParaRPr lang="en-US" dirty="0"/>
        </a:p>
      </dgm:t>
    </dgm:pt>
    <dgm:pt modelId="{FFC804E4-1348-644C-845D-196220C6FF49}" type="parTrans" cxnId="{D1CDC643-4D1F-3B46-9A57-6F96DF33BD81}">
      <dgm:prSet/>
      <dgm:spPr/>
      <dgm:t>
        <a:bodyPr/>
        <a:lstStyle/>
        <a:p>
          <a:endParaRPr lang="en-US"/>
        </a:p>
      </dgm:t>
    </dgm:pt>
    <dgm:pt modelId="{228C7BB6-B525-274D-918F-7D7E74B49481}" type="sibTrans" cxnId="{D1CDC643-4D1F-3B46-9A57-6F96DF33BD81}">
      <dgm:prSet/>
      <dgm:spPr/>
      <dgm:t>
        <a:bodyPr/>
        <a:lstStyle/>
        <a:p>
          <a:endParaRPr lang="en-US"/>
        </a:p>
      </dgm:t>
    </dgm:pt>
    <dgm:pt modelId="{7B2FEBC2-5B60-2D49-AB94-CEFB3C8937B4}">
      <dgm:prSet phldrT="[Text]"/>
      <dgm:spPr/>
      <dgm:t>
        <a:bodyPr/>
        <a:lstStyle/>
        <a:p>
          <a:r>
            <a:rPr lang="en-US" dirty="0" smtClean="0"/>
            <a:t>Acquire 2</a:t>
          </a:r>
          <a:r>
            <a:rPr lang="en-US" baseline="30000" dirty="0" smtClean="0"/>
            <a:t>nd</a:t>
          </a:r>
          <a:r>
            <a:rPr lang="en-US" dirty="0" smtClean="0"/>
            <a:t> set of advanced materials</a:t>
          </a:r>
          <a:endParaRPr lang="en-US" dirty="0"/>
        </a:p>
      </dgm:t>
    </dgm:pt>
    <dgm:pt modelId="{372A24EE-6A36-BF48-88C4-1C096109ABE8}" type="parTrans" cxnId="{C12B759A-A7D0-4040-B952-36D03FBBC0B4}">
      <dgm:prSet/>
      <dgm:spPr/>
      <dgm:t>
        <a:bodyPr/>
        <a:lstStyle/>
        <a:p>
          <a:endParaRPr lang="en-US"/>
        </a:p>
      </dgm:t>
    </dgm:pt>
    <dgm:pt modelId="{63D9F998-94AD-9B4F-B5CC-A8541E1E1128}" type="sibTrans" cxnId="{C12B759A-A7D0-4040-B952-36D03FBBC0B4}">
      <dgm:prSet/>
      <dgm:spPr/>
      <dgm:t>
        <a:bodyPr/>
        <a:lstStyle/>
        <a:p>
          <a:endParaRPr lang="en-US"/>
        </a:p>
      </dgm:t>
    </dgm:pt>
    <dgm:pt modelId="{E1C57E80-F4A2-5E42-9A5F-68C0CEA5B769}">
      <dgm:prSet phldrT="[Text]"/>
      <dgm:spPr/>
      <dgm:t>
        <a:bodyPr/>
        <a:lstStyle/>
        <a:p>
          <a:r>
            <a:rPr lang="en-US" dirty="0" smtClean="0"/>
            <a:t>Attend cross-country </a:t>
          </a:r>
          <a:r>
            <a:rPr lang="en-US" dirty="0" err="1" smtClean="0"/>
            <a:t>Plein</a:t>
          </a:r>
          <a:r>
            <a:rPr lang="en-US" dirty="0" smtClean="0"/>
            <a:t> Air events</a:t>
          </a:r>
          <a:endParaRPr lang="en-US" dirty="0"/>
        </a:p>
      </dgm:t>
    </dgm:pt>
    <dgm:pt modelId="{164DD797-61E2-BA47-B3A0-31D874E93FA2}" type="parTrans" cxnId="{874A48D7-ECC5-1044-A33E-A0CCFB938114}">
      <dgm:prSet/>
      <dgm:spPr/>
      <dgm:t>
        <a:bodyPr/>
        <a:lstStyle/>
        <a:p>
          <a:endParaRPr lang="en-US"/>
        </a:p>
      </dgm:t>
    </dgm:pt>
    <dgm:pt modelId="{BFF8F038-1543-3A41-B494-354A3C29EB53}" type="sibTrans" cxnId="{874A48D7-ECC5-1044-A33E-A0CCFB938114}">
      <dgm:prSet/>
      <dgm:spPr/>
      <dgm:t>
        <a:bodyPr/>
        <a:lstStyle/>
        <a:p>
          <a:endParaRPr lang="en-US"/>
        </a:p>
      </dgm:t>
    </dgm:pt>
    <dgm:pt modelId="{554565BF-3153-594A-84DA-24481C02D2FF}" type="pres">
      <dgm:prSet presAssocID="{DBF68005-C34A-E64F-84F3-14015F940E49}" presName="linearFlow" presStyleCnt="0">
        <dgm:presLayoutVars>
          <dgm:dir/>
          <dgm:animLvl val="lvl"/>
          <dgm:resizeHandles val="exact"/>
        </dgm:presLayoutVars>
      </dgm:prSet>
      <dgm:spPr/>
    </dgm:pt>
    <dgm:pt modelId="{FC7370A7-F31D-F945-9095-4D6CD7A26FA5}" type="pres">
      <dgm:prSet presAssocID="{C9D79F3D-BF3E-9A4A-9DDD-CC16846380AF}" presName="composite" presStyleCnt="0"/>
      <dgm:spPr/>
    </dgm:pt>
    <dgm:pt modelId="{F7E02660-A717-CC4D-93F4-0F7BF1DB53A9}" type="pres">
      <dgm:prSet presAssocID="{C9D79F3D-BF3E-9A4A-9DDD-CC16846380AF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F9CEAD-9C51-0C4D-990D-D5783C9C2D8E}" type="pres">
      <dgm:prSet presAssocID="{C9D79F3D-BF3E-9A4A-9DDD-CC16846380AF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61BDE9-FA1F-0345-85EE-14708ECC21AD}" type="pres">
      <dgm:prSet presAssocID="{24D71EC9-EEFD-4B40-8C7A-B410EC17E64C}" presName="sp" presStyleCnt="0"/>
      <dgm:spPr/>
    </dgm:pt>
    <dgm:pt modelId="{7ADE0D9B-1DC5-714B-AADC-A998D5250371}" type="pres">
      <dgm:prSet presAssocID="{2F822C50-7DBD-BA4E-B9E3-711E0DCF44CC}" presName="composite" presStyleCnt="0"/>
      <dgm:spPr/>
    </dgm:pt>
    <dgm:pt modelId="{AC27A2C9-B8D4-2542-AB55-7241592A238E}" type="pres">
      <dgm:prSet presAssocID="{2F822C50-7DBD-BA4E-B9E3-711E0DCF44CC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56543E6D-4E43-7B4A-86A2-5D72F1329CF1}" type="pres">
      <dgm:prSet presAssocID="{2F822C50-7DBD-BA4E-B9E3-711E0DCF44CC}" presName="descendantText" presStyleLbl="alignAcc1" presStyleIdx="1" presStyleCnt="4">
        <dgm:presLayoutVars>
          <dgm:bulletEnabled val="1"/>
        </dgm:presLayoutVars>
      </dgm:prSet>
      <dgm:spPr/>
    </dgm:pt>
    <dgm:pt modelId="{E83D8DC1-AA78-4447-952D-C7E054C00A45}" type="pres">
      <dgm:prSet presAssocID="{4EA4BE2D-6B4C-AD4C-84F6-5900100E4D02}" presName="sp" presStyleCnt="0"/>
      <dgm:spPr/>
    </dgm:pt>
    <dgm:pt modelId="{6D4F23E4-E6C0-9345-B08B-ED5C1E4A8C1A}" type="pres">
      <dgm:prSet presAssocID="{2C8F80FE-2052-5146-A729-81953B9800A4}" presName="composite" presStyleCnt="0"/>
      <dgm:spPr/>
    </dgm:pt>
    <dgm:pt modelId="{EF69F8E6-439A-8349-BFBC-3ACDE999F4BC}" type="pres">
      <dgm:prSet presAssocID="{2C8F80FE-2052-5146-A729-81953B9800A4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4B5901-8409-2646-9627-1706C8902E50}" type="pres">
      <dgm:prSet presAssocID="{2C8F80FE-2052-5146-A729-81953B9800A4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1690EA-5E12-794B-BC61-C6A2190F667E}" type="pres">
      <dgm:prSet presAssocID="{79384525-E7D2-0C4F-8575-E71AF8F8D40F}" presName="sp" presStyleCnt="0"/>
      <dgm:spPr/>
    </dgm:pt>
    <dgm:pt modelId="{B9F4CF5E-4B57-7B42-8421-67EFFB828DA5}" type="pres">
      <dgm:prSet presAssocID="{1769BD28-3CBF-F945-BF2D-C8441DB120AA}" presName="composite" presStyleCnt="0"/>
      <dgm:spPr/>
    </dgm:pt>
    <dgm:pt modelId="{EAA03D63-846A-B142-A751-7147399760C6}" type="pres">
      <dgm:prSet presAssocID="{1769BD28-3CBF-F945-BF2D-C8441DB120AA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B0359EF8-060B-E143-9A36-FE3BA91BD3AD}" type="pres">
      <dgm:prSet presAssocID="{1769BD28-3CBF-F945-BF2D-C8441DB120AA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5FE6A88-5980-F045-87C3-66EE561789D7}" type="presOf" srcId="{995FB9E7-56EE-734E-981C-5A7191F8CAD8}" destId="{A94B5901-8409-2646-9627-1706C8902E50}" srcOrd="0" destOrd="1" presId="urn:microsoft.com/office/officeart/2005/8/layout/chevron2"/>
    <dgm:cxn modelId="{D418A93E-0C81-1349-BBBE-9B86F83D2213}" type="presOf" srcId="{E1C57E80-F4A2-5E42-9A5F-68C0CEA5B769}" destId="{B0359EF8-060B-E143-9A36-FE3BA91BD3AD}" srcOrd="0" destOrd="2" presId="urn:microsoft.com/office/officeart/2005/8/layout/chevron2"/>
    <dgm:cxn modelId="{D1CDC643-4D1F-3B46-9A57-6F96DF33BD81}" srcId="{1769BD28-3CBF-F945-BF2D-C8441DB120AA}" destId="{549C59C0-81AE-DC4A-9BF1-F9F30520F57F}" srcOrd="0" destOrd="0" parTransId="{FFC804E4-1348-644C-845D-196220C6FF49}" sibTransId="{228C7BB6-B525-274D-918F-7D7E74B49481}"/>
    <dgm:cxn modelId="{4BDBE8ED-528D-8A4C-B376-0FC8F7DF0D28}" type="presOf" srcId="{549C59C0-81AE-DC4A-9BF1-F9F30520F57F}" destId="{B0359EF8-060B-E143-9A36-FE3BA91BD3AD}" srcOrd="0" destOrd="0" presId="urn:microsoft.com/office/officeart/2005/8/layout/chevron2"/>
    <dgm:cxn modelId="{3DF6D609-AFDE-C843-9619-8396EED4E0BA}" type="presOf" srcId="{F33753FA-A7AF-884D-A59F-DA6F83566451}" destId="{94F9CEAD-9C51-0C4D-990D-D5783C9C2D8E}" srcOrd="0" destOrd="1" presId="urn:microsoft.com/office/officeart/2005/8/layout/chevron2"/>
    <dgm:cxn modelId="{11E35BD8-8B7B-CF49-9E8C-284855898759}" srcId="{2F822C50-7DBD-BA4E-B9E3-711E0DCF44CC}" destId="{68868561-74E1-284F-8046-91D224AB69DD}" srcOrd="2" destOrd="0" parTransId="{BB07F97A-5B7C-AD45-8A8A-4360F1846527}" sibTransId="{B7B44BCA-B292-E142-A8A8-9D8871C0B22C}"/>
    <dgm:cxn modelId="{034BD004-32CA-1D42-89FA-1C20E3668826}" srcId="{2C8F80FE-2052-5146-A729-81953B9800A4}" destId="{995FB9E7-56EE-734E-981C-5A7191F8CAD8}" srcOrd="1" destOrd="0" parTransId="{15DC27F1-5ABE-794B-866C-4E25D77779F1}" sibTransId="{91E99032-69A8-9D4C-9990-7A686150F141}"/>
    <dgm:cxn modelId="{C12B759A-A7D0-4040-B952-36D03FBBC0B4}" srcId="{1769BD28-3CBF-F945-BF2D-C8441DB120AA}" destId="{7B2FEBC2-5B60-2D49-AB94-CEFB3C8937B4}" srcOrd="1" destOrd="0" parTransId="{372A24EE-6A36-BF48-88C4-1C096109ABE8}" sibTransId="{63D9F998-94AD-9B4F-B5CC-A8541E1E1128}"/>
    <dgm:cxn modelId="{999CC1D3-6A53-A146-97E4-032C317112D0}" srcId="{DBF68005-C34A-E64F-84F3-14015F940E49}" destId="{C9D79F3D-BF3E-9A4A-9DDD-CC16846380AF}" srcOrd="0" destOrd="0" parTransId="{4BC052DF-A3FC-2447-AD30-BB0627753814}" sibTransId="{24D71EC9-EEFD-4B40-8C7A-B410EC17E64C}"/>
    <dgm:cxn modelId="{771CC75D-E969-B847-B861-75EA2F531A69}" srcId="{2C8F80FE-2052-5146-A729-81953B9800A4}" destId="{0C29D164-25FB-9144-9359-7D317634E334}" srcOrd="0" destOrd="0" parTransId="{65A44A28-0623-414F-A743-819B7D4E1AFF}" sibTransId="{5F09A616-6573-1E41-B80F-4C516FF38795}"/>
    <dgm:cxn modelId="{EBD339E4-21B0-524E-B9B0-F35F881C4ABA}" type="presOf" srcId="{2F822C50-7DBD-BA4E-B9E3-711E0DCF44CC}" destId="{AC27A2C9-B8D4-2542-AB55-7241592A238E}" srcOrd="0" destOrd="0" presId="urn:microsoft.com/office/officeart/2005/8/layout/chevron2"/>
    <dgm:cxn modelId="{58509B64-9109-A144-9F33-AD65D560EC4B}" type="presOf" srcId="{2C8F80FE-2052-5146-A729-81953B9800A4}" destId="{EF69F8E6-439A-8349-BFBC-3ACDE999F4BC}" srcOrd="0" destOrd="0" presId="urn:microsoft.com/office/officeart/2005/8/layout/chevron2"/>
    <dgm:cxn modelId="{4DBCDA13-5F5D-C749-8EEF-F5AE9060CFAD}" type="presOf" srcId="{F7130E0F-6A39-054E-B9C6-6BC69AA83485}" destId="{56543E6D-4E43-7B4A-86A2-5D72F1329CF1}" srcOrd="0" destOrd="0" presId="urn:microsoft.com/office/officeart/2005/8/layout/chevron2"/>
    <dgm:cxn modelId="{893E681A-2868-9F4C-8A55-DD5F6B4DC3CA}" srcId="{DBF68005-C34A-E64F-84F3-14015F940E49}" destId="{2C8F80FE-2052-5146-A729-81953B9800A4}" srcOrd="2" destOrd="0" parTransId="{94C8D0CD-0DE8-2347-A277-C471EB6FBFDF}" sibTransId="{79384525-E7D2-0C4F-8575-E71AF8F8D40F}"/>
    <dgm:cxn modelId="{874A48D7-ECC5-1044-A33E-A0CCFB938114}" srcId="{1769BD28-3CBF-F945-BF2D-C8441DB120AA}" destId="{E1C57E80-F4A2-5E42-9A5F-68C0CEA5B769}" srcOrd="2" destOrd="0" parTransId="{164DD797-61E2-BA47-B3A0-31D874E93FA2}" sibTransId="{BFF8F038-1543-3A41-B494-354A3C29EB53}"/>
    <dgm:cxn modelId="{D7997565-1463-0649-921D-4658EB86721E}" type="presOf" srcId="{68868561-74E1-284F-8046-91D224AB69DD}" destId="{56543E6D-4E43-7B4A-86A2-5D72F1329CF1}" srcOrd="0" destOrd="2" presId="urn:microsoft.com/office/officeart/2005/8/layout/chevron2"/>
    <dgm:cxn modelId="{89E75F03-1516-4C40-9713-0D911A822721}" type="presOf" srcId="{4A667C5A-168D-1045-9623-023BAD35E006}" destId="{94F9CEAD-9C51-0C4D-990D-D5783C9C2D8E}" srcOrd="0" destOrd="0" presId="urn:microsoft.com/office/officeart/2005/8/layout/chevron2"/>
    <dgm:cxn modelId="{53BF2BC0-5F9A-7B47-BE97-E4F7B898CF17}" type="presOf" srcId="{C9D79F3D-BF3E-9A4A-9DDD-CC16846380AF}" destId="{F7E02660-A717-CC4D-93F4-0F7BF1DB53A9}" srcOrd="0" destOrd="0" presId="urn:microsoft.com/office/officeart/2005/8/layout/chevron2"/>
    <dgm:cxn modelId="{3DA3D58B-8948-024A-B796-430CD30C93EE}" srcId="{C9D79F3D-BF3E-9A4A-9DDD-CC16846380AF}" destId="{4A667C5A-168D-1045-9623-023BAD35E006}" srcOrd="0" destOrd="0" parTransId="{60F19936-CA81-6B4C-BC7C-8689D51818D3}" sibTransId="{C9C2C459-C20F-9E4D-9341-140024A92CDB}"/>
    <dgm:cxn modelId="{CB10B232-CA70-7B4C-8C0D-4335EF653E89}" srcId="{DBF68005-C34A-E64F-84F3-14015F940E49}" destId="{2F822C50-7DBD-BA4E-B9E3-711E0DCF44CC}" srcOrd="1" destOrd="0" parTransId="{EDB51DCA-E4A5-E944-B915-B6CC189D9AF1}" sibTransId="{4EA4BE2D-6B4C-AD4C-84F6-5900100E4D02}"/>
    <dgm:cxn modelId="{5B20B955-CCE3-3945-9BFB-7131EC60DE16}" type="presOf" srcId="{7B2FEBC2-5B60-2D49-AB94-CEFB3C8937B4}" destId="{B0359EF8-060B-E143-9A36-FE3BA91BD3AD}" srcOrd="0" destOrd="1" presId="urn:microsoft.com/office/officeart/2005/8/layout/chevron2"/>
    <dgm:cxn modelId="{60DD7614-8DFD-3D45-9C27-28A86720F085}" srcId="{C9D79F3D-BF3E-9A4A-9DDD-CC16846380AF}" destId="{F33753FA-A7AF-884D-A59F-DA6F83566451}" srcOrd="1" destOrd="0" parTransId="{41D2B94D-2441-9843-94B1-8D9C9444B4F2}" sibTransId="{BDB55497-D6DE-CA47-9132-9C4033298FE2}"/>
    <dgm:cxn modelId="{B93D0E03-946C-EB47-BAD2-E558715D4E93}" type="presOf" srcId="{1769BD28-3CBF-F945-BF2D-C8441DB120AA}" destId="{EAA03D63-846A-B142-A751-7147399760C6}" srcOrd="0" destOrd="0" presId="urn:microsoft.com/office/officeart/2005/8/layout/chevron2"/>
    <dgm:cxn modelId="{8794179A-C7E6-5C4E-B94F-811342D3AE7D}" srcId="{2F822C50-7DBD-BA4E-B9E3-711E0DCF44CC}" destId="{F7130E0F-6A39-054E-B9C6-6BC69AA83485}" srcOrd="0" destOrd="0" parTransId="{063130C1-3506-134F-9F1D-E70CFB340366}" sibTransId="{2D16F699-348D-DB40-AF3D-F76FA2E6632E}"/>
    <dgm:cxn modelId="{56475497-5C94-CC48-8051-88C1F752830F}" type="presOf" srcId="{DBF68005-C34A-E64F-84F3-14015F940E49}" destId="{554565BF-3153-594A-84DA-24481C02D2FF}" srcOrd="0" destOrd="0" presId="urn:microsoft.com/office/officeart/2005/8/layout/chevron2"/>
    <dgm:cxn modelId="{2FC7C2A5-8061-624E-9773-35F4EDC82C26}" srcId="{DBF68005-C34A-E64F-84F3-14015F940E49}" destId="{1769BD28-3CBF-F945-BF2D-C8441DB120AA}" srcOrd="3" destOrd="0" parTransId="{2A007795-9786-0644-8F0D-059E0530B228}" sibTransId="{BBF3FFFB-6B25-5F48-A054-5025B4989C8A}"/>
    <dgm:cxn modelId="{16000C90-318F-DB4C-A54F-7920A3562887}" type="presOf" srcId="{DE5D0881-8CAA-6648-BA73-B409495E9828}" destId="{56543E6D-4E43-7B4A-86A2-5D72F1329CF1}" srcOrd="0" destOrd="1" presId="urn:microsoft.com/office/officeart/2005/8/layout/chevron2"/>
    <dgm:cxn modelId="{A61E5CE4-DD97-5149-BC86-C40D603BF9A5}" srcId="{2F822C50-7DBD-BA4E-B9E3-711E0DCF44CC}" destId="{DE5D0881-8CAA-6648-BA73-B409495E9828}" srcOrd="1" destOrd="0" parTransId="{1A7A29D2-3FAE-7543-B409-4C608BD2FE00}" sibTransId="{4C5B2D47-B5BE-334D-AF94-34450F3B3B2C}"/>
    <dgm:cxn modelId="{BF1D0823-1064-EE41-8E81-034DC1E38385}" type="presOf" srcId="{0C29D164-25FB-9144-9359-7D317634E334}" destId="{A94B5901-8409-2646-9627-1706C8902E50}" srcOrd="0" destOrd="0" presId="urn:microsoft.com/office/officeart/2005/8/layout/chevron2"/>
    <dgm:cxn modelId="{D6BD3B1E-DA62-724E-8F95-02D05244C3E0}" type="presParOf" srcId="{554565BF-3153-594A-84DA-24481C02D2FF}" destId="{FC7370A7-F31D-F945-9095-4D6CD7A26FA5}" srcOrd="0" destOrd="0" presId="urn:microsoft.com/office/officeart/2005/8/layout/chevron2"/>
    <dgm:cxn modelId="{9D1DC6AD-197E-EA4E-A1C8-D8832C40CF4B}" type="presParOf" srcId="{FC7370A7-F31D-F945-9095-4D6CD7A26FA5}" destId="{F7E02660-A717-CC4D-93F4-0F7BF1DB53A9}" srcOrd="0" destOrd="0" presId="urn:microsoft.com/office/officeart/2005/8/layout/chevron2"/>
    <dgm:cxn modelId="{01EC92C5-EAEB-4443-8074-2151EAA63507}" type="presParOf" srcId="{FC7370A7-F31D-F945-9095-4D6CD7A26FA5}" destId="{94F9CEAD-9C51-0C4D-990D-D5783C9C2D8E}" srcOrd="1" destOrd="0" presId="urn:microsoft.com/office/officeart/2005/8/layout/chevron2"/>
    <dgm:cxn modelId="{58E09D7A-81FC-A249-A88E-7AF9C7FAA857}" type="presParOf" srcId="{554565BF-3153-594A-84DA-24481C02D2FF}" destId="{C261BDE9-FA1F-0345-85EE-14708ECC21AD}" srcOrd="1" destOrd="0" presId="urn:microsoft.com/office/officeart/2005/8/layout/chevron2"/>
    <dgm:cxn modelId="{C640AD72-A6E8-C34A-931B-8158EFA4750A}" type="presParOf" srcId="{554565BF-3153-594A-84DA-24481C02D2FF}" destId="{7ADE0D9B-1DC5-714B-AADC-A998D5250371}" srcOrd="2" destOrd="0" presId="urn:microsoft.com/office/officeart/2005/8/layout/chevron2"/>
    <dgm:cxn modelId="{4A9AA9D1-7DEE-244F-A6A9-B40A40E2709B}" type="presParOf" srcId="{7ADE0D9B-1DC5-714B-AADC-A998D5250371}" destId="{AC27A2C9-B8D4-2542-AB55-7241592A238E}" srcOrd="0" destOrd="0" presId="urn:microsoft.com/office/officeart/2005/8/layout/chevron2"/>
    <dgm:cxn modelId="{BA6B4C51-376A-B249-AC82-D51E0A733748}" type="presParOf" srcId="{7ADE0D9B-1DC5-714B-AADC-A998D5250371}" destId="{56543E6D-4E43-7B4A-86A2-5D72F1329CF1}" srcOrd="1" destOrd="0" presId="urn:microsoft.com/office/officeart/2005/8/layout/chevron2"/>
    <dgm:cxn modelId="{CCEB3A43-DE48-2F44-AEC7-75B660AD6787}" type="presParOf" srcId="{554565BF-3153-594A-84DA-24481C02D2FF}" destId="{E83D8DC1-AA78-4447-952D-C7E054C00A45}" srcOrd="3" destOrd="0" presId="urn:microsoft.com/office/officeart/2005/8/layout/chevron2"/>
    <dgm:cxn modelId="{9C08F182-D589-D641-A4FC-983F0BA51167}" type="presParOf" srcId="{554565BF-3153-594A-84DA-24481C02D2FF}" destId="{6D4F23E4-E6C0-9345-B08B-ED5C1E4A8C1A}" srcOrd="4" destOrd="0" presId="urn:microsoft.com/office/officeart/2005/8/layout/chevron2"/>
    <dgm:cxn modelId="{0EDB763A-B7C7-1C40-A117-47C3D9149A3A}" type="presParOf" srcId="{6D4F23E4-E6C0-9345-B08B-ED5C1E4A8C1A}" destId="{EF69F8E6-439A-8349-BFBC-3ACDE999F4BC}" srcOrd="0" destOrd="0" presId="urn:microsoft.com/office/officeart/2005/8/layout/chevron2"/>
    <dgm:cxn modelId="{E11C608D-2196-A143-B59B-E671AA0FD0DF}" type="presParOf" srcId="{6D4F23E4-E6C0-9345-B08B-ED5C1E4A8C1A}" destId="{A94B5901-8409-2646-9627-1706C8902E50}" srcOrd="1" destOrd="0" presId="urn:microsoft.com/office/officeart/2005/8/layout/chevron2"/>
    <dgm:cxn modelId="{1AF67058-E83F-2240-A4C5-351CDE895EDB}" type="presParOf" srcId="{554565BF-3153-594A-84DA-24481C02D2FF}" destId="{C61690EA-5E12-794B-BC61-C6A2190F667E}" srcOrd="5" destOrd="0" presId="urn:microsoft.com/office/officeart/2005/8/layout/chevron2"/>
    <dgm:cxn modelId="{CC921516-4764-A245-843F-A512AAD88884}" type="presParOf" srcId="{554565BF-3153-594A-84DA-24481C02D2FF}" destId="{B9F4CF5E-4B57-7B42-8421-67EFFB828DA5}" srcOrd="6" destOrd="0" presId="urn:microsoft.com/office/officeart/2005/8/layout/chevron2"/>
    <dgm:cxn modelId="{5C35615A-A385-B544-A0B8-2BB13311A76B}" type="presParOf" srcId="{B9F4CF5E-4B57-7B42-8421-67EFFB828DA5}" destId="{EAA03D63-846A-B142-A751-7147399760C6}" srcOrd="0" destOrd="0" presId="urn:microsoft.com/office/officeart/2005/8/layout/chevron2"/>
    <dgm:cxn modelId="{1CC46001-688A-D349-9BCA-351143961BA7}" type="presParOf" srcId="{B9F4CF5E-4B57-7B42-8421-67EFFB828DA5}" destId="{B0359EF8-060B-E143-9A36-FE3BA91BD3AD}" srcOrd="1" destOrd="0" presId="urn:microsoft.com/office/officeart/2005/8/layout/chevron2"/>
  </dgm:cxnLst>
  <dgm:bg>
    <a:effectLst>
      <a:outerShdw blurRad="50800" dist="38100" dir="5400000">
        <a:srgbClr val="000000">
          <a:alpha val="43000"/>
        </a:srgbClr>
      </a:outerShdw>
    </a:effectLst>
  </dgm:bg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7E02660-A717-CC4D-93F4-0F7BF1DB53A9}">
      <dsp:nvSpPr>
        <dsp:cNvPr id="0" name=""/>
        <dsp:cNvSpPr/>
      </dsp:nvSpPr>
      <dsp:spPr>
        <a:xfrm rot="5400000">
          <a:off x="-298363" y="303953"/>
          <a:ext cx="1989087" cy="1392361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Y1</a:t>
          </a:r>
          <a:endParaRPr lang="en-US" sz="3000" kern="1200" dirty="0"/>
        </a:p>
      </dsp:txBody>
      <dsp:txXfrm rot="5400000">
        <a:off x="-298363" y="303953"/>
        <a:ext cx="1989087" cy="1392361"/>
      </dsp:txXfrm>
    </dsp:sp>
    <dsp:sp modelId="{94F9CEAD-9C51-0C4D-990D-D5783C9C2D8E}">
      <dsp:nvSpPr>
        <dsp:cNvPr id="0" name=""/>
        <dsp:cNvSpPr/>
      </dsp:nvSpPr>
      <dsp:spPr>
        <a:xfrm rot="5400000">
          <a:off x="4355027" y="-2957075"/>
          <a:ext cx="1292907" cy="72182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Create and keep up website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Distribute monthly newsletter</a:t>
          </a:r>
          <a:endParaRPr lang="en-US" sz="2400" kern="1200" dirty="0"/>
        </a:p>
      </dsp:txBody>
      <dsp:txXfrm rot="5400000">
        <a:off x="4355027" y="-2957075"/>
        <a:ext cx="1292907" cy="7218238"/>
      </dsp:txXfrm>
    </dsp:sp>
    <dsp:sp modelId="{AC27A2C9-B8D4-2542-AB55-7241592A238E}">
      <dsp:nvSpPr>
        <dsp:cNvPr id="0" name=""/>
        <dsp:cNvSpPr/>
      </dsp:nvSpPr>
      <dsp:spPr>
        <a:xfrm rot="5400000">
          <a:off x="-298363" y="2151797"/>
          <a:ext cx="1989087" cy="1392361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13333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Y2 – Y3</a:t>
          </a:r>
          <a:endParaRPr lang="en-US" sz="3000" kern="1200" dirty="0"/>
        </a:p>
      </dsp:txBody>
      <dsp:txXfrm rot="5400000">
        <a:off x="-298363" y="2151797"/>
        <a:ext cx="1989087" cy="1392361"/>
      </dsp:txXfrm>
    </dsp:sp>
    <dsp:sp modelId="{56543E6D-4E43-7B4A-86A2-5D72F1329CF1}">
      <dsp:nvSpPr>
        <dsp:cNvPr id="0" name=""/>
        <dsp:cNvSpPr/>
      </dsp:nvSpPr>
      <dsp:spPr>
        <a:xfrm rot="5400000">
          <a:off x="4355027" y="-1109231"/>
          <a:ext cx="1292907" cy="72182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13333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Rent small studio space ($250/month)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Acquire advanced materials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Attend monthly oil painting workshops</a:t>
          </a:r>
          <a:endParaRPr lang="en-US" sz="2400" kern="1200" dirty="0"/>
        </a:p>
      </dsp:txBody>
      <dsp:txXfrm rot="5400000">
        <a:off x="4355027" y="-1109231"/>
        <a:ext cx="1292907" cy="7218238"/>
      </dsp:txXfrm>
    </dsp:sp>
    <dsp:sp modelId="{EF69F8E6-439A-8349-BFBC-3ACDE999F4BC}">
      <dsp:nvSpPr>
        <dsp:cNvPr id="0" name=""/>
        <dsp:cNvSpPr/>
      </dsp:nvSpPr>
      <dsp:spPr>
        <a:xfrm rot="5400000">
          <a:off x="-298363" y="3999641"/>
          <a:ext cx="1989087" cy="1392361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26667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Y4</a:t>
          </a:r>
          <a:endParaRPr lang="en-US" sz="3000" kern="1200" dirty="0"/>
        </a:p>
      </dsp:txBody>
      <dsp:txXfrm rot="5400000">
        <a:off x="-298363" y="3999641"/>
        <a:ext cx="1989087" cy="1392361"/>
      </dsp:txXfrm>
    </dsp:sp>
    <dsp:sp modelId="{A94B5901-8409-2646-9627-1706C8902E50}">
      <dsp:nvSpPr>
        <dsp:cNvPr id="0" name=""/>
        <dsp:cNvSpPr/>
      </dsp:nvSpPr>
      <dsp:spPr>
        <a:xfrm rot="5400000">
          <a:off x="4355027" y="738612"/>
          <a:ext cx="1292907" cy="72182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26667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Rent middle range studio space ($500/month)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Ship original paintings to gallery network</a:t>
          </a:r>
          <a:endParaRPr lang="en-US" sz="2400" kern="1200" dirty="0"/>
        </a:p>
      </dsp:txBody>
      <dsp:txXfrm rot="5400000">
        <a:off x="4355027" y="738612"/>
        <a:ext cx="1292907" cy="7218238"/>
      </dsp:txXfrm>
    </dsp:sp>
    <dsp:sp modelId="{EAA03D63-846A-B142-A751-7147399760C6}">
      <dsp:nvSpPr>
        <dsp:cNvPr id="0" name=""/>
        <dsp:cNvSpPr/>
      </dsp:nvSpPr>
      <dsp:spPr>
        <a:xfrm rot="5400000">
          <a:off x="-298363" y="5847485"/>
          <a:ext cx="1989087" cy="1392361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Y5</a:t>
          </a:r>
          <a:endParaRPr lang="en-US" sz="3000" kern="1200" dirty="0"/>
        </a:p>
      </dsp:txBody>
      <dsp:txXfrm rot="5400000">
        <a:off x="-298363" y="5847485"/>
        <a:ext cx="1989087" cy="1392361"/>
      </dsp:txXfrm>
    </dsp:sp>
    <dsp:sp modelId="{B0359EF8-060B-E143-9A36-FE3BA91BD3AD}">
      <dsp:nvSpPr>
        <dsp:cNvPr id="0" name=""/>
        <dsp:cNvSpPr/>
      </dsp:nvSpPr>
      <dsp:spPr>
        <a:xfrm rot="5400000">
          <a:off x="4355027" y="2586456"/>
          <a:ext cx="1292907" cy="72182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Rent large studio space ($700/month)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Acquire 2</a:t>
          </a:r>
          <a:r>
            <a:rPr lang="en-US" sz="2400" kern="1200" baseline="30000" dirty="0" smtClean="0"/>
            <a:t>nd</a:t>
          </a:r>
          <a:r>
            <a:rPr lang="en-US" sz="2400" kern="1200" dirty="0" smtClean="0"/>
            <a:t> set of advanced materials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Attend cross-country </a:t>
          </a:r>
          <a:r>
            <a:rPr lang="en-US" sz="2400" kern="1200" dirty="0" err="1" smtClean="0"/>
            <a:t>Plein</a:t>
          </a:r>
          <a:r>
            <a:rPr lang="en-US" sz="2400" kern="1200" dirty="0" smtClean="0"/>
            <a:t> Air events</a:t>
          </a:r>
          <a:endParaRPr lang="en-US" sz="2400" kern="1200" dirty="0"/>
        </a:p>
      </dsp:txBody>
      <dsp:txXfrm rot="5400000">
        <a:off x="4355027" y="2586456"/>
        <a:ext cx="1292907" cy="72182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0.67717</cdr:x>
      <cdr:y>0.14737</cdr:y>
    </cdr:from>
    <cdr:to>
      <cdr:x>0.85039</cdr:x>
      <cdr:y>0.30733</cdr:y>
    </cdr:to>
    <cdr:sp macro="" textlink="">
      <cdr:nvSpPr>
        <cdr:cNvPr id="5" name="Straight Arrow Connector 4"/>
        <cdr:cNvSpPr/>
      </cdr:nvSpPr>
      <cdr:spPr>
        <a:xfrm xmlns:a="http://schemas.openxmlformats.org/drawingml/2006/main" flipV="1">
          <a:off x="6553198" y="1066799"/>
          <a:ext cx="1676401" cy="1157989"/>
        </a:xfrm>
        <a:prstGeom xmlns:a="http://schemas.openxmlformats.org/drawingml/2006/main" prst="straightConnector1">
          <a:avLst/>
        </a:prstGeom>
        <a:ln xmlns:a="http://schemas.openxmlformats.org/drawingml/2006/main" w="41275" cap="flat" cmpd="sng" algn="ctr">
          <a:solidFill>
            <a:schemeClr val="accent1">
              <a:lumMod val="60000"/>
              <a:lumOff val="40000"/>
            </a:schemeClr>
          </a:solidFill>
          <a:prstDash val="solid"/>
          <a:round/>
          <a:headEnd type="none" w="med" len="med"/>
          <a:tailEnd type="arrow" w="med" len="med"/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tlCol="0" anchor="ctr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0.15756</cdr:x>
      <cdr:y>0.82857</cdr:y>
    </cdr:from>
    <cdr:to>
      <cdr:x>0.44958</cdr:x>
      <cdr:y>0.87857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270002" y="3928532"/>
          <a:ext cx="2353733" cy="2370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0.11811</cdr:x>
      <cdr:y>0.82105</cdr:y>
    </cdr:from>
    <cdr:to>
      <cdr:x>0.72735</cdr:x>
      <cdr:y>0.89605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142999" y="5943600"/>
          <a:ext cx="5895859" cy="5429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2000" dirty="0" smtClean="0">
              <a:solidFill>
                <a:srgbClr val="000000"/>
              </a:solidFill>
            </a:rPr>
            <a:t>Now: Selling Prints &amp; Commissions, Marketing through Social Media</a:t>
          </a:r>
          <a:endParaRPr lang="en-US" sz="2000" dirty="0">
            <a:solidFill>
              <a:srgbClr val="000000"/>
            </a:solidFill>
          </a:endParaRPr>
        </a:p>
      </cdr:txBody>
    </cdr:sp>
  </cdr:relSizeAnchor>
  <cdr:relSizeAnchor xmlns:cdr="http://schemas.openxmlformats.org/drawingml/2006/chartDrawing">
    <cdr:from>
      <cdr:x>0.22835</cdr:x>
      <cdr:y>0.72632</cdr:y>
    </cdr:from>
    <cdr:to>
      <cdr:x>0.50146</cdr:x>
      <cdr:y>0.78934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209799" y="5257800"/>
          <a:ext cx="2642994" cy="4562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ndara"/>
            </a:defRPr>
          </a:lvl1pPr>
          <a:lvl2pPr marL="457200" indent="0">
            <a:defRPr sz="1100">
              <a:latin typeface="Candara"/>
            </a:defRPr>
          </a:lvl2pPr>
          <a:lvl3pPr marL="914400" indent="0">
            <a:defRPr sz="1100">
              <a:latin typeface="Candara"/>
            </a:defRPr>
          </a:lvl3pPr>
          <a:lvl4pPr marL="1371600" indent="0">
            <a:defRPr sz="1100">
              <a:latin typeface="Candara"/>
            </a:defRPr>
          </a:lvl4pPr>
          <a:lvl5pPr marL="1828800" indent="0">
            <a:defRPr sz="1100">
              <a:latin typeface="Candara"/>
            </a:defRPr>
          </a:lvl5pPr>
          <a:lvl6pPr marL="2286000" indent="0">
            <a:defRPr sz="1100">
              <a:latin typeface="Candara"/>
            </a:defRPr>
          </a:lvl6pPr>
          <a:lvl7pPr marL="2743200" indent="0">
            <a:defRPr sz="1100">
              <a:latin typeface="Candara"/>
            </a:defRPr>
          </a:lvl7pPr>
          <a:lvl8pPr marL="3200400" indent="0">
            <a:defRPr sz="1100">
              <a:latin typeface="Candara"/>
            </a:defRPr>
          </a:lvl8pPr>
          <a:lvl9pPr marL="3657600" indent="0">
            <a:defRPr sz="1100">
              <a:latin typeface="Candara"/>
            </a:defRPr>
          </a:lvl9pPr>
        </a:lstStyle>
        <a:p xmlns:a="http://schemas.openxmlformats.org/drawingml/2006/main">
          <a:r>
            <a:rPr lang="en-US" sz="2000" dirty="0" smtClean="0">
              <a:solidFill>
                <a:srgbClr val="000000"/>
              </a:solidFill>
            </a:rPr>
            <a:t>Launch Website</a:t>
          </a:r>
          <a:endParaRPr lang="en-US" sz="2000" dirty="0">
            <a:solidFill>
              <a:srgbClr val="000000"/>
            </a:solidFill>
          </a:endParaRPr>
        </a:p>
      </cdr:txBody>
    </cdr:sp>
  </cdr:relSizeAnchor>
  <cdr:relSizeAnchor xmlns:cdr="http://schemas.openxmlformats.org/drawingml/2006/chartDrawing">
    <cdr:from>
      <cdr:x>0.34646</cdr:x>
      <cdr:y>0.61053</cdr:y>
    </cdr:from>
    <cdr:to>
      <cdr:x>0.74772</cdr:x>
      <cdr:y>0.65892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352799" y="4419600"/>
          <a:ext cx="3883153" cy="3502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ndara"/>
            </a:defRPr>
          </a:lvl1pPr>
          <a:lvl2pPr marL="457200" indent="0">
            <a:defRPr sz="1100">
              <a:latin typeface="Candara"/>
            </a:defRPr>
          </a:lvl2pPr>
          <a:lvl3pPr marL="914400" indent="0">
            <a:defRPr sz="1100">
              <a:latin typeface="Candara"/>
            </a:defRPr>
          </a:lvl3pPr>
          <a:lvl4pPr marL="1371600" indent="0">
            <a:defRPr sz="1100">
              <a:latin typeface="Candara"/>
            </a:defRPr>
          </a:lvl4pPr>
          <a:lvl5pPr marL="1828800" indent="0">
            <a:defRPr sz="1100">
              <a:latin typeface="Candara"/>
            </a:defRPr>
          </a:lvl5pPr>
          <a:lvl6pPr marL="2286000" indent="0">
            <a:defRPr sz="1100">
              <a:latin typeface="Candara"/>
            </a:defRPr>
          </a:lvl6pPr>
          <a:lvl7pPr marL="2743200" indent="0">
            <a:defRPr sz="1100">
              <a:latin typeface="Candara"/>
            </a:defRPr>
          </a:lvl7pPr>
          <a:lvl8pPr marL="3200400" indent="0">
            <a:defRPr sz="1100">
              <a:latin typeface="Candara"/>
            </a:defRPr>
          </a:lvl8pPr>
          <a:lvl9pPr marL="3657600" indent="0">
            <a:defRPr sz="1100">
              <a:latin typeface="Candara"/>
            </a:defRPr>
          </a:lvl9pPr>
        </a:lstStyle>
        <a:p xmlns:a="http://schemas.openxmlformats.org/drawingml/2006/main">
          <a:r>
            <a:rPr lang="en-US" sz="2000" dirty="0" smtClean="0">
              <a:solidFill>
                <a:srgbClr val="000000"/>
              </a:solidFill>
            </a:rPr>
            <a:t>Build and Sell First Original Collections</a:t>
          </a:r>
          <a:endParaRPr lang="en-US" sz="2000" dirty="0">
            <a:solidFill>
              <a:srgbClr val="000000"/>
            </a:solidFill>
          </a:endParaRPr>
        </a:p>
      </cdr:txBody>
    </cdr:sp>
  </cdr:relSizeAnchor>
  <cdr:relSizeAnchor xmlns:cdr="http://schemas.openxmlformats.org/drawingml/2006/chartDrawing">
    <cdr:from>
      <cdr:x>0.56693</cdr:x>
      <cdr:y>0.41053</cdr:y>
    </cdr:from>
    <cdr:to>
      <cdr:x>0.92596</cdr:x>
      <cdr:y>0.46768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486399" y="2971800"/>
          <a:ext cx="3474477" cy="4137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ndara"/>
            </a:defRPr>
          </a:lvl1pPr>
          <a:lvl2pPr marL="457200" indent="0">
            <a:defRPr sz="1100">
              <a:latin typeface="Candara"/>
            </a:defRPr>
          </a:lvl2pPr>
          <a:lvl3pPr marL="914400" indent="0">
            <a:defRPr sz="1100">
              <a:latin typeface="Candara"/>
            </a:defRPr>
          </a:lvl3pPr>
          <a:lvl4pPr marL="1371600" indent="0">
            <a:defRPr sz="1100">
              <a:latin typeface="Candara"/>
            </a:defRPr>
          </a:lvl4pPr>
          <a:lvl5pPr marL="1828800" indent="0">
            <a:defRPr sz="1100">
              <a:latin typeface="Candara"/>
            </a:defRPr>
          </a:lvl5pPr>
          <a:lvl6pPr marL="2286000" indent="0">
            <a:defRPr sz="1100">
              <a:latin typeface="Candara"/>
            </a:defRPr>
          </a:lvl6pPr>
          <a:lvl7pPr marL="2743200" indent="0">
            <a:defRPr sz="1100">
              <a:latin typeface="Candara"/>
            </a:defRPr>
          </a:lvl7pPr>
          <a:lvl8pPr marL="3200400" indent="0">
            <a:defRPr sz="1100">
              <a:latin typeface="Candara"/>
            </a:defRPr>
          </a:lvl8pPr>
          <a:lvl9pPr marL="3657600" indent="0">
            <a:defRPr sz="1100">
              <a:latin typeface="Candara"/>
            </a:defRPr>
          </a:lvl9pPr>
        </a:lstStyle>
        <a:p xmlns:a="http://schemas.openxmlformats.org/drawingml/2006/main">
          <a:r>
            <a:rPr lang="en-US" sz="2000" dirty="0" smtClean="0">
              <a:solidFill>
                <a:srgbClr val="000000"/>
              </a:solidFill>
            </a:rPr>
            <a:t>Discontinue Prints and Gain Gallery Presence</a:t>
          </a:r>
          <a:endParaRPr lang="en-US" sz="2000" dirty="0">
            <a:solidFill>
              <a:srgbClr val="000000"/>
            </a:solidFill>
          </a:endParaRPr>
        </a:p>
      </cdr:txBody>
    </cdr:sp>
  </cdr:relSizeAnchor>
  <cdr:relSizeAnchor xmlns:cdr="http://schemas.openxmlformats.org/drawingml/2006/chartDrawing">
    <cdr:from>
      <cdr:x>0.68504</cdr:x>
      <cdr:y>0.30526</cdr:y>
    </cdr:from>
    <cdr:to>
      <cdr:x>0.96839</cdr:x>
      <cdr:y>0.36367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6629399" y="2209800"/>
          <a:ext cx="2742091" cy="4228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ndara"/>
            </a:defRPr>
          </a:lvl1pPr>
          <a:lvl2pPr marL="457200" indent="0">
            <a:defRPr sz="1100">
              <a:latin typeface="Candara"/>
            </a:defRPr>
          </a:lvl2pPr>
          <a:lvl3pPr marL="914400" indent="0">
            <a:defRPr sz="1100">
              <a:latin typeface="Candara"/>
            </a:defRPr>
          </a:lvl3pPr>
          <a:lvl4pPr marL="1371600" indent="0">
            <a:defRPr sz="1100">
              <a:latin typeface="Candara"/>
            </a:defRPr>
          </a:lvl4pPr>
          <a:lvl5pPr marL="1828800" indent="0">
            <a:defRPr sz="1100">
              <a:latin typeface="Candara"/>
            </a:defRPr>
          </a:lvl5pPr>
          <a:lvl6pPr marL="2286000" indent="0">
            <a:defRPr sz="1100">
              <a:latin typeface="Candara"/>
            </a:defRPr>
          </a:lvl6pPr>
          <a:lvl7pPr marL="2743200" indent="0">
            <a:defRPr sz="1100">
              <a:latin typeface="Candara"/>
            </a:defRPr>
          </a:lvl7pPr>
          <a:lvl8pPr marL="3200400" indent="0">
            <a:defRPr sz="1100">
              <a:latin typeface="Candara"/>
            </a:defRPr>
          </a:lvl8pPr>
          <a:lvl9pPr marL="3657600" indent="0">
            <a:defRPr sz="1100">
              <a:latin typeface="Candara"/>
            </a:defRPr>
          </a:lvl9pPr>
        </a:lstStyle>
        <a:p xmlns:a="http://schemas.openxmlformats.org/drawingml/2006/main">
          <a:r>
            <a:rPr lang="en-US" sz="2000" dirty="0" smtClean="0">
              <a:solidFill>
                <a:srgbClr val="000000"/>
              </a:solidFill>
            </a:rPr>
            <a:t>Sell Only Originals</a:t>
          </a:r>
          <a:endParaRPr lang="en-US" sz="2000" dirty="0">
            <a:solidFill>
              <a:srgbClr val="000000"/>
            </a:solidFill>
          </a:endParaRPr>
        </a:p>
      </cdr:txBody>
    </cdr:sp>
  </cdr:relSizeAnchor>
  <cdr:relSizeAnchor xmlns:cdr="http://schemas.openxmlformats.org/drawingml/2006/chartDrawing">
    <cdr:from>
      <cdr:x>0.40157</cdr:x>
      <cdr:y>0.48421</cdr:y>
    </cdr:from>
    <cdr:to>
      <cdr:x>0.53543</cdr:x>
      <cdr:y>0.6</cdr:y>
    </cdr:to>
    <cdr:sp macro="" textlink="">
      <cdr:nvSpPr>
        <cdr:cNvPr id="12" name="Straight Arrow Connector 11"/>
        <cdr:cNvSpPr/>
      </cdr:nvSpPr>
      <cdr:spPr>
        <a:xfrm xmlns:a="http://schemas.openxmlformats.org/drawingml/2006/main" flipV="1">
          <a:off x="3886198" y="3505200"/>
          <a:ext cx="1295401" cy="83820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tlCol="0" anchor="ctr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02088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4984" tIns="57492" rIns="114984" bIns="57492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1149350">
              <a:defRPr sz="1500"/>
            </a:lvl1pPr>
          </a:lstStyle>
          <a:p>
            <a:endParaRPr lang="en-US" altLang="zh-CN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35575" y="0"/>
            <a:ext cx="4002088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4984" tIns="57492" rIns="114984" bIns="57492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defTabSz="1149350">
              <a:defRPr sz="1500"/>
            </a:lvl1pPr>
          </a:lstStyle>
          <a:p>
            <a:endParaRPr lang="en-US" altLang="zh-CN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1380788"/>
            <a:ext cx="40020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4984" tIns="57492" rIns="114984" bIns="57492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1149350">
              <a:defRPr sz="1500"/>
            </a:lvl1pPr>
          </a:lstStyle>
          <a:p>
            <a:endParaRPr lang="en-US" altLang="zh-CN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35575" y="11380788"/>
            <a:ext cx="40020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4984" tIns="57492" rIns="114984" bIns="57492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defTabSz="1149350">
              <a:defRPr sz="1500"/>
            </a:lvl1pPr>
          </a:lstStyle>
          <a:p>
            <a:fld id="{56A6134A-9986-4884-ADAB-C57241D32564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348627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83038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4976" tIns="57487" rIns="114976" bIns="57487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1149350">
              <a:defRPr sz="1500"/>
            </a:lvl1pPr>
          </a:lstStyle>
          <a:p>
            <a:endParaRPr lang="en-US" altLang="zh-CN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41925" y="0"/>
            <a:ext cx="3983038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4976" tIns="57487" rIns="114976" bIns="57487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defTabSz="1149350">
              <a:defRPr sz="1500"/>
            </a:lvl1pPr>
          </a:lstStyle>
          <a:p>
            <a:endParaRPr lang="en-US" altLang="zh-CN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582738" y="889000"/>
            <a:ext cx="6059487" cy="45450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57300" y="5732463"/>
            <a:ext cx="6708775" cy="533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4976" tIns="57487" rIns="114976" bIns="57487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1363325"/>
            <a:ext cx="3983038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4976" tIns="57487" rIns="114976" bIns="57487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1149350">
              <a:defRPr sz="1500"/>
            </a:lvl1pPr>
          </a:lstStyle>
          <a:p>
            <a:endParaRPr lang="en-US" altLang="zh-CN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41925" y="11363325"/>
            <a:ext cx="3983038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4976" tIns="57487" rIns="114976" bIns="57487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defTabSz="1149350">
              <a:defRPr sz="1500"/>
            </a:lvl1pPr>
          </a:lstStyle>
          <a:p>
            <a:fld id="{23124DF2-DDA8-402F-81DD-AC1D1E5694AB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904019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defPPr>
              <a:defRPr kern="1200" smtId="4294967295"/>
            </a:defPPr>
            <a:lvl1pPr defTabSz="11493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1493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1493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14935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14935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149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149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149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149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5580D61-8B82-42C3-9A37-58134866DD67}" type="slidenum">
              <a:rPr lang="zh-CN" altLang="en-US" sz="1500"/>
              <a:pPr/>
              <a:t>1</a:t>
            </a:fld>
            <a:endParaRPr lang="en-US" altLang="zh-CN" sz="1500"/>
          </a:p>
        </p:txBody>
      </p:sp>
      <p:sp>
        <p:nvSpPr>
          <p:cNvPr id="3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>
            <a:defPPr>
              <a:defRPr kern="1200" smtId="4294967295"/>
            </a:defPPr>
          </a:lstStyle>
          <a:p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2123" y="10226675"/>
            <a:ext cx="37306957" cy="705485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4245" y="18653125"/>
            <a:ext cx="30722711" cy="841375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15="http://schemas.microsoft.com/office/powerpoint/2012/main" xmlns:p="http://schemas.openxmlformats.org/presentationml/2006/main" xmlns:p14="http://schemas.microsoft.com/office/powerpoint/2010/main" xmlns:mv="urn:schemas-microsoft-com:mac:vml" xmlns:mc="http://schemas.openxmlformats.org/markup-compatibility/2006" val="411660122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279" y="1317625"/>
            <a:ext cx="39502643" cy="54864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279" y="7680325"/>
            <a:ext cx="39502643" cy="2172493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15="http://schemas.microsoft.com/office/powerpoint/2012/main" xmlns:p="http://schemas.openxmlformats.org/presentationml/2006/main" xmlns:p14="http://schemas.microsoft.com/office/powerpoint/2010/main" xmlns:mv="urn:schemas-microsoft-com:mac:vml" xmlns:mc="http://schemas.openxmlformats.org/markup-compatibility/2006" val="124430835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1" y="21153439"/>
            <a:ext cx="37306957" cy="6537325"/>
          </a:xfrm>
          <a:prstGeom prst="rect">
            <a:avLst/>
          </a:prstGeom>
        </p:spPr>
        <p:txBody>
          <a:bodyPr anchor="t"/>
          <a:lstStyle>
            <a:defPPr>
              <a:defRPr kern="1200" smtId="4294967295"/>
            </a:defPPr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1" y="13952538"/>
            <a:ext cx="37306957" cy="7200900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15="http://schemas.microsoft.com/office/powerpoint/2012/main" xmlns:p="http://schemas.openxmlformats.org/presentationml/2006/main" xmlns:p14="http://schemas.microsoft.com/office/powerpoint/2010/main" xmlns:mv="urn:schemas-microsoft-com:mac:vml" xmlns:mc="http://schemas.openxmlformats.org/markup-compatibility/2006" val="172244965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279" y="1317625"/>
            <a:ext cx="39502643" cy="54864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4279" y="7680325"/>
            <a:ext cx="19683588" cy="2172493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13334" y="7680325"/>
            <a:ext cx="19683589" cy="2172493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15="http://schemas.microsoft.com/office/powerpoint/2012/main" xmlns:p="http://schemas.openxmlformats.org/presentationml/2006/main" xmlns:p14="http://schemas.microsoft.com/office/powerpoint/2010/main" xmlns:mv="urn:schemas-microsoft-com:mac:vml" xmlns:mc="http://schemas.openxmlformats.org/markup-compatibility/2006" val="50497320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279" y="1317625"/>
            <a:ext cx="39502643" cy="54864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278" y="7369176"/>
            <a:ext cx="19392900" cy="3070225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278" y="10439401"/>
            <a:ext cx="19392900" cy="18965862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5555" y="7369176"/>
            <a:ext cx="19401368" cy="3070225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5555" y="10439401"/>
            <a:ext cx="19401368" cy="18965862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15="http://schemas.microsoft.com/office/powerpoint/2012/main" xmlns:p="http://schemas.openxmlformats.org/presentationml/2006/main" xmlns:p14="http://schemas.microsoft.com/office/powerpoint/2010/main" xmlns:mv="urn:schemas-microsoft-com:mac:vml" xmlns:mc="http://schemas.openxmlformats.org/markup-compatibility/2006" val="362059614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279" y="1317625"/>
            <a:ext cx="39502643" cy="54864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15="http://schemas.microsoft.com/office/powerpoint/2012/main" xmlns:p="http://schemas.openxmlformats.org/presentationml/2006/main" xmlns:p14="http://schemas.microsoft.com/office/powerpoint/2010/main" xmlns:mv="urn:schemas-microsoft-com:mac:vml" xmlns:mc="http://schemas.openxmlformats.org/markup-compatibility/2006" val="224570457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a="http://schemas.openxmlformats.org/drawingml/2006/main" xmlns:r="http://schemas.openxmlformats.org/officeDocument/2006/relationships" xmlns:p15="http://schemas.microsoft.com/office/powerpoint/2012/main" xmlns:p="http://schemas.openxmlformats.org/presentationml/2006/main" xmlns:p14="http://schemas.microsoft.com/office/powerpoint/2010/main" xmlns:mv="urn:schemas-microsoft-com:mac:vml" xmlns:mc="http://schemas.openxmlformats.org/markup-compatibility/2006" val="251098106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278" y="1311275"/>
            <a:ext cx="14439900" cy="5576888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523" y="1311275"/>
            <a:ext cx="24536400" cy="280939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278" y="6888163"/>
            <a:ext cx="14439900" cy="225171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15="http://schemas.microsoft.com/office/powerpoint/2012/main" xmlns:p="http://schemas.openxmlformats.org/presentationml/2006/main" xmlns:p14="http://schemas.microsoft.com/office/powerpoint/2010/main" xmlns:mv="urn:schemas-microsoft-com:mac:vml" xmlns:mc="http://schemas.openxmlformats.org/markup-compatibility/2006" val="411175467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3545" y="23042564"/>
            <a:ext cx="26334157" cy="2720975"/>
          </a:xfrm>
          <a:prstGeom prst="rect">
            <a:avLst/>
          </a:prstGeo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3545" y="2941639"/>
            <a:ext cx="26334157" cy="19750088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3545" y="25763539"/>
            <a:ext cx="26334157" cy="3862387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15="http://schemas.microsoft.com/office/powerpoint/2012/main" xmlns:p="http://schemas.openxmlformats.org/presentationml/2006/main" xmlns:p14="http://schemas.microsoft.com/office/powerpoint/2010/main" xmlns:mv="urn:schemas-microsoft-com:mac:vml" xmlns:mc="http://schemas.openxmlformats.org/markup-compatibility/2006" val="67395915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279" y="1317625"/>
            <a:ext cx="39502643" cy="5486400"/>
          </a:xfrm>
          <a:prstGeom prst="rect">
            <a:avLst/>
          </a:prstGeo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279" y="7680325"/>
            <a:ext cx="39502643" cy="21724938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15="http://schemas.microsoft.com/office/powerpoint/2012/main" xmlns:p="http://schemas.openxmlformats.org/presentationml/2006/main" xmlns:p14="http://schemas.microsoft.com/office/powerpoint/2010/main" xmlns:mv="urn:schemas-microsoft-com:mac:vml" xmlns:mc="http://schemas.openxmlformats.org/markup-compatibility/2006" val="219382205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968" y="1317625"/>
            <a:ext cx="9874956" cy="28087638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278" y="1317625"/>
            <a:ext cx="29492222" cy="28087638"/>
          </a:xfrm>
          <a:prstGeom prst="rect">
            <a:avLst/>
          </a:prstGeo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15="http://schemas.microsoft.com/office/powerpoint/2012/main" xmlns:p="http://schemas.openxmlformats.org/presentationml/2006/main" xmlns:p14="http://schemas.microsoft.com/office/powerpoint/2010/main" xmlns:mv="urn:schemas-microsoft-com:mac:vml" xmlns:mc="http://schemas.openxmlformats.org/markup-compatibility/2006" val="283151270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 dpi="0">
          <a:blip r:embed="rId13"/>
          <a:stretch>
            <a:fillRect/>
          </a:stretch>
        </p:blipFill>
        <p:spPr>
          <a:xfrm rot="16200000">
            <a:off x="-9245600" y="16459200"/>
            <a:ext cx="15367000" cy="1562100"/>
          </a:xfrm>
          <a:prstGeom prst="rect">
            <a:avLst/>
          </a:prstGeom>
        </p:spPr>
      </p:pic>
      <p:pic>
        <p:nvPicPr>
          <p:cNvPr id="3" name="New picture"/>
          <p:cNvPicPr/>
          <p:nvPr/>
        </p:nvPicPr>
        <p:blipFill dpi="0">
          <a:blip r:embed="rId13"/>
          <a:stretch>
            <a:fillRect/>
          </a:stretch>
        </p:blipFill>
        <p:spPr>
          <a:xfrm rot="5400000">
            <a:off x="37769800" y="16459200"/>
            <a:ext cx="15367000" cy="1562100"/>
          </a:xfrm>
          <a:prstGeom prst="rect">
            <a:avLst/>
          </a:prstGeom>
        </p:spPr>
      </p:pic>
      <p:pic>
        <p:nvPicPr>
          <p:cNvPr id="4" name="New picture"/>
          <p:cNvPicPr/>
          <p:nvPr/>
        </p:nvPicPr>
        <p:blipFill dpi="0">
          <a:blip r:embed="rId14"/>
          <a:stretch>
            <a:fillRect/>
          </a:stretch>
        </p:blipFill>
        <p:spPr>
          <a:xfrm>
            <a:off x="57150" y="33426400"/>
            <a:ext cx="43776900" cy="2019300"/>
          </a:xfrm>
          <a:prstGeom prst="rect">
            <a:avLst/>
          </a:prstGeom>
        </p:spPr>
      </p:pic>
      <p:sp>
        <p:nvSpPr>
          <p:cNvPr id="5" name="New shape"/>
          <p:cNvSpPr/>
          <p:nvPr/>
        </p:nvSpPr>
        <p:spPr>
          <a:xfrm>
            <a:off x="57150" y="33997900"/>
            <a:ext cx="21945600" cy="1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l"/>
            <a:r>
              <a:rPr sz="6360" smtId="4294967295">
                <a:solidFill>
                  <a:srgbClr val="808080"/>
                </a:solidFill>
              </a:rPr>
              <a:t>Template ID: multicolorgradients  Size: 36x48 (trifold)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defPPr>
        <a:defRPr kern="1200" smtId="4294967295"/>
      </a:defPPr>
      <a:lvl1pPr algn="ctr" defTabSz="3074988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074988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 New Roman" pitchFamily="18" charset="0"/>
        </a:defRPr>
      </a:lvl2pPr>
      <a:lvl3pPr algn="ctr" defTabSz="3074988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 New Roman" pitchFamily="18" charset="0"/>
        </a:defRPr>
      </a:lvl3pPr>
      <a:lvl4pPr algn="ctr" defTabSz="3074988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 New Roman" pitchFamily="18" charset="0"/>
        </a:defRPr>
      </a:lvl4pPr>
      <a:lvl5pPr algn="ctr" defTabSz="3074988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 New Roman" pitchFamily="18" charset="0"/>
        </a:defRPr>
      </a:lvl5pPr>
      <a:lvl6pPr marL="457200" algn="ctr" defTabSz="3074988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 New Roman" pitchFamily="18" charset="0"/>
        </a:defRPr>
      </a:lvl6pPr>
      <a:lvl7pPr marL="914400" algn="ctr" defTabSz="3074988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 New Roman" pitchFamily="18" charset="0"/>
        </a:defRPr>
      </a:lvl7pPr>
      <a:lvl8pPr marL="1371600" algn="ctr" defTabSz="3074988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 New Roman" pitchFamily="18" charset="0"/>
        </a:defRPr>
      </a:lvl8pPr>
      <a:lvl9pPr marL="1828800" algn="ctr" defTabSz="3074988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2"/>
          </a:solidFill>
          <a:latin typeface="Times New Roman" pitchFamily="18" charset="0"/>
        </a:defRPr>
      </a:lvl9pPr>
    </p:titleStyle>
    <p:bodyStyle>
      <a:defPPr>
        <a:defRPr kern="1200" smtId="4294967295"/>
      </a:defPPr>
      <a:lvl1pPr marL="1150938" indent="-1150938" algn="l" defTabSz="3074988" rtl="0" eaLnBrk="0" fontAlgn="base" hangingPunct="0">
        <a:spcBef>
          <a:spcPct val="20000"/>
        </a:spcBef>
        <a:spcAft>
          <a:spcPct val="0"/>
        </a:spcAft>
        <a:buChar char="•"/>
        <a:defRPr sz="10700">
          <a:solidFill>
            <a:schemeClr val="tx1"/>
          </a:solidFill>
          <a:latin typeface="+mn-lt"/>
          <a:ea typeface="+mn-ea"/>
          <a:cs typeface="+mn-cs"/>
        </a:defRPr>
      </a:lvl1pPr>
      <a:lvl2pPr marL="2497138" indent="-960438" algn="l" defTabSz="3074988" rtl="0" eaLnBrk="0" fontAlgn="base" hangingPunct="0">
        <a:spcBef>
          <a:spcPct val="20000"/>
        </a:spcBef>
        <a:spcAft>
          <a:spcPct val="0"/>
        </a:spcAft>
        <a:buChar char="–"/>
        <a:defRPr sz="9500">
          <a:solidFill>
            <a:schemeClr val="tx1"/>
          </a:solidFill>
          <a:latin typeface="+mn-lt"/>
        </a:defRPr>
      </a:lvl2pPr>
      <a:lvl3pPr marL="3843338" indent="-768350" algn="l" defTabSz="3074988" rtl="0" eaLnBrk="0" fontAlgn="base" hangingPunct="0">
        <a:spcBef>
          <a:spcPct val="20000"/>
        </a:spcBef>
        <a:spcAft>
          <a:spcPct val="0"/>
        </a:spcAft>
        <a:buChar char="•"/>
        <a:defRPr sz="8100">
          <a:solidFill>
            <a:schemeClr val="tx1"/>
          </a:solidFill>
          <a:latin typeface="+mn-lt"/>
        </a:defRPr>
      </a:lvl3pPr>
      <a:lvl4pPr marL="5384800" indent="-773113" algn="l" defTabSz="3074988" rtl="0" eaLnBrk="0" fontAlgn="base" hangingPunct="0">
        <a:spcBef>
          <a:spcPct val="20000"/>
        </a:spcBef>
        <a:spcAft>
          <a:spcPct val="0"/>
        </a:spcAft>
        <a:buChar char="–"/>
        <a:defRPr sz="6500">
          <a:solidFill>
            <a:schemeClr val="tx1"/>
          </a:solidFill>
          <a:latin typeface="+mn-lt"/>
        </a:defRPr>
      </a:lvl4pPr>
      <a:lvl5pPr marL="6921500" indent="-768350" algn="l" defTabSz="3074988" rtl="0" eaLnBrk="0" fontAlgn="base" hangingPunct="0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5pPr>
      <a:lvl6pPr marL="7378700" indent="-768350" algn="l" defTabSz="3074988" rtl="0" eaLnBrk="0" fontAlgn="base" hangingPunct="0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6pPr>
      <a:lvl7pPr marL="7835900" indent="-768350" algn="l" defTabSz="3074988" rtl="0" eaLnBrk="0" fontAlgn="base" hangingPunct="0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7pPr>
      <a:lvl8pPr marL="8293100" indent="-768350" algn="l" defTabSz="3074988" rtl="0" eaLnBrk="0" fontAlgn="base" hangingPunct="0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8pPr>
      <a:lvl9pPr marL="8750300" indent="-768350" algn="l" defTabSz="3074988" rtl="0" eaLnBrk="0" fontAlgn="base" hangingPunct="0">
        <a:spcBef>
          <a:spcPct val="20000"/>
        </a:spcBef>
        <a:spcAft>
          <a:spcPct val="0"/>
        </a:spcAft>
        <a:buChar char="»"/>
        <a:defRPr sz="6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chart" Target="../charts/chart2.xml"/><Relationship Id="rId12" Type="http://schemas.openxmlformats.org/officeDocument/2006/relationships/diagramData" Target="../diagrams/data1.xml"/><Relationship Id="rId13" Type="http://schemas.openxmlformats.org/officeDocument/2006/relationships/diagramLayout" Target="../diagrams/layout1.xml"/><Relationship Id="rId14" Type="http://schemas.openxmlformats.org/officeDocument/2006/relationships/diagramQuickStyle" Target="../diagrams/quickStyle1.xml"/><Relationship Id="rId15" Type="http://schemas.openxmlformats.org/officeDocument/2006/relationships/diagramColors" Target="../diagrams/colors1.xml"/><Relationship Id="rId1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jpeg"/><Relationship Id="rId7" Type="http://schemas.openxmlformats.org/officeDocument/2006/relationships/image" Target="../media/image7.png"/><Relationship Id="rId8" Type="http://schemas.openxmlformats.org/officeDocument/2006/relationships/chart" Target="../charts/chart1.xml"/><Relationship Id="rId9" Type="http://schemas.openxmlformats.org/officeDocument/2006/relationships/image" Target="../media/image8.jpeg"/><Relationship Id="rId10" Type="http://schemas.openxmlformats.org/officeDocument/2006/relationships/image" Target="../media/image9.tif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 shadeToTitle="1">
        <a:gradFill rotWithShape="0">
          <a:gsLst>
            <a:gs pos="0">
              <a:schemeClr val="bg1"/>
            </a:gs>
            <a:gs pos="100000">
              <a:schemeClr val="tx2">
                <a:lumMod val="40000"/>
                <a:lumOff val="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09600" y="495300"/>
            <a:ext cx="42672000" cy="4762500"/>
            <a:chOff x="1054474" y="495300"/>
            <a:chExt cx="41794578" cy="4610100"/>
          </a:xfrm>
        </p:grpSpPr>
        <p:sp>
          <p:nvSpPr>
            <p:cNvPr id="28" name="Text Box 241"/>
            <p:cNvSpPr txBox="1">
              <a:spLocks noChangeArrowheads="1"/>
            </p:cNvSpPr>
            <p:nvPr/>
          </p:nvSpPr>
          <p:spPr bwMode="auto">
            <a:xfrm>
              <a:off x="1054474" y="495301"/>
              <a:ext cx="41782253" cy="461009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25400">
              <a:noFill/>
              <a:miter lim="800000"/>
            </a:ln>
          </p:spPr>
          <p:txBody>
            <a:bodyPr lIns="61170" tIns="30584" rIns="61170" bIns="30584" anchor="ctr"/>
            <a:lstStyle>
              <a:defPPr>
                <a:defRPr kern="1200" smtId="4294967295"/>
              </a:defPPr>
              <a:lvl1pPr defTabSz="61277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61277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61277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61277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61277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6127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6127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6127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6127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endParaRPr lang="en-US" altLang="zh-CN" sz="4200" b="1" i="1" u="sng">
                <a:solidFill>
                  <a:schemeClr val="bg1"/>
                </a:solidFill>
                <a:latin typeface="Arial"/>
                <a:ea typeface="SimSun" pitchFamily="2" charset="-122"/>
              </a:endParaRPr>
            </a:p>
          </p:txBody>
        </p:sp>
        <p:sp>
          <p:nvSpPr>
            <p:cNvPr id="35" name="Text Box 241"/>
            <p:cNvSpPr txBox="1">
              <a:spLocks noChangeArrowheads="1"/>
            </p:cNvSpPr>
            <p:nvPr/>
          </p:nvSpPr>
          <p:spPr bwMode="auto">
            <a:xfrm>
              <a:off x="1066800" y="495300"/>
              <a:ext cx="41782253" cy="4610099"/>
            </a:xfrm>
            <a:prstGeom prst="rect">
              <a:avLst/>
            </a:prstGeom>
            <a:solidFill>
              <a:srgbClr val="0082A5">
                <a:alpha val="20000"/>
              </a:srgbClr>
            </a:solidFill>
            <a:ln w="25400">
              <a:noFill/>
              <a:miter lim="800000"/>
            </a:ln>
          </p:spPr>
          <p:txBody>
            <a:bodyPr lIns="61170" tIns="30584" rIns="61170" bIns="30584" anchor="ctr"/>
            <a:lstStyle>
              <a:defPPr>
                <a:defRPr kern="1200" smtId="4294967295"/>
              </a:defPPr>
              <a:lvl1pPr defTabSz="61277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61277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61277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61277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61277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6127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6127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6127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6127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endParaRPr lang="en-US" altLang="zh-CN" sz="4200" b="1" i="1" u="sng">
                <a:solidFill>
                  <a:schemeClr val="bg1"/>
                </a:solidFill>
                <a:latin typeface="Arial"/>
                <a:ea typeface="SimSun" pitchFamily="2" charset="-122"/>
              </a:endParaRPr>
            </a:p>
          </p:txBody>
        </p:sp>
      </p:grpSp>
      <p:sp>
        <p:nvSpPr>
          <p:cNvPr id="36" name="Text Box 262"/>
          <p:cNvSpPr txBox="1">
            <a:spLocks noChangeArrowheads="1"/>
          </p:cNvSpPr>
          <p:nvPr/>
        </p:nvSpPr>
        <p:spPr bwMode="auto">
          <a:xfrm>
            <a:off x="6781800" y="1081786"/>
            <a:ext cx="30175200" cy="3718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000000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rgbClr val="FFBF0B"/>
                  </a:outerShdw>
                </a:effectLst>
              </a14:hiddenEffects>
            </a:ext>
          </a:extLst>
        </p:spPr>
        <p:txBody>
          <a:bodyPr lIns="61170" tIns="30584" rIns="61170" bIns="30584" anchor="ctr"/>
          <a:lstStyle>
            <a:defPPr>
              <a:defRPr kern="1200" smtId="4294967295"/>
            </a:defPPr>
            <a:lvl1pPr defTabSz="6127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6127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61277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61277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61277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6127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6127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6127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6127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zh-CN" sz="7800" b="1" dirty="0" smtClean="0">
                <a:solidFill>
                  <a:schemeClr val="bg1"/>
                </a:solidFill>
                <a:latin typeface="Lucida Handwriting"/>
                <a:ea typeface="SimSun" pitchFamily="2" charset="-122"/>
                <a:cs typeface="Lucida Handwriting"/>
              </a:rPr>
              <a:t>Sara Liza: a Pant </a:t>
            </a:r>
            <a:r>
              <a:rPr lang="en-US" altLang="zh-CN" sz="7800" b="1" dirty="0" smtClean="0">
                <a:solidFill>
                  <a:schemeClr val="bg1"/>
                </a:solidFill>
                <a:latin typeface="Lucida Handwriting"/>
                <a:ea typeface="SimSun" pitchFamily="2" charset="-122"/>
                <a:cs typeface="Lucida Handwriting"/>
              </a:rPr>
              <a:t>Suit</a:t>
            </a:r>
            <a:r>
              <a:rPr lang="en-US" altLang="zh-CN" sz="7800" b="1" dirty="0" smtClean="0">
                <a:solidFill>
                  <a:schemeClr val="bg1"/>
                </a:solidFill>
                <a:latin typeface="Lucida Handwriting"/>
                <a:ea typeface="SimSun" pitchFamily="2" charset="-122"/>
                <a:cs typeface="Lucida Handwriting"/>
              </a:rPr>
              <a:t> </a:t>
            </a:r>
            <a:r>
              <a:rPr lang="en-US" altLang="zh-CN" sz="7800" b="1" dirty="0" smtClean="0">
                <a:solidFill>
                  <a:schemeClr val="bg1"/>
                </a:solidFill>
                <a:latin typeface="Lucida Handwriting"/>
                <a:ea typeface="SimSun" pitchFamily="2" charset="-122"/>
                <a:cs typeface="Lucida Handwriting"/>
              </a:rPr>
              <a:t>and</a:t>
            </a:r>
            <a:r>
              <a:rPr lang="en-US" altLang="zh-CN" sz="7800" b="1" dirty="0" smtClean="0">
                <a:solidFill>
                  <a:schemeClr val="bg1"/>
                </a:solidFill>
                <a:latin typeface="Lucida Handwriting"/>
                <a:ea typeface="SimSun" pitchFamily="2" charset="-122"/>
                <a:cs typeface="Lucida Handwriting"/>
              </a:rPr>
              <a:t> </a:t>
            </a:r>
            <a:r>
              <a:rPr lang="en-US" altLang="zh-CN" sz="7800" b="1" dirty="0" smtClean="0">
                <a:solidFill>
                  <a:schemeClr val="bg1"/>
                </a:solidFill>
                <a:latin typeface="Lucida Handwriting"/>
                <a:ea typeface="SimSun" pitchFamily="2" charset="-122"/>
                <a:cs typeface="Lucida Handwriting"/>
              </a:rPr>
              <a:t>a Paint Brush</a:t>
            </a:r>
          </a:p>
          <a:p>
            <a:pPr algn="ctr"/>
            <a:endParaRPr lang="en-US" altLang="zh-CN" sz="1500" b="1" dirty="0" smtClean="0">
              <a:solidFill>
                <a:schemeClr val="bg1"/>
              </a:solidFill>
              <a:latin typeface="Lucida Sans" pitchFamily="34" charset="0"/>
              <a:ea typeface="SimSun" pitchFamily="2" charset="-122"/>
              <a:cs typeface="Lucida Sans" pitchFamily="34" charset="0"/>
            </a:endParaRPr>
          </a:p>
          <a:p>
            <a:pPr algn="ctr">
              <a:spcBef>
                <a:spcPct val="20000"/>
              </a:spcBef>
            </a:pPr>
            <a:r>
              <a:rPr lang="en-US" altLang="zh-CN" sz="5600" dirty="0" smtClean="0">
                <a:solidFill>
                  <a:schemeClr val="bg1"/>
                </a:solidFill>
                <a:latin typeface="Lucida Sans" pitchFamily="34" charset="0"/>
                <a:ea typeface="SimSun" pitchFamily="2" charset="-122"/>
                <a:cs typeface="Lucida Sans" pitchFamily="34" charset="0"/>
              </a:rPr>
              <a:t>By: Sara Seaman</a:t>
            </a:r>
          </a:p>
          <a:p>
            <a:pPr algn="ctr"/>
            <a:r>
              <a:rPr lang="en-US" altLang="zh-CN" sz="5600" dirty="0" smtClean="0">
                <a:solidFill>
                  <a:schemeClr val="bg1"/>
                </a:solidFill>
                <a:latin typeface="Lucida Sans" pitchFamily="34" charset="0"/>
                <a:ea typeface="SimSun" pitchFamily="2" charset="-122"/>
                <a:cs typeface="Lucida Sans" pitchFamily="34" charset="0"/>
              </a:rPr>
              <a:t>Advisor: Lynn </a:t>
            </a:r>
            <a:r>
              <a:rPr lang="en-US" altLang="zh-CN" sz="5600" dirty="0" err="1" smtClean="0">
                <a:solidFill>
                  <a:schemeClr val="bg1"/>
                </a:solidFill>
                <a:latin typeface="Lucida Sans" pitchFamily="34" charset="0"/>
                <a:ea typeface="SimSun" pitchFamily="2" charset="-122"/>
                <a:cs typeface="Lucida Sans" pitchFamily="34" charset="0"/>
              </a:rPr>
              <a:t>Youngs</a:t>
            </a:r>
            <a:endParaRPr lang="en-US" altLang="zh-CN" sz="5600" dirty="0" smtClean="0">
              <a:solidFill>
                <a:schemeClr val="bg1"/>
              </a:solidFill>
              <a:latin typeface="Lucida Sans" pitchFamily="34" charset="0"/>
              <a:ea typeface="SimSun" pitchFamily="2" charset="-122"/>
              <a:cs typeface="Lucida Sans" pitchFamily="34" charset="0"/>
            </a:endParaRPr>
          </a:p>
          <a:p>
            <a:pPr algn="ctr"/>
            <a:endParaRPr lang="en-US" altLang="zh-CN" sz="1500" b="1" dirty="0" smtClean="0">
              <a:solidFill>
                <a:schemeClr val="bg1"/>
              </a:solidFill>
              <a:latin typeface="Lucida Sans" pitchFamily="34" charset="0"/>
              <a:ea typeface="SimSun" pitchFamily="2" charset="-122"/>
              <a:cs typeface="Lucida Sans" pitchFamily="34" charset="0"/>
            </a:endParaRPr>
          </a:p>
          <a:p>
            <a:pPr algn="ctr"/>
            <a:r>
              <a:rPr lang="en-US" altLang="zh-CN" sz="4200" b="1" i="1" dirty="0" err="1" smtClean="0">
                <a:solidFill>
                  <a:schemeClr val="bg1"/>
                </a:solidFill>
                <a:latin typeface="Lucida Sans" pitchFamily="34" charset="0"/>
                <a:ea typeface="SimSun" pitchFamily="2" charset="-122"/>
                <a:cs typeface="Lucida Sans" pitchFamily="34" charset="0"/>
              </a:rPr>
              <a:t>Haslam</a:t>
            </a:r>
            <a:r>
              <a:rPr lang="en-US" altLang="zh-CN" sz="4200" b="1" i="1" dirty="0" smtClean="0">
                <a:solidFill>
                  <a:schemeClr val="bg1"/>
                </a:solidFill>
                <a:latin typeface="Lucida Sans" pitchFamily="34" charset="0"/>
                <a:ea typeface="SimSun" pitchFamily="2" charset="-122"/>
                <a:cs typeface="Lucida Sans" pitchFamily="34" charset="0"/>
              </a:rPr>
              <a:t> College of Business at the University of Tennessee</a:t>
            </a:r>
            <a:endParaRPr lang="en-US" altLang="zh-CN" sz="4200" b="1" i="1" dirty="0">
              <a:solidFill>
                <a:schemeClr val="bg1"/>
              </a:solidFill>
              <a:latin typeface="Lucida Sans" pitchFamily="34" charset="0"/>
              <a:ea typeface="SimSun" pitchFamily="2" charset="-122"/>
              <a:cs typeface="Lucida Sans" pitchFamily="34" charset="0"/>
            </a:endParaRPr>
          </a:p>
        </p:txBody>
      </p:sp>
      <p:sp>
        <p:nvSpPr>
          <p:cNvPr id="37" name="Text Box 242"/>
          <p:cNvSpPr txBox="1">
            <a:spLocks noChangeArrowheads="1"/>
          </p:cNvSpPr>
          <p:nvPr/>
        </p:nvSpPr>
        <p:spPr bwMode="auto">
          <a:xfrm>
            <a:off x="304801" y="7332295"/>
            <a:ext cx="10007023" cy="8212505"/>
          </a:xfrm>
          <a:prstGeom prst="rect">
            <a:avLst/>
          </a:prstGeom>
          <a:solidFill>
            <a:srgbClr val="FFCDD5">
              <a:alpha val="79000"/>
            </a:srgbClr>
          </a:solidFill>
          <a:ln>
            <a:solidFill>
              <a:schemeClr val="bg1"/>
            </a:solidFill>
          </a:ln>
          <a:extLst>
            <a:ext uri="{AF507438-7753-43E0-B8FC-AC1667EBCBE1}">
              <a14:hiddenEffects xmlns=""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182880" tIns="91440" rIns="182880" bIns="182880" anchor="t">
            <a:spAutoFit/>
          </a:bodyPr>
          <a:lstStyle>
            <a:defPPr>
              <a:defRPr kern="1200" smtId="4294967295"/>
            </a:defPPr>
            <a:lvl1pPr marL="228600" indent="-228600" defTabSz="6127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6127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61277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61277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61277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6127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6127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6127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6127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1000" i="1" dirty="0" smtClean="0">
              <a:ea typeface="ＭＳ Ｐゴシック" charset="-128"/>
            </a:endParaRPr>
          </a:p>
          <a:p>
            <a:pPr algn="ctr">
              <a:lnSpc>
                <a:spcPct val="120000"/>
              </a:lnSpc>
            </a:pPr>
            <a:r>
              <a:rPr lang="en-US" sz="3500" i="1" dirty="0" smtClean="0">
                <a:ea typeface="ＭＳ Ｐゴシック" charset="-128"/>
              </a:rPr>
              <a:t>Sara Liza is a company inspired by my passion for painting and impacting others. It breaks the business plan mold by creating a need through an emotional interaction between consumers and art - rather than finding a need and filling it. </a:t>
            </a:r>
          </a:p>
          <a:p>
            <a:pPr algn="ctr">
              <a:lnSpc>
                <a:spcPct val="120000"/>
              </a:lnSpc>
            </a:pPr>
            <a:endParaRPr lang="en-US" sz="2500" i="1" dirty="0" smtClean="0">
              <a:solidFill>
                <a:srgbClr val="FFCDD5">
                  <a:alpha val="87000"/>
                </a:srgbClr>
              </a:solidFill>
              <a:ea typeface="ＭＳ Ｐゴシック" charset="-128"/>
            </a:endParaRPr>
          </a:p>
          <a:p>
            <a:pPr algn="ctr">
              <a:lnSpc>
                <a:spcPct val="120000"/>
              </a:lnSpc>
            </a:pPr>
            <a:r>
              <a:rPr lang="en-US" sz="3500" b="1" i="1" dirty="0" smtClean="0">
                <a:solidFill>
                  <a:srgbClr val="000000"/>
                </a:solidFill>
                <a:ea typeface="ＭＳ Ｐゴシック" charset="-128"/>
              </a:rPr>
              <a:t>Vision</a:t>
            </a:r>
            <a:r>
              <a:rPr lang="en-US" sz="3500" i="1" dirty="0" smtClean="0">
                <a:solidFill>
                  <a:srgbClr val="000000"/>
                </a:solidFill>
                <a:ea typeface="ＭＳ Ｐゴシック" charset="-128"/>
              </a:rPr>
              <a:t>: As a budding artist, it is necessary for me to gain awareness and financially support myself through accepting commissions and selling prints; however, I will eventually only sell originals to allow myself full creative freedom and maximize the value of my work.</a:t>
            </a:r>
          </a:p>
          <a:p>
            <a:pPr algn="ctr">
              <a:lnSpc>
                <a:spcPct val="120000"/>
              </a:lnSpc>
            </a:pPr>
            <a:endParaRPr lang="en-AU" sz="1000" i="1" dirty="0" smtClean="0">
              <a:solidFill>
                <a:srgbClr val="000000"/>
              </a:solidFill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304800" y="5953110"/>
            <a:ext cx="10007023" cy="946293"/>
            <a:chOff x="1066799" y="5958162"/>
            <a:chExt cx="11007725" cy="946293"/>
          </a:xfrm>
        </p:grpSpPr>
        <p:sp>
          <p:nvSpPr>
            <p:cNvPr id="40" name="Text Box 248"/>
            <p:cNvSpPr txBox="1">
              <a:spLocks noChangeArrowheads="1"/>
            </p:cNvSpPr>
            <p:nvPr/>
          </p:nvSpPr>
          <p:spPr bwMode="auto">
            <a:xfrm>
              <a:off x="1066799" y="5958162"/>
              <a:ext cx="11007725" cy="946293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lumMod val="40000"/>
                    <a:lumOff val="60000"/>
                  </a:schemeClr>
                </a:gs>
                <a:gs pos="13000">
                  <a:schemeClr val="accent3">
                    <a:lumMod val="60000"/>
                    <a:lumOff val="40000"/>
                  </a:schemeClr>
                </a:gs>
                <a:gs pos="43000">
                  <a:schemeClr val="accent2">
                    <a:lumMod val="60000"/>
                    <a:lumOff val="40000"/>
                  </a:schemeClr>
                </a:gs>
                <a:gs pos="67000">
                  <a:schemeClr val="accent2">
                    <a:lumMod val="75000"/>
                  </a:schemeClr>
                </a:gs>
                <a:gs pos="83000">
                  <a:schemeClr val="accent2">
                    <a:lumMod val="7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19050">
              <a:noFill/>
              <a:miter lim="800000"/>
            </a:ln>
          </p:spPr>
          <p:txBody>
            <a:bodyPr>
              <a:spAutoFit/>
            </a:bodyPr>
            <a:lstStyle>
              <a:defPPr>
                <a:defRPr kern="1200" smtId="4294967295"/>
              </a:defPPr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zh-CN" sz="3600" b="1">
                <a:latin typeface="Lucida Sans" pitchFamily="34" charset="0"/>
                <a:ea typeface="SimSun" pitchFamily="2" charset="-122"/>
                <a:cs typeface="Lucida Sans" pitchFamily="34" charset="0"/>
              </a:endParaRPr>
            </a:p>
          </p:txBody>
        </p:sp>
        <p:sp>
          <p:nvSpPr>
            <p:cNvPr id="41" name="Text Box 248"/>
            <p:cNvSpPr txBox="1">
              <a:spLocks noChangeArrowheads="1"/>
            </p:cNvSpPr>
            <p:nvPr/>
          </p:nvSpPr>
          <p:spPr bwMode="auto">
            <a:xfrm>
              <a:off x="1157514" y="6046588"/>
              <a:ext cx="10805886" cy="769441"/>
            </a:xfrm>
            <a:prstGeom prst="rect">
              <a:avLst/>
            </a:prstGeom>
            <a:gradFill>
              <a:gsLst>
                <a:gs pos="56000">
                  <a:schemeClr val="accent2">
                    <a:lumMod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 w="19050"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kern="1200" smtId="4294967295"/>
              </a:defPPr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zh-CN" sz="4400" b="1" dirty="0" smtClean="0">
                  <a:solidFill>
                    <a:schemeClr val="bg1"/>
                  </a:solidFill>
                  <a:latin typeface="Lucida Sans" pitchFamily="34" charset="0"/>
                  <a:ea typeface="SimSun" pitchFamily="2" charset="-122"/>
                  <a:cs typeface="Lucida Sans" pitchFamily="34" charset="0"/>
                </a:rPr>
                <a:t>BACKGROUND &amp;</a:t>
              </a:r>
              <a:r>
                <a:rPr lang="en-US" altLang="zh-CN" sz="4400" b="1" dirty="0" smtClean="0">
                  <a:solidFill>
                    <a:schemeClr val="bg1"/>
                  </a:solidFill>
                  <a:latin typeface="Lucida Sans" pitchFamily="34" charset="0"/>
                  <a:ea typeface="SimSun" pitchFamily="2" charset="-122"/>
                  <a:cs typeface="Lucida Sans" pitchFamily="34" charset="0"/>
                </a:rPr>
                <a:t> </a:t>
              </a:r>
              <a:r>
                <a:rPr lang="en-US" altLang="zh-CN" sz="4400" b="1" dirty="0" smtClean="0">
                  <a:solidFill>
                    <a:schemeClr val="bg1"/>
                  </a:solidFill>
                  <a:latin typeface="Lucida Sans" pitchFamily="34" charset="0"/>
                  <a:ea typeface="SimSun" pitchFamily="2" charset="-122"/>
                  <a:cs typeface="Lucida Sans" pitchFamily="34" charset="0"/>
                </a:rPr>
                <a:t>RESEARCH</a:t>
              </a:r>
              <a:endParaRPr lang="en-US" altLang="zh-CN" sz="3200" b="1" dirty="0">
                <a:solidFill>
                  <a:schemeClr val="bg1"/>
                </a:solidFill>
                <a:latin typeface="Lucida Sans" pitchFamily="34" charset="0"/>
                <a:ea typeface="SimSun" pitchFamily="2" charset="-122"/>
                <a:cs typeface="Lucida Sans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04800" y="22599507"/>
            <a:ext cx="10007023" cy="946293"/>
            <a:chOff x="1066799" y="5958162"/>
            <a:chExt cx="11007725" cy="946293"/>
          </a:xfrm>
        </p:grpSpPr>
        <p:sp>
          <p:nvSpPr>
            <p:cNvPr id="43" name="Text Box 248"/>
            <p:cNvSpPr txBox="1">
              <a:spLocks noChangeArrowheads="1"/>
            </p:cNvSpPr>
            <p:nvPr/>
          </p:nvSpPr>
          <p:spPr bwMode="auto">
            <a:xfrm>
              <a:off x="1066799" y="5958162"/>
              <a:ext cx="11007725" cy="946293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lumMod val="40000"/>
                    <a:lumOff val="60000"/>
                  </a:schemeClr>
                </a:gs>
                <a:gs pos="13000">
                  <a:schemeClr val="accent3">
                    <a:lumMod val="60000"/>
                    <a:lumOff val="40000"/>
                  </a:schemeClr>
                </a:gs>
                <a:gs pos="43000">
                  <a:schemeClr val="accent2">
                    <a:lumMod val="60000"/>
                    <a:lumOff val="40000"/>
                  </a:schemeClr>
                </a:gs>
                <a:gs pos="67000">
                  <a:schemeClr val="accent2">
                    <a:lumMod val="75000"/>
                  </a:schemeClr>
                </a:gs>
                <a:gs pos="83000">
                  <a:schemeClr val="accent2">
                    <a:lumMod val="7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19050">
              <a:noFill/>
              <a:miter lim="800000"/>
            </a:ln>
          </p:spPr>
          <p:txBody>
            <a:bodyPr>
              <a:spAutoFit/>
            </a:bodyPr>
            <a:lstStyle>
              <a:defPPr>
                <a:defRPr kern="1200" smtId="4294967295"/>
              </a:defPPr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zh-CN" sz="3600" b="1">
                <a:latin typeface="Lucida Sans" pitchFamily="34" charset="0"/>
                <a:ea typeface="SimSun" pitchFamily="2" charset="-122"/>
                <a:cs typeface="Lucida Sans" pitchFamily="34" charset="0"/>
              </a:endParaRPr>
            </a:p>
          </p:txBody>
        </p:sp>
        <p:sp>
          <p:nvSpPr>
            <p:cNvPr id="44" name="Text Box 248"/>
            <p:cNvSpPr txBox="1">
              <a:spLocks noChangeArrowheads="1"/>
            </p:cNvSpPr>
            <p:nvPr/>
          </p:nvSpPr>
          <p:spPr bwMode="auto">
            <a:xfrm>
              <a:off x="1157514" y="6046588"/>
              <a:ext cx="10805886" cy="769441"/>
            </a:xfrm>
            <a:prstGeom prst="rect">
              <a:avLst/>
            </a:prstGeom>
            <a:gradFill>
              <a:gsLst>
                <a:gs pos="56000">
                  <a:schemeClr val="accent2">
                    <a:lumMod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 w="19050"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kern="1200" smtId="4294967295"/>
              </a:defPPr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zh-CN" sz="4400" b="1" dirty="0" smtClean="0">
                  <a:solidFill>
                    <a:schemeClr val="bg1"/>
                  </a:solidFill>
                  <a:latin typeface="Lucida Sans" pitchFamily="34" charset="0"/>
                  <a:ea typeface="SimSun" pitchFamily="2" charset="-122"/>
                  <a:cs typeface="Lucida Sans" pitchFamily="34" charset="0"/>
                </a:rPr>
                <a:t>CAREER TIMELINE: </a:t>
              </a:r>
              <a:r>
                <a:rPr lang="en-US" altLang="zh-CN" sz="3800" b="1" dirty="0" smtClean="0">
                  <a:solidFill>
                    <a:schemeClr val="bg1"/>
                  </a:solidFill>
                  <a:latin typeface="Lucida Sans" pitchFamily="34" charset="0"/>
                  <a:ea typeface="SimSun" pitchFamily="2" charset="-122"/>
                  <a:cs typeface="Lucida Sans" pitchFamily="34" charset="0"/>
                </a:rPr>
                <a:t>Skill matters</a:t>
              </a:r>
              <a:endParaRPr lang="en-US" altLang="zh-CN" sz="3800" b="1" dirty="0">
                <a:solidFill>
                  <a:schemeClr val="bg1"/>
                </a:solidFill>
                <a:latin typeface="Lucida Sans" pitchFamily="34" charset="0"/>
                <a:ea typeface="SimSun" pitchFamily="2" charset="-122"/>
                <a:cs typeface="Lucida Sans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437726" y="5953110"/>
            <a:ext cx="21015748" cy="946293"/>
            <a:chOff x="1066799" y="5958162"/>
            <a:chExt cx="11007725" cy="946293"/>
          </a:xfrm>
        </p:grpSpPr>
        <p:sp>
          <p:nvSpPr>
            <p:cNvPr id="50" name="Text Box 248"/>
            <p:cNvSpPr txBox="1">
              <a:spLocks noChangeArrowheads="1"/>
            </p:cNvSpPr>
            <p:nvPr/>
          </p:nvSpPr>
          <p:spPr bwMode="auto">
            <a:xfrm>
              <a:off x="1066799" y="5958162"/>
              <a:ext cx="11007725" cy="946293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lumMod val="40000"/>
                    <a:lumOff val="60000"/>
                  </a:schemeClr>
                </a:gs>
                <a:gs pos="13000">
                  <a:schemeClr val="accent3">
                    <a:lumMod val="60000"/>
                    <a:lumOff val="40000"/>
                  </a:schemeClr>
                </a:gs>
                <a:gs pos="43000">
                  <a:schemeClr val="accent2">
                    <a:lumMod val="60000"/>
                    <a:lumOff val="40000"/>
                  </a:schemeClr>
                </a:gs>
                <a:gs pos="67000">
                  <a:schemeClr val="accent2">
                    <a:lumMod val="75000"/>
                  </a:schemeClr>
                </a:gs>
                <a:gs pos="83000">
                  <a:schemeClr val="accent2">
                    <a:lumMod val="7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19050">
              <a:noFill/>
              <a:miter lim="800000"/>
            </a:ln>
          </p:spPr>
          <p:txBody>
            <a:bodyPr>
              <a:spAutoFit/>
            </a:bodyPr>
            <a:lstStyle>
              <a:defPPr>
                <a:defRPr kern="1200" smtId="4294967295"/>
              </a:defPPr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zh-CN" sz="3600" b="1">
                <a:latin typeface="Lucida Sans" pitchFamily="34" charset="0"/>
                <a:ea typeface="SimSun" pitchFamily="2" charset="-122"/>
                <a:cs typeface="Lucida Sans" pitchFamily="34" charset="0"/>
              </a:endParaRPr>
            </a:p>
          </p:txBody>
        </p:sp>
        <p:sp>
          <p:nvSpPr>
            <p:cNvPr id="51" name="Text Box 248"/>
            <p:cNvSpPr txBox="1">
              <a:spLocks noChangeArrowheads="1"/>
            </p:cNvSpPr>
            <p:nvPr/>
          </p:nvSpPr>
          <p:spPr bwMode="auto">
            <a:xfrm>
              <a:off x="1157514" y="6046588"/>
              <a:ext cx="10805886" cy="769441"/>
            </a:xfrm>
            <a:prstGeom prst="rect">
              <a:avLst/>
            </a:prstGeom>
            <a:gradFill>
              <a:gsLst>
                <a:gs pos="56000">
                  <a:schemeClr val="accent2">
                    <a:lumMod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 w="19050"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kern="1200" smtId="4294967295"/>
              </a:defPPr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zh-CN" sz="4400" b="1" dirty="0" smtClean="0">
                  <a:solidFill>
                    <a:schemeClr val="bg1"/>
                  </a:solidFill>
                  <a:latin typeface="Lucida Sans" pitchFamily="34" charset="0"/>
                  <a:ea typeface="SimSun" pitchFamily="2" charset="-122"/>
                  <a:cs typeface="Lucida Sans" pitchFamily="34" charset="0"/>
                </a:rPr>
                <a:t>THE BLUEPRINT: </a:t>
              </a:r>
              <a:r>
                <a:rPr lang="en-US" altLang="zh-CN" sz="3800" b="1" dirty="0" smtClean="0">
                  <a:solidFill>
                    <a:schemeClr val="bg1"/>
                  </a:solidFill>
                  <a:latin typeface="Lucida Sans" pitchFamily="34" charset="0"/>
                  <a:ea typeface="SimSun" pitchFamily="2" charset="-122"/>
                  <a:cs typeface="Lucida Sans" pitchFamily="34" charset="0"/>
                </a:rPr>
                <a:t>a foundation for my business </a:t>
              </a:r>
              <a:endParaRPr lang="en-US" altLang="zh-CN" sz="3800" b="1" dirty="0">
                <a:solidFill>
                  <a:schemeClr val="bg1"/>
                </a:solidFill>
                <a:latin typeface="Lucida Sans" pitchFamily="34" charset="0"/>
                <a:ea typeface="SimSun" pitchFamily="2" charset="-122"/>
                <a:cs typeface="Lucida Sans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3651453" y="5953110"/>
            <a:ext cx="10007023" cy="1442643"/>
            <a:chOff x="1066799" y="5958162"/>
            <a:chExt cx="11007725" cy="1442643"/>
          </a:xfrm>
        </p:grpSpPr>
        <p:sp>
          <p:nvSpPr>
            <p:cNvPr id="60" name="Text Box 248"/>
            <p:cNvSpPr txBox="1">
              <a:spLocks noChangeArrowheads="1"/>
            </p:cNvSpPr>
            <p:nvPr/>
          </p:nvSpPr>
          <p:spPr bwMode="auto">
            <a:xfrm>
              <a:off x="1066799" y="5958162"/>
              <a:ext cx="11007725" cy="946293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lumMod val="40000"/>
                    <a:lumOff val="60000"/>
                  </a:schemeClr>
                </a:gs>
                <a:gs pos="13000">
                  <a:schemeClr val="accent3">
                    <a:lumMod val="60000"/>
                    <a:lumOff val="40000"/>
                  </a:schemeClr>
                </a:gs>
                <a:gs pos="43000">
                  <a:schemeClr val="accent2">
                    <a:lumMod val="60000"/>
                    <a:lumOff val="40000"/>
                  </a:schemeClr>
                </a:gs>
                <a:gs pos="67000">
                  <a:schemeClr val="accent2">
                    <a:lumMod val="75000"/>
                  </a:schemeClr>
                </a:gs>
                <a:gs pos="83000">
                  <a:schemeClr val="accent2">
                    <a:lumMod val="7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19050">
              <a:noFill/>
              <a:miter lim="800000"/>
            </a:ln>
          </p:spPr>
          <p:txBody>
            <a:bodyPr>
              <a:spAutoFit/>
            </a:bodyPr>
            <a:lstStyle>
              <a:defPPr>
                <a:defRPr kern="1200" smtId="4294967295"/>
              </a:defPPr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zh-CN" sz="3600" b="1">
                <a:latin typeface="Lucida Sans" pitchFamily="34" charset="0"/>
                <a:ea typeface="SimSun" pitchFamily="2" charset="-122"/>
                <a:cs typeface="Lucida Sans" pitchFamily="34" charset="0"/>
              </a:endParaRPr>
            </a:p>
          </p:txBody>
        </p:sp>
        <p:sp>
          <p:nvSpPr>
            <p:cNvPr id="61" name="Text Box 248"/>
            <p:cNvSpPr txBox="1">
              <a:spLocks noChangeArrowheads="1"/>
            </p:cNvSpPr>
            <p:nvPr/>
          </p:nvSpPr>
          <p:spPr bwMode="auto">
            <a:xfrm>
              <a:off x="1157514" y="6046588"/>
              <a:ext cx="10805886" cy="1354217"/>
            </a:xfrm>
            <a:prstGeom prst="rect">
              <a:avLst/>
            </a:prstGeom>
            <a:gradFill>
              <a:gsLst>
                <a:gs pos="56000">
                  <a:schemeClr val="accent2">
                    <a:lumMod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 w="19050"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kern="1200" smtId="4294967295"/>
              </a:defPPr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zh-CN" sz="4400" b="1" dirty="0" smtClean="0">
                  <a:solidFill>
                    <a:schemeClr val="bg1"/>
                  </a:solidFill>
                  <a:latin typeface="Lucida Sans" pitchFamily="34" charset="0"/>
                  <a:ea typeface="SimSun" pitchFamily="2" charset="-122"/>
                  <a:cs typeface="Lucida Sans" pitchFamily="34" charset="0"/>
                </a:rPr>
                <a:t>OPERATIONS: </a:t>
              </a:r>
              <a:r>
                <a:rPr lang="en-US" altLang="zh-CN" sz="3800" b="1" dirty="0" smtClean="0">
                  <a:solidFill>
                    <a:schemeClr val="bg1"/>
                  </a:solidFill>
                  <a:latin typeface="Lucida Sans" pitchFamily="34" charset="0"/>
                  <a:ea typeface="SimSun" pitchFamily="2" charset="-122"/>
                  <a:cs typeface="Lucida Sans" pitchFamily="34" charset="0"/>
                </a:rPr>
                <a:t>Moving out of my dining room</a:t>
              </a:r>
              <a:endParaRPr lang="en-US" altLang="zh-CN" sz="3800" b="1" dirty="0">
                <a:solidFill>
                  <a:schemeClr val="bg1"/>
                </a:solidFill>
                <a:latin typeface="Lucida Sans" pitchFamily="34" charset="0"/>
                <a:ea typeface="SimSun" pitchFamily="2" charset="-122"/>
                <a:cs typeface="Lucida Sans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3651453" y="16078200"/>
            <a:ext cx="10007023" cy="1442643"/>
            <a:chOff x="1066799" y="5958162"/>
            <a:chExt cx="11007725" cy="1442643"/>
          </a:xfrm>
        </p:grpSpPr>
        <p:sp>
          <p:nvSpPr>
            <p:cNvPr id="63" name="Text Box 248"/>
            <p:cNvSpPr txBox="1">
              <a:spLocks noChangeArrowheads="1"/>
            </p:cNvSpPr>
            <p:nvPr/>
          </p:nvSpPr>
          <p:spPr bwMode="auto">
            <a:xfrm>
              <a:off x="1066799" y="5958162"/>
              <a:ext cx="11007725" cy="946293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lumMod val="40000"/>
                    <a:lumOff val="60000"/>
                  </a:schemeClr>
                </a:gs>
                <a:gs pos="13000">
                  <a:schemeClr val="accent3">
                    <a:lumMod val="60000"/>
                    <a:lumOff val="40000"/>
                  </a:schemeClr>
                </a:gs>
                <a:gs pos="43000">
                  <a:schemeClr val="accent2">
                    <a:lumMod val="60000"/>
                    <a:lumOff val="40000"/>
                  </a:schemeClr>
                </a:gs>
                <a:gs pos="67000">
                  <a:schemeClr val="accent2">
                    <a:lumMod val="75000"/>
                  </a:schemeClr>
                </a:gs>
                <a:gs pos="83000">
                  <a:schemeClr val="accent2">
                    <a:lumMod val="7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19050">
              <a:noFill/>
              <a:miter lim="800000"/>
            </a:ln>
          </p:spPr>
          <p:txBody>
            <a:bodyPr>
              <a:spAutoFit/>
            </a:bodyPr>
            <a:lstStyle>
              <a:defPPr>
                <a:defRPr kern="1200" smtId="4294967295"/>
              </a:defPPr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zh-CN" sz="3600" b="1">
                <a:latin typeface="Lucida Sans" pitchFamily="34" charset="0"/>
                <a:ea typeface="SimSun" pitchFamily="2" charset="-122"/>
                <a:cs typeface="Lucida Sans" pitchFamily="34" charset="0"/>
              </a:endParaRPr>
            </a:p>
          </p:txBody>
        </p:sp>
        <p:sp>
          <p:nvSpPr>
            <p:cNvPr id="64" name="Text Box 248"/>
            <p:cNvSpPr txBox="1">
              <a:spLocks noChangeArrowheads="1"/>
            </p:cNvSpPr>
            <p:nvPr/>
          </p:nvSpPr>
          <p:spPr bwMode="auto">
            <a:xfrm>
              <a:off x="1157514" y="6046588"/>
              <a:ext cx="10805886" cy="1354217"/>
            </a:xfrm>
            <a:prstGeom prst="rect">
              <a:avLst/>
            </a:prstGeom>
            <a:gradFill>
              <a:gsLst>
                <a:gs pos="56000">
                  <a:schemeClr val="accent2">
                    <a:lumMod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 w="19050"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kern="1200" smtId="4294967295"/>
              </a:defPPr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zh-CN" sz="4400" b="1" dirty="0" smtClean="0">
                  <a:solidFill>
                    <a:schemeClr val="bg1"/>
                  </a:solidFill>
                  <a:latin typeface="Lucida Sans" pitchFamily="34" charset="0"/>
                  <a:ea typeface="SimSun" pitchFamily="2" charset="-122"/>
                  <a:cs typeface="Lucida Sans" pitchFamily="34" charset="0"/>
                </a:rPr>
                <a:t>FINANCIAL SNAPSHOT: </a:t>
              </a:r>
              <a:r>
                <a:rPr lang="en-US" altLang="zh-CN" sz="3800" b="1" dirty="0" smtClean="0">
                  <a:solidFill>
                    <a:schemeClr val="bg1"/>
                  </a:solidFill>
                  <a:latin typeface="Lucida Sans" pitchFamily="34" charset="0"/>
                  <a:ea typeface="SimSun" pitchFamily="2" charset="-122"/>
                  <a:cs typeface="Lucida Sans" pitchFamily="34" charset="0"/>
                </a:rPr>
                <a:t>Price changes drive financial success</a:t>
              </a:r>
              <a:endParaRPr lang="en-US" altLang="zh-CN" sz="3800" b="1" dirty="0">
                <a:solidFill>
                  <a:schemeClr val="bg1"/>
                </a:solidFill>
                <a:latin typeface="Lucida Sans" pitchFamily="34" charset="0"/>
                <a:ea typeface="SimSun" pitchFamily="2" charset="-122"/>
                <a:cs typeface="Lucida Sans" pitchFamily="34" charset="0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33651453" y="27400107"/>
            <a:ext cx="10007023" cy="946293"/>
            <a:chOff x="1066799" y="5958162"/>
            <a:chExt cx="11007725" cy="946293"/>
          </a:xfrm>
        </p:grpSpPr>
        <p:sp>
          <p:nvSpPr>
            <p:cNvPr id="66" name="Text Box 248"/>
            <p:cNvSpPr txBox="1">
              <a:spLocks noChangeArrowheads="1"/>
            </p:cNvSpPr>
            <p:nvPr/>
          </p:nvSpPr>
          <p:spPr bwMode="auto">
            <a:xfrm>
              <a:off x="1066799" y="5958162"/>
              <a:ext cx="11007725" cy="946293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lumMod val="40000"/>
                    <a:lumOff val="60000"/>
                  </a:schemeClr>
                </a:gs>
                <a:gs pos="13000">
                  <a:schemeClr val="accent3">
                    <a:lumMod val="60000"/>
                    <a:lumOff val="40000"/>
                  </a:schemeClr>
                </a:gs>
                <a:gs pos="43000">
                  <a:schemeClr val="accent2">
                    <a:lumMod val="60000"/>
                    <a:lumOff val="40000"/>
                  </a:schemeClr>
                </a:gs>
                <a:gs pos="67000">
                  <a:schemeClr val="accent2">
                    <a:lumMod val="75000"/>
                  </a:schemeClr>
                </a:gs>
                <a:gs pos="83000">
                  <a:schemeClr val="accent2">
                    <a:lumMod val="7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19050">
              <a:noFill/>
              <a:miter lim="800000"/>
            </a:ln>
          </p:spPr>
          <p:txBody>
            <a:bodyPr>
              <a:spAutoFit/>
            </a:bodyPr>
            <a:lstStyle>
              <a:defPPr>
                <a:defRPr kern="1200" smtId="4294967295"/>
              </a:defPPr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zh-CN" sz="3600" b="1">
                <a:latin typeface="Lucida Sans" pitchFamily="34" charset="0"/>
                <a:ea typeface="SimSun" pitchFamily="2" charset="-122"/>
                <a:cs typeface="Lucida Sans" pitchFamily="34" charset="0"/>
              </a:endParaRPr>
            </a:p>
          </p:txBody>
        </p:sp>
        <p:sp>
          <p:nvSpPr>
            <p:cNvPr id="67" name="Text Box 248"/>
            <p:cNvSpPr txBox="1">
              <a:spLocks noChangeArrowheads="1"/>
            </p:cNvSpPr>
            <p:nvPr/>
          </p:nvSpPr>
          <p:spPr bwMode="auto">
            <a:xfrm>
              <a:off x="1157514" y="6046588"/>
              <a:ext cx="10805886" cy="769441"/>
            </a:xfrm>
            <a:prstGeom prst="rect">
              <a:avLst/>
            </a:prstGeom>
            <a:gradFill>
              <a:gsLst>
                <a:gs pos="56000">
                  <a:schemeClr val="accent2">
                    <a:lumMod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 w="19050"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kern="1200" smtId="4294967295"/>
              </a:defPPr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zh-CN" sz="4400" b="1" dirty="0" smtClean="0">
                  <a:solidFill>
                    <a:schemeClr val="bg1"/>
                  </a:solidFill>
                  <a:latin typeface="Lucida Sans" pitchFamily="34" charset="0"/>
                  <a:ea typeface="SimSun" pitchFamily="2" charset="-122"/>
                  <a:cs typeface="Lucida Sans" pitchFamily="34" charset="0"/>
                </a:rPr>
                <a:t>CONTACT</a:t>
              </a:r>
              <a:endParaRPr lang="en-US" altLang="zh-CN" sz="3200" b="1" dirty="0">
                <a:solidFill>
                  <a:schemeClr val="bg1"/>
                </a:solidFill>
                <a:latin typeface="Lucida Sans" pitchFamily="34" charset="0"/>
                <a:ea typeface="SimSun" pitchFamily="2" charset="-122"/>
                <a:cs typeface="Lucida Sans" pitchFamily="34" charset="0"/>
              </a:endParaRPr>
            </a:p>
          </p:txBody>
        </p:sp>
      </p:grpSp>
      <p:pic>
        <p:nvPicPr>
          <p:cNvPr id="75" name="Picture 74" descr="globalleadershipschola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09400" y="914400"/>
            <a:ext cx="2989316" cy="3962400"/>
          </a:xfrm>
          <a:prstGeom prst="rect">
            <a:avLst/>
          </a:prstGeom>
        </p:spPr>
      </p:pic>
      <p:pic>
        <p:nvPicPr>
          <p:cNvPr id="81" name="Picture 80" descr="Screen Shot 2016-11-17 at 10.22.01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0339" y="1038219"/>
            <a:ext cx="6169911" cy="4219581"/>
          </a:xfrm>
          <a:prstGeom prst="rect">
            <a:avLst/>
          </a:prstGeom>
        </p:spPr>
      </p:pic>
      <p:pic>
        <p:nvPicPr>
          <p:cNvPr id="84" name="Picture 83" descr="pinkpai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9787">
            <a:off x="11467238" y="6956932"/>
            <a:ext cx="20869723" cy="4357043"/>
          </a:xfrm>
          <a:prstGeom prst="rect">
            <a:avLst/>
          </a:prstGeom>
        </p:spPr>
      </p:pic>
      <p:pic>
        <p:nvPicPr>
          <p:cNvPr id="85" name="Picture 84" descr="canvas Model.jpg"/>
          <p:cNvPicPr>
            <a:picLocks noChangeAspect="1"/>
          </p:cNvPicPr>
          <p:nvPr/>
        </p:nvPicPr>
        <p:blipFill>
          <a:blip r:embed="rId6">
            <a:lum bright="-9000" contrast="11000"/>
          </a:blip>
          <a:stretch>
            <a:fillRect/>
          </a:stretch>
        </p:blipFill>
        <p:spPr>
          <a:xfrm>
            <a:off x="11963400" y="11353800"/>
            <a:ext cx="20269200" cy="12482988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14249400" y="8534400"/>
            <a:ext cx="149352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0" b="1" dirty="0" smtClean="0">
                <a:solidFill>
                  <a:schemeClr val="bg1"/>
                </a:solidFill>
              </a:rPr>
              <a:t>Business Model Canvas</a:t>
            </a:r>
            <a:endParaRPr lang="en-US" sz="7500" b="1" dirty="0">
              <a:solidFill>
                <a:schemeClr val="bg1"/>
              </a:solidFill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11277600" y="24384000"/>
            <a:ext cx="21015748" cy="946293"/>
            <a:chOff x="1066799" y="5958162"/>
            <a:chExt cx="11007725" cy="946293"/>
          </a:xfrm>
        </p:grpSpPr>
        <p:sp>
          <p:nvSpPr>
            <p:cNvPr id="89" name="Text Box 248"/>
            <p:cNvSpPr txBox="1">
              <a:spLocks noChangeArrowheads="1"/>
            </p:cNvSpPr>
            <p:nvPr/>
          </p:nvSpPr>
          <p:spPr bwMode="auto">
            <a:xfrm>
              <a:off x="1066799" y="5958162"/>
              <a:ext cx="11007725" cy="946293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lumMod val="40000"/>
                    <a:lumOff val="60000"/>
                  </a:schemeClr>
                </a:gs>
                <a:gs pos="13000">
                  <a:schemeClr val="accent3">
                    <a:lumMod val="60000"/>
                    <a:lumOff val="40000"/>
                  </a:schemeClr>
                </a:gs>
                <a:gs pos="43000">
                  <a:schemeClr val="accent2">
                    <a:lumMod val="60000"/>
                    <a:lumOff val="40000"/>
                  </a:schemeClr>
                </a:gs>
                <a:gs pos="67000">
                  <a:schemeClr val="accent2">
                    <a:lumMod val="75000"/>
                  </a:schemeClr>
                </a:gs>
                <a:gs pos="83000">
                  <a:schemeClr val="accent2">
                    <a:lumMod val="7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19050">
              <a:noFill/>
              <a:miter lim="800000"/>
            </a:ln>
          </p:spPr>
          <p:txBody>
            <a:bodyPr>
              <a:spAutoFit/>
            </a:bodyPr>
            <a:lstStyle>
              <a:defPPr>
                <a:defRPr kern="1200" smtId="4294967295"/>
              </a:defPPr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zh-CN" sz="3600" b="1">
                <a:latin typeface="Lucida Sans" pitchFamily="34" charset="0"/>
                <a:ea typeface="SimSun" pitchFamily="2" charset="-122"/>
                <a:cs typeface="Lucida Sans" pitchFamily="34" charset="0"/>
              </a:endParaRPr>
            </a:p>
          </p:txBody>
        </p:sp>
        <p:sp>
          <p:nvSpPr>
            <p:cNvPr id="90" name="Text Box 248"/>
            <p:cNvSpPr txBox="1">
              <a:spLocks noChangeArrowheads="1"/>
            </p:cNvSpPr>
            <p:nvPr/>
          </p:nvSpPr>
          <p:spPr bwMode="auto">
            <a:xfrm>
              <a:off x="1157514" y="6046588"/>
              <a:ext cx="10805886" cy="769441"/>
            </a:xfrm>
            <a:prstGeom prst="rect">
              <a:avLst/>
            </a:prstGeom>
            <a:gradFill>
              <a:gsLst>
                <a:gs pos="56000">
                  <a:schemeClr val="accent2">
                    <a:lumMod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 w="19050"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kern="1200" smtId="4294967295"/>
              </a:defPPr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zh-CN" sz="4400" b="1" dirty="0" smtClean="0">
                  <a:solidFill>
                    <a:schemeClr val="bg1"/>
                  </a:solidFill>
                  <a:latin typeface="Lucida Sans" pitchFamily="34" charset="0"/>
                  <a:ea typeface="SimSun" pitchFamily="2" charset="-122"/>
                  <a:cs typeface="Lucida Sans" pitchFamily="34" charset="0"/>
                </a:rPr>
                <a:t>MY WORK: </a:t>
              </a:r>
              <a:r>
                <a:rPr lang="en-US" altLang="zh-CN" sz="3800" b="1" dirty="0" smtClean="0">
                  <a:solidFill>
                    <a:schemeClr val="bg1"/>
                  </a:solidFill>
                  <a:latin typeface="Lucida Sans" pitchFamily="34" charset="0"/>
                  <a:ea typeface="SimSun" pitchFamily="2" charset="-122"/>
                  <a:cs typeface="Lucida Sans" pitchFamily="34" charset="0"/>
                </a:rPr>
                <a:t>Impressionism meets reality</a:t>
              </a:r>
              <a:endParaRPr lang="en-US" altLang="zh-CN" sz="3800" b="1" dirty="0">
                <a:solidFill>
                  <a:schemeClr val="bg1"/>
                </a:solidFill>
                <a:latin typeface="Lucida Sans" pitchFamily="34" charset="0"/>
                <a:ea typeface="SimSun" pitchFamily="2" charset="-122"/>
                <a:cs typeface="Lucida Sans" pitchFamily="34" charset="0"/>
              </a:endParaRPr>
            </a:p>
          </p:txBody>
        </p:sp>
      </p:grpSp>
      <p:pic>
        <p:nvPicPr>
          <p:cNvPr id="95" name="Picture 94" descr="Screen Shot 2016-11-17 at 11.22.17 PM.png"/>
          <p:cNvPicPr>
            <a:picLocks noChangeAspect="1"/>
          </p:cNvPicPr>
          <p:nvPr/>
        </p:nvPicPr>
        <p:blipFill>
          <a:blip r:embed="rId7">
            <a:lum bright="-13000" contrast="13000"/>
          </a:blip>
          <a:stretch>
            <a:fillRect/>
          </a:stretch>
        </p:blipFill>
        <p:spPr>
          <a:xfrm>
            <a:off x="34421445" y="28655145"/>
            <a:ext cx="8555355" cy="37298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7" name="Rectangle 46"/>
          <p:cNvSpPr/>
          <p:nvPr/>
        </p:nvSpPr>
        <p:spPr>
          <a:xfrm>
            <a:off x="12115800" y="11506200"/>
            <a:ext cx="19964400" cy="12192000"/>
          </a:xfrm>
          <a:prstGeom prst="rect">
            <a:avLst/>
          </a:prstGeom>
          <a:solidFill>
            <a:srgbClr val="FFCDD5">
              <a:alpha val="34000"/>
            </a:srgb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11811000" y="12496800"/>
            <a:ext cx="3886200" cy="2982355"/>
          </a:xfrm>
          <a:prstGeom prst="rect">
            <a:avLst/>
          </a:prstGeom>
          <a:noFill/>
        </p:spPr>
        <p:txBody>
          <a:bodyPr wrap="square" lIns="438912" tIns="219456" rIns="438912" bIns="219456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3000" dirty="0" smtClean="0"/>
              <a:t>Graphic Designer</a:t>
            </a:r>
          </a:p>
          <a:p>
            <a:pPr>
              <a:buFont typeface="Arial"/>
              <a:buChar char="•"/>
            </a:pPr>
            <a:endParaRPr lang="en-US" sz="1500" dirty="0" smtClean="0"/>
          </a:p>
          <a:p>
            <a:pPr>
              <a:buFont typeface="Arial"/>
              <a:buChar char="•"/>
            </a:pPr>
            <a:r>
              <a:rPr lang="en-US" sz="3000" dirty="0" smtClean="0"/>
              <a:t>Investors</a:t>
            </a:r>
          </a:p>
          <a:p>
            <a:pPr>
              <a:buFont typeface="Arial"/>
              <a:buChar char="•"/>
            </a:pPr>
            <a:endParaRPr lang="en-US" sz="1500" dirty="0" smtClean="0"/>
          </a:p>
          <a:p>
            <a:pPr>
              <a:buFont typeface="Arial"/>
              <a:buChar char="•"/>
            </a:pPr>
            <a:r>
              <a:rPr lang="en-US" sz="3000" dirty="0" smtClean="0"/>
              <a:t>Galleries</a:t>
            </a:r>
          </a:p>
          <a:p>
            <a:pPr>
              <a:buFont typeface="Arial"/>
              <a:buChar char="•"/>
            </a:pPr>
            <a:endParaRPr lang="en-US" sz="1500" dirty="0" smtClean="0"/>
          </a:p>
          <a:p>
            <a:pPr>
              <a:buFont typeface="Arial"/>
              <a:buChar char="•"/>
            </a:pPr>
            <a:r>
              <a:rPr lang="en-US" sz="3000" dirty="0" smtClean="0"/>
              <a:t>Third Parties</a:t>
            </a:r>
            <a:endParaRPr lang="en-US" sz="3000" dirty="0"/>
          </a:p>
        </p:txBody>
      </p:sp>
      <p:sp>
        <p:nvSpPr>
          <p:cNvPr id="53" name="TextBox 52"/>
          <p:cNvSpPr txBox="1"/>
          <p:nvPr/>
        </p:nvSpPr>
        <p:spPr>
          <a:xfrm>
            <a:off x="15849600" y="12420600"/>
            <a:ext cx="4343400" cy="4136517"/>
          </a:xfrm>
          <a:prstGeom prst="rect">
            <a:avLst/>
          </a:prstGeom>
          <a:noFill/>
        </p:spPr>
        <p:txBody>
          <a:bodyPr wrap="square" lIns="438912" tIns="219456" rIns="438912" bIns="219456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Monthly Newsletter </a:t>
            </a:r>
          </a:p>
          <a:p>
            <a:pPr>
              <a:buFont typeface="Arial"/>
              <a:buChar char="•"/>
            </a:pPr>
            <a:endParaRPr lang="en-US" sz="15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Website &amp; Social Media Communications</a:t>
            </a:r>
          </a:p>
          <a:p>
            <a:pPr>
              <a:buFont typeface="Arial"/>
              <a:buChar char="•"/>
            </a:pPr>
            <a:endParaRPr lang="en-US" sz="15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Product Research, Development, and Creation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9888200" y="12017883"/>
            <a:ext cx="3962400" cy="4598182"/>
          </a:xfrm>
          <a:prstGeom prst="rect">
            <a:avLst/>
          </a:prstGeom>
          <a:noFill/>
        </p:spPr>
        <p:txBody>
          <a:bodyPr wrap="square" lIns="438912" tIns="219456" rIns="438912" bIns="219456" rtlCol="0">
            <a:spAutoFit/>
          </a:bodyPr>
          <a:lstStyle/>
          <a:p>
            <a:pPr>
              <a:buFont typeface="Arial"/>
              <a:buChar char="•"/>
            </a:pPr>
            <a:endParaRPr lang="en-US" sz="30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Emotional Connection</a:t>
            </a:r>
          </a:p>
          <a:p>
            <a:endParaRPr lang="en-US" sz="15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Customization</a:t>
            </a:r>
          </a:p>
          <a:p>
            <a:pPr>
              <a:buFont typeface="Arial"/>
              <a:buChar char="•"/>
            </a:pPr>
            <a:endParaRPr lang="en-US" sz="15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Status</a:t>
            </a:r>
          </a:p>
          <a:p>
            <a:pPr>
              <a:buFont typeface="Arial"/>
              <a:buChar char="•"/>
            </a:pPr>
            <a:endParaRPr lang="en-US" sz="15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Design</a:t>
            </a:r>
          </a:p>
          <a:p>
            <a:pPr>
              <a:buFont typeface="Arial"/>
              <a:buChar char="•"/>
            </a:pPr>
            <a:endParaRPr lang="en-US" sz="15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Price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3850600" y="12496800"/>
            <a:ext cx="4114800" cy="2520690"/>
          </a:xfrm>
          <a:prstGeom prst="rect">
            <a:avLst/>
          </a:prstGeom>
          <a:noFill/>
        </p:spPr>
        <p:txBody>
          <a:bodyPr wrap="square" lIns="438912" tIns="219456" rIns="438912" bIns="219456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Personal Assistance</a:t>
            </a:r>
          </a:p>
          <a:p>
            <a:pPr>
              <a:buFont typeface="Arial"/>
              <a:buChar char="•"/>
            </a:pPr>
            <a:endParaRPr lang="en-US" sz="15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Dedicated Personal Assistance</a:t>
            </a:r>
          </a:p>
          <a:p>
            <a:endParaRPr lang="en-US" sz="3000" dirty="0">
              <a:solidFill>
                <a:srgbClr val="00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7889200" y="12496800"/>
            <a:ext cx="4038600" cy="3444020"/>
          </a:xfrm>
          <a:prstGeom prst="rect">
            <a:avLst/>
          </a:prstGeom>
          <a:noFill/>
        </p:spPr>
        <p:txBody>
          <a:bodyPr wrap="square" lIns="438912" tIns="219456" rIns="438912" bIns="219456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Original Art Enthusiasts</a:t>
            </a:r>
          </a:p>
          <a:p>
            <a:pPr>
              <a:buFont typeface="Arial"/>
              <a:buChar char="•"/>
            </a:pPr>
            <a:endParaRPr lang="en-US" sz="15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Commissioners</a:t>
            </a:r>
          </a:p>
          <a:p>
            <a:pPr>
              <a:buFont typeface="Arial"/>
              <a:buChar char="•"/>
            </a:pPr>
            <a:endParaRPr lang="en-US" sz="15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Print Buyers</a:t>
            </a:r>
          </a:p>
          <a:p>
            <a:pPr>
              <a:buFont typeface="Arial"/>
              <a:buChar char="•"/>
            </a:pPr>
            <a:endParaRPr lang="en-US" sz="15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sz="3000" dirty="0" err="1" smtClean="0">
                <a:solidFill>
                  <a:srgbClr val="000000"/>
                </a:solidFill>
              </a:rPr>
              <a:t>Vol</a:t>
            </a:r>
            <a:r>
              <a:rPr lang="en-US" sz="3000" dirty="0" smtClean="0">
                <a:solidFill>
                  <a:srgbClr val="000000"/>
                </a:solidFill>
              </a:rPr>
              <a:t> Fans</a:t>
            </a:r>
            <a:endParaRPr lang="en-US" sz="3000" dirty="0">
              <a:solidFill>
                <a:srgbClr val="0000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5880080" y="17519910"/>
            <a:ext cx="7437120" cy="2520690"/>
          </a:xfrm>
          <a:prstGeom prst="rect">
            <a:avLst/>
          </a:prstGeom>
          <a:noFill/>
        </p:spPr>
        <p:txBody>
          <a:bodyPr wrap="square" lIns="438912" tIns="219456" rIns="438912" bIns="219456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Studio</a:t>
            </a:r>
          </a:p>
          <a:p>
            <a:endParaRPr lang="en-US" sz="15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Sales Force</a:t>
            </a:r>
          </a:p>
          <a:p>
            <a:pPr>
              <a:buFont typeface="Arial"/>
              <a:buChar char="•"/>
            </a:pPr>
            <a:endParaRPr lang="en-US" sz="3000" dirty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endParaRPr lang="en-US" sz="3000" dirty="0">
              <a:solidFill>
                <a:srgbClr val="00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3911560" y="17221200"/>
            <a:ext cx="7559040" cy="3444020"/>
          </a:xfrm>
          <a:prstGeom prst="rect">
            <a:avLst/>
          </a:prstGeom>
          <a:noFill/>
        </p:spPr>
        <p:txBody>
          <a:bodyPr wrap="square" lIns="438912" tIns="219456" rIns="438912" bIns="219456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Word of Mouth</a:t>
            </a:r>
          </a:p>
          <a:p>
            <a:pPr>
              <a:buFont typeface="Arial"/>
              <a:buChar char="•"/>
            </a:pPr>
            <a:endParaRPr lang="en-US" sz="15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Social Media</a:t>
            </a:r>
          </a:p>
          <a:p>
            <a:pPr>
              <a:buFont typeface="Arial"/>
              <a:buChar char="•"/>
            </a:pPr>
            <a:endParaRPr lang="en-US" sz="15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Galleries</a:t>
            </a:r>
          </a:p>
          <a:p>
            <a:pPr>
              <a:buFont typeface="Arial"/>
              <a:buChar char="•"/>
            </a:pPr>
            <a:endParaRPr lang="en-US" sz="15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Website</a:t>
            </a:r>
          </a:p>
          <a:p>
            <a:pPr>
              <a:buFont typeface="Arial"/>
              <a:buChar char="•"/>
            </a:pPr>
            <a:endParaRPr lang="en-US" sz="3000" dirty="0">
              <a:solidFill>
                <a:srgbClr val="00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1963400" y="21415193"/>
            <a:ext cx="9677400" cy="2130607"/>
          </a:xfrm>
          <a:prstGeom prst="rect">
            <a:avLst/>
          </a:prstGeom>
          <a:noFill/>
        </p:spPr>
        <p:txBody>
          <a:bodyPr wrap="square" lIns="438912" tIns="219456" rIns="438912" bIns="219456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Studio Rent</a:t>
            </a:r>
          </a:p>
          <a:p>
            <a:pPr>
              <a:buFont typeface="Arial"/>
              <a:buChar char="•"/>
            </a:pPr>
            <a:endParaRPr lang="en-US" sz="15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Website</a:t>
            </a:r>
          </a:p>
          <a:p>
            <a:pPr>
              <a:buFont typeface="Arial"/>
              <a:buChar char="•"/>
            </a:pPr>
            <a:endParaRPr lang="en-US" sz="30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Employee Salaries</a:t>
            </a:r>
          </a:p>
          <a:p>
            <a:pPr>
              <a:buFont typeface="Arial"/>
              <a:buChar char="•"/>
            </a:pPr>
            <a:endParaRPr lang="en-US" sz="15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Painting Materials and </a:t>
            </a:r>
            <a:r>
              <a:rPr lang="en-US" sz="3000" dirty="0" smtClean="0">
                <a:solidFill>
                  <a:srgbClr val="000000"/>
                </a:solidFill>
              </a:rPr>
              <a:t>Supplies</a:t>
            </a:r>
            <a:endParaRPr lang="en-US" sz="3000" dirty="0">
              <a:solidFill>
                <a:srgbClr val="00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1869400" y="21488400"/>
            <a:ext cx="10058400" cy="1597360"/>
          </a:xfrm>
          <a:prstGeom prst="rect">
            <a:avLst/>
          </a:prstGeom>
          <a:noFill/>
        </p:spPr>
        <p:txBody>
          <a:bodyPr wrap="square" lIns="438912" tIns="219456" rIns="438912" bIns="219456" numCol="2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Commissioned Pieces</a:t>
            </a:r>
          </a:p>
          <a:p>
            <a:pPr>
              <a:buFont typeface="Arial"/>
              <a:buChar char="•"/>
            </a:pPr>
            <a:endParaRPr lang="en-US" sz="1500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Originals</a:t>
            </a:r>
          </a:p>
          <a:p>
            <a:pPr>
              <a:buFont typeface="Arial"/>
              <a:buChar char="•"/>
            </a:pPr>
            <a:r>
              <a:rPr lang="en-US" sz="3000" dirty="0" smtClean="0">
                <a:solidFill>
                  <a:srgbClr val="000000"/>
                </a:solidFill>
              </a:rPr>
              <a:t>Smokey Prints</a:t>
            </a:r>
            <a:endParaRPr lang="en-US" sz="3000" dirty="0">
              <a:solidFill>
                <a:srgbClr val="000000"/>
              </a:solidFill>
            </a:endParaRPr>
          </a:p>
        </p:txBody>
      </p:sp>
      <p:graphicFrame>
        <p:nvGraphicFramePr>
          <p:cNvPr id="73" name="Chart 72"/>
          <p:cNvGraphicFramePr/>
          <p:nvPr/>
        </p:nvGraphicFramePr>
        <p:xfrm>
          <a:off x="1371600" y="23926800"/>
          <a:ext cx="9677399" cy="723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cxnSp>
        <p:nvCxnSpPr>
          <p:cNvPr id="76" name="Straight Arrow Connector 75"/>
          <p:cNvCxnSpPr/>
          <p:nvPr/>
        </p:nvCxnSpPr>
        <p:spPr bwMode="auto">
          <a:xfrm rot="5400000">
            <a:off x="-1791494" y="27622500"/>
            <a:ext cx="5410994" cy="794"/>
          </a:xfrm>
          <a:prstGeom prst="straightConnector1">
            <a:avLst/>
          </a:prstGeom>
          <a:ln>
            <a:headEnd type="arrow"/>
            <a:tailEnd type="arrow"/>
          </a:ln>
          <a:extLst>
            <a:ext uri="{AF507438-7753-43E0-B8FC-AC1667EBCBE1}">
              <a14:hiddenEffects xmlns="" xmlns:r="http://schemas.openxmlformats.org/officeDocument/2006/relationships" xmlns:a="http://schemas.openxmlformats.org/drawingml/2006/main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457200" y="243840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Master</a:t>
            </a:r>
            <a:endParaRPr lang="en-US" sz="1800" dirty="0"/>
          </a:p>
        </p:txBody>
      </p:sp>
      <p:sp>
        <p:nvSpPr>
          <p:cNvPr id="79" name="TextBox 78"/>
          <p:cNvSpPr txBox="1"/>
          <p:nvPr/>
        </p:nvSpPr>
        <p:spPr>
          <a:xfrm>
            <a:off x="457200" y="304800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Novice</a:t>
            </a:r>
            <a:endParaRPr lang="en-US" sz="1800" dirty="0"/>
          </a:p>
        </p:txBody>
      </p:sp>
      <p:pic>
        <p:nvPicPr>
          <p:cNvPr id="82" name="Content Placeholder 3" descr="impressionism1.jpg"/>
          <p:cNvPicPr>
            <a:picLocks noChangeAspect="1"/>
          </p:cNvPicPr>
          <p:nvPr/>
        </p:nvPicPr>
        <p:blipFill>
          <a:blip r:embed="rId9">
            <a:lum bright="8000" contrast="16000"/>
          </a:blip>
          <a:srcRect l="7860" t="5515" r="4205" b="6850"/>
          <a:stretch>
            <a:fillRect/>
          </a:stretch>
        </p:blipFill>
        <p:spPr>
          <a:xfrm>
            <a:off x="23698200" y="25908000"/>
            <a:ext cx="8305800" cy="6208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6" name="Picture 85" descr="greysmokey.jpg"/>
          <p:cNvPicPr>
            <a:picLocks noChangeAspect="1"/>
          </p:cNvPicPr>
          <p:nvPr/>
        </p:nvPicPr>
        <p:blipFill>
          <a:blip r:embed="rId10">
            <a:lum contrast="4000"/>
          </a:blip>
          <a:srcRect l="11036" t="14104" r="8132" b="12029"/>
          <a:stretch>
            <a:fillRect/>
          </a:stretch>
        </p:blipFill>
        <p:spPr>
          <a:xfrm>
            <a:off x="11658600" y="25826252"/>
            <a:ext cx="5257800" cy="64063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93" name="Chart 92"/>
          <p:cNvGraphicFramePr/>
          <p:nvPr/>
        </p:nvGraphicFramePr>
        <p:xfrm>
          <a:off x="33985200" y="17830800"/>
          <a:ext cx="9220200" cy="716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96" name="Diagram 95"/>
          <p:cNvGraphicFramePr/>
          <p:nvPr/>
        </p:nvGraphicFramePr>
        <p:xfrm>
          <a:off x="34366200" y="7924800"/>
          <a:ext cx="8610600" cy="7543800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98" name="TextBox 97"/>
          <p:cNvSpPr txBox="1"/>
          <p:nvPr/>
        </p:nvSpPr>
        <p:spPr>
          <a:xfrm>
            <a:off x="17754600" y="26289000"/>
            <a:ext cx="472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000" dirty="0"/>
          </a:p>
        </p:txBody>
      </p:sp>
      <p:sp>
        <p:nvSpPr>
          <p:cNvPr id="99" name="TextBox 98"/>
          <p:cNvSpPr txBox="1"/>
          <p:nvPr/>
        </p:nvSpPr>
        <p:spPr>
          <a:xfrm>
            <a:off x="17297400" y="25890914"/>
            <a:ext cx="6096000" cy="6494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dirty="0" smtClean="0"/>
              <a:t>While the two styles represented in my works here - realism to the left and impressionism to the right - are opposites, I will marry the technique of </a:t>
            </a:r>
            <a:r>
              <a:rPr lang="en-US" sz="3300" dirty="0" smtClean="0"/>
              <a:t>S</a:t>
            </a:r>
            <a:r>
              <a:rPr lang="en-US" sz="3300" dirty="0" smtClean="0"/>
              <a:t>mokey with the color and freedom of the farm scene for future collections. This combination is unique and will set me apart as an artist. </a:t>
            </a:r>
          </a:p>
          <a:p>
            <a:pPr algn="ctr"/>
            <a:endParaRPr lang="en-US" sz="2000" dirty="0" smtClean="0"/>
          </a:p>
          <a:p>
            <a:pPr algn="ctr"/>
            <a:r>
              <a:rPr lang="en-US" sz="3300" dirty="0" smtClean="0"/>
              <a:t>I plan to continually develop and improve my products through workshops and formal classes. </a:t>
            </a:r>
            <a:endParaRPr lang="en-US" sz="3300" dirty="0"/>
          </a:p>
        </p:txBody>
      </p:sp>
      <p:sp>
        <p:nvSpPr>
          <p:cNvPr id="100" name="TextBox 99"/>
          <p:cNvSpPr txBox="1"/>
          <p:nvPr/>
        </p:nvSpPr>
        <p:spPr>
          <a:xfrm>
            <a:off x="381000" y="16190178"/>
            <a:ext cx="9829800" cy="5755422"/>
          </a:xfrm>
          <a:prstGeom prst="rect">
            <a:avLst/>
          </a:prstGeom>
          <a:solidFill>
            <a:srgbClr val="FF8B92">
              <a:alpha val="77000"/>
            </a:srgb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000" b="1" dirty="0" smtClean="0"/>
          </a:p>
          <a:p>
            <a:pPr algn="ctr"/>
            <a:r>
              <a:rPr lang="en-US" sz="3500" b="1" dirty="0" smtClean="0"/>
              <a:t>Research Methods</a:t>
            </a:r>
          </a:p>
          <a:p>
            <a:pPr algn="ctr"/>
            <a:endParaRPr lang="en-US" sz="1500" dirty="0" smtClean="0"/>
          </a:p>
          <a:p>
            <a:pPr marL="742950" indent="-742950">
              <a:buAutoNum type="arabicPeriod"/>
            </a:pPr>
            <a:r>
              <a:rPr lang="en-US" sz="3500" b="1" i="1" dirty="0" smtClean="0"/>
              <a:t>Interviews: </a:t>
            </a:r>
            <a:r>
              <a:rPr lang="en-US" sz="3500" dirty="0" smtClean="0"/>
              <a:t>I conducted 20 interviews with artists, original art collectors and people from the general   population to inform my decision on customer segments and what values to deliver.</a:t>
            </a:r>
          </a:p>
          <a:p>
            <a:pPr marL="742950" indent="-742950"/>
            <a:endParaRPr lang="en-US" sz="1800" dirty="0" smtClean="0"/>
          </a:p>
          <a:p>
            <a:pPr marL="742950" indent="-742950">
              <a:buAutoNum type="arabicPeriod"/>
            </a:pPr>
            <a:r>
              <a:rPr lang="en-US" sz="3500" b="1" i="1" dirty="0" smtClean="0"/>
              <a:t>Admired Artists Study</a:t>
            </a:r>
            <a:r>
              <a:rPr lang="en-US" sz="3500" dirty="0" smtClean="0"/>
              <a:t>: I selected 5 artists based on how I admire them for their styles and career paths. These artists influenced my decisions on my style, career path and go-to-market strategies.</a:t>
            </a:r>
          </a:p>
          <a:p>
            <a:pPr marL="742950" indent="-742950">
              <a:buAutoNum type="arabicPeriod"/>
            </a:pPr>
            <a:endParaRPr lang="en-US" sz="1000" dirty="0"/>
          </a:p>
        </p:txBody>
      </p:sp>
      <p:sp>
        <p:nvSpPr>
          <p:cNvPr id="101" name="TextBox 100"/>
          <p:cNvSpPr txBox="1"/>
          <p:nvPr/>
        </p:nvSpPr>
        <p:spPr>
          <a:xfrm>
            <a:off x="990600" y="31394400"/>
            <a:ext cx="868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My go-to-market strategy changes over time as my skills progress from novice to master painter level.</a:t>
            </a:r>
            <a:endParaRPr lang="en-US" sz="3000" dirty="0"/>
          </a:p>
        </p:txBody>
      </p:sp>
      <p:sp>
        <p:nvSpPr>
          <p:cNvPr id="102" name="TextBox 101"/>
          <p:cNvSpPr txBox="1"/>
          <p:nvPr/>
        </p:nvSpPr>
        <p:spPr>
          <a:xfrm>
            <a:off x="34061400" y="24880431"/>
            <a:ext cx="8991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Costs peak due to initial investment in materials that do not require repurchase. Revenue appears to peak between Y4 and Y5 – this is because time limits my production capacity; however, as demand rises, the growth in my revenue comes from my ability to raise prices each </a:t>
            </a:r>
            <a:r>
              <a:rPr lang="en-US" sz="2800" dirty="0" smtClean="0"/>
              <a:t>J</a:t>
            </a:r>
            <a:r>
              <a:rPr lang="en-US" sz="2800" dirty="0" smtClean="0"/>
              <a:t>anuary.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AS_NET" val="4.0.30319.42000"/>
  <p:tag name="AS_OS" val="Microsoft Windows NT 6.1.7601 Service Pack 1"/>
  <p:tag name="AS_RELEASE_DATE" val="2015.10.08"/>
  <p:tag name="AS_TITLE" val="Aspose.Slides for .NET 4.0"/>
  <p:tag name="AS_VERSION" val="15.8.1.0"/>
</p:tagLst>
</file>

<file path=ppt/theme/theme1.xml><?xml version="1.0" encoding="utf-8"?>
<a:theme xmlns:a="http://schemas.openxmlformats.org/drawingml/2006/main" name="Default Design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Default Design">
      <a:majorFont>
        <a:latin typeface="Times New Roman"/>
        <a:ea typeface="Arial"/>
        <a:cs typeface="Arial"/>
      </a:majorFont>
      <a:minorFont>
        <a:latin typeface="Times New Roman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r="http://schemas.openxmlformats.org/officeDocument/2006/relationships" xmlns:a="http://schemas.openxmlformats.org/drawingml/2006/main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r="http://schemas.openxmlformats.org/officeDocument/2006/relationships" xmlns:a="http://schemas.openxmlformats.org/drawingml/2006/main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3124</TotalTime>
  <Words>544</Words>
  <Application>Microsoft Macintosh PowerPoint</Application>
  <PresentationFormat>Custom</PresentationFormat>
  <Paragraphs>104</Paragraphs>
  <Slides>1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Slide 1</vt:lpstr>
    </vt:vector>
  </TitlesOfParts>
  <Manager/>
  <Company>Graphicsland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for a scientific poster</dc:title>
  <dc:subject>Free Poster Presentation Example</dc:subject>
  <dc:creator>Graphicsland/MakeSigns.com</dc:creator>
  <cp:keywords>scientific, research, template, custom, poster, presentation, symposium, printing, PowerPoint, create, design, example, sample, download</cp:keywords>
  <dc:description>This is a free template from MakeSigns.com to help you create the perfect scientific poster.</dc:description>
  <cp:lastModifiedBy>Admin</cp:lastModifiedBy>
  <cp:revision>109</cp:revision>
  <cp:lastPrinted>2016-11-18T15:33:41Z</cp:lastPrinted>
  <dcterms:created xsi:type="dcterms:W3CDTF">2017-04-11T18:23:15Z</dcterms:created>
  <dcterms:modified xsi:type="dcterms:W3CDTF">2017-04-12T03:35:48Z</dcterms:modified>
  <cp:category>research posters template</cp:category>
</cp:coreProperties>
</file>