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charts/chart6.xml" ContentType="application/vnd.openxmlformats-officedocument.drawingml.chart+xml"/>
  <Override PartName="/ppt/notesSlides/notesSlide14.xml" ContentType="application/vnd.openxmlformats-officedocument.presentationml.notesSlide+xml"/>
  <Override PartName="/ppt/charts/chart7.xml" ContentType="application/vnd.openxmlformats-officedocument.drawingml.char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5" r:id="rId1"/>
    <p:sldMasterId id="2147483777" r:id="rId2"/>
  </p:sldMasterIdLst>
  <p:notesMasterIdLst>
    <p:notesMasterId r:id="rId23"/>
  </p:notesMasterIdLst>
  <p:handoutMasterIdLst>
    <p:handoutMasterId r:id="rId24"/>
  </p:handoutMasterIdLst>
  <p:sldIdLst>
    <p:sldId id="264" r:id="rId3"/>
    <p:sldId id="258" r:id="rId4"/>
    <p:sldId id="382" r:id="rId5"/>
    <p:sldId id="335" r:id="rId6"/>
    <p:sldId id="307" r:id="rId7"/>
    <p:sldId id="389" r:id="rId8"/>
    <p:sldId id="384" r:id="rId9"/>
    <p:sldId id="385" r:id="rId10"/>
    <p:sldId id="386" r:id="rId11"/>
    <p:sldId id="387" r:id="rId12"/>
    <p:sldId id="316" r:id="rId13"/>
    <p:sldId id="324" r:id="rId14"/>
    <p:sldId id="376" r:id="rId15"/>
    <p:sldId id="317" r:id="rId16"/>
    <p:sldId id="388" r:id="rId17"/>
    <p:sldId id="351" r:id="rId18"/>
    <p:sldId id="295" r:id="rId19"/>
    <p:sldId id="359" r:id="rId20"/>
    <p:sldId id="374" r:id="rId21"/>
    <p:sldId id="333" r:id="rId22"/>
  </p:sldIdLst>
  <p:sldSz cx="9144000" cy="6858000" type="screen4x3"/>
  <p:notesSz cx="7019925" cy="9305925"/>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5pPr>
    <a:lvl6pPr marL="2286000" algn="l" defTabSz="914400" rtl="0" eaLnBrk="1" latinLnBrk="0" hangingPunct="1">
      <a:defRPr sz="2400" kern="1200">
        <a:solidFill>
          <a:schemeClr val="tx1"/>
        </a:solidFill>
        <a:latin typeface="Arial" charset="0"/>
        <a:ea typeface="ＭＳ Ｐゴシック" pitchFamily="-16" charset="-128"/>
        <a:cs typeface="+mn-cs"/>
      </a:defRPr>
    </a:lvl6pPr>
    <a:lvl7pPr marL="2743200" algn="l" defTabSz="914400" rtl="0" eaLnBrk="1" latinLnBrk="0" hangingPunct="1">
      <a:defRPr sz="2400" kern="1200">
        <a:solidFill>
          <a:schemeClr val="tx1"/>
        </a:solidFill>
        <a:latin typeface="Arial" charset="0"/>
        <a:ea typeface="ＭＳ Ｐゴシック" pitchFamily="-16" charset="-128"/>
        <a:cs typeface="+mn-cs"/>
      </a:defRPr>
    </a:lvl7pPr>
    <a:lvl8pPr marL="3200400" algn="l" defTabSz="914400" rtl="0" eaLnBrk="1" latinLnBrk="0" hangingPunct="1">
      <a:defRPr sz="2400" kern="1200">
        <a:solidFill>
          <a:schemeClr val="tx1"/>
        </a:solidFill>
        <a:latin typeface="Arial" charset="0"/>
        <a:ea typeface="ＭＳ Ｐゴシック" pitchFamily="-16" charset="-128"/>
        <a:cs typeface="+mn-cs"/>
      </a:defRPr>
    </a:lvl8pPr>
    <a:lvl9pPr marL="3657600" algn="l" defTabSz="914400" rtl="0" eaLnBrk="1" latinLnBrk="0" hangingPunct="1">
      <a:defRPr sz="2400" kern="1200">
        <a:solidFill>
          <a:schemeClr val="tx1"/>
        </a:solidFill>
        <a:latin typeface="Arial" charset="0"/>
        <a:ea typeface="ＭＳ Ｐゴシック" pitchFamily="-16"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ABF3"/>
    <a:srgbClr val="66CCFF"/>
    <a:srgbClr val="234600"/>
    <a:srgbClr val="285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94" autoAdjust="0"/>
    <p:restoredTop sz="91716" autoAdjust="0"/>
  </p:normalViewPr>
  <p:slideViewPr>
    <p:cSldViewPr>
      <p:cViewPr varScale="1">
        <p:scale>
          <a:sx n="73" d="100"/>
          <a:sy n="73" d="100"/>
        </p:scale>
        <p:origin x="1280" y="56"/>
      </p:cViewPr>
      <p:guideLst>
        <p:guide orient="horz" pos="2160"/>
        <p:guide pos="2880"/>
      </p:guideLst>
    </p:cSldViewPr>
  </p:slideViewPr>
  <p:outlineViewPr>
    <p:cViewPr>
      <p:scale>
        <a:sx n="33" d="100"/>
        <a:sy n="33" d="100"/>
      </p:scale>
      <p:origin x="48" y="3588"/>
    </p:cViewPr>
  </p:outlineViewPr>
  <p:notesTextViewPr>
    <p:cViewPr>
      <p:scale>
        <a:sx n="100" d="100"/>
        <a:sy n="100" d="100"/>
      </p:scale>
      <p:origin x="0" y="0"/>
    </p:cViewPr>
  </p:notesTextViewPr>
  <p:sorterViewPr>
    <p:cViewPr>
      <p:scale>
        <a:sx n="76" d="100"/>
        <a:sy n="7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2" Type="http://schemas.openxmlformats.org/officeDocument/2006/relationships/oleObject" Target="file:///F:\DataOne\USGS\Book1.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dLbl>
              <c:idx val="0"/>
              <c:layout>
                <c:manualLayout>
                  <c:x val="5.3675506280778287E-2"/>
                  <c:y val="3.371677047831720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CA7B-486D-A9B4-142289A078EA}"/>
                </c:ext>
              </c:extLst>
            </c:dLbl>
            <c:dLbl>
              <c:idx val="1"/>
              <c:layout>
                <c:manualLayout>
                  <c:x val="2.5072463768116005E-2"/>
                  <c:y val="2.244055313981270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A7B-486D-A9B4-142289A078EA}"/>
                </c:ext>
              </c:extLst>
            </c:dLbl>
            <c:dLbl>
              <c:idx val="2"/>
              <c:layout>
                <c:manualLayout>
                  <c:x val="1.5417709073991199E-2"/>
                  <c:y val="2.751878403259279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CA7B-486D-A9B4-142289A078EA}"/>
                </c:ext>
              </c:extLst>
            </c:dLbl>
            <c:dLbl>
              <c:idx val="3"/>
              <c:layout>
                <c:manualLayout>
                  <c:x val="0.12001425710309202"/>
                  <c:y val="-0.23784584403306103"/>
                </c:manualLayout>
              </c:layout>
              <c:spPr>
                <a:solidFill>
                  <a:schemeClr val="tx2">
                    <a:lumMod val="20000"/>
                    <a:lumOff val="80000"/>
                  </a:schemeClr>
                </a:solidFill>
              </c:spPr>
              <c:txPr>
                <a:bodyPr/>
                <a:lstStyle/>
                <a:p>
                  <a:pPr>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A7B-486D-A9B4-142289A078EA}"/>
                </c:ext>
              </c:extLst>
            </c:dLbl>
            <c:dLbl>
              <c:idx val="4"/>
              <c:layout>
                <c:manualLayout>
                  <c:x val="2.4934486745817747E-2"/>
                  <c:y val="0.19160432912582676"/>
                </c:manualLayout>
              </c:layout>
              <c:tx>
                <c:rich>
                  <a:bodyPr/>
                  <a:lstStyle/>
                  <a:p>
                    <a:r>
                      <a:rPr lang="en-US" dirty="0"/>
                      <a:t>atmospheric </a:t>
                    </a:r>
                    <a:endParaRPr lang="en-US" dirty="0" smtClean="0"/>
                  </a:p>
                  <a:p>
                    <a:r>
                      <a:rPr lang="en-US" dirty="0" smtClean="0"/>
                      <a:t>science</a:t>
                    </a:r>
                    <a:r>
                      <a:rPr lang="en-US" dirty="0"/>
                      <a:t>
4%</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CA7B-486D-A9B4-142289A078EA}"/>
                </c:ext>
              </c:extLst>
            </c:dLbl>
            <c:dLbl>
              <c:idx val="5"/>
              <c:layout>
                <c:manualLayout>
                  <c:x val="-6.99955231348591E-2"/>
                  <c:y val="-2.130293414815679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A7B-486D-A9B4-142289A078EA}"/>
                </c:ext>
              </c:extLst>
            </c:dLbl>
            <c:dLbl>
              <c:idx val="6"/>
              <c:layout>
                <c:manualLayout>
                  <c:x val="-1.0750094365294598E-2"/>
                  <c:y val="-4.72597641712696E-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CA7B-486D-A9B4-142289A078EA}"/>
                </c:ext>
              </c:extLst>
            </c:dLbl>
            <c:dLbl>
              <c:idx val="7"/>
              <c:layout>
                <c:manualLayout>
                  <c:x val="3.6466085552015109E-2"/>
                  <c:y val="-1.326281975947040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A7B-486D-A9B4-142289A078EA}"/>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Sheet1!$A$1:$A$8</c:f>
              <c:strCache>
                <c:ptCount val="8"/>
                <c:pt idx="0">
                  <c:v>social sciences</c:v>
                </c:pt>
                <c:pt idx="1">
                  <c:v>computer science/engineering</c:v>
                </c:pt>
                <c:pt idx="2">
                  <c:v>physical sciences</c:v>
                </c:pt>
                <c:pt idx="3">
                  <c:v>environmental sciences &amp; ecology</c:v>
                </c:pt>
                <c:pt idx="4">
                  <c:v>atmospheric science</c:v>
                </c:pt>
                <c:pt idx="5">
                  <c:v>biology</c:v>
                </c:pt>
                <c:pt idx="6">
                  <c:v>medicine</c:v>
                </c:pt>
                <c:pt idx="7">
                  <c:v>other</c:v>
                </c:pt>
              </c:strCache>
            </c:strRef>
          </c:cat>
          <c:val>
            <c:numRef>
              <c:f>Sheet1!$B$1:$B$8</c:f>
              <c:numCache>
                <c:formatCode>General</c:formatCode>
                <c:ptCount val="8"/>
                <c:pt idx="0">
                  <c:v>204</c:v>
                </c:pt>
                <c:pt idx="1">
                  <c:v>118</c:v>
                </c:pt>
                <c:pt idx="2">
                  <c:v>158</c:v>
                </c:pt>
                <c:pt idx="3">
                  <c:v>475</c:v>
                </c:pt>
                <c:pt idx="4">
                  <c:v>52</c:v>
                </c:pt>
                <c:pt idx="5">
                  <c:v>181</c:v>
                </c:pt>
                <c:pt idx="6">
                  <c:v>31</c:v>
                </c:pt>
                <c:pt idx="7">
                  <c:v>98</c:v>
                </c:pt>
              </c:numCache>
            </c:numRef>
          </c:val>
          <c:extLst>
            <c:ext xmlns:c16="http://schemas.microsoft.com/office/drawing/2014/chart" uri="{C3380CC4-5D6E-409C-BE32-E72D297353CC}">
              <c16:uniqueId val="{00000008-CA7B-486D-A9B4-142289A078EA}"/>
            </c:ext>
          </c:extLst>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dLbl>
              <c:idx val="0"/>
              <c:layout>
                <c:manualLayout>
                  <c:x val="-3.003003003003003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B0-4D7C-BB62-BD65E5D8C3C5}"/>
                </c:ext>
              </c:extLst>
            </c:dLbl>
            <c:dLbl>
              <c:idx val="1"/>
              <c:layout>
                <c:manualLayout>
                  <c:x val="-3.003003003003003E-3"/>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3B0-4D7C-BB62-BD65E5D8C3C5}"/>
                </c:ext>
              </c:extLst>
            </c:dLbl>
            <c:dLbl>
              <c:idx val="2"/>
              <c:layout>
                <c:manualLayout>
                  <c:x val="-7.5075075075075074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3B0-4D7C-BB62-BD65E5D8C3C5}"/>
                </c:ext>
              </c:extLst>
            </c:dLbl>
            <c:dLbl>
              <c:idx val="3"/>
              <c:layout>
                <c:manualLayout>
                  <c:x val="-6.006006006006006E-3"/>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B0-4D7C-BB62-BD65E5D8C3C5}"/>
                </c:ext>
              </c:extLst>
            </c:dLbl>
            <c:dLbl>
              <c:idx val="4"/>
              <c:layout>
                <c:manualLayout>
                  <c:x val="-1.5016197299661867E-3"/>
                  <c:y val="-5.64993994394768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3B0-4D7C-BB62-BD65E5D8C3C5}"/>
                </c:ext>
              </c:extLst>
            </c:dLbl>
            <c:dLbl>
              <c:idx val="5"/>
              <c:layout>
                <c:manualLayout>
                  <c:x val="-6.006006006006006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3B0-4D7C-BB62-BD65E5D8C3C5}"/>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3B0-4D7C-BB62-BD65E5D8C3C5}"/>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3B0-4D7C-BB62-BD65E5D8C3C5}"/>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3B0-4D7C-BB62-BD65E5D8C3C5}"/>
                </c:ext>
              </c:extLst>
            </c:dLbl>
            <c:spPr>
              <a:noFill/>
              <a:ln>
                <a:noFill/>
              </a:ln>
              <a:effectLst/>
            </c:spPr>
            <c:txPr>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It is appropriate to create new datasets from the shared data</c:v>
                </c:pt>
                <c:pt idx="1">
                  <c:v>Willing to share data across a broad group of researchers</c:v>
                </c:pt>
                <c:pt idx="2">
                  <c:v>Use other researchers' datasets if their datasets were easily accessible</c:v>
                </c:pt>
              </c:strCache>
            </c:strRef>
          </c:cat>
          <c:val>
            <c:numRef>
              <c:f>Sheet1!$B$2:$B$4</c:f>
              <c:numCache>
                <c:formatCode>0%</c:formatCode>
                <c:ptCount val="3"/>
                <c:pt idx="0">
                  <c:v>0.76</c:v>
                </c:pt>
                <c:pt idx="1">
                  <c:v>0.81</c:v>
                </c:pt>
                <c:pt idx="2">
                  <c:v>0.84</c:v>
                </c:pt>
              </c:numCache>
            </c:numRef>
          </c:val>
          <c:extLst>
            <c:ext xmlns:c16="http://schemas.microsoft.com/office/drawing/2014/chart" uri="{C3380CC4-5D6E-409C-BE32-E72D297353CC}">
              <c16:uniqueId val="{00000009-43B0-4D7C-BB62-BD65E5D8C3C5}"/>
            </c:ext>
          </c:extLst>
        </c:ser>
        <c:dLbls>
          <c:showLegendKey val="0"/>
          <c:showVal val="0"/>
          <c:showCatName val="0"/>
          <c:showSerName val="0"/>
          <c:showPercent val="0"/>
          <c:showBubbleSize val="0"/>
        </c:dLbls>
        <c:gapWidth val="150"/>
        <c:axId val="39508992"/>
        <c:axId val="39510784"/>
      </c:barChart>
      <c:catAx>
        <c:axId val="39508992"/>
        <c:scaling>
          <c:orientation val="minMax"/>
        </c:scaling>
        <c:delete val="0"/>
        <c:axPos val="l"/>
        <c:numFmt formatCode="General" sourceLinked="0"/>
        <c:majorTickMark val="out"/>
        <c:minorTickMark val="none"/>
        <c:tickLblPos val="nextTo"/>
        <c:crossAx val="39510784"/>
        <c:crosses val="autoZero"/>
        <c:auto val="1"/>
        <c:lblAlgn val="ctr"/>
        <c:lblOffset val="100"/>
        <c:noMultiLvlLbl val="0"/>
      </c:catAx>
      <c:valAx>
        <c:axId val="39510784"/>
        <c:scaling>
          <c:orientation val="minMax"/>
          <c:max val="1"/>
          <c:min val="0"/>
        </c:scaling>
        <c:delete val="0"/>
        <c:axPos val="b"/>
        <c:numFmt formatCode="0%" sourceLinked="1"/>
        <c:majorTickMark val="out"/>
        <c:minorTickMark val="none"/>
        <c:tickLblPos val="nextTo"/>
        <c:txPr>
          <a:bodyPr/>
          <a:lstStyle/>
          <a:p>
            <a:pPr>
              <a:defRPr sz="1600"/>
            </a:pPr>
            <a:endParaRPr lang="en-US"/>
          </a:p>
        </c:txPr>
        <c:crossAx val="39508992"/>
        <c:crosses val="autoZero"/>
        <c:crossBetween val="between"/>
        <c:majorUnit val="0.1"/>
        <c:minorUnit val="0.1"/>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Pt>
            <c:idx val="0"/>
            <c:invertIfNegative val="0"/>
            <c:bubble3D val="0"/>
            <c:spPr>
              <a:solidFill>
                <a:schemeClr val="accent4">
                  <a:lumMod val="60000"/>
                  <a:lumOff val="40000"/>
                </a:schemeClr>
              </a:solidFill>
            </c:spPr>
            <c:extLst>
              <c:ext xmlns:c16="http://schemas.microsoft.com/office/drawing/2014/chart" uri="{C3380CC4-5D6E-409C-BE32-E72D297353CC}">
                <c16:uniqueId val="{00000001-CF20-4528-A008-99A21F57DE18}"/>
              </c:ext>
            </c:extLst>
          </c:dPt>
          <c:dLbls>
            <c:dLbl>
              <c:idx val="0"/>
              <c:layout>
                <c:manualLayout>
                  <c:x val="-6.6066066066066062E-2"/>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20-4528-A008-99A21F57DE18}"/>
                </c:ext>
              </c:extLst>
            </c:dLbl>
            <c:dLbl>
              <c:idx val="1"/>
              <c:layout>
                <c:manualLayout>
                  <c:x val="-7.0570570570570465E-2"/>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F20-4528-A008-99A21F57DE18}"/>
                </c:ext>
              </c:extLst>
            </c:dLbl>
            <c:dLbl>
              <c:idx val="2"/>
              <c:layout>
                <c:manualLayout>
                  <c:x val="-6.6066066066065951E-2"/>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F20-4528-A008-99A21F57DE18}"/>
                </c:ext>
              </c:extLst>
            </c:dLbl>
            <c:dLbl>
              <c:idx val="3"/>
              <c:layout>
                <c:manualLayout>
                  <c:x val="-6.606606606606595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20-4528-A008-99A21F57DE1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Sheet1!$A$2:$A$5</c:f>
              <c:strCache>
                <c:ptCount val="4"/>
                <c:pt idx="0">
                  <c:v>Others can access my data easily</c:v>
                </c:pt>
                <c:pt idx="1">
                  <c:v>Place all of my data into a central data repository</c:v>
                </c:pt>
                <c:pt idx="2">
                  <c:v>I share my data</c:v>
                </c:pt>
                <c:pt idx="3">
                  <c:v>Place at least some of my data into a central data repository</c:v>
                </c:pt>
              </c:strCache>
            </c:strRef>
          </c:cat>
          <c:val>
            <c:numRef>
              <c:f>Sheet1!$B$2:$B$5</c:f>
              <c:numCache>
                <c:formatCode>0%</c:formatCode>
                <c:ptCount val="4"/>
                <c:pt idx="0">
                  <c:v>0.36</c:v>
                </c:pt>
                <c:pt idx="1">
                  <c:v>0.41</c:v>
                </c:pt>
                <c:pt idx="2">
                  <c:v>0.75</c:v>
                </c:pt>
                <c:pt idx="3">
                  <c:v>0.78</c:v>
                </c:pt>
              </c:numCache>
            </c:numRef>
          </c:val>
          <c:extLst>
            <c:ext xmlns:c16="http://schemas.microsoft.com/office/drawing/2014/chart" uri="{C3380CC4-5D6E-409C-BE32-E72D297353CC}">
              <c16:uniqueId val="{00000005-CF20-4528-A008-99A21F57DE18}"/>
            </c:ext>
          </c:extLst>
        </c:ser>
        <c:dLbls>
          <c:showLegendKey val="0"/>
          <c:showVal val="0"/>
          <c:showCatName val="0"/>
          <c:showSerName val="0"/>
          <c:showPercent val="0"/>
          <c:showBubbleSize val="0"/>
        </c:dLbls>
        <c:gapWidth val="150"/>
        <c:axId val="39631104"/>
        <c:axId val="39649280"/>
      </c:barChart>
      <c:catAx>
        <c:axId val="39631104"/>
        <c:scaling>
          <c:orientation val="minMax"/>
        </c:scaling>
        <c:delete val="0"/>
        <c:axPos val="l"/>
        <c:numFmt formatCode="General" sourceLinked="0"/>
        <c:majorTickMark val="out"/>
        <c:minorTickMark val="none"/>
        <c:tickLblPos val="nextTo"/>
        <c:crossAx val="39649280"/>
        <c:crosses val="autoZero"/>
        <c:auto val="1"/>
        <c:lblAlgn val="ctr"/>
        <c:lblOffset val="100"/>
        <c:noMultiLvlLbl val="0"/>
      </c:catAx>
      <c:valAx>
        <c:axId val="39649280"/>
        <c:scaling>
          <c:orientation val="minMax"/>
          <c:max val="1"/>
          <c:min val="0"/>
        </c:scaling>
        <c:delete val="0"/>
        <c:axPos val="b"/>
        <c:numFmt formatCode="0%" sourceLinked="1"/>
        <c:majorTickMark val="out"/>
        <c:minorTickMark val="none"/>
        <c:tickLblPos val="nextTo"/>
        <c:txPr>
          <a:bodyPr/>
          <a:lstStyle/>
          <a:p>
            <a:pPr>
              <a:defRPr sz="1600"/>
            </a:pPr>
            <a:endParaRPr lang="en-US"/>
          </a:p>
        </c:txPr>
        <c:crossAx val="39631104"/>
        <c:crosses val="autoZero"/>
        <c:crossBetween val="between"/>
        <c:majorUnit val="0.1"/>
        <c:minorUnit val="0.1"/>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dLbl>
              <c:idx val="0"/>
              <c:layout>
                <c:manualLayout>
                  <c:x val="-6.6066066066066062E-2"/>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98-496D-8A41-B5CFBA618F72}"/>
                </c:ext>
              </c:extLst>
            </c:dLbl>
            <c:dLbl>
              <c:idx val="1"/>
              <c:layout>
                <c:manualLayout>
                  <c:x val="-7.0570570570570465E-2"/>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98-496D-8A41-B5CFBA618F72}"/>
                </c:ext>
              </c:extLst>
            </c:dLbl>
            <c:dLbl>
              <c:idx val="2"/>
              <c:layout>
                <c:manualLayout>
                  <c:x val="-6.6066066066065951E-2"/>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198-496D-8A41-B5CFBA618F72}"/>
                </c:ext>
              </c:extLst>
            </c:dLbl>
            <c:dLbl>
              <c:idx val="3"/>
              <c:layout>
                <c:manualLayout>
                  <c:x val="-6.606606606606595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98-496D-8A41-B5CFBA618F72}"/>
                </c:ext>
              </c:extLst>
            </c:dLbl>
            <c:dLbl>
              <c:idx val="4"/>
              <c:layout>
                <c:manualLayout>
                  <c:x val="-6.3063063063062946E-2"/>
                  <c:y val="-8.47457627118644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98-496D-8A41-B5CFBA618F72}"/>
                </c:ext>
              </c:extLst>
            </c:dLbl>
            <c:dLbl>
              <c:idx val="5"/>
              <c:layout>
                <c:manualLayout>
                  <c:x val="-5.705705705705705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198-496D-8A41-B5CFBA618F7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Complete list of products</c:v>
                </c:pt>
                <c:pt idx="1">
                  <c:v>Reprints of articles</c:v>
                </c:pt>
                <c:pt idx="2">
                  <c:v>Reciprocal sharing agreement</c:v>
                </c:pt>
                <c:pt idx="3">
                  <c:v>Opportunity to collaborate</c:v>
                </c:pt>
                <c:pt idx="4">
                  <c:v>Acknowledge provider/funder</c:v>
                </c:pt>
                <c:pt idx="5">
                  <c:v>Formally cite provider/funder</c:v>
                </c:pt>
              </c:strCache>
            </c:strRef>
          </c:cat>
          <c:val>
            <c:numRef>
              <c:f>Sheet1!$B$2:$B$7</c:f>
              <c:numCache>
                <c:formatCode>0%</c:formatCode>
                <c:ptCount val="6"/>
                <c:pt idx="0">
                  <c:v>0.69</c:v>
                </c:pt>
                <c:pt idx="1">
                  <c:v>0.7</c:v>
                </c:pt>
                <c:pt idx="2">
                  <c:v>0.72</c:v>
                </c:pt>
                <c:pt idx="3">
                  <c:v>0.81</c:v>
                </c:pt>
                <c:pt idx="4">
                  <c:v>0.93</c:v>
                </c:pt>
                <c:pt idx="5">
                  <c:v>0.95</c:v>
                </c:pt>
              </c:numCache>
            </c:numRef>
          </c:val>
          <c:extLst>
            <c:ext xmlns:c16="http://schemas.microsoft.com/office/drawing/2014/chart" uri="{C3380CC4-5D6E-409C-BE32-E72D297353CC}">
              <c16:uniqueId val="{00000006-E198-496D-8A41-B5CFBA618F72}"/>
            </c:ext>
          </c:extLst>
        </c:ser>
        <c:dLbls>
          <c:showLegendKey val="0"/>
          <c:showVal val="0"/>
          <c:showCatName val="0"/>
          <c:showSerName val="0"/>
          <c:showPercent val="0"/>
          <c:showBubbleSize val="0"/>
        </c:dLbls>
        <c:gapWidth val="150"/>
        <c:axId val="39691392"/>
        <c:axId val="39692928"/>
      </c:barChart>
      <c:catAx>
        <c:axId val="39691392"/>
        <c:scaling>
          <c:orientation val="minMax"/>
        </c:scaling>
        <c:delete val="0"/>
        <c:axPos val="l"/>
        <c:numFmt formatCode="General" sourceLinked="0"/>
        <c:majorTickMark val="out"/>
        <c:minorTickMark val="none"/>
        <c:tickLblPos val="nextTo"/>
        <c:crossAx val="39692928"/>
        <c:crosses val="autoZero"/>
        <c:auto val="1"/>
        <c:lblAlgn val="ctr"/>
        <c:lblOffset val="100"/>
        <c:noMultiLvlLbl val="0"/>
      </c:catAx>
      <c:valAx>
        <c:axId val="39692928"/>
        <c:scaling>
          <c:orientation val="minMax"/>
          <c:max val="1"/>
          <c:min val="0"/>
        </c:scaling>
        <c:delete val="0"/>
        <c:axPos val="b"/>
        <c:numFmt formatCode="0%" sourceLinked="1"/>
        <c:majorTickMark val="out"/>
        <c:minorTickMark val="none"/>
        <c:tickLblPos val="nextTo"/>
        <c:crossAx val="39691392"/>
        <c:crosses val="autoZero"/>
        <c:crossBetween val="between"/>
        <c:majorUnit val="0.1"/>
        <c:minorUnit val="0.1"/>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dLbl>
              <c:idx val="0"/>
              <c:layout>
                <c:manualLayout>
                  <c:x val="-3.003003003003003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4F-4A21-B3B5-46951B5EB31F}"/>
                </c:ext>
              </c:extLst>
            </c:dLbl>
            <c:dLbl>
              <c:idx val="1"/>
              <c:layout>
                <c:manualLayout>
                  <c:x val="-3.003003003003003E-3"/>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4F-4A21-B3B5-46951B5EB31F}"/>
                </c:ext>
              </c:extLst>
            </c:dLbl>
            <c:dLbl>
              <c:idx val="2"/>
              <c:layout>
                <c:manualLayout>
                  <c:x val="-7.5075075075075074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4F-4A21-B3B5-46951B5EB31F}"/>
                </c:ext>
              </c:extLst>
            </c:dLbl>
            <c:dLbl>
              <c:idx val="3"/>
              <c:layout>
                <c:manualLayout>
                  <c:x val="-6.006006006006006E-3"/>
                  <c:y val="2.8248587570621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4F-4A21-B3B5-46951B5EB31F}"/>
                </c:ext>
              </c:extLst>
            </c:dLbl>
            <c:dLbl>
              <c:idx val="4"/>
              <c:layout>
                <c:manualLayout>
                  <c:x val="-1.5016197299661867E-3"/>
                  <c:y val="-5.64993994394768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4F-4A21-B3B5-46951B5EB31F}"/>
                </c:ext>
              </c:extLst>
            </c:dLbl>
            <c:dLbl>
              <c:idx val="5"/>
              <c:layout>
                <c:manualLayout>
                  <c:x val="-6.006006006006006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4F-4A21-B3B5-46951B5EB31F}"/>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E4F-4A21-B3B5-46951B5EB31F}"/>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E4F-4A21-B3B5-46951B5EB31F}"/>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E4F-4A21-B3B5-46951B5EB31F}"/>
                </c:ext>
              </c:extLst>
            </c:dLbl>
            <c:spPr>
              <a:noFill/>
              <a:ln>
                <a:noFill/>
              </a:ln>
              <a:effectLst/>
            </c:spPr>
            <c:txPr>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Sheet1!$A$2:$A$10</c:f>
              <c:strCache>
                <c:ptCount val="9"/>
                <c:pt idx="0">
                  <c:v>Other reasons for data not available</c:v>
                </c:pt>
                <c:pt idx="1">
                  <c:v>Should not be available</c:v>
                </c:pt>
                <c:pt idx="2">
                  <c:v>Do not need data</c:v>
                </c:pt>
                <c:pt idx="3">
                  <c:v>Sponsor does not require</c:v>
                </c:pt>
                <c:pt idx="4">
                  <c:v>Lack of standards</c:v>
                </c:pt>
                <c:pt idx="5">
                  <c:v>Do not have rights to make data…</c:v>
                </c:pt>
                <c:pt idx="6">
                  <c:v>No place to put data</c:v>
                </c:pt>
                <c:pt idx="7">
                  <c:v>Lack of funding</c:v>
                </c:pt>
                <c:pt idx="8">
                  <c:v>Insufficient time</c:v>
                </c:pt>
              </c:strCache>
            </c:strRef>
          </c:cat>
          <c:val>
            <c:numRef>
              <c:f>Sheet1!$B$2:$B$10</c:f>
              <c:numCache>
                <c:formatCode>0%</c:formatCode>
                <c:ptCount val="9"/>
                <c:pt idx="0">
                  <c:v>0.12</c:v>
                </c:pt>
                <c:pt idx="1">
                  <c:v>0.12</c:v>
                </c:pt>
                <c:pt idx="2">
                  <c:v>0.13</c:v>
                </c:pt>
                <c:pt idx="3">
                  <c:v>0.15</c:v>
                </c:pt>
                <c:pt idx="4">
                  <c:v>0.17</c:v>
                </c:pt>
                <c:pt idx="5">
                  <c:v>0.2</c:v>
                </c:pt>
                <c:pt idx="6">
                  <c:v>0.2</c:v>
                </c:pt>
                <c:pt idx="7">
                  <c:v>0.34</c:v>
                </c:pt>
                <c:pt idx="8">
                  <c:v>0.45</c:v>
                </c:pt>
              </c:numCache>
            </c:numRef>
          </c:val>
          <c:extLst>
            <c:ext xmlns:c16="http://schemas.microsoft.com/office/drawing/2014/chart" uri="{C3380CC4-5D6E-409C-BE32-E72D297353CC}">
              <c16:uniqueId val="{00000009-AE4F-4A21-B3B5-46951B5EB31F}"/>
            </c:ext>
          </c:extLst>
        </c:ser>
        <c:dLbls>
          <c:showLegendKey val="0"/>
          <c:showVal val="0"/>
          <c:showCatName val="0"/>
          <c:showSerName val="0"/>
          <c:showPercent val="0"/>
          <c:showBubbleSize val="0"/>
        </c:dLbls>
        <c:gapWidth val="150"/>
        <c:axId val="39778560"/>
        <c:axId val="39895040"/>
      </c:barChart>
      <c:catAx>
        <c:axId val="39778560"/>
        <c:scaling>
          <c:orientation val="minMax"/>
        </c:scaling>
        <c:delete val="0"/>
        <c:axPos val="l"/>
        <c:numFmt formatCode="General" sourceLinked="0"/>
        <c:majorTickMark val="out"/>
        <c:minorTickMark val="none"/>
        <c:tickLblPos val="nextTo"/>
        <c:crossAx val="39895040"/>
        <c:crosses val="autoZero"/>
        <c:auto val="1"/>
        <c:lblAlgn val="ctr"/>
        <c:lblOffset val="100"/>
        <c:noMultiLvlLbl val="0"/>
      </c:catAx>
      <c:valAx>
        <c:axId val="39895040"/>
        <c:scaling>
          <c:orientation val="minMax"/>
          <c:max val="1"/>
          <c:min val="0"/>
        </c:scaling>
        <c:delete val="0"/>
        <c:axPos val="b"/>
        <c:numFmt formatCode="0%" sourceLinked="1"/>
        <c:majorTickMark val="out"/>
        <c:minorTickMark val="none"/>
        <c:tickLblPos val="nextTo"/>
        <c:crossAx val="39778560"/>
        <c:crosses val="autoZero"/>
        <c:crossBetween val="between"/>
        <c:majorUnit val="0.1"/>
        <c:minorUnit val="0.1"/>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Sheet1!$B$1</c:f>
              <c:strCache>
                <c:ptCount val="1"/>
                <c:pt idx="0">
                  <c:v>Series1</c:v>
                </c:pt>
              </c:strCache>
            </c:strRef>
          </c:tx>
          <c:spPr>
            <a:solidFill>
              <a:schemeClr val="accent1"/>
            </a:solidFill>
          </c:spPr>
          <c:invertIfNegative val="0"/>
          <c:dLbls>
            <c:spPr>
              <a:noFill/>
              <a:ln>
                <a:noFill/>
              </a:ln>
              <a:effectLst/>
            </c:spPr>
            <c:txPr>
              <a:bodyPr/>
              <a:lstStyle/>
              <a:p>
                <a:pPr>
                  <a:defRPr sz="14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Information Search</c:v>
                </c:pt>
                <c:pt idx="1">
                  <c:v>Mapping</c:v>
                </c:pt>
                <c:pt idx="2">
                  <c:v>Data Management</c:v>
                </c:pt>
                <c:pt idx="3">
                  <c:v>Visualization</c:v>
                </c:pt>
                <c:pt idx="4">
                  <c:v>Documentation</c:v>
                </c:pt>
                <c:pt idx="5">
                  <c:v>Metadata</c:v>
                </c:pt>
                <c:pt idx="6">
                  <c:v>Decision Support</c:v>
                </c:pt>
              </c:strCache>
            </c:strRef>
          </c:cat>
          <c:val>
            <c:numRef>
              <c:f>Sheet1!$B$2:$B$8</c:f>
              <c:numCache>
                <c:formatCode>0.0%</c:formatCode>
                <c:ptCount val="7"/>
                <c:pt idx="0">
                  <c:v>0.878</c:v>
                </c:pt>
                <c:pt idx="1">
                  <c:v>0.80600000000000005</c:v>
                </c:pt>
                <c:pt idx="2">
                  <c:v>0.68200000000000005</c:v>
                </c:pt>
                <c:pt idx="3">
                  <c:v>0.629</c:v>
                </c:pt>
                <c:pt idx="4">
                  <c:v>0.625</c:v>
                </c:pt>
                <c:pt idx="5">
                  <c:v>0.55300000000000005</c:v>
                </c:pt>
                <c:pt idx="6">
                  <c:v>0.33600000000000002</c:v>
                </c:pt>
              </c:numCache>
            </c:numRef>
          </c:val>
          <c:extLst>
            <c:ext xmlns:c16="http://schemas.microsoft.com/office/drawing/2014/chart" uri="{C3380CC4-5D6E-409C-BE32-E72D297353CC}">
              <c16:uniqueId val="{00000000-F0CE-4A7B-B31C-DE2BCA936FEA}"/>
            </c:ext>
          </c:extLst>
        </c:ser>
        <c:dLbls>
          <c:showLegendKey val="0"/>
          <c:showVal val="0"/>
          <c:showCatName val="0"/>
          <c:showSerName val="0"/>
          <c:showPercent val="0"/>
          <c:showBubbleSize val="0"/>
        </c:dLbls>
        <c:gapWidth val="69"/>
        <c:overlap val="100"/>
        <c:axId val="40170624"/>
        <c:axId val="40172160"/>
      </c:barChart>
      <c:catAx>
        <c:axId val="40170624"/>
        <c:scaling>
          <c:orientation val="minMax"/>
        </c:scaling>
        <c:delete val="0"/>
        <c:axPos val="b"/>
        <c:numFmt formatCode="General" sourceLinked="0"/>
        <c:majorTickMark val="out"/>
        <c:minorTickMark val="none"/>
        <c:tickLblPos val="nextTo"/>
        <c:txPr>
          <a:bodyPr rot="1860000"/>
          <a:lstStyle/>
          <a:p>
            <a:pPr>
              <a:defRPr b="1">
                <a:solidFill>
                  <a:srgbClr val="000000"/>
                </a:solidFill>
              </a:defRPr>
            </a:pPr>
            <a:endParaRPr lang="en-US"/>
          </a:p>
        </c:txPr>
        <c:crossAx val="40172160"/>
        <c:crosses val="autoZero"/>
        <c:auto val="1"/>
        <c:lblAlgn val="ctr"/>
        <c:lblOffset val="100"/>
        <c:noMultiLvlLbl val="0"/>
      </c:catAx>
      <c:valAx>
        <c:axId val="40172160"/>
        <c:scaling>
          <c:orientation val="minMax"/>
          <c:max val="1"/>
        </c:scaling>
        <c:delete val="0"/>
        <c:axPos val="l"/>
        <c:numFmt formatCode="0%" sourceLinked="0"/>
        <c:majorTickMark val="out"/>
        <c:minorTickMark val="none"/>
        <c:tickLblPos val="nextTo"/>
        <c:txPr>
          <a:bodyPr/>
          <a:lstStyle/>
          <a:p>
            <a:pPr>
              <a:defRPr sz="1600"/>
            </a:pPr>
            <a:endParaRPr lang="en-US"/>
          </a:p>
        </c:txPr>
        <c:crossAx val="40170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Sheet1!$A$47</c:f>
              <c:strCache>
                <c:ptCount val="1"/>
                <c:pt idx="0">
                  <c:v>academic</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26D2-4495-9257-0E847C07FA10}"/>
                </c:ext>
              </c:extLst>
            </c:dLbl>
            <c:dLbl>
              <c:idx val="1"/>
              <c:delete val="1"/>
              <c:extLst>
                <c:ext xmlns:c15="http://schemas.microsoft.com/office/drawing/2012/chart" uri="{CE6537A1-D6FC-4f65-9D91-7224C49458BB}"/>
                <c:ext xmlns:c16="http://schemas.microsoft.com/office/drawing/2014/chart" uri="{C3380CC4-5D6E-409C-BE32-E72D297353CC}">
                  <c16:uniqueId val="{00000001-26D2-4495-9257-0E847C07FA10}"/>
                </c:ext>
              </c:extLst>
            </c:dLbl>
            <c:dLbl>
              <c:idx val="2"/>
              <c:delete val="1"/>
              <c:extLst>
                <c:ext xmlns:c15="http://schemas.microsoft.com/office/drawing/2012/chart" uri="{CE6537A1-D6FC-4f65-9D91-7224C49458BB}"/>
                <c:ext xmlns:c16="http://schemas.microsoft.com/office/drawing/2014/chart" uri="{C3380CC4-5D6E-409C-BE32-E72D297353CC}">
                  <c16:uniqueId val="{00000002-26D2-4495-9257-0E847C07FA10}"/>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Sheet1!$B$46:$J$46</c:f>
              <c:strCache>
                <c:ptCount val="9"/>
                <c:pt idx="0">
                  <c:v>DC</c:v>
                </c:pt>
                <c:pt idx="1">
                  <c:v>DwC</c:v>
                </c:pt>
                <c:pt idx="2">
                  <c:v>DIF</c:v>
                </c:pt>
                <c:pt idx="3">
                  <c:v>EML</c:v>
                </c:pt>
                <c:pt idx="4">
                  <c:v>FGDC</c:v>
                </c:pt>
                <c:pt idx="5">
                  <c:v>ISO</c:v>
                </c:pt>
                <c:pt idx="6">
                  <c:v>OGIS</c:v>
                </c:pt>
                <c:pt idx="7">
                  <c:v>My lab</c:v>
                </c:pt>
                <c:pt idx="8">
                  <c:v>None</c:v>
                </c:pt>
              </c:strCache>
            </c:strRef>
          </c:cat>
          <c:val>
            <c:numRef>
              <c:f>Sheet1!$B$47:$J$47</c:f>
              <c:numCache>
                <c:formatCode>General</c:formatCode>
                <c:ptCount val="9"/>
                <c:pt idx="0">
                  <c:v>17</c:v>
                </c:pt>
                <c:pt idx="1">
                  <c:v>12</c:v>
                </c:pt>
                <c:pt idx="2">
                  <c:v>7</c:v>
                </c:pt>
                <c:pt idx="3">
                  <c:v>81</c:v>
                </c:pt>
                <c:pt idx="4">
                  <c:v>56</c:v>
                </c:pt>
                <c:pt idx="5">
                  <c:v>67</c:v>
                </c:pt>
                <c:pt idx="6">
                  <c:v>67</c:v>
                </c:pt>
                <c:pt idx="7">
                  <c:v>199</c:v>
                </c:pt>
                <c:pt idx="8">
                  <c:v>565</c:v>
                </c:pt>
              </c:numCache>
            </c:numRef>
          </c:val>
          <c:extLst>
            <c:ext xmlns:c16="http://schemas.microsoft.com/office/drawing/2014/chart" uri="{C3380CC4-5D6E-409C-BE32-E72D297353CC}">
              <c16:uniqueId val="{00000003-26D2-4495-9257-0E847C07FA10}"/>
            </c:ext>
          </c:extLst>
        </c:ser>
        <c:ser>
          <c:idx val="1"/>
          <c:order val="1"/>
          <c:tx>
            <c:strRef>
              <c:f>Sheet1!$A$48</c:f>
              <c:strCache>
                <c:ptCount val="1"/>
                <c:pt idx="0">
                  <c:v>government</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26D2-4495-9257-0E847C07FA10}"/>
                </c:ext>
              </c:extLst>
            </c:dLbl>
            <c:dLbl>
              <c:idx val="1"/>
              <c:delete val="1"/>
              <c:extLst>
                <c:ext xmlns:c15="http://schemas.microsoft.com/office/drawing/2012/chart" uri="{CE6537A1-D6FC-4f65-9D91-7224C49458BB}"/>
                <c:ext xmlns:c16="http://schemas.microsoft.com/office/drawing/2014/chart" uri="{C3380CC4-5D6E-409C-BE32-E72D297353CC}">
                  <c16:uniqueId val="{00000005-26D2-4495-9257-0E847C07FA10}"/>
                </c:ext>
              </c:extLst>
            </c:dLbl>
            <c:dLbl>
              <c:idx val="2"/>
              <c:delete val="1"/>
              <c:extLst>
                <c:ext xmlns:c15="http://schemas.microsoft.com/office/drawing/2012/chart" uri="{CE6537A1-D6FC-4f65-9D91-7224C49458BB}"/>
                <c:ext xmlns:c16="http://schemas.microsoft.com/office/drawing/2014/chart" uri="{C3380CC4-5D6E-409C-BE32-E72D297353CC}">
                  <c16:uniqueId val="{00000006-26D2-4495-9257-0E847C07FA10}"/>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Sheet1!$B$46:$J$46</c:f>
              <c:strCache>
                <c:ptCount val="9"/>
                <c:pt idx="0">
                  <c:v>DC</c:v>
                </c:pt>
                <c:pt idx="1">
                  <c:v>DwC</c:v>
                </c:pt>
                <c:pt idx="2">
                  <c:v>DIF</c:v>
                </c:pt>
                <c:pt idx="3">
                  <c:v>EML</c:v>
                </c:pt>
                <c:pt idx="4">
                  <c:v>FGDC</c:v>
                </c:pt>
                <c:pt idx="5">
                  <c:v>ISO</c:v>
                </c:pt>
                <c:pt idx="6">
                  <c:v>OGIS</c:v>
                </c:pt>
                <c:pt idx="7">
                  <c:v>My lab</c:v>
                </c:pt>
                <c:pt idx="8">
                  <c:v>None</c:v>
                </c:pt>
              </c:strCache>
            </c:strRef>
          </c:cat>
          <c:val>
            <c:numRef>
              <c:f>Sheet1!$B$48:$J$48</c:f>
              <c:numCache>
                <c:formatCode>General</c:formatCode>
                <c:ptCount val="9"/>
                <c:pt idx="0">
                  <c:v>6</c:v>
                </c:pt>
                <c:pt idx="1">
                  <c:v>6</c:v>
                </c:pt>
                <c:pt idx="2">
                  <c:v>5</c:v>
                </c:pt>
                <c:pt idx="3">
                  <c:v>6</c:v>
                </c:pt>
                <c:pt idx="4">
                  <c:v>34</c:v>
                </c:pt>
                <c:pt idx="5">
                  <c:v>22</c:v>
                </c:pt>
                <c:pt idx="6">
                  <c:v>21</c:v>
                </c:pt>
                <c:pt idx="7">
                  <c:v>45</c:v>
                </c:pt>
                <c:pt idx="8">
                  <c:v>68</c:v>
                </c:pt>
              </c:numCache>
            </c:numRef>
          </c:val>
          <c:extLst>
            <c:ext xmlns:c16="http://schemas.microsoft.com/office/drawing/2014/chart" uri="{C3380CC4-5D6E-409C-BE32-E72D297353CC}">
              <c16:uniqueId val="{00000007-26D2-4495-9257-0E847C07FA10}"/>
            </c:ext>
          </c:extLst>
        </c:ser>
        <c:ser>
          <c:idx val="2"/>
          <c:order val="2"/>
          <c:tx>
            <c:strRef>
              <c:f>Sheet1!$A$49</c:f>
              <c:strCache>
                <c:ptCount val="1"/>
                <c:pt idx="0">
                  <c:v>others</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8-26D2-4495-9257-0E847C07FA10}"/>
                </c:ext>
              </c:extLst>
            </c:dLbl>
            <c:dLbl>
              <c:idx val="1"/>
              <c:delete val="1"/>
              <c:extLst>
                <c:ext xmlns:c15="http://schemas.microsoft.com/office/drawing/2012/chart" uri="{CE6537A1-D6FC-4f65-9D91-7224C49458BB}"/>
                <c:ext xmlns:c16="http://schemas.microsoft.com/office/drawing/2014/chart" uri="{C3380CC4-5D6E-409C-BE32-E72D297353CC}">
                  <c16:uniqueId val="{00000009-26D2-4495-9257-0E847C07FA10}"/>
                </c:ext>
              </c:extLst>
            </c:dLbl>
            <c:dLbl>
              <c:idx val="2"/>
              <c:delete val="1"/>
              <c:extLst>
                <c:ext xmlns:c15="http://schemas.microsoft.com/office/drawing/2012/chart" uri="{CE6537A1-D6FC-4f65-9D91-7224C49458BB}"/>
                <c:ext xmlns:c16="http://schemas.microsoft.com/office/drawing/2014/chart" uri="{C3380CC4-5D6E-409C-BE32-E72D297353CC}">
                  <c16:uniqueId val="{0000000A-26D2-4495-9257-0E847C07FA10}"/>
                </c:ext>
              </c:extLst>
            </c:dLbl>
            <c:dLbl>
              <c:idx val="3"/>
              <c:layout>
                <c:manualLayout>
                  <c:x val="-5.456286174865795E-17"/>
                  <c:y val="-2.15053763440859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6D2-4495-9257-0E847C07FA10}"/>
                </c:ext>
              </c:extLst>
            </c:dLbl>
            <c:dLbl>
              <c:idx val="4"/>
              <c:layout>
                <c:manualLayout>
                  <c:x val="0"/>
                  <c:y val="-1.881720430107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6D2-4495-9257-0E847C07FA10}"/>
                </c:ext>
              </c:extLst>
            </c:dLbl>
            <c:dLbl>
              <c:idx val="5"/>
              <c:layout>
                <c:manualLayout>
                  <c:x val="0"/>
                  <c:y val="-1.88172043010754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6D2-4495-9257-0E847C07FA10}"/>
                </c:ext>
              </c:extLst>
            </c:dLbl>
            <c:dLbl>
              <c:idx val="6"/>
              <c:layout>
                <c:manualLayout>
                  <c:x val="0"/>
                  <c:y val="-1.8817204301075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6D2-4495-9257-0E847C07FA10}"/>
                </c:ext>
              </c:extLst>
            </c:dLbl>
            <c:dLbl>
              <c:idx val="8"/>
              <c:layout>
                <c:manualLayout>
                  <c:x val="1.4880952380953501E-3"/>
                  <c:y val="-4.5698924731182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6D2-4495-9257-0E847C07FA10}"/>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Sheet1!$B$46:$J$46</c:f>
              <c:strCache>
                <c:ptCount val="9"/>
                <c:pt idx="0">
                  <c:v>DC</c:v>
                </c:pt>
                <c:pt idx="1">
                  <c:v>DwC</c:v>
                </c:pt>
                <c:pt idx="2">
                  <c:v>DIF</c:v>
                </c:pt>
                <c:pt idx="3">
                  <c:v>EML</c:v>
                </c:pt>
                <c:pt idx="4">
                  <c:v>FGDC</c:v>
                </c:pt>
                <c:pt idx="5">
                  <c:v>ISO</c:v>
                </c:pt>
                <c:pt idx="6">
                  <c:v>OGIS</c:v>
                </c:pt>
                <c:pt idx="7">
                  <c:v>My lab</c:v>
                </c:pt>
                <c:pt idx="8">
                  <c:v>None</c:v>
                </c:pt>
              </c:strCache>
            </c:strRef>
          </c:cat>
          <c:val>
            <c:numRef>
              <c:f>Sheet1!$B$49:$J$49</c:f>
              <c:numCache>
                <c:formatCode>General</c:formatCode>
                <c:ptCount val="9"/>
                <c:pt idx="0">
                  <c:v>3</c:v>
                </c:pt>
                <c:pt idx="1">
                  <c:v>3</c:v>
                </c:pt>
                <c:pt idx="2">
                  <c:v>0</c:v>
                </c:pt>
                <c:pt idx="3">
                  <c:v>8</c:v>
                </c:pt>
                <c:pt idx="4">
                  <c:v>5</c:v>
                </c:pt>
                <c:pt idx="5">
                  <c:v>8</c:v>
                </c:pt>
                <c:pt idx="6">
                  <c:v>8</c:v>
                </c:pt>
                <c:pt idx="7">
                  <c:v>22</c:v>
                </c:pt>
                <c:pt idx="8">
                  <c:v>43</c:v>
                </c:pt>
              </c:numCache>
            </c:numRef>
          </c:val>
          <c:extLst>
            <c:ext xmlns:c16="http://schemas.microsoft.com/office/drawing/2014/chart" uri="{C3380CC4-5D6E-409C-BE32-E72D297353CC}">
              <c16:uniqueId val="{00000010-26D2-4495-9257-0E847C07FA10}"/>
            </c:ext>
          </c:extLst>
        </c:ser>
        <c:dLbls>
          <c:showLegendKey val="0"/>
          <c:showVal val="1"/>
          <c:showCatName val="0"/>
          <c:showSerName val="0"/>
          <c:showPercent val="0"/>
          <c:showBubbleSize val="0"/>
        </c:dLbls>
        <c:gapWidth val="95"/>
        <c:overlap val="100"/>
        <c:axId val="38415744"/>
        <c:axId val="38417536"/>
      </c:barChart>
      <c:catAx>
        <c:axId val="38415744"/>
        <c:scaling>
          <c:orientation val="minMax"/>
        </c:scaling>
        <c:delete val="0"/>
        <c:axPos val="b"/>
        <c:numFmt formatCode="General" sourceLinked="0"/>
        <c:majorTickMark val="none"/>
        <c:minorTickMark val="none"/>
        <c:tickLblPos val="nextTo"/>
        <c:txPr>
          <a:bodyPr/>
          <a:lstStyle/>
          <a:p>
            <a:pPr>
              <a:defRPr sz="1200"/>
            </a:pPr>
            <a:endParaRPr lang="en-US"/>
          </a:p>
        </c:txPr>
        <c:crossAx val="38417536"/>
        <c:crosses val="autoZero"/>
        <c:auto val="1"/>
        <c:lblAlgn val="ctr"/>
        <c:lblOffset val="100"/>
        <c:noMultiLvlLbl val="0"/>
      </c:catAx>
      <c:valAx>
        <c:axId val="38417536"/>
        <c:scaling>
          <c:orientation val="minMax"/>
        </c:scaling>
        <c:delete val="1"/>
        <c:axPos val="l"/>
        <c:numFmt formatCode="General" sourceLinked="1"/>
        <c:majorTickMark val="out"/>
        <c:minorTickMark val="none"/>
        <c:tickLblPos val="none"/>
        <c:crossAx val="38415744"/>
        <c:crosses val="autoZero"/>
        <c:crossBetween val="between"/>
      </c:valAx>
    </c:plotArea>
    <c:legend>
      <c:legendPos val="t"/>
      <c:overlay val="0"/>
      <c:txPr>
        <a:bodyPr/>
        <a:lstStyle/>
        <a:p>
          <a:pPr>
            <a:defRPr sz="2000"/>
          </a:pPr>
          <a:endParaRPr lang="en-US"/>
        </a:p>
      </c:txPr>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Assure</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D826B2FE-5AC9-47EE-AEB3-142395FBDE71}">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Preserve</a:t>
          </a:r>
        </a:p>
      </dgm:t>
    </dgm:pt>
    <dgm:pt modelId="{CB1A36D4-FDE9-48F2-98C9-29576A48DEAF}" type="parTrans" cxnId="{BCD343DC-1B85-4FCF-817B-24887D1B3E23}">
      <dgm:prSet/>
      <dgm:spPr/>
      <dgm:t>
        <a:bodyPr/>
        <a:lstStyle/>
        <a:p>
          <a:endParaRPr lang="en-US" sz="1400" b="0"/>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pPr algn="ctr"/>
          <a:r>
            <a:rPr lang="en-US" sz="2000" b="1" dirty="0" smtClean="0">
              <a:solidFill>
                <a:schemeClr val="bg1"/>
              </a:solidFill>
            </a:rPr>
            <a:t>Collect</a:t>
          </a:r>
          <a:endParaRPr lang="en-US" sz="2000" b="1" dirty="0">
            <a:solidFill>
              <a:schemeClr val="bg1"/>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Describe</a:t>
          </a:r>
          <a:endParaRPr lang="en-US" sz="2000" b="1" dirty="0">
            <a:solidFill>
              <a:schemeClr val="bg1"/>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4E9C4D69-ADFB-FA46-BE5A-A338E69769FC}">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tx2">
            <a:lumMod val="75000"/>
          </a:schemeClr>
        </a:solidFill>
        <a:ln>
          <a:solidFill>
            <a:srgbClr val="186072"/>
          </a:solidFill>
        </a:ln>
      </dgm:spPr>
      <dgm:t>
        <a:bodyPr/>
        <a:lstStyle/>
        <a:p>
          <a:r>
            <a:rPr lang="en-US" sz="2000" b="1" dirty="0" smtClean="0">
              <a:solidFill>
                <a:schemeClr val="bg1"/>
              </a:solidFill>
            </a:rPr>
            <a:t>Deposit</a:t>
          </a:r>
          <a:endParaRPr lang="en-US" sz="2000" b="1" dirty="0">
            <a:solidFill>
              <a:schemeClr val="bg1"/>
            </a:solidFill>
          </a:endParaRPr>
        </a:p>
      </dgm:t>
    </dgm:pt>
    <dgm:pt modelId="{4BF50C62-AD1D-DE4C-A4C3-1381E584AB9B}" type="parTrans" cxnId="{FB0A48C9-CACD-D64A-84A1-E2E068B30F09}">
      <dgm:prSet/>
      <dgm:spPr/>
      <dgm:t>
        <a:bodyPr/>
        <a:lstStyle/>
        <a:p>
          <a:endParaRPr lang="en-US"/>
        </a:p>
      </dgm:t>
    </dgm:pt>
    <dgm:pt modelId="{1C10E232-1094-2848-B981-7AF384410EC9}" type="sibTrans" cxnId="{FB0A48C9-CACD-D64A-84A1-E2E068B30F09}">
      <dgm:prSet/>
      <dgm:spPr>
        <a:ln w="28575">
          <a:solidFill>
            <a:srgbClr val="186072"/>
          </a:solidFill>
        </a:ln>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RadScaleRad="101612">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RadScaleRad="105425" custRadScaleInc="24664">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11877" custRadScaleRad="123612" custRadScaleInc="-10149">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25084" custRadScaleRad="99514" custRadScaleInc="-7355">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35064" custRadScaleRad="98701" custRadScaleInc="-4583">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21578" custRadScaleRad="110035" custRadScaleInc="212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RadScaleRad="98701" custRadScaleInc="4583">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9B7594B5-829A-4047-AA56-059D0440DA7E}" type="presOf" srcId="{D826B2FE-5AC9-47EE-AEB3-142395FBDE71}" destId="{1E7C3E94-8CB6-456F-B0D4-B3FA407A51A6}" srcOrd="0" destOrd="0" presId="urn:microsoft.com/office/officeart/2005/8/layout/cycle5"/>
    <dgm:cxn modelId="{595ACFDC-219F-46EB-9E89-3D828B3F4ED4}" type="presOf" srcId="{661A4A79-0AAA-4C36-BEAB-A61C849008FA}" destId="{25E735C8-6CA7-48F9-B4AF-4D9B92978769}" srcOrd="0" destOrd="0" presId="urn:microsoft.com/office/officeart/2005/8/layout/cycle5"/>
    <dgm:cxn modelId="{FB0A48C9-CACD-D64A-84A1-E2E068B30F09}" srcId="{65053B36-E459-4699-9118-038C8F52F23D}" destId="{4E9C4D69-ADFB-FA46-BE5A-A338E69769FC}" srcOrd="3" destOrd="0" parTransId="{4BF50C62-AD1D-DE4C-A4C3-1381E584AB9B}" sibTransId="{1C10E232-1094-2848-B981-7AF384410EC9}"/>
    <dgm:cxn modelId="{29C7C17C-6F9E-4D7B-9BD9-84C769D5F583}" type="presOf" srcId="{99C07F7C-24F7-F44B-8AEB-A4EC5174B3B9}" destId="{6A2CC0A6-BC38-5041-A60B-0DABCA6762C7}" srcOrd="0" destOrd="0" presId="urn:microsoft.com/office/officeart/2005/8/layout/cycle5"/>
    <dgm:cxn modelId="{63B46455-2683-4A89-B27F-F3AE1CF2DBB7}" type="presOf" srcId="{E81A7496-7C34-4DBF-9C3D-D0A2A73191C8}" destId="{0FD4A519-10D4-4EE7-AC3E-EBD7D85740E2}" srcOrd="0" destOrd="0" presId="urn:microsoft.com/office/officeart/2005/8/layout/cycle5"/>
    <dgm:cxn modelId="{DDE8938D-9B46-4EEC-9D74-69D38C6AE27D}" srcId="{65053B36-E459-4699-9118-038C8F52F23D}" destId="{78A95A28-5B18-4CAB-A8F7-FCAAA6066699}" srcOrd="7" destOrd="0" parTransId="{6BE8ECF0-24C5-40B1-9F35-926034AD3A7E}" sibTransId="{DA16D8F2-7AA0-43B2-99A1-9E110743886E}"/>
    <dgm:cxn modelId="{318FD1AE-D832-4E64-9A29-C39DEBED9CA6}" type="presOf" srcId="{1C10E232-1094-2848-B981-7AF384410EC9}" destId="{FDC707AD-A140-C945-86F6-51E693510697}" srcOrd="0" destOrd="0" presId="urn:microsoft.com/office/officeart/2005/8/layout/cycle5"/>
    <dgm:cxn modelId="{8F306D56-F13F-447D-A0A6-CCB7BEDAD863}" type="presOf" srcId="{4E9C4D69-ADFB-FA46-BE5A-A338E69769FC}" destId="{A691E03B-C59E-9A41-9D57-2D4EBEE14039}" srcOrd="0" destOrd="0" presId="urn:microsoft.com/office/officeart/2005/8/layout/cycle5"/>
    <dgm:cxn modelId="{D674AD2F-81F0-404D-919A-70B3955A9D5D}" type="presOf" srcId="{97D4A84A-FD53-4C89-8766-B5C0A5025285}" destId="{F0A86B52-E2FF-4D63-93A1-E61D8377C34A}"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37BF8AAE-F2D1-47FD-80C7-85A2611AA334}" srcId="{65053B36-E459-4699-9118-038C8F52F23D}" destId="{97D4A84A-FD53-4C89-8766-B5C0A5025285}" srcOrd="1" destOrd="0" parTransId="{83CF93A1-5BFE-4327-89FC-F3B074DB56BE}" sibTransId="{5FD615BE-97D0-4C69-8037-060D7CF45582}"/>
    <dgm:cxn modelId="{792AD589-F98C-4497-971B-1796C0D5FFC6}" type="presOf" srcId="{78A95A28-5B18-4CAB-A8F7-FCAAA6066699}" destId="{3204064E-86B9-4A1D-AC40-6B3607D41628}" srcOrd="0" destOrd="0" presId="urn:microsoft.com/office/officeart/2005/8/layout/cycle5"/>
    <dgm:cxn modelId="{6FA06DDC-0F38-DE42-863F-EB8F7A4572BE}" srcId="{65053B36-E459-4699-9118-038C8F52F23D}" destId="{4AD66445-1D35-5E4B-97CB-F1868A81F976}" srcOrd="0" destOrd="0" parTransId="{D6E6296C-8865-CD45-8B84-2CE77AEEFEAD}" sibTransId="{03570386-4604-4B40-84F0-E9CB1E7DA604}"/>
    <dgm:cxn modelId="{89FD1FFB-A477-4EF5-AA42-5A284838CF8E}" type="presOf" srcId="{8ED530B9-2AE0-4731-B182-B27C1D10B60C}" destId="{049616A8-A793-4C77-8E33-8F4622C118F7}" srcOrd="0" destOrd="0" presId="urn:microsoft.com/office/officeart/2005/8/layout/cycle5"/>
    <dgm:cxn modelId="{ADE8AA5B-1E27-4D77-903D-4AB126A76315}" type="presOf" srcId="{F97789DC-0FAD-4C2E-AB9D-457E85023924}" destId="{7DFDE678-6B1C-4BBC-A38E-46FB50420688}" srcOrd="0" destOrd="0" presId="urn:microsoft.com/office/officeart/2005/8/layout/cycle5"/>
    <dgm:cxn modelId="{DC21893E-9CDF-4508-8D95-468D3FC1478D}" type="presOf" srcId="{4AD66445-1D35-5E4B-97CB-F1868A81F976}" destId="{F21E2F18-F043-2846-95DB-CBAA147D529B}" srcOrd="0" destOrd="0" presId="urn:microsoft.com/office/officeart/2005/8/layout/cycle5"/>
    <dgm:cxn modelId="{2C8458ED-18C3-4902-80A1-467158D06805}" type="presOf" srcId="{CA9A9111-DB94-5549-9608-EEE6A3A2D980}" destId="{4BA36C64-20B8-A14E-8759-154A58F6D6C3}"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EC9EA769-764F-4A52-BFFE-E22BD3F457F4}" type="presOf" srcId="{5FD615BE-97D0-4C69-8037-060D7CF45582}" destId="{A9CD118D-5A7B-4B7B-BEB0-016F1E217120}" srcOrd="0" destOrd="0" presId="urn:microsoft.com/office/officeart/2005/8/layout/cycle5"/>
    <dgm:cxn modelId="{FAD8CB0D-14AA-4C01-812F-789B0FEFB3A6}" type="presOf" srcId="{03570386-4604-4B40-84F0-E9CB1E7DA604}" destId="{8864FD29-B527-0A45-AF38-136A7CA3EA73}" srcOrd="0" destOrd="0" presId="urn:microsoft.com/office/officeart/2005/8/layout/cycle5"/>
    <dgm:cxn modelId="{BCD343DC-1B85-4FCF-817B-24887D1B3E23}" srcId="{65053B36-E459-4699-9118-038C8F52F23D}" destId="{D826B2FE-5AC9-47EE-AEB3-142395FBDE71}" srcOrd="4" destOrd="0" parTransId="{CB1A36D4-FDE9-48F2-98C9-29576A48DEAF}" sibTransId="{E81A7496-7C34-4DBF-9C3D-D0A2A73191C8}"/>
    <dgm:cxn modelId="{391F041A-B840-4B57-8AAA-47F4A0688695}" type="presOf" srcId="{65053B36-E459-4699-9118-038C8F52F23D}" destId="{6A20FEC1-C6EF-4469-886F-1FB4E4E06963}" srcOrd="0" destOrd="0" presId="urn:microsoft.com/office/officeart/2005/8/layout/cycle5"/>
    <dgm:cxn modelId="{669CCB14-E5B8-CC48-BF1D-459F50D6BB21}" srcId="{65053B36-E459-4699-9118-038C8F52F23D}" destId="{CA9A9111-DB94-5549-9608-EEE6A3A2D980}" srcOrd="2" destOrd="0" parTransId="{C02256F6-1491-DF41-85E7-7AB4145834E4}" sibTransId="{99C07F7C-24F7-F44B-8AEB-A4EC5174B3B9}"/>
    <dgm:cxn modelId="{71597B85-4F0C-4CF5-880A-327DA90389EF}" type="presOf" srcId="{A8FAAA24-3DB7-4AFE-8D6E-1FF127F6A8FE}" destId="{E2536CDD-7DBF-4C6B-85BF-882FE6A71FDF}" srcOrd="0" destOrd="0" presId="urn:microsoft.com/office/officeart/2005/8/layout/cycle5"/>
    <dgm:cxn modelId="{240F6175-D901-4750-B747-54BC5F74C5EF}" type="presOf" srcId="{DA16D8F2-7AA0-43B2-99A1-9E110743886E}" destId="{19FF4228-BCF6-4DBF-AEE0-CF82A986A726}" srcOrd="0" destOrd="0" presId="urn:microsoft.com/office/officeart/2005/8/layout/cycle5"/>
    <dgm:cxn modelId="{902AE924-FD92-49DE-AC26-722750A8D32E}" type="presParOf" srcId="{6A20FEC1-C6EF-4469-886F-1FB4E4E06963}" destId="{F21E2F18-F043-2846-95DB-CBAA147D529B}" srcOrd="0" destOrd="0" presId="urn:microsoft.com/office/officeart/2005/8/layout/cycle5"/>
    <dgm:cxn modelId="{FFAD84D6-8ACD-4ECB-B1FB-1FD312306951}" type="presParOf" srcId="{6A20FEC1-C6EF-4469-886F-1FB4E4E06963}" destId="{3DAA6B48-225A-4840-B4FD-B5777A24A577}" srcOrd="1" destOrd="0" presId="urn:microsoft.com/office/officeart/2005/8/layout/cycle5"/>
    <dgm:cxn modelId="{FB2C4068-E66D-48BB-99E2-7ED3CBB4F845}" type="presParOf" srcId="{6A20FEC1-C6EF-4469-886F-1FB4E4E06963}" destId="{8864FD29-B527-0A45-AF38-136A7CA3EA73}" srcOrd="2" destOrd="0" presId="urn:microsoft.com/office/officeart/2005/8/layout/cycle5"/>
    <dgm:cxn modelId="{E3AEE742-EBEA-444E-9BEF-124E9F1A0EA9}" type="presParOf" srcId="{6A20FEC1-C6EF-4469-886F-1FB4E4E06963}" destId="{F0A86B52-E2FF-4D63-93A1-E61D8377C34A}" srcOrd="3" destOrd="0" presId="urn:microsoft.com/office/officeart/2005/8/layout/cycle5"/>
    <dgm:cxn modelId="{93B15396-AE30-48B0-89B9-036DAB91B772}" type="presParOf" srcId="{6A20FEC1-C6EF-4469-886F-1FB4E4E06963}" destId="{FDCC661F-5906-4C2E-95FD-42BD7C141BE9}" srcOrd="4" destOrd="0" presId="urn:microsoft.com/office/officeart/2005/8/layout/cycle5"/>
    <dgm:cxn modelId="{2F9B3BA0-7637-4966-B5D5-CCF980F92966}" type="presParOf" srcId="{6A20FEC1-C6EF-4469-886F-1FB4E4E06963}" destId="{A9CD118D-5A7B-4B7B-BEB0-016F1E217120}" srcOrd="5" destOrd="0" presId="urn:microsoft.com/office/officeart/2005/8/layout/cycle5"/>
    <dgm:cxn modelId="{89380F47-D73C-48AD-ABFE-269B0E74F23D}" type="presParOf" srcId="{6A20FEC1-C6EF-4469-886F-1FB4E4E06963}" destId="{4BA36C64-20B8-A14E-8759-154A58F6D6C3}" srcOrd="6" destOrd="0" presId="urn:microsoft.com/office/officeart/2005/8/layout/cycle5"/>
    <dgm:cxn modelId="{FA39ABA9-5B54-4025-988A-7EBDFE8AD62B}" type="presParOf" srcId="{6A20FEC1-C6EF-4469-886F-1FB4E4E06963}" destId="{6C64C368-C8AD-DC46-9E87-FF501AEF864A}" srcOrd="7" destOrd="0" presId="urn:microsoft.com/office/officeart/2005/8/layout/cycle5"/>
    <dgm:cxn modelId="{770C19A3-A91D-4986-883B-1A8B6DA0C0D2}" type="presParOf" srcId="{6A20FEC1-C6EF-4469-886F-1FB4E4E06963}" destId="{6A2CC0A6-BC38-5041-A60B-0DABCA6762C7}" srcOrd="8" destOrd="0" presId="urn:microsoft.com/office/officeart/2005/8/layout/cycle5"/>
    <dgm:cxn modelId="{6F173798-316B-4E88-A079-065B1750CE37}" type="presParOf" srcId="{6A20FEC1-C6EF-4469-886F-1FB4E4E06963}" destId="{A691E03B-C59E-9A41-9D57-2D4EBEE14039}" srcOrd="9" destOrd="0" presId="urn:microsoft.com/office/officeart/2005/8/layout/cycle5"/>
    <dgm:cxn modelId="{9E5E7549-85A2-45CF-8C1C-954E9CA0D311}" type="presParOf" srcId="{6A20FEC1-C6EF-4469-886F-1FB4E4E06963}" destId="{74DF1ABC-1CC7-714C-A055-1C41C2DE0346}" srcOrd="10" destOrd="0" presId="urn:microsoft.com/office/officeart/2005/8/layout/cycle5"/>
    <dgm:cxn modelId="{CB479EBA-39AA-4CDE-A197-F62D0FDA62A4}" type="presParOf" srcId="{6A20FEC1-C6EF-4469-886F-1FB4E4E06963}" destId="{FDC707AD-A140-C945-86F6-51E693510697}" srcOrd="11" destOrd="0" presId="urn:microsoft.com/office/officeart/2005/8/layout/cycle5"/>
    <dgm:cxn modelId="{E3B38DE3-6BD2-4A1A-B56E-D1C56E22F5B8}" type="presParOf" srcId="{6A20FEC1-C6EF-4469-886F-1FB4E4E06963}" destId="{1E7C3E94-8CB6-456F-B0D4-B3FA407A51A6}" srcOrd="12" destOrd="0" presId="urn:microsoft.com/office/officeart/2005/8/layout/cycle5"/>
    <dgm:cxn modelId="{696BE7A7-6A57-41BD-918C-61131ABFF98A}" type="presParOf" srcId="{6A20FEC1-C6EF-4469-886F-1FB4E4E06963}" destId="{E838B6B8-75DF-4528-9C2A-BB7A7D07CE89}" srcOrd="13" destOrd="0" presId="urn:microsoft.com/office/officeart/2005/8/layout/cycle5"/>
    <dgm:cxn modelId="{CFEA3BEB-6A86-44E4-BC2F-07162DE0E23A}" type="presParOf" srcId="{6A20FEC1-C6EF-4469-886F-1FB4E4E06963}" destId="{0FD4A519-10D4-4EE7-AC3E-EBD7D85740E2}" srcOrd="14" destOrd="0" presId="urn:microsoft.com/office/officeart/2005/8/layout/cycle5"/>
    <dgm:cxn modelId="{43FE6900-390A-4012-A001-514045E0E5E3}" type="presParOf" srcId="{6A20FEC1-C6EF-4469-886F-1FB4E4E06963}" destId="{25E735C8-6CA7-48F9-B4AF-4D9B92978769}" srcOrd="15" destOrd="0" presId="urn:microsoft.com/office/officeart/2005/8/layout/cycle5"/>
    <dgm:cxn modelId="{5A4ED485-E1F1-4185-BA06-C46B30B16420}" type="presParOf" srcId="{6A20FEC1-C6EF-4469-886F-1FB4E4E06963}" destId="{EC522338-C25D-4866-ABF3-7A3BB86AF8C6}" srcOrd="16" destOrd="0" presId="urn:microsoft.com/office/officeart/2005/8/layout/cycle5"/>
    <dgm:cxn modelId="{2680631B-9F09-4BF7-AF31-A01CECAF19EC}" type="presParOf" srcId="{6A20FEC1-C6EF-4469-886F-1FB4E4E06963}" destId="{7DFDE678-6B1C-4BBC-A38E-46FB50420688}" srcOrd="17" destOrd="0" presId="urn:microsoft.com/office/officeart/2005/8/layout/cycle5"/>
    <dgm:cxn modelId="{0321257F-6971-4337-B82F-909131C6513C}" type="presParOf" srcId="{6A20FEC1-C6EF-4469-886F-1FB4E4E06963}" destId="{E2536CDD-7DBF-4C6B-85BF-882FE6A71FDF}" srcOrd="18" destOrd="0" presId="urn:microsoft.com/office/officeart/2005/8/layout/cycle5"/>
    <dgm:cxn modelId="{1377A0AA-1FFF-4C8F-8FA0-F7287A92C6F3}" type="presParOf" srcId="{6A20FEC1-C6EF-4469-886F-1FB4E4E06963}" destId="{6D500B74-16A3-4CA0-A0E3-C2CBAAB4F994}" srcOrd="19" destOrd="0" presId="urn:microsoft.com/office/officeart/2005/8/layout/cycle5"/>
    <dgm:cxn modelId="{425296BE-D626-46BD-9886-8A70F0DD8818}" type="presParOf" srcId="{6A20FEC1-C6EF-4469-886F-1FB4E4E06963}" destId="{049616A8-A793-4C77-8E33-8F4622C118F7}" srcOrd="20" destOrd="0" presId="urn:microsoft.com/office/officeart/2005/8/layout/cycle5"/>
    <dgm:cxn modelId="{816DFA17-1134-49A6-BD42-BFDF262539A2}" type="presParOf" srcId="{6A20FEC1-C6EF-4469-886F-1FB4E4E06963}" destId="{3204064E-86B9-4A1D-AC40-6B3607D41628}" srcOrd="21" destOrd="0" presId="urn:microsoft.com/office/officeart/2005/8/layout/cycle5"/>
    <dgm:cxn modelId="{FF3C1857-A01E-40C2-B0C1-05B1DFF4160D}" type="presParOf" srcId="{6A20FEC1-C6EF-4469-886F-1FB4E4E06963}" destId="{285E9CCE-C7D2-4139-86F0-64E7E1C35BC1}" srcOrd="22" destOrd="0" presId="urn:microsoft.com/office/officeart/2005/8/layout/cycle5"/>
    <dgm:cxn modelId="{51D99843-1FB0-4210-97CD-4F309F7C95C5}"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3065772" y="0"/>
          <a:ext cx="1104764"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Collect</a:t>
          </a:r>
          <a:endParaRPr lang="en-US" sz="2000" b="1" kern="1200" dirty="0">
            <a:solidFill>
              <a:schemeClr val="bg1"/>
            </a:solidFill>
          </a:endParaRPr>
        </a:p>
      </dsp:txBody>
      <dsp:txXfrm>
        <a:off x="3100827" y="35055"/>
        <a:ext cx="1034654" cy="647986"/>
      </dsp:txXfrm>
    </dsp:sp>
    <dsp:sp modelId="{8864FD29-B527-0A45-AF38-136A7CA3EA73}">
      <dsp:nvSpPr>
        <dsp:cNvPr id="0" name=""/>
        <dsp:cNvSpPr/>
      </dsp:nvSpPr>
      <dsp:spPr>
        <a:xfrm>
          <a:off x="1433650" y="409120"/>
          <a:ext cx="4989942" cy="4989942"/>
        </a:xfrm>
        <a:custGeom>
          <a:avLst/>
          <a:gdLst/>
          <a:ahLst/>
          <a:cxnLst/>
          <a:rect l="0" t="0" r="0" b="0"/>
          <a:pathLst>
            <a:path>
              <a:moveTo>
                <a:pt x="2953195" y="42439"/>
              </a:moveTo>
              <a:arcTo wR="2494971" hR="2494971" stAng="16834978" swAng="91568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5041828" y="762419"/>
          <a:ext cx="1104764"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Assure</a:t>
          </a:r>
        </a:p>
      </dsp:txBody>
      <dsp:txXfrm>
        <a:off x="5076883" y="797474"/>
        <a:ext cx="1034654" cy="647986"/>
      </dsp:txXfrm>
    </dsp:sp>
    <dsp:sp modelId="{A9CD118D-5A7B-4B7B-BEB0-016F1E217120}">
      <dsp:nvSpPr>
        <dsp:cNvPr id="0" name=""/>
        <dsp:cNvSpPr/>
      </dsp:nvSpPr>
      <dsp:spPr>
        <a:xfrm>
          <a:off x="1730581" y="871256"/>
          <a:ext cx="4989942" cy="4989942"/>
        </a:xfrm>
        <a:custGeom>
          <a:avLst/>
          <a:gdLst/>
          <a:ahLst/>
          <a:cxnLst/>
          <a:rect l="0" t="0" r="0" b="0"/>
          <a:pathLst>
            <a:path>
              <a:moveTo>
                <a:pt x="4295751" y="768103"/>
              </a:moveTo>
              <a:arcTo wR="2494971" hR="2494971" stAng="18972018" swAng="96778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5946745" y="2416516"/>
          <a:ext cx="1235977"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Describe</a:t>
          </a:r>
          <a:endParaRPr lang="en-US" sz="2000" b="1" kern="1200" dirty="0">
            <a:solidFill>
              <a:schemeClr val="bg1"/>
            </a:solidFill>
          </a:endParaRPr>
        </a:p>
      </dsp:txBody>
      <dsp:txXfrm>
        <a:off x="5981800" y="2451571"/>
        <a:ext cx="1165867" cy="647986"/>
      </dsp:txXfrm>
    </dsp:sp>
    <dsp:sp modelId="{6A2CC0A6-BC38-5041-A60B-0DABCA6762C7}">
      <dsp:nvSpPr>
        <dsp:cNvPr id="0" name=""/>
        <dsp:cNvSpPr/>
      </dsp:nvSpPr>
      <dsp:spPr>
        <a:xfrm>
          <a:off x="1730574" y="-259625"/>
          <a:ext cx="4989942" cy="4989942"/>
        </a:xfrm>
        <a:custGeom>
          <a:avLst/>
          <a:gdLst/>
          <a:ahLst/>
          <a:cxnLst/>
          <a:rect l="0" t="0" r="0" b="0"/>
          <a:pathLst>
            <a:path>
              <a:moveTo>
                <a:pt x="4704446" y="3653894"/>
              </a:moveTo>
              <a:arcTo wR="2494971" hR="2494971" stAng="1660686" swAng="120704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4829983" y="4262662"/>
          <a:ext cx="1104764"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Deposit</a:t>
          </a:r>
          <a:endParaRPr lang="en-US" sz="2000" b="1" kern="1200" dirty="0">
            <a:solidFill>
              <a:schemeClr val="bg1"/>
            </a:solidFill>
          </a:endParaRPr>
        </a:p>
      </dsp:txBody>
      <dsp:txXfrm>
        <a:off x="4865038" y="4297717"/>
        <a:ext cx="1034654" cy="647986"/>
      </dsp:txXfrm>
    </dsp:sp>
    <dsp:sp modelId="{FDC707AD-A140-C945-86F6-51E693510697}">
      <dsp:nvSpPr>
        <dsp:cNvPr id="0" name=""/>
        <dsp:cNvSpPr/>
      </dsp:nvSpPr>
      <dsp:spPr>
        <a:xfrm>
          <a:off x="1165062" y="337249"/>
          <a:ext cx="4989942" cy="4989942"/>
        </a:xfrm>
        <a:custGeom>
          <a:avLst/>
          <a:gdLst/>
          <a:ahLst/>
          <a:cxnLst/>
          <a:rect l="0" t="0" r="0" b="0"/>
          <a:pathLst>
            <a:path>
              <a:moveTo>
                <a:pt x="3654535" y="4704109"/>
              </a:moveTo>
              <a:arcTo wR="2494971" hR="2494971" stAng="3738316" swAng="516969"/>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2975018" y="4980837"/>
          <a:ext cx="1381883"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Preserve</a:t>
          </a:r>
        </a:p>
      </dsp:txBody>
      <dsp:txXfrm>
        <a:off x="3010073" y="5015892"/>
        <a:ext cx="1311773" cy="647986"/>
      </dsp:txXfrm>
    </dsp:sp>
    <dsp:sp modelId="{0FD4A519-10D4-4EE7-AC3E-EBD7D85740E2}">
      <dsp:nvSpPr>
        <dsp:cNvPr id="0" name=""/>
        <dsp:cNvSpPr/>
      </dsp:nvSpPr>
      <dsp:spPr>
        <a:xfrm>
          <a:off x="1201291" y="372182"/>
          <a:ext cx="4989942" cy="4989942"/>
        </a:xfrm>
        <a:custGeom>
          <a:avLst/>
          <a:gdLst/>
          <a:ahLst/>
          <a:cxnLst/>
          <a:rect l="0" t="0" r="0" b="0"/>
          <a:pathLst>
            <a:path>
              <a:moveTo>
                <a:pt x="1646918" y="4841391"/>
              </a:moveTo>
              <a:arcTo wR="2494971" hR="2494971" stAng="6592265" swAng="555054"/>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1151808" y="4260512"/>
          <a:ext cx="1492139"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Discover</a:t>
          </a:r>
        </a:p>
      </dsp:txBody>
      <dsp:txXfrm>
        <a:off x="1186863" y="4295567"/>
        <a:ext cx="1422029" cy="647986"/>
      </dsp:txXfrm>
    </dsp:sp>
    <dsp:sp modelId="{7DFDE678-6B1C-4BBC-A38E-46FB50420688}">
      <dsp:nvSpPr>
        <dsp:cNvPr id="0" name=""/>
        <dsp:cNvSpPr/>
      </dsp:nvSpPr>
      <dsp:spPr>
        <a:xfrm>
          <a:off x="762475" y="-94299"/>
          <a:ext cx="4989942" cy="4989942"/>
        </a:xfrm>
        <a:custGeom>
          <a:avLst/>
          <a:gdLst/>
          <a:ahLst/>
          <a:cxnLst/>
          <a:rect l="0" t="0" r="0" b="0"/>
          <a:pathLst>
            <a:path>
              <a:moveTo>
                <a:pt x="651533" y="4176226"/>
              </a:moveTo>
              <a:arcTo wR="2494971" hR="2494971" stAng="8258071" swAng="106903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201280" y="2483207"/>
          <a:ext cx="1343150"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Integrate</a:t>
          </a:r>
        </a:p>
      </dsp:txBody>
      <dsp:txXfrm>
        <a:off x="236335" y="2518262"/>
        <a:ext cx="1273040" cy="647986"/>
      </dsp:txXfrm>
    </dsp:sp>
    <dsp:sp modelId="{049616A8-A793-4C77-8E33-8F4622C118F7}">
      <dsp:nvSpPr>
        <dsp:cNvPr id="0" name=""/>
        <dsp:cNvSpPr/>
      </dsp:nvSpPr>
      <dsp:spPr>
        <a:xfrm>
          <a:off x="752930" y="827848"/>
          <a:ext cx="4989942" cy="4989942"/>
        </a:xfrm>
        <a:custGeom>
          <a:avLst/>
          <a:gdLst/>
          <a:ahLst/>
          <a:cxnLst/>
          <a:rect l="0" t="0" r="0" b="0"/>
          <a:pathLst>
            <a:path>
              <a:moveTo>
                <a:pt x="240605" y="1425991"/>
              </a:moveTo>
              <a:arcTo wR="2494971" hR="2494971" stAng="12322168" swAng="1044966"/>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345495" y="736390"/>
          <a:ext cx="1104764" cy="718096"/>
        </a:xfrm>
        <a:prstGeom prst="roundRect">
          <a:avLst/>
        </a:prstGeom>
        <a:solidFill>
          <a:schemeClr val="tx2">
            <a:lumMod val="75000"/>
          </a:schemeClr>
        </a:solidFill>
        <a:ln w="25400" cap="flat" cmpd="sng" algn="ctr">
          <a:solidFill>
            <a:srgbClr val="186072"/>
          </a:solidFill>
          <a:prstDash val="solid"/>
        </a:ln>
        <a:effectLst/>
        <a:scene3d>
          <a:camera prst="orthographicFront"/>
          <a:lightRig rig="flat" dir="t"/>
        </a:scene3d>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Analyze</a:t>
          </a:r>
        </a:p>
      </dsp:txBody>
      <dsp:txXfrm>
        <a:off x="1380550" y="771445"/>
        <a:ext cx="1034654" cy="647986"/>
      </dsp:txXfrm>
    </dsp:sp>
    <dsp:sp modelId="{19FF4228-BCF6-4DBF-AEE0-CF82A986A726}">
      <dsp:nvSpPr>
        <dsp:cNvPr id="0" name=""/>
        <dsp:cNvSpPr/>
      </dsp:nvSpPr>
      <dsp:spPr>
        <a:xfrm>
          <a:off x="1236152" y="330523"/>
          <a:ext cx="4989942" cy="4989942"/>
        </a:xfrm>
        <a:custGeom>
          <a:avLst/>
          <a:gdLst/>
          <a:ahLst/>
          <a:cxnLst/>
          <a:rect l="0" t="0" r="0" b="0"/>
          <a:pathLst>
            <a:path>
              <a:moveTo>
                <a:pt x="1261833" y="326042"/>
              </a:moveTo>
              <a:arcTo wR="2494971" hR="2494971" stAng="14422784" swAng="637964"/>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6688" y="0"/>
            <a:ext cx="3041650" cy="465138"/>
          </a:xfrm>
          <a:prstGeom prst="rect">
            <a:avLst/>
          </a:prstGeom>
        </p:spPr>
        <p:txBody>
          <a:bodyPr vert="horz" lIns="91440" tIns="45720" rIns="91440" bIns="45720" rtlCol="0"/>
          <a:lstStyle>
            <a:lvl1pPr algn="r">
              <a:defRPr sz="1200"/>
            </a:lvl1pPr>
          </a:lstStyle>
          <a:p>
            <a:fld id="{D3C45380-2B21-44FE-9F22-3D7574EA847A}" type="datetimeFigureOut">
              <a:rPr lang="en-US" smtClean="0"/>
              <a:pPr/>
              <a:t>6/20/2019</a:t>
            </a:fld>
            <a:endParaRPr lang="en-US" dirty="0"/>
          </a:p>
        </p:txBody>
      </p:sp>
      <p:sp>
        <p:nvSpPr>
          <p:cNvPr id="4" name="Footer Placeholder 3"/>
          <p:cNvSpPr>
            <a:spLocks noGrp="1"/>
          </p:cNvSpPr>
          <p:nvPr>
            <p:ph type="ftr" sz="quarter" idx="2"/>
          </p:nvPr>
        </p:nvSpPr>
        <p:spPr>
          <a:xfrm>
            <a:off x="0" y="8839200"/>
            <a:ext cx="3041650"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6688" y="8839200"/>
            <a:ext cx="3041650" cy="465138"/>
          </a:xfrm>
          <a:prstGeom prst="rect">
            <a:avLst/>
          </a:prstGeom>
        </p:spPr>
        <p:txBody>
          <a:bodyPr vert="horz" lIns="91440" tIns="45720" rIns="91440" bIns="45720" rtlCol="0" anchor="b"/>
          <a:lstStyle>
            <a:lvl1pPr algn="r">
              <a:defRPr sz="1200"/>
            </a:lvl1pPr>
          </a:lstStyle>
          <a:p>
            <a:fld id="{5E742277-8260-446D-BD51-CB94B7756608}" type="slidenum">
              <a:rPr lang="en-US" smtClean="0"/>
              <a:pPr/>
              <a:t>‹#›</a:t>
            </a:fld>
            <a:endParaRPr lang="en-US" dirty="0"/>
          </a:p>
        </p:txBody>
      </p:sp>
    </p:spTree>
    <p:extLst>
      <p:ext uri="{BB962C8B-B14F-4D97-AF65-F5344CB8AC3E}">
        <p14:creationId xmlns:p14="http://schemas.microsoft.com/office/powerpoint/2010/main" val="3675264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pPr>
              <a:defRPr/>
            </a:pPr>
            <a:endParaRPr lang="en-US" dirty="0"/>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pPr>
              <a:defRPr/>
            </a:pPr>
            <a:fld id="{DEA83733-44E7-4186-ACBC-830CCE94E677}" type="datetimeFigureOut">
              <a:rPr lang="en-US"/>
              <a:pPr>
                <a:defRPr/>
              </a:pPr>
              <a:t>6/20/2019</a:t>
            </a:fld>
            <a:endParaRPr lang="en-US"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pPr lvl="0"/>
            <a:endParaRPr lang="en-US" noProof="0" dirty="0" smtClean="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pPr>
              <a:defRPr/>
            </a:pPr>
            <a:fld id="{FD5B5A2B-FD53-4C24-9A72-72FC3F915CED}" type="slidenum">
              <a:rPr lang="en-US"/>
              <a:pPr>
                <a:defRPr/>
              </a:pPr>
              <a:t>‹#›</a:t>
            </a:fld>
            <a:endParaRPr lang="en-US" dirty="0"/>
          </a:p>
        </p:txBody>
      </p:sp>
    </p:spTree>
    <p:extLst>
      <p:ext uri="{BB962C8B-B14F-4D97-AF65-F5344CB8AC3E}">
        <p14:creationId xmlns:p14="http://schemas.microsoft.com/office/powerpoint/2010/main" val="9499228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fontAlgn="base" hangingPunct="0">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BDF21A-E317-437F-89C2-88114C602EBA}" type="slidenum">
              <a:rPr lang="en-US" smtClean="0"/>
              <a:pPr/>
              <a:t>1</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Academic respondents are more likely to have sole responsibility for approving access to some or all of their datasets.</a:t>
            </a:r>
          </a:p>
          <a:p>
            <a:r>
              <a:rPr lang="en-US" dirty="0" smtClean="0"/>
              <a:t>Academic 83%, Government 63%</a:t>
            </a:r>
          </a:p>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solidFill>
                  <a:prstClr val="black"/>
                </a:solidFill>
              </a:rPr>
              <a:pPr>
                <a:defRPr/>
              </a:pPr>
              <a:t>15</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important is each tool listed below</a:t>
            </a:r>
            <a:r>
              <a:rPr lang="en-US" baseline="0" dirty="0" smtClean="0"/>
              <a:t> for doing your biodiversity work?</a:t>
            </a:r>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F2BC56C-BAE9-4C87-AFC7-271F76C2B46C}"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18</a:t>
            </a:fld>
            <a:endParaRPr lang="en-US" dirty="0"/>
          </a:p>
        </p:txBody>
      </p:sp>
    </p:spTree>
    <p:extLst>
      <p:ext uri="{BB962C8B-B14F-4D97-AF65-F5344CB8AC3E}">
        <p14:creationId xmlns:p14="http://schemas.microsoft.com/office/powerpoint/2010/main" val="3693703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quarter of the IBIS respondents were in government and 12% of </a:t>
            </a:r>
            <a:r>
              <a:rPr lang="en-US" baseline="0" dirty="0" err="1" smtClean="0"/>
              <a:t>DataONE</a:t>
            </a:r>
            <a:r>
              <a:rPr lang="en-US" baseline="0" dirty="0" smtClean="0"/>
              <a:t> respondents.</a:t>
            </a:r>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104737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4</a:t>
            </a:fld>
            <a:endParaRPr lang="en-US" dirty="0"/>
          </a:p>
        </p:txBody>
      </p:sp>
    </p:spTree>
    <p:extLst>
      <p:ext uri="{BB962C8B-B14F-4D97-AF65-F5344CB8AC3E}">
        <p14:creationId xmlns:p14="http://schemas.microsoft.com/office/powerpoint/2010/main" val="192407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solidFill>
                  <a:prstClr val="black"/>
                </a:solidFill>
              </a:rPr>
              <a:pPr>
                <a:defRPr/>
              </a:pPr>
              <a:t>9</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10</a:t>
            </a:fld>
            <a:endParaRPr lang="en-US" dirty="0"/>
          </a:p>
        </p:txBody>
      </p:sp>
    </p:spTree>
    <p:extLst>
      <p:ext uri="{BB962C8B-B14F-4D97-AF65-F5344CB8AC3E}">
        <p14:creationId xmlns:p14="http://schemas.microsoft.com/office/powerpoint/2010/main" val="3673634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FB9754-7F7B-4203-B63F-79B2DD09714C}" type="slidenum">
              <a:rPr lang="en-US" smtClean="0"/>
              <a:pPr/>
              <a:t>‹#›</a:t>
            </a:fld>
            <a:endParaRPr lang="en-US" dirty="0"/>
          </a:p>
        </p:txBody>
      </p:sp>
      <p:grpSp>
        <p:nvGrpSpPr>
          <p:cNvPr id="7" name="Group 6"/>
          <p:cNvGrpSpPr/>
          <p:nvPr userDrawn="1"/>
        </p:nvGrpSpPr>
        <p:grpSpPr>
          <a:xfrm>
            <a:off x="6019800" y="6096000"/>
            <a:ext cx="2819400" cy="458788"/>
            <a:chOff x="5638800" y="6172200"/>
            <a:chExt cx="2819400" cy="458788"/>
          </a:xfrm>
        </p:grpSpPr>
        <p:pic>
          <p:nvPicPr>
            <p:cNvPr id="8" name="Picture 1" descr="UT Signature Horizontal"/>
            <p:cNvPicPr>
              <a:picLocks noChangeAspect="1" noChangeArrowheads="1"/>
            </p:cNvPicPr>
            <p:nvPr/>
          </p:nvPicPr>
          <p:blipFill>
            <a:blip r:embed="rId2" cstate="print"/>
            <a:srcRect/>
            <a:stretch>
              <a:fillRect/>
            </a:stretch>
          </p:blipFill>
          <p:spPr bwMode="auto">
            <a:xfrm>
              <a:off x="5638800" y="6172200"/>
              <a:ext cx="2819400" cy="246063"/>
            </a:xfrm>
            <a:prstGeom prst="rect">
              <a:avLst/>
            </a:prstGeom>
            <a:noFill/>
            <a:ln w="9525">
              <a:noFill/>
              <a:miter lim="800000"/>
              <a:headEnd/>
              <a:tailEnd/>
            </a:ln>
          </p:spPr>
        </p:pic>
        <p:sp>
          <p:nvSpPr>
            <p:cNvPr id="9" name="TextBox 6"/>
            <p:cNvSpPr txBox="1">
              <a:spLocks noChangeArrowheads="1"/>
            </p:cNvSpPr>
            <p:nvPr/>
          </p:nvSpPr>
          <p:spPr bwMode="auto">
            <a:xfrm>
              <a:off x="5715000" y="6400800"/>
              <a:ext cx="2743200" cy="230188"/>
            </a:xfrm>
            <a:prstGeom prst="rect">
              <a:avLst/>
            </a:prstGeom>
            <a:noFill/>
            <a:ln w="9525">
              <a:noFill/>
              <a:miter lim="800000"/>
              <a:headEnd/>
              <a:tailEnd/>
            </a:ln>
          </p:spPr>
          <p:txBody>
            <a:bodyPr>
              <a:spAutoFit/>
            </a:bodyPr>
            <a:lstStyle/>
            <a:p>
              <a:pPr eaLnBrk="0" hangingPunct="0"/>
              <a:r>
                <a:rPr lang="en-US" sz="900" b="1" dirty="0">
                  <a:latin typeface="Times New Roman" pitchFamily="18" charset="0"/>
                  <a:cs typeface="Times New Roman" pitchFamily="18" charset="0"/>
                </a:rPr>
                <a:t>Center for Information and Communication Studies</a:t>
              </a: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EFE4D31-E300-4B48-AFE5-777CC211D13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6DAEF2A-216D-4A4D-B565-9F28DBE90DA3}"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EFB9754-7F7B-4203-B63F-79B2DD09714C}"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6019800" y="6096000"/>
            <a:ext cx="2819400" cy="458788"/>
            <a:chOff x="5638800" y="6172200"/>
            <a:chExt cx="2819400" cy="458788"/>
          </a:xfrm>
        </p:grpSpPr>
        <p:pic>
          <p:nvPicPr>
            <p:cNvPr id="8" name="Picture 1" descr="UT Signature Horizontal"/>
            <p:cNvPicPr>
              <a:picLocks noChangeAspect="1" noChangeArrowheads="1"/>
            </p:cNvPicPr>
            <p:nvPr/>
          </p:nvPicPr>
          <p:blipFill>
            <a:blip r:embed="rId2" cstate="print"/>
            <a:srcRect/>
            <a:stretch>
              <a:fillRect/>
            </a:stretch>
          </p:blipFill>
          <p:spPr bwMode="auto">
            <a:xfrm>
              <a:off x="5638800" y="6172200"/>
              <a:ext cx="2819400" cy="246063"/>
            </a:xfrm>
            <a:prstGeom prst="rect">
              <a:avLst/>
            </a:prstGeom>
            <a:noFill/>
            <a:ln w="9525">
              <a:noFill/>
              <a:miter lim="800000"/>
              <a:headEnd/>
              <a:tailEnd/>
            </a:ln>
          </p:spPr>
        </p:pic>
        <p:sp>
          <p:nvSpPr>
            <p:cNvPr id="9" name="TextBox 6"/>
            <p:cNvSpPr txBox="1">
              <a:spLocks noChangeArrowheads="1"/>
            </p:cNvSpPr>
            <p:nvPr/>
          </p:nvSpPr>
          <p:spPr bwMode="auto">
            <a:xfrm>
              <a:off x="5715000" y="6400800"/>
              <a:ext cx="2743200" cy="230188"/>
            </a:xfrm>
            <a:prstGeom prst="rect">
              <a:avLst/>
            </a:prstGeom>
            <a:noFill/>
            <a:ln w="9525">
              <a:noFill/>
              <a:miter lim="800000"/>
              <a:headEnd/>
              <a:tailEnd/>
            </a:ln>
          </p:spPr>
          <p:txBody>
            <a:bodyPr>
              <a:spAutoFit/>
            </a:bodyPr>
            <a:lstStyle/>
            <a:p>
              <a:r>
                <a:rPr lang="en-US" sz="900" b="1" dirty="0">
                  <a:solidFill>
                    <a:prstClr val="black"/>
                  </a:solidFill>
                  <a:latin typeface="Times New Roman" pitchFamily="18" charset="0"/>
                  <a:cs typeface="Times New Roman" pitchFamily="18" charset="0"/>
                </a:rPr>
                <a:t>Center for Information and Communication Studies</a:t>
              </a:r>
            </a:p>
          </p:txBody>
        </p:sp>
      </p:grpSp>
    </p:spTree>
    <p:extLst>
      <p:ext uri="{BB962C8B-B14F-4D97-AF65-F5344CB8AC3E}">
        <p14:creationId xmlns:p14="http://schemas.microsoft.com/office/powerpoint/2010/main" val="595483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lgn="l">
              <a:defRPr/>
            </a:lvl1pPr>
          </a:lstStyle>
          <a:p>
            <a:pPr>
              <a:defRPr/>
            </a:pPr>
            <a:fld id="{B4CA7F18-1105-4CF2-9FE7-2C288550687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10829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ACE9242-B4E9-41E8-BFBA-EE5A54D1713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30903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7539C53-166F-48EA-A68D-F1354B1B068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0024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ECBC5FE7-23D9-403B-998E-1EB096805D0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60651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lgn="l">
              <a:defRPr/>
            </a:pPr>
            <a:fld id="{4B79D74F-F25B-425C-B6D7-8314691B55E4}" type="slidenum">
              <a:rPr lang="en-US" smtClean="0">
                <a:solidFill>
                  <a:prstClr val="black">
                    <a:tint val="75000"/>
                  </a:prstClr>
                </a:solidFill>
              </a:rPr>
              <a:pPr algn="l">
                <a:defRPr/>
              </a:pPr>
              <a:t>‹#›</a:t>
            </a:fld>
            <a:endParaRPr lang="en-US" dirty="0">
              <a:solidFill>
                <a:prstClr val="black">
                  <a:tint val="75000"/>
                </a:prstClr>
              </a:solidFill>
            </a:endParaRPr>
          </a:p>
        </p:txBody>
      </p:sp>
    </p:spTree>
    <p:extLst>
      <p:ext uri="{BB962C8B-B14F-4D97-AF65-F5344CB8AC3E}">
        <p14:creationId xmlns:p14="http://schemas.microsoft.com/office/powerpoint/2010/main" val="3871765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EFB9754-7F7B-4203-B63F-79B2DD09714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5951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lvl1pPr algn="l">
              <a:defRPr/>
            </a:lvl1pPr>
          </a:lstStyle>
          <a:p>
            <a:pPr>
              <a:defRPr/>
            </a:pPr>
            <a:fld id="{B4CA7F18-1105-4CF2-9FE7-2C2885506874}" type="slidenum">
              <a:rPr lang="en-US" smtClean="0"/>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016BE106-E8AC-4A78-AD7D-1F5B802250F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88595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F94E12BD-2DE0-47C8-A14D-EF1D9F98486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18355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AEFE4D31-E300-4B48-AFE5-777CC211D13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40320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6DAEF2A-216D-4A4D-B565-9F28DBE90DA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24107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534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ACE9242-B4E9-41E8-BFBA-EE5A54D1713F}"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67539C53-166F-48EA-A68D-F1354B1B068E}"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ECBC5FE7-23D9-403B-998E-1EB096805D0E}"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lgn="l">
              <a:defRPr/>
            </a:pPr>
            <a:fld id="{4B79D74F-F25B-425C-B6D7-8314691B55E4}" type="slidenum">
              <a:rPr lang="en-US" smtClean="0"/>
              <a:pPr algn="l">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EFB9754-7F7B-4203-B63F-79B2DD09714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16BE106-E8AC-4A78-AD7D-1F5B802250F5}"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94E12BD-2DE0-47C8-A14D-EF1D9F98486C}"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57200" y="6324600"/>
            <a:ext cx="2133600" cy="365125"/>
          </a:xfrm>
          <a:prstGeom prst="rect">
            <a:avLst/>
          </a:prstGeom>
        </p:spPr>
        <p:txBody>
          <a:bodyPr vert="horz" lIns="91440" tIns="45720" rIns="91440" anchor="ctr"/>
          <a:lstStyle>
            <a:lvl1pPr algn="r">
              <a:defRPr sz="1200">
                <a:solidFill>
                  <a:schemeClr val="tx1">
                    <a:tint val="75000"/>
                  </a:schemeClr>
                </a:solidFill>
              </a:defRPr>
            </a:lvl1pPr>
          </a:lstStyle>
          <a:p>
            <a:pPr algn="l"/>
            <a:fld id="{8EFB9754-7F7B-4203-B63F-79B2DD09714C}" type="slidenum">
              <a:rPr lang="en-US" smtClean="0"/>
              <a:pPr algn="l"/>
              <a:t>‹#›</a:t>
            </a:fld>
            <a:endParaRPr lang="en-US" dirty="0"/>
          </a:p>
        </p:txBody>
      </p:sp>
      <p:grpSp>
        <p:nvGrpSpPr>
          <p:cNvPr id="7" name="Group 6"/>
          <p:cNvGrpSpPr/>
          <p:nvPr userDrawn="1"/>
        </p:nvGrpSpPr>
        <p:grpSpPr>
          <a:xfrm>
            <a:off x="6096000" y="6246812"/>
            <a:ext cx="2819400" cy="458788"/>
            <a:chOff x="5638800" y="6172200"/>
            <a:chExt cx="2819400" cy="458788"/>
          </a:xfrm>
        </p:grpSpPr>
        <p:pic>
          <p:nvPicPr>
            <p:cNvPr id="8" name="Picture 1" descr="UT Signature Horizontal"/>
            <p:cNvPicPr>
              <a:picLocks noChangeAspect="1" noChangeArrowheads="1"/>
            </p:cNvPicPr>
            <p:nvPr/>
          </p:nvPicPr>
          <p:blipFill>
            <a:blip r:embed="rId14" cstate="print"/>
            <a:srcRect/>
            <a:stretch>
              <a:fillRect/>
            </a:stretch>
          </p:blipFill>
          <p:spPr bwMode="auto">
            <a:xfrm>
              <a:off x="5638800" y="6172200"/>
              <a:ext cx="2819400" cy="246063"/>
            </a:xfrm>
            <a:prstGeom prst="rect">
              <a:avLst/>
            </a:prstGeom>
            <a:noFill/>
            <a:ln w="9525">
              <a:noFill/>
              <a:miter lim="800000"/>
              <a:headEnd/>
              <a:tailEnd/>
            </a:ln>
          </p:spPr>
        </p:pic>
        <p:sp>
          <p:nvSpPr>
            <p:cNvPr id="9" name="TextBox 6"/>
            <p:cNvSpPr txBox="1">
              <a:spLocks noChangeArrowheads="1"/>
            </p:cNvSpPr>
            <p:nvPr/>
          </p:nvSpPr>
          <p:spPr bwMode="auto">
            <a:xfrm>
              <a:off x="5715000" y="6400800"/>
              <a:ext cx="2743200" cy="230188"/>
            </a:xfrm>
            <a:prstGeom prst="rect">
              <a:avLst/>
            </a:prstGeom>
            <a:noFill/>
            <a:ln w="9525">
              <a:noFill/>
              <a:miter lim="800000"/>
              <a:headEnd/>
              <a:tailEnd/>
            </a:ln>
          </p:spPr>
          <p:txBody>
            <a:bodyPr>
              <a:spAutoFit/>
            </a:bodyPr>
            <a:lstStyle/>
            <a:p>
              <a:pPr eaLnBrk="0" hangingPunct="0"/>
              <a:r>
                <a:rPr lang="en-US" sz="900" b="1" dirty="0">
                  <a:latin typeface="Times New Roman" pitchFamily="18" charset="0"/>
                  <a:cs typeface="Times New Roman" pitchFamily="18" charset="0"/>
                </a:rPr>
                <a:t>Center for Information and Communication Studies</a:t>
              </a:r>
            </a:p>
          </p:txBody>
        </p:sp>
      </p:gr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5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457200" y="6324600"/>
            <a:ext cx="2133600" cy="365125"/>
          </a:xfrm>
          <a:prstGeom prst="rect">
            <a:avLst/>
          </a:prstGeom>
        </p:spPr>
        <p:txBody>
          <a:bodyPr vert="horz" lIns="91440" tIns="45720" rIns="91440" anchor="ctr"/>
          <a:lstStyle>
            <a:lvl1pPr algn="r">
              <a:defRPr sz="1200">
                <a:solidFill>
                  <a:schemeClr val="tx1">
                    <a:tint val="75000"/>
                  </a:schemeClr>
                </a:solidFill>
              </a:defRPr>
            </a:lvl1pPr>
          </a:lstStyle>
          <a:p>
            <a:pPr algn="l"/>
            <a:fld id="{8EFB9754-7F7B-4203-B63F-79B2DD09714C}" type="slidenum">
              <a:rPr lang="en-US" smtClean="0">
                <a:solidFill>
                  <a:prstClr val="black">
                    <a:tint val="75000"/>
                  </a:prstClr>
                </a:solidFill>
              </a:rPr>
              <a:pPr algn="l"/>
              <a:t>‹#›</a:t>
            </a:fld>
            <a:endParaRPr lang="en-US" dirty="0">
              <a:solidFill>
                <a:prstClr val="black">
                  <a:tint val="75000"/>
                </a:prstClr>
              </a:solidFill>
            </a:endParaRPr>
          </a:p>
        </p:txBody>
      </p:sp>
      <p:grpSp>
        <p:nvGrpSpPr>
          <p:cNvPr id="7" name="Group 6"/>
          <p:cNvGrpSpPr/>
          <p:nvPr/>
        </p:nvGrpSpPr>
        <p:grpSpPr>
          <a:xfrm>
            <a:off x="6096000" y="6246812"/>
            <a:ext cx="2819400" cy="458788"/>
            <a:chOff x="5638800" y="6172200"/>
            <a:chExt cx="2819400" cy="458788"/>
          </a:xfrm>
        </p:grpSpPr>
        <p:pic>
          <p:nvPicPr>
            <p:cNvPr id="8" name="Picture 1" descr="UT Signature Horizontal"/>
            <p:cNvPicPr>
              <a:picLocks noChangeAspect="1" noChangeArrowheads="1"/>
            </p:cNvPicPr>
            <p:nvPr/>
          </p:nvPicPr>
          <p:blipFill>
            <a:blip r:embed="rId14" cstate="print"/>
            <a:srcRect/>
            <a:stretch>
              <a:fillRect/>
            </a:stretch>
          </p:blipFill>
          <p:spPr bwMode="auto">
            <a:xfrm>
              <a:off x="5638800" y="6172200"/>
              <a:ext cx="2819400" cy="246063"/>
            </a:xfrm>
            <a:prstGeom prst="rect">
              <a:avLst/>
            </a:prstGeom>
            <a:noFill/>
            <a:ln w="9525">
              <a:noFill/>
              <a:miter lim="800000"/>
              <a:headEnd/>
              <a:tailEnd/>
            </a:ln>
          </p:spPr>
        </p:pic>
        <p:sp>
          <p:nvSpPr>
            <p:cNvPr id="9" name="TextBox 6"/>
            <p:cNvSpPr txBox="1">
              <a:spLocks noChangeArrowheads="1"/>
            </p:cNvSpPr>
            <p:nvPr/>
          </p:nvSpPr>
          <p:spPr bwMode="auto">
            <a:xfrm>
              <a:off x="5715000" y="6400800"/>
              <a:ext cx="2743200" cy="230188"/>
            </a:xfrm>
            <a:prstGeom prst="rect">
              <a:avLst/>
            </a:prstGeom>
            <a:noFill/>
            <a:ln w="9525">
              <a:noFill/>
              <a:miter lim="800000"/>
              <a:headEnd/>
              <a:tailEnd/>
            </a:ln>
          </p:spPr>
          <p:txBody>
            <a:bodyPr>
              <a:spAutoFit/>
            </a:bodyPr>
            <a:lstStyle/>
            <a:p>
              <a:r>
                <a:rPr lang="en-US" sz="900" b="1" dirty="0">
                  <a:solidFill>
                    <a:prstClr val="black"/>
                  </a:solidFill>
                  <a:latin typeface="Times New Roman" pitchFamily="18" charset="0"/>
                  <a:cs typeface="Times New Roman" pitchFamily="18" charset="0"/>
                </a:rPr>
                <a:t>Center for Information and Communication Studies</a:t>
              </a:r>
            </a:p>
          </p:txBody>
        </p:sp>
      </p:grpSp>
    </p:spTree>
    <p:extLst>
      <p:ext uri="{BB962C8B-B14F-4D97-AF65-F5344CB8AC3E}">
        <p14:creationId xmlns:p14="http://schemas.microsoft.com/office/powerpoint/2010/main" val="3469917323"/>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3.jpe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3.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mailto:ctenopir@utk.ed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miriams@utk.edu" TargetMode="External"/><Relationship Id="rId4" Type="http://schemas.openxmlformats.org/officeDocument/2006/relationships/hyperlink" Target="mailto:sallard@utk.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562600"/>
          </a:xfrm>
        </p:spPr>
        <p:txBody>
          <a:bodyPr>
            <a:normAutofit fontScale="90000"/>
          </a:bodyPr>
          <a:lstStyle/>
          <a:p>
            <a:r>
              <a:rPr lang="en-US" dirty="0"/>
              <a:t>Understanding the Data Management Needs and Data Sharing Challenges of Environmental Scientists</a:t>
            </a:r>
            <a:r>
              <a:rPr lang="en-US" dirty="0" smtClean="0"/>
              <a:t/>
            </a:r>
            <a:br>
              <a:rPr lang="en-US" dirty="0" smtClean="0"/>
            </a:br>
            <a:r>
              <a:rPr lang="en-US" dirty="0" smtClean="0"/>
              <a:t/>
            </a:r>
            <a:br>
              <a:rPr lang="en-US" dirty="0" smtClean="0"/>
            </a:br>
            <a:r>
              <a:rPr lang="en-US" dirty="0" smtClean="0"/>
              <a:t/>
            </a:r>
            <a:br>
              <a:rPr lang="en-US" dirty="0" smtClean="0"/>
            </a:br>
            <a:r>
              <a:rPr lang="en-US" sz="3200" dirty="0" smtClean="0"/>
              <a:t>Carol </a:t>
            </a:r>
            <a:r>
              <a:rPr lang="en-US" sz="3200" dirty="0" err="1" smtClean="0"/>
              <a:t>Tenopir</a:t>
            </a:r>
            <a:r>
              <a:rPr lang="en-US" sz="3200" dirty="0" smtClean="0"/>
              <a:t>,</a:t>
            </a:r>
            <a:br>
              <a:rPr lang="en-US" sz="3200" dirty="0" smtClean="0"/>
            </a:br>
            <a:r>
              <a:rPr lang="en-US" sz="3200" dirty="0" smtClean="0"/>
              <a:t>Suzie Allard, and Miriam Davis</a:t>
            </a:r>
            <a:br>
              <a:rPr lang="en-US" sz="3200" dirty="0" smtClean="0"/>
            </a:br>
            <a:r>
              <a:rPr lang="en-US" sz="3200" dirty="0" smtClean="0"/>
              <a:t>University of Tennessee</a:t>
            </a:r>
            <a:r>
              <a:rPr lang="en-US" dirty="0" smtClean="0"/>
              <a:t/>
            </a:r>
            <a:br>
              <a:rPr lang="en-US" dirty="0" smtClean="0"/>
            </a:br>
            <a:r>
              <a:rPr lang="en-US" dirty="0" smtClean="0"/>
              <a:t/>
            </a:r>
            <a:br>
              <a:rPr lang="en-US" dirty="0" smtClean="0"/>
            </a:br>
            <a:r>
              <a:rPr lang="en-US" sz="2800" dirty="0" smtClean="0"/>
              <a:t>EIM Conference</a:t>
            </a:r>
            <a:br>
              <a:rPr lang="en-US" sz="2800" dirty="0" smtClean="0"/>
            </a:br>
            <a:r>
              <a:rPr lang="en-US" sz="2800" dirty="0" smtClean="0"/>
              <a:t>Wednesday, September 28, 2011</a:t>
            </a:r>
            <a:br>
              <a:rPr lang="en-US" sz="2800" dirty="0" smtClean="0"/>
            </a:br>
            <a:endParaRPr lang="en-US" sz="2800" dirty="0"/>
          </a:p>
        </p:txBody>
      </p:sp>
      <p:sp>
        <p:nvSpPr>
          <p:cNvPr id="3" name="Slide Number Placeholder 2"/>
          <p:cNvSpPr>
            <a:spLocks noGrp="1"/>
          </p:cNvSpPr>
          <p:nvPr>
            <p:ph type="sldNum" sz="quarter" idx="12"/>
          </p:nvPr>
        </p:nvSpPr>
        <p:spPr>
          <a:xfrm>
            <a:off x="228600" y="6248400"/>
            <a:ext cx="2133600" cy="365125"/>
          </a:xfrm>
        </p:spPr>
        <p:txBody>
          <a:bodyPr/>
          <a:lstStyle/>
          <a:p>
            <a:pPr algn="l">
              <a:defRPr/>
            </a:pPr>
            <a:fld id="{4B79D74F-F25B-425C-B6D7-8314691B55E4}" type="slidenum">
              <a:rPr lang="en-US" smtClean="0"/>
              <a:pPr algn="l">
                <a:defRPr/>
              </a:pPr>
              <a:t>1</a:t>
            </a:fld>
            <a:endParaRPr lang="en-US" dirty="0"/>
          </a:p>
        </p:txBody>
      </p:sp>
      <p:cxnSp>
        <p:nvCxnSpPr>
          <p:cNvPr id="5" name="Straight Connector 4"/>
          <p:cNvCxnSpPr/>
          <p:nvPr/>
        </p:nvCxnSpPr>
        <p:spPr>
          <a:xfrm>
            <a:off x="2362200" y="2667000"/>
            <a:ext cx="5168833" cy="49679"/>
          </a:xfrm>
          <a:prstGeom prst="line">
            <a:avLst/>
          </a:prstGeom>
          <a:ln w="38100" cmpd="sng"/>
        </p:spPr>
        <p:style>
          <a:lnRef idx="1">
            <a:schemeClr val="accent1"/>
          </a:lnRef>
          <a:fillRef idx="0">
            <a:schemeClr val="accent1"/>
          </a:fillRef>
          <a:effectRef idx="0">
            <a:schemeClr val="accent1"/>
          </a:effectRef>
          <a:fontRef idx="minor">
            <a:schemeClr val="tx1"/>
          </a:fontRef>
        </p:style>
      </p:cxnSp>
      <p:pic>
        <p:nvPicPr>
          <p:cNvPr id="6" name="Picture 5"/>
          <p:cNvPicPr/>
          <p:nvPr/>
        </p:nvPicPr>
        <p:blipFill>
          <a:blip r:embed="rId3" cstate="print"/>
          <a:srcRect/>
          <a:stretch>
            <a:fillRect/>
          </a:stretch>
        </p:blipFill>
        <p:spPr bwMode="auto">
          <a:xfrm>
            <a:off x="304800" y="2438400"/>
            <a:ext cx="1974273" cy="510241"/>
          </a:xfrm>
          <a:prstGeom prst="rect">
            <a:avLst/>
          </a:prstGeom>
          <a:noFill/>
          <a:ln w="9525">
            <a:noFill/>
            <a:miter lim="800000"/>
            <a:headEnd/>
            <a:tailEnd/>
          </a:ln>
        </p:spPr>
      </p:pic>
      <p:grpSp>
        <p:nvGrpSpPr>
          <p:cNvPr id="7" name="Group 6"/>
          <p:cNvGrpSpPr/>
          <p:nvPr/>
        </p:nvGrpSpPr>
        <p:grpSpPr>
          <a:xfrm>
            <a:off x="7531033" y="2019300"/>
            <a:ext cx="1447800" cy="1600200"/>
            <a:chOff x="517512" y="211274"/>
            <a:chExt cx="1242491" cy="1612000"/>
          </a:xfrm>
        </p:grpSpPr>
        <p:pic>
          <p:nvPicPr>
            <p:cNvPr id="8" name="Picture 7"/>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9" name="Rectangle 8"/>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CA7F18-1105-4CF2-9FE7-2C2885506874}" type="slidenum">
              <a:rPr lang="en-US" smtClean="0">
                <a:solidFill>
                  <a:prstClr val="black">
                    <a:tint val="75000"/>
                  </a:prstClr>
                </a:solidFill>
              </a:rPr>
              <a:pPr>
                <a:defRPr/>
              </a:pPr>
              <a:t>10</a:t>
            </a:fld>
            <a:endParaRPr lang="en-US" dirty="0">
              <a:solidFill>
                <a:prstClr val="black">
                  <a:tint val="75000"/>
                </a:prstClr>
              </a:solidFill>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420008256"/>
              </p:ext>
            </p:extLst>
          </p:nvPr>
        </p:nvGraphicFramePr>
        <p:xfrm>
          <a:off x="457200" y="1600200"/>
          <a:ext cx="8458200" cy="44958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p:nvPr/>
        </p:nvPicPr>
        <p:blipFill>
          <a:blip r:embed="rId4" cstate="print"/>
          <a:srcRect/>
          <a:stretch>
            <a:fillRect/>
          </a:stretch>
        </p:blipFill>
        <p:spPr bwMode="auto">
          <a:xfrm>
            <a:off x="116681" y="198120"/>
            <a:ext cx="1940719" cy="563880"/>
          </a:xfrm>
          <a:prstGeom prst="rect">
            <a:avLst/>
          </a:prstGeom>
          <a:noFill/>
          <a:ln w="9525">
            <a:noFill/>
            <a:miter lim="800000"/>
            <a:headEnd/>
            <a:tailEnd/>
          </a:ln>
        </p:spPr>
      </p:pic>
      <p:sp>
        <p:nvSpPr>
          <p:cNvPr id="8" name="Rectangle 7"/>
          <p:cNvSpPr/>
          <p:nvPr/>
        </p:nvSpPr>
        <p:spPr>
          <a:xfrm>
            <a:off x="2667000" y="312530"/>
            <a:ext cx="5036379" cy="1077218"/>
          </a:xfrm>
          <a:prstGeom prst="rect">
            <a:avLst/>
          </a:prstGeom>
        </p:spPr>
        <p:txBody>
          <a:bodyPr wrap="none">
            <a:spAutoFit/>
          </a:bodyPr>
          <a:lstStyle/>
          <a:p>
            <a:pPr algn="ctr"/>
            <a:r>
              <a:rPr lang="en-US" sz="3200" dirty="0" smtClean="0">
                <a:solidFill>
                  <a:prstClr val="black"/>
                </a:solidFill>
                <a:latin typeface="Calibri"/>
              </a:rPr>
              <a:t>Reasons for Not Making Data</a:t>
            </a:r>
          </a:p>
          <a:p>
            <a:pPr algn="ctr"/>
            <a:r>
              <a:rPr lang="en-US" sz="3200" dirty="0" smtClean="0">
                <a:solidFill>
                  <a:prstClr val="black"/>
                </a:solidFill>
                <a:latin typeface="Calibri"/>
              </a:rPr>
              <a:t> Electronically Available</a:t>
            </a:r>
            <a:endParaRPr lang="en-US" sz="3200" dirty="0">
              <a:solidFill>
                <a:prstClr val="black"/>
              </a:solidFill>
              <a:latin typeface="Calibri"/>
            </a:endParaRPr>
          </a:p>
        </p:txBody>
      </p:sp>
    </p:spTree>
    <p:extLst>
      <p:ext uri="{BB962C8B-B14F-4D97-AF65-F5344CB8AC3E}">
        <p14:creationId xmlns:p14="http://schemas.microsoft.com/office/powerpoint/2010/main" val="181080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362200"/>
            <a:ext cx="7010400" cy="1143000"/>
          </a:xfrm>
        </p:spPr>
        <p:txBody>
          <a:bodyPr>
            <a:noAutofit/>
          </a:bodyPr>
          <a:lstStyle/>
          <a:p>
            <a:pPr marL="512064" lvl="0" indent="-512064" algn="l">
              <a:spcBef>
                <a:spcPts val="864"/>
              </a:spcBef>
            </a:pPr>
            <a:r>
              <a:rPr lang="en-US" sz="3600" dirty="0">
                <a:latin typeface="+mn-lt"/>
              </a:rPr>
              <a:t>2</a:t>
            </a:r>
            <a:r>
              <a:rPr lang="en-US" sz="3600" dirty="0" smtClean="0">
                <a:latin typeface="+mn-lt"/>
              </a:rPr>
              <a:t>. </a:t>
            </a:r>
            <a:r>
              <a:rPr lang="en-US" sz="4000" dirty="0">
                <a:latin typeface="+mn-lt"/>
              </a:rPr>
              <a:t>There are different needs, attitudes, and practices between scientists who work in government agencies and those who work in </a:t>
            </a:r>
            <a:r>
              <a:rPr lang="en-US" sz="4000" dirty="0" smtClean="0">
                <a:latin typeface="+mn-lt"/>
              </a:rPr>
              <a:t>academia.</a:t>
            </a:r>
            <a:endParaRPr lang="en-US" sz="4000" dirty="0">
              <a:latin typeface="+mn-lt"/>
            </a:endParaRPr>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dirty="0" smtClean="0"/>
              <a:t>Satisfaction with Ability to Engage in Data Management Activities</a:t>
            </a:r>
            <a:endParaRPr lang="en-US" dirty="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97914729"/>
              </p:ext>
            </p:extLst>
          </p:nvPr>
        </p:nvGraphicFramePr>
        <p:xfrm>
          <a:off x="990600" y="2667000"/>
          <a:ext cx="7315200" cy="2661920"/>
        </p:xfrm>
        <a:graphic>
          <a:graphicData uri="http://schemas.openxmlformats.org/drawingml/2006/table">
            <a:tbl>
              <a:tblPr firstRow="1" bandRow="1">
                <a:tableStyleId>{5C22544A-7EE6-4342-B048-85BDC9FD1C3A}</a:tableStyleId>
              </a:tblPr>
              <a:tblGrid>
                <a:gridCol w="4285673">
                  <a:extLst>
                    <a:ext uri="{9D8B030D-6E8A-4147-A177-3AD203B41FA5}">
                      <a16:colId xmlns:a16="http://schemas.microsoft.com/office/drawing/2014/main" val="20000"/>
                    </a:ext>
                  </a:extLst>
                </a:gridCol>
                <a:gridCol w="1625600">
                  <a:extLst>
                    <a:ext uri="{9D8B030D-6E8A-4147-A177-3AD203B41FA5}">
                      <a16:colId xmlns:a16="http://schemas.microsoft.com/office/drawing/2014/main" val="20001"/>
                    </a:ext>
                  </a:extLst>
                </a:gridCol>
                <a:gridCol w="1403927">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pPr algn="ctr"/>
                      <a:r>
                        <a:rPr lang="en-US" dirty="0" smtClean="0"/>
                        <a:t>% Government</a:t>
                      </a:r>
                      <a:endParaRPr lang="en-US" dirty="0"/>
                    </a:p>
                  </a:txBody>
                  <a:tcPr/>
                </a:tc>
                <a:tc>
                  <a:txBody>
                    <a:bodyPr/>
                    <a:lstStyle/>
                    <a:p>
                      <a:pPr algn="ctr"/>
                      <a:r>
                        <a:rPr lang="en-US" dirty="0" smtClean="0"/>
                        <a:t>% Academic</a:t>
                      </a:r>
                      <a:endParaRPr lang="en-US"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Satisfied with the process for cataloging/describing my data</a:t>
                      </a:r>
                      <a:endParaRPr lang="en-US" dirty="0" smtClean="0">
                        <a:solidFill>
                          <a:schemeClr val="tx1"/>
                        </a:solidFill>
                      </a:endParaRPr>
                    </a:p>
                  </a:txBody>
                  <a:tcPr/>
                </a:tc>
                <a:tc>
                  <a:txBody>
                    <a:bodyPr/>
                    <a:lstStyle/>
                    <a:p>
                      <a:pPr algn="ctr"/>
                      <a:r>
                        <a:rPr lang="en-US" dirty="0" smtClean="0"/>
                        <a:t>47.5</a:t>
                      </a:r>
                      <a:endParaRPr lang="en-US" dirty="0"/>
                    </a:p>
                  </a:txBody>
                  <a:tcPr/>
                </a:tc>
                <a:tc>
                  <a:txBody>
                    <a:bodyPr/>
                    <a:lstStyle/>
                    <a:p>
                      <a:pPr algn="ctr"/>
                      <a:r>
                        <a:rPr lang="en-US" dirty="0" smtClean="0"/>
                        <a:t>61.5</a:t>
                      </a:r>
                      <a:endParaRPr lang="en-US" dirty="0"/>
                    </a:p>
                  </a:txBody>
                  <a:tcPr/>
                </a:tc>
                <a:extLst>
                  <a:ext uri="{0D108BD9-81ED-4DB2-BD59-A6C34878D82A}">
                    <a16:rowId xmlns:a16="http://schemas.microsoft.com/office/drawing/2014/main" val="10001"/>
                  </a:ext>
                </a:extLst>
              </a:tr>
              <a:tr h="370840">
                <a:tc>
                  <a:txBody>
                    <a:bodyPr/>
                    <a:lstStyle/>
                    <a:p>
                      <a:r>
                        <a:rPr lang="en-US" sz="1800" b="1" kern="1200" dirty="0" smtClean="0">
                          <a:solidFill>
                            <a:schemeClr val="dk1"/>
                          </a:solidFill>
                          <a:effectLst/>
                          <a:latin typeface="+mn-lt"/>
                          <a:ea typeface="+mn-ea"/>
                          <a:cs typeface="+mn-cs"/>
                        </a:rPr>
                        <a:t>Satisfied with the tools for preparing my documentation</a:t>
                      </a:r>
                      <a:endParaRPr lang="en-US" b="1" dirty="0"/>
                    </a:p>
                  </a:txBody>
                  <a:tcPr/>
                </a:tc>
                <a:tc>
                  <a:txBody>
                    <a:bodyPr/>
                    <a:lstStyle/>
                    <a:p>
                      <a:pPr algn="ctr"/>
                      <a:r>
                        <a:rPr lang="en-US" dirty="0" smtClean="0"/>
                        <a:t>33.7</a:t>
                      </a:r>
                      <a:endParaRPr lang="en-US" dirty="0"/>
                    </a:p>
                  </a:txBody>
                  <a:tcPr/>
                </a:tc>
                <a:tc>
                  <a:txBody>
                    <a:bodyPr/>
                    <a:lstStyle/>
                    <a:p>
                      <a:pPr algn="ctr"/>
                      <a:r>
                        <a:rPr lang="en-US" dirty="0" smtClean="0"/>
                        <a:t>45.6</a:t>
                      </a:r>
                    </a:p>
                  </a:txBody>
                  <a:tcPr/>
                </a:tc>
                <a:extLst>
                  <a:ext uri="{0D108BD9-81ED-4DB2-BD59-A6C34878D82A}">
                    <a16:rowId xmlns:a16="http://schemas.microsoft.com/office/drawing/2014/main" val="10002"/>
                  </a:ext>
                </a:extLst>
              </a:tr>
              <a:tr h="370840">
                <a:tc>
                  <a:txBody>
                    <a:bodyPr/>
                    <a:lstStyle/>
                    <a:p>
                      <a:r>
                        <a:rPr lang="en-US" sz="1800" b="1" kern="1200" dirty="0" smtClean="0">
                          <a:solidFill>
                            <a:schemeClr val="dk1"/>
                          </a:solidFill>
                          <a:effectLst/>
                          <a:latin typeface="+mn-lt"/>
                          <a:ea typeface="+mn-ea"/>
                          <a:cs typeface="+mn-cs"/>
                        </a:rPr>
                        <a:t>Managing data during the life of the project</a:t>
                      </a:r>
                      <a:endParaRPr lang="en-US" b="1" dirty="0"/>
                    </a:p>
                  </a:txBody>
                  <a:tcPr/>
                </a:tc>
                <a:tc>
                  <a:txBody>
                    <a:bodyPr/>
                    <a:lstStyle/>
                    <a:p>
                      <a:pPr algn="ctr"/>
                      <a:r>
                        <a:rPr lang="en-US" dirty="0" smtClean="0"/>
                        <a:t>52.4</a:t>
                      </a:r>
                      <a:endParaRPr lang="en-US" dirty="0"/>
                    </a:p>
                  </a:txBody>
                  <a:tcPr/>
                </a:tc>
                <a:tc>
                  <a:txBody>
                    <a:bodyPr/>
                    <a:lstStyle/>
                    <a:p>
                      <a:pPr algn="ctr"/>
                      <a:r>
                        <a:rPr lang="en-US" dirty="0" smtClean="0"/>
                        <a:t>39.6</a:t>
                      </a:r>
                      <a:endParaRPr lang="en-US" dirty="0"/>
                    </a:p>
                  </a:txBody>
                  <a:tcPr/>
                </a:tc>
                <a:extLst>
                  <a:ext uri="{0D108BD9-81ED-4DB2-BD59-A6C34878D82A}">
                    <a16:rowId xmlns:a16="http://schemas.microsoft.com/office/drawing/2014/main" val="10003"/>
                  </a:ext>
                </a:extLst>
              </a:tr>
              <a:tr h="370840">
                <a:tc>
                  <a:txBody>
                    <a:bodyPr/>
                    <a:lstStyle/>
                    <a:p>
                      <a:r>
                        <a:rPr lang="en-US" sz="1800" b="1" kern="1200" dirty="0" smtClean="0">
                          <a:solidFill>
                            <a:schemeClr val="dk1"/>
                          </a:solidFill>
                          <a:effectLst/>
                          <a:latin typeface="+mn-lt"/>
                          <a:ea typeface="+mn-ea"/>
                          <a:cs typeface="+mn-cs"/>
                        </a:rPr>
                        <a:t>Storing data beyond the life of the project</a:t>
                      </a:r>
                      <a:endParaRPr lang="en-US" b="1" dirty="0"/>
                    </a:p>
                  </a:txBody>
                  <a:tcPr/>
                </a:tc>
                <a:tc>
                  <a:txBody>
                    <a:bodyPr/>
                    <a:lstStyle/>
                    <a:p>
                      <a:pPr algn="ctr"/>
                      <a:r>
                        <a:rPr lang="en-US" dirty="0" smtClean="0"/>
                        <a:t>53.3</a:t>
                      </a:r>
                      <a:endParaRPr lang="en-US" dirty="0"/>
                    </a:p>
                  </a:txBody>
                  <a:tcPr/>
                </a:tc>
                <a:tc>
                  <a:txBody>
                    <a:bodyPr/>
                    <a:lstStyle/>
                    <a:p>
                      <a:pPr algn="ctr"/>
                      <a:r>
                        <a:rPr lang="en-US" dirty="0" smtClean="0"/>
                        <a:t>34.6</a:t>
                      </a:r>
                      <a:endParaRPr lang="en-US" dirty="0"/>
                    </a:p>
                  </a:txBody>
                  <a:tcPr/>
                </a:tc>
                <a:extLst>
                  <a:ext uri="{0D108BD9-81ED-4DB2-BD59-A6C34878D82A}">
                    <a16:rowId xmlns:a16="http://schemas.microsoft.com/office/drawing/2014/main" val="10004"/>
                  </a:ext>
                </a:extLst>
              </a:tr>
            </a:tbl>
          </a:graphicData>
        </a:graphic>
      </p:graphicFrame>
      <p:pic>
        <p:nvPicPr>
          <p:cNvPr id="6" name="Picture 5"/>
          <p:cNvPicPr/>
          <p:nvPr/>
        </p:nvPicPr>
        <p:blipFill>
          <a:blip r:embed="rId3" cstate="print"/>
          <a:srcRect/>
          <a:stretch>
            <a:fillRect/>
          </a:stretch>
        </p:blipFill>
        <p:spPr bwMode="auto">
          <a:xfrm>
            <a:off x="116681" y="45720"/>
            <a:ext cx="1940719" cy="5638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buNone/>
            </a:pPr>
            <a:endParaRPr lang="en-US" dirty="0" smtClean="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13</a:t>
            </a:fld>
            <a:endParaRPr lang="en-US" dirty="0"/>
          </a:p>
        </p:txBody>
      </p:sp>
      <p:pic>
        <p:nvPicPr>
          <p:cNvPr id="5" name="Picture 14"/>
          <p:cNvPicPr>
            <a:picLocks noChangeAspect="1" noChangeArrowheads="1"/>
          </p:cNvPicPr>
          <p:nvPr/>
        </p:nvPicPr>
        <p:blipFill>
          <a:blip r:embed="rId3" cstate="print"/>
          <a:srcRect/>
          <a:stretch>
            <a:fillRect/>
          </a:stretch>
        </p:blipFill>
        <p:spPr bwMode="auto">
          <a:xfrm>
            <a:off x="410002" y="1289031"/>
            <a:ext cx="1934910" cy="1447800"/>
          </a:xfrm>
          <a:prstGeom prst="rect">
            <a:avLst/>
          </a:prstGeom>
          <a:noFill/>
          <a:ln w="38100" cmpd="sng" algn="ctr">
            <a:solidFill>
              <a:srgbClr val="0070C0"/>
            </a:solidFill>
            <a:miter lim="800000"/>
            <a:headEnd/>
            <a:tailEnd/>
          </a:ln>
        </p:spPr>
      </p:pic>
      <p:sp>
        <p:nvSpPr>
          <p:cNvPr id="8" name="Rounded Rectangular Callout 7"/>
          <p:cNvSpPr/>
          <p:nvPr/>
        </p:nvSpPr>
        <p:spPr>
          <a:xfrm>
            <a:off x="589255" y="5611504"/>
            <a:ext cx="4769426" cy="1219200"/>
          </a:xfrm>
          <a:prstGeom prst="wedgeRoundRectCallout">
            <a:avLst>
              <a:gd name="adj1" fmla="val -36846"/>
              <a:gd name="adj2" fmla="val -63146"/>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schemeClr val="tx1"/>
                </a:solidFill>
              </a:rPr>
              <a:t>“If other people are using my data then I somehow need to report that.  I need to know how it’s being used and if any publications  result.”</a:t>
            </a:r>
            <a:endParaRPr lang="en-US" sz="1800" dirty="0">
              <a:solidFill>
                <a:schemeClr val="tx1"/>
              </a:solidFill>
            </a:endParaRPr>
          </a:p>
        </p:txBody>
      </p:sp>
      <p:sp>
        <p:nvSpPr>
          <p:cNvPr id="10" name="Rounded Rectangular Callout 9"/>
          <p:cNvSpPr/>
          <p:nvPr/>
        </p:nvSpPr>
        <p:spPr>
          <a:xfrm>
            <a:off x="2483426" y="4191000"/>
            <a:ext cx="2732396" cy="1257300"/>
          </a:xfrm>
          <a:prstGeom prst="wedgeRoundRectCallout">
            <a:avLst>
              <a:gd name="adj1" fmla="val 57189"/>
              <a:gd name="adj2" fmla="val 30068"/>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schemeClr val="tx1"/>
                </a:solidFill>
              </a:rPr>
              <a:t>“I don’t have anything I’m keeping private.  I’m willing to put it all out there.”</a:t>
            </a:r>
            <a:endParaRPr lang="en-US" sz="1800" dirty="0">
              <a:solidFill>
                <a:schemeClr val="tx1"/>
              </a:solidFill>
            </a:endParaRPr>
          </a:p>
        </p:txBody>
      </p:sp>
      <p:pic>
        <p:nvPicPr>
          <p:cNvPr id="11" name="Picture 10" descr="birdwatching.jpg"/>
          <p:cNvPicPr>
            <a:picLocks noChangeAspect="1"/>
          </p:cNvPicPr>
          <p:nvPr/>
        </p:nvPicPr>
        <p:blipFill>
          <a:blip r:embed="rId4" cstate="print"/>
          <a:stretch>
            <a:fillRect/>
          </a:stretch>
        </p:blipFill>
        <p:spPr>
          <a:xfrm>
            <a:off x="5562600" y="4495800"/>
            <a:ext cx="3392424" cy="1600200"/>
          </a:xfrm>
          <a:prstGeom prst="rect">
            <a:avLst/>
          </a:prstGeom>
          <a:ln w="38100">
            <a:solidFill>
              <a:srgbClr val="984807">
                <a:alpha val="94000"/>
              </a:srgbClr>
            </a:solidFill>
          </a:ln>
        </p:spPr>
      </p:pic>
      <p:sp>
        <p:nvSpPr>
          <p:cNvPr id="12" name="Rounded Rectangular Callout 11"/>
          <p:cNvSpPr/>
          <p:nvPr/>
        </p:nvSpPr>
        <p:spPr>
          <a:xfrm>
            <a:off x="2628900" y="1289031"/>
            <a:ext cx="3619500" cy="723900"/>
          </a:xfrm>
          <a:prstGeom prst="wedgeRoundRectCallout">
            <a:avLst>
              <a:gd name="adj1" fmla="val -53515"/>
              <a:gd name="adj2" fmla="val 6902"/>
              <a:gd name="adj3" fmla="val 16667"/>
            </a:avLst>
          </a:prstGeom>
          <a:solidFill>
            <a:srgbClr val="DCEBF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ct val="30000"/>
              </a:spcBef>
              <a:defRPr/>
            </a:pPr>
            <a:r>
              <a:rPr lang="en-US" sz="1800" dirty="0" smtClean="0">
                <a:solidFill>
                  <a:schemeClr val="tx1"/>
                </a:solidFill>
              </a:rPr>
              <a:t>“I don’t have the authority to make decisions about data sharing. “ </a:t>
            </a:r>
            <a:endParaRPr lang="en-US" sz="1800" b="1" dirty="0" smtClean="0">
              <a:solidFill>
                <a:schemeClr val="tx1"/>
              </a:solidFill>
            </a:endParaRPr>
          </a:p>
        </p:txBody>
      </p:sp>
      <p:sp>
        <p:nvSpPr>
          <p:cNvPr id="13" name="Rounded Rectangular Callout 12"/>
          <p:cNvSpPr/>
          <p:nvPr/>
        </p:nvSpPr>
        <p:spPr>
          <a:xfrm>
            <a:off x="2483425" y="2590799"/>
            <a:ext cx="4260843" cy="1507679"/>
          </a:xfrm>
          <a:prstGeom prst="wedgeRoundRectCallout">
            <a:avLst>
              <a:gd name="adj1" fmla="val 47879"/>
              <a:gd name="adj2" fmla="val -90702"/>
              <a:gd name="adj3" fmla="val 16667"/>
            </a:avLst>
          </a:prstGeom>
          <a:solidFill>
            <a:srgbClr val="DCEBF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schemeClr val="tx1"/>
                </a:solidFill>
              </a:rPr>
              <a:t>“Our data sharing policy makes it difficult for us to withhold parts of the datasets we receive.  As a result, some data contributors only share sub-sets of their data.”</a:t>
            </a:r>
            <a:endParaRPr lang="en-US" sz="1800" dirty="0">
              <a:solidFill>
                <a:schemeClr val="tx1"/>
              </a:solidFill>
            </a:endParaRPr>
          </a:p>
        </p:txBody>
      </p:sp>
      <p:sp>
        <p:nvSpPr>
          <p:cNvPr id="14" name="Title 1"/>
          <p:cNvSpPr>
            <a:spLocks noGrp="1"/>
          </p:cNvSpPr>
          <p:nvPr/>
        </p:nvSpPr>
        <p:spPr>
          <a:xfrm>
            <a:off x="876300" y="167640"/>
            <a:ext cx="8305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The View from </a:t>
            </a:r>
            <a:r>
              <a:rPr lang="en-US" sz="3600" dirty="0" smtClean="0">
                <a:solidFill>
                  <a:schemeClr val="accent1"/>
                </a:solidFill>
              </a:rPr>
              <a:t>Government</a:t>
            </a:r>
            <a:r>
              <a:rPr lang="en-US" sz="3600" dirty="0" smtClean="0"/>
              <a:t> &amp; </a:t>
            </a:r>
            <a:r>
              <a:rPr lang="en-US" sz="3600" dirty="0" smtClean="0">
                <a:solidFill>
                  <a:schemeClr val="accent6">
                    <a:lumMod val="50000"/>
                  </a:schemeClr>
                </a:solidFill>
              </a:rPr>
              <a:t>Academic</a:t>
            </a:r>
            <a:endParaRPr lang="en-US" sz="3600" dirty="0"/>
          </a:p>
        </p:txBody>
      </p:sp>
      <p:grpSp>
        <p:nvGrpSpPr>
          <p:cNvPr id="15" name="Group 14"/>
          <p:cNvGrpSpPr/>
          <p:nvPr/>
        </p:nvGrpSpPr>
        <p:grpSpPr>
          <a:xfrm>
            <a:off x="82582" y="114300"/>
            <a:ext cx="990600" cy="952500"/>
            <a:chOff x="517512" y="211274"/>
            <a:chExt cx="1242491" cy="1612000"/>
          </a:xfrm>
        </p:grpSpPr>
        <p:pic>
          <p:nvPicPr>
            <p:cNvPr id="16" name="Picture 15"/>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17" name="Rectangle 16"/>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pic>
        <p:nvPicPr>
          <p:cNvPr id="19" name="Picture 8" descr="C:\Users\gillkd\AppData\Local\Microsoft\Windows\Temporary Internet Files\Content.IE5\C2HBVTXS\MP90040745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663" y="2874901"/>
            <a:ext cx="1632235" cy="2447157"/>
          </a:xfrm>
          <a:prstGeom prst="rect">
            <a:avLst/>
          </a:prstGeom>
          <a:noFill/>
          <a:ln w="38100">
            <a:solidFill>
              <a:schemeClr val="accent6">
                <a:lumMod val="50000"/>
              </a:schemeClr>
            </a:solidFill>
            <a:miter lim="800000"/>
          </a:ln>
          <a:extLst>
            <a:ext uri="{909E8E84-426E-40DD-AFC4-6F175D3DCCD1}">
              <a14:hiddenFill xmlns:a14="http://schemas.microsoft.com/office/drawing/2010/main">
                <a:solidFill>
                  <a:srgbClr val="FFFFFF"/>
                </a:solidFill>
              </a14:hiddenFill>
            </a:ext>
          </a:extLst>
        </p:spPr>
      </p:pic>
      <p:pic>
        <p:nvPicPr>
          <p:cNvPr id="20" name="Picture 4" descr="C:\Users\gillkd\AppData\Local\Microsoft\Windows\Temporary Internet Files\Content.IE5\D7Z7EK54\MP900443265[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62102" y="1901012"/>
            <a:ext cx="2092922" cy="1671637"/>
          </a:xfrm>
          <a:prstGeom prst="rect">
            <a:avLst/>
          </a:prstGeom>
          <a:noFill/>
          <a:ln w="38100">
            <a:solidFill>
              <a:schemeClr val="accent1"/>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729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981200"/>
            <a:ext cx="7086600" cy="3916363"/>
          </a:xfrm>
        </p:spPr>
        <p:txBody>
          <a:bodyPr/>
          <a:lstStyle/>
          <a:p>
            <a:pPr lvl="0">
              <a:buNone/>
            </a:pPr>
            <a:r>
              <a:rPr lang="en-US" sz="3600" dirty="0"/>
              <a:t>3</a:t>
            </a:r>
            <a:r>
              <a:rPr lang="en-US" sz="3600" dirty="0" smtClean="0"/>
              <a:t>. </a:t>
            </a:r>
            <a:r>
              <a:rPr lang="en-US" sz="4000" dirty="0" smtClean="0"/>
              <a:t>There are many ways data management can be assisted.</a:t>
            </a:r>
          </a:p>
          <a:p>
            <a:pPr>
              <a:buNone/>
            </a:pPr>
            <a:endParaRPr lang="en-US" dirty="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2204778" y="1661154"/>
            <a:ext cx="4267200" cy="3733800"/>
          </a:xfrm>
          <a:prstGeom prst="ellipse">
            <a:avLst/>
          </a:prstGeom>
          <a:solidFill>
            <a:schemeClr val="tx2">
              <a:lumMod val="20000"/>
              <a:lumOff val="80000"/>
            </a:schemeClr>
          </a:solidFill>
          <a:ln>
            <a:noFill/>
          </a:ln>
          <a:effectLst>
            <a:glow rad="1117600">
              <a:schemeClr val="tx2">
                <a:lumMod val="20000"/>
                <a:lumOff val="80000"/>
                <a:alpha val="53000"/>
              </a:schemeClr>
            </a:glow>
            <a:softEdge rad="825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Oval 3"/>
          <p:cNvSpPr/>
          <p:nvPr/>
        </p:nvSpPr>
        <p:spPr>
          <a:xfrm>
            <a:off x="2300287" y="1676394"/>
            <a:ext cx="4314825" cy="3733800"/>
          </a:xfrm>
          <a:prstGeom prst="ellipse">
            <a:avLst/>
          </a:prstGeom>
          <a:solidFill>
            <a:schemeClr val="tx2">
              <a:lumMod val="75000"/>
              <a:alpha val="78000"/>
            </a:schemeClr>
          </a:solidFill>
          <a:ln>
            <a:noFill/>
          </a:ln>
          <a:effectLst>
            <a:glow rad="228600">
              <a:schemeClr val="tx2">
                <a:lumMod val="20000"/>
                <a:lumOff val="80000"/>
                <a:alpha val="40000"/>
              </a:schemeClr>
            </a:glow>
            <a:outerShdw blurRad="50800" dist="50800" dir="5400000" sx="78000" sy="78000" algn="ctr" rotWithShape="0">
              <a:schemeClr val="tx2">
                <a:lumMod val="40000"/>
                <a:lumOff val="60000"/>
                <a:alpha val="85000"/>
              </a:schemeClr>
            </a:outerShdw>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Slide Number Placeholder 1"/>
          <p:cNvSpPr>
            <a:spLocks noGrp="1"/>
          </p:cNvSpPr>
          <p:nvPr>
            <p:ph type="sldNum" sz="quarter" idx="12"/>
          </p:nvPr>
        </p:nvSpPr>
        <p:spPr/>
        <p:txBody>
          <a:bodyPr/>
          <a:lstStyle/>
          <a:p>
            <a:pPr algn="l"/>
            <a:fld id="{8EFB9754-7F7B-4203-B63F-79B2DD09714C}" type="slidenum">
              <a:rPr lang="en-US" smtClean="0">
                <a:solidFill>
                  <a:prstClr val="black">
                    <a:tint val="75000"/>
                  </a:prstClr>
                </a:solidFill>
              </a:rPr>
              <a:pPr algn="l"/>
              <a:t>15</a:t>
            </a:fld>
            <a:endParaRPr lang="en-US" dirty="0">
              <a:solidFill>
                <a:prstClr val="black">
                  <a:tint val="75000"/>
                </a:prstClr>
              </a:solidFill>
            </a:endParaRPr>
          </a:p>
        </p:txBody>
      </p:sp>
      <p:graphicFrame>
        <p:nvGraphicFramePr>
          <p:cNvPr id="3" name="Content Placeholder 8"/>
          <p:cNvGraphicFramePr>
            <a:graphicFrameLocks/>
          </p:cNvGraphicFramePr>
          <p:nvPr>
            <p:extLst>
              <p:ext uri="{D42A27DB-BD31-4B8C-83A1-F6EECF244321}">
                <p14:modId xmlns:p14="http://schemas.microsoft.com/office/powerpoint/2010/main" val="2370257154"/>
              </p:ext>
            </p:extLst>
          </p:nvPr>
        </p:nvGraphicFramePr>
        <p:xfrm>
          <a:off x="818277" y="670554"/>
          <a:ext cx="7182723"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3"/>
          <p:cNvSpPr txBox="1">
            <a:spLocks/>
          </p:cNvSpPr>
          <p:nvPr/>
        </p:nvSpPr>
        <p:spPr>
          <a:xfrm>
            <a:off x="457200" y="-53975"/>
            <a:ext cx="8229600" cy="8921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prstClr val="black"/>
                </a:solidFill>
              </a:rPr>
              <a:t>Data Life Cycle</a:t>
            </a:r>
          </a:p>
        </p:txBody>
      </p:sp>
      <p:pic>
        <p:nvPicPr>
          <p:cNvPr id="12" name="Picture 11"/>
          <p:cNvPicPr/>
          <p:nvPr/>
        </p:nvPicPr>
        <p:blipFill>
          <a:blip r:embed="rId8" cstate="print"/>
          <a:srcRect/>
          <a:stretch>
            <a:fillRect/>
          </a:stretch>
        </p:blipFill>
        <p:spPr bwMode="auto">
          <a:xfrm>
            <a:off x="228600" y="228600"/>
            <a:ext cx="1974273" cy="510241"/>
          </a:xfrm>
          <a:prstGeom prst="rect">
            <a:avLst/>
          </a:prstGeom>
          <a:noFill/>
          <a:ln w="9525">
            <a:noFill/>
            <a:miter lim="800000"/>
            <a:headEnd/>
            <a:tailEnd/>
          </a:ln>
        </p:spPr>
      </p:pic>
      <p:sp>
        <p:nvSpPr>
          <p:cNvPr id="10" name="TextBox 9"/>
          <p:cNvSpPr txBox="1"/>
          <p:nvPr/>
        </p:nvSpPr>
        <p:spPr>
          <a:xfrm>
            <a:off x="3352800" y="3235667"/>
            <a:ext cx="2209800" cy="584775"/>
          </a:xfrm>
          <a:prstGeom prst="rect">
            <a:avLst/>
          </a:prstGeom>
          <a:noFill/>
        </p:spPr>
        <p:txBody>
          <a:bodyPr wrap="square" rtlCol="0">
            <a:spAutoFit/>
          </a:bodyPr>
          <a:lstStyle/>
          <a:p>
            <a:r>
              <a:rPr lang="en-US" sz="3200" b="1" dirty="0" smtClean="0">
                <a:solidFill>
                  <a:prstClr val="white"/>
                </a:solidFill>
                <a:latin typeface="Calibri"/>
              </a:rPr>
              <a:t>Assessment</a:t>
            </a:r>
            <a:endParaRPr lang="en-US" sz="3200" b="1" dirty="0">
              <a:solidFill>
                <a:prstClr val="white"/>
              </a:solidFill>
              <a:latin typeface="Calibri"/>
            </a:endParaRPr>
          </a:p>
        </p:txBody>
      </p:sp>
    </p:spTree>
    <p:extLst>
      <p:ext uri="{BB962C8B-B14F-4D97-AF65-F5344CB8AC3E}">
        <p14:creationId xmlns:p14="http://schemas.microsoft.com/office/powerpoint/2010/main" val="2262449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534400" cy="1143000"/>
          </a:xfrm>
        </p:spPr>
        <p:txBody>
          <a:bodyPr>
            <a:noAutofit/>
          </a:bodyPr>
          <a:lstStyle/>
          <a:p>
            <a:r>
              <a:rPr lang="en-US" sz="3600" dirty="0" smtClean="0"/>
              <a:t>Importance of Information Tools</a:t>
            </a:r>
            <a:endParaRPr lang="en-US"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34389629"/>
              </p:ext>
            </p:extLst>
          </p:nvPr>
        </p:nvGraphicFramePr>
        <p:xfrm>
          <a:off x="533400" y="1371600"/>
          <a:ext cx="8153399"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16</a:t>
            </a:fld>
            <a:endParaRPr lang="en-US" dirty="0"/>
          </a:p>
        </p:txBody>
      </p:sp>
      <p:grpSp>
        <p:nvGrpSpPr>
          <p:cNvPr id="5" name="Group 4"/>
          <p:cNvGrpSpPr/>
          <p:nvPr/>
        </p:nvGrpSpPr>
        <p:grpSpPr>
          <a:xfrm>
            <a:off x="7696200" y="228600"/>
            <a:ext cx="1242491" cy="1612000"/>
            <a:chOff x="517512" y="211274"/>
            <a:chExt cx="1242491" cy="1612000"/>
          </a:xfrm>
        </p:grpSpPr>
        <p:pic>
          <p:nvPicPr>
            <p:cNvPr id="7" name="Picture 6"/>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8" name="Rectangle 7"/>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spTree>
    <p:extLst>
      <p:ext uri="{BB962C8B-B14F-4D97-AF65-F5344CB8AC3E}">
        <p14:creationId xmlns:p14="http://schemas.microsoft.com/office/powerpoint/2010/main" val="1510343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normAutofit fontScale="90000"/>
          </a:bodyPr>
          <a:lstStyle/>
          <a:p>
            <a:r>
              <a:rPr lang="en-US" dirty="0" smtClean="0"/>
              <a:t>Metadata Standards Currently Used</a:t>
            </a:r>
            <a:endParaRPr lang="en-US" dirty="0"/>
          </a:p>
        </p:txBody>
      </p:sp>
      <p:graphicFrame>
        <p:nvGraphicFramePr>
          <p:cNvPr id="5" name="Chart 4"/>
          <p:cNvGraphicFramePr/>
          <p:nvPr>
            <p:extLst>
              <p:ext uri="{D42A27DB-BD31-4B8C-83A1-F6EECF244321}">
                <p14:modId xmlns:p14="http://schemas.microsoft.com/office/powerpoint/2010/main" val="3439569132"/>
              </p:ext>
            </p:extLst>
          </p:nvPr>
        </p:nvGraphicFramePr>
        <p:xfrm>
          <a:off x="228600" y="1295400"/>
          <a:ext cx="85344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17</a:t>
            </a:fld>
            <a:endParaRPr lang="en-US" dirty="0"/>
          </a:p>
        </p:txBody>
      </p:sp>
      <p:pic>
        <p:nvPicPr>
          <p:cNvPr id="6" name="Picture 5"/>
          <p:cNvPicPr/>
          <p:nvPr/>
        </p:nvPicPr>
        <p:blipFill>
          <a:blip r:embed="rId4" cstate="print"/>
          <a:srcRect/>
          <a:stretch>
            <a:fillRect/>
          </a:stretch>
        </p:blipFill>
        <p:spPr bwMode="auto">
          <a:xfrm>
            <a:off x="116681" y="45720"/>
            <a:ext cx="1940719" cy="5638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18</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586993438"/>
              </p:ext>
            </p:extLst>
          </p:nvPr>
        </p:nvGraphicFramePr>
        <p:xfrm>
          <a:off x="784860" y="2133600"/>
          <a:ext cx="7239000" cy="3901440"/>
        </p:xfrm>
        <a:graphic>
          <a:graphicData uri="http://schemas.openxmlformats.org/drawingml/2006/table">
            <a:tbl>
              <a:tblPr firstRow="1" bandRow="1">
                <a:tableStyleId>{5C22544A-7EE6-4342-B048-85BDC9FD1C3A}</a:tableStyleId>
              </a:tblPr>
              <a:tblGrid>
                <a:gridCol w="4077470">
                  <a:extLst>
                    <a:ext uri="{9D8B030D-6E8A-4147-A177-3AD203B41FA5}">
                      <a16:colId xmlns:a16="http://schemas.microsoft.com/office/drawing/2014/main" val="20000"/>
                    </a:ext>
                  </a:extLst>
                </a:gridCol>
                <a:gridCol w="171373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tblGrid>
              <a:tr h="370840">
                <a:tc>
                  <a:txBody>
                    <a:bodyPr/>
                    <a:lstStyle/>
                    <a:p>
                      <a:endParaRPr lang="en-US" sz="2000" dirty="0"/>
                    </a:p>
                  </a:txBody>
                  <a:tcPr/>
                </a:tc>
                <a:tc>
                  <a:txBody>
                    <a:bodyPr/>
                    <a:lstStyle/>
                    <a:p>
                      <a:r>
                        <a:rPr lang="en-US" sz="2000" dirty="0" smtClean="0"/>
                        <a:t>%</a:t>
                      </a:r>
                      <a:r>
                        <a:rPr lang="en-US" sz="2000" baseline="0" dirty="0" smtClean="0"/>
                        <a:t> Government</a:t>
                      </a:r>
                      <a:endParaRPr lang="en-US" sz="2000" dirty="0"/>
                    </a:p>
                  </a:txBody>
                  <a:tcPr/>
                </a:tc>
                <a:tc>
                  <a:txBody>
                    <a:bodyPr/>
                    <a:lstStyle/>
                    <a:p>
                      <a:r>
                        <a:rPr lang="en-US" sz="2000" dirty="0" smtClean="0"/>
                        <a:t>% Academic</a:t>
                      </a:r>
                      <a:endParaRPr lang="en-US" sz="2000"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Training</a:t>
                      </a:r>
                      <a:r>
                        <a:rPr lang="en-US" sz="2000" kern="1200" baseline="0" dirty="0" smtClean="0">
                          <a:effectLst/>
                        </a:rPr>
                        <a:t> on best practices</a:t>
                      </a:r>
                      <a:endParaRPr lang="en-US" sz="2000" dirty="0" smtClean="0">
                        <a:solidFill>
                          <a:schemeClr val="tx1"/>
                        </a:solidFill>
                      </a:endParaRPr>
                    </a:p>
                  </a:txBody>
                  <a:tcPr/>
                </a:tc>
                <a:tc>
                  <a:txBody>
                    <a:bodyPr/>
                    <a:lstStyle/>
                    <a:p>
                      <a:pPr algn="ctr"/>
                      <a:r>
                        <a:rPr lang="en-US" sz="2000" dirty="0" smtClean="0"/>
                        <a:t>23</a:t>
                      </a:r>
                      <a:endParaRPr lang="en-US" sz="2000" dirty="0"/>
                    </a:p>
                  </a:txBody>
                  <a:tcPr/>
                </a:tc>
                <a:tc>
                  <a:txBody>
                    <a:bodyPr/>
                    <a:lstStyle/>
                    <a:p>
                      <a:pPr algn="ctr"/>
                      <a:r>
                        <a:rPr lang="en-US" sz="2000" dirty="0" smtClean="0"/>
                        <a:t>21</a:t>
                      </a:r>
                      <a:endParaRPr lang="en-US" sz="2000" dirty="0"/>
                    </a:p>
                  </a:txBody>
                  <a:tcPr/>
                </a:tc>
                <a:extLst>
                  <a:ext uri="{0D108BD9-81ED-4DB2-BD59-A6C34878D82A}">
                    <a16:rowId xmlns:a16="http://schemas.microsoft.com/office/drawing/2014/main" val="10001"/>
                  </a:ext>
                </a:extLst>
              </a:tr>
              <a:tr h="370840">
                <a:tc>
                  <a:txBody>
                    <a:bodyPr/>
                    <a:lstStyle/>
                    <a:p>
                      <a:r>
                        <a:rPr lang="en-US" sz="2000" kern="1200" dirty="0" smtClean="0">
                          <a:effectLst/>
                        </a:rPr>
                        <a:t>Funds for data management long-term</a:t>
                      </a:r>
                      <a:endParaRPr lang="en-US" sz="2000" b="1" dirty="0"/>
                    </a:p>
                  </a:txBody>
                  <a:tcPr/>
                </a:tc>
                <a:tc>
                  <a:txBody>
                    <a:bodyPr/>
                    <a:lstStyle/>
                    <a:p>
                      <a:pPr algn="ctr"/>
                      <a:r>
                        <a:rPr lang="en-US" sz="2000" dirty="0" smtClean="0"/>
                        <a:t>27</a:t>
                      </a:r>
                      <a:endParaRPr lang="en-US" sz="2000" dirty="0"/>
                    </a:p>
                  </a:txBody>
                  <a:tcPr/>
                </a:tc>
                <a:tc>
                  <a:txBody>
                    <a:bodyPr/>
                    <a:lstStyle/>
                    <a:p>
                      <a:pPr algn="ctr"/>
                      <a:r>
                        <a:rPr lang="en-US" sz="2000" dirty="0" smtClean="0"/>
                        <a:t>20</a:t>
                      </a:r>
                    </a:p>
                  </a:txBody>
                  <a:tcPr/>
                </a:tc>
                <a:extLst>
                  <a:ext uri="{0D108BD9-81ED-4DB2-BD59-A6C34878D82A}">
                    <a16:rowId xmlns:a16="http://schemas.microsoft.com/office/drawing/2014/main" val="10002"/>
                  </a:ext>
                </a:extLst>
              </a:tr>
              <a:tr h="370840">
                <a:tc>
                  <a:txBody>
                    <a:bodyPr/>
                    <a:lstStyle/>
                    <a:p>
                      <a:r>
                        <a:rPr lang="en-US" sz="2000" kern="1200" dirty="0" smtClean="0">
                          <a:effectLst/>
                        </a:rPr>
                        <a:t>Funds for data management short-term</a:t>
                      </a:r>
                      <a:endParaRPr lang="en-US" sz="2000" b="1" dirty="0"/>
                    </a:p>
                  </a:txBody>
                  <a:tcPr/>
                </a:tc>
                <a:tc>
                  <a:txBody>
                    <a:bodyPr/>
                    <a:lstStyle/>
                    <a:p>
                      <a:pPr algn="ctr"/>
                      <a:r>
                        <a:rPr lang="en-US" sz="2000" dirty="0" smtClean="0"/>
                        <a:t>34</a:t>
                      </a:r>
                      <a:endParaRPr lang="en-US" sz="2000" dirty="0"/>
                    </a:p>
                  </a:txBody>
                  <a:tcPr/>
                </a:tc>
                <a:tc>
                  <a:txBody>
                    <a:bodyPr/>
                    <a:lstStyle/>
                    <a:p>
                      <a:pPr algn="ctr"/>
                      <a:r>
                        <a:rPr lang="en-US" sz="2000" dirty="0" smtClean="0"/>
                        <a:t>29</a:t>
                      </a:r>
                      <a:endParaRPr lang="en-US" sz="2000" dirty="0"/>
                    </a:p>
                  </a:txBody>
                  <a:tcPr/>
                </a:tc>
                <a:extLst>
                  <a:ext uri="{0D108BD9-81ED-4DB2-BD59-A6C34878D82A}">
                    <a16:rowId xmlns:a16="http://schemas.microsoft.com/office/drawing/2014/main" val="10003"/>
                  </a:ext>
                </a:extLst>
              </a:tr>
              <a:tr h="370840">
                <a:tc>
                  <a:txBody>
                    <a:bodyPr/>
                    <a:lstStyle/>
                    <a:p>
                      <a:r>
                        <a:rPr lang="en-US" sz="2000" kern="1200" dirty="0" smtClean="0">
                          <a:effectLst/>
                        </a:rPr>
                        <a:t>Tools and technical support for data management</a:t>
                      </a:r>
                      <a:r>
                        <a:rPr lang="en-US" sz="2000" kern="1200" baseline="0" dirty="0" smtClean="0">
                          <a:effectLst/>
                        </a:rPr>
                        <a:t> long-term</a:t>
                      </a:r>
                      <a:endParaRPr lang="en-US" sz="2000" b="1" dirty="0"/>
                    </a:p>
                  </a:txBody>
                  <a:tcPr/>
                </a:tc>
                <a:tc>
                  <a:txBody>
                    <a:bodyPr/>
                    <a:lstStyle/>
                    <a:p>
                      <a:pPr algn="ctr"/>
                      <a:r>
                        <a:rPr lang="en-US" sz="2000" dirty="0" smtClean="0"/>
                        <a:t>39</a:t>
                      </a:r>
                      <a:endParaRPr lang="en-US" sz="2000" dirty="0"/>
                    </a:p>
                  </a:txBody>
                  <a:tcPr/>
                </a:tc>
                <a:tc>
                  <a:txBody>
                    <a:bodyPr/>
                    <a:lstStyle/>
                    <a:p>
                      <a:pPr algn="ctr"/>
                      <a:r>
                        <a:rPr lang="en-US" sz="2000" dirty="0" smtClean="0"/>
                        <a:t>34</a:t>
                      </a:r>
                      <a:endParaRPr lang="en-US" sz="2000" dirty="0"/>
                    </a:p>
                  </a:txBody>
                  <a:tcPr/>
                </a:tc>
                <a:extLst>
                  <a:ext uri="{0D108BD9-81ED-4DB2-BD59-A6C34878D82A}">
                    <a16:rowId xmlns:a16="http://schemas.microsoft.com/office/drawing/2014/main" val="10004"/>
                  </a:ext>
                </a:extLst>
              </a:tr>
              <a:tr h="370840">
                <a:tc>
                  <a:txBody>
                    <a:bodyPr/>
                    <a:lstStyle/>
                    <a:p>
                      <a:r>
                        <a:rPr lang="en-US" sz="2000" kern="1200" dirty="0" smtClean="0">
                          <a:effectLst/>
                        </a:rPr>
                        <a:t>Tools and technical support for data management short-term</a:t>
                      </a:r>
                      <a:endParaRPr lang="en-US" sz="2000" b="1" dirty="0"/>
                    </a:p>
                  </a:txBody>
                  <a:tcPr/>
                </a:tc>
                <a:tc>
                  <a:txBody>
                    <a:bodyPr/>
                    <a:lstStyle/>
                    <a:p>
                      <a:pPr algn="ctr"/>
                      <a:r>
                        <a:rPr lang="en-US" sz="2000" dirty="0" smtClean="0"/>
                        <a:t>48</a:t>
                      </a:r>
                      <a:endParaRPr lang="en-US" sz="2000" dirty="0"/>
                    </a:p>
                  </a:txBody>
                  <a:tcPr/>
                </a:tc>
                <a:tc>
                  <a:txBody>
                    <a:bodyPr/>
                    <a:lstStyle/>
                    <a:p>
                      <a:pPr algn="ctr"/>
                      <a:r>
                        <a:rPr lang="en-US" sz="2000" dirty="0" smtClean="0"/>
                        <a:t>43</a:t>
                      </a:r>
                      <a:endParaRPr lang="en-US" sz="2000" dirty="0"/>
                    </a:p>
                  </a:txBody>
                  <a:tcPr/>
                </a:tc>
                <a:extLst>
                  <a:ext uri="{0D108BD9-81ED-4DB2-BD59-A6C34878D82A}">
                    <a16:rowId xmlns:a16="http://schemas.microsoft.com/office/drawing/2014/main" val="10005"/>
                  </a:ext>
                </a:extLst>
              </a:tr>
            </a:tbl>
          </a:graphicData>
        </a:graphic>
      </p:graphicFrame>
      <p:sp>
        <p:nvSpPr>
          <p:cNvPr id="10" name="TextBox 9"/>
          <p:cNvSpPr txBox="1"/>
          <p:nvPr/>
        </p:nvSpPr>
        <p:spPr>
          <a:xfrm>
            <a:off x="1676400" y="951577"/>
            <a:ext cx="5455920" cy="646331"/>
          </a:xfrm>
          <a:prstGeom prst="rect">
            <a:avLst/>
          </a:prstGeom>
          <a:noFill/>
        </p:spPr>
        <p:txBody>
          <a:bodyPr wrap="square" rtlCol="0">
            <a:spAutoFit/>
          </a:bodyPr>
          <a:lstStyle/>
          <a:p>
            <a:r>
              <a:rPr lang="en-US" sz="3600" dirty="0" smtClean="0">
                <a:latin typeface="+mn-lt"/>
              </a:rPr>
              <a:t>My organization provides…</a:t>
            </a:r>
            <a:endParaRPr lang="en-US" sz="3600" dirty="0">
              <a:latin typeface="+mn-lt"/>
            </a:endParaRPr>
          </a:p>
        </p:txBody>
      </p:sp>
      <p:pic>
        <p:nvPicPr>
          <p:cNvPr id="5" name="Picture 4"/>
          <p:cNvPicPr/>
          <p:nvPr/>
        </p:nvPicPr>
        <p:blipFill>
          <a:blip r:embed="rId3" cstate="print"/>
          <a:srcRect/>
          <a:stretch>
            <a:fillRect/>
          </a:stretch>
        </p:blipFill>
        <p:spPr bwMode="auto">
          <a:xfrm>
            <a:off x="116681" y="45720"/>
            <a:ext cx="1940719" cy="563880"/>
          </a:xfrm>
          <a:prstGeom prst="rect">
            <a:avLst/>
          </a:prstGeom>
          <a:noFill/>
          <a:ln w="9525">
            <a:noFill/>
            <a:miter lim="800000"/>
            <a:headEnd/>
            <a:tailEnd/>
          </a:ln>
        </p:spPr>
      </p:pic>
    </p:spTree>
    <p:extLst>
      <p:ext uri="{BB962C8B-B14F-4D97-AF65-F5344CB8AC3E}">
        <p14:creationId xmlns:p14="http://schemas.microsoft.com/office/powerpoint/2010/main" val="3348461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Looking for Assistance</a:t>
            </a:r>
            <a:endParaRPr lang="en-US" dirty="0"/>
          </a:p>
        </p:txBody>
      </p:sp>
      <p:sp>
        <p:nvSpPr>
          <p:cNvPr id="3" name="Content Placeholder 2"/>
          <p:cNvSpPr>
            <a:spLocks noGrp="1"/>
          </p:cNvSpPr>
          <p:nvPr>
            <p:ph idx="1"/>
          </p:nvPr>
        </p:nvSpPr>
        <p:spPr/>
        <p:txBody>
          <a:bodyPr/>
          <a:lstStyle/>
          <a:p>
            <a:endParaRPr lang="en-US" dirty="0" smtClean="0"/>
          </a:p>
          <a:p>
            <a:pPr>
              <a:buNone/>
            </a:pPr>
            <a:endParaRPr lang="en-US" dirty="0" smtClean="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19</a:t>
            </a:fld>
            <a:endParaRPr lang="en-US" dirty="0"/>
          </a:p>
        </p:txBody>
      </p:sp>
      <p:pic>
        <p:nvPicPr>
          <p:cNvPr id="5" name="Picture 14"/>
          <p:cNvPicPr>
            <a:picLocks noChangeAspect="1" noChangeArrowheads="1"/>
          </p:cNvPicPr>
          <p:nvPr/>
        </p:nvPicPr>
        <p:blipFill>
          <a:blip r:embed="rId3" cstate="print"/>
          <a:srcRect/>
          <a:stretch>
            <a:fillRect/>
          </a:stretch>
        </p:blipFill>
        <p:spPr bwMode="auto">
          <a:xfrm>
            <a:off x="533400" y="1524000"/>
            <a:ext cx="1934910" cy="1447800"/>
          </a:xfrm>
          <a:prstGeom prst="rect">
            <a:avLst/>
          </a:prstGeom>
          <a:noFill/>
          <a:ln w="38100" cmpd="sng" algn="ctr">
            <a:solidFill>
              <a:srgbClr val="0070C0"/>
            </a:solidFill>
            <a:miter lim="800000"/>
            <a:headEnd/>
            <a:tailEnd/>
          </a:ln>
        </p:spPr>
      </p:pic>
      <p:sp>
        <p:nvSpPr>
          <p:cNvPr id="8" name="Rounded Rectangular Callout 7"/>
          <p:cNvSpPr/>
          <p:nvPr/>
        </p:nvSpPr>
        <p:spPr>
          <a:xfrm>
            <a:off x="2590800" y="3506336"/>
            <a:ext cx="2133600" cy="3199264"/>
          </a:xfrm>
          <a:prstGeom prst="wedgeRoundRectCallout">
            <a:avLst>
              <a:gd name="adj1" fmla="val -74071"/>
              <a:gd name="adj2" fmla="val -5130"/>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schemeClr val="tx1"/>
                </a:solidFill>
              </a:rPr>
              <a:t>“It is cumbersome to put those data sets together, but only because it is important. If there were ways to automate some of that information collection out of the data sets, it would help.”</a:t>
            </a:r>
            <a:endParaRPr lang="en-US" sz="1800" dirty="0">
              <a:solidFill>
                <a:schemeClr val="tx1"/>
              </a:solidFill>
            </a:endParaRPr>
          </a:p>
        </p:txBody>
      </p:sp>
      <p:sp>
        <p:nvSpPr>
          <p:cNvPr id="10" name="Rounded Rectangular Callout 9"/>
          <p:cNvSpPr/>
          <p:nvPr/>
        </p:nvSpPr>
        <p:spPr>
          <a:xfrm>
            <a:off x="4595291" y="2210937"/>
            <a:ext cx="4343400" cy="1295400"/>
          </a:xfrm>
          <a:prstGeom prst="wedgeRoundRectCallout">
            <a:avLst>
              <a:gd name="adj1" fmla="val 5029"/>
              <a:gd name="adj2" fmla="val 81995"/>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schemeClr val="tx1"/>
                </a:solidFill>
              </a:rPr>
              <a:t>“Maximum utility of the data would require geo-referencing of the data. We would need help geo-referencing the part of the collection that isn’t geo-referenced.”</a:t>
            </a:r>
            <a:endParaRPr lang="en-US" sz="1800" dirty="0">
              <a:solidFill>
                <a:schemeClr val="tx1"/>
              </a:solidFill>
            </a:endParaRPr>
          </a:p>
        </p:txBody>
      </p:sp>
      <p:pic>
        <p:nvPicPr>
          <p:cNvPr id="11" name="Picture 10" descr="birdwatching.jpg"/>
          <p:cNvPicPr>
            <a:picLocks noChangeAspect="1"/>
          </p:cNvPicPr>
          <p:nvPr/>
        </p:nvPicPr>
        <p:blipFill>
          <a:blip r:embed="rId4" cstate="print"/>
          <a:stretch>
            <a:fillRect/>
          </a:stretch>
        </p:blipFill>
        <p:spPr>
          <a:xfrm>
            <a:off x="5370576" y="4152900"/>
            <a:ext cx="3392424" cy="1600200"/>
          </a:xfrm>
          <a:prstGeom prst="rect">
            <a:avLst/>
          </a:prstGeom>
          <a:ln w="38100">
            <a:solidFill>
              <a:srgbClr val="984807">
                <a:alpha val="94000"/>
              </a:srgbClr>
            </a:solidFill>
          </a:ln>
        </p:spPr>
      </p:pic>
      <p:sp>
        <p:nvSpPr>
          <p:cNvPr id="13" name="Rounded Rectangular Callout 12"/>
          <p:cNvSpPr/>
          <p:nvPr/>
        </p:nvSpPr>
        <p:spPr>
          <a:xfrm>
            <a:off x="2863471" y="1378934"/>
            <a:ext cx="4636258" cy="602265"/>
          </a:xfrm>
          <a:prstGeom prst="wedgeRoundRectCallout">
            <a:avLst>
              <a:gd name="adj1" fmla="val -54855"/>
              <a:gd name="adj2" fmla="val 127311"/>
              <a:gd name="adj3" fmla="val 16667"/>
            </a:avLst>
          </a:prstGeom>
          <a:solidFill>
            <a:srgbClr val="DCEBF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30000"/>
              </a:spcBef>
              <a:defRPr/>
            </a:pPr>
            <a:r>
              <a:rPr lang="en-US" sz="1800" dirty="0" smtClean="0">
                <a:solidFill>
                  <a:schemeClr val="tx1"/>
                </a:solidFill>
              </a:rPr>
              <a:t>“Manpower. We need more people to handle these sorts of things.”</a:t>
            </a:r>
            <a:endParaRPr lang="en-US" sz="1800" b="1" dirty="0" smtClean="0">
              <a:solidFill>
                <a:schemeClr val="tx1"/>
              </a:solidFill>
            </a:endParaRPr>
          </a:p>
        </p:txBody>
      </p:sp>
      <p:grpSp>
        <p:nvGrpSpPr>
          <p:cNvPr id="12" name="Group 11"/>
          <p:cNvGrpSpPr/>
          <p:nvPr/>
        </p:nvGrpSpPr>
        <p:grpSpPr>
          <a:xfrm>
            <a:off x="7696200" y="228600"/>
            <a:ext cx="1242491" cy="1612000"/>
            <a:chOff x="517512" y="211274"/>
            <a:chExt cx="1242491" cy="1612000"/>
          </a:xfrm>
        </p:grpSpPr>
        <p:pic>
          <p:nvPicPr>
            <p:cNvPr id="14" name="Picture 13"/>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15" name="Rectangle 14"/>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pic>
        <p:nvPicPr>
          <p:cNvPr id="16" name="Picture 8" descr="C:\Users\gillkd\AppData\Local\Microsoft\Windows\Temporary Internet Files\Content.IE5\C2HBVTXS\MP90040745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8600" y="3565492"/>
            <a:ext cx="1698438" cy="2546413"/>
          </a:xfrm>
          <a:prstGeom prst="rect">
            <a:avLst/>
          </a:prstGeom>
          <a:noFill/>
          <a:ln w="38100">
            <a:solidFill>
              <a:schemeClr val="accent6">
                <a:lumMod val="50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455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pPr algn="l"/>
            <a:fld id="{8EFB9754-7F7B-4203-B63F-79B2DD09714C}" type="slidenum">
              <a:rPr lang="en-US" smtClean="0"/>
              <a:pPr algn="l"/>
              <a:t>2</a:t>
            </a:fld>
            <a:endParaRPr lang="en-US" dirty="0"/>
          </a:p>
        </p:txBody>
      </p:sp>
      <p:grpSp>
        <p:nvGrpSpPr>
          <p:cNvPr id="17" name="Group 16"/>
          <p:cNvGrpSpPr/>
          <p:nvPr/>
        </p:nvGrpSpPr>
        <p:grpSpPr>
          <a:xfrm>
            <a:off x="838200" y="381000"/>
            <a:ext cx="3505200" cy="4091702"/>
            <a:chOff x="914400" y="685800"/>
            <a:chExt cx="3200400" cy="4091702"/>
          </a:xfrm>
        </p:grpSpPr>
        <p:pic>
          <p:nvPicPr>
            <p:cNvPr id="1026" name="Picture 2" descr="C:\Users\Miriam Davis\AppData\Local\Microsoft\Windows\Temporary Internet Files\Low\Content.IE5\QNTC5VAB\MC900438059[1].PNG"/>
            <p:cNvPicPr>
              <a:picLocks noChangeAspect="1" noChangeArrowheads="1"/>
            </p:cNvPicPr>
            <p:nvPr/>
          </p:nvPicPr>
          <p:blipFill>
            <a:blip r:embed="rId3" cstate="print"/>
            <a:srcRect/>
            <a:stretch>
              <a:fillRect/>
            </a:stretch>
          </p:blipFill>
          <p:spPr bwMode="auto">
            <a:xfrm>
              <a:off x="1066800" y="685800"/>
              <a:ext cx="1737360" cy="1737360"/>
            </a:xfrm>
            <a:prstGeom prst="rect">
              <a:avLst/>
            </a:prstGeom>
            <a:noFill/>
          </p:spPr>
        </p:pic>
        <p:sp>
          <p:nvSpPr>
            <p:cNvPr id="9" name="TextBox 8"/>
            <p:cNvSpPr txBox="1"/>
            <p:nvPr/>
          </p:nvSpPr>
          <p:spPr>
            <a:xfrm>
              <a:off x="914400" y="2438400"/>
              <a:ext cx="3200400" cy="2339102"/>
            </a:xfrm>
            <a:prstGeom prst="rect">
              <a:avLst/>
            </a:prstGeom>
            <a:noFill/>
          </p:spPr>
          <p:txBody>
            <a:bodyPr wrap="square" rtlCol="0">
              <a:spAutoFit/>
            </a:bodyPr>
            <a:lstStyle/>
            <a:p>
              <a:r>
                <a:rPr lang="en-US" sz="2200" dirty="0" smtClean="0">
                  <a:latin typeface="+mn-lt"/>
                </a:rPr>
                <a:t>Data Observation Network for Earth (DataONE) </a:t>
              </a:r>
            </a:p>
            <a:p>
              <a:pPr>
                <a:buFont typeface="Arial" pitchFamily="34" charset="0"/>
                <a:buChar char="•"/>
              </a:pPr>
              <a:r>
                <a:rPr lang="en-US" sz="2000" dirty="0" smtClean="0">
                  <a:latin typeface="+mn-lt"/>
                </a:rPr>
                <a:t>  International</a:t>
              </a:r>
            </a:p>
            <a:p>
              <a:pPr>
                <a:buFont typeface="Arial" pitchFamily="34" charset="0"/>
                <a:buChar char="•"/>
              </a:pPr>
              <a:r>
                <a:rPr lang="en-US" sz="2000" dirty="0" smtClean="0">
                  <a:latin typeface="+mn-lt"/>
                </a:rPr>
                <a:t>  NSF</a:t>
              </a:r>
            </a:p>
            <a:p>
              <a:pPr>
                <a:buFont typeface="Arial" pitchFamily="34" charset="0"/>
                <a:buChar char="•"/>
              </a:pPr>
              <a:r>
                <a:rPr lang="en-US" sz="2000" dirty="0" smtClean="0">
                  <a:latin typeface="+mn-lt"/>
                </a:rPr>
                <a:t>  Multi-disciplinary</a:t>
              </a:r>
            </a:p>
            <a:p>
              <a:endParaRPr lang="en-US" sz="2000" dirty="0" smtClean="0"/>
            </a:p>
          </p:txBody>
        </p:sp>
      </p:grpSp>
      <p:grpSp>
        <p:nvGrpSpPr>
          <p:cNvPr id="18" name="Group 17"/>
          <p:cNvGrpSpPr/>
          <p:nvPr/>
        </p:nvGrpSpPr>
        <p:grpSpPr>
          <a:xfrm>
            <a:off x="4495800" y="609600"/>
            <a:ext cx="4419600" cy="3832324"/>
            <a:chOff x="4572000" y="914400"/>
            <a:chExt cx="4419600" cy="3832324"/>
          </a:xfrm>
        </p:grpSpPr>
        <p:pic>
          <p:nvPicPr>
            <p:cNvPr id="8" name="Picture 3"/>
            <p:cNvPicPr>
              <a:picLocks noChangeAspect="1" noChangeArrowheads="1"/>
            </p:cNvPicPr>
            <p:nvPr/>
          </p:nvPicPr>
          <p:blipFill>
            <a:blip r:embed="rId4" cstate="print"/>
            <a:srcRect/>
            <a:stretch>
              <a:fillRect/>
            </a:stretch>
          </p:blipFill>
          <p:spPr bwMode="auto">
            <a:xfrm>
              <a:off x="5791200" y="914400"/>
              <a:ext cx="1340568" cy="1371600"/>
            </a:xfrm>
            <a:prstGeom prst="rect">
              <a:avLst/>
            </a:prstGeom>
            <a:noFill/>
            <a:ln w="9525">
              <a:solidFill>
                <a:schemeClr val="tx1"/>
              </a:solidFill>
              <a:miter lim="800000"/>
              <a:headEnd/>
              <a:tailEnd/>
            </a:ln>
          </p:spPr>
        </p:pic>
        <p:sp>
          <p:nvSpPr>
            <p:cNvPr id="10" name="TextBox 9"/>
            <p:cNvSpPr txBox="1"/>
            <p:nvPr/>
          </p:nvSpPr>
          <p:spPr>
            <a:xfrm>
              <a:off x="4572000" y="2438400"/>
              <a:ext cx="4419600" cy="2308324"/>
            </a:xfrm>
            <a:prstGeom prst="rect">
              <a:avLst/>
            </a:prstGeom>
            <a:noFill/>
          </p:spPr>
          <p:txBody>
            <a:bodyPr wrap="square" rtlCol="0">
              <a:spAutoFit/>
            </a:bodyPr>
            <a:lstStyle/>
            <a:p>
              <a:r>
                <a:rPr lang="en-US" sz="2200" dirty="0" smtClean="0">
                  <a:latin typeface="+mn-lt"/>
                </a:rPr>
                <a:t>Increasing Biological Information Sources (IBIS)</a:t>
              </a:r>
            </a:p>
            <a:p>
              <a:pPr>
                <a:buFont typeface="Arial" pitchFamily="34" charset="0"/>
                <a:buChar char="•"/>
              </a:pPr>
              <a:r>
                <a:rPr lang="en-US" sz="2000" dirty="0" smtClean="0">
                  <a:latin typeface="+mn-lt"/>
                </a:rPr>
                <a:t>  Southeast US</a:t>
              </a:r>
            </a:p>
            <a:p>
              <a:pPr>
                <a:buFont typeface="Arial" pitchFamily="34" charset="0"/>
                <a:buChar char="•"/>
              </a:pPr>
              <a:r>
                <a:rPr lang="en-US" sz="2000" dirty="0" smtClean="0">
                  <a:latin typeface="+mn-lt"/>
                </a:rPr>
                <a:t>  USGS</a:t>
              </a:r>
            </a:p>
            <a:p>
              <a:pPr marL="228600" indent="-228600">
                <a:buFont typeface="Arial" pitchFamily="34" charset="0"/>
                <a:buChar char="•"/>
              </a:pPr>
              <a:r>
                <a:rPr lang="en-US" sz="2000" dirty="0" smtClean="0">
                  <a:latin typeface="+mn-lt"/>
                </a:rPr>
                <a:t>Dual disciplinary (Env. &amp; Info. Sci.)</a:t>
              </a:r>
            </a:p>
            <a:p>
              <a:pPr marL="228600" indent="-228600"/>
              <a:endParaRPr lang="en-US" sz="2000" dirty="0" smtClean="0"/>
            </a:p>
            <a:p>
              <a:pPr>
                <a:buFont typeface="Arial" pitchFamily="34" charset="0"/>
                <a:buChar char="•"/>
              </a:pPr>
              <a:endParaRPr lang="en-US" sz="2000" dirty="0"/>
            </a:p>
          </p:txBody>
        </p:sp>
      </p:grpSp>
      <p:grpSp>
        <p:nvGrpSpPr>
          <p:cNvPr id="19" name="Group 18"/>
          <p:cNvGrpSpPr/>
          <p:nvPr/>
        </p:nvGrpSpPr>
        <p:grpSpPr>
          <a:xfrm>
            <a:off x="685800" y="4648200"/>
            <a:ext cx="7772400" cy="1364397"/>
            <a:chOff x="1066800" y="4191000"/>
            <a:chExt cx="7467600" cy="1364397"/>
          </a:xfrm>
        </p:grpSpPr>
        <p:sp>
          <p:nvSpPr>
            <p:cNvPr id="15" name="Left Brace 14"/>
            <p:cNvSpPr/>
            <p:nvPr/>
          </p:nvSpPr>
          <p:spPr bwMode="auto">
            <a:xfrm rot="16200000">
              <a:off x="4419600" y="990600"/>
              <a:ext cx="457200" cy="6858000"/>
            </a:xfrm>
            <a:prstGeom prst="leftBrace">
              <a:avLst>
                <a:gd name="adj1" fmla="val 84091"/>
                <a:gd name="adj2" fmla="val 49756"/>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6" charset="-128"/>
              </a:endParaRPr>
            </a:p>
          </p:txBody>
        </p:sp>
        <p:sp>
          <p:nvSpPr>
            <p:cNvPr id="16" name="TextBox 15"/>
            <p:cNvSpPr txBox="1"/>
            <p:nvPr/>
          </p:nvSpPr>
          <p:spPr>
            <a:xfrm>
              <a:off x="1066800" y="4724400"/>
              <a:ext cx="7467600" cy="830997"/>
            </a:xfrm>
            <a:prstGeom prst="rect">
              <a:avLst/>
            </a:prstGeom>
            <a:noFill/>
          </p:spPr>
          <p:txBody>
            <a:bodyPr wrap="square" rtlCol="0">
              <a:spAutoFit/>
            </a:bodyPr>
            <a:lstStyle/>
            <a:p>
              <a:pPr algn="ctr"/>
              <a:r>
                <a:rPr lang="en-US" dirty="0" smtClean="0">
                  <a:latin typeface="+mn-lt"/>
                </a:rPr>
                <a:t>Both use assessments to gain insights into scientists’ data and information practices and needs.</a:t>
              </a:r>
              <a:endParaRPr lang="en-US" dirty="0">
                <a:latin typeface="+mn-lt"/>
              </a:endParaRPr>
            </a:p>
          </p:txBody>
        </p:sp>
      </p:grpSp>
      <p:grpSp>
        <p:nvGrpSpPr>
          <p:cNvPr id="12" name="Group 11"/>
          <p:cNvGrpSpPr/>
          <p:nvPr/>
        </p:nvGrpSpPr>
        <p:grpSpPr>
          <a:xfrm>
            <a:off x="5867400" y="3810000"/>
            <a:ext cx="838200" cy="838200"/>
            <a:chOff x="517512" y="211274"/>
            <a:chExt cx="1242491" cy="1612000"/>
          </a:xfrm>
        </p:grpSpPr>
        <p:pic>
          <p:nvPicPr>
            <p:cNvPr id="13" name="Picture 12"/>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14" name="Rectangle 13"/>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pic>
        <p:nvPicPr>
          <p:cNvPr id="20" name="Picture 19"/>
          <p:cNvPicPr/>
          <p:nvPr/>
        </p:nvPicPr>
        <p:blipFill>
          <a:blip r:embed="rId6" cstate="print"/>
          <a:srcRect/>
          <a:stretch>
            <a:fillRect/>
          </a:stretch>
        </p:blipFill>
        <p:spPr bwMode="auto">
          <a:xfrm>
            <a:off x="1371600" y="4114800"/>
            <a:ext cx="1974273" cy="5102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Carol Tenopir</a:t>
            </a:r>
          </a:p>
          <a:p>
            <a:pPr>
              <a:buNone/>
            </a:pPr>
            <a:r>
              <a:rPr lang="en-US" dirty="0" smtClean="0">
                <a:hlinkClick r:id="rId3"/>
              </a:rPr>
              <a:t>ctenopir@utk.edu</a:t>
            </a:r>
            <a:endParaRPr lang="en-US" dirty="0" smtClean="0"/>
          </a:p>
          <a:p>
            <a:pPr>
              <a:buNone/>
            </a:pPr>
            <a:endParaRPr lang="en-US" dirty="0" smtClean="0"/>
          </a:p>
          <a:p>
            <a:pPr>
              <a:buNone/>
            </a:pPr>
            <a:r>
              <a:rPr lang="en-US" dirty="0" smtClean="0"/>
              <a:t>Suzie Allard</a:t>
            </a:r>
          </a:p>
          <a:p>
            <a:pPr>
              <a:buNone/>
            </a:pPr>
            <a:r>
              <a:rPr lang="en-US" dirty="0" smtClean="0">
                <a:hlinkClick r:id="rId4"/>
              </a:rPr>
              <a:t>sallard@utk.edu</a:t>
            </a:r>
            <a:endParaRPr lang="en-US" dirty="0" smtClean="0"/>
          </a:p>
          <a:p>
            <a:pPr>
              <a:buNone/>
            </a:pPr>
            <a:endParaRPr lang="en-US" dirty="0"/>
          </a:p>
          <a:p>
            <a:pPr>
              <a:buNone/>
            </a:pPr>
            <a:r>
              <a:rPr lang="en-US" dirty="0" smtClean="0"/>
              <a:t>Miriam Davis</a:t>
            </a:r>
          </a:p>
          <a:p>
            <a:pPr>
              <a:buNone/>
            </a:pPr>
            <a:r>
              <a:rPr lang="en-US" dirty="0" smtClean="0">
                <a:hlinkClick r:id="rId5"/>
              </a:rPr>
              <a:t>miriams@utk.edu</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FB9754-7F7B-4203-B63F-79B2DD09714C}" type="slidenum">
              <a:rPr lang="en-US" smtClean="0">
                <a:solidFill>
                  <a:prstClr val="black">
                    <a:tint val="75000"/>
                  </a:prstClr>
                </a:solidFill>
              </a:rPr>
              <a:pPr/>
              <a:t>3</a:t>
            </a:fld>
            <a:endParaRPr lang="en-US" dirty="0">
              <a:solidFill>
                <a:prstClr val="black">
                  <a:tint val="75000"/>
                </a:prstClr>
              </a:solidFill>
            </a:endParaRPr>
          </a:p>
        </p:txBody>
      </p:sp>
      <p:sp>
        <p:nvSpPr>
          <p:cNvPr id="4" name="Rectangle 3"/>
          <p:cNvSpPr/>
          <p:nvPr/>
        </p:nvSpPr>
        <p:spPr>
          <a:xfrm>
            <a:off x="2590800" y="304800"/>
            <a:ext cx="3548728" cy="584775"/>
          </a:xfrm>
          <a:prstGeom prst="rect">
            <a:avLst/>
          </a:prstGeom>
        </p:spPr>
        <p:txBody>
          <a:bodyPr wrap="none">
            <a:spAutoFit/>
          </a:bodyPr>
          <a:lstStyle/>
          <a:p>
            <a:r>
              <a:rPr lang="en-US" sz="3200" dirty="0">
                <a:solidFill>
                  <a:prstClr val="black"/>
                </a:solidFill>
                <a:latin typeface="Calibri"/>
                <a:ea typeface="ＭＳ Ｐゴシック" pitchFamily="34" charset="-128"/>
              </a:rPr>
              <a:t>Surveys of Scientists</a:t>
            </a:r>
            <a:endParaRPr lang="en-US" dirty="0">
              <a:solidFill>
                <a:prstClr val="black"/>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0681" y="1905000"/>
            <a:ext cx="6089650"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7086600" y="819477"/>
            <a:ext cx="838200" cy="838200"/>
            <a:chOff x="517512" y="211274"/>
            <a:chExt cx="1242491" cy="1612000"/>
          </a:xfrm>
        </p:grpSpPr>
        <p:pic>
          <p:nvPicPr>
            <p:cNvPr id="7" name="Picture 6"/>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8" name="Rectangle 7"/>
            <p:cNvSpPr/>
            <p:nvPr/>
          </p:nvSpPr>
          <p:spPr>
            <a:xfrm>
              <a:off x="603115" y="1361609"/>
              <a:ext cx="782587" cy="461665"/>
            </a:xfrm>
            <a:prstGeom prst="rect">
              <a:avLst/>
            </a:prstGeom>
            <a:noFill/>
          </p:spPr>
          <p:txBody>
            <a:bodyPr wrap="none" lIns="91440" tIns="45720" rIns="91440" bIns="45720">
              <a:spAutoFit/>
            </a:bodyPr>
            <a:lstStyle/>
            <a:p>
              <a:pPr algn="ctr"/>
              <a:r>
                <a:rPr lang="en-US"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IBIS</a:t>
              </a:r>
              <a:endParaRPr lang="en-US"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grpSp>
      <p:graphicFrame>
        <p:nvGraphicFramePr>
          <p:cNvPr id="9" name="Chart 8"/>
          <p:cNvGraphicFramePr/>
          <p:nvPr>
            <p:extLst>
              <p:ext uri="{D42A27DB-BD31-4B8C-83A1-F6EECF244321}">
                <p14:modId xmlns:p14="http://schemas.microsoft.com/office/powerpoint/2010/main" val="2225182557"/>
              </p:ext>
            </p:extLst>
          </p:nvPr>
        </p:nvGraphicFramePr>
        <p:xfrm>
          <a:off x="-838200" y="2209800"/>
          <a:ext cx="6539898" cy="390508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1"/>
          <p:cNvSpPr txBox="1"/>
          <p:nvPr/>
        </p:nvSpPr>
        <p:spPr>
          <a:xfrm>
            <a:off x="1278567" y="1698364"/>
            <a:ext cx="2624466" cy="47501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160" b="1" dirty="0" smtClean="0">
                <a:solidFill>
                  <a:prstClr val="black"/>
                </a:solidFill>
                <a:cs typeface="Calibri" pitchFamily="34" charset="0"/>
              </a:rPr>
              <a:t>Primary Discipline</a:t>
            </a:r>
            <a:endParaRPr lang="en-US" sz="2160" b="1" dirty="0">
              <a:solidFill>
                <a:prstClr val="black"/>
              </a:solidFill>
              <a:cs typeface="Calibri" pitchFamily="34" charset="0"/>
            </a:endParaRPr>
          </a:p>
        </p:txBody>
      </p:sp>
      <p:pic>
        <p:nvPicPr>
          <p:cNvPr id="11" name="Picture 10"/>
          <p:cNvPicPr/>
          <p:nvPr/>
        </p:nvPicPr>
        <p:blipFill>
          <a:blip r:embed="rId6" cstate="print"/>
          <a:srcRect/>
          <a:stretch>
            <a:fillRect/>
          </a:stretch>
        </p:blipFill>
        <p:spPr bwMode="auto">
          <a:xfrm>
            <a:off x="308207" y="1085324"/>
            <a:ext cx="1940719" cy="563880"/>
          </a:xfrm>
          <a:prstGeom prst="rect">
            <a:avLst/>
          </a:prstGeom>
          <a:noFill/>
          <a:ln w="9525">
            <a:noFill/>
            <a:miter lim="800000"/>
            <a:headEnd/>
            <a:tailEnd/>
          </a:ln>
        </p:spPr>
      </p:pic>
      <p:sp>
        <p:nvSpPr>
          <p:cNvPr id="12" name="Rectangle 11"/>
          <p:cNvSpPr/>
          <p:nvPr/>
        </p:nvSpPr>
        <p:spPr>
          <a:xfrm>
            <a:off x="7188826" y="5715000"/>
            <a:ext cx="970137" cy="461665"/>
          </a:xfrm>
          <a:prstGeom prst="rect">
            <a:avLst/>
          </a:prstGeom>
        </p:spPr>
        <p:txBody>
          <a:bodyPr wrap="none">
            <a:spAutoFit/>
          </a:bodyPr>
          <a:lstStyle/>
          <a:p>
            <a:r>
              <a:rPr lang="en-US" b="1" dirty="0">
                <a:solidFill>
                  <a:prstClr val="black"/>
                </a:solidFill>
                <a:latin typeface="Calibri"/>
              </a:rPr>
              <a:t>n</a:t>
            </a:r>
            <a:r>
              <a:rPr lang="en-US" b="1" dirty="0" smtClean="0">
                <a:solidFill>
                  <a:prstClr val="black"/>
                </a:solidFill>
                <a:latin typeface="Calibri"/>
              </a:rPr>
              <a:t>=428</a:t>
            </a:r>
            <a:endParaRPr lang="en-US" b="1" dirty="0">
              <a:solidFill>
                <a:prstClr val="black"/>
              </a:solidFill>
              <a:latin typeface="Calibri"/>
            </a:endParaRPr>
          </a:p>
        </p:txBody>
      </p:sp>
      <p:sp>
        <p:nvSpPr>
          <p:cNvPr id="13" name="TextBox 6"/>
          <p:cNvSpPr txBox="1">
            <a:spLocks noChangeArrowheads="1"/>
          </p:cNvSpPr>
          <p:nvPr/>
        </p:nvSpPr>
        <p:spPr bwMode="auto">
          <a:xfrm>
            <a:off x="1600200" y="5758640"/>
            <a:ext cx="1712913" cy="461665"/>
          </a:xfrm>
          <a:prstGeom prst="rect">
            <a:avLst/>
          </a:prstGeom>
          <a:noFill/>
          <a:ln w="9525">
            <a:noFill/>
            <a:miter lim="800000"/>
            <a:headEnd/>
            <a:tailEnd/>
          </a:ln>
        </p:spPr>
        <p:txBody>
          <a:bodyPr>
            <a:spAutoFit/>
          </a:bodyPr>
          <a:lstStyle/>
          <a:p>
            <a:pPr algn="ctr"/>
            <a:r>
              <a:rPr lang="en-US" b="1" dirty="0" smtClean="0">
                <a:solidFill>
                  <a:srgbClr val="000000"/>
                </a:solidFill>
                <a:latin typeface="Calibri"/>
                <a:ea typeface="ＭＳ Ｐゴシック" pitchFamily="34" charset="-128"/>
              </a:rPr>
              <a:t>n=1317</a:t>
            </a:r>
            <a:endParaRPr lang="en-US" b="1" dirty="0">
              <a:solidFill>
                <a:srgbClr val="000000"/>
              </a:solidFill>
              <a:latin typeface="Calibri"/>
              <a:ea typeface="ＭＳ Ｐゴシック" pitchFamily="34" charset="-128"/>
            </a:endParaRPr>
          </a:p>
        </p:txBody>
      </p:sp>
    </p:spTree>
    <p:extLst>
      <p:ext uri="{BB962C8B-B14F-4D97-AF65-F5344CB8AC3E}">
        <p14:creationId xmlns:p14="http://schemas.microsoft.com/office/powerpoint/2010/main" val="3655620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4</a:t>
            </a:fld>
            <a:endParaRPr lang="en-US" dirty="0"/>
          </a:p>
        </p:txBody>
      </p:sp>
      <p:pic>
        <p:nvPicPr>
          <p:cNvPr id="5" name="Picture 4"/>
          <p:cNvPicPr/>
          <p:nvPr/>
        </p:nvPicPr>
        <p:blipFill>
          <a:blip r:embed="rId3" cstate="print"/>
          <a:srcRect/>
          <a:stretch>
            <a:fillRect/>
          </a:stretch>
        </p:blipFill>
        <p:spPr bwMode="auto">
          <a:xfrm>
            <a:off x="762000" y="4191000"/>
            <a:ext cx="3581400" cy="1130853"/>
          </a:xfrm>
          <a:prstGeom prst="rect">
            <a:avLst/>
          </a:prstGeom>
          <a:noFill/>
          <a:ln w="9525">
            <a:noFill/>
            <a:miter lim="800000"/>
            <a:headEnd/>
            <a:tailEnd/>
          </a:ln>
        </p:spPr>
      </p:pic>
      <p:grpSp>
        <p:nvGrpSpPr>
          <p:cNvPr id="6" name="Group 5"/>
          <p:cNvGrpSpPr/>
          <p:nvPr/>
        </p:nvGrpSpPr>
        <p:grpSpPr>
          <a:xfrm>
            <a:off x="5562600" y="3352800"/>
            <a:ext cx="2209800" cy="2362200"/>
            <a:chOff x="517512" y="211274"/>
            <a:chExt cx="1242491" cy="1612000"/>
          </a:xfrm>
        </p:grpSpPr>
        <p:pic>
          <p:nvPicPr>
            <p:cNvPr id="7" name="Picture 6"/>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8" name="Rectangle 7"/>
            <p:cNvSpPr/>
            <p:nvPr/>
          </p:nvSpPr>
          <p:spPr>
            <a:xfrm>
              <a:off x="603115" y="1361609"/>
              <a:ext cx="782587" cy="461665"/>
            </a:xfrm>
            <a:prstGeom prst="rect">
              <a:avLst/>
            </a:prstGeom>
            <a:noFill/>
          </p:spPr>
          <p:txBody>
            <a:bodyPr wrap="none" lIns="91440" tIns="45720" rIns="91440" bIns="45720">
              <a:spAutoFit/>
            </a:bodyPr>
            <a:lstStyle/>
            <a:p>
              <a:pPr algn="ctr"/>
              <a:r>
                <a:rPr lang="en-US"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IBIS</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sp>
        <p:nvSpPr>
          <p:cNvPr id="9" name="TextBox 8"/>
          <p:cNvSpPr txBox="1"/>
          <p:nvPr/>
        </p:nvSpPr>
        <p:spPr>
          <a:xfrm>
            <a:off x="4724400" y="4038600"/>
            <a:ext cx="1199652" cy="1107996"/>
          </a:xfrm>
          <a:prstGeom prst="rect">
            <a:avLst/>
          </a:prstGeom>
          <a:noFill/>
        </p:spPr>
        <p:txBody>
          <a:bodyPr wrap="square" rtlCol="0">
            <a:spAutoFit/>
          </a:bodyPr>
          <a:lstStyle/>
          <a:p>
            <a:r>
              <a:rPr lang="en-US" sz="6600" dirty="0" smtClean="0">
                <a:latin typeface="+mj-lt"/>
              </a:rPr>
              <a:t>+</a:t>
            </a:r>
            <a:endParaRPr lang="en-US" sz="6600" dirty="0">
              <a:latin typeface="+mj-lt"/>
            </a:endParaRPr>
          </a:p>
        </p:txBody>
      </p:sp>
      <p:pic>
        <p:nvPicPr>
          <p:cNvPr id="12" name="Picture 11" descr="lightbulb.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400" y="1600200"/>
            <a:ext cx="1371600" cy="1370295"/>
          </a:xfrm>
          <a:prstGeom prst="rect">
            <a:avLst/>
          </a:prstGeom>
        </p:spPr>
      </p:pic>
      <p:cxnSp>
        <p:nvCxnSpPr>
          <p:cNvPr id="14" name="Straight Connector 13"/>
          <p:cNvCxnSpPr/>
          <p:nvPr/>
        </p:nvCxnSpPr>
        <p:spPr>
          <a:xfrm flipH="1">
            <a:off x="3657600" y="3200400"/>
            <a:ext cx="53340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5029200" y="3200400"/>
            <a:ext cx="533400" cy="762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093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828800"/>
            <a:ext cx="6934200" cy="4068763"/>
          </a:xfrm>
        </p:spPr>
        <p:txBody>
          <a:bodyPr>
            <a:normAutofit/>
          </a:bodyPr>
          <a:lstStyle/>
          <a:p>
            <a:pPr marL="514350" indent="-514350">
              <a:buFont typeface="+mj-lt"/>
              <a:buAutoNum type="arabicPeriod"/>
            </a:pPr>
            <a:r>
              <a:rPr lang="en-US" sz="4000" dirty="0"/>
              <a:t>M</a:t>
            </a:r>
            <a:r>
              <a:rPr lang="en-US" sz="4000" dirty="0" smtClean="0"/>
              <a:t>any scientists are interested in sharing data, but there are barriers and with conditions.</a:t>
            </a:r>
            <a:endParaRPr lang="en-US" sz="4000" dirty="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CA7F18-1105-4CF2-9FE7-2C2885506874}" type="slidenum">
              <a:rPr lang="en-US" smtClean="0">
                <a:solidFill>
                  <a:prstClr val="black">
                    <a:tint val="75000"/>
                  </a:prstClr>
                </a:solidFill>
              </a:rPr>
              <a:pPr>
                <a:defRPr/>
              </a:pPr>
              <a:t>6</a:t>
            </a:fld>
            <a:endParaRPr lang="en-US" dirty="0">
              <a:solidFill>
                <a:prstClr val="black">
                  <a:tint val="75000"/>
                </a:prstClr>
              </a:solidFill>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938671039"/>
              </p:ext>
            </p:extLst>
          </p:nvPr>
        </p:nvGraphicFramePr>
        <p:xfrm>
          <a:off x="457200" y="1600200"/>
          <a:ext cx="8458200" cy="44958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p:nvPr/>
        </p:nvPicPr>
        <p:blipFill>
          <a:blip r:embed="rId3" cstate="print"/>
          <a:srcRect/>
          <a:stretch>
            <a:fillRect/>
          </a:stretch>
        </p:blipFill>
        <p:spPr bwMode="auto">
          <a:xfrm>
            <a:off x="116681" y="198120"/>
            <a:ext cx="1940719" cy="563880"/>
          </a:xfrm>
          <a:prstGeom prst="rect">
            <a:avLst/>
          </a:prstGeom>
          <a:noFill/>
          <a:ln w="9525">
            <a:noFill/>
            <a:miter lim="800000"/>
            <a:headEnd/>
            <a:tailEnd/>
          </a:ln>
        </p:spPr>
      </p:pic>
      <p:sp>
        <p:nvSpPr>
          <p:cNvPr id="8" name="Rectangle 7"/>
          <p:cNvSpPr/>
          <p:nvPr/>
        </p:nvSpPr>
        <p:spPr>
          <a:xfrm>
            <a:off x="2743200" y="897305"/>
            <a:ext cx="4089839" cy="584775"/>
          </a:xfrm>
          <a:prstGeom prst="rect">
            <a:avLst/>
          </a:prstGeom>
        </p:spPr>
        <p:txBody>
          <a:bodyPr wrap="none">
            <a:spAutoFit/>
          </a:bodyPr>
          <a:lstStyle/>
          <a:p>
            <a:pPr algn="ctr"/>
            <a:r>
              <a:rPr lang="en-US" sz="3200" dirty="0" smtClean="0">
                <a:solidFill>
                  <a:prstClr val="black"/>
                </a:solidFill>
                <a:latin typeface="Calibri"/>
              </a:rPr>
              <a:t>Interest in Data Sharing</a:t>
            </a:r>
            <a:endParaRPr lang="en-US" sz="3200" dirty="0">
              <a:solidFill>
                <a:prstClr val="black"/>
              </a:solidFill>
              <a:latin typeface="Calibri"/>
            </a:endParaRPr>
          </a:p>
        </p:txBody>
      </p:sp>
    </p:spTree>
    <p:extLst>
      <p:ext uri="{BB962C8B-B14F-4D97-AF65-F5344CB8AC3E}">
        <p14:creationId xmlns:p14="http://schemas.microsoft.com/office/powerpoint/2010/main" val="1705692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CA7F18-1105-4CF2-9FE7-2C2885506874}" type="slidenum">
              <a:rPr lang="en-US" smtClean="0">
                <a:solidFill>
                  <a:prstClr val="black">
                    <a:tint val="75000"/>
                  </a:prstClr>
                </a:solidFill>
              </a:rPr>
              <a:pPr>
                <a:defRPr/>
              </a:pPr>
              <a:t>7</a:t>
            </a:fld>
            <a:endParaRPr lang="en-US" dirty="0">
              <a:solidFill>
                <a:prstClr val="black">
                  <a:tint val="75000"/>
                </a:prstClr>
              </a:solidFill>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618922224"/>
              </p:ext>
            </p:extLst>
          </p:nvPr>
        </p:nvGraphicFramePr>
        <p:xfrm>
          <a:off x="457200" y="1371601"/>
          <a:ext cx="8458200" cy="44958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p:nvPr/>
        </p:nvPicPr>
        <p:blipFill>
          <a:blip r:embed="rId3" cstate="print"/>
          <a:srcRect/>
          <a:stretch>
            <a:fillRect/>
          </a:stretch>
        </p:blipFill>
        <p:spPr bwMode="auto">
          <a:xfrm>
            <a:off x="116681" y="198120"/>
            <a:ext cx="1940719" cy="563880"/>
          </a:xfrm>
          <a:prstGeom prst="rect">
            <a:avLst/>
          </a:prstGeom>
          <a:noFill/>
          <a:ln w="9525">
            <a:noFill/>
            <a:miter lim="800000"/>
            <a:headEnd/>
            <a:tailEnd/>
          </a:ln>
        </p:spPr>
      </p:pic>
      <p:sp>
        <p:nvSpPr>
          <p:cNvPr id="8" name="Rectangle 7"/>
          <p:cNvSpPr/>
          <p:nvPr/>
        </p:nvSpPr>
        <p:spPr>
          <a:xfrm>
            <a:off x="1087040" y="914400"/>
            <a:ext cx="7655750" cy="523220"/>
          </a:xfrm>
          <a:prstGeom prst="rect">
            <a:avLst/>
          </a:prstGeom>
        </p:spPr>
        <p:txBody>
          <a:bodyPr wrap="none">
            <a:spAutoFit/>
          </a:bodyPr>
          <a:lstStyle/>
          <a:p>
            <a:r>
              <a:rPr lang="en-US" sz="2800" dirty="0" smtClean="0">
                <a:solidFill>
                  <a:prstClr val="black"/>
                </a:solidFill>
                <a:latin typeface="Calibri"/>
              </a:rPr>
              <a:t>Gap Between Willingness to Share and Accessibility</a:t>
            </a:r>
            <a:endParaRPr lang="en-US" sz="2800" dirty="0">
              <a:solidFill>
                <a:prstClr val="black"/>
              </a:solidFill>
              <a:latin typeface="Calibri"/>
            </a:endParaRPr>
          </a:p>
        </p:txBody>
      </p:sp>
    </p:spTree>
    <p:extLst>
      <p:ext uri="{BB962C8B-B14F-4D97-AF65-F5344CB8AC3E}">
        <p14:creationId xmlns:p14="http://schemas.microsoft.com/office/powerpoint/2010/main" val="1865019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CA7F18-1105-4CF2-9FE7-2C2885506874}" type="slidenum">
              <a:rPr lang="en-US" smtClean="0">
                <a:solidFill>
                  <a:prstClr val="black">
                    <a:tint val="75000"/>
                  </a:prstClr>
                </a:solidFill>
              </a:rPr>
              <a:pPr>
                <a:defRPr/>
              </a:pPr>
              <a:t>8</a:t>
            </a:fld>
            <a:endParaRPr lang="en-US" dirty="0">
              <a:solidFill>
                <a:prstClr val="black">
                  <a:tint val="75000"/>
                </a:prstClr>
              </a:solidFill>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4077892373"/>
              </p:ext>
            </p:extLst>
          </p:nvPr>
        </p:nvGraphicFramePr>
        <p:xfrm>
          <a:off x="457200" y="1600200"/>
          <a:ext cx="8458200" cy="44958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p:nvPr/>
        </p:nvPicPr>
        <p:blipFill>
          <a:blip r:embed="rId3" cstate="print"/>
          <a:srcRect/>
          <a:stretch>
            <a:fillRect/>
          </a:stretch>
        </p:blipFill>
        <p:spPr bwMode="auto">
          <a:xfrm>
            <a:off x="116681" y="198120"/>
            <a:ext cx="1940719" cy="563880"/>
          </a:xfrm>
          <a:prstGeom prst="rect">
            <a:avLst/>
          </a:prstGeom>
          <a:noFill/>
          <a:ln w="9525">
            <a:noFill/>
            <a:miter lim="800000"/>
            <a:headEnd/>
            <a:tailEnd/>
          </a:ln>
        </p:spPr>
      </p:pic>
      <p:sp>
        <p:nvSpPr>
          <p:cNvPr id="8" name="Rectangle 7"/>
          <p:cNvSpPr/>
          <p:nvPr/>
        </p:nvSpPr>
        <p:spPr>
          <a:xfrm>
            <a:off x="1600200" y="813758"/>
            <a:ext cx="5310685" cy="646331"/>
          </a:xfrm>
          <a:prstGeom prst="rect">
            <a:avLst/>
          </a:prstGeom>
        </p:spPr>
        <p:txBody>
          <a:bodyPr wrap="none">
            <a:spAutoFit/>
          </a:bodyPr>
          <a:lstStyle/>
          <a:p>
            <a:r>
              <a:rPr lang="en-US" sz="3600" dirty="0" smtClean="0">
                <a:solidFill>
                  <a:prstClr val="black"/>
                </a:solidFill>
                <a:latin typeface="Calibri"/>
              </a:rPr>
              <a:t>Conditions for Data Sharing</a:t>
            </a:r>
            <a:endParaRPr lang="en-US" sz="3600" dirty="0">
              <a:solidFill>
                <a:prstClr val="black"/>
              </a:solidFill>
              <a:latin typeface="Calibri"/>
            </a:endParaRPr>
          </a:p>
        </p:txBody>
      </p:sp>
    </p:spTree>
    <p:extLst>
      <p:ext uri="{BB962C8B-B14F-4D97-AF65-F5344CB8AC3E}">
        <p14:creationId xmlns:p14="http://schemas.microsoft.com/office/powerpoint/2010/main" val="813110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Concerns about sharing</a:t>
            </a:r>
            <a:endParaRPr lang="en-US" dirty="0"/>
          </a:p>
        </p:txBody>
      </p:sp>
      <p:sp>
        <p:nvSpPr>
          <p:cNvPr id="3" name="Content Placeholder 2"/>
          <p:cNvSpPr>
            <a:spLocks noGrp="1"/>
          </p:cNvSpPr>
          <p:nvPr>
            <p:ph idx="1"/>
          </p:nvPr>
        </p:nvSpPr>
        <p:spPr/>
        <p:txBody>
          <a:bodyPr/>
          <a:lstStyle/>
          <a:p>
            <a:endParaRPr lang="en-US" dirty="0" smtClean="0"/>
          </a:p>
          <a:p>
            <a:pPr>
              <a:buNone/>
            </a:pPr>
            <a:endParaRPr lang="en-US" dirty="0" smtClean="0"/>
          </a:p>
        </p:txBody>
      </p:sp>
      <p:sp>
        <p:nvSpPr>
          <p:cNvPr id="4" name="Slide Number Placeholder 3"/>
          <p:cNvSpPr>
            <a:spLocks noGrp="1"/>
          </p:cNvSpPr>
          <p:nvPr>
            <p:ph type="sldNum" sz="quarter" idx="12"/>
          </p:nvPr>
        </p:nvSpPr>
        <p:spPr/>
        <p:txBody>
          <a:bodyPr/>
          <a:lstStyle/>
          <a:p>
            <a:pPr>
              <a:defRPr/>
            </a:pPr>
            <a:fld id="{B4CA7F18-1105-4CF2-9FE7-2C2885506874}" type="slidenum">
              <a:rPr lang="en-US" smtClean="0">
                <a:solidFill>
                  <a:prstClr val="black">
                    <a:tint val="75000"/>
                  </a:prstClr>
                </a:solidFill>
              </a:rPr>
              <a:pPr>
                <a:defRPr/>
              </a:pPr>
              <a:t>9</a:t>
            </a:fld>
            <a:endParaRPr lang="en-US" dirty="0">
              <a:solidFill>
                <a:prstClr val="black">
                  <a:tint val="75000"/>
                </a:prstClr>
              </a:solidFill>
            </a:endParaRPr>
          </a:p>
        </p:txBody>
      </p:sp>
      <p:pic>
        <p:nvPicPr>
          <p:cNvPr id="5" name="Picture 14"/>
          <p:cNvPicPr>
            <a:picLocks noChangeAspect="1" noChangeArrowheads="1"/>
          </p:cNvPicPr>
          <p:nvPr/>
        </p:nvPicPr>
        <p:blipFill>
          <a:blip r:embed="rId3" cstate="print"/>
          <a:srcRect/>
          <a:stretch>
            <a:fillRect/>
          </a:stretch>
        </p:blipFill>
        <p:spPr bwMode="auto">
          <a:xfrm>
            <a:off x="248673" y="1371600"/>
            <a:ext cx="1934910" cy="1447800"/>
          </a:xfrm>
          <a:prstGeom prst="rect">
            <a:avLst/>
          </a:prstGeom>
          <a:noFill/>
          <a:ln w="38100" cmpd="sng" algn="ctr">
            <a:solidFill>
              <a:srgbClr val="0070C0"/>
            </a:solidFill>
            <a:miter lim="800000"/>
            <a:headEnd/>
            <a:tailEnd/>
          </a:ln>
        </p:spPr>
      </p:pic>
      <p:sp>
        <p:nvSpPr>
          <p:cNvPr id="10" name="Rounded Rectangular Callout 9"/>
          <p:cNvSpPr/>
          <p:nvPr/>
        </p:nvSpPr>
        <p:spPr>
          <a:xfrm>
            <a:off x="1905001" y="3836156"/>
            <a:ext cx="3393174" cy="1828801"/>
          </a:xfrm>
          <a:prstGeom prst="wedgeRoundRectCallout">
            <a:avLst>
              <a:gd name="adj1" fmla="val 57189"/>
              <a:gd name="adj2" fmla="val 30068"/>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prstClr val="black"/>
                </a:solidFill>
              </a:rPr>
              <a:t>“</a:t>
            </a:r>
            <a:r>
              <a:rPr lang="en-US" sz="1800" dirty="0">
                <a:solidFill>
                  <a:prstClr val="black"/>
                </a:solidFill>
              </a:rPr>
              <a:t>If someone were to ask about rare or endangered plants, I would limit that information to appropriate people: natural heritage, universities and federal agencies</a:t>
            </a:r>
            <a:r>
              <a:rPr lang="en-US" sz="1800" dirty="0" smtClean="0">
                <a:solidFill>
                  <a:prstClr val="black"/>
                </a:solidFill>
              </a:rPr>
              <a:t>.”</a:t>
            </a:r>
            <a:endParaRPr lang="en-US" sz="1800" dirty="0">
              <a:solidFill>
                <a:prstClr val="black"/>
              </a:solidFill>
            </a:endParaRPr>
          </a:p>
        </p:txBody>
      </p:sp>
      <p:pic>
        <p:nvPicPr>
          <p:cNvPr id="11" name="Picture 10" descr="birdwatching.jpg"/>
          <p:cNvPicPr>
            <a:picLocks noChangeAspect="1"/>
          </p:cNvPicPr>
          <p:nvPr/>
        </p:nvPicPr>
        <p:blipFill>
          <a:blip r:embed="rId4" cstate="print"/>
          <a:stretch>
            <a:fillRect/>
          </a:stretch>
        </p:blipFill>
        <p:spPr>
          <a:xfrm>
            <a:off x="5578310" y="4502624"/>
            <a:ext cx="3392424" cy="1600200"/>
          </a:xfrm>
          <a:prstGeom prst="rect">
            <a:avLst/>
          </a:prstGeom>
          <a:solidFill>
            <a:srgbClr val="C0504D"/>
          </a:solidFill>
          <a:ln w="38100">
            <a:solidFill>
              <a:srgbClr val="984807">
                <a:alpha val="94000"/>
              </a:srgbClr>
            </a:solidFill>
          </a:ln>
        </p:spPr>
      </p:pic>
      <p:sp>
        <p:nvSpPr>
          <p:cNvPr id="12" name="Rounded Rectangular Callout 11"/>
          <p:cNvSpPr/>
          <p:nvPr/>
        </p:nvSpPr>
        <p:spPr>
          <a:xfrm>
            <a:off x="2362200" y="959310"/>
            <a:ext cx="5715000" cy="1266495"/>
          </a:xfrm>
          <a:prstGeom prst="wedgeRoundRectCallout">
            <a:avLst>
              <a:gd name="adj1" fmla="val -53515"/>
              <a:gd name="adj2" fmla="val 6902"/>
              <a:gd name="adj3" fmla="val 16667"/>
            </a:avLst>
          </a:prstGeom>
          <a:solidFill>
            <a:srgbClr val="DCEBF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ct val="30000"/>
              </a:spcBef>
              <a:defRPr/>
            </a:pPr>
            <a:r>
              <a:rPr lang="en-US" sz="1800" dirty="0" smtClean="0">
                <a:solidFill>
                  <a:prstClr val="black"/>
                </a:solidFill>
              </a:rPr>
              <a:t>“We are torn between putting it out there for everyone and worry about suffering the risk of something bad happening with it. Saddest thing would be if the data loses its use, where it isn’t shared.” </a:t>
            </a:r>
            <a:endParaRPr lang="en-US" sz="1800" b="1" dirty="0" smtClean="0">
              <a:solidFill>
                <a:prstClr val="white"/>
              </a:solidFill>
            </a:endParaRPr>
          </a:p>
        </p:txBody>
      </p:sp>
      <p:sp>
        <p:nvSpPr>
          <p:cNvPr id="13" name="Rounded Rectangular Callout 12"/>
          <p:cNvSpPr/>
          <p:nvPr/>
        </p:nvSpPr>
        <p:spPr>
          <a:xfrm>
            <a:off x="2428164" y="2380535"/>
            <a:ext cx="4114800" cy="1366837"/>
          </a:xfrm>
          <a:prstGeom prst="wedgeRoundRectCallout">
            <a:avLst>
              <a:gd name="adj1" fmla="val 56129"/>
              <a:gd name="adj2" fmla="val -23837"/>
              <a:gd name="adj3" fmla="val 16667"/>
            </a:avLst>
          </a:prstGeom>
          <a:solidFill>
            <a:srgbClr val="DCEBF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prstClr val="black"/>
                </a:solidFill>
              </a:rPr>
              <a:t>“Is there a mechanism by which we can know when our data is being used? Knowing how valuable we are to the general public comes from the use of our data.”</a:t>
            </a:r>
          </a:p>
        </p:txBody>
      </p:sp>
      <p:sp>
        <p:nvSpPr>
          <p:cNvPr id="14" name="Rounded Rectangular Callout 13"/>
          <p:cNvSpPr/>
          <p:nvPr/>
        </p:nvSpPr>
        <p:spPr>
          <a:xfrm>
            <a:off x="358822" y="5791200"/>
            <a:ext cx="4495800" cy="914400"/>
          </a:xfrm>
          <a:prstGeom prst="wedgeRoundRectCallout">
            <a:avLst>
              <a:gd name="adj1" fmla="val -47155"/>
              <a:gd name="adj2" fmla="val -65534"/>
              <a:gd name="adj3" fmla="val 16667"/>
            </a:avLst>
          </a:prstGeom>
          <a:solidFill>
            <a:srgbClr val="F5F6D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dirty="0" smtClean="0">
                <a:solidFill>
                  <a:prstClr val="black"/>
                </a:solidFill>
              </a:rPr>
              <a:t>“We want to make sure that those of us who have been involved in gathering the data get appropriate recognition for it.”</a:t>
            </a:r>
            <a:endParaRPr lang="en-US" sz="1800" dirty="0">
              <a:solidFill>
                <a:prstClr val="black"/>
              </a:solidFill>
            </a:endParaRPr>
          </a:p>
        </p:txBody>
      </p:sp>
      <p:grpSp>
        <p:nvGrpSpPr>
          <p:cNvPr id="15" name="Group 14"/>
          <p:cNvGrpSpPr/>
          <p:nvPr/>
        </p:nvGrpSpPr>
        <p:grpSpPr>
          <a:xfrm>
            <a:off x="266700" y="143205"/>
            <a:ext cx="990600" cy="952500"/>
            <a:chOff x="517512" y="211274"/>
            <a:chExt cx="1242491" cy="1612000"/>
          </a:xfrm>
        </p:grpSpPr>
        <p:pic>
          <p:nvPicPr>
            <p:cNvPr id="16" name="Picture 15"/>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7512" y="211274"/>
              <a:ext cx="1242491" cy="1316585"/>
            </a:xfrm>
            <a:prstGeom prst="rect">
              <a:avLst/>
            </a:prstGeom>
          </p:spPr>
        </p:pic>
        <p:sp>
          <p:nvSpPr>
            <p:cNvPr id="17" name="Rectangle 16"/>
            <p:cNvSpPr/>
            <p:nvPr/>
          </p:nvSpPr>
          <p:spPr>
            <a:xfrm>
              <a:off x="603115" y="1361609"/>
              <a:ext cx="782587" cy="461665"/>
            </a:xfrm>
            <a:prstGeom prst="rect">
              <a:avLst/>
            </a:prstGeom>
            <a:noFill/>
          </p:spPr>
          <p:txBody>
            <a:bodyPr wrap="none" lIns="91440" tIns="45720" rIns="91440" bIns="45720">
              <a:spAutoFit/>
            </a:bodyPr>
            <a:lstStyle/>
            <a:p>
              <a:pPr algn="ctr"/>
              <a:r>
                <a:rPr lang="en-US"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IBIS</a:t>
              </a:r>
              <a:endParaRPr lang="en-US"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grpSp>
      <p:pic>
        <p:nvPicPr>
          <p:cNvPr id="1028" name="Picture 4" descr="C:\Users\gillkd\AppData\Local\Microsoft\Windows\Temporary Internet Files\Content.IE5\D7Z7EK54\MP900443265[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83499" y="2470307"/>
            <a:ext cx="2092922" cy="1671637"/>
          </a:xfrm>
          <a:prstGeom prst="rect">
            <a:avLst/>
          </a:prstGeom>
          <a:noFill/>
          <a:ln w="38100">
            <a:solidFill>
              <a:schemeClr val="accent1"/>
            </a:solidFill>
            <a:miter lim="800000"/>
          </a:ln>
          <a:extLst>
            <a:ext uri="{909E8E84-426E-40DD-AFC4-6F175D3DCCD1}">
              <a14:hiddenFill xmlns:a14="http://schemas.microsoft.com/office/drawing/2010/main">
                <a:solidFill>
                  <a:srgbClr val="FFFFFF"/>
                </a:solidFill>
              </a14:hiddenFill>
            </a:ext>
          </a:extLst>
        </p:spPr>
      </p:pic>
      <p:pic>
        <p:nvPicPr>
          <p:cNvPr id="1032" name="Picture 8" descr="C:\Users\gillkd\AppData\Local\Microsoft\Windows\Temporary Internet Files\Content.IE5\C2HBVTXS\MP90040745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663" y="3063954"/>
            <a:ext cx="1698438" cy="2546413"/>
          </a:xfrm>
          <a:prstGeom prst="rect">
            <a:avLst/>
          </a:prstGeom>
          <a:noFill/>
          <a:ln w="38100">
            <a:solidFill>
              <a:schemeClr val="accent6">
                <a:lumMod val="50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270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3516</TotalTime>
  <Words>698</Words>
  <Application>Microsoft Office PowerPoint</Application>
  <PresentationFormat>On-screen Show (4:3)</PresentationFormat>
  <Paragraphs>143</Paragraphs>
  <Slides>20</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ＭＳ Ｐゴシック</vt:lpstr>
      <vt:lpstr>Arial</vt:lpstr>
      <vt:lpstr>Calibri</vt:lpstr>
      <vt:lpstr>Times New Roman</vt:lpstr>
      <vt:lpstr>Office Theme</vt:lpstr>
      <vt:lpstr>2_Office Theme</vt:lpstr>
      <vt:lpstr>Understanding the Data Management Needs and Data Sharing Challenges of Environmental Scientists   Carol Tenopir, Suzie Allard, and Miriam Davis University of Tennessee  EIM Conference Wednesday, September 28, 2011 </vt:lpstr>
      <vt:lpstr>PowerPoint Presentation</vt:lpstr>
      <vt:lpstr>PowerPoint Presentation</vt:lpstr>
      <vt:lpstr>Lessons Learned</vt:lpstr>
      <vt:lpstr>PowerPoint Presentation</vt:lpstr>
      <vt:lpstr>PowerPoint Presentation</vt:lpstr>
      <vt:lpstr>PowerPoint Presentation</vt:lpstr>
      <vt:lpstr>PowerPoint Presentation</vt:lpstr>
      <vt:lpstr>Concerns about sharing</vt:lpstr>
      <vt:lpstr>PowerPoint Presentation</vt:lpstr>
      <vt:lpstr>2. There are different needs, attitudes, and practices between scientists who work in government agencies and those who work in academia.</vt:lpstr>
      <vt:lpstr>Satisfaction with Ability to Engage in Data Management Activities</vt:lpstr>
      <vt:lpstr>PowerPoint Presentation</vt:lpstr>
      <vt:lpstr>PowerPoint Presentation</vt:lpstr>
      <vt:lpstr>PowerPoint Presentation</vt:lpstr>
      <vt:lpstr>Importance of Information Tools</vt:lpstr>
      <vt:lpstr>Metadata Standards Currently Used</vt:lpstr>
      <vt:lpstr>PowerPoint Presentation</vt:lpstr>
      <vt:lpstr>Looking for Assistance</vt:lpstr>
      <vt:lpstr>Questions?</vt:lpstr>
    </vt:vector>
  </TitlesOfParts>
  <Company>ORNL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Sharon Bea Burris</dc:creator>
  <cp:lastModifiedBy>Tenopir, Carol</cp:lastModifiedBy>
  <cp:revision>315</cp:revision>
  <cp:lastPrinted>2011-09-14T17:43:55Z</cp:lastPrinted>
  <dcterms:created xsi:type="dcterms:W3CDTF">2009-12-10T16:05:49Z</dcterms:created>
  <dcterms:modified xsi:type="dcterms:W3CDTF">2019-06-20T13:11:27Z</dcterms:modified>
</cp:coreProperties>
</file>