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compatMode="1" saveSubsetFonts="1" autoCompressPictures="0">
  <p:sldMasterIdLst>
    <p:sldMasterId id="2147483648" r:id="rId1"/>
    <p:sldMasterId id="2147484427" r:id="rId2"/>
    <p:sldMasterId id="2147484434" r:id="rId3"/>
    <p:sldMasterId id="2147484436" r:id="rId4"/>
  </p:sldMasterIdLst>
  <p:notesMasterIdLst>
    <p:notesMasterId r:id="rId15"/>
  </p:notesMasterIdLst>
  <p:handoutMasterIdLst>
    <p:handoutMasterId r:id="rId16"/>
  </p:handoutMasterIdLst>
  <p:sldIdLst>
    <p:sldId id="322" r:id="rId5"/>
    <p:sldId id="388" r:id="rId6"/>
    <p:sldId id="402" r:id="rId7"/>
    <p:sldId id="389" r:id="rId8"/>
    <p:sldId id="393" r:id="rId9"/>
    <p:sldId id="396" r:id="rId10"/>
    <p:sldId id="403" r:id="rId11"/>
    <p:sldId id="378" r:id="rId12"/>
    <p:sldId id="400" r:id="rId13"/>
    <p:sldId id="401" r:id="rId14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0"/>
    <p:restoredTop sz="94634"/>
  </p:normalViewPr>
  <p:slideViewPr>
    <p:cSldViewPr snapToGrid="0" showGuides="1">
      <p:cViewPr varScale="1">
        <p:scale>
          <a:sx n="95" d="100"/>
          <a:sy n="95" d="100"/>
        </p:scale>
        <p:origin x="136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>
        <p:scale>
          <a:sx n="100" d="100"/>
          <a:sy n="100" d="100"/>
        </p:scale>
        <p:origin x="-738" y="141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053B36-E459-4699-9118-038C8F52F23D}" type="doc">
      <dgm:prSet loTypeId="urn:microsoft.com/office/officeart/2005/8/layout/cycle5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31EDF65-13B3-457F-9160-F00D9DC008EF}">
      <dgm:prSet phldrT="[Text]" custT="1"/>
      <dgm:spPr/>
      <dgm:t>
        <a:bodyPr/>
        <a:lstStyle/>
        <a:p>
          <a:pPr algn="ctr"/>
          <a:r>
            <a:rPr lang="en-US" sz="1300" dirty="0"/>
            <a:t>Data deposition/ acquisition/ ingest</a:t>
          </a:r>
        </a:p>
      </dgm:t>
    </dgm:pt>
    <dgm:pt modelId="{1E8D1B2C-7933-4C5F-9712-65AAE7990520}" type="parTrans" cxnId="{F4891130-58DA-4298-9A7A-05F595FBDC50}">
      <dgm:prSet/>
      <dgm:spPr/>
      <dgm:t>
        <a:bodyPr/>
        <a:lstStyle/>
        <a:p>
          <a:endParaRPr lang="en-US"/>
        </a:p>
      </dgm:t>
    </dgm:pt>
    <dgm:pt modelId="{83F81E45-5D74-40F1-A594-9A3BECA406A7}" type="sibTrans" cxnId="{F4891130-58DA-4298-9A7A-05F595FBDC50}">
      <dgm:prSet/>
      <dgm:spPr/>
      <dgm:t>
        <a:bodyPr/>
        <a:lstStyle/>
        <a:p>
          <a:endParaRPr lang="en-US"/>
        </a:p>
      </dgm:t>
    </dgm:pt>
    <dgm:pt modelId="{97D4A84A-FD53-4C89-8766-B5C0A5025285}">
      <dgm:prSet/>
      <dgm:spPr/>
      <dgm:t>
        <a:bodyPr/>
        <a:lstStyle/>
        <a:p>
          <a:r>
            <a:rPr lang="en-US" dirty="0"/>
            <a:t>Data </a:t>
          </a:r>
          <a:r>
            <a:rPr lang="en-US" dirty="0" err="1"/>
            <a:t>curation</a:t>
          </a:r>
          <a:r>
            <a:rPr lang="en-US" dirty="0"/>
            <a:t> and metadata management</a:t>
          </a:r>
        </a:p>
      </dgm:t>
    </dgm:pt>
    <dgm:pt modelId="{83CF93A1-5BFE-4327-89FC-F3B074DB56BE}" type="parTrans" cxnId="{37BF8AAE-F2D1-47FD-80C7-85A2611AA334}">
      <dgm:prSet/>
      <dgm:spPr/>
      <dgm:t>
        <a:bodyPr/>
        <a:lstStyle/>
        <a:p>
          <a:endParaRPr lang="en-US"/>
        </a:p>
      </dgm:t>
    </dgm:pt>
    <dgm:pt modelId="{5FD615BE-97D0-4C69-8037-060D7CF45582}" type="sibTrans" cxnId="{37BF8AAE-F2D1-47FD-80C7-85A2611AA334}">
      <dgm:prSet/>
      <dgm:spPr/>
      <dgm:t>
        <a:bodyPr/>
        <a:lstStyle/>
        <a:p>
          <a:endParaRPr lang="en-US"/>
        </a:p>
      </dgm:t>
    </dgm:pt>
    <dgm:pt modelId="{D826B2FE-5AC9-47EE-AEB3-142395FBDE71}">
      <dgm:prSet/>
      <dgm:spPr/>
      <dgm:t>
        <a:bodyPr/>
        <a:lstStyle/>
        <a:p>
          <a:r>
            <a:rPr lang="en-US" dirty="0"/>
            <a:t>Data protection</a:t>
          </a:r>
        </a:p>
      </dgm:t>
    </dgm:pt>
    <dgm:pt modelId="{CB1A36D4-FDE9-48F2-98C9-29576A48DEAF}" type="parTrans" cxnId="{BCD343DC-1B85-4FCF-817B-24887D1B3E23}">
      <dgm:prSet/>
      <dgm:spPr/>
      <dgm:t>
        <a:bodyPr/>
        <a:lstStyle/>
        <a:p>
          <a:endParaRPr lang="en-US"/>
        </a:p>
      </dgm:t>
    </dgm:pt>
    <dgm:pt modelId="{E81A7496-7C34-4DBF-9C3D-D0A2A73191C8}" type="sibTrans" cxnId="{BCD343DC-1B85-4FCF-817B-24887D1B3E23}">
      <dgm:prSet/>
      <dgm:spPr/>
      <dgm:t>
        <a:bodyPr/>
        <a:lstStyle/>
        <a:p>
          <a:endParaRPr lang="en-US"/>
        </a:p>
      </dgm:t>
    </dgm:pt>
    <dgm:pt modelId="{661A4A79-0AAA-4C36-BEAB-A61C849008FA}">
      <dgm:prSet/>
      <dgm:spPr/>
      <dgm:t>
        <a:bodyPr/>
        <a:lstStyle/>
        <a:p>
          <a:r>
            <a:rPr lang="en-US" dirty="0"/>
            <a:t>Data discovery, access, use, and dissemination</a:t>
          </a:r>
        </a:p>
      </dgm:t>
    </dgm:pt>
    <dgm:pt modelId="{1B4B79AA-B091-4787-A5DB-5E75A9449EAF}" type="parTrans" cxnId="{6C6D0C39-16F5-4C23-93FF-663C03421B62}">
      <dgm:prSet/>
      <dgm:spPr/>
      <dgm:t>
        <a:bodyPr/>
        <a:lstStyle/>
        <a:p>
          <a:endParaRPr lang="en-US"/>
        </a:p>
      </dgm:t>
    </dgm:pt>
    <dgm:pt modelId="{F97789DC-0FAD-4C2E-AB9D-457E85023924}" type="sibTrans" cxnId="{6C6D0C39-16F5-4C23-93FF-663C03421B62}">
      <dgm:prSet/>
      <dgm:spPr/>
      <dgm:t>
        <a:bodyPr/>
        <a:lstStyle/>
        <a:p>
          <a:endParaRPr lang="en-US"/>
        </a:p>
      </dgm:t>
    </dgm:pt>
    <dgm:pt modelId="{A8FAAA24-3DB7-4AFE-8D6E-1FF127F6A8FE}">
      <dgm:prSet/>
      <dgm:spPr/>
      <dgm:t>
        <a:bodyPr/>
        <a:lstStyle/>
        <a:p>
          <a:r>
            <a:rPr lang="en-US" dirty="0"/>
            <a:t>Data interoperability, standards, and integration</a:t>
          </a:r>
        </a:p>
      </dgm:t>
    </dgm:pt>
    <dgm:pt modelId="{83664775-34AE-41A2-A40A-AEE1DCB28F5A}" type="parTrans" cxnId="{0FEACBE7-9877-46A8-9701-E31093846DBA}">
      <dgm:prSet/>
      <dgm:spPr/>
      <dgm:t>
        <a:bodyPr/>
        <a:lstStyle/>
        <a:p>
          <a:endParaRPr lang="en-US"/>
        </a:p>
      </dgm:t>
    </dgm:pt>
    <dgm:pt modelId="{8ED530B9-2AE0-4731-B182-B27C1D10B60C}" type="sibTrans" cxnId="{0FEACBE7-9877-46A8-9701-E31093846DBA}">
      <dgm:prSet/>
      <dgm:spPr/>
      <dgm:t>
        <a:bodyPr/>
        <a:lstStyle/>
        <a:p>
          <a:endParaRPr lang="en-US"/>
        </a:p>
      </dgm:t>
    </dgm:pt>
    <dgm:pt modelId="{78A95A28-5B18-4CAB-A8F7-FCAAA6066699}">
      <dgm:prSet/>
      <dgm:spPr/>
      <dgm:t>
        <a:bodyPr/>
        <a:lstStyle/>
        <a:p>
          <a:r>
            <a:rPr lang="en-US" dirty="0"/>
            <a:t>Data evaluation, analysis, and visualization</a:t>
          </a:r>
        </a:p>
      </dgm:t>
    </dgm:pt>
    <dgm:pt modelId="{6BE8ECF0-24C5-40B1-9F35-926034AD3A7E}" type="parTrans" cxnId="{DDE8938D-9B46-4EEC-9D74-69D38C6AE27D}">
      <dgm:prSet/>
      <dgm:spPr/>
      <dgm:t>
        <a:bodyPr/>
        <a:lstStyle/>
        <a:p>
          <a:endParaRPr lang="en-US"/>
        </a:p>
      </dgm:t>
    </dgm:pt>
    <dgm:pt modelId="{DA16D8F2-7AA0-43B2-99A1-9E110743886E}" type="sibTrans" cxnId="{DDE8938D-9B46-4EEC-9D74-69D38C6AE27D}">
      <dgm:prSet/>
      <dgm:spPr/>
      <dgm:t>
        <a:bodyPr/>
        <a:lstStyle/>
        <a:p>
          <a:endParaRPr lang="en-US"/>
        </a:p>
      </dgm:t>
    </dgm:pt>
    <dgm:pt modelId="{6A20FEC1-C6EF-4469-886F-1FB4E4E06963}" type="pres">
      <dgm:prSet presAssocID="{65053B36-E459-4699-9118-038C8F52F23D}" presName="cycle" presStyleCnt="0">
        <dgm:presLayoutVars>
          <dgm:dir/>
          <dgm:resizeHandles val="exact"/>
        </dgm:presLayoutVars>
      </dgm:prSet>
      <dgm:spPr/>
    </dgm:pt>
    <dgm:pt modelId="{83C84115-D7E0-41DA-9096-08ECFA4B4C41}" type="pres">
      <dgm:prSet presAssocID="{931EDF65-13B3-457F-9160-F00D9DC008EF}" presName="node" presStyleLbl="node1" presStyleIdx="0" presStyleCnt="6">
        <dgm:presLayoutVars>
          <dgm:bulletEnabled val="1"/>
        </dgm:presLayoutVars>
      </dgm:prSet>
      <dgm:spPr/>
    </dgm:pt>
    <dgm:pt modelId="{F1871F22-C0AE-48D4-8345-D9F5C87F1911}" type="pres">
      <dgm:prSet presAssocID="{931EDF65-13B3-457F-9160-F00D9DC008EF}" presName="spNode" presStyleCnt="0"/>
      <dgm:spPr/>
    </dgm:pt>
    <dgm:pt modelId="{F01853CE-1E1C-4941-9CB7-01A857CB0650}" type="pres">
      <dgm:prSet presAssocID="{83F81E45-5D74-40F1-A594-9A3BECA406A7}" presName="sibTrans" presStyleLbl="sibTrans1D1" presStyleIdx="0" presStyleCnt="6"/>
      <dgm:spPr/>
    </dgm:pt>
    <dgm:pt modelId="{F0A86B52-E2FF-4D63-93A1-E61D8377C34A}" type="pres">
      <dgm:prSet presAssocID="{97D4A84A-FD53-4C89-8766-B5C0A5025285}" presName="node" presStyleLbl="node1" presStyleIdx="1" presStyleCnt="6">
        <dgm:presLayoutVars>
          <dgm:bulletEnabled val="1"/>
        </dgm:presLayoutVars>
      </dgm:prSet>
      <dgm:spPr/>
    </dgm:pt>
    <dgm:pt modelId="{FDCC661F-5906-4C2E-95FD-42BD7C141BE9}" type="pres">
      <dgm:prSet presAssocID="{97D4A84A-FD53-4C89-8766-B5C0A5025285}" presName="spNode" presStyleCnt="0"/>
      <dgm:spPr/>
    </dgm:pt>
    <dgm:pt modelId="{A9CD118D-5A7B-4B7B-BEB0-016F1E217120}" type="pres">
      <dgm:prSet presAssocID="{5FD615BE-97D0-4C69-8037-060D7CF45582}" presName="sibTrans" presStyleLbl="sibTrans1D1" presStyleIdx="1" presStyleCnt="6"/>
      <dgm:spPr/>
    </dgm:pt>
    <dgm:pt modelId="{1E7C3E94-8CB6-456F-B0D4-B3FA407A51A6}" type="pres">
      <dgm:prSet presAssocID="{D826B2FE-5AC9-47EE-AEB3-142395FBDE71}" presName="node" presStyleLbl="node1" presStyleIdx="2" presStyleCnt="6">
        <dgm:presLayoutVars>
          <dgm:bulletEnabled val="1"/>
        </dgm:presLayoutVars>
      </dgm:prSet>
      <dgm:spPr/>
    </dgm:pt>
    <dgm:pt modelId="{E838B6B8-75DF-4528-9C2A-BB7A7D07CE89}" type="pres">
      <dgm:prSet presAssocID="{D826B2FE-5AC9-47EE-AEB3-142395FBDE71}" presName="spNode" presStyleCnt="0"/>
      <dgm:spPr/>
    </dgm:pt>
    <dgm:pt modelId="{0FD4A519-10D4-4EE7-AC3E-EBD7D85740E2}" type="pres">
      <dgm:prSet presAssocID="{E81A7496-7C34-4DBF-9C3D-D0A2A73191C8}" presName="sibTrans" presStyleLbl="sibTrans1D1" presStyleIdx="2" presStyleCnt="6"/>
      <dgm:spPr/>
    </dgm:pt>
    <dgm:pt modelId="{25E735C8-6CA7-48F9-B4AF-4D9B92978769}" type="pres">
      <dgm:prSet presAssocID="{661A4A79-0AAA-4C36-BEAB-A61C849008FA}" presName="node" presStyleLbl="node1" presStyleIdx="3" presStyleCnt="6">
        <dgm:presLayoutVars>
          <dgm:bulletEnabled val="1"/>
        </dgm:presLayoutVars>
      </dgm:prSet>
      <dgm:spPr/>
    </dgm:pt>
    <dgm:pt modelId="{EC522338-C25D-4866-ABF3-7A3BB86AF8C6}" type="pres">
      <dgm:prSet presAssocID="{661A4A79-0AAA-4C36-BEAB-A61C849008FA}" presName="spNode" presStyleCnt="0"/>
      <dgm:spPr/>
    </dgm:pt>
    <dgm:pt modelId="{7DFDE678-6B1C-4BBC-A38E-46FB50420688}" type="pres">
      <dgm:prSet presAssocID="{F97789DC-0FAD-4C2E-AB9D-457E85023924}" presName="sibTrans" presStyleLbl="sibTrans1D1" presStyleIdx="3" presStyleCnt="6"/>
      <dgm:spPr/>
    </dgm:pt>
    <dgm:pt modelId="{E2536CDD-7DBF-4C6B-85BF-882FE6A71FDF}" type="pres">
      <dgm:prSet presAssocID="{A8FAAA24-3DB7-4AFE-8D6E-1FF127F6A8FE}" presName="node" presStyleLbl="node1" presStyleIdx="4" presStyleCnt="6">
        <dgm:presLayoutVars>
          <dgm:bulletEnabled val="1"/>
        </dgm:presLayoutVars>
      </dgm:prSet>
      <dgm:spPr/>
    </dgm:pt>
    <dgm:pt modelId="{6D500B74-16A3-4CA0-A0E3-C2CBAAB4F994}" type="pres">
      <dgm:prSet presAssocID="{A8FAAA24-3DB7-4AFE-8D6E-1FF127F6A8FE}" presName="spNode" presStyleCnt="0"/>
      <dgm:spPr/>
    </dgm:pt>
    <dgm:pt modelId="{049616A8-A793-4C77-8E33-8F4622C118F7}" type="pres">
      <dgm:prSet presAssocID="{8ED530B9-2AE0-4731-B182-B27C1D10B60C}" presName="sibTrans" presStyleLbl="sibTrans1D1" presStyleIdx="4" presStyleCnt="6"/>
      <dgm:spPr/>
    </dgm:pt>
    <dgm:pt modelId="{3204064E-86B9-4A1D-AC40-6B3607D41628}" type="pres">
      <dgm:prSet presAssocID="{78A95A28-5B18-4CAB-A8F7-FCAAA6066699}" presName="node" presStyleLbl="node1" presStyleIdx="5" presStyleCnt="6">
        <dgm:presLayoutVars>
          <dgm:bulletEnabled val="1"/>
        </dgm:presLayoutVars>
      </dgm:prSet>
      <dgm:spPr/>
    </dgm:pt>
    <dgm:pt modelId="{285E9CCE-C7D2-4139-86F0-64E7E1C35BC1}" type="pres">
      <dgm:prSet presAssocID="{78A95A28-5B18-4CAB-A8F7-FCAAA6066699}" presName="spNode" presStyleCnt="0"/>
      <dgm:spPr/>
    </dgm:pt>
    <dgm:pt modelId="{19FF4228-BCF6-4DBF-AEE0-CF82A986A726}" type="pres">
      <dgm:prSet presAssocID="{DA16D8F2-7AA0-43B2-99A1-9E110743886E}" presName="sibTrans" presStyleLbl="sibTrans1D1" presStyleIdx="5" presStyleCnt="6"/>
      <dgm:spPr/>
    </dgm:pt>
  </dgm:ptLst>
  <dgm:cxnLst>
    <dgm:cxn modelId="{D4A8A127-7456-453A-BE83-2111F71DE2EA}" type="presOf" srcId="{83F81E45-5D74-40F1-A594-9A3BECA406A7}" destId="{F01853CE-1E1C-4941-9CB7-01A857CB0650}" srcOrd="0" destOrd="0" presId="urn:microsoft.com/office/officeart/2005/8/layout/cycle5"/>
    <dgm:cxn modelId="{5038DC29-E90D-47CA-9B80-179635F10ECB}" type="presOf" srcId="{97D4A84A-FD53-4C89-8766-B5C0A5025285}" destId="{F0A86B52-E2FF-4D63-93A1-E61D8377C34A}" srcOrd="0" destOrd="0" presId="urn:microsoft.com/office/officeart/2005/8/layout/cycle5"/>
    <dgm:cxn modelId="{F4891130-58DA-4298-9A7A-05F595FBDC50}" srcId="{65053B36-E459-4699-9118-038C8F52F23D}" destId="{931EDF65-13B3-457F-9160-F00D9DC008EF}" srcOrd="0" destOrd="0" parTransId="{1E8D1B2C-7933-4C5F-9712-65AAE7990520}" sibTransId="{83F81E45-5D74-40F1-A594-9A3BECA406A7}"/>
    <dgm:cxn modelId="{5B408731-FE2F-44BC-A1BB-9A0468029E46}" type="presOf" srcId="{931EDF65-13B3-457F-9160-F00D9DC008EF}" destId="{83C84115-D7E0-41DA-9096-08ECFA4B4C41}" srcOrd="0" destOrd="0" presId="urn:microsoft.com/office/officeart/2005/8/layout/cycle5"/>
    <dgm:cxn modelId="{6C6D0C39-16F5-4C23-93FF-663C03421B62}" srcId="{65053B36-E459-4699-9118-038C8F52F23D}" destId="{661A4A79-0AAA-4C36-BEAB-A61C849008FA}" srcOrd="3" destOrd="0" parTransId="{1B4B79AA-B091-4787-A5DB-5E75A9449EAF}" sibTransId="{F97789DC-0FAD-4C2E-AB9D-457E85023924}"/>
    <dgm:cxn modelId="{31BC9A46-7971-4885-A39D-FF5DB204F313}" type="presOf" srcId="{65053B36-E459-4699-9118-038C8F52F23D}" destId="{6A20FEC1-C6EF-4469-886F-1FB4E4E06963}" srcOrd="0" destOrd="0" presId="urn:microsoft.com/office/officeart/2005/8/layout/cycle5"/>
    <dgm:cxn modelId="{2E37E44D-2568-4446-9CE4-DD7590394F62}" type="presOf" srcId="{78A95A28-5B18-4CAB-A8F7-FCAAA6066699}" destId="{3204064E-86B9-4A1D-AC40-6B3607D41628}" srcOrd="0" destOrd="0" presId="urn:microsoft.com/office/officeart/2005/8/layout/cycle5"/>
    <dgm:cxn modelId="{CD5F2556-7845-4462-9895-E459AD2E229E}" type="presOf" srcId="{8ED530B9-2AE0-4731-B182-B27C1D10B60C}" destId="{049616A8-A793-4C77-8E33-8F4622C118F7}" srcOrd="0" destOrd="0" presId="urn:microsoft.com/office/officeart/2005/8/layout/cycle5"/>
    <dgm:cxn modelId="{32BA0C89-AEAE-40C6-A1F2-9C026E384566}" type="presOf" srcId="{D826B2FE-5AC9-47EE-AEB3-142395FBDE71}" destId="{1E7C3E94-8CB6-456F-B0D4-B3FA407A51A6}" srcOrd="0" destOrd="0" presId="urn:microsoft.com/office/officeart/2005/8/layout/cycle5"/>
    <dgm:cxn modelId="{DDE8938D-9B46-4EEC-9D74-69D38C6AE27D}" srcId="{65053B36-E459-4699-9118-038C8F52F23D}" destId="{78A95A28-5B18-4CAB-A8F7-FCAAA6066699}" srcOrd="5" destOrd="0" parTransId="{6BE8ECF0-24C5-40B1-9F35-926034AD3A7E}" sibTransId="{DA16D8F2-7AA0-43B2-99A1-9E110743886E}"/>
    <dgm:cxn modelId="{C6397A8F-5CD9-45AA-840B-A5B4FECB0E1B}" type="presOf" srcId="{E81A7496-7C34-4DBF-9C3D-D0A2A73191C8}" destId="{0FD4A519-10D4-4EE7-AC3E-EBD7D85740E2}" srcOrd="0" destOrd="0" presId="urn:microsoft.com/office/officeart/2005/8/layout/cycle5"/>
    <dgm:cxn modelId="{E876BAA1-F31A-4525-A461-BBFF06D056E5}" type="presOf" srcId="{661A4A79-0AAA-4C36-BEAB-A61C849008FA}" destId="{25E735C8-6CA7-48F9-B4AF-4D9B92978769}" srcOrd="0" destOrd="0" presId="urn:microsoft.com/office/officeart/2005/8/layout/cycle5"/>
    <dgm:cxn modelId="{FC46D8A7-BE0A-429C-9BDF-A133B06C08CA}" type="presOf" srcId="{5FD615BE-97D0-4C69-8037-060D7CF45582}" destId="{A9CD118D-5A7B-4B7B-BEB0-016F1E217120}" srcOrd="0" destOrd="0" presId="urn:microsoft.com/office/officeart/2005/8/layout/cycle5"/>
    <dgm:cxn modelId="{37BF8AAE-F2D1-47FD-80C7-85A2611AA334}" srcId="{65053B36-E459-4699-9118-038C8F52F23D}" destId="{97D4A84A-FD53-4C89-8766-B5C0A5025285}" srcOrd="1" destOrd="0" parTransId="{83CF93A1-5BFE-4327-89FC-F3B074DB56BE}" sibTransId="{5FD615BE-97D0-4C69-8037-060D7CF45582}"/>
    <dgm:cxn modelId="{C49F24C1-00D3-476F-BAD5-D79E5E0FBF0A}" type="presOf" srcId="{F97789DC-0FAD-4C2E-AB9D-457E85023924}" destId="{7DFDE678-6B1C-4BBC-A38E-46FB50420688}" srcOrd="0" destOrd="0" presId="urn:microsoft.com/office/officeart/2005/8/layout/cycle5"/>
    <dgm:cxn modelId="{3FFE78C1-1FCF-460E-B962-3D039F8F2055}" type="presOf" srcId="{A8FAAA24-3DB7-4AFE-8D6E-1FF127F6A8FE}" destId="{E2536CDD-7DBF-4C6B-85BF-882FE6A71FDF}" srcOrd="0" destOrd="0" presId="urn:microsoft.com/office/officeart/2005/8/layout/cycle5"/>
    <dgm:cxn modelId="{55BB12D4-E0AF-4096-9021-28EFF2A03A52}" type="presOf" srcId="{DA16D8F2-7AA0-43B2-99A1-9E110743886E}" destId="{19FF4228-BCF6-4DBF-AEE0-CF82A986A726}" srcOrd="0" destOrd="0" presId="urn:microsoft.com/office/officeart/2005/8/layout/cycle5"/>
    <dgm:cxn modelId="{BCD343DC-1B85-4FCF-817B-24887D1B3E23}" srcId="{65053B36-E459-4699-9118-038C8F52F23D}" destId="{D826B2FE-5AC9-47EE-AEB3-142395FBDE71}" srcOrd="2" destOrd="0" parTransId="{CB1A36D4-FDE9-48F2-98C9-29576A48DEAF}" sibTransId="{E81A7496-7C34-4DBF-9C3D-D0A2A73191C8}"/>
    <dgm:cxn modelId="{0FEACBE7-9877-46A8-9701-E31093846DBA}" srcId="{65053B36-E459-4699-9118-038C8F52F23D}" destId="{A8FAAA24-3DB7-4AFE-8D6E-1FF127F6A8FE}" srcOrd="4" destOrd="0" parTransId="{83664775-34AE-41A2-A40A-AEE1DCB28F5A}" sibTransId="{8ED530B9-2AE0-4731-B182-B27C1D10B60C}"/>
    <dgm:cxn modelId="{16917078-EC35-43D6-A06C-5747975F961A}" type="presParOf" srcId="{6A20FEC1-C6EF-4469-886F-1FB4E4E06963}" destId="{83C84115-D7E0-41DA-9096-08ECFA4B4C41}" srcOrd="0" destOrd="0" presId="urn:microsoft.com/office/officeart/2005/8/layout/cycle5"/>
    <dgm:cxn modelId="{D6A683C4-E5FA-488B-85FE-6D476A354560}" type="presParOf" srcId="{6A20FEC1-C6EF-4469-886F-1FB4E4E06963}" destId="{F1871F22-C0AE-48D4-8345-D9F5C87F1911}" srcOrd="1" destOrd="0" presId="urn:microsoft.com/office/officeart/2005/8/layout/cycle5"/>
    <dgm:cxn modelId="{FF548B8F-8EE5-4422-9846-D7F18E724993}" type="presParOf" srcId="{6A20FEC1-C6EF-4469-886F-1FB4E4E06963}" destId="{F01853CE-1E1C-4941-9CB7-01A857CB0650}" srcOrd="2" destOrd="0" presId="urn:microsoft.com/office/officeart/2005/8/layout/cycle5"/>
    <dgm:cxn modelId="{D650E62C-D3D0-49D1-BCFF-5AD63940215D}" type="presParOf" srcId="{6A20FEC1-C6EF-4469-886F-1FB4E4E06963}" destId="{F0A86B52-E2FF-4D63-93A1-E61D8377C34A}" srcOrd="3" destOrd="0" presId="urn:microsoft.com/office/officeart/2005/8/layout/cycle5"/>
    <dgm:cxn modelId="{E61CAC37-C90C-4938-A123-36100BF1EC46}" type="presParOf" srcId="{6A20FEC1-C6EF-4469-886F-1FB4E4E06963}" destId="{FDCC661F-5906-4C2E-95FD-42BD7C141BE9}" srcOrd="4" destOrd="0" presId="urn:microsoft.com/office/officeart/2005/8/layout/cycle5"/>
    <dgm:cxn modelId="{CABF2979-3E5D-4C71-BF6E-9E9CBE7FE952}" type="presParOf" srcId="{6A20FEC1-C6EF-4469-886F-1FB4E4E06963}" destId="{A9CD118D-5A7B-4B7B-BEB0-016F1E217120}" srcOrd="5" destOrd="0" presId="urn:microsoft.com/office/officeart/2005/8/layout/cycle5"/>
    <dgm:cxn modelId="{EA2DA080-8D15-4E66-AABF-461EDF47558B}" type="presParOf" srcId="{6A20FEC1-C6EF-4469-886F-1FB4E4E06963}" destId="{1E7C3E94-8CB6-456F-B0D4-B3FA407A51A6}" srcOrd="6" destOrd="0" presId="urn:microsoft.com/office/officeart/2005/8/layout/cycle5"/>
    <dgm:cxn modelId="{439EAFAF-F005-46E3-8B61-A035C82B3EDF}" type="presParOf" srcId="{6A20FEC1-C6EF-4469-886F-1FB4E4E06963}" destId="{E838B6B8-75DF-4528-9C2A-BB7A7D07CE89}" srcOrd="7" destOrd="0" presId="urn:microsoft.com/office/officeart/2005/8/layout/cycle5"/>
    <dgm:cxn modelId="{DB260E2B-8D09-4101-81AD-A6F776181D91}" type="presParOf" srcId="{6A20FEC1-C6EF-4469-886F-1FB4E4E06963}" destId="{0FD4A519-10D4-4EE7-AC3E-EBD7D85740E2}" srcOrd="8" destOrd="0" presId="urn:microsoft.com/office/officeart/2005/8/layout/cycle5"/>
    <dgm:cxn modelId="{D5BB6D2C-23EC-4414-9030-D11B6430B85D}" type="presParOf" srcId="{6A20FEC1-C6EF-4469-886F-1FB4E4E06963}" destId="{25E735C8-6CA7-48F9-B4AF-4D9B92978769}" srcOrd="9" destOrd="0" presId="urn:microsoft.com/office/officeart/2005/8/layout/cycle5"/>
    <dgm:cxn modelId="{3B24756C-108C-40A5-BB75-FB05CBD9802B}" type="presParOf" srcId="{6A20FEC1-C6EF-4469-886F-1FB4E4E06963}" destId="{EC522338-C25D-4866-ABF3-7A3BB86AF8C6}" srcOrd="10" destOrd="0" presId="urn:microsoft.com/office/officeart/2005/8/layout/cycle5"/>
    <dgm:cxn modelId="{9E23B62A-7030-4C3B-93AC-B9E198AC95E1}" type="presParOf" srcId="{6A20FEC1-C6EF-4469-886F-1FB4E4E06963}" destId="{7DFDE678-6B1C-4BBC-A38E-46FB50420688}" srcOrd="11" destOrd="0" presId="urn:microsoft.com/office/officeart/2005/8/layout/cycle5"/>
    <dgm:cxn modelId="{F42B3C9A-449E-4174-B577-AEA746C87C29}" type="presParOf" srcId="{6A20FEC1-C6EF-4469-886F-1FB4E4E06963}" destId="{E2536CDD-7DBF-4C6B-85BF-882FE6A71FDF}" srcOrd="12" destOrd="0" presId="urn:microsoft.com/office/officeart/2005/8/layout/cycle5"/>
    <dgm:cxn modelId="{16ECA760-A89F-4B30-BDFB-5CF117060028}" type="presParOf" srcId="{6A20FEC1-C6EF-4469-886F-1FB4E4E06963}" destId="{6D500B74-16A3-4CA0-A0E3-C2CBAAB4F994}" srcOrd="13" destOrd="0" presId="urn:microsoft.com/office/officeart/2005/8/layout/cycle5"/>
    <dgm:cxn modelId="{8EADB3A8-F159-408C-9CA3-09F0A987A729}" type="presParOf" srcId="{6A20FEC1-C6EF-4469-886F-1FB4E4E06963}" destId="{049616A8-A793-4C77-8E33-8F4622C118F7}" srcOrd="14" destOrd="0" presId="urn:microsoft.com/office/officeart/2005/8/layout/cycle5"/>
    <dgm:cxn modelId="{29217995-1846-4C25-A887-73740FBAE1AE}" type="presParOf" srcId="{6A20FEC1-C6EF-4469-886F-1FB4E4E06963}" destId="{3204064E-86B9-4A1D-AC40-6B3607D41628}" srcOrd="15" destOrd="0" presId="urn:microsoft.com/office/officeart/2005/8/layout/cycle5"/>
    <dgm:cxn modelId="{184C356A-719A-4462-AE20-B28E68387F75}" type="presParOf" srcId="{6A20FEC1-C6EF-4469-886F-1FB4E4E06963}" destId="{285E9CCE-C7D2-4139-86F0-64E7E1C35BC1}" srcOrd="16" destOrd="0" presId="urn:microsoft.com/office/officeart/2005/8/layout/cycle5"/>
    <dgm:cxn modelId="{61F06435-6772-4FDF-ABB0-09739FF02A18}" type="presParOf" srcId="{6A20FEC1-C6EF-4469-886F-1FB4E4E06963}" destId="{19FF4228-BCF6-4DBF-AEE0-CF82A986A726}" srcOrd="17" destOrd="0" presId="urn:microsoft.com/office/officeart/2005/8/layout/cycle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C7F3AD-A0D1-4FE0-99EC-7D73F94A5F1D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3631C9-8B2A-48AD-A2A6-A149D81C5821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400" dirty="0"/>
            <a:t>Scientists</a:t>
          </a:r>
        </a:p>
      </dgm:t>
    </dgm:pt>
    <dgm:pt modelId="{D2D979F0-16BC-4F8F-9CE3-963E616A47F0}" type="parTrans" cxnId="{5644DCA8-1156-4C87-B899-7EA5223A254D}">
      <dgm:prSet/>
      <dgm:spPr/>
      <dgm:t>
        <a:bodyPr/>
        <a:lstStyle/>
        <a:p>
          <a:endParaRPr lang="en-US"/>
        </a:p>
      </dgm:t>
    </dgm:pt>
    <dgm:pt modelId="{EF86E892-D1D1-4A84-9026-34B29847C7D8}" type="sibTrans" cxnId="{5644DCA8-1156-4C87-B899-7EA5223A254D}">
      <dgm:prSet/>
      <dgm:spPr/>
      <dgm:t>
        <a:bodyPr/>
        <a:lstStyle/>
        <a:p>
          <a:endParaRPr lang="en-US"/>
        </a:p>
      </dgm:t>
    </dgm:pt>
    <dgm:pt modelId="{3C4439A0-87D5-4CB7-A352-DFC7F4622D09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600" dirty="0"/>
            <a:t>Academia </a:t>
          </a:r>
        </a:p>
      </dgm:t>
    </dgm:pt>
    <dgm:pt modelId="{CEF405D4-4FA4-4E5C-A3FC-647FAFF0CB64}" type="parTrans" cxnId="{7BE4B5ED-37E5-43DB-8E8C-6FBC0E4F6C4F}">
      <dgm:prSet/>
      <dgm:spPr/>
      <dgm:t>
        <a:bodyPr/>
        <a:lstStyle/>
        <a:p>
          <a:endParaRPr lang="en-US"/>
        </a:p>
      </dgm:t>
    </dgm:pt>
    <dgm:pt modelId="{5A2E11BD-EA2D-4F4B-9CFD-7990893936B1}" type="sibTrans" cxnId="{7BE4B5ED-37E5-43DB-8E8C-6FBC0E4F6C4F}">
      <dgm:prSet/>
      <dgm:spPr/>
      <dgm:t>
        <a:bodyPr/>
        <a:lstStyle/>
        <a:p>
          <a:endParaRPr lang="en-US"/>
        </a:p>
      </dgm:t>
    </dgm:pt>
    <dgm:pt modelId="{B95F9E61-1F4D-4C81-91C5-196EEA657531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400" dirty="0"/>
            <a:t>Non-profit</a:t>
          </a:r>
        </a:p>
      </dgm:t>
    </dgm:pt>
    <dgm:pt modelId="{2695CBAC-C619-4CC5-A9E8-89CD1F168941}" type="parTrans" cxnId="{503FB703-2D90-41D0-8D61-CB33BEA35A99}">
      <dgm:prSet/>
      <dgm:spPr/>
      <dgm:t>
        <a:bodyPr/>
        <a:lstStyle/>
        <a:p>
          <a:endParaRPr lang="en-US"/>
        </a:p>
      </dgm:t>
    </dgm:pt>
    <dgm:pt modelId="{63155C9B-3FDF-4E38-B5BD-16B01E3229B2}" type="sibTrans" cxnId="{503FB703-2D90-41D0-8D61-CB33BEA35A99}">
      <dgm:prSet/>
      <dgm:spPr/>
      <dgm:t>
        <a:bodyPr/>
        <a:lstStyle/>
        <a:p>
          <a:endParaRPr lang="en-US"/>
        </a:p>
      </dgm:t>
    </dgm:pt>
    <dgm:pt modelId="{EAF5C16E-E923-492E-BDC3-F0B4C00F2B28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 err="1"/>
            <a:t>Govt</a:t>
          </a:r>
          <a:endParaRPr lang="en-US" dirty="0"/>
        </a:p>
      </dgm:t>
    </dgm:pt>
    <dgm:pt modelId="{FD07FF78-112D-46D1-810B-07F0FDA89E27}" type="parTrans" cxnId="{2EC74359-40FE-4817-8EF8-3DB41ADBBFF1}">
      <dgm:prSet/>
      <dgm:spPr/>
      <dgm:t>
        <a:bodyPr/>
        <a:lstStyle/>
        <a:p>
          <a:endParaRPr lang="en-US"/>
        </a:p>
      </dgm:t>
    </dgm:pt>
    <dgm:pt modelId="{4FBBE82C-9AFC-43E2-A45A-351C12D1FB4F}" type="sibTrans" cxnId="{2EC74359-40FE-4817-8EF8-3DB41ADBBFF1}">
      <dgm:prSet/>
      <dgm:spPr/>
      <dgm:t>
        <a:bodyPr/>
        <a:lstStyle/>
        <a:p>
          <a:endParaRPr lang="en-US"/>
        </a:p>
      </dgm:t>
    </dgm:pt>
    <dgm:pt modelId="{CBA60B78-D1E5-4A13-9BD3-1854F3E76070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/>
            <a:t>Community</a:t>
          </a:r>
        </a:p>
      </dgm:t>
    </dgm:pt>
    <dgm:pt modelId="{41C9F799-9155-4D6B-BB36-699C0875F6D0}" type="parTrans" cxnId="{FFA36BF8-80CA-40C7-87C2-32676ED461AB}">
      <dgm:prSet/>
      <dgm:spPr/>
      <dgm:t>
        <a:bodyPr/>
        <a:lstStyle/>
        <a:p>
          <a:endParaRPr lang="en-US"/>
        </a:p>
      </dgm:t>
    </dgm:pt>
    <dgm:pt modelId="{CD4D9E74-70C6-4A0C-AE73-100E8C246B9E}" type="sibTrans" cxnId="{FFA36BF8-80CA-40C7-87C2-32676ED461AB}">
      <dgm:prSet/>
      <dgm:spPr/>
      <dgm:t>
        <a:bodyPr/>
        <a:lstStyle/>
        <a:p>
          <a:endParaRPr lang="en-US"/>
        </a:p>
      </dgm:t>
    </dgm:pt>
    <dgm:pt modelId="{8E086BE1-1A6E-4CCF-8217-4F35C7A47963}">
      <dgm:prSet phldrT="[Text]" custRadScaleRad="74165" custRadScaleInc="37320"/>
      <dgm:spPr/>
      <dgm:t>
        <a:bodyPr/>
        <a:lstStyle/>
        <a:p>
          <a:endParaRPr lang="en-US" dirty="0"/>
        </a:p>
      </dgm:t>
    </dgm:pt>
    <dgm:pt modelId="{76F5490F-61A7-46CB-A376-EA970DA52805}" type="parTrans" cxnId="{4451B23B-A6BD-4B22-98CA-CEBC330F83B0}">
      <dgm:prSet/>
      <dgm:spPr/>
      <dgm:t>
        <a:bodyPr/>
        <a:lstStyle/>
        <a:p>
          <a:endParaRPr lang="en-US"/>
        </a:p>
      </dgm:t>
    </dgm:pt>
    <dgm:pt modelId="{34625990-1F01-4193-B43E-DCC08F8072CF}" type="sibTrans" cxnId="{4451B23B-A6BD-4B22-98CA-CEBC330F83B0}">
      <dgm:prSet/>
      <dgm:spPr/>
      <dgm:t>
        <a:bodyPr/>
        <a:lstStyle/>
        <a:p>
          <a:endParaRPr lang="en-US"/>
        </a:p>
      </dgm:t>
    </dgm:pt>
    <dgm:pt modelId="{5239CE25-2B7E-4087-9C99-8883B88BF804}" type="pres">
      <dgm:prSet presAssocID="{BCC7F3AD-A0D1-4FE0-99EC-7D73F94A5F1D}" presName="cycle" presStyleCnt="0">
        <dgm:presLayoutVars>
          <dgm:chMax val="1"/>
          <dgm:dir val="rev"/>
          <dgm:animLvl val="ctr"/>
          <dgm:resizeHandles val="exact"/>
        </dgm:presLayoutVars>
      </dgm:prSet>
      <dgm:spPr/>
    </dgm:pt>
    <dgm:pt modelId="{6B25F1D3-E302-4AA0-B38C-621BC8B8B15A}" type="pres">
      <dgm:prSet presAssocID="{F23631C9-8B2A-48AD-A2A6-A149D81C5821}" presName="centerShape" presStyleLbl="node0" presStyleIdx="0" presStyleCnt="1" custScaleX="170780" custScaleY="196081"/>
      <dgm:spPr/>
    </dgm:pt>
    <dgm:pt modelId="{01A030CA-49CB-4C3B-B8CA-B92EA678301C}" type="pres">
      <dgm:prSet presAssocID="{CEF405D4-4FA4-4E5C-A3FC-647FAFF0CB64}" presName="Name9" presStyleLbl="parChTrans1D2" presStyleIdx="0" presStyleCnt="4"/>
      <dgm:spPr/>
    </dgm:pt>
    <dgm:pt modelId="{C0B41045-E69E-47A8-B9BF-49ACDBD41244}" type="pres">
      <dgm:prSet presAssocID="{CEF405D4-4FA4-4E5C-A3FC-647FAFF0CB64}" presName="connTx" presStyleLbl="parChTrans1D2" presStyleIdx="0" presStyleCnt="4"/>
      <dgm:spPr/>
    </dgm:pt>
    <dgm:pt modelId="{42A77067-7456-4A87-A614-97B8EB8F391A}" type="pres">
      <dgm:prSet presAssocID="{3C4439A0-87D5-4CB7-A352-DFC7F4622D09}" presName="node" presStyleLbl="node1" presStyleIdx="0" presStyleCnt="4" custRadScaleRad="71674" custRadScaleInc="66936">
        <dgm:presLayoutVars>
          <dgm:bulletEnabled val="1"/>
        </dgm:presLayoutVars>
      </dgm:prSet>
      <dgm:spPr/>
    </dgm:pt>
    <dgm:pt modelId="{D986341A-B74F-44F6-963D-AC9166C6DA7E}" type="pres">
      <dgm:prSet presAssocID="{2695CBAC-C619-4CC5-A9E8-89CD1F168941}" presName="Name9" presStyleLbl="parChTrans1D2" presStyleIdx="1" presStyleCnt="4"/>
      <dgm:spPr/>
    </dgm:pt>
    <dgm:pt modelId="{0F9F9A37-7B8B-46F3-8644-E8DB89D44C8B}" type="pres">
      <dgm:prSet presAssocID="{2695CBAC-C619-4CC5-A9E8-89CD1F168941}" presName="connTx" presStyleLbl="parChTrans1D2" presStyleIdx="1" presStyleCnt="4"/>
      <dgm:spPr/>
    </dgm:pt>
    <dgm:pt modelId="{6DD1D91E-7143-4DF0-929B-DD70127F2CBB}" type="pres">
      <dgm:prSet presAssocID="{B95F9E61-1F4D-4C81-91C5-196EEA657531}" presName="node" presStyleLbl="node1" presStyleIdx="1" presStyleCnt="4" custRadScaleRad="85683" custRadScaleInc="-39522">
        <dgm:presLayoutVars>
          <dgm:bulletEnabled val="1"/>
        </dgm:presLayoutVars>
      </dgm:prSet>
      <dgm:spPr/>
    </dgm:pt>
    <dgm:pt modelId="{803FED09-1498-4FB0-82CC-9DD9768EC62F}" type="pres">
      <dgm:prSet presAssocID="{FD07FF78-112D-46D1-810B-07F0FDA89E27}" presName="Name9" presStyleLbl="parChTrans1D2" presStyleIdx="2" presStyleCnt="4"/>
      <dgm:spPr/>
    </dgm:pt>
    <dgm:pt modelId="{37B895C5-5DDD-497D-8E04-99E48E37E4E8}" type="pres">
      <dgm:prSet presAssocID="{FD07FF78-112D-46D1-810B-07F0FDA89E27}" presName="connTx" presStyleLbl="parChTrans1D2" presStyleIdx="2" presStyleCnt="4"/>
      <dgm:spPr/>
    </dgm:pt>
    <dgm:pt modelId="{86BF497F-AE05-40D2-BE2E-98DA06605714}" type="pres">
      <dgm:prSet presAssocID="{EAF5C16E-E923-492E-BDC3-F0B4C00F2B28}" presName="node" presStyleLbl="node1" presStyleIdx="2" presStyleCnt="4" custRadScaleRad="70275" custRadScaleInc="-3046">
        <dgm:presLayoutVars>
          <dgm:bulletEnabled val="1"/>
        </dgm:presLayoutVars>
      </dgm:prSet>
      <dgm:spPr/>
    </dgm:pt>
    <dgm:pt modelId="{D863830E-260B-47DA-8EC3-6303C8770D53}" type="pres">
      <dgm:prSet presAssocID="{41C9F799-9155-4D6B-BB36-699C0875F6D0}" presName="Name9" presStyleLbl="parChTrans1D2" presStyleIdx="3" presStyleCnt="4"/>
      <dgm:spPr/>
    </dgm:pt>
    <dgm:pt modelId="{10EEEC8F-ABC5-444E-81FF-409DC7F11109}" type="pres">
      <dgm:prSet presAssocID="{41C9F799-9155-4D6B-BB36-699C0875F6D0}" presName="connTx" presStyleLbl="parChTrans1D2" presStyleIdx="3" presStyleCnt="4"/>
      <dgm:spPr/>
    </dgm:pt>
    <dgm:pt modelId="{D4B43C96-0EED-4A7E-A997-65C44097E0E2}" type="pres">
      <dgm:prSet presAssocID="{CBA60B78-D1E5-4A13-9BD3-1854F3E76070}" presName="node" presStyleLbl="node1" presStyleIdx="3" presStyleCnt="4" custRadScaleRad="78106" custRadScaleInc="35123">
        <dgm:presLayoutVars>
          <dgm:bulletEnabled val="1"/>
        </dgm:presLayoutVars>
      </dgm:prSet>
      <dgm:spPr/>
    </dgm:pt>
  </dgm:ptLst>
  <dgm:cxnLst>
    <dgm:cxn modelId="{503FB703-2D90-41D0-8D61-CB33BEA35A99}" srcId="{F23631C9-8B2A-48AD-A2A6-A149D81C5821}" destId="{B95F9E61-1F4D-4C81-91C5-196EEA657531}" srcOrd="1" destOrd="0" parTransId="{2695CBAC-C619-4CC5-A9E8-89CD1F168941}" sibTransId="{63155C9B-3FDF-4E38-B5BD-16B01E3229B2}"/>
    <dgm:cxn modelId="{3489B52F-45BA-47CD-8A07-5DD8EF225F6D}" type="presOf" srcId="{CBA60B78-D1E5-4A13-9BD3-1854F3E76070}" destId="{D4B43C96-0EED-4A7E-A997-65C44097E0E2}" srcOrd="0" destOrd="0" presId="urn:microsoft.com/office/officeart/2005/8/layout/radial1"/>
    <dgm:cxn modelId="{4451B23B-A6BD-4B22-98CA-CEBC330F83B0}" srcId="{BCC7F3AD-A0D1-4FE0-99EC-7D73F94A5F1D}" destId="{8E086BE1-1A6E-4CCF-8217-4F35C7A47963}" srcOrd="1" destOrd="0" parTransId="{76F5490F-61A7-46CB-A376-EA970DA52805}" sibTransId="{34625990-1F01-4193-B43E-DCC08F8072CF}"/>
    <dgm:cxn modelId="{27830F4F-01A3-44DB-810B-12E22FA5F182}" type="presOf" srcId="{CEF405D4-4FA4-4E5C-A3FC-647FAFF0CB64}" destId="{01A030CA-49CB-4C3B-B8CA-B92EA678301C}" srcOrd="0" destOrd="0" presId="urn:microsoft.com/office/officeart/2005/8/layout/radial1"/>
    <dgm:cxn modelId="{2EC74359-40FE-4817-8EF8-3DB41ADBBFF1}" srcId="{F23631C9-8B2A-48AD-A2A6-A149D81C5821}" destId="{EAF5C16E-E923-492E-BDC3-F0B4C00F2B28}" srcOrd="2" destOrd="0" parTransId="{FD07FF78-112D-46D1-810B-07F0FDA89E27}" sibTransId="{4FBBE82C-9AFC-43E2-A45A-351C12D1FB4F}"/>
    <dgm:cxn modelId="{0AEF505F-9F93-49D9-A4FC-7DD1D5FF63A3}" type="presOf" srcId="{CEF405D4-4FA4-4E5C-A3FC-647FAFF0CB64}" destId="{C0B41045-E69E-47A8-B9BF-49ACDBD41244}" srcOrd="1" destOrd="0" presId="urn:microsoft.com/office/officeart/2005/8/layout/radial1"/>
    <dgm:cxn modelId="{DF80676A-59EA-4299-B217-9138961171FF}" type="presOf" srcId="{41C9F799-9155-4D6B-BB36-699C0875F6D0}" destId="{D863830E-260B-47DA-8EC3-6303C8770D53}" srcOrd="0" destOrd="0" presId="urn:microsoft.com/office/officeart/2005/8/layout/radial1"/>
    <dgm:cxn modelId="{CFA5F576-7861-448F-8902-D9C208D02FF9}" type="presOf" srcId="{3C4439A0-87D5-4CB7-A352-DFC7F4622D09}" destId="{42A77067-7456-4A87-A614-97B8EB8F391A}" srcOrd="0" destOrd="0" presId="urn:microsoft.com/office/officeart/2005/8/layout/radial1"/>
    <dgm:cxn modelId="{D387408C-004A-49AB-AC1C-210C8A3E2248}" type="presOf" srcId="{2695CBAC-C619-4CC5-A9E8-89CD1F168941}" destId="{0F9F9A37-7B8B-46F3-8644-E8DB89D44C8B}" srcOrd="1" destOrd="0" presId="urn:microsoft.com/office/officeart/2005/8/layout/radial1"/>
    <dgm:cxn modelId="{8D922C91-3211-43E9-842B-5E86A07AF890}" type="presOf" srcId="{FD07FF78-112D-46D1-810B-07F0FDA89E27}" destId="{803FED09-1498-4FB0-82CC-9DD9768EC62F}" srcOrd="0" destOrd="0" presId="urn:microsoft.com/office/officeart/2005/8/layout/radial1"/>
    <dgm:cxn modelId="{0A3C4E9A-765E-47FB-9EB1-9FFEA366CE40}" type="presOf" srcId="{F23631C9-8B2A-48AD-A2A6-A149D81C5821}" destId="{6B25F1D3-E302-4AA0-B38C-621BC8B8B15A}" srcOrd="0" destOrd="0" presId="urn:microsoft.com/office/officeart/2005/8/layout/radial1"/>
    <dgm:cxn modelId="{403967A7-FB93-4D24-88CE-D393CDB15108}" type="presOf" srcId="{2695CBAC-C619-4CC5-A9E8-89CD1F168941}" destId="{D986341A-B74F-44F6-963D-AC9166C6DA7E}" srcOrd="0" destOrd="0" presId="urn:microsoft.com/office/officeart/2005/8/layout/radial1"/>
    <dgm:cxn modelId="{5644DCA8-1156-4C87-B899-7EA5223A254D}" srcId="{BCC7F3AD-A0D1-4FE0-99EC-7D73F94A5F1D}" destId="{F23631C9-8B2A-48AD-A2A6-A149D81C5821}" srcOrd="0" destOrd="0" parTransId="{D2D979F0-16BC-4F8F-9CE3-963E616A47F0}" sibTransId="{EF86E892-D1D1-4A84-9026-34B29847C7D8}"/>
    <dgm:cxn modelId="{9BF8E1CD-4B69-4CB4-AB9A-D2431CCAC3D6}" type="presOf" srcId="{B95F9E61-1F4D-4C81-91C5-196EEA657531}" destId="{6DD1D91E-7143-4DF0-929B-DD70127F2CBB}" srcOrd="0" destOrd="0" presId="urn:microsoft.com/office/officeart/2005/8/layout/radial1"/>
    <dgm:cxn modelId="{1834ACDE-372A-4C7A-945E-141655ABCB7A}" type="presOf" srcId="{41C9F799-9155-4D6B-BB36-699C0875F6D0}" destId="{10EEEC8F-ABC5-444E-81FF-409DC7F11109}" srcOrd="1" destOrd="0" presId="urn:microsoft.com/office/officeart/2005/8/layout/radial1"/>
    <dgm:cxn modelId="{092E06EA-1A45-4154-8C96-CE0FDF2E00DC}" type="presOf" srcId="{BCC7F3AD-A0D1-4FE0-99EC-7D73F94A5F1D}" destId="{5239CE25-2B7E-4087-9C99-8883B88BF804}" srcOrd="0" destOrd="0" presId="urn:microsoft.com/office/officeart/2005/8/layout/radial1"/>
    <dgm:cxn modelId="{7BE4B5ED-37E5-43DB-8E8C-6FBC0E4F6C4F}" srcId="{F23631C9-8B2A-48AD-A2A6-A149D81C5821}" destId="{3C4439A0-87D5-4CB7-A352-DFC7F4622D09}" srcOrd="0" destOrd="0" parTransId="{CEF405D4-4FA4-4E5C-A3FC-647FAFF0CB64}" sibTransId="{5A2E11BD-EA2D-4F4B-9CFD-7990893936B1}"/>
    <dgm:cxn modelId="{4349B6F6-D151-4204-B154-DE83B28DB35C}" type="presOf" srcId="{FD07FF78-112D-46D1-810B-07F0FDA89E27}" destId="{37B895C5-5DDD-497D-8E04-99E48E37E4E8}" srcOrd="1" destOrd="0" presId="urn:microsoft.com/office/officeart/2005/8/layout/radial1"/>
    <dgm:cxn modelId="{FFA36BF8-80CA-40C7-87C2-32676ED461AB}" srcId="{F23631C9-8B2A-48AD-A2A6-A149D81C5821}" destId="{CBA60B78-D1E5-4A13-9BD3-1854F3E76070}" srcOrd="3" destOrd="0" parTransId="{41C9F799-9155-4D6B-BB36-699C0875F6D0}" sibTransId="{CD4D9E74-70C6-4A0C-AE73-100E8C246B9E}"/>
    <dgm:cxn modelId="{5DF195FD-4354-42B4-9235-F3CA1C0EF46B}" type="presOf" srcId="{EAF5C16E-E923-492E-BDC3-F0B4C00F2B28}" destId="{86BF497F-AE05-40D2-BE2E-98DA06605714}" srcOrd="0" destOrd="0" presId="urn:microsoft.com/office/officeart/2005/8/layout/radial1"/>
    <dgm:cxn modelId="{88166C21-5538-4DC2-BBD2-07D2FD14F324}" type="presParOf" srcId="{5239CE25-2B7E-4087-9C99-8883B88BF804}" destId="{6B25F1D3-E302-4AA0-B38C-621BC8B8B15A}" srcOrd="0" destOrd="0" presId="urn:microsoft.com/office/officeart/2005/8/layout/radial1"/>
    <dgm:cxn modelId="{362185CD-0169-44B3-947F-FE33B7E89FDD}" type="presParOf" srcId="{5239CE25-2B7E-4087-9C99-8883B88BF804}" destId="{01A030CA-49CB-4C3B-B8CA-B92EA678301C}" srcOrd="1" destOrd="0" presId="urn:microsoft.com/office/officeart/2005/8/layout/radial1"/>
    <dgm:cxn modelId="{98BD9093-7EA4-4E17-AB4C-CDA642241382}" type="presParOf" srcId="{01A030CA-49CB-4C3B-B8CA-B92EA678301C}" destId="{C0B41045-E69E-47A8-B9BF-49ACDBD41244}" srcOrd="0" destOrd="0" presId="urn:microsoft.com/office/officeart/2005/8/layout/radial1"/>
    <dgm:cxn modelId="{CB698E5A-4846-489F-ACBF-DAB71A439EFD}" type="presParOf" srcId="{5239CE25-2B7E-4087-9C99-8883B88BF804}" destId="{42A77067-7456-4A87-A614-97B8EB8F391A}" srcOrd="2" destOrd="0" presId="urn:microsoft.com/office/officeart/2005/8/layout/radial1"/>
    <dgm:cxn modelId="{D9B311E5-2FEC-4C2D-9F02-0B8C33A8A017}" type="presParOf" srcId="{5239CE25-2B7E-4087-9C99-8883B88BF804}" destId="{D986341A-B74F-44F6-963D-AC9166C6DA7E}" srcOrd="3" destOrd="0" presId="urn:microsoft.com/office/officeart/2005/8/layout/radial1"/>
    <dgm:cxn modelId="{FE3ADC6A-091D-417E-9E77-9FF226F0F4A8}" type="presParOf" srcId="{D986341A-B74F-44F6-963D-AC9166C6DA7E}" destId="{0F9F9A37-7B8B-46F3-8644-E8DB89D44C8B}" srcOrd="0" destOrd="0" presId="urn:microsoft.com/office/officeart/2005/8/layout/radial1"/>
    <dgm:cxn modelId="{33C706B6-617E-42FF-B49B-E7BB11F678F6}" type="presParOf" srcId="{5239CE25-2B7E-4087-9C99-8883B88BF804}" destId="{6DD1D91E-7143-4DF0-929B-DD70127F2CBB}" srcOrd="4" destOrd="0" presId="urn:microsoft.com/office/officeart/2005/8/layout/radial1"/>
    <dgm:cxn modelId="{3211FF5E-3A22-45EC-8CC4-48A32452CEAE}" type="presParOf" srcId="{5239CE25-2B7E-4087-9C99-8883B88BF804}" destId="{803FED09-1498-4FB0-82CC-9DD9768EC62F}" srcOrd="5" destOrd="0" presId="urn:microsoft.com/office/officeart/2005/8/layout/radial1"/>
    <dgm:cxn modelId="{A62D4F41-1E53-4B87-BF32-6E4960BD3D40}" type="presParOf" srcId="{803FED09-1498-4FB0-82CC-9DD9768EC62F}" destId="{37B895C5-5DDD-497D-8E04-99E48E37E4E8}" srcOrd="0" destOrd="0" presId="urn:microsoft.com/office/officeart/2005/8/layout/radial1"/>
    <dgm:cxn modelId="{1AE3D4D7-D6C8-4E61-A085-5C51A9D4168F}" type="presParOf" srcId="{5239CE25-2B7E-4087-9C99-8883B88BF804}" destId="{86BF497F-AE05-40D2-BE2E-98DA06605714}" srcOrd="6" destOrd="0" presId="urn:microsoft.com/office/officeart/2005/8/layout/radial1"/>
    <dgm:cxn modelId="{403DD9BE-1527-441D-82C4-2FD5841B25F2}" type="presParOf" srcId="{5239CE25-2B7E-4087-9C99-8883B88BF804}" destId="{D863830E-260B-47DA-8EC3-6303C8770D53}" srcOrd="7" destOrd="0" presId="urn:microsoft.com/office/officeart/2005/8/layout/radial1"/>
    <dgm:cxn modelId="{97017662-CB1F-4915-B96E-90DEC680F1E6}" type="presParOf" srcId="{D863830E-260B-47DA-8EC3-6303C8770D53}" destId="{10EEEC8F-ABC5-444E-81FF-409DC7F11109}" srcOrd="0" destOrd="0" presId="urn:microsoft.com/office/officeart/2005/8/layout/radial1"/>
    <dgm:cxn modelId="{13E6C744-D60B-4B34-A498-32E737E65CA2}" type="presParOf" srcId="{5239CE25-2B7E-4087-9C99-8883B88BF804}" destId="{D4B43C96-0EED-4A7E-A997-65C44097E0E2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C84115-D7E0-41DA-9096-08ECFA4B4C41}">
      <dsp:nvSpPr>
        <dsp:cNvPr id="0" name=""/>
        <dsp:cNvSpPr/>
      </dsp:nvSpPr>
      <dsp:spPr>
        <a:xfrm>
          <a:off x="3349488" y="3359"/>
          <a:ext cx="1256665" cy="8168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Data deposition/ acquisition/ ingest</a:t>
          </a:r>
        </a:p>
      </dsp:txBody>
      <dsp:txXfrm>
        <a:off x="3389362" y="43233"/>
        <a:ext cx="1176917" cy="737084"/>
      </dsp:txXfrm>
    </dsp:sp>
    <dsp:sp modelId="{F01853CE-1E1C-4941-9CB7-01A857CB0650}">
      <dsp:nvSpPr>
        <dsp:cNvPr id="0" name=""/>
        <dsp:cNvSpPr/>
      </dsp:nvSpPr>
      <dsp:spPr>
        <a:xfrm>
          <a:off x="2055065" y="411775"/>
          <a:ext cx="3845512" cy="3845512"/>
        </a:xfrm>
        <a:custGeom>
          <a:avLst/>
          <a:gdLst/>
          <a:ahLst/>
          <a:cxnLst/>
          <a:rect l="0" t="0" r="0" b="0"/>
          <a:pathLst>
            <a:path>
              <a:moveTo>
                <a:pt x="2708821" y="168021"/>
              </a:moveTo>
              <a:arcTo wR="1922756" hR="1922756" stAng="17647852" swAng="92284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A86B52-E2FF-4D63-93A1-E61D8377C34A}">
      <dsp:nvSpPr>
        <dsp:cNvPr id="0" name=""/>
        <dsp:cNvSpPr/>
      </dsp:nvSpPr>
      <dsp:spPr>
        <a:xfrm>
          <a:off x="5014644" y="964737"/>
          <a:ext cx="1256665" cy="8168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Data </a:t>
          </a:r>
          <a:r>
            <a:rPr lang="en-US" sz="1200" kern="1200" dirty="0" err="1"/>
            <a:t>curation</a:t>
          </a:r>
          <a:r>
            <a:rPr lang="en-US" sz="1200" kern="1200" dirty="0"/>
            <a:t> and metadata management</a:t>
          </a:r>
        </a:p>
      </dsp:txBody>
      <dsp:txXfrm>
        <a:off x="5054518" y="1004611"/>
        <a:ext cx="1176917" cy="737084"/>
      </dsp:txXfrm>
    </dsp:sp>
    <dsp:sp modelId="{A9CD118D-5A7B-4B7B-BEB0-016F1E217120}">
      <dsp:nvSpPr>
        <dsp:cNvPr id="0" name=""/>
        <dsp:cNvSpPr/>
      </dsp:nvSpPr>
      <dsp:spPr>
        <a:xfrm>
          <a:off x="2055065" y="411775"/>
          <a:ext cx="3845512" cy="3845512"/>
        </a:xfrm>
        <a:custGeom>
          <a:avLst/>
          <a:gdLst/>
          <a:ahLst/>
          <a:cxnLst/>
          <a:rect l="0" t="0" r="0" b="0"/>
          <a:pathLst>
            <a:path>
              <a:moveTo>
                <a:pt x="3815582" y="1584822"/>
              </a:moveTo>
              <a:arcTo wR="1922756" hR="1922756" stAng="20992645" swAng="1214710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7C3E94-8CB6-456F-B0D4-B3FA407A51A6}">
      <dsp:nvSpPr>
        <dsp:cNvPr id="0" name=""/>
        <dsp:cNvSpPr/>
      </dsp:nvSpPr>
      <dsp:spPr>
        <a:xfrm>
          <a:off x="5014644" y="2887493"/>
          <a:ext cx="1256665" cy="8168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Data protection</a:t>
          </a:r>
        </a:p>
      </dsp:txBody>
      <dsp:txXfrm>
        <a:off x="5054518" y="2927367"/>
        <a:ext cx="1176917" cy="737084"/>
      </dsp:txXfrm>
    </dsp:sp>
    <dsp:sp modelId="{0FD4A519-10D4-4EE7-AC3E-EBD7D85740E2}">
      <dsp:nvSpPr>
        <dsp:cNvPr id="0" name=""/>
        <dsp:cNvSpPr/>
      </dsp:nvSpPr>
      <dsp:spPr>
        <a:xfrm>
          <a:off x="2055065" y="411775"/>
          <a:ext cx="3845512" cy="3845512"/>
        </a:xfrm>
        <a:custGeom>
          <a:avLst/>
          <a:gdLst/>
          <a:ahLst/>
          <a:cxnLst/>
          <a:rect l="0" t="0" r="0" b="0"/>
          <a:pathLst>
            <a:path>
              <a:moveTo>
                <a:pt x="3146078" y="3406155"/>
              </a:moveTo>
              <a:arcTo wR="1922756" hR="1922756" stAng="3029307" swAng="92284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E735C8-6CA7-48F9-B4AF-4D9B92978769}">
      <dsp:nvSpPr>
        <dsp:cNvPr id="0" name=""/>
        <dsp:cNvSpPr/>
      </dsp:nvSpPr>
      <dsp:spPr>
        <a:xfrm>
          <a:off x="3349488" y="3848871"/>
          <a:ext cx="1256665" cy="8168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Data discovery, access, use, and dissemination</a:t>
          </a:r>
        </a:p>
      </dsp:txBody>
      <dsp:txXfrm>
        <a:off x="3389362" y="3888745"/>
        <a:ext cx="1176917" cy="737084"/>
      </dsp:txXfrm>
    </dsp:sp>
    <dsp:sp modelId="{7DFDE678-6B1C-4BBC-A38E-46FB50420688}">
      <dsp:nvSpPr>
        <dsp:cNvPr id="0" name=""/>
        <dsp:cNvSpPr/>
      </dsp:nvSpPr>
      <dsp:spPr>
        <a:xfrm>
          <a:off x="2055065" y="411775"/>
          <a:ext cx="3845512" cy="3845512"/>
        </a:xfrm>
        <a:custGeom>
          <a:avLst/>
          <a:gdLst/>
          <a:ahLst/>
          <a:cxnLst/>
          <a:rect l="0" t="0" r="0" b="0"/>
          <a:pathLst>
            <a:path>
              <a:moveTo>
                <a:pt x="1136690" y="3677490"/>
              </a:moveTo>
              <a:arcTo wR="1922756" hR="1922756" stAng="6847852" swAng="92284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536CDD-7DBF-4C6B-85BF-882FE6A71FDF}">
      <dsp:nvSpPr>
        <dsp:cNvPr id="0" name=""/>
        <dsp:cNvSpPr/>
      </dsp:nvSpPr>
      <dsp:spPr>
        <a:xfrm>
          <a:off x="1684333" y="2887493"/>
          <a:ext cx="1256665" cy="8168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Data interoperability, standards, and integration</a:t>
          </a:r>
        </a:p>
      </dsp:txBody>
      <dsp:txXfrm>
        <a:off x="1724207" y="2927367"/>
        <a:ext cx="1176917" cy="737084"/>
      </dsp:txXfrm>
    </dsp:sp>
    <dsp:sp modelId="{049616A8-A793-4C77-8E33-8F4622C118F7}">
      <dsp:nvSpPr>
        <dsp:cNvPr id="0" name=""/>
        <dsp:cNvSpPr/>
      </dsp:nvSpPr>
      <dsp:spPr>
        <a:xfrm>
          <a:off x="2055065" y="411775"/>
          <a:ext cx="3845512" cy="3845512"/>
        </a:xfrm>
        <a:custGeom>
          <a:avLst/>
          <a:gdLst/>
          <a:ahLst/>
          <a:cxnLst/>
          <a:rect l="0" t="0" r="0" b="0"/>
          <a:pathLst>
            <a:path>
              <a:moveTo>
                <a:pt x="29929" y="2260689"/>
              </a:moveTo>
              <a:arcTo wR="1922756" hR="1922756" stAng="10192645" swAng="1214710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04064E-86B9-4A1D-AC40-6B3607D41628}">
      <dsp:nvSpPr>
        <dsp:cNvPr id="0" name=""/>
        <dsp:cNvSpPr/>
      </dsp:nvSpPr>
      <dsp:spPr>
        <a:xfrm>
          <a:off x="1684333" y="964737"/>
          <a:ext cx="1256665" cy="81683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Data evaluation, analysis, and visualization</a:t>
          </a:r>
        </a:p>
      </dsp:txBody>
      <dsp:txXfrm>
        <a:off x="1724207" y="1004611"/>
        <a:ext cx="1176917" cy="737084"/>
      </dsp:txXfrm>
    </dsp:sp>
    <dsp:sp modelId="{19FF4228-BCF6-4DBF-AEE0-CF82A986A726}">
      <dsp:nvSpPr>
        <dsp:cNvPr id="0" name=""/>
        <dsp:cNvSpPr/>
      </dsp:nvSpPr>
      <dsp:spPr>
        <a:xfrm>
          <a:off x="2055065" y="411775"/>
          <a:ext cx="3845512" cy="3845512"/>
        </a:xfrm>
        <a:custGeom>
          <a:avLst/>
          <a:gdLst/>
          <a:ahLst/>
          <a:cxnLst/>
          <a:rect l="0" t="0" r="0" b="0"/>
          <a:pathLst>
            <a:path>
              <a:moveTo>
                <a:pt x="699433" y="439356"/>
              </a:moveTo>
              <a:arcTo wR="1922756" hR="1922756" stAng="13829307" swAng="92284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25F1D3-E302-4AA0-B38C-621BC8B8B15A}">
      <dsp:nvSpPr>
        <dsp:cNvPr id="0" name=""/>
        <dsp:cNvSpPr/>
      </dsp:nvSpPr>
      <dsp:spPr>
        <a:xfrm>
          <a:off x="1913036" y="999825"/>
          <a:ext cx="2041326" cy="2343748"/>
        </a:xfrm>
        <a:prstGeom prst="ellipse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Scientists</a:t>
          </a:r>
        </a:p>
      </dsp:txBody>
      <dsp:txXfrm>
        <a:off x="2211981" y="1343059"/>
        <a:ext cx="1443436" cy="1657280"/>
      </dsp:txXfrm>
    </dsp:sp>
    <dsp:sp modelId="{01A030CA-49CB-4C3B-B8CA-B92EA678301C}">
      <dsp:nvSpPr>
        <dsp:cNvPr id="0" name=""/>
        <dsp:cNvSpPr/>
      </dsp:nvSpPr>
      <dsp:spPr>
        <a:xfrm rot="7207272">
          <a:off x="3041346" y="1441959"/>
          <a:ext cx="610186" cy="36669"/>
        </a:xfrm>
        <a:custGeom>
          <a:avLst/>
          <a:gdLst/>
          <a:ahLst/>
          <a:cxnLst/>
          <a:rect l="0" t="0" r="0" b="0"/>
          <a:pathLst>
            <a:path>
              <a:moveTo>
                <a:pt x="0" y="18334"/>
              </a:moveTo>
              <a:lnTo>
                <a:pt x="610186" y="183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331184" y="1445039"/>
        <a:ext cx="30509" cy="30509"/>
      </dsp:txXfrm>
    </dsp:sp>
    <dsp:sp modelId="{42A77067-7456-4A87-A614-97B8EB8F391A}">
      <dsp:nvSpPr>
        <dsp:cNvPr id="0" name=""/>
        <dsp:cNvSpPr/>
      </dsp:nvSpPr>
      <dsp:spPr>
        <a:xfrm>
          <a:off x="2895604" y="609596"/>
          <a:ext cx="1195296" cy="1195296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Academia </a:t>
          </a:r>
        </a:p>
      </dsp:txBody>
      <dsp:txXfrm>
        <a:off x="3070651" y="784643"/>
        <a:ext cx="845202" cy="845202"/>
      </dsp:txXfrm>
    </dsp:sp>
    <dsp:sp modelId="{D986341A-B74F-44F6-963D-AC9166C6DA7E}">
      <dsp:nvSpPr>
        <dsp:cNvPr id="0" name=""/>
        <dsp:cNvSpPr/>
      </dsp:nvSpPr>
      <dsp:spPr>
        <a:xfrm rot="20532906">
          <a:off x="1943582" y="2423327"/>
          <a:ext cx="297045" cy="36669"/>
        </a:xfrm>
        <a:custGeom>
          <a:avLst/>
          <a:gdLst/>
          <a:ahLst/>
          <a:cxnLst/>
          <a:rect l="0" t="0" r="0" b="0"/>
          <a:pathLst>
            <a:path>
              <a:moveTo>
                <a:pt x="0" y="18334"/>
              </a:moveTo>
              <a:lnTo>
                <a:pt x="297045" y="183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84679" y="2434235"/>
        <a:ext cx="14852" cy="14852"/>
      </dsp:txXfrm>
    </dsp:sp>
    <dsp:sp modelId="{6DD1D91E-7143-4DF0-929B-DD70127F2CBB}">
      <dsp:nvSpPr>
        <dsp:cNvPr id="0" name=""/>
        <dsp:cNvSpPr/>
      </dsp:nvSpPr>
      <dsp:spPr>
        <a:xfrm>
          <a:off x="1066796" y="1981196"/>
          <a:ext cx="1195296" cy="1195296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Non-profit</a:t>
          </a:r>
        </a:p>
      </dsp:txBody>
      <dsp:txXfrm>
        <a:off x="1241843" y="2156243"/>
        <a:ext cx="845202" cy="845202"/>
      </dsp:txXfrm>
    </dsp:sp>
    <dsp:sp modelId="{803FED09-1498-4FB0-82CC-9DD9768EC62F}">
      <dsp:nvSpPr>
        <dsp:cNvPr id="0" name=""/>
        <dsp:cNvSpPr/>
      </dsp:nvSpPr>
      <dsp:spPr>
        <a:xfrm rot="16117758">
          <a:off x="2615563" y="2986815"/>
          <a:ext cx="676157" cy="36669"/>
        </a:xfrm>
        <a:custGeom>
          <a:avLst/>
          <a:gdLst/>
          <a:ahLst/>
          <a:cxnLst/>
          <a:rect l="0" t="0" r="0" b="0"/>
          <a:pathLst>
            <a:path>
              <a:moveTo>
                <a:pt x="0" y="18334"/>
              </a:moveTo>
              <a:lnTo>
                <a:pt x="676157" y="183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2936738" y="2988246"/>
        <a:ext cx="33807" cy="33807"/>
      </dsp:txXfrm>
    </dsp:sp>
    <dsp:sp modelId="{86BF497F-AE05-40D2-BE2E-98DA06605714}">
      <dsp:nvSpPr>
        <dsp:cNvPr id="0" name=""/>
        <dsp:cNvSpPr/>
      </dsp:nvSpPr>
      <dsp:spPr>
        <a:xfrm>
          <a:off x="2362203" y="2666996"/>
          <a:ext cx="1195296" cy="1195296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Govt</a:t>
          </a:r>
          <a:endParaRPr lang="en-US" sz="1300" kern="1200" dirty="0"/>
        </a:p>
      </dsp:txBody>
      <dsp:txXfrm>
        <a:off x="2537250" y="2842043"/>
        <a:ext cx="845202" cy="845202"/>
      </dsp:txXfrm>
    </dsp:sp>
    <dsp:sp modelId="{D863830E-260B-47DA-8EC3-6303C8770D53}">
      <dsp:nvSpPr>
        <dsp:cNvPr id="0" name=""/>
        <dsp:cNvSpPr/>
      </dsp:nvSpPr>
      <dsp:spPr>
        <a:xfrm rot="11748321">
          <a:off x="3519994" y="2377711"/>
          <a:ext cx="412492" cy="36669"/>
        </a:xfrm>
        <a:custGeom>
          <a:avLst/>
          <a:gdLst/>
          <a:ahLst/>
          <a:cxnLst/>
          <a:rect l="0" t="0" r="0" b="0"/>
          <a:pathLst>
            <a:path>
              <a:moveTo>
                <a:pt x="0" y="18334"/>
              </a:moveTo>
              <a:lnTo>
                <a:pt x="412492" y="1833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715928" y="2385733"/>
        <a:ext cx="20624" cy="20624"/>
      </dsp:txXfrm>
    </dsp:sp>
    <dsp:sp modelId="{D4B43C96-0EED-4A7E-A997-65C44097E0E2}">
      <dsp:nvSpPr>
        <dsp:cNvPr id="0" name=""/>
        <dsp:cNvSpPr/>
      </dsp:nvSpPr>
      <dsp:spPr>
        <a:xfrm>
          <a:off x="3505196" y="1905004"/>
          <a:ext cx="1195296" cy="1195296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Community</a:t>
          </a:r>
        </a:p>
      </dsp:txBody>
      <dsp:txXfrm>
        <a:off x="3680243" y="2080051"/>
        <a:ext cx="845202" cy="8452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35CC6A6E-E7A0-8345-AFCA-561A944952A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70F69F77-C2A1-DA49-B12C-2887CD3E47C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2" name="Rectangle 4">
            <a:extLst>
              <a:ext uri="{FF2B5EF4-FFF2-40B4-BE49-F238E27FC236}">
                <a16:creationId xmlns:a16="http://schemas.microsoft.com/office/drawing/2014/main" id="{19389794-A375-5B4B-A75D-461094E5456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41241290-BBA7-E441-90B5-CD7B038F5E8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9B501F5-DFD4-E343-BB35-7B9AB90D164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81B33824-E66B-9241-8CA1-69E3725EADA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B9D47277-C4DA-E846-B9EA-D9FB92BAC52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A168CB73-794D-354C-A41F-2CEAB05A469E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44EDBDBD-E433-C545-87AE-DFE687B7328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B491DD1A-F44E-FC49-837F-BCC2CEDE909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BB1B19AA-F9BA-FF46-BADE-48FDA235B4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07CBE06-3E5C-EB4A-8FD4-B5674D53999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3BBFD776-9BDF-1F48-8A39-0D44CC7D2C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B6B0131B-9574-D040-A948-9F74989D1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E034FAB8-91EC-8045-A458-D679230B55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9389CFA-6409-1B49-894F-95E82BA44207}" type="slidenum">
              <a:rPr lang="en-US" altLang="en-US" sz="1200">
                <a:solidFill>
                  <a:srgbClr val="000000"/>
                </a:solidFill>
              </a:rPr>
              <a:pPr eaLnBrk="1" hangingPunct="1"/>
              <a:t>5</a:t>
            </a:fld>
            <a:endParaRPr lang="en-US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B573E2F7-16A5-1A42-B544-F03867CD12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196C26D8-BD2B-3A41-A929-82D0B4F157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3D868030-ED16-0547-982B-42026DA79E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EC58933A-B70A-D14B-9A6C-6B5F64F0DE22}" type="slidenum">
              <a:rPr lang="en-US" altLang="en-US" sz="1200"/>
              <a:pPr eaLnBrk="1" hangingPunct="1"/>
              <a:t>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F5B0E7D5-C74E-9641-B31E-F3D3EC81A0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0509646-10C9-1C41-B1BF-56DC115DFA25}" type="slidenum">
              <a:rPr lang="en-US" altLang="en-US" sz="1200">
                <a:solidFill>
                  <a:srgbClr val="000000"/>
                </a:solidFill>
              </a:rPr>
              <a:pPr eaLnBrk="1" hangingPunct="1"/>
              <a:t>9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6FCF59F3-EB46-8F4B-A158-007AC2211FC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1D5EA306-4594-EF47-B5A1-D5B9E8A911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ED4282D6-EF0A-734A-872C-2C59D7F8E2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1E7CFF8F-D8CA-D74C-B3F1-AC24CF66D4F5}" type="slidenum">
              <a:rPr lang="en-US" altLang="en-US" sz="1200">
                <a:solidFill>
                  <a:srgbClr val="000000"/>
                </a:solidFill>
              </a:rPr>
              <a:pPr eaLnBrk="1" hangingPunct="1"/>
              <a:t>10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B5A88B81-5F4C-2740-AEF8-597245032C6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71098DD2-7BC0-D945-95EB-915D4435DD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>
            <a:extLst>
              <a:ext uri="{FF2B5EF4-FFF2-40B4-BE49-F238E27FC236}">
                <a16:creationId xmlns:a16="http://schemas.microsoft.com/office/drawing/2014/main" id="{F244E013-6EC9-4C4B-B90B-3FC67F29F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667000" cy="6858000"/>
          </a:xfrm>
          <a:prstGeom prst="rect">
            <a:avLst/>
          </a:prstGeom>
          <a:solidFill>
            <a:srgbClr val="A3BBD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pitchFamily="-65" charset="-128"/>
            </a:endParaRPr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8CC30106-9520-8A47-9EAB-84FC59695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30300"/>
            <a:ext cx="2668588" cy="21288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pitchFamily="-65" charset="-128"/>
            </a:endParaRPr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5A90E580-49AB-1744-B471-307071D67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1123950"/>
            <a:ext cx="6477000" cy="2138363"/>
          </a:xfrm>
          <a:prstGeom prst="rect">
            <a:avLst/>
          </a:prstGeom>
          <a:solidFill>
            <a:srgbClr val="668EB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pitchFamily="-65" charset="-128"/>
            </a:endParaRPr>
          </a:p>
        </p:txBody>
      </p:sp>
      <p:pic>
        <p:nvPicPr>
          <p:cNvPr id="7" name="Picture 8" descr="dataone_clear">
            <a:extLst>
              <a:ext uri="{FF2B5EF4-FFF2-40B4-BE49-F238E27FC236}">
                <a16:creationId xmlns:a16="http://schemas.microsoft.com/office/drawing/2014/main" id="{C609C00D-DB84-6849-B3AE-844B5D06E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0300"/>
            <a:ext cx="2741613" cy="207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73363" y="3711575"/>
            <a:ext cx="5029200" cy="1752600"/>
          </a:xfrm>
        </p:spPr>
        <p:txBody>
          <a:bodyPr/>
          <a:lstStyle>
            <a:lvl1pPr marL="0" indent="0">
              <a:buFont typeface="Wingdings" pitchFamily="-65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51138" y="1965325"/>
            <a:ext cx="5910262" cy="192722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2661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4717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8625" y="11113"/>
            <a:ext cx="2171700" cy="5846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763" y="11113"/>
            <a:ext cx="6367462" cy="58467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5067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2013" y="11113"/>
            <a:ext cx="6818312" cy="8715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58763" y="1136650"/>
            <a:ext cx="8669337" cy="4721225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454085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2013" y="11113"/>
            <a:ext cx="6818312" cy="8715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8763" y="1136650"/>
            <a:ext cx="4257675" cy="4721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8838" y="1136650"/>
            <a:ext cx="4259262" cy="4721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7916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F73D9-1BA2-3D40-999C-46F6CDF2F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fld id="{FB993B11-268C-3943-AB76-C54BE171AD20}" type="datetimeFigureOut">
              <a:rPr lang="en-US"/>
              <a:pPr>
                <a:defRPr/>
              </a:pPr>
              <a:t>5/4/19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46672-1888-4F45-86D1-CAB2FBA88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CEE610-7427-B340-ACE3-F15BB060A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04597E-8977-1545-B9A9-B4F3809C0E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8063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120426D-D235-4340-B2D7-AE0BF62EB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  <a:ea typeface="ＭＳ Ｐゴシック" charset="-128"/>
              </a:defRPr>
            </a:lvl1pPr>
          </a:lstStyle>
          <a:p>
            <a:pPr>
              <a:defRPr/>
            </a:pPr>
            <a:fld id="{74F55A01-7AD0-D644-ACF6-EE1275595774}" type="datetimeFigureOut">
              <a:rPr lang="en-US"/>
              <a:pPr>
                <a:defRPr/>
              </a:pPr>
              <a:t>5/4/19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7037FB9-9C7B-2D48-8C53-9B624BE8A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D9F2D96-2780-F540-90FD-16E3572DE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A8CDB-0789-9B46-87B7-E692EBAE0A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086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0024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1770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1758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2012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763" y="1136650"/>
            <a:ext cx="4257675" cy="4721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8838" y="1136650"/>
            <a:ext cx="4259262" cy="4721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3544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9512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369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8283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2831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5817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13">
            <a:extLst>
              <a:ext uri="{FF2B5EF4-FFF2-40B4-BE49-F238E27FC236}">
                <a16:creationId xmlns:a16="http://schemas.microsoft.com/office/drawing/2014/main" id="{4C6E5DC8-EE01-F14A-BACF-7A88D9CD0D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1375" y="-4763"/>
            <a:ext cx="7032625" cy="920751"/>
          </a:xfrm>
          <a:prstGeom prst="rect">
            <a:avLst/>
          </a:prstGeom>
          <a:solidFill>
            <a:srgbClr val="668EB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pitchFamily="-65" charset="-128"/>
            </a:endParaRPr>
          </a:p>
        </p:txBody>
      </p:sp>
      <p:sp>
        <p:nvSpPr>
          <p:cNvPr id="1038" name="Rectangle 14">
            <a:extLst>
              <a:ext uri="{FF2B5EF4-FFF2-40B4-BE49-F238E27FC236}">
                <a16:creationId xmlns:a16="http://schemas.microsoft.com/office/drawing/2014/main" id="{23A8134A-1DAC-A249-9A97-CB4EBC7E2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117725" cy="912813"/>
          </a:xfrm>
          <a:prstGeom prst="rect">
            <a:avLst/>
          </a:prstGeom>
          <a:solidFill>
            <a:srgbClr val="A3BBD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  <a:ea typeface="ＭＳ Ｐゴシック" pitchFamily="-65" charset="-128"/>
            </a:endParaRPr>
          </a:p>
        </p:txBody>
      </p:sp>
      <p:sp>
        <p:nvSpPr>
          <p:cNvPr id="1028" name="Rectangle 2">
            <a:extLst>
              <a:ext uri="{FF2B5EF4-FFF2-40B4-BE49-F238E27FC236}">
                <a16:creationId xmlns:a16="http://schemas.microsoft.com/office/drawing/2014/main" id="{A7AF5732-7F9E-AD43-9CA0-F982342B6F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32013" y="11113"/>
            <a:ext cx="6818312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Rectangle 3">
            <a:extLst>
              <a:ext uri="{FF2B5EF4-FFF2-40B4-BE49-F238E27FC236}">
                <a16:creationId xmlns:a16="http://schemas.microsoft.com/office/drawing/2014/main" id="{5B246DF4-65A0-5945-9875-79C51EEDA5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58763" y="1136650"/>
            <a:ext cx="8669337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1044" name="Line 20">
            <a:extLst>
              <a:ext uri="{FF2B5EF4-FFF2-40B4-BE49-F238E27FC236}">
                <a16:creationId xmlns:a16="http://schemas.microsoft.com/office/drawing/2014/main" id="{315474E4-BBC4-4343-B1A4-13EC5536A3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864225"/>
            <a:ext cx="9144000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-65" charset="0"/>
              <a:ea typeface="+mn-ea"/>
            </a:endParaRPr>
          </a:p>
        </p:txBody>
      </p:sp>
      <p:sp>
        <p:nvSpPr>
          <p:cNvPr id="1051" name="Line 27">
            <a:extLst>
              <a:ext uri="{FF2B5EF4-FFF2-40B4-BE49-F238E27FC236}">
                <a16:creationId xmlns:a16="http://schemas.microsoft.com/office/drawing/2014/main" id="{DEAF3F77-64E8-0D42-B07E-447023F720D2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3838" y="5862638"/>
            <a:ext cx="0" cy="995362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-65" charset="0"/>
              <a:ea typeface="+mn-ea"/>
            </a:endParaRPr>
          </a:p>
        </p:txBody>
      </p:sp>
      <p:pic>
        <p:nvPicPr>
          <p:cNvPr id="1032" name="Picture 10" descr="dataone_long_clear">
            <a:extLst>
              <a:ext uri="{FF2B5EF4-FFF2-40B4-BE49-F238E27FC236}">
                <a16:creationId xmlns:a16="http://schemas.microsoft.com/office/drawing/2014/main" id="{46FA6A62-5166-F94D-8C8A-FD0BBCB15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038"/>
            <a:ext cx="20113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1" descr="dataone logo small">
            <a:extLst>
              <a:ext uri="{FF2B5EF4-FFF2-40B4-BE49-F238E27FC236}">
                <a16:creationId xmlns:a16="http://schemas.microsoft.com/office/drawing/2014/main" id="{0C2E288B-224E-CD4F-B6BC-66DB9319B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938" y="5899150"/>
            <a:ext cx="123348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55" r:id="rId1"/>
    <p:sldLayoutId id="2147484441" r:id="rId2"/>
    <p:sldLayoutId id="2147484442" r:id="rId3"/>
    <p:sldLayoutId id="2147484443" r:id="rId4"/>
    <p:sldLayoutId id="2147484444" r:id="rId5"/>
    <p:sldLayoutId id="2147484445" r:id="rId6"/>
    <p:sldLayoutId id="2147484446" r:id="rId7"/>
    <p:sldLayoutId id="2147484447" r:id="rId8"/>
    <p:sldLayoutId id="2147484448" r:id="rId9"/>
    <p:sldLayoutId id="2147484449" r:id="rId10"/>
    <p:sldLayoutId id="2147484450" r:id="rId11"/>
    <p:sldLayoutId id="2147484451" r:id="rId12"/>
    <p:sldLayoutId id="2147484452" r:id="rId1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0C0C0"/>
        </a:buClr>
        <a:buFont typeface="Wingdings" pitchFamily="2" charset="2"/>
        <a:buChar char="§"/>
        <a:defRPr sz="2500">
          <a:solidFill>
            <a:srgbClr val="000000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777777"/>
        </a:buClr>
        <a:buFont typeface="Wingdings" pitchFamily="2" charset="2"/>
        <a:buChar char="§"/>
        <a:defRPr sz="2200">
          <a:solidFill>
            <a:schemeClr val="bg2"/>
          </a:solidFill>
          <a:latin typeface="+mn-lt"/>
          <a:ea typeface="ＭＳ Ｐゴシック" pitchFamily="-6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60000"/>
        <a:buFont typeface="Wingdings" pitchFamily="2" charset="2"/>
        <a:buChar char="§"/>
        <a:defRPr sz="2000">
          <a:solidFill>
            <a:srgbClr val="C0C0C0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A8B00073-A0F0-BE4B-87B9-0F11A58F856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1606C5B8-D44B-6148-8BAA-3FBB1E6199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108A2-408E-E140-88C8-575B11C0BB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829D13-8FBE-204E-A792-221D2C5FC979}" type="datetimeFigureOut">
              <a:rPr lang="en-US"/>
              <a:pPr>
                <a:defRPr/>
              </a:pPr>
              <a:t>5/4/19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76B508-9254-414A-B513-8B1687422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A25ADC-A4C7-D845-BA55-71CA084CFC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9A763E0-D43B-3C45-9586-715233979BC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56" r:id="rId1"/>
    <p:sldLayoutId id="2147484457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13">
            <a:extLst>
              <a:ext uri="{FF2B5EF4-FFF2-40B4-BE49-F238E27FC236}">
                <a16:creationId xmlns:a16="http://schemas.microsoft.com/office/drawing/2014/main" id="{40D409DE-A9C4-4440-96EE-1DF732570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1375" y="-4763"/>
            <a:ext cx="7032625" cy="920751"/>
          </a:xfrm>
          <a:prstGeom prst="rect">
            <a:avLst/>
          </a:prstGeom>
          <a:solidFill>
            <a:srgbClr val="668EB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charset="0"/>
              <a:ea typeface="ＭＳ Ｐゴシック" pitchFamily="-65" charset="-128"/>
            </a:endParaRPr>
          </a:p>
        </p:txBody>
      </p:sp>
      <p:sp>
        <p:nvSpPr>
          <p:cNvPr id="1038" name="Rectangle 14">
            <a:extLst>
              <a:ext uri="{FF2B5EF4-FFF2-40B4-BE49-F238E27FC236}">
                <a16:creationId xmlns:a16="http://schemas.microsoft.com/office/drawing/2014/main" id="{015079B4-0386-FA49-A5C8-A3B968DAAF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117725" cy="912813"/>
          </a:xfrm>
          <a:prstGeom prst="rect">
            <a:avLst/>
          </a:prstGeom>
          <a:solidFill>
            <a:srgbClr val="A3BBD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charset="0"/>
              <a:ea typeface="ＭＳ Ｐゴシック" pitchFamily="-65" charset="-128"/>
            </a:endParaRPr>
          </a:p>
        </p:txBody>
      </p:sp>
      <p:sp>
        <p:nvSpPr>
          <p:cNvPr id="3076" name="Rectangle 2">
            <a:extLst>
              <a:ext uri="{FF2B5EF4-FFF2-40B4-BE49-F238E27FC236}">
                <a16:creationId xmlns:a16="http://schemas.microsoft.com/office/drawing/2014/main" id="{7229EED8-AB23-894C-9F32-698F7BB97F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32013" y="11113"/>
            <a:ext cx="6818312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7" name="Rectangle 3">
            <a:extLst>
              <a:ext uri="{FF2B5EF4-FFF2-40B4-BE49-F238E27FC236}">
                <a16:creationId xmlns:a16="http://schemas.microsoft.com/office/drawing/2014/main" id="{EB2F55D8-321B-DB43-8BFC-9108B086BD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58763" y="1136650"/>
            <a:ext cx="8669337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1044" name="Line 20">
            <a:extLst>
              <a:ext uri="{FF2B5EF4-FFF2-40B4-BE49-F238E27FC236}">
                <a16:creationId xmlns:a16="http://schemas.microsoft.com/office/drawing/2014/main" id="{247DE56F-6C5E-5647-B8CA-CD779DEA7F5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864225"/>
            <a:ext cx="9144000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pitchFamily="-65" charset="0"/>
              <a:ea typeface="ＭＳ Ｐゴシック" charset="-128"/>
            </a:endParaRPr>
          </a:p>
        </p:txBody>
      </p:sp>
      <p:sp>
        <p:nvSpPr>
          <p:cNvPr id="1051" name="Line 27">
            <a:extLst>
              <a:ext uri="{FF2B5EF4-FFF2-40B4-BE49-F238E27FC236}">
                <a16:creationId xmlns:a16="http://schemas.microsoft.com/office/drawing/2014/main" id="{4C350419-5362-8343-B5E9-A1058F7F03D6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3838" y="5862638"/>
            <a:ext cx="0" cy="995362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pitchFamily="-65" charset="0"/>
              <a:ea typeface="ＭＳ Ｐゴシック" charset="-128"/>
            </a:endParaRPr>
          </a:p>
        </p:txBody>
      </p:sp>
      <p:pic>
        <p:nvPicPr>
          <p:cNvPr id="3080" name="Picture 10" descr="dataone_long_clear">
            <a:extLst>
              <a:ext uri="{FF2B5EF4-FFF2-40B4-BE49-F238E27FC236}">
                <a16:creationId xmlns:a16="http://schemas.microsoft.com/office/drawing/2014/main" id="{3B59602F-C368-CE44-B519-F8970FC84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038"/>
            <a:ext cx="20113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11" descr="dataone logo small">
            <a:extLst>
              <a:ext uri="{FF2B5EF4-FFF2-40B4-BE49-F238E27FC236}">
                <a16:creationId xmlns:a16="http://schemas.microsoft.com/office/drawing/2014/main" id="{669C18F2-5E03-F241-935A-96F096883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938" y="5899150"/>
            <a:ext cx="123348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53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charset="-128"/>
          <a:cs typeface="ＭＳ Ｐゴシック" pitchFamily="-65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  <a:ea typeface="ＭＳ Ｐゴシック" charset="-128"/>
          <a:cs typeface="ＭＳ Ｐゴシック" pitchFamily="-6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  <a:ea typeface="ＭＳ Ｐゴシック" charset="-128"/>
          <a:cs typeface="ＭＳ Ｐゴシック" pitchFamily="-6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  <a:ea typeface="ＭＳ Ｐゴシック" charset="-128"/>
          <a:cs typeface="ＭＳ Ｐゴシック" pitchFamily="-6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  <a:ea typeface="ＭＳ Ｐゴシック" charset="-128"/>
          <a:cs typeface="ＭＳ Ｐゴシック" pitchFamily="-6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0C0C0"/>
        </a:buClr>
        <a:buFont typeface="Wingdings" pitchFamily="2" charset="2"/>
        <a:buChar char="§"/>
        <a:defRPr sz="2500">
          <a:solidFill>
            <a:srgbClr val="000000"/>
          </a:solidFill>
          <a:latin typeface="+mn-lt"/>
          <a:ea typeface="ＭＳ Ｐゴシック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777777"/>
        </a:buClr>
        <a:buFont typeface="Wingdings" pitchFamily="2" charset="2"/>
        <a:buChar char="§"/>
        <a:defRPr sz="2200">
          <a:solidFill>
            <a:schemeClr val="bg2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60000"/>
        <a:buFont typeface="Wingdings" pitchFamily="2" charset="2"/>
        <a:buChar char="§"/>
        <a:defRPr sz="2000">
          <a:solidFill>
            <a:srgbClr val="C0C0C0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13">
            <a:extLst>
              <a:ext uri="{FF2B5EF4-FFF2-40B4-BE49-F238E27FC236}">
                <a16:creationId xmlns:a16="http://schemas.microsoft.com/office/drawing/2014/main" id="{0BA25485-B855-F74C-99EF-940C7A7F8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1375" y="-4763"/>
            <a:ext cx="7032625" cy="920751"/>
          </a:xfrm>
          <a:prstGeom prst="rect">
            <a:avLst/>
          </a:prstGeom>
          <a:solidFill>
            <a:srgbClr val="668EB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charset="0"/>
              <a:ea typeface="ＭＳ Ｐゴシック" pitchFamily="-65" charset="-128"/>
            </a:endParaRPr>
          </a:p>
        </p:txBody>
      </p:sp>
      <p:sp>
        <p:nvSpPr>
          <p:cNvPr id="1038" name="Rectangle 14">
            <a:extLst>
              <a:ext uri="{FF2B5EF4-FFF2-40B4-BE49-F238E27FC236}">
                <a16:creationId xmlns:a16="http://schemas.microsoft.com/office/drawing/2014/main" id="{E1387D13-472D-D84C-AED1-19F1C538C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117725" cy="912813"/>
          </a:xfrm>
          <a:prstGeom prst="rect">
            <a:avLst/>
          </a:prstGeom>
          <a:solidFill>
            <a:srgbClr val="A3BBD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charset="0"/>
              <a:ea typeface="ＭＳ Ｐゴシック" pitchFamily="-65" charset="-128"/>
            </a:endParaRPr>
          </a:p>
        </p:txBody>
      </p:sp>
      <p:sp>
        <p:nvSpPr>
          <p:cNvPr id="4100" name="Rectangle 2">
            <a:extLst>
              <a:ext uri="{FF2B5EF4-FFF2-40B4-BE49-F238E27FC236}">
                <a16:creationId xmlns:a16="http://schemas.microsoft.com/office/drawing/2014/main" id="{BA28AF44-C387-B544-8E54-90B942D613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32013" y="11113"/>
            <a:ext cx="6818312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id="{C15C564E-5F0D-D44F-B397-5524A7AADF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58763" y="1136650"/>
            <a:ext cx="8669337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1044" name="Line 20">
            <a:extLst>
              <a:ext uri="{FF2B5EF4-FFF2-40B4-BE49-F238E27FC236}">
                <a16:creationId xmlns:a16="http://schemas.microsoft.com/office/drawing/2014/main" id="{E9E438B3-31F0-9749-9EB4-EA69CEC96E5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0" y="5864225"/>
            <a:ext cx="9144000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pitchFamily="-65" charset="0"/>
              <a:ea typeface="ＭＳ Ｐゴシック" charset="-128"/>
            </a:endParaRPr>
          </a:p>
        </p:txBody>
      </p:sp>
      <p:sp>
        <p:nvSpPr>
          <p:cNvPr id="1051" name="Line 27">
            <a:extLst>
              <a:ext uri="{FF2B5EF4-FFF2-40B4-BE49-F238E27FC236}">
                <a16:creationId xmlns:a16="http://schemas.microsoft.com/office/drawing/2014/main" id="{2FCB0ED4-FDC6-4044-B30A-08958A4E6792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3838" y="5862638"/>
            <a:ext cx="0" cy="995362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pitchFamily="-65" charset="0"/>
              <a:ea typeface="ＭＳ Ｐゴシック" charset="-128"/>
            </a:endParaRPr>
          </a:p>
        </p:txBody>
      </p:sp>
      <p:pic>
        <p:nvPicPr>
          <p:cNvPr id="4104" name="Picture 10" descr="dataone_long_clear">
            <a:extLst>
              <a:ext uri="{FF2B5EF4-FFF2-40B4-BE49-F238E27FC236}">
                <a16:creationId xmlns:a16="http://schemas.microsoft.com/office/drawing/2014/main" id="{C3B733F3-4584-A64D-8417-21881CE28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038"/>
            <a:ext cx="20113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11" descr="dataone logo small">
            <a:extLst>
              <a:ext uri="{FF2B5EF4-FFF2-40B4-BE49-F238E27FC236}">
                <a16:creationId xmlns:a16="http://schemas.microsoft.com/office/drawing/2014/main" id="{D9F9E8E8-BDF5-1542-A9A4-211BFEF92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938" y="5899150"/>
            <a:ext cx="123348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54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charset="-128"/>
          <a:cs typeface="ＭＳ Ｐゴシック" pitchFamily="-65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  <a:ea typeface="ＭＳ Ｐゴシック" charset="-128"/>
          <a:cs typeface="ＭＳ Ｐゴシック" pitchFamily="-6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  <a:ea typeface="ＭＳ Ｐゴシック" charset="-128"/>
          <a:cs typeface="ＭＳ Ｐゴシック" pitchFamily="-6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  <a:ea typeface="ＭＳ Ｐゴシック" charset="-128"/>
          <a:cs typeface="ＭＳ Ｐゴシック" pitchFamily="-6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  <a:ea typeface="ＭＳ Ｐゴシック" charset="-128"/>
          <a:cs typeface="ＭＳ Ｐゴシック" pitchFamily="-6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0C0C0"/>
        </a:buClr>
        <a:buFont typeface="Wingdings" pitchFamily="2" charset="2"/>
        <a:buChar char="§"/>
        <a:defRPr sz="2500">
          <a:solidFill>
            <a:srgbClr val="000000"/>
          </a:solidFill>
          <a:latin typeface="+mn-lt"/>
          <a:ea typeface="ＭＳ Ｐゴシック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777777"/>
        </a:buClr>
        <a:buFont typeface="Wingdings" pitchFamily="2" charset="2"/>
        <a:buChar char="§"/>
        <a:defRPr sz="2200">
          <a:solidFill>
            <a:schemeClr val="bg2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60000"/>
        <a:buFont typeface="Wingdings" pitchFamily="2" charset="2"/>
        <a:buChar char="§"/>
        <a:defRPr sz="2000">
          <a:solidFill>
            <a:srgbClr val="C0C0C0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1586665B-C17F-7E4C-890D-211D8E3D89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79500"/>
            <a:ext cx="9144000" cy="1854200"/>
          </a:xfrm>
        </p:spPr>
        <p:txBody>
          <a:bodyPr/>
          <a:lstStyle/>
          <a:p>
            <a:pPr algn="r"/>
            <a:r>
              <a:rPr lang="en-US" altLang="en-US" b="1">
                <a:ea typeface="ＭＳ Ｐゴシック" panose="020B0600070205080204" pitchFamily="34" charset="-128"/>
              </a:rPr>
              <a:t>SocioCultural 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ea typeface="ＭＳ Ｐゴシック" panose="020B0600070205080204" pitchFamily="34" charset="-128"/>
              </a:rPr>
              <a:t>Highlights</a:t>
            </a:r>
            <a:br>
              <a:rPr lang="en-US" altLang="en-US" b="1">
                <a:ea typeface="ＭＳ Ｐゴシック" panose="020B0600070205080204" pitchFamily="34" charset="-128"/>
              </a:rPr>
            </a:br>
            <a:r>
              <a:rPr lang="en-US" altLang="en-US" b="1">
                <a:ea typeface="ＭＳ Ｐゴシック" panose="020B0600070205080204" pitchFamily="34" charset="-128"/>
              </a:rPr>
              <a:t>EAB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8195" name="Subtitle 3">
            <a:extLst>
              <a:ext uri="{FF2B5EF4-FFF2-40B4-BE49-F238E27FC236}">
                <a16:creationId xmlns:a16="http://schemas.microsoft.com/office/drawing/2014/main" id="{487C463E-7C83-0B48-AD29-FA7272241A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3200" y="3254375"/>
            <a:ext cx="6400800" cy="3429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GB" altLang="en-US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GB" altLang="en-US" sz="2800">
                <a:ea typeface="ＭＳ Ｐゴシック" panose="020B0600070205080204" pitchFamily="34" charset="-128"/>
              </a:rPr>
              <a:t>Suzie Allard, </a:t>
            </a:r>
          </a:p>
          <a:p>
            <a:pPr>
              <a:buFont typeface="Wingdings" pitchFamily="2" charset="2"/>
              <a:buNone/>
            </a:pPr>
            <a:r>
              <a:rPr lang="en-GB" altLang="en-US" sz="2800">
                <a:ea typeface="ＭＳ Ｐゴシック" panose="020B0600070205080204" pitchFamily="34" charset="-128"/>
              </a:rPr>
              <a:t>Maribeth Manoff  &amp; Kimberly Douglass</a:t>
            </a:r>
          </a:p>
          <a:p>
            <a:pPr>
              <a:buFont typeface="Wingdings" pitchFamily="2" charset="2"/>
              <a:buNone/>
            </a:pPr>
            <a:endParaRPr lang="en-GB" altLang="en-US" sz="180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GB" altLang="en-US" sz="2400">
                <a:ea typeface="ＭＳ Ｐゴシック" panose="020B0600070205080204" pitchFamily="34" charset="-128"/>
              </a:rPr>
              <a:t>(with additional support from Carol Tenopir, Bob Sandusky, &amp; the SC Working Group)</a:t>
            </a:r>
          </a:p>
          <a:p>
            <a:pPr>
              <a:buFont typeface="Wingdings" pitchFamily="2" charset="2"/>
              <a:buNone/>
            </a:pPr>
            <a:endParaRPr lang="en-GB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5">
            <a:extLst>
              <a:ext uri="{FF2B5EF4-FFF2-40B4-BE49-F238E27FC236}">
                <a16:creationId xmlns:a16="http://schemas.microsoft.com/office/drawing/2014/main" id="{BBD94EBA-CB5E-E249-97AE-35126D610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246063"/>
            <a:ext cx="704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r>
              <a:rPr lang="en-US" altLang="en-US" sz="3000">
                <a:solidFill>
                  <a:srgbClr val="000000"/>
                </a:solidFill>
                <a:cs typeface="Arial" panose="020B0604020202020204" pitchFamily="34" charset="0"/>
              </a:rPr>
              <a:t>SCWG  Next Steps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5979E7A-94F1-234B-91A6-1B8E657D7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900" y="647700"/>
            <a:ext cx="9271000" cy="3902075"/>
          </a:xfrm>
        </p:spPr>
        <p:txBody>
          <a:bodyPr/>
          <a:lstStyle/>
          <a:p>
            <a:pPr>
              <a:buClr>
                <a:srgbClr val="191966"/>
              </a:buClr>
              <a:buFont typeface="Wingdings" pitchFamily="2" charset="2"/>
              <a:buNone/>
              <a:defRPr/>
            </a:pPr>
            <a:r>
              <a:rPr lang="en-US" sz="2400" dirty="0">
                <a:latin typeface="Calibri" pitchFamily="34" charset="0"/>
                <a:ea typeface="MS PGothic" pitchFamily="34" charset="-128"/>
              </a:rPr>
              <a:t>	</a:t>
            </a:r>
          </a:p>
          <a:p>
            <a:pPr marL="0" indent="0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Data life cycle (based on VDC work) </a:t>
            </a:r>
            <a:r>
              <a:rPr lang="en-US" sz="2100" dirty="0">
                <a:solidFill>
                  <a:srgbClr val="663300"/>
                </a:solidFill>
                <a:ea typeface="Times New Roman" pitchFamily="18" charset="0"/>
                <a:cs typeface="Arial" pitchFamily="34" charset="0"/>
              </a:rPr>
              <a:t>(Y1/Q4)</a:t>
            </a: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MS PGothic" pitchFamily="34" charset="-128"/>
                <a:cs typeface="Arial" pitchFamily="34" charset="0"/>
              </a:rPr>
              <a:t> </a:t>
            </a:r>
            <a:endParaRPr lang="en-US" sz="2100" dirty="0">
              <a:solidFill>
                <a:schemeClr val="accent2">
                  <a:lumMod val="50000"/>
                </a:schemeClr>
              </a:solidFill>
              <a:ea typeface="Times New Roman" pitchFamily="18" charset="0"/>
              <a:cs typeface="Arial" pitchFamily="34" charset="0"/>
            </a:endParaRPr>
          </a:p>
          <a:p>
            <a:pPr marL="0" indent="0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Research life cycle </a:t>
            </a:r>
            <a:r>
              <a:rPr lang="en-US" sz="2100" dirty="0">
                <a:solidFill>
                  <a:srgbClr val="663300"/>
                </a:solidFill>
                <a:ea typeface="Times New Roman" pitchFamily="18" charset="0"/>
                <a:cs typeface="Arial" pitchFamily="34" charset="0"/>
              </a:rPr>
              <a:t>(Y2/Q1)</a:t>
            </a: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MS PGothic" pitchFamily="34" charset="-128"/>
                <a:cs typeface="Arial" pitchFamily="34" charset="0"/>
              </a:rPr>
              <a:t>                                                        </a:t>
            </a:r>
          </a:p>
          <a:p>
            <a:pPr marL="0" indent="0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Stakeholder network by function </a:t>
            </a:r>
            <a:r>
              <a:rPr lang="en-US" sz="2100" dirty="0">
                <a:solidFill>
                  <a:srgbClr val="663300"/>
                </a:solidFill>
                <a:ea typeface="Times New Roman" pitchFamily="18" charset="0"/>
                <a:cs typeface="Arial" pitchFamily="34" charset="0"/>
              </a:rPr>
              <a:t>(Y2/Q1)</a:t>
            </a: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indent="0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Data citation white paper </a:t>
            </a:r>
            <a:r>
              <a:rPr lang="en-US" sz="2100" dirty="0">
                <a:solidFill>
                  <a:srgbClr val="663300"/>
                </a:solidFill>
                <a:ea typeface="Times New Roman" pitchFamily="18" charset="0"/>
                <a:cs typeface="Arial" pitchFamily="34" charset="0"/>
              </a:rPr>
              <a:t>(Y2/Q1)</a:t>
            </a: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indent="0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Public officials grant proposal </a:t>
            </a:r>
            <a:r>
              <a:rPr lang="en-US" sz="2100" dirty="0">
                <a:solidFill>
                  <a:srgbClr val="663300"/>
                </a:solidFill>
                <a:ea typeface="Times New Roman" pitchFamily="18" charset="0"/>
                <a:cs typeface="Arial" pitchFamily="34" charset="0"/>
              </a:rPr>
              <a:t>(Y2/Q1)</a:t>
            </a: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indent="0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Relationship between data &amp; research life cycle – for DIUG </a:t>
            </a:r>
            <a:r>
              <a:rPr lang="en-US" sz="2100" dirty="0">
                <a:solidFill>
                  <a:srgbClr val="663300"/>
                </a:solidFill>
                <a:ea typeface="Times New Roman" pitchFamily="18" charset="0"/>
                <a:cs typeface="Arial" pitchFamily="34" charset="0"/>
              </a:rPr>
              <a:t>(Y2/Q2)</a:t>
            </a: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indent="0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Stewardship principles – for DIUG </a:t>
            </a:r>
            <a:r>
              <a:rPr lang="en-US" sz="2100" dirty="0">
                <a:solidFill>
                  <a:srgbClr val="663300"/>
                </a:solidFill>
                <a:ea typeface="Times New Roman" pitchFamily="18" charset="0"/>
                <a:cs typeface="Arial" pitchFamily="34" charset="0"/>
              </a:rPr>
              <a:t>(Y2/Q2)</a:t>
            </a: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 Personas(w/U&amp;A?) </a:t>
            </a:r>
            <a:r>
              <a:rPr lang="en-US" sz="2100" dirty="0">
                <a:solidFill>
                  <a:srgbClr val="663300"/>
                </a:solidFill>
                <a:ea typeface="Times New Roman" pitchFamily="18" charset="0"/>
                <a:cs typeface="Arial" pitchFamily="34" charset="0"/>
              </a:rPr>
              <a:t>(Y2/Q2)</a:t>
            </a: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indent="0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Quick success stories (data sharing) –for DIUG</a:t>
            </a:r>
            <a:r>
              <a:rPr lang="en-US" sz="2100" dirty="0">
                <a:solidFill>
                  <a:srgbClr val="663300"/>
                </a:solidFill>
                <a:ea typeface="Times New Roman" pitchFamily="18" charset="0"/>
                <a:cs typeface="Arial" pitchFamily="34" charset="0"/>
              </a:rPr>
              <a:t>(Y2/Q2)</a:t>
            </a: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 	</a:t>
            </a:r>
          </a:p>
          <a:p>
            <a:pPr marL="0" indent="0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Data citation recommendations – for DIUG </a:t>
            </a:r>
            <a:r>
              <a:rPr lang="en-US" sz="2100" dirty="0">
                <a:solidFill>
                  <a:srgbClr val="663300"/>
                </a:solidFill>
                <a:ea typeface="Times New Roman" pitchFamily="18" charset="0"/>
                <a:cs typeface="Arial" pitchFamily="34" charset="0"/>
              </a:rPr>
              <a:t>(Y2/Q2)</a:t>
            </a: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, </a:t>
            </a:r>
          </a:p>
          <a:p>
            <a:pPr marL="0" indent="0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Stakeholder life-cycle matrix </a:t>
            </a:r>
            <a:r>
              <a:rPr lang="en-US" sz="2100" dirty="0">
                <a:solidFill>
                  <a:srgbClr val="663300"/>
                </a:solidFill>
                <a:ea typeface="Times New Roman" pitchFamily="18" charset="0"/>
                <a:cs typeface="Arial" pitchFamily="34" charset="0"/>
              </a:rPr>
              <a:t>(Y2/Q3)</a:t>
            </a: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, 	</a:t>
            </a:r>
          </a:p>
          <a:p>
            <a:pPr marL="0" indent="0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Lit Review (data sharing, data re-use) </a:t>
            </a:r>
            <a:r>
              <a:rPr lang="en-US" sz="2100" dirty="0">
                <a:solidFill>
                  <a:srgbClr val="663300"/>
                </a:solidFill>
                <a:ea typeface="Times New Roman" pitchFamily="18" charset="0"/>
                <a:cs typeface="Arial" pitchFamily="34" charset="0"/>
              </a:rPr>
              <a:t>(Y2/Q3)</a:t>
            </a: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, </a:t>
            </a:r>
          </a:p>
          <a:p>
            <a:pPr marL="0" indent="0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Environmental scan – journals (&amp; professional societies) </a:t>
            </a:r>
            <a:r>
              <a:rPr lang="en-US" sz="2100" dirty="0">
                <a:solidFill>
                  <a:srgbClr val="663300"/>
                </a:solidFill>
                <a:ea typeface="Times New Roman" pitchFamily="18" charset="0"/>
                <a:cs typeface="Arial" pitchFamily="34" charset="0"/>
              </a:rPr>
              <a:t>(Y2/Q3)</a:t>
            </a: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, </a:t>
            </a:r>
            <a:endParaRPr lang="en-US" sz="2100" dirty="0">
              <a:solidFill>
                <a:schemeClr val="accent2">
                  <a:lumMod val="50000"/>
                </a:schemeClr>
              </a:solidFill>
              <a:ea typeface="MS PGothic" pitchFamily="34" charset="-128"/>
              <a:cs typeface="Arial" pitchFamily="34" charset="0"/>
            </a:endParaRPr>
          </a:p>
          <a:p>
            <a:pPr marL="0" indent="0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Intervention paper </a:t>
            </a:r>
            <a:r>
              <a:rPr lang="en-US" sz="2100" dirty="0">
                <a:solidFill>
                  <a:srgbClr val="663300"/>
                </a:solidFill>
                <a:ea typeface="Times New Roman" pitchFamily="18" charset="0"/>
                <a:cs typeface="Arial" pitchFamily="34" charset="0"/>
              </a:rPr>
              <a:t>(Y2/Q3)</a:t>
            </a: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, </a:t>
            </a:r>
          </a:p>
          <a:p>
            <a:pPr marL="0" indent="0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Meaning of data, Barriers 1-pager </a:t>
            </a:r>
            <a:r>
              <a:rPr lang="en-US" sz="2100" dirty="0">
                <a:solidFill>
                  <a:srgbClr val="663300"/>
                </a:solidFill>
                <a:ea typeface="Times New Roman" pitchFamily="18" charset="0"/>
                <a:cs typeface="Arial" pitchFamily="34" charset="0"/>
              </a:rPr>
              <a:t>(Y2/Q4)</a:t>
            </a:r>
            <a:endParaRPr lang="en-US" sz="2100" dirty="0">
              <a:solidFill>
                <a:srgbClr val="663300"/>
              </a:solidFill>
              <a:ea typeface="MS PGothic" pitchFamily="34" charset="-128"/>
              <a:cs typeface="Arial" pitchFamily="34" charset="0"/>
            </a:endParaRPr>
          </a:p>
          <a:p>
            <a:pPr marL="0" indent="0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en-US" sz="2100" dirty="0">
                <a:solidFill>
                  <a:schemeClr val="accent2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Environmental scan – Institutional policy </a:t>
            </a:r>
            <a:r>
              <a:rPr lang="en-US" sz="2100" dirty="0">
                <a:solidFill>
                  <a:srgbClr val="663300"/>
                </a:solidFill>
                <a:ea typeface="Times New Roman" pitchFamily="18" charset="0"/>
                <a:cs typeface="Arial" pitchFamily="34" charset="0"/>
              </a:rPr>
              <a:t>(Y2/Q4)</a:t>
            </a:r>
            <a:endParaRPr lang="en-US" sz="2100" dirty="0">
              <a:solidFill>
                <a:srgbClr val="663300"/>
              </a:solidFill>
              <a:ea typeface="MS PGothic" pitchFamily="34" charset="-128"/>
              <a:cs typeface="Arial" pitchFamily="34" charset="0"/>
            </a:endParaRPr>
          </a:p>
          <a:p>
            <a:pPr marL="0" indent="0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en-US" sz="2100" dirty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Infinity &amp; Beyond: International-national policies </a:t>
            </a:r>
          </a:p>
          <a:p>
            <a:pPr marL="0" indent="0">
              <a:spcBef>
                <a:spcPct val="0"/>
              </a:spcBef>
              <a:buClrTx/>
              <a:buFont typeface="Wingdings" pitchFamily="2" charset="2"/>
              <a:buNone/>
              <a:defRPr/>
            </a:pPr>
            <a:r>
              <a:rPr lang="en-US" sz="2100" dirty="0">
                <a:solidFill>
                  <a:srgbClr val="C00000"/>
                </a:solidFill>
                <a:ea typeface="Times New Roman" pitchFamily="18" charset="0"/>
                <a:cs typeface="Arial" pitchFamily="34" charset="0"/>
              </a:rPr>
              <a:t>                             socio-cultural symposium…</a:t>
            </a:r>
            <a:endParaRPr lang="en-US" sz="2100" dirty="0">
              <a:solidFill>
                <a:srgbClr val="C00000"/>
              </a:solidFill>
              <a:ea typeface="MS PGothic" pitchFamily="34" charset="-128"/>
              <a:cs typeface="Arial" pitchFamily="34" charset="0"/>
            </a:endParaRPr>
          </a:p>
          <a:p>
            <a:pPr>
              <a:buClr>
                <a:srgbClr val="191966"/>
              </a:buClr>
              <a:buFont typeface="Wingdings" pitchFamily="2" charset="2"/>
              <a:buNone/>
              <a:defRPr/>
            </a:pPr>
            <a:br>
              <a:rPr lang="en-US" sz="2400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ea typeface="MS PGothic" pitchFamily="34" charset="-128"/>
              </a:rPr>
            </a:br>
            <a:endParaRPr lang="en-US" sz="2400" dirty="0">
              <a:solidFill>
                <a:schemeClr val="accent2">
                  <a:lumMod val="50000"/>
                </a:schemeClr>
              </a:solidFill>
              <a:latin typeface="Calibri" pitchFamily="34" charset="0"/>
              <a:ea typeface="MS PGothic" pitchFamily="34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66A05381-F054-F744-A49A-7C2ECC4FD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Outline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B268E15B-FE5D-A949-83E3-266C95ACE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Summary of SC activities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Stakeholder Network &amp; Matrix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Stages of the Data Lifecycle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Working Group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Next Steps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FF9D2824-7F23-BC41-B4E6-71039908B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SCWG mission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BC2A4947-95BF-9841-821A-4DD004CCC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4913" y="2074863"/>
            <a:ext cx="7024687" cy="37830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>
                <a:latin typeface="Calibri" panose="020F0502020204030204" pitchFamily="34" charset="0"/>
                <a:ea typeface="ＭＳ Ｐゴシック" panose="020B0600070205080204" pitchFamily="34" charset="-128"/>
              </a:rPr>
              <a:t>“</a:t>
            </a:r>
            <a:r>
              <a:rPr lang="en-US" altLang="en-US" sz="2800">
                <a:ea typeface="ＭＳ Ｐゴシック" panose="020B0600070205080204" pitchFamily="34" charset="-128"/>
              </a:rPr>
              <a:t>This working group will research the social and cultural context of the scientific data lifecycle to devise strategies that maximize the impact of DataONE.” 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D383C1DF-E285-FA49-B1EF-10F60DFD8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Data Stewardship</a:t>
            </a:r>
          </a:p>
        </p:txBody>
      </p:sp>
      <p:graphicFrame>
        <p:nvGraphicFramePr>
          <p:cNvPr id="4" name="Content Placeholder 8">
            <a:extLst>
              <a:ext uri="{FF2B5EF4-FFF2-40B4-BE49-F238E27FC236}">
                <a16:creationId xmlns:a16="http://schemas.microsoft.com/office/drawing/2014/main" id="{8C53E38A-23E4-924C-90BD-2A67489C648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6057" y="1180194"/>
          <a:ext cx="7955643" cy="4669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268" name="TextBox 4">
            <a:extLst>
              <a:ext uri="{FF2B5EF4-FFF2-40B4-BE49-F238E27FC236}">
                <a16:creationId xmlns:a16="http://schemas.microsoft.com/office/drawing/2014/main" id="{C3C81B0D-1F0E-9546-9360-CE1C06BE5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463" y="2641600"/>
            <a:ext cx="1597025" cy="15700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/>
              <a:t>Stages </a:t>
            </a:r>
          </a:p>
          <a:p>
            <a:pPr eaLnBrk="1" hangingPunct="1"/>
            <a:r>
              <a:rPr lang="en-US" altLang="en-US"/>
              <a:t>of the Data LifeCycle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3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ounded Rectangle 118">
            <a:extLst>
              <a:ext uri="{FF2B5EF4-FFF2-40B4-BE49-F238E27FC236}">
                <a16:creationId xmlns:a16="http://schemas.microsoft.com/office/drawing/2014/main" id="{C7CC710A-F610-044F-8E95-D41F2236D62F}"/>
              </a:ext>
            </a:extLst>
          </p:cNvPr>
          <p:cNvSpPr/>
          <p:nvPr/>
        </p:nvSpPr>
        <p:spPr>
          <a:xfrm>
            <a:off x="6629400" y="4038600"/>
            <a:ext cx="2514600" cy="1524000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8" name="Rounded Rectangle 117">
            <a:extLst>
              <a:ext uri="{FF2B5EF4-FFF2-40B4-BE49-F238E27FC236}">
                <a16:creationId xmlns:a16="http://schemas.microsoft.com/office/drawing/2014/main" id="{E13C1B87-4BD8-9E4D-9785-08C45828C62B}"/>
              </a:ext>
            </a:extLst>
          </p:cNvPr>
          <p:cNvSpPr/>
          <p:nvPr/>
        </p:nvSpPr>
        <p:spPr>
          <a:xfrm>
            <a:off x="4114800" y="4724400"/>
            <a:ext cx="2438400" cy="1676400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76C878E0-89F4-374C-9D2D-D95F43825C15}"/>
              </a:ext>
            </a:extLst>
          </p:cNvPr>
          <p:cNvSpPr/>
          <p:nvPr/>
        </p:nvSpPr>
        <p:spPr>
          <a:xfrm>
            <a:off x="1524000" y="4419600"/>
            <a:ext cx="2514600" cy="1905000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293" name="Title 4">
            <a:extLst>
              <a:ext uri="{FF2B5EF4-FFF2-40B4-BE49-F238E27FC236}">
                <a16:creationId xmlns:a16="http://schemas.microsoft.com/office/drawing/2014/main" id="{AE82F9F4-DD38-464B-8E9C-0092F98CA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0"/>
            <a:ext cx="4648200" cy="1447800"/>
          </a:xfrm>
        </p:spPr>
        <p:txBody>
          <a:bodyPr/>
          <a:lstStyle/>
          <a:p>
            <a:pPr algn="l" eaLnBrk="1" hangingPunct="1"/>
            <a:r>
              <a:rPr lang="en-US" altLang="en-US" sz="4000">
                <a:solidFill>
                  <a:schemeClr val="bg1"/>
                </a:solidFill>
              </a:rPr>
              <a:t>Stakeholder </a:t>
            </a:r>
            <a:br>
              <a:rPr lang="en-US" altLang="en-US" sz="4000">
                <a:solidFill>
                  <a:schemeClr val="bg1"/>
                </a:solidFill>
              </a:rPr>
            </a:br>
            <a:r>
              <a:rPr lang="en-US" altLang="en-US" sz="4000">
                <a:solidFill>
                  <a:schemeClr val="bg1"/>
                </a:solidFill>
              </a:rPr>
              <a:t>Network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518A6AD-7F36-8B45-B7E8-B9508BB796D1}"/>
              </a:ext>
            </a:extLst>
          </p:cNvPr>
          <p:cNvGraphicFramePr/>
          <p:nvPr/>
        </p:nvGraphicFramePr>
        <p:xfrm>
          <a:off x="2133600" y="685800"/>
          <a:ext cx="58674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AE111E7A-EC81-FC43-B24F-DD9196519D91}"/>
              </a:ext>
            </a:extLst>
          </p:cNvPr>
          <p:cNvSpPr txBox="1"/>
          <p:nvPr/>
        </p:nvSpPr>
        <p:spPr>
          <a:xfrm>
            <a:off x="1676400" y="2286000"/>
            <a:ext cx="1219200" cy="3381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Foundations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2D29B9-6DE3-1448-9F7A-846E618ED210}"/>
              </a:ext>
            </a:extLst>
          </p:cNvPr>
          <p:cNvSpPr txBox="1"/>
          <p:nvPr/>
        </p:nvSpPr>
        <p:spPr>
          <a:xfrm>
            <a:off x="1676400" y="2743200"/>
            <a:ext cx="1219200" cy="3381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Social </a:t>
            </a:r>
            <a:r>
              <a:rPr lang="en-US" sz="1600" dirty="0" err="1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Svcs</a:t>
            </a:r>
            <a:endParaRPr lang="en-US" sz="1600" dirty="0">
              <a:solidFill>
                <a:prstClr val="white"/>
              </a:solidFill>
              <a:latin typeface="Calibri"/>
              <a:ea typeface="+mn-ea"/>
              <a:cs typeface="Arial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3465FF-627C-0F4B-A7B8-1B056355F69B}"/>
              </a:ext>
            </a:extLst>
          </p:cNvPr>
          <p:cNvSpPr txBox="1"/>
          <p:nvPr/>
        </p:nvSpPr>
        <p:spPr>
          <a:xfrm>
            <a:off x="1676400" y="3200400"/>
            <a:ext cx="1219200" cy="584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Think Tank - Advocacy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8C7069-1FB2-9749-B2B5-9DFFEF658920}"/>
              </a:ext>
            </a:extLst>
          </p:cNvPr>
          <p:cNvSpPr txBox="1"/>
          <p:nvPr/>
        </p:nvSpPr>
        <p:spPr>
          <a:xfrm>
            <a:off x="3124200" y="4572000"/>
            <a:ext cx="838200" cy="3381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Federal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A64BE0-FC12-1A4F-B900-4265A90F0D15}"/>
              </a:ext>
            </a:extLst>
          </p:cNvPr>
          <p:cNvSpPr txBox="1"/>
          <p:nvPr/>
        </p:nvSpPr>
        <p:spPr>
          <a:xfrm>
            <a:off x="4800600" y="4800600"/>
            <a:ext cx="609600" cy="3381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State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0DBB71-B952-6142-B893-1E8FE865E2DB}"/>
              </a:ext>
            </a:extLst>
          </p:cNvPr>
          <p:cNvSpPr txBox="1"/>
          <p:nvPr/>
        </p:nvSpPr>
        <p:spPr>
          <a:xfrm>
            <a:off x="6629400" y="4343400"/>
            <a:ext cx="609600" cy="3381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Local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AB3D53-E00C-B148-ADA4-3048BD97AC3F}"/>
              </a:ext>
            </a:extLst>
          </p:cNvPr>
          <p:cNvSpPr txBox="1"/>
          <p:nvPr/>
        </p:nvSpPr>
        <p:spPr>
          <a:xfrm>
            <a:off x="7391400" y="1752600"/>
            <a:ext cx="1600200" cy="3381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Citizen-scientists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C3B40C-22F6-5A40-A3FD-9A2AE1121A18}"/>
              </a:ext>
            </a:extLst>
          </p:cNvPr>
          <p:cNvSpPr txBox="1"/>
          <p:nvPr/>
        </p:nvSpPr>
        <p:spPr>
          <a:xfrm>
            <a:off x="7391400" y="2133600"/>
            <a:ext cx="1600200" cy="3381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Citizen-activists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F7B5C4-E1E1-A242-8550-5803FF4E07CB}"/>
              </a:ext>
            </a:extLst>
          </p:cNvPr>
          <p:cNvSpPr txBox="1"/>
          <p:nvPr/>
        </p:nvSpPr>
        <p:spPr>
          <a:xfrm>
            <a:off x="4191000" y="152400"/>
            <a:ext cx="1447800" cy="3381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Administration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B52038-7BCF-C245-BA00-2E0FFB3516AA}"/>
              </a:ext>
            </a:extLst>
          </p:cNvPr>
          <p:cNvSpPr txBox="1"/>
          <p:nvPr/>
        </p:nvSpPr>
        <p:spPr>
          <a:xfrm>
            <a:off x="6096000" y="152400"/>
            <a:ext cx="1600200" cy="3381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Research Faculty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D2F7B16-1911-EA4E-B5B3-C5DE64ABEC5B}"/>
              </a:ext>
            </a:extLst>
          </p:cNvPr>
          <p:cNvSpPr txBox="1"/>
          <p:nvPr/>
        </p:nvSpPr>
        <p:spPr>
          <a:xfrm>
            <a:off x="4724400" y="533400"/>
            <a:ext cx="914400" cy="3381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Students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D3966D0-AA5F-E74F-9179-A213B58134D9}"/>
              </a:ext>
            </a:extLst>
          </p:cNvPr>
          <p:cNvSpPr/>
          <p:nvPr/>
        </p:nvSpPr>
        <p:spPr>
          <a:xfrm>
            <a:off x="1905000" y="4800600"/>
            <a:ext cx="1066800" cy="3810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39CB4C3-2DFE-5244-8CC7-47F6A7587C15}"/>
              </a:ext>
            </a:extLst>
          </p:cNvPr>
          <p:cNvSpPr/>
          <p:nvPr/>
        </p:nvSpPr>
        <p:spPr>
          <a:xfrm>
            <a:off x="3048000" y="5105400"/>
            <a:ext cx="838200" cy="3810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2367A30-8BFC-5643-AB8C-F3E0395C150D}"/>
              </a:ext>
            </a:extLst>
          </p:cNvPr>
          <p:cNvSpPr/>
          <p:nvPr/>
        </p:nvSpPr>
        <p:spPr>
          <a:xfrm>
            <a:off x="1600200" y="5410200"/>
            <a:ext cx="2057400" cy="8382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0698124-EFBE-5243-A06B-70D46C58D8BB}"/>
              </a:ext>
            </a:extLst>
          </p:cNvPr>
          <p:cNvCxnSpPr/>
          <p:nvPr/>
        </p:nvCxnSpPr>
        <p:spPr>
          <a:xfrm rot="10800000" flipV="1">
            <a:off x="3962400" y="4419600"/>
            <a:ext cx="609600" cy="304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8AE468C-2BD0-944F-92FC-AB047560B0A1}"/>
              </a:ext>
            </a:extLst>
          </p:cNvPr>
          <p:cNvCxnSpPr/>
          <p:nvPr/>
        </p:nvCxnSpPr>
        <p:spPr>
          <a:xfrm>
            <a:off x="5638800" y="4343400"/>
            <a:ext cx="990600" cy="1524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C5E9497-C5B0-8543-8867-D1C715A4CE4B}"/>
              </a:ext>
            </a:extLst>
          </p:cNvPr>
          <p:cNvCxnSpPr>
            <a:endCxn id="17" idx="0"/>
          </p:cNvCxnSpPr>
          <p:nvPr/>
        </p:nvCxnSpPr>
        <p:spPr>
          <a:xfrm rot="5400000">
            <a:off x="4991100" y="4686300"/>
            <a:ext cx="22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4AC9A96-880A-BC44-B905-8405CEA7A37E}"/>
              </a:ext>
            </a:extLst>
          </p:cNvPr>
          <p:cNvCxnSpPr/>
          <p:nvPr/>
        </p:nvCxnSpPr>
        <p:spPr>
          <a:xfrm rot="10800000" flipV="1">
            <a:off x="7086600" y="2362200"/>
            <a:ext cx="228600" cy="76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86D2982-3189-7E42-BF08-03654CD69E56}"/>
              </a:ext>
            </a:extLst>
          </p:cNvPr>
          <p:cNvCxnSpPr/>
          <p:nvPr/>
        </p:nvCxnSpPr>
        <p:spPr>
          <a:xfrm rot="10800000">
            <a:off x="7086600" y="2514600"/>
            <a:ext cx="22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2E5707B-4E88-3F48-9384-4CD4660678A6}"/>
              </a:ext>
            </a:extLst>
          </p:cNvPr>
          <p:cNvCxnSpPr/>
          <p:nvPr/>
        </p:nvCxnSpPr>
        <p:spPr>
          <a:xfrm rot="10800000">
            <a:off x="2971800" y="2514600"/>
            <a:ext cx="381000" cy="228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1DD6D82-F1D5-3548-BA4A-52954EF048B2}"/>
              </a:ext>
            </a:extLst>
          </p:cNvPr>
          <p:cNvCxnSpPr/>
          <p:nvPr/>
        </p:nvCxnSpPr>
        <p:spPr>
          <a:xfrm rot="10800000">
            <a:off x="2971800" y="2895600"/>
            <a:ext cx="228600" cy="76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CF40DEA-D665-AE4E-A1C3-9EA65F7E14BE}"/>
              </a:ext>
            </a:extLst>
          </p:cNvPr>
          <p:cNvCxnSpPr/>
          <p:nvPr/>
        </p:nvCxnSpPr>
        <p:spPr>
          <a:xfrm rot="10800000" flipV="1">
            <a:off x="2971800" y="3352800"/>
            <a:ext cx="152400" cy="76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11C33B2D-1A0E-834F-8C7C-5BAD175CC1C9}"/>
              </a:ext>
            </a:extLst>
          </p:cNvPr>
          <p:cNvCxnSpPr/>
          <p:nvPr/>
        </p:nvCxnSpPr>
        <p:spPr>
          <a:xfrm rot="5400000">
            <a:off x="6896100" y="2019300"/>
            <a:ext cx="609600" cy="228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89F7464-A838-3C4E-9BD6-D6F7DC7F6A72}"/>
              </a:ext>
            </a:extLst>
          </p:cNvPr>
          <p:cNvCxnSpPr/>
          <p:nvPr/>
        </p:nvCxnSpPr>
        <p:spPr>
          <a:xfrm rot="5400000">
            <a:off x="5410200" y="762000"/>
            <a:ext cx="838200" cy="76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49FF5C87-8900-104F-94F3-F60CEC1D2239}"/>
              </a:ext>
            </a:extLst>
          </p:cNvPr>
          <p:cNvCxnSpPr/>
          <p:nvPr/>
        </p:nvCxnSpPr>
        <p:spPr>
          <a:xfrm rot="10800000">
            <a:off x="5715000" y="381000"/>
            <a:ext cx="304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2441FA6C-3DA1-594F-89C7-ED96F11D8BF7}"/>
              </a:ext>
            </a:extLst>
          </p:cNvPr>
          <p:cNvSpPr txBox="1"/>
          <p:nvPr/>
        </p:nvSpPr>
        <p:spPr>
          <a:xfrm>
            <a:off x="1905000" y="4800600"/>
            <a:ext cx="1143000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Policymakers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A8CC177-9E9E-5D42-8F0B-E164434E1791}"/>
              </a:ext>
            </a:extLst>
          </p:cNvPr>
          <p:cNvSpPr txBox="1"/>
          <p:nvPr/>
        </p:nvSpPr>
        <p:spPr>
          <a:xfrm>
            <a:off x="1905000" y="5410200"/>
            <a:ext cx="1676400" cy="738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Administrators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Advisory Committee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Decision Makers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F90978D-4F4D-AB46-87A1-F3980FA84B0F}"/>
              </a:ext>
            </a:extLst>
          </p:cNvPr>
          <p:cNvSpPr txBox="1"/>
          <p:nvPr/>
        </p:nvSpPr>
        <p:spPr>
          <a:xfrm>
            <a:off x="3048000" y="5105400"/>
            <a:ext cx="990600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Judiciary</a:t>
            </a: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81FBB21-6F39-084F-98E7-DDCE852E27B5}"/>
              </a:ext>
            </a:extLst>
          </p:cNvPr>
          <p:cNvSpPr/>
          <p:nvPr/>
        </p:nvSpPr>
        <p:spPr>
          <a:xfrm>
            <a:off x="5486400" y="5105400"/>
            <a:ext cx="1066800" cy="3810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63241307-DA2E-2D4B-A8A4-1201E5E48E58}"/>
              </a:ext>
            </a:extLst>
          </p:cNvPr>
          <p:cNvSpPr/>
          <p:nvPr/>
        </p:nvSpPr>
        <p:spPr>
          <a:xfrm>
            <a:off x="4191000" y="5486400"/>
            <a:ext cx="1905000" cy="7620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9880A6D-2696-2E4C-8B62-82665E000FDA}"/>
              </a:ext>
            </a:extLst>
          </p:cNvPr>
          <p:cNvSpPr txBox="1"/>
          <p:nvPr/>
        </p:nvSpPr>
        <p:spPr>
          <a:xfrm>
            <a:off x="5486400" y="5105400"/>
            <a:ext cx="1143000" cy="3048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Policymakers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9EFC96C-2C71-F242-B4C7-BF6994FC18AE}"/>
              </a:ext>
            </a:extLst>
          </p:cNvPr>
          <p:cNvSpPr txBox="1"/>
          <p:nvPr/>
        </p:nvSpPr>
        <p:spPr>
          <a:xfrm>
            <a:off x="4419600" y="5486400"/>
            <a:ext cx="1676400" cy="7381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Administrators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Advisory Committee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Decision Makers`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A5DA5C35-5D74-384B-ACF4-4DEB03EE35EC}"/>
              </a:ext>
            </a:extLst>
          </p:cNvPr>
          <p:cNvSpPr/>
          <p:nvPr/>
        </p:nvSpPr>
        <p:spPr>
          <a:xfrm>
            <a:off x="7543800" y="4114800"/>
            <a:ext cx="1066800" cy="3810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2EFE9B8A-1186-274F-93D1-45AC17E02367}"/>
              </a:ext>
            </a:extLst>
          </p:cNvPr>
          <p:cNvSpPr/>
          <p:nvPr/>
        </p:nvSpPr>
        <p:spPr>
          <a:xfrm>
            <a:off x="7010400" y="4648200"/>
            <a:ext cx="1981200" cy="8382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2691E16-1983-3D48-A37C-40BC8CD0E014}"/>
              </a:ext>
            </a:extLst>
          </p:cNvPr>
          <p:cNvSpPr txBox="1"/>
          <p:nvPr/>
        </p:nvSpPr>
        <p:spPr>
          <a:xfrm>
            <a:off x="7543800" y="4114800"/>
            <a:ext cx="1143000" cy="3048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Policymakers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22C89FB-5A20-FA4E-8B9A-58D9025C3659}"/>
              </a:ext>
            </a:extLst>
          </p:cNvPr>
          <p:cNvSpPr txBox="1"/>
          <p:nvPr/>
        </p:nvSpPr>
        <p:spPr>
          <a:xfrm>
            <a:off x="7315200" y="4724400"/>
            <a:ext cx="1676400" cy="738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Administrators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Advisory Committee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Decision Makers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DDB3B54E-5074-464C-9242-66487F481E57}"/>
              </a:ext>
            </a:extLst>
          </p:cNvPr>
          <p:cNvCxnSpPr/>
          <p:nvPr/>
        </p:nvCxnSpPr>
        <p:spPr>
          <a:xfrm flipV="1">
            <a:off x="7239000" y="4343400"/>
            <a:ext cx="228600" cy="76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58F7B20-9BE2-2F45-BAE7-C3121971D0F9}"/>
              </a:ext>
            </a:extLst>
          </p:cNvPr>
          <p:cNvCxnSpPr/>
          <p:nvPr/>
        </p:nvCxnSpPr>
        <p:spPr>
          <a:xfrm>
            <a:off x="7315200" y="4495800"/>
            <a:ext cx="152400" cy="11906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504DC87E-56B2-104B-840A-1542DE23207A}"/>
              </a:ext>
            </a:extLst>
          </p:cNvPr>
          <p:cNvCxnSpPr/>
          <p:nvPr/>
        </p:nvCxnSpPr>
        <p:spPr>
          <a:xfrm>
            <a:off x="5486400" y="5029200"/>
            <a:ext cx="152400" cy="76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01D0993D-CAC8-784F-BA47-157665F0A17C}"/>
              </a:ext>
            </a:extLst>
          </p:cNvPr>
          <p:cNvCxnSpPr/>
          <p:nvPr/>
        </p:nvCxnSpPr>
        <p:spPr>
          <a:xfrm rot="5400000">
            <a:off x="4991100" y="5295900"/>
            <a:ext cx="22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24692547-E697-F143-BB97-6B9741F9546E}"/>
              </a:ext>
            </a:extLst>
          </p:cNvPr>
          <p:cNvCxnSpPr/>
          <p:nvPr/>
        </p:nvCxnSpPr>
        <p:spPr>
          <a:xfrm rot="5400000">
            <a:off x="3619500" y="4991100"/>
            <a:ext cx="76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F73F7D1D-249E-DA48-AFE1-EBEDC7387A69}"/>
              </a:ext>
            </a:extLst>
          </p:cNvPr>
          <p:cNvCxnSpPr/>
          <p:nvPr/>
        </p:nvCxnSpPr>
        <p:spPr>
          <a:xfrm rot="5400000">
            <a:off x="2819400" y="4953000"/>
            <a:ext cx="381000" cy="381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A9EE1E73-F1ED-5D4D-9441-2F586CC0B909}"/>
              </a:ext>
            </a:extLst>
          </p:cNvPr>
          <p:cNvCxnSpPr/>
          <p:nvPr/>
        </p:nvCxnSpPr>
        <p:spPr>
          <a:xfrm rot="10800000" flipV="1">
            <a:off x="2819400" y="4648200"/>
            <a:ext cx="228600" cy="76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DA1D0C12-49BD-3640-9678-1B093594E488}"/>
              </a:ext>
            </a:extLst>
          </p:cNvPr>
          <p:cNvSpPr/>
          <p:nvPr/>
        </p:nvSpPr>
        <p:spPr>
          <a:xfrm>
            <a:off x="228600" y="2514600"/>
            <a:ext cx="1066800" cy="3810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8DCCF02-579D-6C45-8003-44D048C217D2}"/>
              </a:ext>
            </a:extLst>
          </p:cNvPr>
          <p:cNvSpPr txBox="1"/>
          <p:nvPr/>
        </p:nvSpPr>
        <p:spPr>
          <a:xfrm>
            <a:off x="304800" y="2590800"/>
            <a:ext cx="1143000" cy="304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Libraries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1AAD022-1E76-084E-957A-22500B7E2F67}"/>
              </a:ext>
            </a:extLst>
          </p:cNvPr>
          <p:cNvSpPr/>
          <p:nvPr/>
        </p:nvSpPr>
        <p:spPr>
          <a:xfrm>
            <a:off x="304800" y="3200400"/>
            <a:ext cx="1066800" cy="3810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B99AF29-C0CD-F94B-8843-D679F3379B93}"/>
              </a:ext>
            </a:extLst>
          </p:cNvPr>
          <p:cNvSpPr txBox="1"/>
          <p:nvPr/>
        </p:nvSpPr>
        <p:spPr>
          <a:xfrm>
            <a:off x="381000" y="3200400"/>
            <a:ext cx="1143000" cy="3079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Librarians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BE27F938-FE64-1849-B34F-9C89799DBD70}"/>
              </a:ext>
            </a:extLst>
          </p:cNvPr>
          <p:cNvCxnSpPr/>
          <p:nvPr/>
        </p:nvCxnSpPr>
        <p:spPr>
          <a:xfrm rot="10800000" flipV="1">
            <a:off x="1219200" y="2667000"/>
            <a:ext cx="381000" cy="228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E8F8D32-1E7E-DE4F-8A28-12E7D35BE9D2}"/>
              </a:ext>
            </a:extLst>
          </p:cNvPr>
          <p:cNvCxnSpPr/>
          <p:nvPr/>
        </p:nvCxnSpPr>
        <p:spPr>
          <a:xfrm rot="5400000" flipH="1" flipV="1">
            <a:off x="990600" y="3048000"/>
            <a:ext cx="304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48EC89E-1C21-A04A-AB96-8132D5CED9F6}"/>
              </a:ext>
            </a:extLst>
          </p:cNvPr>
          <p:cNvCxnSpPr>
            <a:stCxn id="14" idx="1"/>
          </p:cNvCxnSpPr>
          <p:nvPr/>
        </p:nvCxnSpPr>
        <p:spPr>
          <a:xfrm rot="10800000" flipV="1">
            <a:off x="1219200" y="2913063"/>
            <a:ext cx="457200" cy="5873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77A82D9-BBA4-8443-B936-BFB1F1AD3667}"/>
              </a:ext>
            </a:extLst>
          </p:cNvPr>
          <p:cNvCxnSpPr/>
          <p:nvPr/>
        </p:nvCxnSpPr>
        <p:spPr>
          <a:xfrm rot="10800000">
            <a:off x="1219200" y="3124200"/>
            <a:ext cx="381000" cy="76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24A8A776-1993-A446-B8E5-D05907F628F9}"/>
              </a:ext>
            </a:extLst>
          </p:cNvPr>
          <p:cNvSpPr txBox="1"/>
          <p:nvPr/>
        </p:nvSpPr>
        <p:spPr>
          <a:xfrm>
            <a:off x="6096000" y="914400"/>
            <a:ext cx="1828800" cy="3381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Libraries/Librarians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EF7153EA-CA65-3949-B566-620E5BC287E7}"/>
              </a:ext>
            </a:extLst>
          </p:cNvPr>
          <p:cNvCxnSpPr/>
          <p:nvPr/>
        </p:nvCxnSpPr>
        <p:spPr>
          <a:xfrm rot="10800000" flipV="1">
            <a:off x="5715000" y="685800"/>
            <a:ext cx="304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4808A162-1CF6-B243-B8CF-C87B621C5137}"/>
              </a:ext>
            </a:extLst>
          </p:cNvPr>
          <p:cNvSpPr txBox="1"/>
          <p:nvPr/>
        </p:nvSpPr>
        <p:spPr>
          <a:xfrm>
            <a:off x="7391400" y="1371600"/>
            <a:ext cx="1600200" cy="3381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Libraries</a:t>
            </a:r>
          </a:p>
        </p:txBody>
      </p: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DC68A6FD-DB9C-F945-BA87-F427C9C70A65}"/>
              </a:ext>
            </a:extLst>
          </p:cNvPr>
          <p:cNvCxnSpPr/>
          <p:nvPr/>
        </p:nvCxnSpPr>
        <p:spPr>
          <a:xfrm rot="5400000">
            <a:off x="2133600" y="6400800"/>
            <a:ext cx="152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FA519FC4-CEB0-584E-9478-C33A3C817E01}"/>
              </a:ext>
            </a:extLst>
          </p:cNvPr>
          <p:cNvSpPr txBox="1"/>
          <p:nvPr/>
        </p:nvSpPr>
        <p:spPr>
          <a:xfrm>
            <a:off x="838200" y="6488113"/>
            <a:ext cx="1981200" cy="339725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Libraries/Librarians</a:t>
            </a:r>
          </a:p>
        </p:txBody>
      </p: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779B0E21-82B7-3D42-9CF7-9DDA2383660E}"/>
              </a:ext>
            </a:extLst>
          </p:cNvPr>
          <p:cNvCxnSpPr/>
          <p:nvPr/>
        </p:nvCxnSpPr>
        <p:spPr>
          <a:xfrm rot="5400000" flipH="1" flipV="1">
            <a:off x="8001000" y="5638800"/>
            <a:ext cx="152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>
            <a:extLst>
              <a:ext uri="{FF2B5EF4-FFF2-40B4-BE49-F238E27FC236}">
                <a16:creationId xmlns:a16="http://schemas.microsoft.com/office/drawing/2014/main" id="{759750CB-4F55-A140-8EEA-E18FAA753842}"/>
              </a:ext>
            </a:extLst>
          </p:cNvPr>
          <p:cNvSpPr txBox="1"/>
          <p:nvPr/>
        </p:nvSpPr>
        <p:spPr>
          <a:xfrm>
            <a:off x="6934200" y="5715000"/>
            <a:ext cx="1981200" cy="338138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Libraries/Librarians</a:t>
            </a: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4F382BDA-F78E-754B-84D2-BEBC106E1D53}"/>
              </a:ext>
            </a:extLst>
          </p:cNvPr>
          <p:cNvCxnSpPr/>
          <p:nvPr/>
        </p:nvCxnSpPr>
        <p:spPr>
          <a:xfrm rot="16200000" flipH="1">
            <a:off x="6553200" y="6324600"/>
            <a:ext cx="228600" cy="228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>
            <a:extLst>
              <a:ext uri="{FF2B5EF4-FFF2-40B4-BE49-F238E27FC236}">
                <a16:creationId xmlns:a16="http://schemas.microsoft.com/office/drawing/2014/main" id="{DDBF9884-646E-3B42-8D37-455DE025DF5D}"/>
              </a:ext>
            </a:extLst>
          </p:cNvPr>
          <p:cNvSpPr txBox="1"/>
          <p:nvPr/>
        </p:nvSpPr>
        <p:spPr>
          <a:xfrm>
            <a:off x="6858000" y="6324600"/>
            <a:ext cx="1981200" cy="338138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>
                    <a:lumMod val="95000"/>
                  </a:prstClr>
                </a:solidFill>
                <a:latin typeface="Calibri"/>
                <a:ea typeface="+mn-ea"/>
                <a:cs typeface="Arial" charset="0"/>
              </a:rPr>
              <a:t>Libraries/Librarians</a:t>
            </a:r>
          </a:p>
        </p:txBody>
      </p:sp>
      <p:grpSp>
        <p:nvGrpSpPr>
          <p:cNvPr id="2" name="Group 87">
            <a:extLst>
              <a:ext uri="{FF2B5EF4-FFF2-40B4-BE49-F238E27FC236}">
                <a16:creationId xmlns:a16="http://schemas.microsoft.com/office/drawing/2014/main" id="{4834A7D9-DBB3-9E4F-B9FB-9368F1F5B3BD}"/>
              </a:ext>
            </a:extLst>
          </p:cNvPr>
          <p:cNvGrpSpPr/>
          <p:nvPr/>
        </p:nvGrpSpPr>
        <p:grpSpPr>
          <a:xfrm>
            <a:off x="3657600" y="1295400"/>
            <a:ext cx="1204707" cy="1204707"/>
            <a:chOff x="2666995" y="457200"/>
            <a:chExt cx="1204707" cy="1204707"/>
          </a:xfrm>
          <a:solidFill>
            <a:schemeClr val="accent2">
              <a:lumMod val="75000"/>
            </a:schemeClr>
          </a:solidFill>
        </p:grpSpPr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0F0B8AFA-64BF-634E-B2C8-A491C32CCB2B}"/>
                </a:ext>
              </a:extLst>
            </p:cNvPr>
            <p:cNvSpPr/>
            <p:nvPr/>
          </p:nvSpPr>
          <p:spPr>
            <a:xfrm>
              <a:off x="2666995" y="457200"/>
              <a:ext cx="1204707" cy="1204707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3" name="Oval 4">
              <a:extLst>
                <a:ext uri="{FF2B5EF4-FFF2-40B4-BE49-F238E27FC236}">
                  <a16:creationId xmlns:a16="http://schemas.microsoft.com/office/drawing/2014/main" id="{E95BB88A-F0DA-C04C-8C3E-8751F4F68B3B}"/>
                </a:ext>
              </a:extLst>
            </p:cNvPr>
            <p:cNvSpPr/>
            <p:nvPr/>
          </p:nvSpPr>
          <p:spPr>
            <a:xfrm>
              <a:off x="2843420" y="633625"/>
              <a:ext cx="851857" cy="85185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0160" tIns="10160" rIns="10160" bIns="10160" spcCol="1270" anchor="ctr"/>
            <a:lstStyle/>
            <a:p>
              <a:pPr defTabSz="7112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>
                  <a:solidFill>
                    <a:prstClr val="white"/>
                  </a:solidFill>
                </a:rPr>
                <a:t>Private </a:t>
              </a:r>
            </a:p>
            <a:p>
              <a:pPr defTabSz="7112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dirty="0">
                  <a:solidFill>
                    <a:prstClr val="white"/>
                  </a:solidFill>
                </a:rPr>
                <a:t>Industry</a:t>
              </a: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EEBBFED7-C22F-0343-9125-97188E342180}"/>
              </a:ext>
            </a:extLst>
          </p:cNvPr>
          <p:cNvSpPr txBox="1"/>
          <p:nvPr/>
        </p:nvSpPr>
        <p:spPr>
          <a:xfrm>
            <a:off x="2362200" y="1066800"/>
            <a:ext cx="1219200" cy="3381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Publishers</a:t>
            </a: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67F72C24-3C2D-DA41-A4EE-851E636229C2}"/>
              </a:ext>
            </a:extLst>
          </p:cNvPr>
          <p:cNvCxnSpPr/>
          <p:nvPr/>
        </p:nvCxnSpPr>
        <p:spPr>
          <a:xfrm rot="10800000">
            <a:off x="3276600" y="1600200"/>
            <a:ext cx="381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:a16="http://schemas.microsoft.com/office/drawing/2014/main" id="{9D7BA2B2-49DC-5A48-996C-098016191B02}"/>
              </a:ext>
            </a:extLst>
          </p:cNvPr>
          <p:cNvSpPr txBox="1"/>
          <p:nvPr/>
        </p:nvSpPr>
        <p:spPr>
          <a:xfrm>
            <a:off x="6096000" y="533400"/>
            <a:ext cx="1600200" cy="3381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Teaching Faculty</a:t>
            </a:r>
          </a:p>
        </p:txBody>
      </p: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A7928E52-8628-764B-BCB8-7490717591AD}"/>
              </a:ext>
            </a:extLst>
          </p:cNvPr>
          <p:cNvCxnSpPr/>
          <p:nvPr/>
        </p:nvCxnSpPr>
        <p:spPr>
          <a:xfrm rot="10800000">
            <a:off x="5867400" y="1066800"/>
            <a:ext cx="228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TextBox 159">
            <a:extLst>
              <a:ext uri="{FF2B5EF4-FFF2-40B4-BE49-F238E27FC236}">
                <a16:creationId xmlns:a16="http://schemas.microsoft.com/office/drawing/2014/main" id="{8D0DEA5C-002A-5C43-B974-3FBB54237858}"/>
              </a:ext>
            </a:extLst>
          </p:cNvPr>
          <p:cNvSpPr txBox="1"/>
          <p:nvPr/>
        </p:nvSpPr>
        <p:spPr>
          <a:xfrm>
            <a:off x="7391400" y="2514600"/>
            <a:ext cx="1600200" cy="3381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Librarians</a:t>
            </a:r>
          </a:p>
        </p:txBody>
      </p: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B0ED0E9D-3869-F845-BF97-DAF3DCC14F2C}"/>
              </a:ext>
            </a:extLst>
          </p:cNvPr>
          <p:cNvCxnSpPr/>
          <p:nvPr/>
        </p:nvCxnSpPr>
        <p:spPr>
          <a:xfrm rot="10800000" flipV="1">
            <a:off x="6705600" y="2514600"/>
            <a:ext cx="304800" cy="228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00071205-1FC0-C043-9DCA-A0CFC1DAF984}"/>
              </a:ext>
            </a:extLst>
          </p:cNvPr>
          <p:cNvCxnSpPr/>
          <p:nvPr/>
        </p:nvCxnSpPr>
        <p:spPr>
          <a:xfrm rot="10800000">
            <a:off x="7086600" y="2590800"/>
            <a:ext cx="228600" cy="1524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41C2B560-AFF9-6F4D-A11C-F4907D405E0B}"/>
              </a:ext>
            </a:extLst>
          </p:cNvPr>
          <p:cNvSpPr txBox="1"/>
          <p:nvPr/>
        </p:nvSpPr>
        <p:spPr>
          <a:xfrm>
            <a:off x="7391400" y="2895600"/>
            <a:ext cx="1600200" cy="3381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K-12 Teachers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D735438-5C2E-3F4D-B713-65C73D93CCCA}"/>
              </a:ext>
            </a:extLst>
          </p:cNvPr>
          <p:cNvSpPr txBox="1"/>
          <p:nvPr/>
        </p:nvSpPr>
        <p:spPr>
          <a:xfrm>
            <a:off x="7391400" y="3276600"/>
            <a:ext cx="1600200" cy="3079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Informal Educators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7A300814-CCE3-E640-8CC0-CAA192C7C52A}"/>
              </a:ext>
            </a:extLst>
          </p:cNvPr>
          <p:cNvSpPr txBox="1"/>
          <p:nvPr/>
        </p:nvSpPr>
        <p:spPr>
          <a:xfrm>
            <a:off x="7391400" y="3657600"/>
            <a:ext cx="1600200" cy="2762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Curriculum Builders</a:t>
            </a: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DDB592BB-98E3-1B46-8731-6D065E3B9976}"/>
              </a:ext>
            </a:extLst>
          </p:cNvPr>
          <p:cNvCxnSpPr/>
          <p:nvPr/>
        </p:nvCxnSpPr>
        <p:spPr>
          <a:xfrm rot="16200000" flipH="1">
            <a:off x="7010400" y="2743200"/>
            <a:ext cx="381000" cy="228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FDA2E9E9-C90A-BE47-BC48-61C6E95D10C6}"/>
              </a:ext>
            </a:extLst>
          </p:cNvPr>
          <p:cNvCxnSpPr/>
          <p:nvPr/>
        </p:nvCxnSpPr>
        <p:spPr>
          <a:xfrm rot="16200000" flipH="1">
            <a:off x="6629400" y="2971800"/>
            <a:ext cx="1066800" cy="304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5CE2530A-FDE8-4D45-9E9C-AE0D80B17082}"/>
              </a:ext>
            </a:extLst>
          </p:cNvPr>
          <p:cNvSpPr txBox="1"/>
          <p:nvPr/>
        </p:nvSpPr>
        <p:spPr>
          <a:xfrm>
            <a:off x="1981200" y="1524000"/>
            <a:ext cx="1219200" cy="584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prstClr val="white"/>
                </a:solidFill>
                <a:latin typeface="Calibri"/>
                <a:ea typeface="+mn-ea"/>
                <a:cs typeface="Arial" charset="0"/>
              </a:rPr>
              <a:t>Professional Societies</a:t>
            </a:r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777271DF-49CE-D644-B09B-2294F5780414}"/>
              </a:ext>
            </a:extLst>
          </p:cNvPr>
          <p:cNvCxnSpPr/>
          <p:nvPr/>
        </p:nvCxnSpPr>
        <p:spPr>
          <a:xfrm rot="16200000" flipV="1">
            <a:off x="3543300" y="1333500"/>
            <a:ext cx="304800" cy="762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9F9601CF-38EB-854F-A589-43AF8B876208}"/>
              </a:ext>
            </a:extLst>
          </p:cNvPr>
          <p:cNvCxnSpPr/>
          <p:nvPr/>
        </p:nvCxnSpPr>
        <p:spPr>
          <a:xfrm rot="16200000" flipV="1">
            <a:off x="3124200" y="2286000"/>
            <a:ext cx="533400" cy="2286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B8E3F67E-F67F-714A-A680-D01ABCC6C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52425"/>
            <a:ext cx="7239000" cy="650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2C785BC-7769-5D4B-A97B-97BB372DAAB2}"/>
              </a:ext>
            </a:extLst>
          </p:cNvPr>
          <p:cNvSpPr/>
          <p:nvPr/>
        </p:nvSpPr>
        <p:spPr>
          <a:xfrm>
            <a:off x="4572000" y="1219200"/>
            <a:ext cx="381000" cy="381000"/>
          </a:xfrm>
          <a:prstGeom prst="rect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E30BE27-1629-4740-9337-24BD8BA114F9}"/>
              </a:ext>
            </a:extLst>
          </p:cNvPr>
          <p:cNvCxnSpPr/>
          <p:nvPr/>
        </p:nvCxnSpPr>
        <p:spPr>
          <a:xfrm rot="16200000" flipH="1">
            <a:off x="4686300" y="1714500"/>
            <a:ext cx="685800" cy="45720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5E777A8-9919-F748-A382-71FC596CF751}"/>
              </a:ext>
            </a:extLst>
          </p:cNvPr>
          <p:cNvSpPr txBox="1"/>
          <p:nvPr/>
        </p:nvSpPr>
        <p:spPr>
          <a:xfrm>
            <a:off x="5334000" y="1905000"/>
            <a:ext cx="3429000" cy="3292475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+mn-lt"/>
                <a:ea typeface="ＭＳ Ｐゴシック" charset="-128"/>
              </a:rPr>
              <a:t>Example Profile: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b="1" dirty="0">
              <a:latin typeface="+mn-lt"/>
              <a:ea typeface="ＭＳ Ｐゴシック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ＭＳ Ｐゴシック" charset="-128"/>
              </a:rPr>
              <a:t>Government housed researcher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ＭＳ Ｐゴシック" charset="-128"/>
              </a:rPr>
              <a:t>Data intensive environment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ＭＳ Ｐゴシック" charset="-128"/>
              </a:rPr>
              <a:t>Data producer/contributor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accent2">
                    <a:lumMod val="75000"/>
                  </a:schemeClr>
                </a:solidFill>
                <a:latin typeface="+mn-lt"/>
                <a:ea typeface="ＭＳ Ｐゴシック" charset="-128"/>
              </a:rPr>
              <a:t>Data user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ＭＳ Ｐゴシック" charset="-128"/>
              </a:rPr>
              <a:t>What s/he wants from us: </a:t>
            </a:r>
            <a:r>
              <a:rPr lang="en-US" sz="1600" dirty="0">
                <a:latin typeface="+mn-lt"/>
                <a:ea typeface="ＭＳ Ｐゴシック" charset="-128"/>
              </a:rPr>
              <a:t>system that improves how they work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ＭＳ Ｐゴシック" charset="-128"/>
              </a:rPr>
              <a:t>What can we supply they don’t know about: </a:t>
            </a:r>
            <a:r>
              <a:rPr lang="en-US" sz="1600" dirty="0">
                <a:latin typeface="+mn-lt"/>
                <a:ea typeface="ＭＳ Ｐゴシック" charset="-128"/>
              </a:rPr>
              <a:t>toolkit, work flows</a:t>
            </a:r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ea typeface="ＭＳ Ｐゴシック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ＭＳ Ｐゴシック" charset="-128"/>
              </a:rPr>
              <a:t>What motivates us: </a:t>
            </a:r>
            <a:r>
              <a:rPr lang="en-US" sz="1600" dirty="0">
                <a:latin typeface="+mn-lt"/>
                <a:ea typeface="ＭＳ Ｐゴシック" charset="-128"/>
              </a:rPr>
              <a:t>facilitating science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ＭＳ Ｐゴシック" charset="-128"/>
              </a:rPr>
              <a:t>Contacts: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  <a:ea typeface="ＭＳ Ｐゴシック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14CCD64D-A69C-3944-A637-19703FA19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Questions for each Profile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E232A6EE-C6CC-024D-9222-5F514B59E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288" y="1160463"/>
            <a:ext cx="6008687" cy="4697412"/>
          </a:xfrm>
        </p:spPr>
        <p:txBody>
          <a:bodyPr/>
          <a:lstStyle/>
          <a:p>
            <a:pPr eaLnBrk="1" hangingPunct="1"/>
            <a:r>
              <a:rPr lang="en-US" altLang="en-US" sz="2400">
                <a:solidFill>
                  <a:schemeClr val="tx1"/>
                </a:solidFill>
                <a:ea typeface="ＭＳ Ｐゴシック" panose="020B0600070205080204" pitchFamily="34" charset="-128"/>
              </a:rPr>
              <a:t>What kinds of questions are  our stakeholders addressing?</a:t>
            </a:r>
          </a:p>
          <a:p>
            <a:pPr eaLnBrk="1" hangingPunct="1"/>
            <a:endParaRPr lang="en-US" altLang="en-US" sz="2400">
              <a:solidFill>
                <a:schemeClr val="tx1"/>
              </a:solidFill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400">
                <a:solidFill>
                  <a:schemeClr val="tx1"/>
                </a:solidFill>
                <a:ea typeface="ＭＳ Ｐゴシック" panose="020B0600070205080204" pitchFamily="34" charset="-128"/>
              </a:rPr>
              <a:t>What kinds of information  can we supply they don’t know is useful?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z="2400">
              <a:solidFill>
                <a:schemeClr val="tx1"/>
              </a:solidFill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400">
                <a:solidFill>
                  <a:schemeClr val="tx1"/>
                </a:solidFill>
                <a:ea typeface="ＭＳ Ｐゴシック" panose="020B0600070205080204" pitchFamily="34" charset="-128"/>
              </a:rPr>
              <a:t>What are our motivations for being involved with them?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400">
                <a:solidFill>
                  <a:schemeClr val="tx1"/>
                </a:solidFill>
                <a:ea typeface="ＭＳ Ｐゴシック" panose="020B0600070205080204" pitchFamily="34" charset="-128"/>
              </a:rPr>
              <a:t> </a:t>
            </a:r>
          </a:p>
          <a:p>
            <a:pPr eaLnBrk="1" hangingPunct="1"/>
            <a:r>
              <a:rPr lang="en-US" altLang="en-US" sz="2400">
                <a:solidFill>
                  <a:schemeClr val="tx1"/>
                </a:solidFill>
                <a:ea typeface="ＭＳ Ｐゴシック" panose="020B0600070205080204" pitchFamily="34" charset="-128"/>
              </a:rPr>
              <a:t>Who are our contacts inside these stakeholder groups?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pic>
        <p:nvPicPr>
          <p:cNvPr id="14340" name="Picture 2">
            <a:extLst>
              <a:ext uri="{FF2B5EF4-FFF2-40B4-BE49-F238E27FC236}">
                <a16:creationId xmlns:a16="http://schemas.microsoft.com/office/drawing/2014/main" id="{EE8C7501-EE89-AB43-81D3-0FAE51CE7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613" y="2065338"/>
            <a:ext cx="2936875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B831B56A-EEC3-C34E-961A-02075E524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SC WG Members 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17F319C8-630C-C94A-80E1-0328C5126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22363"/>
            <a:ext cx="8507413" cy="4721225"/>
          </a:xfrm>
        </p:spPr>
        <p:txBody>
          <a:bodyPr/>
          <a:lstStyle/>
          <a:p>
            <a:r>
              <a:rPr lang="en-US" altLang="en-US" sz="2400">
                <a:ea typeface="ＭＳ Ｐゴシック" panose="020B0600070205080204" pitchFamily="34" charset="-128"/>
              </a:rPr>
              <a:t>Co-Chair: Suzie Allard, University of Tennessee </a:t>
            </a:r>
          </a:p>
          <a:p>
            <a:r>
              <a:rPr lang="en-US" altLang="en-US" sz="2400">
                <a:ea typeface="ＭＳ Ｐゴシック" panose="020B0600070205080204" pitchFamily="34" charset="-128"/>
              </a:rPr>
              <a:t>Co-Chair: Maribeth Manoff, University of Tennessee</a:t>
            </a:r>
          </a:p>
          <a:p>
            <a:r>
              <a:rPr lang="en-US" altLang="en-US" sz="2400">
                <a:ea typeface="ＭＳ Ｐゴシック" panose="020B0600070205080204" pitchFamily="34" charset="-128"/>
              </a:rPr>
              <a:t>Lynn Baird, University of Idaho</a:t>
            </a:r>
          </a:p>
          <a:p>
            <a:r>
              <a:rPr lang="en-US" altLang="en-US" sz="2400">
                <a:ea typeface="ＭＳ Ｐゴシック" panose="020B0600070205080204" pitchFamily="34" charset="-128"/>
              </a:rPr>
              <a:t>Geoff Bilder, CrossRef</a:t>
            </a:r>
          </a:p>
          <a:p>
            <a:r>
              <a:rPr lang="en-US" altLang="en-US" sz="2400">
                <a:ea typeface="ＭＳ Ｐゴシック" panose="020B0600070205080204" pitchFamily="34" charset="-128"/>
              </a:rPr>
              <a:t>Ahrash Bissell, ccLearn</a:t>
            </a:r>
          </a:p>
          <a:p>
            <a:r>
              <a:rPr lang="en-US" altLang="en-US" sz="2400">
                <a:ea typeface="ＭＳ Ｐゴシック" panose="020B0600070205080204" pitchFamily="34" charset="-128"/>
              </a:rPr>
              <a:t>Kevin Crowston, Syracuse University</a:t>
            </a:r>
          </a:p>
          <a:p>
            <a:r>
              <a:rPr lang="en-US" altLang="en-US" sz="2400">
                <a:ea typeface="ＭＳ Ｐゴシック" panose="020B0600070205080204" pitchFamily="34" charset="-128"/>
              </a:rPr>
              <a:t>Charles Humphrey, University of Alberta</a:t>
            </a:r>
          </a:p>
          <a:p>
            <a:r>
              <a:rPr lang="en-US" altLang="en-US" sz="2400">
                <a:ea typeface="ＭＳ Ｐゴシック" panose="020B0600070205080204" pitchFamily="34" charset="-128"/>
              </a:rPr>
              <a:t>Heather Joseph, SPARC</a:t>
            </a:r>
          </a:p>
          <a:p>
            <a:r>
              <a:rPr lang="en-US" altLang="en-US" sz="2400">
                <a:ea typeface="ＭＳ Ｐゴシック" panose="020B0600070205080204" pitchFamily="34" charset="-128"/>
              </a:rPr>
              <a:t>Elena Karasti, University of Oulu</a:t>
            </a:r>
          </a:p>
          <a:p>
            <a:r>
              <a:rPr lang="en-US" altLang="en-US" sz="2400">
                <a:ea typeface="ＭＳ Ｐゴシック" panose="020B0600070205080204" pitchFamily="34" charset="-128"/>
              </a:rPr>
              <a:t>Theresa Pardo, University of SUNY</a:t>
            </a:r>
          </a:p>
          <a:p>
            <a:r>
              <a:rPr lang="en-US" altLang="en-US" sz="2400">
                <a:ea typeface="ＭＳ Ｐゴシック" panose="020B0600070205080204" pitchFamily="34" charset="-128"/>
              </a:rPr>
              <a:t>Scott Tomlinson, Canadian International Polar Year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60B66C7-0D8E-F049-A028-6DFDE600B90B}"/>
              </a:ext>
            </a:extLst>
          </p:cNvPr>
          <p:cNvSpPr txBox="1">
            <a:spLocks/>
          </p:cNvSpPr>
          <p:nvPr/>
        </p:nvSpPr>
        <p:spPr bwMode="auto">
          <a:xfrm>
            <a:off x="0" y="4089400"/>
            <a:ext cx="87757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vl="1" algn="l" eaLnBrk="0" hangingPunct="0">
              <a:defRPr/>
            </a:pPr>
            <a:br>
              <a:rPr lang="en-US" sz="1200" kern="0" dirty="0">
                <a:solidFill>
                  <a:srgbClr val="3333CC">
                    <a:lumMod val="50000"/>
                  </a:srgbClr>
                </a:solidFill>
                <a:latin typeface="Arial"/>
                <a:ea typeface="MS PGothic" pitchFamily="34" charset="-128"/>
                <a:cs typeface="ＭＳ Ｐゴシック" pitchFamily="-65" charset="-128"/>
              </a:rPr>
            </a:br>
            <a:endParaRPr lang="en-US" sz="1200" kern="0" dirty="0">
              <a:solidFill>
                <a:srgbClr val="3333CC">
                  <a:lumMod val="50000"/>
                </a:srgbClr>
              </a:solidFill>
              <a:latin typeface="Arial"/>
              <a:ea typeface="MS PGothic" pitchFamily="34" charset="-128"/>
              <a:cs typeface="ＭＳ Ｐゴシック" pitchFamily="-65" charset="-128"/>
            </a:endParaRPr>
          </a:p>
        </p:txBody>
      </p:sp>
      <p:sp>
        <p:nvSpPr>
          <p:cNvPr id="16387" name="TextBox 5">
            <a:extLst>
              <a:ext uri="{FF2B5EF4-FFF2-40B4-BE49-F238E27FC236}">
                <a16:creationId xmlns:a16="http://schemas.microsoft.com/office/drawing/2014/main" id="{C1909B8A-F6A3-954B-9E93-E4DA268AD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61938"/>
            <a:ext cx="679291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r>
              <a:rPr lang="en-US" altLang="en-US" sz="3000">
                <a:solidFill>
                  <a:srgbClr val="000000"/>
                </a:solidFill>
                <a:cs typeface="Arial" panose="020B0604020202020204" pitchFamily="34" charset="0"/>
              </a:rPr>
              <a:t>WG Accomplishments </a:t>
            </a:r>
          </a:p>
        </p:txBody>
      </p:sp>
      <p:sp>
        <p:nvSpPr>
          <p:cNvPr id="16388" name="Content Placeholder 2">
            <a:extLst>
              <a:ext uri="{FF2B5EF4-FFF2-40B4-BE49-F238E27FC236}">
                <a16:creationId xmlns:a16="http://schemas.microsoft.com/office/drawing/2014/main" id="{EDC6AC6F-EBC1-7449-A83E-F4205A27F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863600"/>
            <a:ext cx="8521700" cy="3975100"/>
          </a:xfrm>
        </p:spPr>
        <p:txBody>
          <a:bodyPr/>
          <a:lstStyle/>
          <a:p>
            <a:pPr>
              <a:buClr>
                <a:srgbClr val="191966"/>
              </a:buClr>
              <a:buFont typeface="Wingdings" pitchFamily="2" charset="2"/>
              <a:buNone/>
            </a:pPr>
            <a:endParaRPr lang="en-US" altLang="en-US" sz="180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>
              <a:buClr>
                <a:srgbClr val="191966"/>
              </a:buClr>
            </a:pPr>
            <a:r>
              <a:rPr lang="en-US" altLang="en-US"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Revised draft charter. Approved  final draft.</a:t>
            </a:r>
          </a:p>
          <a:p>
            <a:pPr>
              <a:buClr>
                <a:srgbClr val="191966"/>
              </a:buClr>
            </a:pPr>
            <a:r>
              <a:rPr lang="en-US" altLang="en-US"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Developed action plan: specific deliverables through Y2Q4 particular attention to materials for DIUG;  general planning beyond</a:t>
            </a:r>
          </a:p>
          <a:p>
            <a:pPr>
              <a:buClr>
                <a:srgbClr val="191966"/>
              </a:buClr>
            </a:pPr>
            <a:r>
              <a:rPr lang="en-US" altLang="en-US"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Aligned specific deliverables with SCWG mission &amp; D1 </a:t>
            </a:r>
          </a:p>
          <a:p>
            <a:pPr>
              <a:buClr>
                <a:srgbClr val="191966"/>
              </a:buClr>
            </a:pPr>
            <a:r>
              <a:rPr lang="en-US" altLang="en-US"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Assigned responsibility for 19 action items</a:t>
            </a:r>
          </a:p>
          <a:p>
            <a:pPr>
              <a:buClr>
                <a:srgbClr val="191966"/>
              </a:buClr>
            </a:pPr>
            <a:r>
              <a:rPr lang="en-US" altLang="en-US"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Created opportunities to collaborate with other WGs</a:t>
            </a:r>
          </a:p>
          <a:p>
            <a:pPr>
              <a:buClr>
                <a:srgbClr val="191966"/>
              </a:buClr>
            </a:pPr>
            <a:r>
              <a:rPr lang="en-US" altLang="en-US"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Formalized on-going communication: monthly e-meetings – updates/methodologies</a:t>
            </a:r>
          </a:p>
          <a:p>
            <a:pPr>
              <a:buClr>
                <a:srgbClr val="191966"/>
              </a:buClr>
            </a:pPr>
            <a:r>
              <a:rPr lang="en-US" altLang="en-US" sz="2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Worked on calendaring</a:t>
            </a:r>
            <a:endParaRPr lang="en-US" altLang="en-US" sz="2600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ATAONE Template">
  <a:themeElements>
    <a:clrScheme name="business4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siness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business4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4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8">
        <a:dk1>
          <a:srgbClr val="808080"/>
        </a:dk1>
        <a:lt1>
          <a:srgbClr val="FFCCFF"/>
        </a:lt1>
        <a:dk2>
          <a:srgbClr val="FFCCCC"/>
        </a:dk2>
        <a:lt2>
          <a:srgbClr val="FFFFFF"/>
        </a:lt2>
        <a:accent1>
          <a:srgbClr val="990066"/>
        </a:accent1>
        <a:accent2>
          <a:srgbClr val="9C001A"/>
        </a:accent2>
        <a:accent3>
          <a:srgbClr val="FFE2E2"/>
        </a:accent3>
        <a:accent4>
          <a:srgbClr val="DAAEDA"/>
        </a:accent4>
        <a:accent5>
          <a:srgbClr val="CAAAB8"/>
        </a:accent5>
        <a:accent6>
          <a:srgbClr val="8D0016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4 9">
        <a:dk1>
          <a:srgbClr val="003399"/>
        </a:dk1>
        <a:lt1>
          <a:srgbClr val="FFFFFF"/>
        </a:lt1>
        <a:dk2>
          <a:srgbClr val="FFFFFF"/>
        </a:dk2>
        <a:lt2>
          <a:srgbClr val="808080"/>
        </a:lt2>
        <a:accent1>
          <a:srgbClr val="99CCFF"/>
        </a:accent1>
        <a:accent2>
          <a:srgbClr val="3062BC"/>
        </a:accent2>
        <a:accent3>
          <a:srgbClr val="FFFFFF"/>
        </a:accent3>
        <a:accent4>
          <a:srgbClr val="002A82"/>
        </a:accent4>
        <a:accent5>
          <a:srgbClr val="CAE2FF"/>
        </a:accent5>
        <a:accent6>
          <a:srgbClr val="2A58AA"/>
        </a:accent6>
        <a:hlink>
          <a:srgbClr val="006699"/>
        </a:hlink>
        <a:folHlink>
          <a:srgbClr val="189E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ATAONE Template">
  <a:themeElements>
    <a:clrScheme name="business4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siness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business4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4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8">
        <a:dk1>
          <a:srgbClr val="808080"/>
        </a:dk1>
        <a:lt1>
          <a:srgbClr val="FFCCFF"/>
        </a:lt1>
        <a:dk2>
          <a:srgbClr val="FFCCCC"/>
        </a:dk2>
        <a:lt2>
          <a:srgbClr val="FFFFFF"/>
        </a:lt2>
        <a:accent1>
          <a:srgbClr val="990066"/>
        </a:accent1>
        <a:accent2>
          <a:srgbClr val="9C001A"/>
        </a:accent2>
        <a:accent3>
          <a:srgbClr val="FFE2E2"/>
        </a:accent3>
        <a:accent4>
          <a:srgbClr val="DAAEDA"/>
        </a:accent4>
        <a:accent5>
          <a:srgbClr val="CAAAB8"/>
        </a:accent5>
        <a:accent6>
          <a:srgbClr val="8D0016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4 9">
        <a:dk1>
          <a:srgbClr val="003399"/>
        </a:dk1>
        <a:lt1>
          <a:srgbClr val="FFFFFF"/>
        </a:lt1>
        <a:dk2>
          <a:srgbClr val="FFFFFF"/>
        </a:dk2>
        <a:lt2>
          <a:srgbClr val="808080"/>
        </a:lt2>
        <a:accent1>
          <a:srgbClr val="99CCFF"/>
        </a:accent1>
        <a:accent2>
          <a:srgbClr val="3062BC"/>
        </a:accent2>
        <a:accent3>
          <a:srgbClr val="FFFFFF"/>
        </a:accent3>
        <a:accent4>
          <a:srgbClr val="002A82"/>
        </a:accent4>
        <a:accent5>
          <a:srgbClr val="CAE2FF"/>
        </a:accent5>
        <a:accent6>
          <a:srgbClr val="2A58AA"/>
        </a:accent6>
        <a:hlink>
          <a:srgbClr val="006699"/>
        </a:hlink>
        <a:folHlink>
          <a:srgbClr val="189E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ATAONE Template">
  <a:themeElements>
    <a:clrScheme name="business4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siness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business4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4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8">
        <a:dk1>
          <a:srgbClr val="808080"/>
        </a:dk1>
        <a:lt1>
          <a:srgbClr val="FFCCFF"/>
        </a:lt1>
        <a:dk2>
          <a:srgbClr val="FFCCCC"/>
        </a:dk2>
        <a:lt2>
          <a:srgbClr val="FFFFFF"/>
        </a:lt2>
        <a:accent1>
          <a:srgbClr val="990066"/>
        </a:accent1>
        <a:accent2>
          <a:srgbClr val="9C001A"/>
        </a:accent2>
        <a:accent3>
          <a:srgbClr val="FFE2E2"/>
        </a:accent3>
        <a:accent4>
          <a:srgbClr val="DAAEDA"/>
        </a:accent4>
        <a:accent5>
          <a:srgbClr val="CAAAB8"/>
        </a:accent5>
        <a:accent6>
          <a:srgbClr val="8D0016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4 9">
        <a:dk1>
          <a:srgbClr val="003399"/>
        </a:dk1>
        <a:lt1>
          <a:srgbClr val="FFFFFF"/>
        </a:lt1>
        <a:dk2>
          <a:srgbClr val="FFFFFF"/>
        </a:dk2>
        <a:lt2>
          <a:srgbClr val="808080"/>
        </a:lt2>
        <a:accent1>
          <a:srgbClr val="99CCFF"/>
        </a:accent1>
        <a:accent2>
          <a:srgbClr val="3062BC"/>
        </a:accent2>
        <a:accent3>
          <a:srgbClr val="FFFFFF"/>
        </a:accent3>
        <a:accent4>
          <a:srgbClr val="002A82"/>
        </a:accent4>
        <a:accent5>
          <a:srgbClr val="CAE2FF"/>
        </a:accent5>
        <a:accent6>
          <a:srgbClr val="2A58AA"/>
        </a:accent6>
        <a:hlink>
          <a:srgbClr val="006699"/>
        </a:hlink>
        <a:folHlink>
          <a:srgbClr val="189E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4622</TotalTime>
  <Words>418</Words>
  <Application>Microsoft Macintosh PowerPoint</Application>
  <PresentationFormat>On-screen Show (4:3)</PresentationFormat>
  <Paragraphs>133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ＭＳ Ｐゴシック</vt:lpstr>
      <vt:lpstr>Wingdings</vt:lpstr>
      <vt:lpstr>Calibri</vt:lpstr>
      <vt:lpstr>Times New Roman</vt:lpstr>
      <vt:lpstr>DATAONE Template</vt:lpstr>
      <vt:lpstr>Office Theme</vt:lpstr>
      <vt:lpstr>1_DATAONE Template</vt:lpstr>
      <vt:lpstr>2_DATAONE Template</vt:lpstr>
      <vt:lpstr>SocioCultural  Highlights EAB</vt:lpstr>
      <vt:lpstr>Outline</vt:lpstr>
      <vt:lpstr>SCWG mission</vt:lpstr>
      <vt:lpstr>Data Stewardship</vt:lpstr>
      <vt:lpstr>Stakeholder  Network</vt:lpstr>
      <vt:lpstr>PowerPoint Presentation</vt:lpstr>
      <vt:lpstr>Questions for each Profile</vt:lpstr>
      <vt:lpstr>SC WG Members </vt:lpstr>
      <vt:lpstr>PowerPoint Presentation</vt:lpstr>
      <vt:lpstr>PowerPoint Presentation</vt:lpstr>
    </vt:vector>
  </TitlesOfParts>
  <Company>USGS CBI</Company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DataONE Usability &amp; Assessment Highlights - EAB July 2010</dc:title>
  <dc:creator>Mike Frame</dc:creator>
  <cp:keywords>DataOne, UAB</cp:keywords>
  <cp:lastModifiedBy>Rebecca Koskela</cp:lastModifiedBy>
  <cp:revision>366</cp:revision>
  <cp:lastPrinted>2009-03-11T17:14:17Z</cp:lastPrinted>
  <dcterms:created xsi:type="dcterms:W3CDTF">2010-07-23T11:28:13Z</dcterms:created>
  <dcterms:modified xsi:type="dcterms:W3CDTF">2019-05-04T16:43:05Z</dcterms:modified>
</cp:coreProperties>
</file>