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5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83" autoAdjust="0"/>
  </p:normalViewPr>
  <p:slideViewPr>
    <p:cSldViewPr>
      <p:cViewPr>
        <p:scale>
          <a:sx n="88" d="100"/>
          <a:sy n="88" d="100"/>
        </p:scale>
        <p:origin x="-864" y="-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290179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v1 No NSF inf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37458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3" name="Picture 2" descr="colorful-texture_mk0UD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44"/>
          <a:stretch/>
        </p:blipFill>
        <p:spPr>
          <a:xfrm rot="10800000">
            <a:off x="0" y="-1"/>
            <a:ext cx="9144000" cy="3745800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579000" y="899612"/>
            <a:ext cx="54300" cy="136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826350" y="748956"/>
            <a:ext cx="7632000" cy="110768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826354" y="1941464"/>
            <a:ext cx="7631999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200">
                <a:solidFill>
                  <a:schemeClr val="accent2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867755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v2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0"/>
          <a:stretch/>
        </p:blipFill>
        <p:spPr>
          <a:xfrm rot="10800000">
            <a:off x="0" y="-1"/>
            <a:ext cx="9144000" cy="2593500"/>
          </a:xfrm>
          <a:prstGeom prst="rect">
            <a:avLst/>
          </a:prstGeom>
        </p:spPr>
      </p:pic>
      <p:sp>
        <p:nvSpPr>
          <p:cNvPr id="8" name="Shape 15"/>
          <p:cNvSpPr txBox="1">
            <a:spLocks noGrp="1"/>
          </p:cNvSpPr>
          <p:nvPr>
            <p:ph type="ctrTitle"/>
          </p:nvPr>
        </p:nvSpPr>
        <p:spPr>
          <a:xfrm>
            <a:off x="3043803" y="1571344"/>
            <a:ext cx="5414549" cy="102215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9" name="Shape 16"/>
          <p:cNvSpPr txBox="1">
            <a:spLocks noGrp="1"/>
          </p:cNvSpPr>
          <p:nvPr>
            <p:ph type="subTitle" idx="1"/>
          </p:nvPr>
        </p:nvSpPr>
        <p:spPr>
          <a:xfrm>
            <a:off x="3043800" y="2763852"/>
            <a:ext cx="541455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400">
                <a:solidFill>
                  <a:srgbClr val="660033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2" name="Oval 1"/>
          <p:cNvSpPr/>
          <p:nvPr/>
        </p:nvSpPr>
        <p:spPr>
          <a:xfrm>
            <a:off x="379326" y="1571343"/>
            <a:ext cx="2378599" cy="18450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/>
        </p:nvPicPr>
        <p:blipFill rotWithShape="1">
          <a:blip r:embed="rId3"/>
          <a:srcRect l="49927" t="-953" r="27440" b="953"/>
          <a:stretch/>
        </p:blipFill>
        <p:spPr>
          <a:xfrm>
            <a:off x="218065" y="1405866"/>
            <a:ext cx="2761593" cy="218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159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v3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71"/>
          <a:stretch/>
        </p:blipFill>
        <p:spPr>
          <a:xfrm rot="10800000">
            <a:off x="0" y="-1"/>
            <a:ext cx="9144000" cy="1806236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79326" y="879383"/>
            <a:ext cx="2378599" cy="18450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/>
        </p:nvPicPr>
        <p:blipFill rotWithShape="1">
          <a:blip r:embed="rId3"/>
          <a:srcRect l="49927" t="-953" r="27440" b="953"/>
          <a:stretch/>
        </p:blipFill>
        <p:spPr>
          <a:xfrm>
            <a:off x="218065" y="713905"/>
            <a:ext cx="2761593" cy="218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228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79003" y="153112"/>
            <a:ext cx="7883659" cy="51072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579001" y="837006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>
            <a:spLocks noChangeAspect="1"/>
          </p:cNvSpPr>
          <p:nvPr/>
        </p:nvSpPr>
        <p:spPr>
          <a:xfrm>
            <a:off x="4615591" y="837006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79001" y="2905697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4615591" y="2905697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9551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7" y="153112"/>
            <a:ext cx="7618235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4" y="1010513"/>
            <a:ext cx="3657600" cy="379318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805059" y="1010653"/>
            <a:ext cx="3657600" cy="379318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Shape 30"/>
          <p:cNvSpPr/>
          <p:nvPr/>
        </p:nvSpPr>
        <p:spPr>
          <a:xfrm>
            <a:off x="579000" y="309614"/>
            <a:ext cx="54300" cy="6755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" name="Shape 31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" name="Picture 8" descr="DataONE_South America LOGO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22263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Teal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45958" b="1"/>
          <a:stretch/>
        </p:blipFill>
        <p:spPr>
          <a:xfrm rot="5400000">
            <a:off x="-287561" y="287561"/>
            <a:ext cx="5153121" cy="45780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153112"/>
            <a:ext cx="32268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309614"/>
            <a:ext cx="54300" cy="675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113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 - for checklis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45958" b="1"/>
          <a:stretch/>
        </p:blipFill>
        <p:spPr>
          <a:xfrm rot="5400000">
            <a:off x="1495891" y="-1495890"/>
            <a:ext cx="5153121" cy="81449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153112"/>
            <a:ext cx="32268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309614"/>
            <a:ext cx="54300" cy="675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800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teal ba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4" name="Picture 3" descr="DataONE_South America LOGO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4451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teal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0212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650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79000" y="153112"/>
            <a:ext cx="6429998" cy="51072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/>
        </p:nvSpPr>
        <p:spPr>
          <a:xfrm>
            <a:off x="6906366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/>
        </p:nvSpPr>
        <p:spPr>
          <a:xfrm>
            <a:off x="7952741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/>
        </p:nvSpPr>
        <p:spPr>
          <a:xfrm>
            <a:off x="7008998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153112"/>
            <a:ext cx="6327366" cy="51072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grpSp>
        <p:nvGrpSpPr>
          <p:cNvPr id="12" name="Group 11"/>
          <p:cNvGrpSpPr/>
          <p:nvPr/>
        </p:nvGrpSpPr>
        <p:grpSpPr>
          <a:xfrm>
            <a:off x="579001" y="837006"/>
            <a:ext cx="7883658" cy="4023080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3" name="Rectangle 12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</p:grpSp>
      <p:sp>
        <p:nvSpPr>
          <p:cNvPr id="17" name="Rectangle 16"/>
          <p:cNvSpPr>
            <a:spLocks noChangeAspect="1"/>
          </p:cNvSpPr>
          <p:nvPr/>
        </p:nvSpPr>
        <p:spPr>
          <a:xfrm>
            <a:off x="4609332" y="837006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dirty="0">
              <a:solidFill>
                <a:srgbClr val="565656"/>
              </a:solidFill>
            </a:endParaRP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609332" y="837453"/>
            <a:ext cx="3847068" cy="195394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79000" y="835945"/>
            <a:ext cx="3847068" cy="195394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9001" y="2904189"/>
            <a:ext cx="3847068" cy="195394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615591" y="2910166"/>
            <a:ext cx="3847068" cy="1953944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1881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79003" y="153112"/>
            <a:ext cx="4542387" cy="510721"/>
          </a:xfrm>
          <a:prstGeom prst="rect">
            <a:avLst/>
          </a:prstGeom>
          <a:blipFill rotWithShape="1">
            <a:blip r:embed="rId2"/>
            <a:srcRect/>
            <a:stretch>
              <a:fillRect r="-35008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/>
        </p:nvSpPr>
        <p:spPr>
          <a:xfrm>
            <a:off x="6906366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/>
        </p:nvSpPr>
        <p:spPr>
          <a:xfrm>
            <a:off x="7952741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/>
        </p:nvSpPr>
        <p:spPr>
          <a:xfrm>
            <a:off x="7008998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3" y="153112"/>
            <a:ext cx="4650293" cy="51072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2" name="Chord 11"/>
          <p:cNvSpPr>
            <a:spLocks noChangeAspect="1"/>
          </p:cNvSpPr>
          <p:nvPr/>
        </p:nvSpPr>
        <p:spPr>
          <a:xfrm>
            <a:off x="5021135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nut 12"/>
          <p:cNvSpPr>
            <a:spLocks noChangeAspect="1"/>
          </p:cNvSpPr>
          <p:nvPr/>
        </p:nvSpPr>
        <p:spPr>
          <a:xfrm>
            <a:off x="6067510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>
            <a:spLocks noChangeAspect="1"/>
          </p:cNvSpPr>
          <p:nvPr/>
        </p:nvSpPr>
        <p:spPr>
          <a:xfrm>
            <a:off x="5123767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6705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79003" y="153112"/>
            <a:ext cx="4542387" cy="510721"/>
          </a:xfrm>
          <a:prstGeom prst="rect">
            <a:avLst/>
          </a:prstGeom>
          <a:blipFill rotWithShape="1">
            <a:blip r:embed="rId2"/>
            <a:srcRect/>
            <a:stretch>
              <a:fillRect r="-35008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/>
        </p:nvSpPr>
        <p:spPr>
          <a:xfrm>
            <a:off x="6906366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/>
        </p:nvSpPr>
        <p:spPr>
          <a:xfrm>
            <a:off x="7952741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/>
        </p:nvSpPr>
        <p:spPr>
          <a:xfrm>
            <a:off x="7008998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3" y="153112"/>
            <a:ext cx="4350835" cy="51072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grpSp>
        <p:nvGrpSpPr>
          <p:cNvPr id="12" name="Group 11"/>
          <p:cNvGrpSpPr/>
          <p:nvPr/>
        </p:nvGrpSpPr>
        <p:grpSpPr>
          <a:xfrm>
            <a:off x="579001" y="837006"/>
            <a:ext cx="7883658" cy="4023080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3" name="Rectangle 12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</p:grpSp>
      <p:sp>
        <p:nvSpPr>
          <p:cNvPr id="17" name="Rectangle 16"/>
          <p:cNvSpPr>
            <a:spLocks noChangeAspect="1"/>
          </p:cNvSpPr>
          <p:nvPr/>
        </p:nvSpPr>
        <p:spPr>
          <a:xfrm>
            <a:off x="4609332" y="837006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dirty="0">
              <a:solidFill>
                <a:srgbClr val="565656"/>
              </a:solidFill>
            </a:endParaRPr>
          </a:p>
        </p:txBody>
      </p:sp>
      <p:sp>
        <p:nvSpPr>
          <p:cNvPr id="18" name="Chord 17"/>
          <p:cNvSpPr>
            <a:spLocks noChangeAspect="1"/>
          </p:cNvSpPr>
          <p:nvPr/>
        </p:nvSpPr>
        <p:spPr>
          <a:xfrm>
            <a:off x="5021135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nut 18"/>
          <p:cNvSpPr>
            <a:spLocks noChangeAspect="1"/>
          </p:cNvSpPr>
          <p:nvPr/>
        </p:nvSpPr>
        <p:spPr>
          <a:xfrm>
            <a:off x="6067510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Donut 19"/>
          <p:cNvSpPr>
            <a:spLocks noChangeAspect="1"/>
          </p:cNvSpPr>
          <p:nvPr/>
        </p:nvSpPr>
        <p:spPr>
          <a:xfrm>
            <a:off x="5123767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8208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79000" y="153112"/>
            <a:ext cx="6429998" cy="51072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>
            <a:spLocks noChangeAspect="1"/>
          </p:cNvSpPr>
          <p:nvPr/>
        </p:nvSpPr>
        <p:spPr>
          <a:xfrm>
            <a:off x="6906366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/>
        </p:nvSpPr>
        <p:spPr>
          <a:xfrm>
            <a:off x="7952741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Donut 44"/>
          <p:cNvSpPr>
            <a:spLocks noChangeAspect="1"/>
          </p:cNvSpPr>
          <p:nvPr/>
        </p:nvSpPr>
        <p:spPr>
          <a:xfrm>
            <a:off x="7008998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153112"/>
            <a:ext cx="6327366" cy="51072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3" name="Donut 12"/>
          <p:cNvSpPr>
            <a:spLocks noChangeAspect="1"/>
          </p:cNvSpPr>
          <p:nvPr/>
        </p:nvSpPr>
        <p:spPr>
          <a:xfrm>
            <a:off x="7952741" y="810272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>
            <a:spLocks noChangeAspect="1"/>
          </p:cNvSpPr>
          <p:nvPr/>
        </p:nvSpPr>
        <p:spPr>
          <a:xfrm>
            <a:off x="7952741" y="1557286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2169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44427" y="153112"/>
            <a:ext cx="7618235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24" name="Shape 24"/>
          <p:cNvSpPr/>
          <p:nvPr/>
        </p:nvSpPr>
        <p:spPr>
          <a:xfrm>
            <a:off x="579000" y="309614"/>
            <a:ext cx="54300" cy="6755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844427" y="1010513"/>
            <a:ext cx="7618235" cy="3793189"/>
          </a:xfrm>
          <a:prstGeom prst="rect">
            <a:avLst/>
          </a:prstGeom>
        </p:spPr>
        <p:txBody>
          <a:bodyPr vert="horz"/>
          <a:lstStyle>
            <a:lvl1pPr marL="225425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1pPr>
            <a:lvl2pPr marL="576072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2pPr>
            <a:lvl3pPr marL="1033463" indent="-234950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3pPr>
            <a:lvl4pPr marL="1033463" indent="0">
              <a:buClr>
                <a:srgbClr val="006666"/>
              </a:buClr>
              <a:buFont typeface="Wingdings" charset="2"/>
              <a:buNone/>
              <a:defRPr sz="2400" i="1">
                <a:solidFill>
                  <a:srgbClr val="565656"/>
                </a:solidFill>
                <a:latin typeface="Source Sans Pro"/>
                <a:cs typeface="Source Sans Pro"/>
              </a:defRPr>
            </a:lvl4pPr>
            <a:lvl5pPr marL="573088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666666"/>
                </a:solidFill>
                <a:latin typeface="Source Sans Pro"/>
                <a:cs typeface="Source Sans Pro"/>
              </a:defRPr>
            </a:lvl5pPr>
            <a:lvl6pPr marL="909638" indent="0">
              <a:tabLst>
                <a:tab pos="1033463" algn="l"/>
              </a:tabLst>
              <a:defRPr sz="2400" i="1">
                <a:solidFill>
                  <a:schemeClr val="accent1"/>
                </a:solidFill>
                <a:latin typeface="Source Sans Pro"/>
                <a:cs typeface="Source Sans Pro"/>
              </a:defRPr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pic>
        <p:nvPicPr>
          <p:cNvPr id="8" name="Picture 7" descr="DataONE_South America LOGO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2015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half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45958" b="1"/>
          <a:stretch/>
        </p:blipFill>
        <p:spPr>
          <a:xfrm rot="5400000">
            <a:off x="-287561" y="287561"/>
            <a:ext cx="5153121" cy="45780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153112"/>
            <a:ext cx="3226800" cy="857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309614"/>
            <a:ext cx="54300" cy="675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176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G Qua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79001" y="153112"/>
            <a:ext cx="6132572" cy="51072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79000" y="153112"/>
            <a:ext cx="6169150" cy="510721"/>
          </a:xfrm>
          <a:prstGeom prst="rect">
            <a:avLst/>
          </a:prstGeom>
          <a:noFill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6" name="Chord 15"/>
          <p:cNvSpPr>
            <a:spLocks noChangeAspect="1"/>
          </p:cNvSpPr>
          <p:nvPr/>
        </p:nvSpPr>
        <p:spPr>
          <a:xfrm>
            <a:off x="6532866" y="-5481"/>
            <a:ext cx="1087670" cy="815753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>
            <a:spLocks noChangeAspect="1"/>
          </p:cNvSpPr>
          <p:nvPr/>
        </p:nvSpPr>
        <p:spPr>
          <a:xfrm>
            <a:off x="7579241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089700" y="2"/>
            <a:ext cx="54300" cy="51434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579001" y="837006"/>
            <a:ext cx="7883658" cy="4023080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1" name="Rectangle 10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  <p:sp>
          <p:nvSpPr>
            <p:cNvPr id="21" name="Rectangle 20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/>
              <a:endParaRPr lang="en-US" dirty="0">
                <a:solidFill>
                  <a:srgbClr val="565656"/>
                </a:solidFill>
              </a:endParaRPr>
            </a:p>
          </p:txBody>
        </p:sp>
      </p:grpSp>
      <p:sp>
        <p:nvSpPr>
          <p:cNvPr id="45" name="Donut 44"/>
          <p:cNvSpPr>
            <a:spLocks noChangeAspect="1"/>
          </p:cNvSpPr>
          <p:nvPr/>
        </p:nvSpPr>
        <p:spPr>
          <a:xfrm>
            <a:off x="6635498" y="62925"/>
            <a:ext cx="905256" cy="678942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98439" y="4752238"/>
            <a:ext cx="593667" cy="188861"/>
          </a:xfrm>
          <a:prstGeom prst="rect">
            <a:avLst/>
          </a:prstGeom>
        </p:spPr>
      </p:pic>
      <p:sp>
        <p:nvSpPr>
          <p:cNvPr id="2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9226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4609332" y="837006"/>
            <a:ext cx="3847068" cy="1954390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dirty="0">
              <a:solidFill>
                <a:srgbClr val="5656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2943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44424" y="153112"/>
            <a:ext cx="7618236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 dirty="0"/>
          </a:p>
        </p:txBody>
      </p:sp>
      <p:sp>
        <p:nvSpPr>
          <p:cNvPr id="20" name="Shape 28"/>
          <p:cNvSpPr txBox="1">
            <a:spLocks/>
          </p:cNvSpPr>
          <p:nvPr/>
        </p:nvSpPr>
        <p:spPr>
          <a:xfrm>
            <a:off x="844424" y="1584702"/>
            <a:ext cx="3267300" cy="3218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Font typeface="Titillium Web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lang="en-US" dirty="0" smtClean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844427" y="1584702"/>
            <a:ext cx="7483373" cy="3218999"/>
          </a:xfrm>
          <a:prstGeom prst="rect">
            <a:avLst/>
          </a:prstGeom>
        </p:spPr>
        <p:txBody>
          <a:bodyPr vert="horz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74725" marR="0" lvl="2" indent="1635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28575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8001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>
          <a:solidFill>
            <a:srgbClr val="666666"/>
          </a:solidFill>
          <a:latin typeface="Source Sans Pro"/>
          <a:ea typeface="Arial"/>
          <a:cs typeface="Source Sans Pro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6666"/>
        </a:buClr>
        <a:buFont typeface="Titillium Web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 smtClean="0"/>
              <a:t>U&amp;A </a:t>
            </a:r>
            <a:r>
              <a:rPr lang="en" dirty="0"/>
              <a:t>WG 2016-09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Carol Tenopir, Mike Frame, Lynn Baird, Rachel Volentine, Rachael Hu, Lisa Zolly, Bruce Grant, Kevin Crowston, Allison Specht, An Yan, Bob Sandusky, Suzie Allard, Danielle Pollock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UX </a:t>
            </a:r>
            <a:r>
              <a:rPr lang="en" dirty="0" smtClean="0"/>
              <a:t>activities </a:t>
            </a:r>
            <a:r>
              <a:rPr lang="en" dirty="0"/>
              <a:t>to inform 36-month deliverables: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sz="quarter" idx="10"/>
          </p:nvPr>
        </p:nvSpPr>
        <p:spPr>
          <a:xfrm>
            <a:off x="381000" y="1200150"/>
            <a:ext cx="4724400" cy="37931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 rt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/>
                </a:solidFill>
              </a:rPr>
              <a:t>Aligned activities with S&amp;G and CI</a:t>
            </a:r>
          </a:p>
          <a:p>
            <a:pPr marL="571500" lvl="0" indent="-342900" rt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/>
                </a:solidFill>
              </a:rPr>
              <a:t>Drafted UX strategic plan</a:t>
            </a:r>
          </a:p>
          <a:p>
            <a:pPr marL="571500" lvl="0" indent="-342900" rtl="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/>
                </a:solidFill>
              </a:rPr>
              <a:t>Developed value questions for UX testing: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chemeClr val="tx1"/>
                </a:solidFill>
              </a:rPr>
              <a:t>How do you see this [tool] helping you with your work (i.e. research, library support, etc.)?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chemeClr val="tx1"/>
                </a:solidFill>
              </a:rPr>
              <a:t>If you are interested in participating in a follow-up study when the product goes live (or for a follow-up interview) please provide your name and e-mail: </a:t>
            </a:r>
            <a:r>
              <a:rPr lang="en" sz="2000" dirty="0"/>
              <a:t>___________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latin typeface="+mn-lt"/>
            </a:endParaRPr>
          </a:p>
        </p:txBody>
      </p:sp>
      <p:pic>
        <p:nvPicPr>
          <p:cNvPr id="3074" name="Picture 2" descr="C:\Users\rvolenti.sise6330\Pictures\campfi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28750"/>
            <a:ext cx="3454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UX Strategic Plan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sz="quarter" idx="10"/>
          </p:nvPr>
        </p:nvSpPr>
        <p:spPr>
          <a:xfrm>
            <a:off x="609600" y="1047750"/>
            <a:ext cx="4267200" cy="37931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1" dirty="0" smtClean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Goal</a:t>
            </a:r>
            <a:r>
              <a:rPr lang="en" sz="2000" b="1" dirty="0" smtClean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en" sz="20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Gather meaningful metrics and impact stories to demonstrate the value and effect of DataONE’s tools and services</a:t>
            </a:r>
            <a:r>
              <a:rPr lang="en" sz="2000" dirty="0" smtClean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+mj-lt"/>
              <a:buAutoNum type="arabicPeriod"/>
            </a:pPr>
            <a:endParaRPr lang="en" sz="2000" dirty="0" smtClean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" sz="1800" dirty="0">
                <a:solidFill>
                  <a:schemeClr val="tx1"/>
                </a:solidFill>
              </a:rPr>
              <a:t>Establish </a:t>
            </a:r>
            <a:r>
              <a:rPr lang="en" sz="1800" dirty="0" smtClean="0">
                <a:solidFill>
                  <a:schemeClr val="tx1"/>
                </a:solidFill>
              </a:rPr>
              <a:t>usability </a:t>
            </a:r>
            <a:r>
              <a:rPr lang="en" sz="1800" dirty="0">
                <a:solidFill>
                  <a:schemeClr val="tx1"/>
                </a:solidFill>
              </a:rPr>
              <a:t>test plan</a:t>
            </a:r>
          </a:p>
          <a:p>
            <a:pPr marL="342900" lvl="0" indent="-342900">
              <a:buFont typeface="+mj-lt"/>
              <a:buAutoNum type="arabicPeriod"/>
            </a:pPr>
            <a:r>
              <a:rPr lang="en" sz="1800" dirty="0">
                <a:solidFill>
                  <a:schemeClr val="tx1"/>
                </a:solidFill>
              </a:rPr>
              <a:t>Develop impact stories based on data </a:t>
            </a:r>
            <a:r>
              <a:rPr lang="en" sz="1800" dirty="0" smtClean="0">
                <a:solidFill>
                  <a:schemeClr val="tx1"/>
                </a:solidFill>
              </a:rPr>
              <a:t>sources</a:t>
            </a:r>
            <a:endParaRPr lang="en" sz="1800" dirty="0">
              <a:solidFill>
                <a:schemeClr val="tx1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" sz="1800" dirty="0" smtClean="0">
                <a:solidFill>
                  <a:schemeClr val="tx1"/>
                </a:solidFill>
              </a:rPr>
              <a:t>Investigate </a:t>
            </a:r>
            <a:r>
              <a:rPr lang="en" sz="1800" dirty="0">
                <a:solidFill>
                  <a:schemeClr val="tx1"/>
                </a:solidFill>
              </a:rPr>
              <a:t>accessibility </a:t>
            </a:r>
            <a:r>
              <a:rPr lang="en" sz="1800" dirty="0" smtClean="0">
                <a:solidFill>
                  <a:schemeClr val="tx1"/>
                </a:solidFill>
              </a:rPr>
              <a:t>testing (ADA </a:t>
            </a:r>
            <a:r>
              <a:rPr lang="en" sz="1800" dirty="0">
                <a:solidFill>
                  <a:schemeClr val="tx1"/>
                </a:solidFill>
              </a:rPr>
              <a:t>508)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" sz="1800" dirty="0" smtClean="0">
                <a:solidFill>
                  <a:schemeClr val="tx1"/>
                </a:solidFill>
              </a:rPr>
              <a:t>Integrate </a:t>
            </a:r>
            <a:r>
              <a:rPr lang="en" sz="1800" dirty="0">
                <a:solidFill>
                  <a:schemeClr val="tx1"/>
                </a:solidFill>
              </a:rPr>
              <a:t>with other DataONE operational </a:t>
            </a:r>
            <a:r>
              <a:rPr lang="en" sz="1800" dirty="0" smtClean="0">
                <a:solidFill>
                  <a:schemeClr val="tx1"/>
                </a:solidFill>
              </a:rPr>
              <a:t>areas</a:t>
            </a:r>
          </a:p>
          <a:p>
            <a:pPr marL="0" lvl="0" indent="0" rtl="0">
              <a:spcBef>
                <a:spcPts val="0"/>
              </a:spcBef>
              <a:buNone/>
            </a:pP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1581150"/>
            <a:ext cx="3333135" cy="2222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Assessment </a:t>
            </a:r>
            <a:r>
              <a:rPr lang="en" dirty="0" smtClean="0"/>
              <a:t>deliverables </a:t>
            </a:r>
            <a:r>
              <a:rPr lang="en" dirty="0"/>
              <a:t>for month 36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sz="quarter" idx="10"/>
          </p:nvPr>
        </p:nvSpPr>
        <p:spPr>
          <a:xfrm>
            <a:off x="381000" y="971550"/>
            <a:ext cx="5715000" cy="379318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175" indent="0">
              <a:buNone/>
            </a:pPr>
            <a:r>
              <a:rPr lang="en" sz="1800" dirty="0" smtClean="0">
                <a:solidFill>
                  <a:schemeClr val="tx1"/>
                </a:solidFill>
              </a:rPr>
              <a:t>1. </a:t>
            </a:r>
            <a:r>
              <a:rPr lang="en" sz="1800" b="1" dirty="0" smtClean="0">
                <a:solidFill>
                  <a:schemeClr val="tx1"/>
                </a:solidFill>
              </a:rPr>
              <a:t>Finishing </a:t>
            </a:r>
            <a:r>
              <a:rPr lang="en" sz="1800" b="1" dirty="0">
                <a:solidFill>
                  <a:schemeClr val="tx1"/>
                </a:solidFill>
              </a:rPr>
              <a:t>up general </a:t>
            </a:r>
            <a:r>
              <a:rPr lang="en" sz="1800" b="1" dirty="0" smtClean="0">
                <a:solidFill>
                  <a:schemeClr val="tx1"/>
                </a:solidFill>
              </a:rPr>
              <a:t>assessments</a:t>
            </a:r>
          </a:p>
          <a:p>
            <a:pPr marL="1028700" indent="-342900"/>
            <a:r>
              <a:rPr lang="en" sz="1800" dirty="0">
                <a:solidFill>
                  <a:schemeClr val="tx1"/>
                </a:solidFill>
              </a:rPr>
              <a:t>Scientists #3 (a.k.a. FU#2); distribute, analyze, write draft</a:t>
            </a:r>
          </a:p>
          <a:p>
            <a:pPr marL="1028700" indent="-342900"/>
            <a:r>
              <a:rPr lang="en" sz="1800" dirty="0" smtClean="0">
                <a:solidFill>
                  <a:schemeClr val="tx1"/>
                </a:solidFill>
              </a:rPr>
              <a:t>Libraries </a:t>
            </a:r>
            <a:r>
              <a:rPr lang="en" sz="1800" dirty="0">
                <a:solidFill>
                  <a:schemeClr val="tx1"/>
                </a:solidFill>
              </a:rPr>
              <a:t>#3 (European academic libraries) accepted for publication</a:t>
            </a:r>
          </a:p>
          <a:p>
            <a:pPr marL="1028700" indent="-342900"/>
            <a:r>
              <a:rPr lang="en" sz="1800" dirty="0">
                <a:solidFill>
                  <a:schemeClr val="tx1"/>
                </a:solidFill>
              </a:rPr>
              <a:t>Data reuse paper</a:t>
            </a:r>
          </a:p>
          <a:p>
            <a:pPr marL="0" indent="0">
              <a:buNone/>
            </a:pPr>
            <a:r>
              <a:rPr lang="en" sz="1800" dirty="0" smtClean="0">
                <a:solidFill>
                  <a:schemeClr val="tx1"/>
                </a:solidFill>
              </a:rPr>
              <a:t>2. </a:t>
            </a:r>
            <a:r>
              <a:rPr lang="en" sz="1800" b="1" dirty="0" smtClean="0">
                <a:solidFill>
                  <a:schemeClr val="tx1"/>
                </a:solidFill>
              </a:rPr>
              <a:t>Transition </a:t>
            </a:r>
            <a:r>
              <a:rPr lang="en" sz="1800" b="1" dirty="0">
                <a:solidFill>
                  <a:schemeClr val="tx1"/>
                </a:solidFill>
              </a:rPr>
              <a:t>to focused assessment</a:t>
            </a:r>
          </a:p>
          <a:p>
            <a:pPr marL="1028700" indent="-342900"/>
            <a:r>
              <a:rPr lang="en" sz="1800" dirty="0">
                <a:solidFill>
                  <a:schemeClr val="tx1"/>
                </a:solidFill>
              </a:rPr>
              <a:t>Assess impact of DataONE tools and services on practices of </a:t>
            </a:r>
            <a:r>
              <a:rPr lang="en" sz="1800" dirty="0" smtClean="0">
                <a:solidFill>
                  <a:schemeClr val="tx1"/>
                </a:solidFill>
              </a:rPr>
              <a:t>librarians</a:t>
            </a:r>
          </a:p>
          <a:p>
            <a:pPr marL="1028700" indent="-342900"/>
            <a:r>
              <a:rPr lang="en" sz="1800" dirty="0">
                <a:solidFill>
                  <a:schemeClr val="tx1"/>
                </a:solidFill>
              </a:rPr>
              <a:t>Plan strategies to assess impact of DataONE on other stakeholders</a:t>
            </a:r>
          </a:p>
          <a:p>
            <a:pPr marL="1028700" indent="-342900"/>
            <a:r>
              <a:rPr lang="en" sz="1800" dirty="0" smtClean="0">
                <a:solidFill>
                  <a:schemeClr val="tx1"/>
                </a:solidFill>
              </a:rPr>
              <a:t>Emerging communities: environmental health</a:t>
            </a:r>
            <a:endParaRPr lang="en" sz="1800" dirty="0">
              <a:solidFill>
                <a:schemeClr val="tx1"/>
              </a:solidFill>
            </a:endParaRPr>
          </a:p>
        </p:txBody>
      </p:sp>
      <p:pic>
        <p:nvPicPr>
          <p:cNvPr id="6" name="Picture 5" descr="mage result for sha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85950"/>
            <a:ext cx="2862706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9550"/>
            <a:ext cx="7618235" cy="857400"/>
          </a:xfrm>
        </p:spPr>
        <p:txBody>
          <a:bodyPr/>
          <a:lstStyle/>
          <a:p>
            <a:r>
              <a:rPr lang="en-US" dirty="0" smtClean="0"/>
              <a:t>New and Emerging Communities: Studying Environmental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3400" y="1350311"/>
            <a:ext cx="4724400" cy="3793189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Satisfies requirement to use alternative methods to examine a new and emerging community</a:t>
            </a:r>
          </a:p>
          <a:p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12-month deliverables: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Multiple research papers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White paper that informs </a:t>
            </a:r>
            <a:r>
              <a:rPr lang="en-US" sz="1800" dirty="0" err="1" smtClean="0">
                <a:solidFill>
                  <a:schemeClr val="tx1"/>
                </a:solidFill>
                <a:cs typeface="Arabic Typesetting" panose="03020402040406030203" pitchFamily="66" charset="-78"/>
              </a:rPr>
              <a:t>DataONE</a:t>
            </a:r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 S&amp;G</a:t>
            </a:r>
            <a:endParaRPr lang="en-US" sz="1800" dirty="0">
              <a:solidFill>
                <a:schemeClr val="tx1"/>
              </a:solidFill>
              <a:cs typeface="Arabic Typesetting" panose="03020402040406030203" pitchFamily="66" charset="-78"/>
            </a:endParaRPr>
          </a:p>
          <a:p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AHM accomplishments: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Developed initial code book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Developed research plans</a:t>
            </a:r>
          </a:p>
          <a:p>
            <a:pPr lvl="1"/>
            <a:r>
              <a:rPr lang="en-US" sz="1800" dirty="0" smtClean="0">
                <a:solidFill>
                  <a:schemeClr val="tx1"/>
                </a:solidFill>
                <a:cs typeface="Arabic Typesetting" panose="03020402040406030203" pitchFamily="66" charset="-78"/>
              </a:rPr>
              <a:t>Brainstorm for future emerging communities</a:t>
            </a:r>
          </a:p>
        </p:txBody>
      </p:sp>
      <p:sp>
        <p:nvSpPr>
          <p:cNvPr id="4" name="AutoShape 4" descr="https://files.slack.com/files-tmb/T2ARVKTKQ-F2ERPMVL2-e0c26514cd/20160922_090740_72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https://files.slack.com/files-tmb/T2ARVKTKQ-F2ERPMVL2-e0c26514cd/20160922_090740_72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33550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files.slack.com/files-pri/T2ARVKTKQ-F2ESJ9FK3/kevin_alison_bruce_1_slid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" y="195717"/>
            <a:ext cx="6944378" cy="484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31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dele template">
  <a:themeElements>
    <a:clrScheme name="DataONE Colors 1">
      <a:dk1>
        <a:srgbClr val="000000"/>
      </a:dk1>
      <a:lt1>
        <a:srgbClr val="FFFFFF"/>
      </a:lt1>
      <a:dk2>
        <a:srgbClr val="565656"/>
      </a:dk2>
      <a:lt2>
        <a:srgbClr val="DDDDDD"/>
      </a:lt2>
      <a:accent1>
        <a:srgbClr val="006666"/>
      </a:accent1>
      <a:accent2>
        <a:srgbClr val="660033"/>
      </a:accent2>
      <a:accent3>
        <a:srgbClr val="FF6633"/>
      </a:accent3>
      <a:accent4>
        <a:srgbClr val="666666"/>
      </a:accent4>
      <a:accent5>
        <a:srgbClr val="DDDDDD"/>
      </a:accent5>
      <a:accent6>
        <a:srgbClr val="000000"/>
      </a:accent6>
      <a:hlink>
        <a:srgbClr val="006666"/>
      </a:hlink>
      <a:folHlink>
        <a:srgbClr val="00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UX_AHM2016</Template>
  <TotalTime>70</TotalTime>
  <Words>284</Words>
  <Application>Microsoft Office PowerPoint</Application>
  <PresentationFormat>On-screen Show (16:9)</PresentationFormat>
  <Paragraphs>33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Fidele template</vt:lpstr>
      <vt:lpstr>U&amp;A WG 2016-09</vt:lpstr>
      <vt:lpstr>UX activities to inform 36-month deliverables:</vt:lpstr>
      <vt:lpstr>UX Strategic Plan</vt:lpstr>
      <vt:lpstr>Assessment deliverables for month 36</vt:lpstr>
      <vt:lpstr>New and Emerging Communities: Studying Environmental Health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U&amp;A WG 2016-09</dc:title>
  <dc:creator>Rachel</dc:creator>
  <cp:lastModifiedBy>Rachel Volentine</cp:lastModifiedBy>
  <cp:revision>9</cp:revision>
  <dcterms:modified xsi:type="dcterms:W3CDTF">2016-09-22T18:50:57Z</dcterms:modified>
</cp:coreProperties>
</file>