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6" r:id="rId2"/>
  </p:sldIdLst>
  <p:sldSz cx="384048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58595B"/>
    <a:srgbClr val="FF8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22"/>
    <p:restoredTop sz="96390"/>
  </p:normalViewPr>
  <p:slideViewPr>
    <p:cSldViewPr snapToGrid="0">
      <p:cViewPr varScale="1">
        <p:scale>
          <a:sx n="23" d="100"/>
          <a:sy n="23" d="100"/>
        </p:scale>
        <p:origin x="304"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3680-8052-DE42-BF5D-D059B7CE7FFE}" type="datetimeFigureOut">
              <a:rPr lang="en-US" smtClean="0"/>
              <a:t>4/25/25</a:t>
            </a:fld>
            <a:endParaRPr lang="en-US" dirty="0"/>
          </a:p>
        </p:txBody>
      </p:sp>
      <p:sp>
        <p:nvSpPr>
          <p:cNvPr id="4" name="Slide Image Placeholder 3"/>
          <p:cNvSpPr>
            <a:spLocks noGrp="1" noRot="1" noChangeAspect="1"/>
          </p:cNvSpPr>
          <p:nvPr>
            <p:ph type="sldImg" idx="2"/>
          </p:nvPr>
        </p:nvSpPr>
        <p:spPr>
          <a:xfrm>
            <a:off x="1628775" y="1143000"/>
            <a:ext cx="360045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3C7E5D-777A-1F47-970C-42E9944AB04C}" type="slidenum">
              <a:rPr lang="en-US" smtClean="0"/>
              <a:t>‹#›</a:t>
            </a:fld>
            <a:endParaRPr lang="en-US" dirty="0"/>
          </a:p>
        </p:txBody>
      </p:sp>
    </p:spTree>
    <p:extLst>
      <p:ext uri="{BB962C8B-B14F-4D97-AF65-F5344CB8AC3E}">
        <p14:creationId xmlns:p14="http://schemas.microsoft.com/office/powerpoint/2010/main" val="1289767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5387342"/>
            <a:ext cx="32644080" cy="1146048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800600" y="17289782"/>
            <a:ext cx="28803600" cy="7947658"/>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2009226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786772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483437" y="1752600"/>
            <a:ext cx="8281035"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640332" y="1752600"/>
            <a:ext cx="24363045"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2209580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140075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20330" y="8206749"/>
            <a:ext cx="33124140" cy="13693138"/>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620330" y="22029429"/>
            <a:ext cx="33124140" cy="7200898"/>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7484D6-EFB2-4F47-83AC-30C66900A92C}" type="datetimeFigureOut">
              <a:rPr lang="en-US" smtClean="0"/>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1978253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640330" y="8763000"/>
            <a:ext cx="1632204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442430" y="8763000"/>
            <a:ext cx="1632204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7484D6-EFB2-4F47-83AC-30C66900A92C}" type="datetimeFigureOut">
              <a:rPr lang="en-US" smtClean="0"/>
              <a:t>4/25/25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461033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45332" y="1752607"/>
            <a:ext cx="3312414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45336" y="8069582"/>
            <a:ext cx="16247028"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645336" y="12024360"/>
            <a:ext cx="16247028"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442432" y="8069582"/>
            <a:ext cx="16327042"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9442432" y="12024360"/>
            <a:ext cx="1632704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7484D6-EFB2-4F47-83AC-30C66900A92C}" type="datetimeFigureOut">
              <a:rPr lang="en-US" smtClean="0"/>
              <a:t>4/25/25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1221978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7484D6-EFB2-4F47-83AC-30C66900A92C}" type="datetimeFigureOut">
              <a:rPr lang="en-US" smtClean="0"/>
              <a:t>4/25/25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3539142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484D6-EFB2-4F47-83AC-30C66900A92C}" type="datetimeFigureOut">
              <a:rPr lang="en-US" smtClean="0"/>
              <a:t>4/25/25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3407406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194560"/>
            <a:ext cx="12386548" cy="768096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6327042" y="4739647"/>
            <a:ext cx="19442430" cy="23393400"/>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645332" y="9875520"/>
            <a:ext cx="12386548"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767484D6-EFB2-4F47-83AC-30C66900A92C}" type="datetimeFigureOut">
              <a:rPr lang="en-US" smtClean="0"/>
              <a:t>4/25/25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245570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194560"/>
            <a:ext cx="12386548" cy="768096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327042" y="4739647"/>
            <a:ext cx="19442430" cy="23393400"/>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645332" y="9875520"/>
            <a:ext cx="12386548"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767484D6-EFB2-4F47-83AC-30C66900A92C}" type="datetimeFigureOut">
              <a:rPr lang="en-US" smtClean="0"/>
              <a:t>4/25/25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51A2E-B670-5743-8E0B-F594C80B7CAA}" type="slidenum">
              <a:rPr lang="en-US" smtClean="0"/>
              <a:t>‹#›</a:t>
            </a:fld>
            <a:endParaRPr lang="en-US" dirty="0"/>
          </a:p>
        </p:txBody>
      </p:sp>
    </p:spTree>
    <p:extLst>
      <p:ext uri="{BB962C8B-B14F-4D97-AF65-F5344CB8AC3E}">
        <p14:creationId xmlns:p14="http://schemas.microsoft.com/office/powerpoint/2010/main" val="1090876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0330" y="1752607"/>
            <a:ext cx="3312414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40330" y="8763000"/>
            <a:ext cx="3312414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40330" y="30510487"/>
            <a:ext cx="8641080" cy="1752600"/>
          </a:xfrm>
          <a:prstGeom prst="rect">
            <a:avLst/>
          </a:prstGeom>
        </p:spPr>
        <p:txBody>
          <a:bodyPr vert="horz" lIns="91440" tIns="45720" rIns="91440" bIns="45720" rtlCol="0" anchor="ctr"/>
          <a:lstStyle>
            <a:lvl1pPr algn="l">
              <a:defRPr sz="5040">
                <a:solidFill>
                  <a:schemeClr val="tx1">
                    <a:tint val="75000"/>
                  </a:schemeClr>
                </a:solidFill>
              </a:defRPr>
            </a:lvl1pPr>
          </a:lstStyle>
          <a:p>
            <a:fld id="{767484D6-EFB2-4F47-83AC-30C66900A92C}" type="datetimeFigureOut">
              <a:rPr lang="en-US" smtClean="0"/>
              <a:t>4/25/25</a:t>
            </a:fld>
            <a:endParaRPr lang="en-US" dirty="0"/>
          </a:p>
        </p:txBody>
      </p:sp>
      <p:sp>
        <p:nvSpPr>
          <p:cNvPr id="5" name="Footer Placeholder 4"/>
          <p:cNvSpPr>
            <a:spLocks noGrp="1"/>
          </p:cNvSpPr>
          <p:nvPr>
            <p:ph type="ftr" sz="quarter" idx="3"/>
          </p:nvPr>
        </p:nvSpPr>
        <p:spPr>
          <a:xfrm>
            <a:off x="12721590" y="30510487"/>
            <a:ext cx="12961620" cy="1752600"/>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7123390" y="30510487"/>
            <a:ext cx="8641080" cy="1752600"/>
          </a:xfrm>
          <a:prstGeom prst="rect">
            <a:avLst/>
          </a:prstGeom>
        </p:spPr>
        <p:txBody>
          <a:bodyPr vert="horz" lIns="91440" tIns="45720" rIns="91440" bIns="45720" rtlCol="0" anchor="ctr"/>
          <a:lstStyle>
            <a:lvl1pPr algn="r">
              <a:defRPr sz="5040">
                <a:solidFill>
                  <a:schemeClr val="tx1">
                    <a:tint val="75000"/>
                  </a:schemeClr>
                </a:solidFill>
              </a:defRPr>
            </a:lvl1pPr>
          </a:lstStyle>
          <a:p>
            <a:fld id="{CE151A2E-B670-5743-8E0B-F594C80B7CAA}" type="slidenum">
              <a:rPr lang="en-US" smtClean="0"/>
              <a:t>‹#›</a:t>
            </a:fld>
            <a:endParaRPr lang="en-US" dirty="0"/>
          </a:p>
        </p:txBody>
      </p:sp>
    </p:spTree>
    <p:extLst>
      <p:ext uri="{BB962C8B-B14F-4D97-AF65-F5344CB8AC3E}">
        <p14:creationId xmlns:p14="http://schemas.microsoft.com/office/powerpoint/2010/main" val="8114551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0450C0-D108-D1CA-D8BD-463066F6F0ED}"/>
              </a:ext>
            </a:extLst>
          </p:cNvPr>
          <p:cNvSpPr txBox="1"/>
          <p:nvPr/>
        </p:nvSpPr>
        <p:spPr>
          <a:xfrm>
            <a:off x="4757417" y="1203098"/>
            <a:ext cx="28607576" cy="6121612"/>
          </a:xfrm>
          <a:prstGeom prst="rect">
            <a:avLst/>
          </a:prstGeom>
          <a:noFill/>
          <a:ln>
            <a:noFill/>
          </a:ln>
        </p:spPr>
        <p:txBody>
          <a:bodyPr wrap="square" rtlCol="0">
            <a:spAutoFit/>
          </a:bodyPr>
          <a:lstStyle/>
          <a:p>
            <a:pPr algn="ctr"/>
            <a:r>
              <a:rPr lang="en-US" sz="7088" b="1" dirty="0">
                <a:ln w="38100" cap="flat">
                  <a:noFill/>
                  <a:bevel/>
                </a:ln>
                <a:solidFill>
                  <a:srgbClr val="58595B"/>
                </a:solidFill>
                <a:effectLst>
                  <a:outerShdw blurRad="50800" dist="50800" dir="5400000" algn="ctr" rotWithShape="0">
                    <a:schemeClr val="bg1"/>
                  </a:outerShdw>
                </a:effectLst>
                <a:latin typeface="Helvetica" pitchFamily="2" charset="0"/>
                <a:ea typeface="Verdana" panose="020B0604030504040204" pitchFamily="34" charset="0"/>
                <a:cs typeface="Arial" panose="020B0604020202020204" pitchFamily="34" charset="0"/>
              </a:rPr>
              <a:t>Understanding Barriers to Using Noninvasive Ventilation Through the Experiences of Caregivers of Pediatric Patients with Neuromuscular Disorders</a:t>
            </a:r>
          </a:p>
          <a:p>
            <a:pPr algn="ctr"/>
            <a:endParaRPr lang="en-US" sz="700" b="1" i="1" dirty="0">
              <a:solidFill>
                <a:srgbClr val="58595B"/>
              </a:solidFill>
              <a:latin typeface="Helvetica" pitchFamily="2" charset="0"/>
              <a:ea typeface="Verdana" panose="020B0604030504040204" pitchFamily="34" charset="0"/>
              <a:cs typeface="Arial" panose="020B0604020202020204" pitchFamily="34" charset="0"/>
            </a:endParaRPr>
          </a:p>
          <a:p>
            <a:pPr lvl="0" algn="ctr"/>
            <a:r>
              <a:rPr lang="en-US" sz="3600" b="1" dirty="0">
                <a:solidFill>
                  <a:srgbClr val="58595B"/>
                </a:solidFill>
                <a:latin typeface="Helvetica" pitchFamily="2" charset="0"/>
                <a:ea typeface="Verdana" panose="020B0604030504040204" pitchFamily="34" charset="0"/>
                <a:cs typeface="Arial" panose="020B0604020202020204" pitchFamily="34" charset="0"/>
              </a:rPr>
              <a:t>Regan Bergan, SN</a:t>
            </a:r>
          </a:p>
          <a:p>
            <a:pPr lvl="0" algn="ctr"/>
            <a:r>
              <a:rPr lang="en-US" sz="3600" b="1" dirty="0">
                <a:solidFill>
                  <a:srgbClr val="58595B"/>
                </a:solidFill>
                <a:latin typeface="Helvetica" pitchFamily="2" charset="0"/>
                <a:ea typeface="Verdana" panose="020B0604030504040204" pitchFamily="34" charset="0"/>
                <a:cs typeface="Arial" panose="020B0604020202020204" pitchFamily="34" charset="0"/>
              </a:rPr>
              <a:t>Mentor: Noel Arring, DNP, PhD, RN </a:t>
            </a:r>
          </a:p>
          <a:p>
            <a:pPr lvl="0" algn="ctr"/>
            <a:r>
              <a:rPr lang="en-US" sz="3600" b="1" dirty="0">
                <a:solidFill>
                  <a:srgbClr val="58595B"/>
                </a:solidFill>
                <a:latin typeface="Helvetica" pitchFamily="2" charset="0"/>
                <a:ea typeface="Verdana" panose="020B0604030504040204" pitchFamily="34" charset="0"/>
                <a:cs typeface="Arial" panose="020B0604020202020204" pitchFamily="34" charset="0"/>
              </a:rPr>
              <a:t>Advisor: Kathleen Thompson, PhD, RN</a:t>
            </a:r>
          </a:p>
          <a:p>
            <a:endParaRPr lang="en-US" sz="6416" i="1" dirty="0">
              <a:latin typeface="Helvetica" pitchFamily="2" charset="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417F368-AA31-7BE0-CE97-AF29E0184532}"/>
              </a:ext>
            </a:extLst>
          </p:cNvPr>
          <p:cNvSpPr/>
          <p:nvPr/>
        </p:nvSpPr>
        <p:spPr>
          <a:xfrm>
            <a:off x="11592990" y="6233961"/>
            <a:ext cx="14760305" cy="25459931"/>
          </a:xfrm>
          <a:prstGeom prst="rect">
            <a:avLst/>
          </a:prstGeom>
          <a:solidFill>
            <a:srgbClr val="FF8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
        <p:nvSpPr>
          <p:cNvPr id="7" name="Title 4">
            <a:extLst>
              <a:ext uri="{FF2B5EF4-FFF2-40B4-BE49-F238E27FC236}">
                <a16:creationId xmlns:a16="http://schemas.microsoft.com/office/drawing/2014/main" id="{E294D2F0-D127-E2F5-B4C3-AD22890BEFD2}"/>
              </a:ext>
            </a:extLst>
          </p:cNvPr>
          <p:cNvSpPr>
            <a:spLocks noGrp="1"/>
          </p:cNvSpPr>
          <p:nvPr>
            <p:ph type="ctrTitle"/>
          </p:nvPr>
        </p:nvSpPr>
        <p:spPr>
          <a:xfrm>
            <a:off x="12275095" y="7337769"/>
            <a:ext cx="13572220" cy="10819683"/>
          </a:xfrm>
        </p:spPr>
        <p:txBody>
          <a:bodyPr anchor="t">
            <a:noAutofit/>
          </a:bodyPr>
          <a:lstStyle/>
          <a:p>
            <a:pPr algn="l">
              <a:lnSpc>
                <a:spcPct val="150000"/>
              </a:lnSpc>
            </a:pPr>
            <a:r>
              <a:rPr lang="en-US" sz="8400" b="1" dirty="0">
                <a:solidFill>
                  <a:schemeClr val="bg1"/>
                </a:solidFill>
                <a:latin typeface="Verdana" panose="020B0604030504040204" pitchFamily="34" charset="0"/>
                <a:ea typeface="Verdana" panose="020B0604030504040204" pitchFamily="34" charset="0"/>
                <a:cs typeface="Arial" panose="020B0604020202020204" pitchFamily="34" charset="0"/>
              </a:rPr>
              <a:t>Qualitative description will allow a patient-centered exploration of barriers to NIV usage</a:t>
            </a:r>
            <a:endParaRPr lang="en-US" sz="8400"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pic>
        <p:nvPicPr>
          <p:cNvPr id="8" name="Picture 7" descr="A picture containing text, book&#10;&#10;Description automatically generated">
            <a:extLst>
              <a:ext uri="{FF2B5EF4-FFF2-40B4-BE49-F238E27FC236}">
                <a16:creationId xmlns:a16="http://schemas.microsoft.com/office/drawing/2014/main" id="{40CC7A52-D9A1-AF79-8D86-4027815563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9673" y="27173972"/>
            <a:ext cx="3381982" cy="2844800"/>
          </a:xfrm>
          <a:prstGeom prst="rect">
            <a:avLst/>
          </a:prstGeom>
        </p:spPr>
      </p:pic>
      <p:sp>
        <p:nvSpPr>
          <p:cNvPr id="9" name="Rectangle 8">
            <a:extLst>
              <a:ext uri="{FF2B5EF4-FFF2-40B4-BE49-F238E27FC236}">
                <a16:creationId xmlns:a16="http://schemas.microsoft.com/office/drawing/2014/main" id="{80C2BF47-B8E4-5B63-B846-CE4F055672D5}"/>
              </a:ext>
            </a:extLst>
          </p:cNvPr>
          <p:cNvSpPr/>
          <p:nvPr/>
        </p:nvSpPr>
        <p:spPr>
          <a:xfrm>
            <a:off x="1004018" y="6231138"/>
            <a:ext cx="9569949" cy="993001"/>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725" b="1" dirty="0">
                <a:solidFill>
                  <a:srgbClr val="58595B"/>
                </a:solidFill>
                <a:latin typeface="Helvetica" pitchFamily="2" charset="0"/>
              </a:rPr>
              <a:t>PICO</a:t>
            </a:r>
          </a:p>
        </p:txBody>
      </p:sp>
      <p:sp>
        <p:nvSpPr>
          <p:cNvPr id="10" name="Rectangle 9">
            <a:extLst>
              <a:ext uri="{FF2B5EF4-FFF2-40B4-BE49-F238E27FC236}">
                <a16:creationId xmlns:a16="http://schemas.microsoft.com/office/drawing/2014/main" id="{1805D776-927A-8688-C38A-999F3979EF5F}"/>
              </a:ext>
            </a:extLst>
          </p:cNvPr>
          <p:cNvSpPr/>
          <p:nvPr/>
        </p:nvSpPr>
        <p:spPr>
          <a:xfrm>
            <a:off x="1006179" y="10319135"/>
            <a:ext cx="9567788" cy="993001"/>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725" b="1" dirty="0">
                <a:solidFill>
                  <a:srgbClr val="58595B"/>
                </a:solidFill>
                <a:latin typeface="Helvetica" pitchFamily="2" charset="0"/>
              </a:rPr>
              <a:t>BACKGROUND</a:t>
            </a:r>
          </a:p>
        </p:txBody>
      </p:sp>
      <p:sp>
        <p:nvSpPr>
          <p:cNvPr id="12" name="Rectangle 11">
            <a:extLst>
              <a:ext uri="{FF2B5EF4-FFF2-40B4-BE49-F238E27FC236}">
                <a16:creationId xmlns:a16="http://schemas.microsoft.com/office/drawing/2014/main" id="{A2DE0E92-74D1-96D6-7518-1FDCAE14DA2D}"/>
              </a:ext>
            </a:extLst>
          </p:cNvPr>
          <p:cNvSpPr/>
          <p:nvPr/>
        </p:nvSpPr>
        <p:spPr>
          <a:xfrm>
            <a:off x="27372318" y="6204916"/>
            <a:ext cx="9545137" cy="993001"/>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725" b="1" dirty="0">
                <a:solidFill>
                  <a:srgbClr val="58595B"/>
                </a:solidFill>
                <a:latin typeface="Helvetica" pitchFamily="2" charset="0"/>
              </a:rPr>
              <a:t>EXPLORATION OF METHODS</a:t>
            </a:r>
          </a:p>
        </p:txBody>
      </p:sp>
      <p:sp>
        <p:nvSpPr>
          <p:cNvPr id="14" name="Rectangle 13">
            <a:extLst>
              <a:ext uri="{FF2B5EF4-FFF2-40B4-BE49-F238E27FC236}">
                <a16:creationId xmlns:a16="http://schemas.microsoft.com/office/drawing/2014/main" id="{5C5776D2-C052-30F4-219A-6E9E528C5EBE}"/>
              </a:ext>
            </a:extLst>
          </p:cNvPr>
          <p:cNvSpPr/>
          <p:nvPr/>
        </p:nvSpPr>
        <p:spPr>
          <a:xfrm>
            <a:off x="27662221" y="23260781"/>
            <a:ext cx="9327890" cy="939668"/>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725" b="1" dirty="0">
                <a:solidFill>
                  <a:srgbClr val="58595B"/>
                </a:solidFill>
                <a:latin typeface="Helvetica" pitchFamily="2" charset="0"/>
              </a:rPr>
              <a:t>CONCLUSION</a:t>
            </a:r>
          </a:p>
        </p:txBody>
      </p:sp>
      <p:pic>
        <p:nvPicPr>
          <p:cNvPr id="15" name="Picture 14">
            <a:extLst>
              <a:ext uri="{FF2B5EF4-FFF2-40B4-BE49-F238E27FC236}">
                <a16:creationId xmlns:a16="http://schemas.microsoft.com/office/drawing/2014/main" id="{A711C227-7420-5001-6DF2-A5E6EEC1B14A}"/>
              </a:ext>
            </a:extLst>
          </p:cNvPr>
          <p:cNvPicPr>
            <a:picLocks noChangeAspect="1"/>
          </p:cNvPicPr>
          <p:nvPr/>
        </p:nvPicPr>
        <p:blipFill>
          <a:blip r:embed="rId3"/>
          <a:stretch>
            <a:fillRect/>
          </a:stretch>
        </p:blipFill>
        <p:spPr>
          <a:xfrm>
            <a:off x="540383" y="2224218"/>
            <a:ext cx="3731162" cy="676893"/>
          </a:xfrm>
          <a:prstGeom prst="rect">
            <a:avLst/>
          </a:prstGeom>
        </p:spPr>
      </p:pic>
      <p:cxnSp>
        <p:nvCxnSpPr>
          <p:cNvPr id="17" name="Straight Connector 16">
            <a:extLst>
              <a:ext uri="{FF2B5EF4-FFF2-40B4-BE49-F238E27FC236}">
                <a16:creationId xmlns:a16="http://schemas.microsoft.com/office/drawing/2014/main" id="{28B5B90F-AFD7-645A-1FA8-1CB603BEC19D}"/>
              </a:ext>
            </a:extLst>
          </p:cNvPr>
          <p:cNvCxnSpPr>
            <a:cxnSpLocks/>
          </p:cNvCxnSpPr>
          <p:nvPr/>
        </p:nvCxnSpPr>
        <p:spPr>
          <a:xfrm>
            <a:off x="4757417" y="1386634"/>
            <a:ext cx="0" cy="2352063"/>
          </a:xfrm>
          <a:prstGeom prst="line">
            <a:avLst/>
          </a:prstGeom>
          <a:ln w="12700">
            <a:solidFill>
              <a:srgbClr val="58595B"/>
            </a:solidFill>
          </a:ln>
        </p:spPr>
        <p:style>
          <a:lnRef idx="1">
            <a:schemeClr val="accent3"/>
          </a:lnRef>
          <a:fillRef idx="0">
            <a:schemeClr val="accent3"/>
          </a:fillRef>
          <a:effectRef idx="0">
            <a:schemeClr val="accent3"/>
          </a:effectRef>
          <a:fontRef idx="minor">
            <a:schemeClr val="tx1"/>
          </a:fontRef>
        </p:style>
      </p:cxnSp>
      <p:sp>
        <p:nvSpPr>
          <p:cNvPr id="20" name="TextBox 19">
            <a:extLst>
              <a:ext uri="{FF2B5EF4-FFF2-40B4-BE49-F238E27FC236}">
                <a16:creationId xmlns:a16="http://schemas.microsoft.com/office/drawing/2014/main" id="{64ED3CA4-03A9-5482-E988-0C7E9F08C7B5}"/>
              </a:ext>
            </a:extLst>
          </p:cNvPr>
          <p:cNvSpPr txBox="1"/>
          <p:nvPr/>
        </p:nvSpPr>
        <p:spPr>
          <a:xfrm>
            <a:off x="1004018" y="7451398"/>
            <a:ext cx="9545137" cy="2308324"/>
          </a:xfrm>
          <a:prstGeom prst="rect">
            <a:avLst/>
          </a:prstGeom>
          <a:noFill/>
        </p:spPr>
        <p:txBody>
          <a:bodyPr wrap="square" rtlCol="0">
            <a:spAutoFit/>
          </a:bodyPr>
          <a:lstStyle/>
          <a:p>
            <a:pPr marL="500063" indent="-500063">
              <a:buFont typeface="Arial" panose="020B0604020202020204" pitchFamily="34" charset="0"/>
              <a:buChar char="•"/>
            </a:pPr>
            <a:r>
              <a:rPr lang="en-US" sz="3600" dirty="0">
                <a:solidFill>
                  <a:srgbClr val="333333"/>
                </a:solidFill>
                <a:latin typeface="Helvetica" pitchFamily="2" charset="0"/>
              </a:rPr>
              <a:t>How do caregivers of pediatric patients diagnosed with a </a:t>
            </a:r>
            <a:r>
              <a:rPr lang="en-US" sz="3500" dirty="0">
                <a:solidFill>
                  <a:srgbClr val="333333"/>
                </a:solidFill>
                <a:latin typeface="Helvetica" pitchFamily="2" charset="0"/>
              </a:rPr>
              <a:t>neuromuscular disorder</a:t>
            </a:r>
            <a:r>
              <a:rPr lang="en-US" sz="3600" dirty="0">
                <a:solidFill>
                  <a:srgbClr val="333333"/>
                </a:solidFill>
                <a:latin typeface="Helvetica" pitchFamily="2" charset="0"/>
              </a:rPr>
              <a:t> perceive barriers to the use of noninvasive ventilation as respiratory support?</a:t>
            </a:r>
          </a:p>
        </p:txBody>
      </p:sp>
      <p:sp>
        <p:nvSpPr>
          <p:cNvPr id="21" name="TextBox 20">
            <a:extLst>
              <a:ext uri="{FF2B5EF4-FFF2-40B4-BE49-F238E27FC236}">
                <a16:creationId xmlns:a16="http://schemas.microsoft.com/office/drawing/2014/main" id="{85A7B085-44DC-47F6-BB99-4AF2E67EECB8}"/>
              </a:ext>
            </a:extLst>
          </p:cNvPr>
          <p:cNvSpPr txBox="1"/>
          <p:nvPr/>
        </p:nvSpPr>
        <p:spPr>
          <a:xfrm>
            <a:off x="979206" y="11312136"/>
            <a:ext cx="9569949" cy="20559474"/>
          </a:xfrm>
          <a:prstGeom prst="rect">
            <a:avLst/>
          </a:prstGeom>
          <a:noFill/>
        </p:spPr>
        <p:txBody>
          <a:bodyPr wrap="square" rtlCol="0">
            <a:spAutoFit/>
          </a:bodyPr>
          <a:lstStyle/>
          <a:p>
            <a:pPr marL="500063" indent="-500063">
              <a:buFont typeface="Arial" panose="020B0604020202020204" pitchFamily="34" charset="0"/>
              <a:buChar char="•"/>
            </a:pPr>
            <a:endParaRPr lang="en-US" sz="3500" dirty="0">
              <a:solidFill>
                <a:srgbClr val="333333"/>
              </a:solidFill>
              <a:latin typeface="Helvetica" pitchFamily="2" charset="0"/>
            </a:endParaRPr>
          </a:p>
          <a:p>
            <a:pPr marL="500063" indent="-500063">
              <a:buFont typeface="Arial" panose="020B0604020202020204" pitchFamily="34" charset="0"/>
              <a:buChar char="•"/>
            </a:pPr>
            <a:r>
              <a:rPr lang="en-US" sz="3500" dirty="0">
                <a:solidFill>
                  <a:srgbClr val="333333"/>
                </a:solidFill>
                <a:latin typeface="Helvetica" pitchFamily="2" charset="0"/>
              </a:rPr>
              <a:t>Children with neuromuscular disorders (NMD) often have weakened respiratory muscles as a result of their condition.</a:t>
            </a:r>
          </a:p>
          <a:p>
            <a:pPr marL="500063" indent="-500063">
              <a:buFont typeface="Arial" panose="020B0604020202020204" pitchFamily="34" charset="0"/>
              <a:buChar char="•"/>
            </a:pPr>
            <a:r>
              <a:rPr lang="en-US" sz="3500" dirty="0">
                <a:solidFill>
                  <a:srgbClr val="333333"/>
                </a:solidFill>
                <a:latin typeface="Helvetica" pitchFamily="2" charset="0"/>
              </a:rPr>
              <a:t>Noninvasive ventilation (NIV) is often used to give these children respiratory support</a:t>
            </a:r>
            <a:r>
              <a:rPr lang="en-US" sz="3500" baseline="30000" dirty="0">
                <a:solidFill>
                  <a:srgbClr val="333333"/>
                </a:solidFill>
                <a:latin typeface="Helvetica" pitchFamily="2" charset="0"/>
              </a:rPr>
              <a:t>1,9</a:t>
            </a:r>
            <a:r>
              <a:rPr lang="en-US" sz="3500" dirty="0">
                <a:solidFill>
                  <a:srgbClr val="333333"/>
                </a:solidFill>
                <a:latin typeface="Helvetica" pitchFamily="2" charset="0"/>
              </a:rPr>
              <a:t>.</a:t>
            </a:r>
          </a:p>
          <a:p>
            <a:pPr marL="500063" indent="-500063">
              <a:buFont typeface="Arial" panose="020B0604020202020204" pitchFamily="34" charset="0"/>
              <a:buChar char="•"/>
            </a:pPr>
            <a:r>
              <a:rPr lang="en-US" sz="3500" dirty="0">
                <a:solidFill>
                  <a:srgbClr val="333333"/>
                </a:solidFill>
                <a:latin typeface="Helvetica" pitchFamily="2" charset="0"/>
              </a:rPr>
              <a:t>With NIV, oxygen is being pushed into the lungs and can be adjusted as needed for each client</a:t>
            </a:r>
            <a:r>
              <a:rPr lang="en-US" sz="3500" baseline="30000" dirty="0">
                <a:solidFill>
                  <a:srgbClr val="333333"/>
                </a:solidFill>
                <a:latin typeface="Helvetica" pitchFamily="2" charset="0"/>
              </a:rPr>
              <a:t>7</a:t>
            </a:r>
            <a:r>
              <a:rPr lang="en-US" sz="3500" dirty="0">
                <a:solidFill>
                  <a:srgbClr val="333333"/>
                </a:solidFill>
                <a:latin typeface="Helvetica" pitchFamily="2" charset="0"/>
              </a:rPr>
              <a:t>. The form of supplemental oxygen used is dependent on each child’s needs.</a:t>
            </a:r>
          </a:p>
          <a:p>
            <a:pPr marL="500063" indent="-500063">
              <a:buFont typeface="Arial" panose="020B0604020202020204" pitchFamily="34" charset="0"/>
              <a:buChar char="•"/>
            </a:pPr>
            <a:r>
              <a:rPr lang="en-US" sz="3500" dirty="0">
                <a:solidFill>
                  <a:srgbClr val="333333"/>
                </a:solidFill>
                <a:latin typeface="Helvetica" pitchFamily="2" charset="0"/>
              </a:rPr>
              <a:t>The NMDs frequently discussed in literature related to NIV or Duchenne Muscular Dystrophy (DMD)</a:t>
            </a:r>
            <a:r>
              <a:rPr lang="en-US" sz="3500" baseline="30000" dirty="0">
                <a:solidFill>
                  <a:srgbClr val="333333"/>
                </a:solidFill>
                <a:latin typeface="Helvetica" pitchFamily="2" charset="0"/>
              </a:rPr>
              <a:t>20</a:t>
            </a:r>
            <a:r>
              <a:rPr lang="en-US" sz="3500" dirty="0">
                <a:solidFill>
                  <a:srgbClr val="333333"/>
                </a:solidFill>
                <a:latin typeface="Helvetica" pitchFamily="2" charset="0"/>
              </a:rPr>
              <a:t> and Spinal Muscular Atrophy (SMA)</a:t>
            </a:r>
            <a:r>
              <a:rPr lang="en-US" sz="3500" baseline="30000" dirty="0">
                <a:solidFill>
                  <a:srgbClr val="333333"/>
                </a:solidFill>
                <a:latin typeface="Helvetica" pitchFamily="2" charset="0"/>
              </a:rPr>
              <a:t>2,24</a:t>
            </a:r>
            <a:r>
              <a:rPr lang="en-US" sz="3500" dirty="0">
                <a:solidFill>
                  <a:srgbClr val="333333"/>
                </a:solidFill>
                <a:latin typeface="Helvetica" pitchFamily="2" charset="0"/>
              </a:rPr>
              <a:t> .</a:t>
            </a:r>
          </a:p>
          <a:p>
            <a:pPr marL="500063" indent="-500063">
              <a:buFont typeface="Arial" panose="020B0604020202020204" pitchFamily="34" charset="0"/>
              <a:buChar char="•"/>
            </a:pPr>
            <a:r>
              <a:rPr lang="en-US" sz="3500" dirty="0">
                <a:solidFill>
                  <a:srgbClr val="333333"/>
                </a:solidFill>
                <a:latin typeface="Helvetica" pitchFamily="2" charset="0"/>
              </a:rPr>
              <a:t>Children with these conditions do not often reach adulthood due to complications from their disorders</a:t>
            </a:r>
            <a:r>
              <a:rPr lang="en-US" sz="3500" baseline="30000" dirty="0">
                <a:solidFill>
                  <a:srgbClr val="333333"/>
                </a:solidFill>
                <a:latin typeface="Helvetica" pitchFamily="2" charset="0"/>
              </a:rPr>
              <a:t>20,24</a:t>
            </a:r>
            <a:r>
              <a:rPr lang="en-US" sz="3500" dirty="0">
                <a:solidFill>
                  <a:srgbClr val="333333"/>
                </a:solidFill>
                <a:latin typeface="Helvetica" pitchFamily="2" charset="0"/>
              </a:rPr>
              <a:t>.</a:t>
            </a:r>
          </a:p>
          <a:p>
            <a:pPr marL="500063" indent="-500063">
              <a:buFont typeface="Arial" panose="020B0604020202020204" pitchFamily="34" charset="0"/>
              <a:buChar char="•"/>
            </a:pPr>
            <a:r>
              <a:rPr lang="en-US" sz="3500" dirty="0">
                <a:solidFill>
                  <a:srgbClr val="333333"/>
                </a:solidFill>
                <a:latin typeface="Helvetica" pitchFamily="2" charset="0"/>
              </a:rPr>
              <a:t>Common complaints among adults with NIV include:</a:t>
            </a:r>
          </a:p>
          <a:p>
            <a:pPr marL="900113" lvl="1" indent="-500063">
              <a:buFont typeface="Arial" panose="020B0604020202020204" pitchFamily="34" charset="0"/>
              <a:buChar char="•"/>
            </a:pPr>
            <a:r>
              <a:rPr lang="en-US" sz="3500" dirty="0">
                <a:solidFill>
                  <a:srgbClr val="333333"/>
                </a:solidFill>
                <a:latin typeface="Helvetica" pitchFamily="2" charset="0"/>
              </a:rPr>
              <a:t>Skin breakdown</a:t>
            </a:r>
            <a:r>
              <a:rPr lang="en-US" sz="3500" baseline="30000" dirty="0">
                <a:solidFill>
                  <a:srgbClr val="333333"/>
                </a:solidFill>
                <a:latin typeface="Helvetica" pitchFamily="2" charset="0"/>
              </a:rPr>
              <a:t>5,15</a:t>
            </a:r>
            <a:r>
              <a:rPr lang="en-US" sz="3500" dirty="0">
                <a:solidFill>
                  <a:srgbClr val="333333"/>
                </a:solidFill>
                <a:latin typeface="Helvetica" pitchFamily="2" charset="0"/>
              </a:rPr>
              <a:t> </a:t>
            </a:r>
          </a:p>
          <a:p>
            <a:pPr marL="900113" lvl="1" indent="-500063">
              <a:buFont typeface="Arial" panose="020B0604020202020204" pitchFamily="34" charset="0"/>
              <a:buChar char="•"/>
            </a:pPr>
            <a:r>
              <a:rPr lang="en-US" sz="3500" dirty="0">
                <a:solidFill>
                  <a:srgbClr val="333333"/>
                </a:solidFill>
                <a:latin typeface="Helvetica" pitchFamily="2" charset="0"/>
              </a:rPr>
              <a:t>Dried mucous membranes</a:t>
            </a:r>
            <a:r>
              <a:rPr lang="en-US" sz="3500" baseline="30000" dirty="0">
                <a:solidFill>
                  <a:srgbClr val="333333"/>
                </a:solidFill>
                <a:latin typeface="Helvetica" pitchFamily="2" charset="0"/>
              </a:rPr>
              <a:t>15</a:t>
            </a:r>
            <a:endParaRPr lang="en-US" sz="3500" dirty="0">
              <a:solidFill>
                <a:srgbClr val="333333"/>
              </a:solidFill>
              <a:latin typeface="Helvetica" pitchFamily="2" charset="0"/>
            </a:endParaRPr>
          </a:p>
          <a:p>
            <a:pPr marL="900113" lvl="1" indent="-500063">
              <a:buFont typeface="Arial" panose="020B0604020202020204" pitchFamily="34" charset="0"/>
              <a:buChar char="•"/>
            </a:pPr>
            <a:r>
              <a:rPr lang="en-US" sz="3500" dirty="0">
                <a:solidFill>
                  <a:srgbClr val="333333"/>
                </a:solidFill>
                <a:latin typeface="Helvetica" pitchFamily="2" charset="0"/>
              </a:rPr>
              <a:t>Air leakage</a:t>
            </a:r>
            <a:r>
              <a:rPr lang="en-US" sz="3500" baseline="30000" dirty="0">
                <a:solidFill>
                  <a:srgbClr val="333333"/>
                </a:solidFill>
                <a:latin typeface="Helvetica" pitchFamily="2" charset="0"/>
              </a:rPr>
              <a:t>15</a:t>
            </a:r>
            <a:endParaRPr lang="en-US" sz="3500" dirty="0">
              <a:solidFill>
                <a:srgbClr val="333333"/>
              </a:solidFill>
              <a:latin typeface="Helvetica" pitchFamily="2" charset="0"/>
            </a:endParaRPr>
          </a:p>
          <a:p>
            <a:pPr marL="900113" lvl="1" indent="-500063">
              <a:buFont typeface="Arial" panose="020B0604020202020204" pitchFamily="34" charset="0"/>
              <a:buChar char="•"/>
            </a:pPr>
            <a:r>
              <a:rPr lang="en-US" sz="3500" dirty="0">
                <a:solidFill>
                  <a:srgbClr val="333333"/>
                </a:solidFill>
                <a:latin typeface="Helvetica" pitchFamily="2" charset="0"/>
              </a:rPr>
              <a:t>Claustrophobia</a:t>
            </a:r>
            <a:r>
              <a:rPr lang="en-US" sz="3500" baseline="30000" dirty="0">
                <a:solidFill>
                  <a:srgbClr val="333333"/>
                </a:solidFill>
                <a:latin typeface="Helvetica" pitchFamily="2" charset="0"/>
              </a:rPr>
              <a:t>5,15</a:t>
            </a:r>
            <a:endParaRPr lang="en-US" sz="3500" dirty="0">
              <a:solidFill>
                <a:srgbClr val="333333"/>
              </a:solidFill>
              <a:latin typeface="Helvetica" pitchFamily="2" charset="0"/>
            </a:endParaRPr>
          </a:p>
          <a:p>
            <a:pPr marL="900113" lvl="1" indent="-500063">
              <a:buFont typeface="Arial" panose="020B0604020202020204" pitchFamily="34" charset="0"/>
              <a:buChar char="•"/>
            </a:pPr>
            <a:r>
              <a:rPr lang="en-US" sz="3500" dirty="0">
                <a:solidFill>
                  <a:srgbClr val="333333"/>
                </a:solidFill>
                <a:latin typeface="Helvetica" pitchFamily="2" charset="0"/>
              </a:rPr>
              <a:t>Difficulty with communication</a:t>
            </a:r>
            <a:r>
              <a:rPr lang="en-US" sz="3500" baseline="30000" dirty="0">
                <a:solidFill>
                  <a:srgbClr val="333333"/>
                </a:solidFill>
                <a:latin typeface="Helvetica" pitchFamily="2" charset="0"/>
              </a:rPr>
              <a:t>3</a:t>
            </a:r>
            <a:endParaRPr lang="en-US" sz="3500" dirty="0">
              <a:solidFill>
                <a:srgbClr val="333333"/>
              </a:solidFill>
              <a:latin typeface="Helvetica" pitchFamily="2" charset="0"/>
            </a:endParaRPr>
          </a:p>
          <a:p>
            <a:pPr marL="500063" indent="-500063">
              <a:buFont typeface="Arial" panose="020B0604020202020204" pitchFamily="34" charset="0"/>
              <a:buChar char="•"/>
            </a:pPr>
            <a:r>
              <a:rPr lang="en-US" sz="3500" dirty="0">
                <a:solidFill>
                  <a:srgbClr val="333333"/>
                </a:solidFill>
                <a:latin typeface="Helvetica" pitchFamily="2" charset="0"/>
              </a:rPr>
              <a:t>There is a gap in the research surrounding barriers to use in children</a:t>
            </a:r>
          </a:p>
          <a:p>
            <a:pPr marL="500063" indent="-500063">
              <a:buFont typeface="Arial" panose="020B0604020202020204" pitchFamily="34" charset="0"/>
              <a:buChar char="•"/>
            </a:pPr>
            <a:r>
              <a:rPr lang="en-US" sz="3500" dirty="0">
                <a:solidFill>
                  <a:srgbClr val="333333"/>
                </a:solidFill>
                <a:latin typeface="Helvetica" pitchFamily="2" charset="0"/>
              </a:rPr>
              <a:t>Due to the nature of NMDs and the ages of the children with these conditions using NIV, communication is often difficult especially with strangers who are not attuned to each child’s communication style.</a:t>
            </a:r>
          </a:p>
          <a:p>
            <a:pPr marL="500063" indent="-500063">
              <a:buFont typeface="Arial" panose="020B0604020202020204" pitchFamily="34" charset="0"/>
              <a:buChar char="•"/>
            </a:pPr>
            <a:r>
              <a:rPr lang="en-US" sz="3500" dirty="0">
                <a:solidFill>
                  <a:srgbClr val="333333"/>
                </a:solidFill>
                <a:latin typeface="Helvetica" pitchFamily="2" charset="0"/>
              </a:rPr>
              <a:t>The caregivers of these children are with them everyday and have become experts with their child’s habits and feelings surrounding their NIV usage. As a result, caregivers are a reliable source of information regarding their child’s NIV use.</a:t>
            </a:r>
          </a:p>
        </p:txBody>
      </p:sp>
      <p:sp>
        <p:nvSpPr>
          <p:cNvPr id="23" name="TextBox 22">
            <a:extLst>
              <a:ext uri="{FF2B5EF4-FFF2-40B4-BE49-F238E27FC236}">
                <a16:creationId xmlns:a16="http://schemas.microsoft.com/office/drawing/2014/main" id="{10E1BC22-3FF1-A186-88F4-B642772CD5EA}"/>
              </a:ext>
            </a:extLst>
          </p:cNvPr>
          <p:cNvSpPr txBox="1"/>
          <p:nvPr/>
        </p:nvSpPr>
        <p:spPr>
          <a:xfrm>
            <a:off x="27372317" y="7456813"/>
            <a:ext cx="9545137" cy="2862322"/>
          </a:xfrm>
          <a:prstGeom prst="rect">
            <a:avLst/>
          </a:prstGeom>
          <a:noFill/>
        </p:spPr>
        <p:txBody>
          <a:bodyPr wrap="square" rtlCol="0">
            <a:spAutoFit/>
          </a:bodyPr>
          <a:lstStyle/>
          <a:p>
            <a:pPr marL="500063" indent="-500063">
              <a:buFont typeface="Arial" panose="020B0604020202020204" pitchFamily="34" charset="0"/>
              <a:buChar char="•"/>
            </a:pPr>
            <a:r>
              <a:rPr lang="en-US" sz="3500" dirty="0">
                <a:solidFill>
                  <a:srgbClr val="333333"/>
                </a:solidFill>
                <a:latin typeface="Helvetica" pitchFamily="2" charset="0"/>
              </a:rPr>
              <a:t>The methods which could be used to explore this issue include a quantitative approach, a phenomenological approach, or a qualitative descriptive approach.</a:t>
            </a:r>
          </a:p>
          <a:p>
            <a:pPr marL="500063" indent="-500063">
              <a:buFont typeface="Arial" panose="020B0604020202020204" pitchFamily="34" charset="0"/>
              <a:buChar char="•"/>
            </a:pPr>
            <a:endParaRPr lang="en-US" sz="3500" dirty="0">
              <a:solidFill>
                <a:srgbClr val="333333"/>
              </a:solidFill>
              <a:latin typeface="Helvetica" pitchFamily="2" charset="0"/>
            </a:endParaRPr>
          </a:p>
        </p:txBody>
      </p:sp>
      <p:sp>
        <p:nvSpPr>
          <p:cNvPr id="25" name="TextBox 24">
            <a:extLst>
              <a:ext uri="{FF2B5EF4-FFF2-40B4-BE49-F238E27FC236}">
                <a16:creationId xmlns:a16="http://schemas.microsoft.com/office/drawing/2014/main" id="{D0F209E8-01E7-52F9-60BC-83352BB41FE5}"/>
              </a:ext>
            </a:extLst>
          </p:cNvPr>
          <p:cNvSpPr txBox="1"/>
          <p:nvPr/>
        </p:nvSpPr>
        <p:spPr>
          <a:xfrm>
            <a:off x="27662221" y="24599643"/>
            <a:ext cx="9327890" cy="7094250"/>
          </a:xfrm>
          <a:prstGeom prst="rect">
            <a:avLst/>
          </a:prstGeom>
          <a:noFill/>
        </p:spPr>
        <p:txBody>
          <a:bodyPr wrap="square" rtlCol="0">
            <a:spAutoFit/>
          </a:bodyPr>
          <a:lstStyle/>
          <a:p>
            <a:pPr marL="500063" indent="-500063">
              <a:buFont typeface="Arial" panose="020B0604020202020204" pitchFamily="34" charset="0"/>
              <a:buChar char="•"/>
            </a:pPr>
            <a:r>
              <a:rPr lang="en-US" sz="3500" dirty="0">
                <a:solidFill>
                  <a:srgbClr val="333333"/>
                </a:solidFill>
                <a:latin typeface="Helvetica" pitchFamily="2" charset="0"/>
              </a:rPr>
              <a:t>These approaches all have merit, but not all of them are appropriate for what we want to understand. We want to learn about the experiences of the caregivers of these children with a focus on understanding the specific barriers to effective use and regimen adherence.</a:t>
            </a:r>
          </a:p>
          <a:p>
            <a:pPr marL="500063" indent="-500063">
              <a:buFont typeface="Arial" panose="020B0604020202020204" pitchFamily="34" charset="0"/>
              <a:buChar char="•"/>
            </a:pPr>
            <a:r>
              <a:rPr lang="en-US" sz="3500" dirty="0">
                <a:solidFill>
                  <a:srgbClr val="333333"/>
                </a:solidFill>
                <a:latin typeface="Helvetica" pitchFamily="2" charset="0"/>
              </a:rPr>
              <a:t>A qualitative descriptive approach is the most appropriate method of research to understand barriers to NIV regimen adherence for children with neuromuscular disorders through the lens of their caregivers.</a:t>
            </a:r>
          </a:p>
        </p:txBody>
      </p:sp>
      <p:pic>
        <p:nvPicPr>
          <p:cNvPr id="1026" name="Picture 2">
            <a:extLst>
              <a:ext uri="{FF2B5EF4-FFF2-40B4-BE49-F238E27FC236}">
                <a16:creationId xmlns:a16="http://schemas.microsoft.com/office/drawing/2014/main" id="{B864D724-5FC6-FF04-81BC-6914E8A13C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10494" y="26954219"/>
            <a:ext cx="3381982" cy="33819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9651775F-C81A-70E0-5327-462B45F3F1FF}"/>
              </a:ext>
            </a:extLst>
          </p:cNvPr>
          <p:cNvGraphicFramePr>
            <a:graphicFrameLocks noGrp="1"/>
          </p:cNvGraphicFramePr>
          <p:nvPr>
            <p:extLst>
              <p:ext uri="{D42A27DB-BD31-4B8C-83A1-F6EECF244321}">
                <p14:modId xmlns:p14="http://schemas.microsoft.com/office/powerpoint/2010/main" val="763510587"/>
              </p:ext>
            </p:extLst>
          </p:nvPr>
        </p:nvGraphicFramePr>
        <p:xfrm>
          <a:off x="26977257" y="10319135"/>
          <a:ext cx="10849695" cy="12433080"/>
        </p:xfrm>
        <a:graphic>
          <a:graphicData uri="http://schemas.openxmlformats.org/drawingml/2006/table">
            <a:tbl>
              <a:tblPr firstRow="1" bandRow="1">
                <a:tableStyleId>{21E4AEA4-8DFA-4A89-87EB-49C32662AFE0}</a:tableStyleId>
              </a:tblPr>
              <a:tblGrid>
                <a:gridCol w="3616565">
                  <a:extLst>
                    <a:ext uri="{9D8B030D-6E8A-4147-A177-3AD203B41FA5}">
                      <a16:colId xmlns:a16="http://schemas.microsoft.com/office/drawing/2014/main" val="1782033448"/>
                    </a:ext>
                  </a:extLst>
                </a:gridCol>
                <a:gridCol w="3616565">
                  <a:extLst>
                    <a:ext uri="{9D8B030D-6E8A-4147-A177-3AD203B41FA5}">
                      <a16:colId xmlns:a16="http://schemas.microsoft.com/office/drawing/2014/main" val="279765975"/>
                    </a:ext>
                  </a:extLst>
                </a:gridCol>
                <a:gridCol w="3616565">
                  <a:extLst>
                    <a:ext uri="{9D8B030D-6E8A-4147-A177-3AD203B41FA5}">
                      <a16:colId xmlns:a16="http://schemas.microsoft.com/office/drawing/2014/main" val="603816284"/>
                    </a:ext>
                  </a:extLst>
                </a:gridCol>
              </a:tblGrid>
              <a:tr h="1075786">
                <a:tc>
                  <a:txBody>
                    <a:bodyPr/>
                    <a:lstStyle/>
                    <a:p>
                      <a:r>
                        <a:rPr lang="en-US" sz="3300" dirty="0">
                          <a:latin typeface="Helvetica" pitchFamily="2" charset="0"/>
                        </a:rPr>
                        <a:t>Quantitative</a:t>
                      </a:r>
                    </a:p>
                  </a:txBody>
                  <a:tcPr marL="80010" marR="80010" marT="40005" marB="40005"/>
                </a:tc>
                <a:tc gridSpan="2">
                  <a:txBody>
                    <a:bodyPr/>
                    <a:lstStyle/>
                    <a:p>
                      <a:r>
                        <a:rPr lang="en-US" sz="3300" dirty="0">
                          <a:latin typeface="Helvetica" pitchFamily="2" charset="0"/>
                        </a:rPr>
                        <a:t>Qualitative</a:t>
                      </a:r>
                    </a:p>
                  </a:txBody>
                  <a:tcPr marL="80010" marR="80010" marT="40005" marB="40005"/>
                </a:tc>
                <a:tc hMerge="1">
                  <a:txBody>
                    <a:bodyPr/>
                    <a:lstStyle/>
                    <a:p>
                      <a:endParaRPr lang="en-US" dirty="0"/>
                    </a:p>
                  </a:txBody>
                  <a:tcPr/>
                </a:tc>
                <a:extLst>
                  <a:ext uri="{0D108BD9-81ED-4DB2-BD59-A6C34878D82A}">
                    <a16:rowId xmlns:a16="http://schemas.microsoft.com/office/drawing/2014/main" val="1831956347"/>
                  </a:ext>
                </a:extLst>
              </a:tr>
              <a:tr h="1522760">
                <a:tc>
                  <a:txBody>
                    <a:bodyPr/>
                    <a:lstStyle/>
                    <a:p>
                      <a:endParaRPr lang="en-US" sz="3300" dirty="0">
                        <a:latin typeface="Helvetica" pitchFamily="2" charset="0"/>
                      </a:endParaRPr>
                    </a:p>
                  </a:txBody>
                  <a:tcPr marL="80010" marR="80010" marT="40005" marB="40005"/>
                </a:tc>
                <a:tc>
                  <a:txBody>
                    <a:bodyPr/>
                    <a:lstStyle/>
                    <a:p>
                      <a:r>
                        <a:rPr lang="en-US" sz="3300" b="1" dirty="0">
                          <a:latin typeface="Helvetica" pitchFamily="2" charset="0"/>
                        </a:rPr>
                        <a:t>Qualitative Description</a:t>
                      </a:r>
                    </a:p>
                  </a:txBody>
                  <a:tcPr marL="80010" marR="80010" marT="40005" marB="40005"/>
                </a:tc>
                <a:tc>
                  <a:txBody>
                    <a:bodyPr/>
                    <a:lstStyle/>
                    <a:p>
                      <a:r>
                        <a:rPr lang="en-US" sz="3300" b="1" dirty="0">
                          <a:latin typeface="Helvetica" pitchFamily="2" charset="0"/>
                        </a:rPr>
                        <a:t>Phenomenology</a:t>
                      </a:r>
                    </a:p>
                  </a:txBody>
                  <a:tcPr marL="80010" marR="80010" marT="40005" marB="40005"/>
                </a:tc>
                <a:extLst>
                  <a:ext uri="{0D108BD9-81ED-4DB2-BD59-A6C34878D82A}">
                    <a16:rowId xmlns:a16="http://schemas.microsoft.com/office/drawing/2014/main" val="806342291"/>
                  </a:ext>
                </a:extLst>
              </a:tr>
              <a:tr h="9834534">
                <a:tc>
                  <a:txBody>
                    <a:bodyPr/>
                    <a:lstStyle/>
                    <a:p>
                      <a:pPr marL="571500" indent="-571500">
                        <a:buFont typeface="Arial" panose="020B0604020202020204" pitchFamily="34" charset="0"/>
                        <a:buChar char="•"/>
                      </a:pPr>
                      <a:r>
                        <a:rPr lang="en-US" sz="3200" dirty="0">
                          <a:latin typeface="Helvetica" pitchFamily="2" charset="0"/>
                        </a:rPr>
                        <a:t>Deals with numerical information</a:t>
                      </a:r>
                      <a:r>
                        <a:rPr lang="en-US" sz="3200" baseline="30000" dirty="0">
                          <a:latin typeface="Helvetica" pitchFamily="2" charset="0"/>
                        </a:rPr>
                        <a:t>6</a:t>
                      </a:r>
                      <a:r>
                        <a:rPr lang="en-US" sz="3200" dirty="0">
                          <a:latin typeface="Helvetica" pitchFamily="2" charset="0"/>
                        </a:rPr>
                        <a:t>.</a:t>
                      </a:r>
                    </a:p>
                    <a:p>
                      <a:pPr marL="571500" indent="-571500">
                        <a:buFont typeface="Arial" panose="020B0604020202020204" pitchFamily="34" charset="0"/>
                        <a:buChar char="•"/>
                      </a:pPr>
                      <a:r>
                        <a:rPr lang="en-US" sz="3200" dirty="0">
                          <a:latin typeface="Helvetica" pitchFamily="2" charset="0"/>
                        </a:rPr>
                        <a:t>May illustrate effectiveness of various treatments using lung capacity or oxygen saturation levels.</a:t>
                      </a:r>
                    </a:p>
                    <a:p>
                      <a:pPr marL="571500" indent="-571500">
                        <a:buFont typeface="Arial" panose="020B0604020202020204" pitchFamily="34" charset="0"/>
                        <a:buChar char="•"/>
                      </a:pPr>
                      <a:r>
                        <a:rPr lang="en-US" sz="3200" dirty="0">
                          <a:latin typeface="Helvetica" pitchFamily="2" charset="0"/>
                        </a:rPr>
                        <a:t>May show adherence rates.</a:t>
                      </a:r>
                    </a:p>
                    <a:p>
                      <a:pPr marL="571500" indent="-571500">
                        <a:buFont typeface="Arial" panose="020B0604020202020204" pitchFamily="34" charset="0"/>
                        <a:buChar char="•"/>
                      </a:pPr>
                      <a:r>
                        <a:rPr lang="en-US" sz="3200" dirty="0">
                          <a:latin typeface="Helvetica" pitchFamily="2" charset="0"/>
                        </a:rPr>
                        <a:t>May show barriers are present, not what they are.</a:t>
                      </a:r>
                    </a:p>
                  </a:txBody>
                  <a:tcPr marL="80010" marR="80010" marT="40005" marB="40005"/>
                </a:tc>
                <a:tc>
                  <a:txBody>
                    <a:bodyPr/>
                    <a:lstStyle/>
                    <a:p>
                      <a:pPr marL="571500" indent="-571500">
                        <a:buFont typeface="Arial" panose="020B0604020202020204" pitchFamily="34" charset="0"/>
                        <a:buChar char="•"/>
                      </a:pPr>
                      <a:r>
                        <a:rPr lang="en-US" sz="3200" dirty="0">
                          <a:latin typeface="Helvetica" pitchFamily="2" charset="0"/>
                        </a:rPr>
                        <a:t>Deals with specific experiences of participants</a:t>
                      </a:r>
                      <a:r>
                        <a:rPr lang="en-US" sz="3200" baseline="30000" dirty="0">
                          <a:latin typeface="Helvetica" pitchFamily="2" charset="0"/>
                        </a:rPr>
                        <a:t>18,23</a:t>
                      </a:r>
                      <a:r>
                        <a:rPr lang="en-US" sz="3200" dirty="0">
                          <a:latin typeface="Helvetica" pitchFamily="2" charset="0"/>
                        </a:rPr>
                        <a:t>.</a:t>
                      </a:r>
                    </a:p>
                    <a:p>
                      <a:pPr marL="571500" indent="-571500">
                        <a:buFont typeface="Arial" panose="020B0604020202020204" pitchFamily="34" charset="0"/>
                        <a:buChar char="•"/>
                      </a:pPr>
                      <a:r>
                        <a:rPr lang="en-US" sz="3200" dirty="0">
                          <a:latin typeface="Helvetica" pitchFamily="2" charset="0"/>
                        </a:rPr>
                        <a:t>Guided data collection allows researchers to look at a specific experience or specific element of an experience</a:t>
                      </a:r>
                      <a:r>
                        <a:rPr lang="en-US" sz="3200" baseline="30000" dirty="0">
                          <a:latin typeface="Helvetica" pitchFamily="2" charset="0"/>
                        </a:rPr>
                        <a:t>23</a:t>
                      </a:r>
                      <a:r>
                        <a:rPr lang="en-US" sz="3200" dirty="0">
                          <a:latin typeface="Helvetica" pitchFamily="2" charset="0"/>
                        </a:rPr>
                        <a:t>.</a:t>
                      </a:r>
                    </a:p>
                  </a:txBody>
                  <a:tcPr marL="80010" marR="80010" marT="40005" marB="40005"/>
                </a:tc>
                <a:tc>
                  <a:txBody>
                    <a:bodyPr/>
                    <a:lstStyle/>
                    <a:p>
                      <a:pPr marL="571500" indent="-571500">
                        <a:buFont typeface="Arial" panose="020B0604020202020204" pitchFamily="34" charset="0"/>
                        <a:buChar char="•"/>
                      </a:pPr>
                      <a:r>
                        <a:rPr lang="en-US" sz="3200" dirty="0">
                          <a:latin typeface="Helvetica" pitchFamily="2" charset="0"/>
                        </a:rPr>
                        <a:t>Deals with the lived experience surrounding a particular phenomenon</a:t>
                      </a:r>
                      <a:r>
                        <a:rPr lang="en-US" sz="3200" baseline="30000" dirty="0">
                          <a:latin typeface="Helvetica" pitchFamily="2" charset="0"/>
                        </a:rPr>
                        <a:t>26</a:t>
                      </a:r>
                      <a:r>
                        <a:rPr lang="en-US" sz="3200" dirty="0">
                          <a:latin typeface="Helvetica" pitchFamily="2" charset="0"/>
                        </a:rPr>
                        <a:t>.</a:t>
                      </a:r>
                    </a:p>
                    <a:p>
                      <a:pPr marL="571500" indent="-571500">
                        <a:buFont typeface="Arial" panose="020B0604020202020204" pitchFamily="34" charset="0"/>
                        <a:buChar char="•"/>
                      </a:pPr>
                      <a:r>
                        <a:rPr lang="en-US" sz="3200" dirty="0">
                          <a:latin typeface="Helvetica" pitchFamily="2" charset="0"/>
                        </a:rPr>
                        <a:t>Less guided questions: “tell me about your experience with…”</a:t>
                      </a:r>
                    </a:p>
                    <a:p>
                      <a:pPr marL="571500" indent="-571500">
                        <a:buFont typeface="Arial" panose="020B0604020202020204" pitchFamily="34" charset="0"/>
                        <a:buChar char="•"/>
                      </a:pPr>
                      <a:r>
                        <a:rPr lang="en-US" sz="3200" dirty="0">
                          <a:latin typeface="Helvetica" pitchFamily="2" charset="0"/>
                        </a:rPr>
                        <a:t>No preconceived goals for data collected</a:t>
                      </a:r>
                      <a:r>
                        <a:rPr lang="en-US" sz="3200" baseline="30000" dirty="0">
                          <a:latin typeface="Helvetica" pitchFamily="2" charset="0"/>
                        </a:rPr>
                        <a:t>13</a:t>
                      </a:r>
                      <a:r>
                        <a:rPr lang="en-US" sz="3200" dirty="0">
                          <a:latin typeface="Helvetica" pitchFamily="2" charset="0"/>
                        </a:rPr>
                        <a:t>.</a:t>
                      </a:r>
                    </a:p>
                    <a:p>
                      <a:pPr marL="571500" indent="-571500">
                        <a:buFont typeface="Arial" panose="020B0604020202020204" pitchFamily="34" charset="0"/>
                        <a:buChar char="•"/>
                      </a:pPr>
                      <a:r>
                        <a:rPr lang="en-US" sz="3200" dirty="0">
                          <a:latin typeface="Helvetica" pitchFamily="2" charset="0"/>
                        </a:rPr>
                        <a:t>May not explain barriers.</a:t>
                      </a:r>
                    </a:p>
                    <a:p>
                      <a:pPr marL="571500" indent="-571500">
                        <a:buFont typeface="Arial" panose="020B0604020202020204" pitchFamily="34" charset="0"/>
                        <a:buChar char="•"/>
                      </a:pPr>
                      <a:endParaRPr lang="en-US" sz="3200" dirty="0">
                        <a:latin typeface="Helvetica" pitchFamily="2" charset="0"/>
                      </a:endParaRPr>
                    </a:p>
                  </a:txBody>
                  <a:tcPr marL="80010" marR="80010" marT="40005" marB="40005"/>
                </a:tc>
                <a:extLst>
                  <a:ext uri="{0D108BD9-81ED-4DB2-BD59-A6C34878D82A}">
                    <a16:rowId xmlns:a16="http://schemas.microsoft.com/office/drawing/2014/main" val="627285751"/>
                  </a:ext>
                </a:extLst>
              </a:tr>
            </a:tbl>
          </a:graphicData>
        </a:graphic>
      </p:graphicFrame>
      <p:sp>
        <p:nvSpPr>
          <p:cNvPr id="16" name="TextBox 15">
            <a:extLst>
              <a:ext uri="{FF2B5EF4-FFF2-40B4-BE49-F238E27FC236}">
                <a16:creationId xmlns:a16="http://schemas.microsoft.com/office/drawing/2014/main" id="{BB26867C-55E7-089C-A706-3EBA0A617553}"/>
              </a:ext>
            </a:extLst>
          </p:cNvPr>
          <p:cNvSpPr txBox="1"/>
          <p:nvPr/>
        </p:nvSpPr>
        <p:spPr>
          <a:xfrm>
            <a:off x="12275095" y="24992475"/>
            <a:ext cx="13572220" cy="415498"/>
          </a:xfrm>
          <a:prstGeom prst="rect">
            <a:avLst/>
          </a:prstGeom>
          <a:noFill/>
        </p:spPr>
        <p:txBody>
          <a:bodyPr wrap="square" rtlCol="0">
            <a:spAutoFit/>
          </a:bodyPr>
          <a:lstStyle/>
          <a:p>
            <a:r>
              <a:rPr lang="en-US" sz="2100" dirty="0">
                <a:solidFill>
                  <a:schemeClr val="bg1"/>
                </a:solidFill>
                <a:latin typeface="Helvetica" pitchFamily="2" charset="0"/>
              </a:rPr>
              <a:t>Images created by Canva Magic Media</a:t>
            </a:r>
          </a:p>
        </p:txBody>
      </p:sp>
      <p:pic>
        <p:nvPicPr>
          <p:cNvPr id="26" name="Picture 25" descr="A child in a wheelchair wearing a mask&#10;&#10;AI-generated content may be incorrect.">
            <a:extLst>
              <a:ext uri="{FF2B5EF4-FFF2-40B4-BE49-F238E27FC236}">
                <a16:creationId xmlns:a16="http://schemas.microsoft.com/office/drawing/2014/main" id="{CDAFF173-B781-3CA7-A5FA-18E8F6F6E75A}"/>
              </a:ext>
            </a:extLst>
          </p:cNvPr>
          <p:cNvPicPr>
            <a:picLocks noChangeAspect="1"/>
          </p:cNvPicPr>
          <p:nvPr/>
        </p:nvPicPr>
        <p:blipFill>
          <a:blip r:embed="rId5"/>
          <a:stretch>
            <a:fillRect/>
          </a:stretch>
        </p:blipFill>
        <p:spPr>
          <a:xfrm>
            <a:off x="11997270" y="17798793"/>
            <a:ext cx="6800850" cy="6800850"/>
          </a:xfrm>
          <a:prstGeom prst="rect">
            <a:avLst/>
          </a:prstGeom>
        </p:spPr>
      </p:pic>
      <p:pic>
        <p:nvPicPr>
          <p:cNvPr id="28" name="Picture 27" descr="A child wearing a mask on a bed&#10;&#10;AI-generated content may be incorrect.">
            <a:extLst>
              <a:ext uri="{FF2B5EF4-FFF2-40B4-BE49-F238E27FC236}">
                <a16:creationId xmlns:a16="http://schemas.microsoft.com/office/drawing/2014/main" id="{96D2D129-C02A-2EA7-7412-1E16AB9B8AD1}"/>
              </a:ext>
            </a:extLst>
          </p:cNvPr>
          <p:cNvPicPr>
            <a:picLocks noChangeAspect="1"/>
          </p:cNvPicPr>
          <p:nvPr/>
        </p:nvPicPr>
        <p:blipFill>
          <a:blip r:embed="rId6"/>
          <a:stretch>
            <a:fillRect/>
          </a:stretch>
        </p:blipFill>
        <p:spPr>
          <a:xfrm>
            <a:off x="19202400" y="17810892"/>
            <a:ext cx="6800850" cy="6800850"/>
          </a:xfrm>
          <a:prstGeom prst="rect">
            <a:avLst/>
          </a:prstGeom>
        </p:spPr>
      </p:pic>
    </p:spTree>
    <p:extLst>
      <p:ext uri="{BB962C8B-B14F-4D97-AF65-F5344CB8AC3E}">
        <p14:creationId xmlns:p14="http://schemas.microsoft.com/office/powerpoint/2010/main" val="325332624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15312</TotalTime>
  <Words>505</Words>
  <Application>Microsoft Macintosh PowerPoint</Application>
  <PresentationFormat>Custom</PresentationFormat>
  <Paragraphs>44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Helvetica</vt:lpstr>
      <vt:lpstr>Verdana</vt:lpstr>
      <vt:lpstr>Office 2013 - 2022 Theme</vt:lpstr>
      <vt:lpstr>Qualitative description will allow a patient-centered exploration of barriers to NIV usage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outcome or takeaway message (written in plain English) goes here</dc:title>
  <dc:creator>Hessock, Melissa Marie</dc:creator>
  <cp:lastModifiedBy>Bergan, Regan Elizabeth</cp:lastModifiedBy>
  <cp:revision>10</cp:revision>
  <dcterms:created xsi:type="dcterms:W3CDTF">2023-07-20T17:39:27Z</dcterms:created>
  <dcterms:modified xsi:type="dcterms:W3CDTF">2025-04-25T15:58:47Z</dcterms:modified>
</cp:coreProperties>
</file>