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16" r:id="rId1"/>
  </p:sldMasterIdLst>
  <p:notesMasterIdLst>
    <p:notesMasterId r:id="rId15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58" r:id="rId9"/>
    <p:sldId id="259" r:id="rId10"/>
    <p:sldId id="261" r:id="rId11"/>
    <p:sldId id="263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17F74-E5F0-40A0-8F54-2300827A62A3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2225F-9A35-4651-B33A-4B83356EA5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8511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2225F-9A35-4651-B33A-4B83356EA5F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11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20548-6116-4415-857C-ACA673B3E3C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20548-6116-4415-857C-ACA673B3E3C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30249DD-C524-3D40-8B8E-29923CBDCDBE}" type="datetimeFigureOut">
              <a:rPr lang="en-US" smtClean="0"/>
              <a:pPr/>
              <a:t>4/26/2011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8F415-D022-5646-9C0A-3CC8FDAD60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rgbClr val="00B0F0"/>
                </a:solidFill>
              </a:rPr>
              <a:t>Solar Decathlon Controls Team</a:t>
            </a:r>
            <a:endParaRPr lang="en-US" sz="4000" b="1" i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Colby Jarrett</a:t>
            </a:r>
          </a:p>
          <a:p>
            <a:r>
              <a:rPr lang="en-US" dirty="0" smtClean="0"/>
              <a:t>Travis Lathrop</a:t>
            </a:r>
          </a:p>
          <a:p>
            <a:r>
              <a:rPr lang="en-US" dirty="0" smtClean="0"/>
              <a:t>Zach Cross</a:t>
            </a:r>
          </a:p>
          <a:p>
            <a:r>
              <a:rPr lang="en-US" dirty="0" smtClean="0"/>
              <a:t>Mitchel </a:t>
            </a:r>
            <a:r>
              <a:rPr lang="en-US" dirty="0" err="1" smtClean="0"/>
              <a:t>Routh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66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System Requirements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8217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ü"/>
            </a:pPr>
            <a:r>
              <a:rPr lang="en-US" sz="2000" dirty="0" smtClean="0"/>
              <a:t>Simultaneous control and monitoring of various house systems, e.g. HVAC, ERV</a:t>
            </a:r>
            <a:r>
              <a:rPr lang="en-US" sz="2000" dirty="0"/>
              <a:t>, façade </a:t>
            </a:r>
            <a:r>
              <a:rPr lang="en-US" sz="2000" dirty="0" smtClean="0"/>
              <a:t>, data acquisition, power monitoring.</a:t>
            </a:r>
          </a:p>
          <a:p>
            <a:pPr>
              <a:buFont typeface="Wingdings" charset="2"/>
              <a:buChar char="ü"/>
            </a:pPr>
            <a:r>
              <a:rPr lang="en-US" sz="2000" dirty="0" smtClean="0"/>
              <a:t>Intuitive GUI that runs the home autonomously or allows the homeowner to take full control when desired.</a:t>
            </a:r>
          </a:p>
          <a:p>
            <a:pPr>
              <a:buFont typeface="Wingdings" charset="2"/>
              <a:buChar char="ü"/>
            </a:pPr>
            <a:r>
              <a:rPr lang="en-US" sz="2000" dirty="0" smtClean="0"/>
              <a:t>Monitors power usage of the main components of the home along with power generated by the photovoltaic panels.</a:t>
            </a:r>
          </a:p>
          <a:p>
            <a:pPr>
              <a:buFont typeface="Wingdings" charset="2"/>
              <a:buChar char="ü"/>
            </a:pPr>
            <a:r>
              <a:rPr lang="en-US" sz="2000" dirty="0" smtClean="0"/>
              <a:t>Integrate a data acquisition system for extended research on the Living Light house</a:t>
            </a:r>
          </a:p>
          <a:p>
            <a:pPr>
              <a:buFont typeface="Wingdings" charset="2"/>
              <a:buChar char="ü"/>
            </a:pPr>
            <a:r>
              <a:rPr lang="en-US" sz="2000" dirty="0" smtClean="0"/>
              <a:t>A dynamic lighting scheme that integrates fluorescent and LED lighting to operate on a gradual ramping schedule driven by ambient light and time of day</a:t>
            </a:r>
            <a:r>
              <a:rPr lang="en-US" sz="2000" dirty="0" smtClean="0"/>
              <a:t>.</a:t>
            </a:r>
          </a:p>
          <a:p>
            <a:pPr>
              <a:buFont typeface="Wingdings" charset="2"/>
              <a:buChar char="ü"/>
            </a:pPr>
            <a:r>
              <a:rPr lang="en-US" sz="2000" dirty="0" smtClean="0"/>
              <a:t>Control it remotely via the internet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Methodology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Extensive use of flowcharts for brainstorming</a:t>
            </a:r>
          </a:p>
        </p:txBody>
      </p:sp>
      <p:pic>
        <p:nvPicPr>
          <p:cNvPr id="4" name="Picture 3" descr="flow char 1 f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688" y="2343703"/>
            <a:ext cx="8349448" cy="363984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4638" y="2343703"/>
            <a:ext cx="351472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2331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Methodology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Iterative design lead to larger size and increased complexity</a:t>
            </a:r>
          </a:p>
        </p:txBody>
      </p:sp>
      <p:pic>
        <p:nvPicPr>
          <p:cNvPr id="9" name="Picture 8" descr="flow char 3 f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3458" y="2565646"/>
            <a:ext cx="6324600" cy="332979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070" y="2565646"/>
            <a:ext cx="6816988" cy="4483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61673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Methodology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Made list of all of the inputs/outputs and functionalities required to achieve the required </a:t>
            </a:r>
            <a:r>
              <a:rPr lang="en-US" dirty="0" smtClean="0"/>
              <a:t>control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Compared the different products against each other</a:t>
            </a:r>
          </a:p>
          <a:p>
            <a:pPr lvl="1"/>
            <a:r>
              <a:rPr lang="en-US" sz="2400" dirty="0"/>
              <a:t>Campbell Scientific Data Loggers and Controller</a:t>
            </a:r>
          </a:p>
          <a:p>
            <a:pPr lvl="1"/>
            <a:r>
              <a:rPr lang="en-US" sz="2400" dirty="0"/>
              <a:t>Clipsal C-bus Home Control </a:t>
            </a:r>
          </a:p>
          <a:p>
            <a:pPr lvl="1"/>
            <a:r>
              <a:rPr lang="en-US" sz="2400" dirty="0"/>
              <a:t>Cyber Station Building Automation Software.</a:t>
            </a:r>
          </a:p>
          <a:p>
            <a:pPr lvl="1"/>
            <a:r>
              <a:rPr lang="en-US" sz="2400" dirty="0" err="1"/>
              <a:t>Acquisuite</a:t>
            </a:r>
            <a:r>
              <a:rPr lang="en-US" sz="2400" dirty="0"/>
              <a:t> </a:t>
            </a:r>
            <a:r>
              <a:rPr lang="en-US" sz="2400" dirty="0" smtClean="0"/>
              <a:t>Data </a:t>
            </a:r>
            <a:r>
              <a:rPr lang="en-US" sz="2400" dirty="0"/>
              <a:t>Acquisition system.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659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Methodology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Consulted Experts regarding instrumentation </a:t>
            </a:r>
            <a:endParaRPr lang="en-US" sz="2400" dirty="0"/>
          </a:p>
          <a:p>
            <a:pPr lvl="2"/>
            <a:r>
              <a:rPr lang="en-US" sz="2400" dirty="0"/>
              <a:t>ORNL</a:t>
            </a:r>
          </a:p>
          <a:p>
            <a:pPr lvl="2"/>
            <a:r>
              <a:rPr lang="en-US" sz="2400" dirty="0"/>
              <a:t>Campbell </a:t>
            </a:r>
            <a:r>
              <a:rPr lang="en-US" sz="2400" dirty="0" smtClean="0"/>
              <a:t>Scientific</a:t>
            </a:r>
            <a:endParaRPr lang="en-US" sz="2400" dirty="0"/>
          </a:p>
          <a:p>
            <a:pPr lvl="1"/>
            <a:r>
              <a:rPr lang="en-US" sz="2400" dirty="0"/>
              <a:t>Toured similar systems</a:t>
            </a:r>
          </a:p>
          <a:p>
            <a:pPr lvl="2"/>
            <a:r>
              <a:rPr lang="en-US" sz="2400" dirty="0"/>
              <a:t>Zebra houses</a:t>
            </a:r>
          </a:p>
          <a:p>
            <a:pPr lvl="2"/>
            <a:r>
              <a:rPr lang="en-US" sz="2400" dirty="0"/>
              <a:t>Campbell Creek houses</a:t>
            </a:r>
          </a:p>
          <a:p>
            <a:pPr lvl="2"/>
            <a:r>
              <a:rPr lang="en-US" sz="2400" dirty="0"/>
              <a:t>EPRI National lab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39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Methodology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and contrast systems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Advantages and disadvantages</a:t>
            </a:r>
          </a:p>
          <a:p>
            <a:pPr lvl="1"/>
            <a:r>
              <a:rPr lang="en-US" dirty="0" smtClean="0"/>
              <a:t>Functionality</a:t>
            </a:r>
          </a:p>
          <a:p>
            <a:r>
              <a:rPr lang="en-US" dirty="0" smtClean="0"/>
              <a:t>Chased </a:t>
            </a:r>
            <a:r>
              <a:rPr lang="en-US" dirty="0"/>
              <a:t>down quotes</a:t>
            </a:r>
            <a:r>
              <a:rPr lang="en-US" dirty="0" smtClean="0"/>
              <a:t>. </a:t>
            </a:r>
            <a:endParaRPr lang="en-US" sz="2800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8536" y="4124151"/>
            <a:ext cx="6150864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885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Our Solution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Schneider Electric C-bus Clipsal Home Automation System</a:t>
            </a:r>
          </a:p>
          <a:p>
            <a:pPr lvl="1"/>
            <a:r>
              <a:rPr lang="en-US" sz="1600" dirty="0" smtClean="0"/>
              <a:t>Elegant Design/user-friendly GUI</a:t>
            </a:r>
          </a:p>
          <a:p>
            <a:pPr lvl="1"/>
            <a:r>
              <a:rPr lang="en-US" sz="1600" dirty="0" smtClean="0"/>
              <a:t>Sophisticated Control options for lighting</a:t>
            </a:r>
          </a:p>
          <a:p>
            <a:pPr lvl="1"/>
            <a:r>
              <a:rPr lang="en-US" sz="1600" dirty="0" smtClean="0"/>
              <a:t>Open ended logic</a:t>
            </a:r>
          </a:p>
          <a:p>
            <a:pPr lvl="1"/>
            <a:r>
              <a:rPr lang="en-US" sz="1600" dirty="0" smtClean="0"/>
              <a:t>Input unit compatible with raw analog signaling</a:t>
            </a:r>
          </a:p>
          <a:p>
            <a:pPr lvl="1"/>
            <a:r>
              <a:rPr lang="en-US" sz="1600" dirty="0" smtClean="0"/>
              <a:t>Data Acquisition Capability</a:t>
            </a:r>
          </a:p>
          <a:p>
            <a:pPr lvl="1"/>
            <a:r>
              <a:rPr lang="en-US" sz="1600" dirty="0" smtClean="0"/>
              <a:t>Schneider Support &amp; Training</a:t>
            </a:r>
          </a:p>
          <a:p>
            <a:r>
              <a:rPr lang="en-US" sz="2000" dirty="0" smtClean="0"/>
              <a:t>Schneider Electric PowerLogic E4800 Multi-Circuit Meter</a:t>
            </a:r>
          </a:p>
          <a:p>
            <a:pPr lvl="1"/>
            <a:r>
              <a:rPr lang="en-US" sz="1600" dirty="0" smtClean="0"/>
              <a:t>Designed for sub-metering</a:t>
            </a:r>
          </a:p>
          <a:p>
            <a:pPr lvl="1"/>
            <a:r>
              <a:rPr lang="en-US" sz="1600" dirty="0" smtClean="0"/>
              <a:t>Up to 24 Circuits</a:t>
            </a:r>
          </a:p>
          <a:p>
            <a:pPr lvl="1"/>
            <a:r>
              <a:rPr lang="en-US" sz="1600" dirty="0" smtClean="0"/>
              <a:t>Compact Design</a:t>
            </a:r>
          </a:p>
          <a:p>
            <a:pPr lvl="1"/>
            <a:r>
              <a:rPr lang="en-US" sz="1600" dirty="0" smtClean="0"/>
              <a:t>High Density Power Monitoring</a:t>
            </a:r>
          </a:p>
          <a:p>
            <a:pPr lvl="1"/>
            <a:r>
              <a:rPr lang="en-US" sz="1600" dirty="0" smtClean="0"/>
              <a:t>Schneider Product Line</a:t>
            </a:r>
          </a:p>
          <a:p>
            <a:pPr>
              <a:buNone/>
            </a:pPr>
            <a:endParaRPr lang="en-US" sz="20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The System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Coordinated with Electrical Engineers on component compatibility</a:t>
            </a:r>
          </a:p>
          <a:p>
            <a:r>
              <a:rPr lang="en-US" sz="2000" dirty="0" smtClean="0"/>
              <a:t>Constructed and  finalized material list for Schneider complete with all instruments and controllers </a:t>
            </a:r>
          </a:p>
          <a:p>
            <a:r>
              <a:rPr lang="en-US" sz="2000" dirty="0" smtClean="0"/>
              <a:t>Matthew Berwind and Colby Jarrett completed 3-day C-bus Schneider training in Nashville, TN</a:t>
            </a:r>
          </a:p>
          <a:p>
            <a:r>
              <a:rPr lang="en-US" sz="2000" dirty="0" smtClean="0"/>
              <a:t>Submitted parts list to Schneider along with preliminary list of vital components needed begin preliminary for programming</a:t>
            </a:r>
          </a:p>
          <a:p>
            <a:r>
              <a:rPr lang="en-US" sz="2000" dirty="0" smtClean="0"/>
              <a:t>Constructed an outline to streamline the programming process</a:t>
            </a:r>
          </a:p>
          <a:p>
            <a:r>
              <a:rPr lang="en-US" sz="2000" dirty="0" smtClean="0"/>
              <a:t>Began physically networking, assembling, and programming control system.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Current Standing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We are currently in process of programming the system with the components from the preliminary material list.</a:t>
            </a:r>
          </a:p>
          <a:p>
            <a:endParaRPr lang="en-US" sz="2000" dirty="0" smtClean="0"/>
          </a:p>
          <a:p>
            <a:endParaRPr lang="en-US" dirty="0"/>
          </a:p>
        </p:txBody>
      </p:sp>
      <p:pic>
        <p:nvPicPr>
          <p:cNvPr id="4" name="Picture 3" descr="F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84" y="3067956"/>
            <a:ext cx="4705910" cy="3514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33" y="2775203"/>
            <a:ext cx="5241113" cy="3549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B0F0"/>
                </a:solidFill>
              </a:rPr>
              <a:t>Current Standing</a:t>
            </a:r>
            <a:endParaRPr lang="en-US" sz="2800" b="1" i="1" dirty="0">
              <a:solidFill>
                <a:srgbClr val="00B0F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already achieved many functionalities we desire in the final product such as damper control and power monitoring.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537" y="2857901"/>
            <a:ext cx="3791740" cy="33820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952" y="2857901"/>
            <a:ext cx="4768257" cy="3619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Lighting Control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019" y="2833687"/>
            <a:ext cx="6034181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7"/>
          <p:cNvGrpSpPr/>
          <p:nvPr/>
        </p:nvGrpSpPr>
        <p:grpSpPr>
          <a:xfrm>
            <a:off x="533400" y="3048000"/>
            <a:ext cx="5257800" cy="1676400"/>
            <a:chOff x="533400" y="3048000"/>
            <a:chExt cx="5257800" cy="1676400"/>
          </a:xfrm>
        </p:grpSpPr>
        <p:sp>
          <p:nvSpPr>
            <p:cNvPr id="5" name="Rectangle 4"/>
            <p:cNvSpPr/>
            <p:nvPr/>
          </p:nvSpPr>
          <p:spPr>
            <a:xfrm>
              <a:off x="1600200" y="3048000"/>
              <a:ext cx="3124200" cy="1676400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724400" y="4038600"/>
              <a:ext cx="1066800" cy="685800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" y="3048000"/>
              <a:ext cx="1066800" cy="685800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038600" y="16002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Control Logic on Main Living Area</a:t>
            </a:r>
            <a:endParaRPr lang="en-US" sz="3200" dirty="0"/>
          </a:p>
        </p:txBody>
      </p:sp>
      <p:grpSp>
        <p:nvGrpSpPr>
          <p:cNvPr id="4" name="Group 15"/>
          <p:cNvGrpSpPr/>
          <p:nvPr/>
        </p:nvGrpSpPr>
        <p:grpSpPr>
          <a:xfrm>
            <a:off x="6553200" y="921603"/>
            <a:ext cx="1981200" cy="5250597"/>
            <a:chOff x="6553200" y="921603"/>
            <a:chExt cx="1981200" cy="5250597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629400" y="6019800"/>
              <a:ext cx="155448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4495800" y="3886200"/>
              <a:ext cx="4572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553200" y="921603"/>
              <a:ext cx="1981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Target Light Level</a:t>
              </a:r>
              <a:endParaRPr lang="en-US" sz="2400" dirty="0"/>
            </a:p>
          </p:txBody>
        </p:sp>
      </p:grpSp>
      <p:sp>
        <p:nvSpPr>
          <p:cNvPr id="17" name="Sun 16"/>
          <p:cNvSpPr/>
          <p:nvPr/>
        </p:nvSpPr>
        <p:spPr>
          <a:xfrm>
            <a:off x="152400" y="228600"/>
            <a:ext cx="1280160" cy="1280160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419100" y="2019300"/>
            <a:ext cx="1295400" cy="4572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219200" y="1447800"/>
            <a:ext cx="1600200" cy="15240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447800" y="1219200"/>
            <a:ext cx="2590800" cy="17526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315200" y="4876800"/>
            <a:ext cx="457200" cy="1143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848600" y="51054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Natural</a:t>
            </a:r>
          </a:p>
          <a:p>
            <a:pPr algn="ctr"/>
            <a:r>
              <a:rPr lang="en-US" sz="1400" dirty="0" smtClean="0"/>
              <a:t>Light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609600" y="3048000"/>
            <a:ext cx="4114800" cy="304800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600200" y="4343400"/>
            <a:ext cx="4114800" cy="304800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315200" y="3413760"/>
            <a:ext cx="457200" cy="146304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772400" y="3657600"/>
            <a:ext cx="137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Fluorescents</a:t>
            </a:r>
          </a:p>
          <a:p>
            <a:pPr algn="ctr"/>
            <a:r>
              <a:rPr lang="en-US" sz="1400" dirty="0" smtClean="0"/>
              <a:t>40, 60, or 100%</a:t>
            </a:r>
            <a:endParaRPr lang="en-US" sz="1400" dirty="0"/>
          </a:p>
        </p:txBody>
      </p:sp>
      <p:sp>
        <p:nvSpPr>
          <p:cNvPr id="33" name="Oval 32"/>
          <p:cNvSpPr/>
          <p:nvPr/>
        </p:nvSpPr>
        <p:spPr>
          <a:xfrm>
            <a:off x="2057400" y="3733800"/>
            <a:ext cx="182880" cy="1828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895600" y="3962400"/>
            <a:ext cx="182880" cy="1828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581400" y="3810000"/>
            <a:ext cx="182880" cy="1828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495800" y="3733800"/>
            <a:ext cx="182880" cy="1828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495800" y="3550920"/>
            <a:ext cx="182880" cy="18288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315200" y="1676400"/>
            <a:ext cx="457200" cy="17526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772400" y="21336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Can Lights</a:t>
            </a:r>
          </a:p>
          <a:p>
            <a:pPr algn="ctr"/>
            <a:r>
              <a:rPr lang="en-US" sz="1400" dirty="0" smtClean="0"/>
              <a:t>0-100%</a:t>
            </a:r>
            <a:endParaRPr lang="en-US" sz="1400" dirty="0"/>
          </a:p>
        </p:txBody>
      </p:sp>
      <p:grpSp>
        <p:nvGrpSpPr>
          <p:cNvPr id="8" name="Group 51"/>
          <p:cNvGrpSpPr/>
          <p:nvPr/>
        </p:nvGrpSpPr>
        <p:grpSpPr>
          <a:xfrm>
            <a:off x="6156960" y="381000"/>
            <a:ext cx="2773680" cy="1828800"/>
            <a:chOff x="6156960" y="381000"/>
            <a:chExt cx="2773680" cy="1828800"/>
          </a:xfrm>
        </p:grpSpPr>
        <p:grpSp>
          <p:nvGrpSpPr>
            <p:cNvPr id="10" name="Group 47"/>
            <p:cNvGrpSpPr/>
            <p:nvPr/>
          </p:nvGrpSpPr>
          <p:grpSpPr>
            <a:xfrm>
              <a:off x="6248400" y="533400"/>
              <a:ext cx="2590800" cy="1676400"/>
              <a:chOff x="6172200" y="533400"/>
              <a:chExt cx="2590800" cy="1676400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 flipV="1">
                <a:off x="6172200" y="1828800"/>
                <a:ext cx="533400" cy="381000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46"/>
              <p:cNvGrpSpPr/>
              <p:nvPr/>
            </p:nvGrpSpPr>
            <p:grpSpPr>
              <a:xfrm>
                <a:off x="6172200" y="533400"/>
                <a:ext cx="2590800" cy="1676400"/>
                <a:chOff x="6172200" y="533400"/>
                <a:chExt cx="2590800" cy="1676400"/>
              </a:xfrm>
            </p:grpSpPr>
            <p:grpSp>
              <p:nvGrpSpPr>
                <p:cNvPr id="14" name="Group 45"/>
                <p:cNvGrpSpPr/>
                <p:nvPr/>
              </p:nvGrpSpPr>
              <p:grpSpPr>
                <a:xfrm>
                  <a:off x="6172200" y="533400"/>
                  <a:ext cx="2590800" cy="381000"/>
                  <a:chOff x="6172200" y="533400"/>
                  <a:chExt cx="2590800" cy="381000"/>
                </a:xfrm>
              </p:grpSpPr>
              <p:cxnSp>
                <p:nvCxnSpPr>
                  <p:cNvPr id="42" name="Straight Connector 41"/>
                  <p:cNvCxnSpPr/>
                  <p:nvPr/>
                </p:nvCxnSpPr>
                <p:spPr>
                  <a:xfrm flipV="1">
                    <a:off x="8229600" y="533400"/>
                    <a:ext cx="533400" cy="381000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 flipH="1" flipV="1">
                    <a:off x="6172200" y="533400"/>
                    <a:ext cx="533400" cy="381000"/>
                  </a:xfrm>
                  <a:prstGeom prst="line">
                    <a:avLst/>
                  </a:prstGeom>
                  <a:ln w="38100"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5" name="Straight Connector 44"/>
                <p:cNvCxnSpPr/>
                <p:nvPr/>
              </p:nvCxnSpPr>
              <p:spPr>
                <a:xfrm flipH="1" flipV="1">
                  <a:off x="8229600" y="1828800"/>
                  <a:ext cx="533400" cy="381000"/>
                </a:xfrm>
                <a:prstGeom prst="line">
                  <a:avLst/>
                </a:prstGeom>
                <a:ln w="381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 flipV="1">
              <a:off x="7543800" y="381000"/>
              <a:ext cx="0" cy="54864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8382000" y="1371600"/>
              <a:ext cx="54864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6156960" y="1371600"/>
              <a:ext cx="548640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838200" y="53340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At every step, levels checked against target through the Multi-Sensors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1511419" y="3299532"/>
            <a:ext cx="182880" cy="1828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66925" y="4224318"/>
            <a:ext cx="182880" cy="1828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328539" y="4922520"/>
            <a:ext cx="182880" cy="1828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529176" y="4859044"/>
            <a:ext cx="1608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= Multi-Sensor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7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/>
      <p:bldP spid="53" grpId="0"/>
      <p:bldP spid="47" grpId="0" animBg="1"/>
      <p:bldP spid="48" grpId="0" animBg="1"/>
      <p:bldP spid="52" grpId="0" animBg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Lighting Control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429000"/>
            <a:ext cx="34194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1302603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In addition, several LED lights are placed throughout the structure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2140803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Color levels and overall magnitude can be adjusted to create “mood” lighting in the main area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262</TotalTime>
  <Words>456</Words>
  <Application>Microsoft Office PowerPoint</Application>
  <PresentationFormat>On-screen Show (4:3)</PresentationFormat>
  <Paragraphs>85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Solar Decathlon Controls Team</vt:lpstr>
      <vt:lpstr>System Requirements</vt:lpstr>
      <vt:lpstr>Methodology</vt:lpstr>
      <vt:lpstr>Methodology</vt:lpstr>
      <vt:lpstr>Methodology</vt:lpstr>
      <vt:lpstr>Methodology</vt:lpstr>
      <vt:lpstr>Methodology</vt:lpstr>
      <vt:lpstr>Our Solution</vt:lpstr>
      <vt:lpstr>The System</vt:lpstr>
      <vt:lpstr>Current Standing</vt:lpstr>
      <vt:lpstr>Current Standing</vt:lpstr>
      <vt:lpstr>Lighting Control</vt:lpstr>
      <vt:lpstr>Slide 13</vt:lpstr>
    </vt:vector>
  </TitlesOfParts>
  <Company>University of Tennessee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Decathlon Controls Team</dc:title>
  <dc:creator>Travis Lathrop</dc:creator>
  <cp:lastModifiedBy>Colby</cp:lastModifiedBy>
  <cp:revision>22</cp:revision>
  <dcterms:created xsi:type="dcterms:W3CDTF">2011-04-25T21:44:30Z</dcterms:created>
  <dcterms:modified xsi:type="dcterms:W3CDTF">2011-04-26T16:21:04Z</dcterms:modified>
</cp:coreProperties>
</file>