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notesSlides/notesSlide26.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Override PartName="/ppt/charts/chart8.xml" ContentType="application/vnd.openxmlformats-officedocument.drawingml.chart+xml"/>
  <Override PartName="/ppt/notesSlides/notesSlide31.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theme/themeOverride7.xml" ContentType="application/vnd.openxmlformats-officedocument.themeOverride+xml"/>
  <Override PartName="/ppt/charts/chart12.xml" ContentType="application/vnd.openxmlformats-officedocument.drawingml.chart+xml"/>
  <Override PartName="/ppt/theme/themeOverride8.xml" ContentType="application/vnd.openxmlformats-officedocument.themeOverride+xml"/>
  <Override PartName="/ppt/notesSlides/notesSlide33.xml" ContentType="application/vnd.openxmlformats-officedocument.presentationml.notesSlide+xml"/>
  <Override PartName="/ppt/charts/chart13.xml" ContentType="application/vnd.openxmlformats-officedocument.drawingml.chart+xml"/>
  <Override PartName="/ppt/theme/themeOverride9.xml" ContentType="application/vnd.openxmlformats-officedocument.themeOverride+xml"/>
  <Override PartName="/ppt/charts/chart14.xml" ContentType="application/vnd.openxmlformats-officedocument.drawingml.chart+xml"/>
  <Override PartName="/ppt/theme/themeOverride10.xml" ContentType="application/vnd.openxmlformats-officedocument.themeOverride+xml"/>
  <Override PartName="/ppt/charts/chart15.xml" ContentType="application/vnd.openxmlformats-officedocument.drawingml.chart+xml"/>
  <Override PartName="/ppt/theme/themeOverride11.xml" ContentType="application/vnd.openxmlformats-officedocument.themeOverride+xml"/>
  <Override PartName="/ppt/notesSlides/notesSlide34.xml" ContentType="application/vnd.openxmlformats-officedocument.presentationml.notesSlide+xml"/>
  <Override PartName="/ppt/charts/chart16.xml" ContentType="application/vnd.openxmlformats-officedocument.drawingml.chart+xml"/>
  <Override PartName="/ppt/theme/themeOverride12.xml" ContentType="application/vnd.openxmlformats-officedocument.themeOverride+xml"/>
  <Override PartName="/ppt/charts/chart17.xml" ContentType="application/vnd.openxmlformats-officedocument.drawingml.chart+xml"/>
  <Override PartName="/ppt/theme/themeOverride13.xml" ContentType="application/vnd.openxmlformats-officedocument.themeOverride+xml"/>
  <Override PartName="/ppt/charts/chart18.xml" ContentType="application/vnd.openxmlformats-officedocument.drawingml.chart+xml"/>
  <Override PartName="/ppt/theme/themeOverride14.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713" r:id="rId2"/>
    <p:sldMasterId id="2147483777" r:id="rId3"/>
  </p:sldMasterIdLst>
  <p:notesMasterIdLst>
    <p:notesMasterId r:id="rId47"/>
  </p:notesMasterIdLst>
  <p:handoutMasterIdLst>
    <p:handoutMasterId r:id="rId48"/>
  </p:handoutMasterIdLst>
  <p:sldIdLst>
    <p:sldId id="321" r:id="rId4"/>
    <p:sldId id="432" r:id="rId5"/>
    <p:sldId id="435" r:id="rId6"/>
    <p:sldId id="436" r:id="rId7"/>
    <p:sldId id="442" r:id="rId8"/>
    <p:sldId id="437" r:id="rId9"/>
    <p:sldId id="438" r:id="rId10"/>
    <p:sldId id="349" r:id="rId11"/>
    <p:sldId id="440" r:id="rId12"/>
    <p:sldId id="357" r:id="rId13"/>
    <p:sldId id="352" r:id="rId14"/>
    <p:sldId id="365" r:id="rId15"/>
    <p:sldId id="353" r:id="rId16"/>
    <p:sldId id="361" r:id="rId17"/>
    <p:sldId id="326" r:id="rId18"/>
    <p:sldId id="325" r:id="rId19"/>
    <p:sldId id="443" r:id="rId20"/>
    <p:sldId id="406" r:id="rId21"/>
    <p:sldId id="407" r:id="rId22"/>
    <p:sldId id="408" r:id="rId23"/>
    <p:sldId id="328" r:id="rId24"/>
    <p:sldId id="376" r:id="rId25"/>
    <p:sldId id="396" r:id="rId26"/>
    <p:sldId id="409" r:id="rId27"/>
    <p:sldId id="410" r:id="rId28"/>
    <p:sldId id="411" r:id="rId29"/>
    <p:sldId id="412" r:id="rId30"/>
    <p:sldId id="413" r:id="rId31"/>
    <p:sldId id="414" r:id="rId32"/>
    <p:sldId id="415" r:id="rId33"/>
    <p:sldId id="416" r:id="rId34"/>
    <p:sldId id="417" r:id="rId35"/>
    <p:sldId id="418" r:id="rId36"/>
    <p:sldId id="419" r:id="rId37"/>
    <p:sldId id="420" r:id="rId38"/>
    <p:sldId id="421" r:id="rId39"/>
    <p:sldId id="422" r:id="rId40"/>
    <p:sldId id="423" r:id="rId41"/>
    <p:sldId id="424" r:id="rId42"/>
    <p:sldId id="429" r:id="rId43"/>
    <p:sldId id="430" r:id="rId44"/>
    <p:sldId id="431" r:id="rId45"/>
    <p:sldId id="43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CC99"/>
    <a:srgbClr val="E65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720" autoAdjust="0"/>
  </p:normalViewPr>
  <p:slideViewPr>
    <p:cSldViewPr>
      <p:cViewPr varScale="1">
        <p:scale>
          <a:sx n="65" d="100"/>
          <a:sy n="65" d="100"/>
        </p:scale>
        <p:origin x="1320" y="56"/>
      </p:cViewPr>
      <p:guideLst>
        <p:guide orient="horz" pos="2160"/>
        <p:guide pos="2880"/>
      </p:guideLst>
    </p:cSldViewPr>
  </p:slideViewPr>
  <p:notesTextViewPr>
    <p:cViewPr>
      <p:scale>
        <a:sx n="1" d="1"/>
        <a:sy n="1" d="1"/>
      </p:scale>
      <p:origin x="0" y="0"/>
    </p:cViewPr>
  </p:notesTextViewPr>
  <p:sorterViewPr>
    <p:cViewPr>
      <p:scale>
        <a:sx n="66" d="100"/>
        <a:sy n="66" d="100"/>
      </p:scale>
      <p:origin x="0" y="708"/>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8.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9.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2.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3.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4.xm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andusky:Documents:research:dataONE:librarianSurvey:SPSSFiles:librarianPaperSurveyAnalysis:DataAndCharts.xlsx" TargetMode="Externa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dLbl>
              <c:idx val="0"/>
              <c:layout>
                <c:manualLayout>
                  <c:x val="-3.0030030030030051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BF-443A-96C7-99F07C640415}"/>
                </c:ext>
              </c:extLst>
            </c:dLbl>
            <c:dLbl>
              <c:idx val="1"/>
              <c:layout>
                <c:manualLayout>
                  <c:x val="-3.0030030030030051E-3"/>
                  <c:y val="-2.82485875706215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ABF-443A-96C7-99F07C640415}"/>
                </c:ext>
              </c:extLst>
            </c:dLbl>
            <c:dLbl>
              <c:idx val="2"/>
              <c:layout>
                <c:manualLayout>
                  <c:x val="-7.5075075075075066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ABF-443A-96C7-99F07C640415}"/>
                </c:ext>
              </c:extLst>
            </c:dLbl>
            <c:dLbl>
              <c:idx val="3"/>
              <c:layout>
                <c:manualLayout>
                  <c:x val="-6.0060060060060094E-3"/>
                  <c:y val="2.82485875706215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ABF-443A-96C7-99F07C640415}"/>
                </c:ext>
              </c:extLst>
            </c:dLbl>
            <c:dLbl>
              <c:idx val="4"/>
              <c:layout>
                <c:manualLayout>
                  <c:x val="-1.5016197299661887E-3"/>
                  <c:y val="-5.64993994394769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ABF-443A-96C7-99F07C640415}"/>
                </c:ext>
              </c:extLst>
            </c:dLbl>
            <c:dLbl>
              <c:idx val="5"/>
              <c:layout>
                <c:manualLayout>
                  <c:x val="-6.0060060060060094E-3"/>
                  <c:y val="5.64971751412429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ABF-443A-96C7-99F07C640415}"/>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ABF-443A-96C7-99F07C640415}"/>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ABF-443A-96C7-99F07C640415}"/>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ABF-443A-96C7-99F07C64041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Sheet1!$A$2:$A$10</c:f>
              <c:strCache>
                <c:ptCount val="9"/>
                <c:pt idx="0">
                  <c:v>Other reasons for data not available</c:v>
                </c:pt>
                <c:pt idx="1">
                  <c:v>Should not be available</c:v>
                </c:pt>
                <c:pt idx="2">
                  <c:v>Do not need data</c:v>
                </c:pt>
                <c:pt idx="3">
                  <c:v>Sponsor does not require</c:v>
                </c:pt>
                <c:pt idx="4">
                  <c:v>Lack of standards</c:v>
                </c:pt>
                <c:pt idx="5">
                  <c:v>Do not have rights to make data…</c:v>
                </c:pt>
                <c:pt idx="6">
                  <c:v>No place to put data</c:v>
                </c:pt>
                <c:pt idx="7">
                  <c:v>Lack of funding</c:v>
                </c:pt>
                <c:pt idx="8">
                  <c:v>Insufficient time</c:v>
                </c:pt>
              </c:strCache>
            </c:strRef>
          </c:cat>
          <c:val>
            <c:numRef>
              <c:f>Sheet1!$B$2:$B$10</c:f>
              <c:numCache>
                <c:formatCode>0%</c:formatCode>
                <c:ptCount val="9"/>
                <c:pt idx="0">
                  <c:v>0.12000000000000002</c:v>
                </c:pt>
                <c:pt idx="1">
                  <c:v>0.12000000000000002</c:v>
                </c:pt>
                <c:pt idx="2">
                  <c:v>0.13</c:v>
                </c:pt>
                <c:pt idx="3">
                  <c:v>0.15000000000000019</c:v>
                </c:pt>
                <c:pt idx="4">
                  <c:v>0.17</c:v>
                </c:pt>
                <c:pt idx="5">
                  <c:v>0.2</c:v>
                </c:pt>
                <c:pt idx="6">
                  <c:v>0.2</c:v>
                </c:pt>
                <c:pt idx="7">
                  <c:v>0.34</c:v>
                </c:pt>
                <c:pt idx="8">
                  <c:v>0.45</c:v>
                </c:pt>
              </c:numCache>
            </c:numRef>
          </c:val>
          <c:extLst>
            <c:ext xmlns:c16="http://schemas.microsoft.com/office/drawing/2014/chart" uri="{C3380CC4-5D6E-409C-BE32-E72D297353CC}">
              <c16:uniqueId val="{00000009-4ABF-443A-96C7-99F07C640415}"/>
            </c:ext>
          </c:extLst>
        </c:ser>
        <c:dLbls>
          <c:showLegendKey val="0"/>
          <c:showVal val="0"/>
          <c:showCatName val="0"/>
          <c:showSerName val="0"/>
          <c:showPercent val="0"/>
          <c:showBubbleSize val="0"/>
        </c:dLbls>
        <c:gapWidth val="150"/>
        <c:axId val="125901440"/>
        <c:axId val="125907328"/>
      </c:barChart>
      <c:catAx>
        <c:axId val="125901440"/>
        <c:scaling>
          <c:orientation val="minMax"/>
        </c:scaling>
        <c:delete val="0"/>
        <c:axPos val="l"/>
        <c:numFmt formatCode="General" sourceLinked="0"/>
        <c:majorTickMark val="out"/>
        <c:minorTickMark val="none"/>
        <c:tickLblPos val="nextTo"/>
        <c:crossAx val="125907328"/>
        <c:crosses val="autoZero"/>
        <c:auto val="1"/>
        <c:lblAlgn val="ctr"/>
        <c:lblOffset val="100"/>
        <c:noMultiLvlLbl val="0"/>
      </c:catAx>
      <c:valAx>
        <c:axId val="125907328"/>
        <c:scaling>
          <c:orientation val="minMax"/>
          <c:max val="1"/>
          <c:min val="0"/>
        </c:scaling>
        <c:delete val="0"/>
        <c:axPos val="b"/>
        <c:numFmt formatCode="0%" sourceLinked="1"/>
        <c:majorTickMark val="out"/>
        <c:minorTickMark val="none"/>
        <c:tickLblPos val="none"/>
        <c:crossAx val="125901440"/>
        <c:crosses val="autoZero"/>
        <c:crossBetween val="between"/>
        <c:majorUnit val="0.1"/>
        <c:minorUnit val="0.1"/>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Associates Colleges</a:t>
            </a:r>
            <a:endParaRPr lang="en-US" sz="2400" b="0" dirty="0"/>
          </a:p>
        </c:rich>
      </c:tx>
      <c:layout>
        <c:manualLayout>
          <c:xMode val="edge"/>
          <c:yMode val="edge"/>
          <c:x val="0.30020291807464589"/>
          <c:y val="4.0385152133759206E-3"/>
        </c:manualLayout>
      </c:layout>
      <c:overlay val="0"/>
    </c:title>
    <c:autoTitleDeleted val="0"/>
    <c:plotArea>
      <c:layout>
        <c:manualLayout>
          <c:layoutTarget val="inner"/>
          <c:xMode val="edge"/>
          <c:yMode val="edge"/>
          <c:x val="7.835061424992229E-2"/>
          <c:y val="0.22107505037511188"/>
          <c:w val="0.47658743438320356"/>
          <c:h val="0.71488115157480636"/>
        </c:manualLayout>
      </c:layout>
      <c:pieChart>
        <c:varyColors val="1"/>
        <c:ser>
          <c:idx val="0"/>
          <c:order val="0"/>
          <c:tx>
            <c:strRef>
              <c:f>Sheet1!$B$1</c:f>
              <c:strCache>
                <c:ptCount val="1"/>
                <c:pt idx="0">
                  <c:v>Series 1</c:v>
                </c:pt>
              </c:strCache>
            </c:strRef>
          </c:tx>
          <c:dLbls>
            <c:dLbl>
              <c:idx val="0"/>
              <c:layout>
                <c:manualLayout>
                  <c:x val="-0.18485413854231558"/>
                  <c:y val="0.1025098902899405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AA8-4D98-ACEE-8AE26457F79F}"/>
                </c:ext>
              </c:extLst>
            </c:dLbl>
            <c:dLbl>
              <c:idx val="1"/>
              <c:layout>
                <c:manualLayout>
                  <c:x val="0.15032847363333271"/>
                  <c:y val="-0.1873730075340527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AA8-4D98-ACEE-8AE26457F79F}"/>
                </c:ext>
              </c:extLst>
            </c:dLbl>
            <c:dLbl>
              <c:idx val="2"/>
              <c:layout>
                <c:manualLayout>
                  <c:x val="7.4743745473095063E-2"/>
                  <c:y val="0.1973838004052327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AA8-4D98-ACEE-8AE26457F79F}"/>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0.4</c:v>
                </c:pt>
                <c:pt idx="1">
                  <c:v>0.53</c:v>
                </c:pt>
                <c:pt idx="2">
                  <c:v>7.0000000000000021E-2</c:v>
                </c:pt>
              </c:numCache>
            </c:numRef>
          </c:val>
          <c:extLst>
            <c:ext xmlns:c16="http://schemas.microsoft.com/office/drawing/2014/chart" uri="{C3380CC4-5D6E-409C-BE32-E72D297353CC}">
              <c16:uniqueId val="{00000003-2AA8-4D98-ACEE-8AE26457F79F}"/>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308398835475725"/>
          <c:y val="0.32126319459461034"/>
          <c:w val="0.42978837335798487"/>
          <c:h val="0.59720252208347191"/>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318840579710234"/>
          <c:y val="0.22246914034118634"/>
          <c:w val="0.47658743438320356"/>
          <c:h val="0.71488115157480636"/>
        </c:manualLayout>
      </c:layout>
      <c:pieChart>
        <c:varyColors val="1"/>
        <c:ser>
          <c:idx val="0"/>
          <c:order val="0"/>
          <c:tx>
            <c:strRef>
              <c:f>Sheet1!$B$1</c:f>
              <c:strCache>
                <c:ptCount val="1"/>
                <c:pt idx="0">
                  <c:v>Series 1</c:v>
                </c:pt>
              </c:strCache>
            </c:strRef>
          </c:tx>
          <c:dLbls>
            <c:dLbl>
              <c:idx val="0"/>
              <c:layout>
                <c:manualLayout>
                  <c:x val="-0.19250713226064139"/>
                  <c:y val="0.111875030837890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F595-41D3-A1EB-4B39FA6A2C80}"/>
                </c:ext>
              </c:extLst>
            </c:dLbl>
            <c:dLbl>
              <c:idx val="1"/>
              <c:layout>
                <c:manualLayout>
                  <c:x val="0.15367397010156339"/>
                  <c:y val="-0.1729475992883340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595-41D3-A1EB-4B39FA6A2C80}"/>
                </c:ext>
              </c:extLst>
            </c:dLbl>
            <c:dLbl>
              <c:idx val="2"/>
              <c:layout>
                <c:manualLayout>
                  <c:x val="0.1458604359237704"/>
                  <c:y val="0.2538754158882619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F595-41D3-A1EB-4B39FA6A2C80}"/>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0.4</c:v>
                </c:pt>
                <c:pt idx="1">
                  <c:v>0.41000000000000009</c:v>
                </c:pt>
                <c:pt idx="2">
                  <c:v>0.19</c:v>
                </c:pt>
              </c:numCache>
            </c:numRef>
          </c:val>
          <c:extLst>
            <c:ext xmlns:c16="http://schemas.microsoft.com/office/drawing/2014/chart" uri="{C3380CC4-5D6E-409C-BE32-E72D297353CC}">
              <c16:uniqueId val="{00000003-F595-41D3-A1EB-4B39FA6A2C80}"/>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378466278671659"/>
          <c:y val="0.3095125218722693"/>
          <c:w val="0.41201842976149738"/>
          <c:h val="0.61279412091936092"/>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Research/Doctoral</a:t>
            </a:r>
            <a:endParaRPr lang="en-US" sz="2400" b="0" dirty="0"/>
          </a:p>
        </c:rich>
      </c:tx>
      <c:layout>
        <c:manualLayout>
          <c:xMode val="edge"/>
          <c:yMode val="edge"/>
          <c:x val="0.31913771091501958"/>
          <c:y val="2.3523339762199142E-3"/>
        </c:manualLayout>
      </c:layout>
      <c:overlay val="0"/>
    </c:title>
    <c:autoTitleDeleted val="0"/>
    <c:plotArea>
      <c:layout>
        <c:manualLayout>
          <c:layoutTarget val="inner"/>
          <c:xMode val="edge"/>
          <c:yMode val="edge"/>
          <c:x val="0.12567940726159188"/>
          <c:y val="0.221986001749781"/>
          <c:w val="0.47658743438320356"/>
          <c:h val="0.71488115157480636"/>
        </c:manualLayout>
      </c:layout>
      <c:pieChart>
        <c:varyColors val="1"/>
        <c:ser>
          <c:idx val="0"/>
          <c:order val="0"/>
          <c:tx>
            <c:strRef>
              <c:f>Sheet1!$B$1</c:f>
              <c:strCache>
                <c:ptCount val="1"/>
                <c:pt idx="0">
                  <c:v>Series 1</c:v>
                </c:pt>
              </c:strCache>
            </c:strRef>
          </c:tx>
          <c:dLbls>
            <c:dLbl>
              <c:idx val="0"/>
              <c:layout>
                <c:manualLayout>
                  <c:x val="-0.2061307515132037"/>
                  <c:y val="-4.0961017589271724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A9D1-403C-AB35-0DBBB9C591F3}"/>
                </c:ext>
              </c:extLst>
            </c:dLbl>
            <c:dLbl>
              <c:idx val="1"/>
              <c:layout>
                <c:manualLayout>
                  <c:x val="0.13430098023461348"/>
                  <c:y val="-0.14804807541488971"/>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9D1-403C-AB35-0DBBB9C591F3}"/>
                </c:ext>
              </c:extLst>
            </c:dLbl>
            <c:dLbl>
              <c:idx val="2"/>
              <c:layout>
                <c:manualLayout>
                  <c:x val="0.1790069098505544"/>
                  <c:y val="0.18818233677150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A9D1-403C-AB35-0DBBB9C591F3}"/>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0.4900000000000001</c:v>
                </c:pt>
                <c:pt idx="1">
                  <c:v>0.18000000000000005</c:v>
                </c:pt>
                <c:pt idx="2">
                  <c:v>0.33000000000000013</c:v>
                </c:pt>
              </c:numCache>
            </c:numRef>
          </c:val>
          <c:extLst>
            <c:ext xmlns:c16="http://schemas.microsoft.com/office/drawing/2014/chart" uri="{C3380CC4-5D6E-409C-BE32-E72D297353CC}">
              <c16:uniqueId val="{00000003-A9D1-403C-AB35-0DBBB9C591F3}"/>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79230274787085"/>
          <c:y val="0.30916535433070902"/>
          <c:w val="0.36920563500990972"/>
          <c:h val="0.55798159317284268"/>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Associates Colleges</a:t>
            </a:r>
            <a:endParaRPr lang="en-US" sz="2400" b="0" dirty="0"/>
          </a:p>
        </c:rich>
      </c:tx>
      <c:layout>
        <c:manualLayout>
          <c:xMode val="edge"/>
          <c:yMode val="edge"/>
          <c:x val="0.30020291807464589"/>
          <c:y val="4.0385152133759206E-3"/>
        </c:manualLayout>
      </c:layout>
      <c:overlay val="0"/>
    </c:title>
    <c:autoTitleDeleted val="0"/>
    <c:plotArea>
      <c:layout>
        <c:manualLayout>
          <c:layoutTarget val="inner"/>
          <c:xMode val="edge"/>
          <c:yMode val="edge"/>
          <c:x val="7.8350614249922318E-2"/>
          <c:y val="0.22107505037511188"/>
          <c:w val="0.47658743438320361"/>
          <c:h val="0.71488115157480658"/>
        </c:manualLayout>
      </c:layout>
      <c:pieChart>
        <c:varyColors val="1"/>
        <c:ser>
          <c:idx val="0"/>
          <c:order val="0"/>
          <c:tx>
            <c:strRef>
              <c:f>Sheet1!$B$1</c:f>
              <c:strCache>
                <c:ptCount val="1"/>
                <c:pt idx="0">
                  <c:v>Series 1</c:v>
                </c:pt>
              </c:strCache>
            </c:strRef>
          </c:tx>
          <c:dLbls>
            <c:dLbl>
              <c:idx val="0"/>
              <c:layout>
                <c:manualLayout>
                  <c:x val="-6.3159659886760436E-2"/>
                  <c:y val="0.1932443104041182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97E2-4A93-8925-406534D4F943}"/>
                </c:ext>
              </c:extLst>
            </c:dLbl>
            <c:dLbl>
              <c:idx val="1"/>
              <c:layout>
                <c:manualLayout>
                  <c:x val="4.4346054229855471E-3"/>
                  <c:y val="-0.1512240335236294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7E2-4A93-8925-406534D4F943}"/>
                </c:ext>
              </c:extLst>
            </c:dLbl>
            <c:dLbl>
              <c:idx val="2"/>
              <c:layout>
                <c:manualLayout>
                  <c:x val="9.6218678045109821E-2"/>
                  <c:y val="0.2244359938919779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7E2-4A93-8925-406534D4F943}"/>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0.1</c:v>
                </c:pt>
                <c:pt idx="1">
                  <c:v>0.8</c:v>
                </c:pt>
                <c:pt idx="2">
                  <c:v>0.1</c:v>
                </c:pt>
              </c:numCache>
            </c:numRef>
          </c:val>
          <c:extLst>
            <c:ext xmlns:c16="http://schemas.microsoft.com/office/drawing/2014/chart" uri="{C3380CC4-5D6E-409C-BE32-E72D297353CC}">
              <c16:uniqueId val="{00000003-97E2-4A93-8925-406534D4F943}"/>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3083988354757272"/>
          <c:y val="0.32126319459461039"/>
          <c:w val="0.42978837335798498"/>
          <c:h val="0.59720252208347191"/>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318840579710237"/>
          <c:y val="0.22246914034118637"/>
          <c:w val="0.47658743438320361"/>
          <c:h val="0.71488115157480658"/>
        </c:manualLayout>
      </c:layout>
      <c:pieChart>
        <c:varyColors val="1"/>
        <c:ser>
          <c:idx val="0"/>
          <c:order val="0"/>
          <c:tx>
            <c:strRef>
              <c:f>Sheet1!$B$1</c:f>
              <c:strCache>
                <c:ptCount val="1"/>
                <c:pt idx="0">
                  <c:v>Series 1</c:v>
                </c:pt>
              </c:strCache>
            </c:strRef>
          </c:tx>
          <c:dLbls>
            <c:dLbl>
              <c:idx val="0"/>
              <c:layout>
                <c:manualLayout>
                  <c:x val="-0.11642017573890227"/>
                  <c:y val="0.2163126879902016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1DD8-4A96-B4BD-A80EA31FB175}"/>
                </c:ext>
              </c:extLst>
            </c:dLbl>
            <c:dLbl>
              <c:idx val="1"/>
              <c:layout>
                <c:manualLayout>
                  <c:x val="-0.13618110236220474"/>
                  <c:y val="-0.1720149647214527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DD8-4A96-B4BD-A80EA31FB175}"/>
                </c:ext>
              </c:extLst>
            </c:dLbl>
            <c:dLbl>
              <c:idx val="2"/>
              <c:layout>
                <c:manualLayout>
                  <c:x val="0.16035318954695879"/>
                  <c:y val="0.1985848915135091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1DD8-4A96-B4BD-A80EA31FB175}"/>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0.13</c:v>
                </c:pt>
                <c:pt idx="1">
                  <c:v>0.61000000000000021</c:v>
                </c:pt>
                <c:pt idx="2">
                  <c:v>0.26</c:v>
                </c:pt>
              </c:numCache>
            </c:numRef>
          </c:val>
          <c:extLst>
            <c:ext xmlns:c16="http://schemas.microsoft.com/office/drawing/2014/chart" uri="{C3380CC4-5D6E-409C-BE32-E72D297353CC}">
              <c16:uniqueId val="{00000003-1DD8-4A96-B4BD-A80EA31FB175}"/>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378466278671659"/>
          <c:y val="0.29722550890985316"/>
          <c:w val="0.41201842976149738"/>
          <c:h val="0.61279412091936092"/>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Research/Doctoral</a:t>
            </a:r>
            <a:endParaRPr lang="en-US" sz="2400" b="0" dirty="0"/>
          </a:p>
        </c:rich>
      </c:tx>
      <c:layout>
        <c:manualLayout>
          <c:xMode val="edge"/>
          <c:yMode val="edge"/>
          <c:x val="0.31913771091501958"/>
          <c:y val="2.3523339762199142E-3"/>
        </c:manualLayout>
      </c:layout>
      <c:overlay val="0"/>
    </c:title>
    <c:autoTitleDeleted val="0"/>
    <c:plotArea>
      <c:layout>
        <c:manualLayout>
          <c:layoutTarget val="inner"/>
          <c:xMode val="edge"/>
          <c:yMode val="edge"/>
          <c:x val="0.12567940726159188"/>
          <c:y val="0.221986001749781"/>
          <c:w val="0.47658743438320361"/>
          <c:h val="0.71488115157480658"/>
        </c:manualLayout>
      </c:layout>
      <c:pieChart>
        <c:varyColors val="1"/>
        <c:ser>
          <c:idx val="0"/>
          <c:order val="0"/>
          <c:tx>
            <c:strRef>
              <c:f>Sheet1!$B$1</c:f>
              <c:strCache>
                <c:ptCount val="1"/>
                <c:pt idx="0">
                  <c:v>Series 1</c:v>
                </c:pt>
              </c:strCache>
            </c:strRef>
          </c:tx>
          <c:dLbls>
            <c:dLbl>
              <c:idx val="0"/>
              <c:layout>
                <c:manualLayout>
                  <c:x val="-0.12449809845197929"/>
                  <c:y val="0.2129109793402950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E189-4850-933C-A385BD60128E}"/>
                </c:ext>
              </c:extLst>
            </c:dLbl>
            <c:dLbl>
              <c:idx val="1"/>
              <c:layout>
                <c:manualLayout>
                  <c:x val="-0.15821602656810768"/>
                  <c:y val="-0.1869980643301347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189-4850-933C-A385BD60128E}"/>
                </c:ext>
              </c:extLst>
            </c:dLbl>
            <c:dLbl>
              <c:idx val="2"/>
              <c:layout>
                <c:manualLayout>
                  <c:x val="0.16540146767368363"/>
                  <c:y val="6.576764776241297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189-4850-933C-A385BD60128E}"/>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Yes</c:v>
                </c:pt>
                <c:pt idx="1">
                  <c:v>No</c:v>
                </c:pt>
                <c:pt idx="2">
                  <c:v>Planned</c:v>
                </c:pt>
              </c:strCache>
            </c:strRef>
          </c:cat>
          <c:val>
            <c:numRef>
              <c:f>Sheet1!$B$2:$B$4</c:f>
              <c:numCache>
                <c:formatCode>0%</c:formatCode>
                <c:ptCount val="3"/>
                <c:pt idx="0">
                  <c:v>0.18000000000000005</c:v>
                </c:pt>
                <c:pt idx="1">
                  <c:v>0.4300000000000001</c:v>
                </c:pt>
                <c:pt idx="2">
                  <c:v>0.39000000000000012</c:v>
                </c:pt>
              </c:numCache>
            </c:numRef>
          </c:val>
          <c:extLst>
            <c:ext xmlns:c16="http://schemas.microsoft.com/office/drawing/2014/chart" uri="{C3380CC4-5D6E-409C-BE32-E72D297353CC}">
              <c16:uniqueId val="{00000003-E189-4850-933C-A385BD60128E}"/>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792302747870862"/>
          <c:y val="0.30916535433070902"/>
          <c:w val="0.36920563500990977"/>
          <c:h val="0.55798159317284268"/>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Associates Colleges</a:t>
            </a:r>
            <a:endParaRPr lang="en-US" sz="2400" b="0" dirty="0"/>
          </a:p>
        </c:rich>
      </c:tx>
      <c:layout>
        <c:manualLayout>
          <c:xMode val="edge"/>
          <c:yMode val="edge"/>
          <c:x val="0.29304441933020176"/>
          <c:y val="4.0385152133759145E-3"/>
        </c:manualLayout>
      </c:layout>
      <c:overlay val="0"/>
    </c:title>
    <c:autoTitleDeleted val="0"/>
    <c:plotArea>
      <c:layout>
        <c:manualLayout>
          <c:layoutTarget val="inner"/>
          <c:xMode val="edge"/>
          <c:yMode val="edge"/>
          <c:x val="7.8350614249922262E-2"/>
          <c:y val="0.22107505037511188"/>
          <c:w val="0.4765874343832035"/>
          <c:h val="0.71488115157480625"/>
        </c:manualLayout>
      </c:layout>
      <c:pieChart>
        <c:varyColors val="1"/>
        <c:ser>
          <c:idx val="0"/>
          <c:order val="0"/>
          <c:tx>
            <c:strRef>
              <c:f>'Sheet1'!$B$1</c:f>
              <c:strCache>
                <c:ptCount val="1"/>
                <c:pt idx="0">
                  <c:v>Series 1</c:v>
                </c:pt>
              </c:strCache>
            </c:strRef>
          </c:tx>
          <c:dLbls>
            <c:dLbl>
              <c:idx val="0"/>
              <c:layout>
                <c:manualLayout>
                  <c:x val="-0.12758614858676037"/>
                  <c:y val="0.2234891171088441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886F-411B-A0EE-BAFCD1CF5FC0}"/>
                </c:ext>
              </c:extLst>
            </c:dLbl>
            <c:dLbl>
              <c:idx val="1"/>
              <c:layout>
                <c:manualLayout>
                  <c:x val="0.19771407152298531"/>
                  <c:y val="-0.22971588398580131"/>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86F-411B-A0EE-BAFCD1CF5FC0}"/>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0.17</c:v>
                </c:pt>
                <c:pt idx="1">
                  <c:v>0.83000000000000163</c:v>
                </c:pt>
              </c:numCache>
            </c:numRef>
          </c:val>
          <c:extLst>
            <c:ext xmlns:c16="http://schemas.microsoft.com/office/drawing/2014/chart" uri="{C3380CC4-5D6E-409C-BE32-E72D297353CC}">
              <c16:uniqueId val="{00000002-886F-411B-A0EE-BAFCD1CF5FC0}"/>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5205863205035075"/>
          <c:y val="0.30916535433070902"/>
          <c:w val="0.24724665537465201"/>
          <c:h val="0.38548884514436149"/>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318840579710231"/>
          <c:y val="0.22246914034118631"/>
          <c:w val="0.4765874343832035"/>
          <c:h val="0.71488115157480625"/>
        </c:manualLayout>
      </c:layout>
      <c:pieChart>
        <c:varyColors val="1"/>
        <c:ser>
          <c:idx val="0"/>
          <c:order val="0"/>
          <c:tx>
            <c:strRef>
              <c:f>'Sheet1'!$B$1</c:f>
              <c:strCache>
                <c:ptCount val="1"/>
                <c:pt idx="0">
                  <c:v>Series 1</c:v>
                </c:pt>
              </c:strCache>
            </c:strRef>
          </c:tx>
          <c:dLbls>
            <c:dLbl>
              <c:idx val="0"/>
              <c:layout>
                <c:manualLayout>
                  <c:x val="-0.11641978346456698"/>
                  <c:y val="0.1978824424784933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BEF9-43FD-BC4A-C6657C059D8F}"/>
                </c:ext>
              </c:extLst>
            </c:dLbl>
            <c:dLbl>
              <c:idx val="1"/>
              <c:layout>
                <c:manualLayout>
                  <c:x val="0.19352904256533182"/>
                  <c:y val="-0.2220947320658921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EF9-43FD-BC4A-C6657C059D8F}"/>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0.16</c:v>
                </c:pt>
                <c:pt idx="1">
                  <c:v>0.84000000000000163</c:v>
                </c:pt>
              </c:numCache>
            </c:numRef>
          </c:val>
          <c:extLst>
            <c:ext xmlns:c16="http://schemas.microsoft.com/office/drawing/2014/chart" uri="{C3380CC4-5D6E-409C-BE32-E72D297353CC}">
              <c16:uniqueId val="{00000002-BEF9-43FD-BC4A-C6657C059D8F}"/>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6711805555555925"/>
          <c:y val="0.30951252187226913"/>
          <c:w val="0.30694596599338175"/>
          <c:h val="0.38548884514436149"/>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400" b="0" dirty="0" smtClean="0"/>
              <a:t>Research/Doctoral</a:t>
            </a:r>
            <a:endParaRPr lang="en-US" sz="2400" b="0" dirty="0"/>
          </a:p>
        </c:rich>
      </c:tx>
      <c:layout>
        <c:manualLayout>
          <c:xMode val="edge"/>
          <c:yMode val="edge"/>
          <c:x val="0.31913771091501958"/>
          <c:y val="2.3523339762199142E-3"/>
        </c:manualLayout>
      </c:layout>
      <c:overlay val="0"/>
    </c:title>
    <c:autoTitleDeleted val="0"/>
    <c:plotArea>
      <c:layout>
        <c:manualLayout>
          <c:layoutTarget val="inner"/>
          <c:xMode val="edge"/>
          <c:yMode val="edge"/>
          <c:x val="0.12567940726159188"/>
          <c:y val="0.221986001749781"/>
          <c:w val="0.4765874343832035"/>
          <c:h val="0.71488115157480625"/>
        </c:manualLayout>
      </c:layout>
      <c:pieChart>
        <c:varyColors val="1"/>
        <c:ser>
          <c:idx val="0"/>
          <c:order val="0"/>
          <c:tx>
            <c:strRef>
              <c:f>'Sheet1'!$B$1</c:f>
              <c:strCache>
                <c:ptCount val="1"/>
                <c:pt idx="0">
                  <c:v>Series 1</c:v>
                </c:pt>
              </c:strCache>
            </c:strRef>
          </c:tx>
          <c:dLbls>
            <c:dLbl>
              <c:idx val="0"/>
              <c:layout>
                <c:manualLayout>
                  <c:x val="-0.17891991218156691"/>
                  <c:y val="0.1461395697713034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0609-4B47-94AB-628E92BEA835}"/>
                </c:ext>
              </c:extLst>
            </c:dLbl>
            <c:dLbl>
              <c:idx val="1"/>
              <c:layout>
                <c:manualLayout>
                  <c:x val="0.19552537462340377"/>
                  <c:y val="-0.1869980643301349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609-4B47-94AB-628E92BEA835}"/>
                </c:ext>
              </c:extLst>
            </c:dLbl>
            <c:spPr>
              <a:noFill/>
              <a:ln>
                <a:noFill/>
              </a:ln>
              <a:effectLst/>
            </c:spPr>
            <c:txPr>
              <a:bodyPr/>
              <a:lstStyle/>
              <a:p>
                <a:pPr>
                  <a:defRPr sz="24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0.3100000000000015</c:v>
                </c:pt>
                <c:pt idx="1">
                  <c:v>0.69000000000000161</c:v>
                </c:pt>
              </c:numCache>
            </c:numRef>
          </c:val>
          <c:extLst>
            <c:ext xmlns:c16="http://schemas.microsoft.com/office/drawing/2014/chart" uri="{C3380CC4-5D6E-409C-BE32-E72D297353CC}">
              <c16:uniqueId val="{00000002-0609-4B47-94AB-628E92BEA835}"/>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8656249999999686"/>
          <c:y val="0.30916535433070902"/>
          <c:w val="0.21274294619422757"/>
          <c:h val="0.38548884514436149"/>
        </c:manualLayout>
      </c:layout>
      <c:overlay val="0"/>
      <c:txPr>
        <a:bodyPr/>
        <a:lstStyle/>
        <a:p>
          <a:pPr>
            <a:defRPr sz="2400"/>
          </a:pPr>
          <a:endParaRPr lang="en-US"/>
        </a:p>
      </c:txPr>
    </c:legend>
    <c:plotVisOnly val="1"/>
    <c:dispBlanksAs val="zero"/>
    <c:showDLblsOverMax val="0"/>
  </c:chart>
  <c:spPr>
    <a:gradFill flip="none" rotWithShape="1">
      <a:gsLst>
        <a:gs pos="0">
          <a:srgbClr val="FFEFD1">
            <a:alpha val="68000"/>
          </a:srgbClr>
        </a:gs>
        <a:gs pos="64999">
          <a:srgbClr val="F0EBD5"/>
        </a:gs>
        <a:gs pos="100000">
          <a:srgbClr val="D1C39F"/>
        </a:gs>
      </a:gsLst>
      <a:lin ang="0" scaled="1"/>
      <a:tileRect/>
    </a:gradFill>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ctr">
              <a:defRPr sz="1000"/>
            </a:pPr>
            <a:r>
              <a:rPr lang="en-US" sz="1800" dirty="0"/>
              <a:t>Do you interact with faculty, students, or staff in support of their research data services (RDS) as part of your regular job responsibilities</a:t>
            </a:r>
            <a:r>
              <a:rPr lang="en-US" sz="1800" dirty="0" smtClean="0"/>
              <a:t>? (n = 223)</a:t>
            </a:r>
            <a:endParaRPr lang="en-US" sz="1800" dirty="0"/>
          </a:p>
        </c:rich>
      </c:tx>
      <c:layout>
        <c:manualLayout>
          <c:xMode val="edge"/>
          <c:yMode val="edge"/>
          <c:x val="0.11841422094965423"/>
          <c:y val="1.7959770114942555E-2"/>
        </c:manualLayout>
      </c:layout>
      <c:overlay val="0"/>
    </c:title>
    <c:autoTitleDeleted val="0"/>
    <c:plotArea>
      <c:layout/>
      <c:barChart>
        <c:barDir val="col"/>
        <c:grouping val="clustered"/>
        <c:varyColors val="0"/>
        <c:ser>
          <c:idx val="0"/>
          <c:order val="0"/>
          <c:invertIfNegative val="0"/>
          <c:cat>
            <c:strRef>
              <c:f>Quest2!$A$4:$A$6</c:f>
              <c:strCache>
                <c:ptCount val="3"/>
                <c:pt idx="0">
                  <c:v>Integral to job (27.9%)</c:v>
                </c:pt>
                <c:pt idx="1">
                  <c:v>Occasionally (40.5%)</c:v>
                </c:pt>
                <c:pt idx="2">
                  <c:v>No (31.5%)</c:v>
                </c:pt>
              </c:strCache>
            </c:strRef>
          </c:cat>
          <c:val>
            <c:numRef>
              <c:f>Quest2!$B$4:$B$6</c:f>
              <c:numCache>
                <c:formatCode>General</c:formatCode>
                <c:ptCount val="3"/>
                <c:pt idx="0">
                  <c:v>62</c:v>
                </c:pt>
                <c:pt idx="1">
                  <c:v>90</c:v>
                </c:pt>
                <c:pt idx="2">
                  <c:v>70</c:v>
                </c:pt>
              </c:numCache>
            </c:numRef>
          </c:val>
          <c:extLst>
            <c:ext xmlns:c16="http://schemas.microsoft.com/office/drawing/2014/chart" uri="{C3380CC4-5D6E-409C-BE32-E72D297353CC}">
              <c16:uniqueId val="{00000000-01F1-4A04-9DD2-A41A6C76CA75}"/>
            </c:ext>
          </c:extLst>
        </c:ser>
        <c:dLbls>
          <c:showLegendKey val="0"/>
          <c:showVal val="0"/>
          <c:showCatName val="0"/>
          <c:showSerName val="0"/>
          <c:showPercent val="0"/>
          <c:showBubbleSize val="0"/>
        </c:dLbls>
        <c:gapWidth val="150"/>
        <c:axId val="103593088"/>
        <c:axId val="103594624"/>
      </c:barChart>
      <c:catAx>
        <c:axId val="103593088"/>
        <c:scaling>
          <c:orientation val="minMax"/>
        </c:scaling>
        <c:delete val="0"/>
        <c:axPos val="b"/>
        <c:numFmt formatCode="General" sourceLinked="0"/>
        <c:majorTickMark val="out"/>
        <c:minorTickMark val="none"/>
        <c:tickLblPos val="nextTo"/>
        <c:txPr>
          <a:bodyPr/>
          <a:lstStyle/>
          <a:p>
            <a:pPr>
              <a:defRPr sz="1600" b="1"/>
            </a:pPr>
            <a:endParaRPr lang="en-US"/>
          </a:p>
        </c:txPr>
        <c:crossAx val="103594624"/>
        <c:crosses val="autoZero"/>
        <c:auto val="1"/>
        <c:lblAlgn val="ctr"/>
        <c:lblOffset val="100"/>
        <c:noMultiLvlLbl val="0"/>
      </c:catAx>
      <c:valAx>
        <c:axId val="103594624"/>
        <c:scaling>
          <c:orientation val="minMax"/>
        </c:scaling>
        <c:delete val="0"/>
        <c:axPos val="l"/>
        <c:majorGridlines/>
        <c:title>
          <c:tx>
            <c:rich>
              <a:bodyPr rot="-5400000" vert="horz"/>
              <a:lstStyle/>
              <a:p>
                <a:pPr>
                  <a:defRPr sz="1600"/>
                </a:pPr>
                <a:r>
                  <a:rPr lang="en-US" sz="1600" dirty="0" smtClean="0"/>
                  <a:t>Frequency of Responses</a:t>
                </a:r>
                <a:endParaRPr lang="en-US" sz="1600" dirty="0"/>
              </a:p>
            </c:rich>
          </c:tx>
          <c:overlay val="0"/>
        </c:title>
        <c:numFmt formatCode="General" sourceLinked="1"/>
        <c:majorTickMark val="out"/>
        <c:minorTickMark val="none"/>
        <c:tickLblPos val="nextTo"/>
        <c:txPr>
          <a:bodyPr/>
          <a:lstStyle/>
          <a:p>
            <a:pPr>
              <a:defRPr sz="1600" b="1"/>
            </a:pPr>
            <a:endParaRPr lang="en-US"/>
          </a:p>
        </c:txPr>
        <c:crossAx val="10359308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546750463531589"/>
          <c:y val="6.8750000000000019E-2"/>
          <c:w val="0.4547739338012613"/>
          <c:h val="0.68186466535433066"/>
        </c:manualLayout>
      </c:layout>
      <c:barChart>
        <c:barDir val="bar"/>
        <c:grouping val="percentStacked"/>
        <c:varyColors val="0"/>
        <c:ser>
          <c:idx val="0"/>
          <c:order val="0"/>
          <c:tx>
            <c:strRef>
              <c:f>Sheet1!$B$1</c:f>
              <c:strCache>
                <c:ptCount val="1"/>
                <c:pt idx="0">
                  <c:v>Agree Strongly</c:v>
                </c:pt>
              </c:strCache>
            </c:strRef>
          </c:tx>
          <c:invertIfNegative val="0"/>
          <c:cat>
            <c:strRef>
              <c:f>Sheet1!$A$2:$A$4</c:f>
              <c:strCache>
                <c:ptCount val="3"/>
                <c:pt idx="0">
                  <c:v>No</c:v>
                </c:pt>
                <c:pt idx="1">
                  <c:v>Occasional</c:v>
                </c:pt>
                <c:pt idx="2">
                  <c:v>Integral</c:v>
                </c:pt>
              </c:strCache>
            </c:strRef>
          </c:cat>
          <c:val>
            <c:numRef>
              <c:f>Sheet1!$B$2:$B$4</c:f>
              <c:numCache>
                <c:formatCode>0.0%</c:formatCode>
                <c:ptCount val="3"/>
                <c:pt idx="0">
                  <c:v>0.111</c:v>
                </c:pt>
                <c:pt idx="1">
                  <c:v>0.21700000000000041</c:v>
                </c:pt>
                <c:pt idx="2">
                  <c:v>0.4</c:v>
                </c:pt>
              </c:numCache>
            </c:numRef>
          </c:val>
          <c:extLst>
            <c:ext xmlns:c16="http://schemas.microsoft.com/office/drawing/2014/chart" uri="{C3380CC4-5D6E-409C-BE32-E72D297353CC}">
              <c16:uniqueId val="{00000000-506B-44FA-BE3F-6F025A90D2A1}"/>
            </c:ext>
          </c:extLst>
        </c:ser>
        <c:ser>
          <c:idx val="1"/>
          <c:order val="1"/>
          <c:tx>
            <c:strRef>
              <c:f>Sheet1!$C$1</c:f>
              <c:strCache>
                <c:ptCount val="1"/>
                <c:pt idx="0">
                  <c:v>Agree Somewhat</c:v>
                </c:pt>
              </c:strCache>
            </c:strRef>
          </c:tx>
          <c:invertIfNegative val="0"/>
          <c:cat>
            <c:strRef>
              <c:f>Sheet1!$A$2:$A$4</c:f>
              <c:strCache>
                <c:ptCount val="3"/>
                <c:pt idx="0">
                  <c:v>No</c:v>
                </c:pt>
                <c:pt idx="1">
                  <c:v>Occasional</c:v>
                </c:pt>
                <c:pt idx="2">
                  <c:v>Integral</c:v>
                </c:pt>
              </c:strCache>
            </c:strRef>
          </c:cat>
          <c:val>
            <c:numRef>
              <c:f>Sheet1!$C$2:$C$4</c:f>
              <c:numCache>
                <c:formatCode>0.0%</c:formatCode>
                <c:ptCount val="3"/>
                <c:pt idx="0">
                  <c:v>0.35600000000000032</c:v>
                </c:pt>
                <c:pt idx="1">
                  <c:v>0.34800000000000031</c:v>
                </c:pt>
                <c:pt idx="2">
                  <c:v>0.28900000000000031</c:v>
                </c:pt>
              </c:numCache>
            </c:numRef>
          </c:val>
          <c:extLst>
            <c:ext xmlns:c16="http://schemas.microsoft.com/office/drawing/2014/chart" uri="{C3380CC4-5D6E-409C-BE32-E72D297353CC}">
              <c16:uniqueId val="{00000001-506B-44FA-BE3F-6F025A90D2A1}"/>
            </c:ext>
          </c:extLst>
        </c:ser>
        <c:ser>
          <c:idx val="2"/>
          <c:order val="2"/>
          <c:tx>
            <c:strRef>
              <c:f>Sheet1!$D$1</c:f>
              <c:strCache>
                <c:ptCount val="1"/>
                <c:pt idx="0">
                  <c:v>Neither Agree Nor Disagree </c:v>
                </c:pt>
              </c:strCache>
            </c:strRef>
          </c:tx>
          <c:invertIfNegative val="0"/>
          <c:cat>
            <c:strRef>
              <c:f>Sheet1!$A$2:$A$4</c:f>
              <c:strCache>
                <c:ptCount val="3"/>
                <c:pt idx="0">
                  <c:v>No</c:v>
                </c:pt>
                <c:pt idx="1">
                  <c:v>Occasional</c:v>
                </c:pt>
                <c:pt idx="2">
                  <c:v>Integral</c:v>
                </c:pt>
              </c:strCache>
            </c:strRef>
          </c:cat>
          <c:val>
            <c:numRef>
              <c:f>Sheet1!$D$2:$D$4</c:f>
              <c:numCache>
                <c:formatCode>0.0%</c:formatCode>
                <c:ptCount val="3"/>
                <c:pt idx="0">
                  <c:v>0.222</c:v>
                </c:pt>
                <c:pt idx="1">
                  <c:v>0.13</c:v>
                </c:pt>
                <c:pt idx="2">
                  <c:v>0.13300000000000001</c:v>
                </c:pt>
              </c:numCache>
            </c:numRef>
          </c:val>
          <c:extLst>
            <c:ext xmlns:c16="http://schemas.microsoft.com/office/drawing/2014/chart" uri="{C3380CC4-5D6E-409C-BE32-E72D297353CC}">
              <c16:uniqueId val="{00000002-506B-44FA-BE3F-6F025A90D2A1}"/>
            </c:ext>
          </c:extLst>
        </c:ser>
        <c:ser>
          <c:idx val="3"/>
          <c:order val="3"/>
          <c:tx>
            <c:strRef>
              <c:f>Sheet1!$E$1</c:f>
              <c:strCache>
                <c:ptCount val="1"/>
                <c:pt idx="0">
                  <c:v>Disagree Somewhat</c:v>
                </c:pt>
              </c:strCache>
            </c:strRef>
          </c:tx>
          <c:invertIfNegative val="0"/>
          <c:cat>
            <c:strRef>
              <c:f>Sheet1!$A$2:$A$4</c:f>
              <c:strCache>
                <c:ptCount val="3"/>
                <c:pt idx="0">
                  <c:v>No</c:v>
                </c:pt>
                <c:pt idx="1">
                  <c:v>Occasional</c:v>
                </c:pt>
                <c:pt idx="2">
                  <c:v>Integral</c:v>
                </c:pt>
              </c:strCache>
            </c:strRef>
          </c:cat>
          <c:val>
            <c:numRef>
              <c:f>Sheet1!$E$2:$E$4</c:f>
              <c:numCache>
                <c:formatCode>0.0%</c:formatCode>
                <c:ptCount val="3"/>
                <c:pt idx="0">
                  <c:v>0.24400000000000024</c:v>
                </c:pt>
                <c:pt idx="1">
                  <c:v>0.21700000000000041</c:v>
                </c:pt>
                <c:pt idx="2">
                  <c:v>0.15600000000000044</c:v>
                </c:pt>
              </c:numCache>
            </c:numRef>
          </c:val>
          <c:extLst>
            <c:ext xmlns:c16="http://schemas.microsoft.com/office/drawing/2014/chart" uri="{C3380CC4-5D6E-409C-BE32-E72D297353CC}">
              <c16:uniqueId val="{00000003-506B-44FA-BE3F-6F025A90D2A1}"/>
            </c:ext>
          </c:extLst>
        </c:ser>
        <c:ser>
          <c:idx val="4"/>
          <c:order val="4"/>
          <c:tx>
            <c:strRef>
              <c:f>Sheet1!$F$1</c:f>
              <c:strCache>
                <c:ptCount val="1"/>
                <c:pt idx="0">
                  <c:v>Disagree Strongly</c:v>
                </c:pt>
              </c:strCache>
            </c:strRef>
          </c:tx>
          <c:invertIfNegative val="0"/>
          <c:cat>
            <c:strRef>
              <c:f>Sheet1!$A$2:$A$4</c:f>
              <c:strCache>
                <c:ptCount val="3"/>
                <c:pt idx="0">
                  <c:v>No</c:v>
                </c:pt>
                <c:pt idx="1">
                  <c:v>Occasional</c:v>
                </c:pt>
                <c:pt idx="2">
                  <c:v>Integral</c:v>
                </c:pt>
              </c:strCache>
            </c:strRef>
          </c:cat>
          <c:val>
            <c:numRef>
              <c:f>Sheet1!$F$2:$F$4</c:f>
              <c:numCache>
                <c:formatCode>0.0%</c:formatCode>
                <c:ptCount val="3"/>
                <c:pt idx="0">
                  <c:v>6.7000000000000004E-2</c:v>
                </c:pt>
                <c:pt idx="1">
                  <c:v>8.7000000000000022E-2</c:v>
                </c:pt>
                <c:pt idx="2">
                  <c:v>2.1999999999999999E-2</c:v>
                </c:pt>
              </c:numCache>
            </c:numRef>
          </c:val>
          <c:extLst>
            <c:ext xmlns:c16="http://schemas.microsoft.com/office/drawing/2014/chart" uri="{C3380CC4-5D6E-409C-BE32-E72D297353CC}">
              <c16:uniqueId val="{00000004-506B-44FA-BE3F-6F025A90D2A1}"/>
            </c:ext>
          </c:extLst>
        </c:ser>
        <c:dLbls>
          <c:showLegendKey val="0"/>
          <c:showVal val="0"/>
          <c:showCatName val="0"/>
          <c:showSerName val="0"/>
          <c:showPercent val="0"/>
          <c:showBubbleSize val="0"/>
        </c:dLbls>
        <c:gapWidth val="150"/>
        <c:overlap val="100"/>
        <c:axId val="126100224"/>
        <c:axId val="126101760"/>
      </c:barChart>
      <c:catAx>
        <c:axId val="126100224"/>
        <c:scaling>
          <c:orientation val="minMax"/>
        </c:scaling>
        <c:delete val="0"/>
        <c:axPos val="l"/>
        <c:numFmt formatCode="General" sourceLinked="0"/>
        <c:majorTickMark val="out"/>
        <c:minorTickMark val="none"/>
        <c:tickLblPos val="nextTo"/>
        <c:crossAx val="126101760"/>
        <c:crosses val="autoZero"/>
        <c:auto val="1"/>
        <c:lblAlgn val="ctr"/>
        <c:lblOffset val="100"/>
        <c:noMultiLvlLbl val="0"/>
      </c:catAx>
      <c:valAx>
        <c:axId val="126101760"/>
        <c:scaling>
          <c:orientation val="minMax"/>
        </c:scaling>
        <c:delete val="0"/>
        <c:axPos val="b"/>
        <c:majorGridlines/>
        <c:numFmt formatCode="0%" sourceLinked="1"/>
        <c:majorTickMark val="out"/>
        <c:minorTickMark val="none"/>
        <c:tickLblPos val="nextTo"/>
        <c:crossAx val="126100224"/>
        <c:crosses val="autoZero"/>
        <c:crossBetween val="between"/>
        <c:majorUnit val="0.2"/>
      </c:valAx>
    </c:plotArea>
    <c:legend>
      <c:legendPos val="r"/>
      <c:layout>
        <c:manualLayout>
          <c:xMode val="edge"/>
          <c:yMode val="edge"/>
          <c:x val="0.65451455609333264"/>
          <c:y val="3.5840059055118112E-2"/>
          <c:w val="0.33631113198006557"/>
          <c:h val="0.92831988188976156"/>
        </c:manualLayout>
      </c:layout>
      <c:overlay val="0"/>
    </c:legend>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619261408113459"/>
          <c:y val="0"/>
          <c:w val="0.43864426486162938"/>
          <c:h val="0.79800931133608399"/>
        </c:manualLayout>
      </c:layout>
      <c:barChart>
        <c:barDir val="bar"/>
        <c:grouping val="percentStacked"/>
        <c:varyColors val="0"/>
        <c:ser>
          <c:idx val="0"/>
          <c:order val="0"/>
          <c:tx>
            <c:strRef>
              <c:f>'Sheet1'!$B$1</c:f>
              <c:strCache>
                <c:ptCount val="1"/>
                <c:pt idx="0">
                  <c:v>Agree Strongly</c:v>
                </c:pt>
              </c:strCache>
            </c:strRef>
          </c:tx>
          <c:invertIfNegative val="0"/>
          <c:cat>
            <c:strRef>
              <c:f>'Sheet1'!$A$2:$A$4</c:f>
              <c:strCache>
                <c:ptCount val="3"/>
                <c:pt idx="0">
                  <c:v>No</c:v>
                </c:pt>
                <c:pt idx="1">
                  <c:v>Occasional</c:v>
                </c:pt>
                <c:pt idx="2">
                  <c:v>Integral</c:v>
                </c:pt>
              </c:strCache>
            </c:strRef>
          </c:cat>
          <c:val>
            <c:numRef>
              <c:f>'Sheet1'!$B$2:$B$4</c:f>
              <c:numCache>
                <c:formatCode>0.0%</c:formatCode>
                <c:ptCount val="3"/>
                <c:pt idx="0">
                  <c:v>4.3999999999999997E-2</c:v>
                </c:pt>
                <c:pt idx="1">
                  <c:v>7.1999999999999995E-2</c:v>
                </c:pt>
                <c:pt idx="2">
                  <c:v>0.26700000000000002</c:v>
                </c:pt>
              </c:numCache>
            </c:numRef>
          </c:val>
          <c:extLst>
            <c:ext xmlns:c16="http://schemas.microsoft.com/office/drawing/2014/chart" uri="{C3380CC4-5D6E-409C-BE32-E72D297353CC}">
              <c16:uniqueId val="{00000000-7C78-4894-A30F-DBED62E78772}"/>
            </c:ext>
          </c:extLst>
        </c:ser>
        <c:ser>
          <c:idx val="1"/>
          <c:order val="1"/>
          <c:tx>
            <c:strRef>
              <c:f>'Sheet1'!$C$1</c:f>
              <c:strCache>
                <c:ptCount val="1"/>
                <c:pt idx="0">
                  <c:v>Agree Somewhat</c:v>
                </c:pt>
              </c:strCache>
            </c:strRef>
          </c:tx>
          <c:invertIfNegative val="0"/>
          <c:cat>
            <c:strRef>
              <c:f>'Sheet1'!$A$2:$A$4</c:f>
              <c:strCache>
                <c:ptCount val="3"/>
                <c:pt idx="0">
                  <c:v>No</c:v>
                </c:pt>
                <c:pt idx="1">
                  <c:v>Occasional</c:v>
                </c:pt>
                <c:pt idx="2">
                  <c:v>Integral</c:v>
                </c:pt>
              </c:strCache>
            </c:strRef>
          </c:cat>
          <c:val>
            <c:numRef>
              <c:f>'Sheet1'!$C$2:$C$4</c:f>
              <c:numCache>
                <c:formatCode>0.0%</c:formatCode>
                <c:ptCount val="3"/>
                <c:pt idx="0">
                  <c:v>0.17800000000000021</c:v>
                </c:pt>
                <c:pt idx="1">
                  <c:v>0.39100000000000062</c:v>
                </c:pt>
                <c:pt idx="2">
                  <c:v>0.51100000000000001</c:v>
                </c:pt>
              </c:numCache>
            </c:numRef>
          </c:val>
          <c:extLst>
            <c:ext xmlns:c16="http://schemas.microsoft.com/office/drawing/2014/chart" uri="{C3380CC4-5D6E-409C-BE32-E72D297353CC}">
              <c16:uniqueId val="{00000001-7C78-4894-A30F-DBED62E78772}"/>
            </c:ext>
          </c:extLst>
        </c:ser>
        <c:ser>
          <c:idx val="2"/>
          <c:order val="2"/>
          <c:tx>
            <c:strRef>
              <c:f>'Sheet1'!$D$1</c:f>
              <c:strCache>
                <c:ptCount val="1"/>
                <c:pt idx="0">
                  <c:v>Neither Agree Nor Disagree</c:v>
                </c:pt>
              </c:strCache>
            </c:strRef>
          </c:tx>
          <c:invertIfNegative val="0"/>
          <c:cat>
            <c:strRef>
              <c:f>'Sheet1'!$A$2:$A$4</c:f>
              <c:strCache>
                <c:ptCount val="3"/>
                <c:pt idx="0">
                  <c:v>No</c:v>
                </c:pt>
                <c:pt idx="1">
                  <c:v>Occasional</c:v>
                </c:pt>
                <c:pt idx="2">
                  <c:v>Integral</c:v>
                </c:pt>
              </c:strCache>
            </c:strRef>
          </c:cat>
          <c:val>
            <c:numRef>
              <c:f>'Sheet1'!$D$2:$D$4</c:f>
              <c:numCache>
                <c:formatCode>0.0%</c:formatCode>
                <c:ptCount val="3"/>
                <c:pt idx="0">
                  <c:v>0.17800000000000021</c:v>
                </c:pt>
                <c:pt idx="1">
                  <c:v>0.11600000000000002</c:v>
                </c:pt>
                <c:pt idx="2">
                  <c:v>4.3999999999999997E-2</c:v>
                </c:pt>
              </c:numCache>
            </c:numRef>
          </c:val>
          <c:extLst>
            <c:ext xmlns:c16="http://schemas.microsoft.com/office/drawing/2014/chart" uri="{C3380CC4-5D6E-409C-BE32-E72D297353CC}">
              <c16:uniqueId val="{00000002-7C78-4894-A30F-DBED62E78772}"/>
            </c:ext>
          </c:extLst>
        </c:ser>
        <c:ser>
          <c:idx val="3"/>
          <c:order val="3"/>
          <c:tx>
            <c:strRef>
              <c:f>'Sheet1'!$E$1</c:f>
              <c:strCache>
                <c:ptCount val="1"/>
                <c:pt idx="0">
                  <c:v>Disagree Somewhat</c:v>
                </c:pt>
              </c:strCache>
            </c:strRef>
          </c:tx>
          <c:invertIfNegative val="0"/>
          <c:cat>
            <c:strRef>
              <c:f>'Sheet1'!$A$2:$A$4</c:f>
              <c:strCache>
                <c:ptCount val="3"/>
                <c:pt idx="0">
                  <c:v>No</c:v>
                </c:pt>
                <c:pt idx="1">
                  <c:v>Occasional</c:v>
                </c:pt>
                <c:pt idx="2">
                  <c:v>Integral</c:v>
                </c:pt>
              </c:strCache>
            </c:strRef>
          </c:cat>
          <c:val>
            <c:numRef>
              <c:f>'Sheet1'!$E$2:$E$4</c:f>
              <c:numCache>
                <c:formatCode>0.0%</c:formatCode>
                <c:ptCount val="3"/>
                <c:pt idx="0">
                  <c:v>0.33300000000000063</c:v>
                </c:pt>
                <c:pt idx="1">
                  <c:v>0.30400000000000038</c:v>
                </c:pt>
                <c:pt idx="2">
                  <c:v>0.15600000000000028</c:v>
                </c:pt>
              </c:numCache>
            </c:numRef>
          </c:val>
          <c:extLst>
            <c:ext xmlns:c16="http://schemas.microsoft.com/office/drawing/2014/chart" uri="{C3380CC4-5D6E-409C-BE32-E72D297353CC}">
              <c16:uniqueId val="{00000003-7C78-4894-A30F-DBED62E78772}"/>
            </c:ext>
          </c:extLst>
        </c:ser>
        <c:ser>
          <c:idx val="4"/>
          <c:order val="4"/>
          <c:tx>
            <c:strRef>
              <c:f>'Sheet1'!$F$1</c:f>
              <c:strCache>
                <c:ptCount val="1"/>
                <c:pt idx="0">
                  <c:v>Disagree Strongly</c:v>
                </c:pt>
              </c:strCache>
            </c:strRef>
          </c:tx>
          <c:invertIfNegative val="0"/>
          <c:cat>
            <c:strRef>
              <c:f>'Sheet1'!$A$2:$A$4</c:f>
              <c:strCache>
                <c:ptCount val="3"/>
                <c:pt idx="0">
                  <c:v>No</c:v>
                </c:pt>
                <c:pt idx="1">
                  <c:v>Occasional</c:v>
                </c:pt>
                <c:pt idx="2">
                  <c:v>Integral</c:v>
                </c:pt>
              </c:strCache>
            </c:strRef>
          </c:cat>
          <c:val>
            <c:numRef>
              <c:f>'Sheet1'!$F$2:$F$4</c:f>
              <c:numCache>
                <c:formatCode>0.0%</c:formatCode>
                <c:ptCount val="3"/>
                <c:pt idx="0">
                  <c:v>0.26700000000000002</c:v>
                </c:pt>
                <c:pt idx="1">
                  <c:v>0.11600000000000002</c:v>
                </c:pt>
                <c:pt idx="2">
                  <c:v>2.1999999999999999E-2</c:v>
                </c:pt>
              </c:numCache>
            </c:numRef>
          </c:val>
          <c:extLst>
            <c:ext xmlns:c16="http://schemas.microsoft.com/office/drawing/2014/chart" uri="{C3380CC4-5D6E-409C-BE32-E72D297353CC}">
              <c16:uniqueId val="{00000004-7C78-4894-A30F-DBED62E78772}"/>
            </c:ext>
          </c:extLst>
        </c:ser>
        <c:dLbls>
          <c:showLegendKey val="0"/>
          <c:showVal val="0"/>
          <c:showCatName val="0"/>
          <c:showSerName val="0"/>
          <c:showPercent val="0"/>
          <c:showBubbleSize val="0"/>
        </c:dLbls>
        <c:gapWidth val="150"/>
        <c:overlap val="100"/>
        <c:axId val="126223488"/>
        <c:axId val="126225024"/>
      </c:barChart>
      <c:catAx>
        <c:axId val="126223488"/>
        <c:scaling>
          <c:orientation val="minMax"/>
        </c:scaling>
        <c:delete val="0"/>
        <c:axPos val="l"/>
        <c:numFmt formatCode="General" sourceLinked="0"/>
        <c:majorTickMark val="out"/>
        <c:minorTickMark val="none"/>
        <c:tickLblPos val="nextTo"/>
        <c:crossAx val="126225024"/>
        <c:crosses val="autoZero"/>
        <c:auto val="1"/>
        <c:lblAlgn val="ctr"/>
        <c:lblOffset val="100"/>
        <c:noMultiLvlLbl val="0"/>
      </c:catAx>
      <c:valAx>
        <c:axId val="126225024"/>
        <c:scaling>
          <c:orientation val="minMax"/>
        </c:scaling>
        <c:delete val="0"/>
        <c:axPos val="b"/>
        <c:majorGridlines/>
        <c:numFmt formatCode="0%" sourceLinked="1"/>
        <c:majorTickMark val="out"/>
        <c:minorTickMark val="none"/>
        <c:tickLblPos val="nextTo"/>
        <c:crossAx val="126223488"/>
        <c:crosses val="autoZero"/>
        <c:crossBetween val="between"/>
        <c:majorUnit val="0.2"/>
      </c:valAx>
    </c:plotArea>
    <c:legend>
      <c:legendPos val="r"/>
      <c:layout>
        <c:manualLayout>
          <c:xMode val="edge"/>
          <c:yMode val="edge"/>
          <c:x val="0.62986243495878891"/>
          <c:y val="0"/>
          <c:w val="0.37013756504121198"/>
          <c:h val="0.90908323959505066"/>
        </c:manualLayout>
      </c:layout>
      <c:overlay val="0"/>
      <c:txPr>
        <a:bodyPr/>
        <a:lstStyle/>
        <a:p>
          <a:pPr>
            <a:defRPr>
              <a:latin typeface="+mn-lt"/>
              <a:cs typeface="Arial" pitchFamily="34" charset="0"/>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930149061555985"/>
          <c:y val="6.7901234567901494E-2"/>
          <c:w val="0.43757340495989655"/>
          <c:h val="0.68579226207835164"/>
        </c:manualLayout>
      </c:layout>
      <c:barChart>
        <c:barDir val="bar"/>
        <c:grouping val="percentStacked"/>
        <c:varyColors val="0"/>
        <c:ser>
          <c:idx val="0"/>
          <c:order val="0"/>
          <c:tx>
            <c:strRef>
              <c:f>Sheet1!$B$1</c:f>
              <c:strCache>
                <c:ptCount val="1"/>
                <c:pt idx="0">
                  <c:v>Agree Strongly</c:v>
                </c:pt>
              </c:strCache>
            </c:strRef>
          </c:tx>
          <c:invertIfNegative val="0"/>
          <c:cat>
            <c:strRef>
              <c:f>Sheet1!$A$2:$A$4</c:f>
              <c:strCache>
                <c:ptCount val="3"/>
                <c:pt idx="0">
                  <c:v>No</c:v>
                </c:pt>
                <c:pt idx="1">
                  <c:v>Occasional</c:v>
                </c:pt>
                <c:pt idx="2">
                  <c:v>Integral</c:v>
                </c:pt>
              </c:strCache>
            </c:strRef>
          </c:cat>
          <c:val>
            <c:numRef>
              <c:f>Sheet1!$B$2:$B$4</c:f>
              <c:numCache>
                <c:formatCode>0.0%</c:formatCode>
                <c:ptCount val="3"/>
                <c:pt idx="0">
                  <c:v>2.1999999999999999E-2</c:v>
                </c:pt>
                <c:pt idx="1">
                  <c:v>8.7000000000000022E-2</c:v>
                </c:pt>
                <c:pt idx="2">
                  <c:v>0.26700000000000002</c:v>
                </c:pt>
              </c:numCache>
            </c:numRef>
          </c:val>
          <c:extLst>
            <c:ext xmlns:c16="http://schemas.microsoft.com/office/drawing/2014/chart" uri="{C3380CC4-5D6E-409C-BE32-E72D297353CC}">
              <c16:uniqueId val="{00000000-32F4-480E-8699-91EEA10B0BCC}"/>
            </c:ext>
          </c:extLst>
        </c:ser>
        <c:ser>
          <c:idx val="1"/>
          <c:order val="1"/>
          <c:tx>
            <c:strRef>
              <c:f>Sheet1!$C$1</c:f>
              <c:strCache>
                <c:ptCount val="1"/>
                <c:pt idx="0">
                  <c:v>Agree Somewhat</c:v>
                </c:pt>
              </c:strCache>
            </c:strRef>
          </c:tx>
          <c:invertIfNegative val="0"/>
          <c:cat>
            <c:strRef>
              <c:f>Sheet1!$A$2:$A$4</c:f>
              <c:strCache>
                <c:ptCount val="3"/>
                <c:pt idx="0">
                  <c:v>No</c:v>
                </c:pt>
                <c:pt idx="1">
                  <c:v>Occasional</c:v>
                </c:pt>
                <c:pt idx="2">
                  <c:v>Integral</c:v>
                </c:pt>
              </c:strCache>
            </c:strRef>
          </c:cat>
          <c:val>
            <c:numRef>
              <c:f>Sheet1!$C$2:$C$4</c:f>
              <c:numCache>
                <c:formatCode>0.0%</c:formatCode>
                <c:ptCount val="3"/>
                <c:pt idx="0">
                  <c:v>0.31100000000000133</c:v>
                </c:pt>
                <c:pt idx="1">
                  <c:v>0.40600000000000008</c:v>
                </c:pt>
                <c:pt idx="2">
                  <c:v>0.44400000000000001</c:v>
                </c:pt>
              </c:numCache>
            </c:numRef>
          </c:val>
          <c:extLst>
            <c:ext xmlns:c16="http://schemas.microsoft.com/office/drawing/2014/chart" uri="{C3380CC4-5D6E-409C-BE32-E72D297353CC}">
              <c16:uniqueId val="{00000001-32F4-480E-8699-91EEA10B0BCC}"/>
            </c:ext>
          </c:extLst>
        </c:ser>
        <c:ser>
          <c:idx val="2"/>
          <c:order val="2"/>
          <c:tx>
            <c:strRef>
              <c:f>Sheet1!$D$1</c:f>
              <c:strCache>
                <c:ptCount val="1"/>
                <c:pt idx="0">
                  <c:v>Neither Agree Nor Disagree</c:v>
                </c:pt>
              </c:strCache>
            </c:strRef>
          </c:tx>
          <c:invertIfNegative val="0"/>
          <c:cat>
            <c:strRef>
              <c:f>Sheet1!$A$2:$A$4</c:f>
              <c:strCache>
                <c:ptCount val="3"/>
                <c:pt idx="0">
                  <c:v>No</c:v>
                </c:pt>
                <c:pt idx="1">
                  <c:v>Occasional</c:v>
                </c:pt>
                <c:pt idx="2">
                  <c:v>Integral</c:v>
                </c:pt>
              </c:strCache>
            </c:strRef>
          </c:cat>
          <c:val>
            <c:numRef>
              <c:f>Sheet1!$D$2:$D$4</c:f>
              <c:numCache>
                <c:formatCode>0.0%</c:formatCode>
                <c:ptCount val="3"/>
                <c:pt idx="0">
                  <c:v>0.15600000000000044</c:v>
                </c:pt>
                <c:pt idx="1">
                  <c:v>0.24600000000000041</c:v>
                </c:pt>
                <c:pt idx="2">
                  <c:v>0.111</c:v>
                </c:pt>
              </c:numCache>
            </c:numRef>
          </c:val>
          <c:extLst>
            <c:ext xmlns:c16="http://schemas.microsoft.com/office/drawing/2014/chart" uri="{C3380CC4-5D6E-409C-BE32-E72D297353CC}">
              <c16:uniqueId val="{00000002-32F4-480E-8699-91EEA10B0BCC}"/>
            </c:ext>
          </c:extLst>
        </c:ser>
        <c:ser>
          <c:idx val="3"/>
          <c:order val="3"/>
          <c:tx>
            <c:strRef>
              <c:f>Sheet1!$E$1</c:f>
              <c:strCache>
                <c:ptCount val="1"/>
                <c:pt idx="0">
                  <c:v>Disagree Somewhat</c:v>
                </c:pt>
              </c:strCache>
            </c:strRef>
          </c:tx>
          <c:invertIfNegative val="0"/>
          <c:cat>
            <c:strRef>
              <c:f>Sheet1!$A$2:$A$4</c:f>
              <c:strCache>
                <c:ptCount val="3"/>
                <c:pt idx="0">
                  <c:v>No</c:v>
                </c:pt>
                <c:pt idx="1">
                  <c:v>Occasional</c:v>
                </c:pt>
                <c:pt idx="2">
                  <c:v>Integral</c:v>
                </c:pt>
              </c:strCache>
            </c:strRef>
          </c:cat>
          <c:val>
            <c:numRef>
              <c:f>Sheet1!$E$2:$E$4</c:f>
              <c:numCache>
                <c:formatCode>0.0%</c:formatCode>
                <c:ptCount val="3"/>
                <c:pt idx="0">
                  <c:v>0.222</c:v>
                </c:pt>
                <c:pt idx="1">
                  <c:v>0.15900000000000072</c:v>
                </c:pt>
                <c:pt idx="2">
                  <c:v>0.111</c:v>
                </c:pt>
              </c:numCache>
            </c:numRef>
          </c:val>
          <c:extLst>
            <c:ext xmlns:c16="http://schemas.microsoft.com/office/drawing/2014/chart" uri="{C3380CC4-5D6E-409C-BE32-E72D297353CC}">
              <c16:uniqueId val="{00000003-32F4-480E-8699-91EEA10B0BCC}"/>
            </c:ext>
          </c:extLst>
        </c:ser>
        <c:ser>
          <c:idx val="4"/>
          <c:order val="4"/>
          <c:tx>
            <c:strRef>
              <c:f>Sheet1!$F$1</c:f>
              <c:strCache>
                <c:ptCount val="1"/>
                <c:pt idx="0">
                  <c:v>Disagree Strongly</c:v>
                </c:pt>
              </c:strCache>
            </c:strRef>
          </c:tx>
          <c:invertIfNegative val="0"/>
          <c:cat>
            <c:strRef>
              <c:f>Sheet1!$A$2:$A$4</c:f>
              <c:strCache>
                <c:ptCount val="3"/>
                <c:pt idx="0">
                  <c:v>No</c:v>
                </c:pt>
                <c:pt idx="1">
                  <c:v>Occasional</c:v>
                </c:pt>
                <c:pt idx="2">
                  <c:v>Integral</c:v>
                </c:pt>
              </c:strCache>
            </c:strRef>
          </c:cat>
          <c:val>
            <c:numRef>
              <c:f>Sheet1!$F$2:$F$4</c:f>
              <c:numCache>
                <c:formatCode>0.0%</c:formatCode>
                <c:ptCount val="3"/>
                <c:pt idx="0">
                  <c:v>0.28900000000000031</c:v>
                </c:pt>
                <c:pt idx="1">
                  <c:v>0.10100000000000002</c:v>
                </c:pt>
                <c:pt idx="2">
                  <c:v>6.7000000000000004E-2</c:v>
                </c:pt>
              </c:numCache>
            </c:numRef>
          </c:val>
          <c:extLst>
            <c:ext xmlns:c16="http://schemas.microsoft.com/office/drawing/2014/chart" uri="{C3380CC4-5D6E-409C-BE32-E72D297353CC}">
              <c16:uniqueId val="{00000004-32F4-480E-8699-91EEA10B0BCC}"/>
            </c:ext>
          </c:extLst>
        </c:ser>
        <c:dLbls>
          <c:showLegendKey val="0"/>
          <c:showVal val="0"/>
          <c:showCatName val="0"/>
          <c:showSerName val="0"/>
          <c:showPercent val="0"/>
          <c:showBubbleSize val="0"/>
        </c:dLbls>
        <c:gapWidth val="150"/>
        <c:overlap val="100"/>
        <c:axId val="127571072"/>
        <c:axId val="127572608"/>
      </c:barChart>
      <c:catAx>
        <c:axId val="127571072"/>
        <c:scaling>
          <c:orientation val="minMax"/>
        </c:scaling>
        <c:delete val="0"/>
        <c:axPos val="l"/>
        <c:numFmt formatCode="General" sourceLinked="0"/>
        <c:majorTickMark val="out"/>
        <c:minorTickMark val="none"/>
        <c:tickLblPos val="nextTo"/>
        <c:crossAx val="127572608"/>
        <c:crosses val="autoZero"/>
        <c:auto val="1"/>
        <c:lblAlgn val="ctr"/>
        <c:lblOffset val="100"/>
        <c:noMultiLvlLbl val="0"/>
      </c:catAx>
      <c:valAx>
        <c:axId val="127572608"/>
        <c:scaling>
          <c:orientation val="minMax"/>
        </c:scaling>
        <c:delete val="0"/>
        <c:axPos val="b"/>
        <c:majorGridlines/>
        <c:numFmt formatCode="0%" sourceLinked="1"/>
        <c:majorTickMark val="out"/>
        <c:minorTickMark val="none"/>
        <c:tickLblPos val="nextTo"/>
        <c:crossAx val="127571072"/>
        <c:crosses val="autoZero"/>
        <c:crossBetween val="between"/>
        <c:majorUnit val="0.2"/>
      </c:valAx>
    </c:plotArea>
    <c:legend>
      <c:legendPos val="r"/>
      <c:layout>
        <c:manualLayout>
          <c:xMode val="edge"/>
          <c:yMode val="edge"/>
          <c:x val="0.64313501116099137"/>
          <c:y val="4.1570428696412767E-2"/>
          <c:w val="0.35054635269647899"/>
          <c:h val="0.9168591426071776"/>
        </c:manualLayout>
      </c:layout>
      <c:overlay val="0"/>
    </c:legend>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690701856712538"/>
          <c:y val="6.7901234567901494E-2"/>
          <c:w val="0.45410384465830539"/>
          <c:h val="0.68579226207835164"/>
        </c:manualLayout>
      </c:layout>
      <c:barChart>
        <c:barDir val="bar"/>
        <c:grouping val="percentStacked"/>
        <c:varyColors val="0"/>
        <c:ser>
          <c:idx val="0"/>
          <c:order val="0"/>
          <c:tx>
            <c:strRef>
              <c:f>Sheet1!$B$1</c:f>
              <c:strCache>
                <c:ptCount val="1"/>
                <c:pt idx="0">
                  <c:v>Agree Strongly</c:v>
                </c:pt>
              </c:strCache>
            </c:strRef>
          </c:tx>
          <c:invertIfNegative val="0"/>
          <c:cat>
            <c:strRef>
              <c:f>Sheet1!$A$2:$A$4</c:f>
              <c:strCache>
                <c:ptCount val="3"/>
                <c:pt idx="0">
                  <c:v>No</c:v>
                </c:pt>
                <c:pt idx="1">
                  <c:v>Occasional</c:v>
                </c:pt>
                <c:pt idx="2">
                  <c:v>Integral</c:v>
                </c:pt>
              </c:strCache>
            </c:strRef>
          </c:cat>
          <c:val>
            <c:numRef>
              <c:f>Sheet1!$B$2:$B$4</c:f>
              <c:numCache>
                <c:formatCode>0.0%</c:formatCode>
                <c:ptCount val="3"/>
                <c:pt idx="0">
                  <c:v>9.3000000000000208E-2</c:v>
                </c:pt>
                <c:pt idx="1">
                  <c:v>0.20300000000000001</c:v>
                </c:pt>
                <c:pt idx="2">
                  <c:v>0.43200000000000038</c:v>
                </c:pt>
              </c:numCache>
            </c:numRef>
          </c:val>
          <c:extLst>
            <c:ext xmlns:c16="http://schemas.microsoft.com/office/drawing/2014/chart" uri="{C3380CC4-5D6E-409C-BE32-E72D297353CC}">
              <c16:uniqueId val="{00000000-C037-4B40-BBF0-622273993DF3}"/>
            </c:ext>
          </c:extLst>
        </c:ser>
        <c:ser>
          <c:idx val="1"/>
          <c:order val="1"/>
          <c:tx>
            <c:strRef>
              <c:f>Sheet1!$C$1</c:f>
              <c:strCache>
                <c:ptCount val="1"/>
                <c:pt idx="0">
                  <c:v>Agree Somewhat</c:v>
                </c:pt>
              </c:strCache>
            </c:strRef>
          </c:tx>
          <c:invertIfNegative val="0"/>
          <c:cat>
            <c:strRef>
              <c:f>Sheet1!$A$2:$A$4</c:f>
              <c:strCache>
                <c:ptCount val="3"/>
                <c:pt idx="0">
                  <c:v>No</c:v>
                </c:pt>
                <c:pt idx="1">
                  <c:v>Occasional</c:v>
                </c:pt>
                <c:pt idx="2">
                  <c:v>Integral</c:v>
                </c:pt>
              </c:strCache>
            </c:strRef>
          </c:cat>
          <c:val>
            <c:numRef>
              <c:f>Sheet1!$C$2:$C$4</c:f>
              <c:numCache>
                <c:formatCode>0.0%</c:formatCode>
                <c:ptCount val="3"/>
                <c:pt idx="0">
                  <c:v>0.25600000000000001</c:v>
                </c:pt>
                <c:pt idx="1">
                  <c:v>0.31900000000000134</c:v>
                </c:pt>
                <c:pt idx="2">
                  <c:v>0.38600000000000134</c:v>
                </c:pt>
              </c:numCache>
            </c:numRef>
          </c:val>
          <c:extLst>
            <c:ext xmlns:c16="http://schemas.microsoft.com/office/drawing/2014/chart" uri="{C3380CC4-5D6E-409C-BE32-E72D297353CC}">
              <c16:uniqueId val="{00000001-C037-4B40-BBF0-622273993DF3}"/>
            </c:ext>
          </c:extLst>
        </c:ser>
        <c:ser>
          <c:idx val="2"/>
          <c:order val="2"/>
          <c:tx>
            <c:strRef>
              <c:f>Sheet1!$D$1</c:f>
              <c:strCache>
                <c:ptCount val="1"/>
                <c:pt idx="0">
                  <c:v>Neither Agree Nor Disagree</c:v>
                </c:pt>
              </c:strCache>
            </c:strRef>
          </c:tx>
          <c:invertIfNegative val="0"/>
          <c:cat>
            <c:strRef>
              <c:f>Sheet1!$A$2:$A$4</c:f>
              <c:strCache>
                <c:ptCount val="3"/>
                <c:pt idx="0">
                  <c:v>No</c:v>
                </c:pt>
                <c:pt idx="1">
                  <c:v>Occasional</c:v>
                </c:pt>
                <c:pt idx="2">
                  <c:v>Integral</c:v>
                </c:pt>
              </c:strCache>
            </c:strRef>
          </c:cat>
          <c:val>
            <c:numRef>
              <c:f>Sheet1!$D$2:$D$4</c:f>
              <c:numCache>
                <c:formatCode>0.0%</c:formatCode>
                <c:ptCount val="3"/>
                <c:pt idx="0">
                  <c:v>0.41900000000000032</c:v>
                </c:pt>
                <c:pt idx="1">
                  <c:v>0.34800000000000031</c:v>
                </c:pt>
                <c:pt idx="2">
                  <c:v>6.8000000000000019E-2</c:v>
                </c:pt>
              </c:numCache>
            </c:numRef>
          </c:val>
          <c:extLst>
            <c:ext xmlns:c16="http://schemas.microsoft.com/office/drawing/2014/chart" uri="{C3380CC4-5D6E-409C-BE32-E72D297353CC}">
              <c16:uniqueId val="{00000002-C037-4B40-BBF0-622273993DF3}"/>
            </c:ext>
          </c:extLst>
        </c:ser>
        <c:ser>
          <c:idx val="3"/>
          <c:order val="3"/>
          <c:tx>
            <c:strRef>
              <c:f>Sheet1!$E$1</c:f>
              <c:strCache>
                <c:ptCount val="1"/>
                <c:pt idx="0">
                  <c:v>Disagree Somewhat</c:v>
                </c:pt>
              </c:strCache>
            </c:strRef>
          </c:tx>
          <c:invertIfNegative val="0"/>
          <c:cat>
            <c:strRef>
              <c:f>Sheet1!$A$2:$A$4</c:f>
              <c:strCache>
                <c:ptCount val="3"/>
                <c:pt idx="0">
                  <c:v>No</c:v>
                </c:pt>
                <c:pt idx="1">
                  <c:v>Occasional</c:v>
                </c:pt>
                <c:pt idx="2">
                  <c:v>Integral</c:v>
                </c:pt>
              </c:strCache>
            </c:strRef>
          </c:cat>
          <c:val>
            <c:numRef>
              <c:f>Sheet1!$E$2:$E$4</c:f>
              <c:numCache>
                <c:formatCode>0.0%</c:formatCode>
                <c:ptCount val="3"/>
                <c:pt idx="0">
                  <c:v>0.14000000000000001</c:v>
                </c:pt>
                <c:pt idx="1">
                  <c:v>0.10100000000000002</c:v>
                </c:pt>
                <c:pt idx="2">
                  <c:v>9.1000000000000025E-2</c:v>
                </c:pt>
              </c:numCache>
            </c:numRef>
          </c:val>
          <c:extLst>
            <c:ext xmlns:c16="http://schemas.microsoft.com/office/drawing/2014/chart" uri="{C3380CC4-5D6E-409C-BE32-E72D297353CC}">
              <c16:uniqueId val="{00000003-C037-4B40-BBF0-622273993DF3}"/>
            </c:ext>
          </c:extLst>
        </c:ser>
        <c:ser>
          <c:idx val="4"/>
          <c:order val="4"/>
          <c:tx>
            <c:strRef>
              <c:f>Sheet1!$F$1</c:f>
              <c:strCache>
                <c:ptCount val="1"/>
                <c:pt idx="0">
                  <c:v>Disagree Strongly</c:v>
                </c:pt>
              </c:strCache>
            </c:strRef>
          </c:tx>
          <c:invertIfNegative val="0"/>
          <c:cat>
            <c:strRef>
              <c:f>Sheet1!$A$2:$A$4</c:f>
              <c:strCache>
                <c:ptCount val="3"/>
                <c:pt idx="0">
                  <c:v>No</c:v>
                </c:pt>
                <c:pt idx="1">
                  <c:v>Occasional</c:v>
                </c:pt>
                <c:pt idx="2">
                  <c:v>Integral</c:v>
                </c:pt>
              </c:strCache>
            </c:strRef>
          </c:cat>
          <c:val>
            <c:numRef>
              <c:f>Sheet1!$F$2:$F$4</c:f>
              <c:numCache>
                <c:formatCode>0.0%</c:formatCode>
                <c:ptCount val="3"/>
                <c:pt idx="0">
                  <c:v>9.3000000000000208E-2</c:v>
                </c:pt>
                <c:pt idx="1">
                  <c:v>2.9000000000000001E-2</c:v>
                </c:pt>
                <c:pt idx="2">
                  <c:v>2.3E-2</c:v>
                </c:pt>
              </c:numCache>
            </c:numRef>
          </c:val>
          <c:extLst>
            <c:ext xmlns:c16="http://schemas.microsoft.com/office/drawing/2014/chart" uri="{C3380CC4-5D6E-409C-BE32-E72D297353CC}">
              <c16:uniqueId val="{00000004-C037-4B40-BBF0-622273993DF3}"/>
            </c:ext>
          </c:extLst>
        </c:ser>
        <c:dLbls>
          <c:showLegendKey val="0"/>
          <c:showVal val="0"/>
          <c:showCatName val="0"/>
          <c:showSerName val="0"/>
          <c:showPercent val="0"/>
          <c:showBubbleSize val="0"/>
        </c:dLbls>
        <c:gapWidth val="150"/>
        <c:overlap val="100"/>
        <c:axId val="127870464"/>
        <c:axId val="127872000"/>
      </c:barChart>
      <c:catAx>
        <c:axId val="127870464"/>
        <c:scaling>
          <c:orientation val="minMax"/>
        </c:scaling>
        <c:delete val="0"/>
        <c:axPos val="l"/>
        <c:numFmt formatCode="General" sourceLinked="0"/>
        <c:majorTickMark val="out"/>
        <c:minorTickMark val="none"/>
        <c:tickLblPos val="nextTo"/>
        <c:crossAx val="127872000"/>
        <c:crosses val="autoZero"/>
        <c:auto val="1"/>
        <c:lblAlgn val="ctr"/>
        <c:lblOffset val="100"/>
        <c:noMultiLvlLbl val="0"/>
      </c:catAx>
      <c:valAx>
        <c:axId val="127872000"/>
        <c:scaling>
          <c:orientation val="minMax"/>
        </c:scaling>
        <c:delete val="0"/>
        <c:axPos val="b"/>
        <c:majorGridlines/>
        <c:numFmt formatCode="0%" sourceLinked="1"/>
        <c:majorTickMark val="out"/>
        <c:minorTickMark val="none"/>
        <c:tickLblPos val="nextTo"/>
        <c:crossAx val="127870464"/>
        <c:crosses val="autoZero"/>
        <c:crossBetween val="between"/>
        <c:majorUnit val="0.2"/>
      </c:valAx>
    </c:plotArea>
    <c:legend>
      <c:legendPos val="r"/>
      <c:layout>
        <c:manualLayout>
          <c:xMode val="edge"/>
          <c:yMode val="edge"/>
          <c:x val="0.63055829469914493"/>
          <c:y val="3.5397589190240109E-2"/>
          <c:w val="0.36944176317848587"/>
          <c:h val="0.91685914260717716"/>
        </c:manualLayout>
      </c:layout>
      <c:overlay val="0"/>
    </c:legend>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06323073252219"/>
          <c:y val="3.7500000000000006E-2"/>
          <c:w val="0.55578668575518952"/>
          <c:h val="0.50429133858267761"/>
        </c:manualLayout>
      </c:layout>
      <c:barChart>
        <c:barDir val="col"/>
        <c:grouping val="stacked"/>
        <c:varyColors val="0"/>
        <c:ser>
          <c:idx val="0"/>
          <c:order val="0"/>
          <c:tx>
            <c:strRef>
              <c:f>Sheet1!$B$1</c:f>
              <c:strCache>
                <c:ptCount val="1"/>
                <c:pt idx="0">
                  <c:v>Yes, currently offered</c:v>
                </c:pt>
              </c:strCache>
            </c:strRef>
          </c:tx>
          <c:invertIfNegative val="0"/>
          <c:cat>
            <c:strRef>
              <c:f>Sheet1!$A$2:$A$5</c:f>
              <c:strCache>
                <c:ptCount val="4"/>
                <c:pt idx="0">
                  <c:v>Reference</c:v>
                </c:pt>
                <c:pt idx="1">
                  <c:v>Collaboration</c:v>
                </c:pt>
                <c:pt idx="2">
                  <c:v>Metadata consulting</c:v>
                </c:pt>
                <c:pt idx="3">
                  <c:v> DMP consulting</c:v>
                </c:pt>
              </c:strCache>
            </c:strRef>
          </c:cat>
          <c:val>
            <c:numRef>
              <c:f>Sheet1!$B$2:$B$5</c:f>
              <c:numCache>
                <c:formatCode>0%</c:formatCode>
                <c:ptCount val="4"/>
                <c:pt idx="0">
                  <c:v>0.441</c:v>
                </c:pt>
                <c:pt idx="1">
                  <c:v>0.11</c:v>
                </c:pt>
                <c:pt idx="2">
                  <c:v>0.19</c:v>
                </c:pt>
                <c:pt idx="3">
                  <c:v>0.20500000000000004</c:v>
                </c:pt>
              </c:numCache>
            </c:numRef>
          </c:val>
          <c:extLst>
            <c:ext xmlns:c16="http://schemas.microsoft.com/office/drawing/2014/chart" uri="{C3380CC4-5D6E-409C-BE32-E72D297353CC}">
              <c16:uniqueId val="{00000000-B745-4789-8769-AB5762EFD0EC}"/>
            </c:ext>
          </c:extLst>
        </c:ser>
        <c:ser>
          <c:idx val="1"/>
          <c:order val="1"/>
          <c:tx>
            <c:strRef>
              <c:f>Sheet1!$C$1</c:f>
              <c:strCache>
                <c:ptCount val="1"/>
                <c:pt idx="0">
                  <c:v>No, but &lt; 12 months</c:v>
                </c:pt>
              </c:strCache>
            </c:strRef>
          </c:tx>
          <c:invertIfNegative val="0"/>
          <c:cat>
            <c:strRef>
              <c:f>Sheet1!$A$2:$A$5</c:f>
              <c:strCache>
                <c:ptCount val="4"/>
                <c:pt idx="0">
                  <c:v>Reference</c:v>
                </c:pt>
                <c:pt idx="1">
                  <c:v>Collaboration</c:v>
                </c:pt>
                <c:pt idx="2">
                  <c:v>Metadata consulting</c:v>
                </c:pt>
                <c:pt idx="3">
                  <c:v> DMP consulting</c:v>
                </c:pt>
              </c:strCache>
            </c:strRef>
          </c:cat>
          <c:val>
            <c:numRef>
              <c:f>Sheet1!$C$2:$C$5</c:f>
              <c:numCache>
                <c:formatCode>0%</c:formatCode>
                <c:ptCount val="4"/>
                <c:pt idx="0">
                  <c:v>7.3000000000000009E-2</c:v>
                </c:pt>
                <c:pt idx="1">
                  <c:v>7.8000000000000014E-2</c:v>
                </c:pt>
                <c:pt idx="2">
                  <c:v>7.8000000000000014E-2</c:v>
                </c:pt>
                <c:pt idx="3">
                  <c:v>6.8000000000000019E-2</c:v>
                </c:pt>
              </c:numCache>
            </c:numRef>
          </c:val>
          <c:extLst>
            <c:ext xmlns:c16="http://schemas.microsoft.com/office/drawing/2014/chart" uri="{C3380CC4-5D6E-409C-BE32-E72D297353CC}">
              <c16:uniqueId val="{00000001-B745-4789-8769-AB5762EFD0EC}"/>
            </c:ext>
          </c:extLst>
        </c:ser>
        <c:ser>
          <c:idx val="2"/>
          <c:order val="2"/>
          <c:tx>
            <c:strRef>
              <c:f>Sheet1!$D$1</c:f>
              <c:strCache>
                <c:ptCount val="1"/>
                <c:pt idx="0">
                  <c:v>No, but 13-24 months</c:v>
                </c:pt>
              </c:strCache>
            </c:strRef>
          </c:tx>
          <c:invertIfNegative val="0"/>
          <c:cat>
            <c:strRef>
              <c:f>Sheet1!$A$2:$A$5</c:f>
              <c:strCache>
                <c:ptCount val="4"/>
                <c:pt idx="0">
                  <c:v>Reference</c:v>
                </c:pt>
                <c:pt idx="1">
                  <c:v>Collaboration</c:v>
                </c:pt>
                <c:pt idx="2">
                  <c:v>Metadata consulting</c:v>
                </c:pt>
                <c:pt idx="3">
                  <c:v> DMP consulting</c:v>
                </c:pt>
              </c:strCache>
            </c:strRef>
          </c:cat>
          <c:val>
            <c:numRef>
              <c:f>Sheet1!$D$2:$D$5</c:f>
              <c:numCache>
                <c:formatCode>0%</c:formatCode>
                <c:ptCount val="4"/>
                <c:pt idx="0">
                  <c:v>9.1000000000000025E-2</c:v>
                </c:pt>
                <c:pt idx="1">
                  <c:v>6.4000000000000085E-2</c:v>
                </c:pt>
                <c:pt idx="2">
                  <c:v>8.3000000000000046E-2</c:v>
                </c:pt>
                <c:pt idx="3">
                  <c:v>5.9000000000000045E-2</c:v>
                </c:pt>
              </c:numCache>
            </c:numRef>
          </c:val>
          <c:extLst>
            <c:ext xmlns:c16="http://schemas.microsoft.com/office/drawing/2014/chart" uri="{C3380CC4-5D6E-409C-BE32-E72D297353CC}">
              <c16:uniqueId val="{00000002-B745-4789-8769-AB5762EFD0EC}"/>
            </c:ext>
          </c:extLst>
        </c:ser>
        <c:ser>
          <c:idx val="3"/>
          <c:order val="3"/>
          <c:tx>
            <c:strRef>
              <c:f>Sheet1!$E$1</c:f>
              <c:strCache>
                <c:ptCount val="1"/>
                <c:pt idx="0">
                  <c:v>No, but &gt; 24 months</c:v>
                </c:pt>
              </c:strCache>
            </c:strRef>
          </c:tx>
          <c:invertIfNegative val="0"/>
          <c:cat>
            <c:strRef>
              <c:f>Sheet1!$A$2:$A$5</c:f>
              <c:strCache>
                <c:ptCount val="4"/>
                <c:pt idx="0">
                  <c:v>Reference</c:v>
                </c:pt>
                <c:pt idx="1">
                  <c:v>Collaboration</c:v>
                </c:pt>
                <c:pt idx="2">
                  <c:v>Metadata consulting</c:v>
                </c:pt>
                <c:pt idx="3">
                  <c:v> DMP consulting</c:v>
                </c:pt>
              </c:strCache>
            </c:strRef>
          </c:cat>
          <c:val>
            <c:numRef>
              <c:f>Sheet1!$E$2:$E$5</c:f>
              <c:numCache>
                <c:formatCode>0%</c:formatCode>
                <c:ptCount val="4"/>
                <c:pt idx="0">
                  <c:v>5.5000000000000014E-2</c:v>
                </c:pt>
                <c:pt idx="1">
                  <c:v>9.2000000000000026E-2</c:v>
                </c:pt>
                <c:pt idx="2">
                  <c:v>7.8000000000000014E-2</c:v>
                </c:pt>
                <c:pt idx="3">
                  <c:v>9.5000000000000043E-2</c:v>
                </c:pt>
              </c:numCache>
            </c:numRef>
          </c:val>
          <c:extLst>
            <c:ext xmlns:c16="http://schemas.microsoft.com/office/drawing/2014/chart" uri="{C3380CC4-5D6E-409C-BE32-E72D297353CC}">
              <c16:uniqueId val="{00000003-B745-4789-8769-AB5762EFD0EC}"/>
            </c:ext>
          </c:extLst>
        </c:ser>
        <c:ser>
          <c:idx val="4"/>
          <c:order val="4"/>
          <c:tx>
            <c:strRef>
              <c:f>Sheet1!$F$1</c:f>
              <c:strCache>
                <c:ptCount val="1"/>
                <c:pt idx="0">
                  <c:v>No, and no plans</c:v>
                </c:pt>
              </c:strCache>
            </c:strRef>
          </c:tx>
          <c:invertIfNegative val="0"/>
          <c:cat>
            <c:strRef>
              <c:f>Sheet1!$A$2:$A$5</c:f>
              <c:strCache>
                <c:ptCount val="4"/>
                <c:pt idx="0">
                  <c:v>Reference</c:v>
                </c:pt>
                <c:pt idx="1">
                  <c:v>Collaboration</c:v>
                </c:pt>
                <c:pt idx="2">
                  <c:v>Metadata consulting</c:v>
                </c:pt>
                <c:pt idx="3">
                  <c:v> DMP consulting</c:v>
                </c:pt>
              </c:strCache>
            </c:strRef>
          </c:cat>
          <c:val>
            <c:numRef>
              <c:f>Sheet1!$F$2:$F$5</c:f>
              <c:numCache>
                <c:formatCode>0%</c:formatCode>
                <c:ptCount val="4"/>
                <c:pt idx="0">
                  <c:v>0.34100000000000008</c:v>
                </c:pt>
                <c:pt idx="1">
                  <c:v>0.65600000000000092</c:v>
                </c:pt>
                <c:pt idx="2">
                  <c:v>0.58299999999999996</c:v>
                </c:pt>
                <c:pt idx="3">
                  <c:v>0.57299999999999995</c:v>
                </c:pt>
              </c:numCache>
            </c:numRef>
          </c:val>
          <c:extLst>
            <c:ext xmlns:c16="http://schemas.microsoft.com/office/drawing/2014/chart" uri="{C3380CC4-5D6E-409C-BE32-E72D297353CC}">
              <c16:uniqueId val="{00000004-B745-4789-8769-AB5762EFD0EC}"/>
            </c:ext>
          </c:extLst>
        </c:ser>
        <c:dLbls>
          <c:showLegendKey val="0"/>
          <c:showVal val="0"/>
          <c:showCatName val="0"/>
          <c:showSerName val="0"/>
          <c:showPercent val="0"/>
          <c:showBubbleSize val="0"/>
        </c:dLbls>
        <c:gapWidth val="150"/>
        <c:overlap val="100"/>
        <c:axId val="126909056"/>
        <c:axId val="126910848"/>
      </c:barChart>
      <c:catAx>
        <c:axId val="126909056"/>
        <c:scaling>
          <c:orientation val="minMax"/>
        </c:scaling>
        <c:delete val="0"/>
        <c:axPos val="b"/>
        <c:numFmt formatCode="General" sourceLinked="0"/>
        <c:majorTickMark val="out"/>
        <c:minorTickMark val="none"/>
        <c:tickLblPos val="nextTo"/>
        <c:crossAx val="126910848"/>
        <c:crosses val="autoZero"/>
        <c:auto val="1"/>
        <c:lblAlgn val="ctr"/>
        <c:lblOffset val="100"/>
        <c:noMultiLvlLbl val="0"/>
      </c:catAx>
      <c:valAx>
        <c:axId val="126910848"/>
        <c:scaling>
          <c:orientation val="minMax"/>
          <c:max val="1"/>
        </c:scaling>
        <c:delete val="0"/>
        <c:axPos val="l"/>
        <c:majorGridlines/>
        <c:numFmt formatCode="0%" sourceLinked="1"/>
        <c:majorTickMark val="out"/>
        <c:minorTickMark val="none"/>
        <c:tickLblPos val="nextTo"/>
        <c:txPr>
          <a:bodyPr/>
          <a:lstStyle/>
          <a:p>
            <a:pPr>
              <a:defRPr b="0"/>
            </a:pPr>
            <a:endParaRPr lang="en-US"/>
          </a:p>
        </c:txPr>
        <c:crossAx val="126909056"/>
        <c:crosses val="autoZero"/>
        <c:crossBetween val="between"/>
      </c:valAx>
    </c:plotArea>
    <c:legend>
      <c:legendPos val="r"/>
      <c:overlay val="0"/>
      <c:txPr>
        <a:bodyPr/>
        <a:lstStyle/>
        <a:p>
          <a:pPr>
            <a:defRPr b="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Yes, currently offered</c:v>
                </c:pt>
              </c:strCache>
            </c:strRef>
          </c:tx>
          <c:invertIfNegative val="0"/>
          <c:cat>
            <c:strRef>
              <c:f>Sheet1!$A$2:$A$5</c:f>
              <c:strCache>
                <c:ptCount val="4"/>
                <c:pt idx="0">
                  <c:v>Train co-workers</c:v>
                </c:pt>
                <c:pt idx="1">
                  <c:v>Discuss regularly</c:v>
                </c:pt>
                <c:pt idx="2">
                  <c:v>Project Participant</c:v>
                </c:pt>
                <c:pt idx="3">
                  <c:v>Create guides</c:v>
                </c:pt>
              </c:strCache>
            </c:strRef>
          </c:cat>
          <c:val>
            <c:numRef>
              <c:f>Sheet1!$B$2:$B$5</c:f>
              <c:numCache>
                <c:formatCode>0%</c:formatCode>
                <c:ptCount val="4"/>
                <c:pt idx="0">
                  <c:v>0.114</c:v>
                </c:pt>
                <c:pt idx="1">
                  <c:v>0.18800000000000017</c:v>
                </c:pt>
                <c:pt idx="2">
                  <c:v>0.21000000000000016</c:v>
                </c:pt>
                <c:pt idx="3">
                  <c:v>0.223</c:v>
                </c:pt>
              </c:numCache>
            </c:numRef>
          </c:val>
          <c:extLst>
            <c:ext xmlns:c16="http://schemas.microsoft.com/office/drawing/2014/chart" uri="{C3380CC4-5D6E-409C-BE32-E72D297353CC}">
              <c16:uniqueId val="{00000000-DAB8-4C4E-9D50-51C002E7BB1D}"/>
            </c:ext>
          </c:extLst>
        </c:ser>
        <c:ser>
          <c:idx val="1"/>
          <c:order val="1"/>
          <c:tx>
            <c:strRef>
              <c:f>Sheet1!$C$1</c:f>
              <c:strCache>
                <c:ptCount val="1"/>
                <c:pt idx="0">
                  <c:v>No, but &lt; 12 months</c:v>
                </c:pt>
              </c:strCache>
            </c:strRef>
          </c:tx>
          <c:invertIfNegative val="0"/>
          <c:cat>
            <c:strRef>
              <c:f>Sheet1!$A$2:$A$5</c:f>
              <c:strCache>
                <c:ptCount val="4"/>
                <c:pt idx="0">
                  <c:v>Train co-workers</c:v>
                </c:pt>
                <c:pt idx="1">
                  <c:v>Discuss regularly</c:v>
                </c:pt>
                <c:pt idx="2">
                  <c:v>Project Participant</c:v>
                </c:pt>
                <c:pt idx="3">
                  <c:v>Create guides</c:v>
                </c:pt>
              </c:strCache>
            </c:strRef>
          </c:cat>
          <c:val>
            <c:numRef>
              <c:f>Sheet1!$C$2:$C$5</c:f>
              <c:numCache>
                <c:formatCode>0%</c:formatCode>
                <c:ptCount val="4"/>
                <c:pt idx="0">
                  <c:v>0.13200000000000001</c:v>
                </c:pt>
                <c:pt idx="1">
                  <c:v>0.13300000000000001</c:v>
                </c:pt>
                <c:pt idx="2">
                  <c:v>7.8000000000000014E-2</c:v>
                </c:pt>
                <c:pt idx="3">
                  <c:v>0.15900000000000017</c:v>
                </c:pt>
              </c:numCache>
            </c:numRef>
          </c:val>
          <c:extLst>
            <c:ext xmlns:c16="http://schemas.microsoft.com/office/drawing/2014/chart" uri="{C3380CC4-5D6E-409C-BE32-E72D297353CC}">
              <c16:uniqueId val="{00000001-DAB8-4C4E-9D50-51C002E7BB1D}"/>
            </c:ext>
          </c:extLst>
        </c:ser>
        <c:ser>
          <c:idx val="2"/>
          <c:order val="2"/>
          <c:tx>
            <c:strRef>
              <c:f>Sheet1!$D$1</c:f>
              <c:strCache>
                <c:ptCount val="1"/>
                <c:pt idx="0">
                  <c:v>No, but 13-24 months</c:v>
                </c:pt>
              </c:strCache>
            </c:strRef>
          </c:tx>
          <c:invertIfNegative val="0"/>
          <c:cat>
            <c:strRef>
              <c:f>Sheet1!$A$2:$A$5</c:f>
              <c:strCache>
                <c:ptCount val="4"/>
                <c:pt idx="0">
                  <c:v>Train co-workers</c:v>
                </c:pt>
                <c:pt idx="1">
                  <c:v>Discuss regularly</c:v>
                </c:pt>
                <c:pt idx="2">
                  <c:v>Project Participant</c:v>
                </c:pt>
                <c:pt idx="3">
                  <c:v>Create guides</c:v>
                </c:pt>
              </c:strCache>
            </c:strRef>
          </c:cat>
          <c:val>
            <c:numRef>
              <c:f>Sheet1!$D$2:$D$5</c:f>
              <c:numCache>
                <c:formatCode>0%</c:formatCode>
                <c:ptCount val="4"/>
                <c:pt idx="0">
                  <c:v>5.9000000000000045E-2</c:v>
                </c:pt>
                <c:pt idx="1">
                  <c:v>5.5000000000000014E-2</c:v>
                </c:pt>
                <c:pt idx="2">
                  <c:v>4.5999999999999999E-2</c:v>
                </c:pt>
                <c:pt idx="3">
                  <c:v>9.5000000000000043E-2</c:v>
                </c:pt>
              </c:numCache>
            </c:numRef>
          </c:val>
          <c:extLst>
            <c:ext xmlns:c16="http://schemas.microsoft.com/office/drawing/2014/chart" uri="{C3380CC4-5D6E-409C-BE32-E72D297353CC}">
              <c16:uniqueId val="{00000002-DAB8-4C4E-9D50-51C002E7BB1D}"/>
            </c:ext>
          </c:extLst>
        </c:ser>
        <c:ser>
          <c:idx val="3"/>
          <c:order val="3"/>
          <c:tx>
            <c:strRef>
              <c:f>Sheet1!$E$1</c:f>
              <c:strCache>
                <c:ptCount val="1"/>
                <c:pt idx="0">
                  <c:v>No, but &gt; 24 months</c:v>
                </c:pt>
              </c:strCache>
            </c:strRef>
          </c:tx>
          <c:invertIfNegative val="0"/>
          <c:cat>
            <c:strRef>
              <c:f>Sheet1!$A$2:$A$5</c:f>
              <c:strCache>
                <c:ptCount val="4"/>
                <c:pt idx="0">
                  <c:v>Train co-workers</c:v>
                </c:pt>
                <c:pt idx="1">
                  <c:v>Discuss regularly</c:v>
                </c:pt>
                <c:pt idx="2">
                  <c:v>Project Participant</c:v>
                </c:pt>
                <c:pt idx="3">
                  <c:v>Create guides</c:v>
                </c:pt>
              </c:strCache>
            </c:strRef>
          </c:cat>
          <c:val>
            <c:numRef>
              <c:f>Sheet1!$E$2:$E$5</c:f>
              <c:numCache>
                <c:formatCode>0%</c:formatCode>
                <c:ptCount val="4"/>
                <c:pt idx="0">
                  <c:v>8.2000000000000003E-2</c:v>
                </c:pt>
                <c:pt idx="1">
                  <c:v>9.2000000000000026E-2</c:v>
                </c:pt>
                <c:pt idx="2">
                  <c:v>7.3000000000000009E-2</c:v>
                </c:pt>
                <c:pt idx="3">
                  <c:v>8.2000000000000003E-2</c:v>
                </c:pt>
              </c:numCache>
            </c:numRef>
          </c:val>
          <c:extLst>
            <c:ext xmlns:c16="http://schemas.microsoft.com/office/drawing/2014/chart" uri="{C3380CC4-5D6E-409C-BE32-E72D297353CC}">
              <c16:uniqueId val="{00000003-DAB8-4C4E-9D50-51C002E7BB1D}"/>
            </c:ext>
          </c:extLst>
        </c:ser>
        <c:ser>
          <c:idx val="4"/>
          <c:order val="4"/>
          <c:tx>
            <c:strRef>
              <c:f>Sheet1!$F$1</c:f>
              <c:strCache>
                <c:ptCount val="1"/>
                <c:pt idx="0">
                  <c:v>No, and no plans</c:v>
                </c:pt>
              </c:strCache>
            </c:strRef>
          </c:tx>
          <c:invertIfNegative val="0"/>
          <c:cat>
            <c:strRef>
              <c:f>Sheet1!$A$2:$A$5</c:f>
              <c:strCache>
                <c:ptCount val="4"/>
                <c:pt idx="0">
                  <c:v>Train co-workers</c:v>
                </c:pt>
                <c:pt idx="1">
                  <c:v>Discuss regularly</c:v>
                </c:pt>
                <c:pt idx="2">
                  <c:v>Project Participant</c:v>
                </c:pt>
                <c:pt idx="3">
                  <c:v>Create guides</c:v>
                </c:pt>
              </c:strCache>
            </c:strRef>
          </c:cat>
          <c:val>
            <c:numRef>
              <c:f>Sheet1!$F$2:$F$5</c:f>
              <c:numCache>
                <c:formatCode>0%</c:formatCode>
                <c:ptCount val="4"/>
                <c:pt idx="0">
                  <c:v>0.61200000000000065</c:v>
                </c:pt>
                <c:pt idx="1">
                  <c:v>0.53200000000000003</c:v>
                </c:pt>
                <c:pt idx="2">
                  <c:v>0.59399999999999997</c:v>
                </c:pt>
                <c:pt idx="3">
                  <c:v>0.441</c:v>
                </c:pt>
              </c:numCache>
            </c:numRef>
          </c:val>
          <c:extLst>
            <c:ext xmlns:c16="http://schemas.microsoft.com/office/drawing/2014/chart" uri="{C3380CC4-5D6E-409C-BE32-E72D297353CC}">
              <c16:uniqueId val="{00000004-DAB8-4C4E-9D50-51C002E7BB1D}"/>
            </c:ext>
          </c:extLst>
        </c:ser>
        <c:dLbls>
          <c:showLegendKey val="0"/>
          <c:showVal val="0"/>
          <c:showCatName val="0"/>
          <c:showSerName val="0"/>
          <c:showPercent val="0"/>
          <c:showBubbleSize val="0"/>
        </c:dLbls>
        <c:gapWidth val="150"/>
        <c:overlap val="100"/>
        <c:axId val="126641664"/>
        <c:axId val="126643200"/>
      </c:barChart>
      <c:catAx>
        <c:axId val="126641664"/>
        <c:scaling>
          <c:orientation val="minMax"/>
        </c:scaling>
        <c:delete val="0"/>
        <c:axPos val="t"/>
        <c:numFmt formatCode="General" sourceLinked="0"/>
        <c:majorTickMark val="out"/>
        <c:minorTickMark val="none"/>
        <c:tickLblPos val="nextTo"/>
        <c:crossAx val="126643200"/>
        <c:crosses val="max"/>
        <c:auto val="1"/>
        <c:lblAlgn val="ctr"/>
        <c:lblOffset val="100"/>
        <c:noMultiLvlLbl val="0"/>
      </c:catAx>
      <c:valAx>
        <c:axId val="126643200"/>
        <c:scaling>
          <c:orientation val="minMax"/>
          <c:max val="1"/>
        </c:scaling>
        <c:delete val="0"/>
        <c:axPos val="l"/>
        <c:majorGridlines/>
        <c:numFmt formatCode="0%" sourceLinked="1"/>
        <c:majorTickMark val="out"/>
        <c:minorTickMark val="none"/>
        <c:tickLblPos val="nextTo"/>
        <c:crossAx val="12664166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Yes, currently offered</c:v>
                </c:pt>
              </c:strCache>
            </c:strRef>
          </c:tx>
          <c:invertIfNegative val="0"/>
          <c:cat>
            <c:strRef>
              <c:f>Sheet1!$A$2:$A$6</c:f>
              <c:strCache>
                <c:ptCount val="5"/>
                <c:pt idx="0">
                  <c:v>ID datasets</c:v>
                </c:pt>
                <c:pt idx="1">
                  <c:v>Create metadata</c:v>
                </c:pt>
                <c:pt idx="2">
                  <c:v>Prepare for deposit</c:v>
                </c:pt>
                <c:pt idx="3">
                  <c:v>Deselection</c:v>
                </c:pt>
                <c:pt idx="4">
                  <c:v>Tech support</c:v>
                </c:pt>
              </c:strCache>
            </c:strRef>
          </c:cat>
          <c:val>
            <c:numRef>
              <c:f>Sheet1!$B$2:$B$6</c:f>
              <c:numCache>
                <c:formatCode>0%</c:formatCode>
                <c:ptCount val="5"/>
                <c:pt idx="0" formatCode="General">
                  <c:v>0.11</c:v>
                </c:pt>
                <c:pt idx="1">
                  <c:v>0.11899999999999998</c:v>
                </c:pt>
                <c:pt idx="2">
                  <c:v>9.5000000000000043E-2</c:v>
                </c:pt>
                <c:pt idx="3">
                  <c:v>5.5000000000000014E-2</c:v>
                </c:pt>
                <c:pt idx="4">
                  <c:v>0.14500000000000016</c:v>
                </c:pt>
              </c:numCache>
            </c:numRef>
          </c:val>
          <c:extLst>
            <c:ext xmlns:c16="http://schemas.microsoft.com/office/drawing/2014/chart" uri="{C3380CC4-5D6E-409C-BE32-E72D297353CC}">
              <c16:uniqueId val="{00000000-111A-4A9A-B37A-A41C72013F10}"/>
            </c:ext>
          </c:extLst>
        </c:ser>
        <c:ser>
          <c:idx val="1"/>
          <c:order val="1"/>
          <c:tx>
            <c:strRef>
              <c:f>Sheet1!$C$1</c:f>
              <c:strCache>
                <c:ptCount val="1"/>
                <c:pt idx="0">
                  <c:v>No, but &lt; 12 months</c:v>
                </c:pt>
              </c:strCache>
            </c:strRef>
          </c:tx>
          <c:invertIfNegative val="0"/>
          <c:cat>
            <c:strRef>
              <c:f>Sheet1!$A$2:$A$6</c:f>
              <c:strCache>
                <c:ptCount val="5"/>
                <c:pt idx="0">
                  <c:v>ID datasets</c:v>
                </c:pt>
                <c:pt idx="1">
                  <c:v>Create metadata</c:v>
                </c:pt>
                <c:pt idx="2">
                  <c:v>Prepare for deposit</c:v>
                </c:pt>
                <c:pt idx="3">
                  <c:v>Deselection</c:v>
                </c:pt>
                <c:pt idx="4">
                  <c:v>Tech support</c:v>
                </c:pt>
              </c:strCache>
            </c:strRef>
          </c:cat>
          <c:val>
            <c:numRef>
              <c:f>Sheet1!$C$2:$C$6</c:f>
              <c:numCache>
                <c:formatCode>0%</c:formatCode>
                <c:ptCount val="5"/>
                <c:pt idx="0" formatCode="General">
                  <c:v>0.12400000000000008</c:v>
                </c:pt>
                <c:pt idx="1">
                  <c:v>3.6999999999999998E-2</c:v>
                </c:pt>
                <c:pt idx="2">
                  <c:v>9.1000000000000025E-2</c:v>
                </c:pt>
                <c:pt idx="3">
                  <c:v>4.1000000000000002E-2</c:v>
                </c:pt>
                <c:pt idx="4">
                  <c:v>7.6999999999999999E-2</c:v>
                </c:pt>
              </c:numCache>
            </c:numRef>
          </c:val>
          <c:extLst>
            <c:ext xmlns:c16="http://schemas.microsoft.com/office/drawing/2014/chart" uri="{C3380CC4-5D6E-409C-BE32-E72D297353CC}">
              <c16:uniqueId val="{00000001-111A-4A9A-B37A-A41C72013F10}"/>
            </c:ext>
          </c:extLst>
        </c:ser>
        <c:ser>
          <c:idx val="2"/>
          <c:order val="2"/>
          <c:tx>
            <c:strRef>
              <c:f>Sheet1!$D$1</c:f>
              <c:strCache>
                <c:ptCount val="1"/>
                <c:pt idx="0">
                  <c:v>No, but 13-24 months</c:v>
                </c:pt>
              </c:strCache>
            </c:strRef>
          </c:tx>
          <c:invertIfNegative val="0"/>
          <c:cat>
            <c:strRef>
              <c:f>Sheet1!$A$2:$A$6</c:f>
              <c:strCache>
                <c:ptCount val="5"/>
                <c:pt idx="0">
                  <c:v>ID datasets</c:v>
                </c:pt>
                <c:pt idx="1">
                  <c:v>Create metadata</c:v>
                </c:pt>
                <c:pt idx="2">
                  <c:v>Prepare for deposit</c:v>
                </c:pt>
                <c:pt idx="3">
                  <c:v>Deselection</c:v>
                </c:pt>
                <c:pt idx="4">
                  <c:v>Tech support</c:v>
                </c:pt>
              </c:strCache>
            </c:strRef>
          </c:cat>
          <c:val>
            <c:numRef>
              <c:f>Sheet1!$D$2:$D$6</c:f>
              <c:numCache>
                <c:formatCode>0%</c:formatCode>
                <c:ptCount val="5"/>
                <c:pt idx="0" formatCode="General">
                  <c:v>0.10600000000000002</c:v>
                </c:pt>
                <c:pt idx="1">
                  <c:v>0.10100000000000002</c:v>
                </c:pt>
                <c:pt idx="2">
                  <c:v>8.6000000000000021E-2</c:v>
                </c:pt>
                <c:pt idx="3">
                  <c:v>6.4000000000000085E-2</c:v>
                </c:pt>
                <c:pt idx="4">
                  <c:v>9.5000000000000043E-2</c:v>
                </c:pt>
              </c:numCache>
            </c:numRef>
          </c:val>
          <c:extLst>
            <c:ext xmlns:c16="http://schemas.microsoft.com/office/drawing/2014/chart" uri="{C3380CC4-5D6E-409C-BE32-E72D297353CC}">
              <c16:uniqueId val="{00000002-111A-4A9A-B37A-A41C72013F10}"/>
            </c:ext>
          </c:extLst>
        </c:ser>
        <c:ser>
          <c:idx val="3"/>
          <c:order val="3"/>
          <c:tx>
            <c:strRef>
              <c:f>Sheet1!$E$1</c:f>
              <c:strCache>
                <c:ptCount val="1"/>
                <c:pt idx="0">
                  <c:v>No, but &gt; 24 months</c:v>
                </c:pt>
              </c:strCache>
            </c:strRef>
          </c:tx>
          <c:invertIfNegative val="0"/>
          <c:cat>
            <c:strRef>
              <c:f>Sheet1!$A$2:$A$6</c:f>
              <c:strCache>
                <c:ptCount val="5"/>
                <c:pt idx="0">
                  <c:v>ID datasets</c:v>
                </c:pt>
                <c:pt idx="1">
                  <c:v>Create metadata</c:v>
                </c:pt>
                <c:pt idx="2">
                  <c:v>Prepare for deposit</c:v>
                </c:pt>
                <c:pt idx="3">
                  <c:v>Deselection</c:v>
                </c:pt>
                <c:pt idx="4">
                  <c:v>Tech support</c:v>
                </c:pt>
              </c:strCache>
            </c:strRef>
          </c:cat>
          <c:val>
            <c:numRef>
              <c:f>Sheet1!$E$2:$E$6</c:f>
              <c:numCache>
                <c:formatCode>0%</c:formatCode>
                <c:ptCount val="5"/>
                <c:pt idx="0" formatCode="General">
                  <c:v>0.10600000000000002</c:v>
                </c:pt>
                <c:pt idx="1">
                  <c:v>8.3000000000000046E-2</c:v>
                </c:pt>
                <c:pt idx="2">
                  <c:v>8.6000000000000021E-2</c:v>
                </c:pt>
                <c:pt idx="3">
                  <c:v>6.8000000000000019E-2</c:v>
                </c:pt>
                <c:pt idx="4">
                  <c:v>0.1</c:v>
                </c:pt>
              </c:numCache>
            </c:numRef>
          </c:val>
          <c:extLst>
            <c:ext xmlns:c16="http://schemas.microsoft.com/office/drawing/2014/chart" uri="{C3380CC4-5D6E-409C-BE32-E72D297353CC}">
              <c16:uniqueId val="{00000003-111A-4A9A-B37A-A41C72013F10}"/>
            </c:ext>
          </c:extLst>
        </c:ser>
        <c:ser>
          <c:idx val="4"/>
          <c:order val="4"/>
          <c:tx>
            <c:strRef>
              <c:f>Sheet1!$F$1</c:f>
              <c:strCache>
                <c:ptCount val="1"/>
                <c:pt idx="0">
                  <c:v>No, and no plans</c:v>
                </c:pt>
              </c:strCache>
            </c:strRef>
          </c:tx>
          <c:invertIfNegative val="0"/>
          <c:cat>
            <c:strRef>
              <c:f>Sheet1!$A$2:$A$6</c:f>
              <c:strCache>
                <c:ptCount val="5"/>
                <c:pt idx="0">
                  <c:v>ID datasets</c:v>
                </c:pt>
                <c:pt idx="1">
                  <c:v>Create metadata</c:v>
                </c:pt>
                <c:pt idx="2">
                  <c:v>Prepare for deposit</c:v>
                </c:pt>
                <c:pt idx="3">
                  <c:v>Deselection</c:v>
                </c:pt>
                <c:pt idx="4">
                  <c:v>Tech support</c:v>
                </c:pt>
              </c:strCache>
            </c:strRef>
          </c:cat>
          <c:val>
            <c:numRef>
              <c:f>Sheet1!$F$2:$F$6</c:f>
              <c:numCache>
                <c:formatCode>0%</c:formatCode>
                <c:ptCount val="5"/>
                <c:pt idx="0" formatCode="General">
                  <c:v>0.55500000000000005</c:v>
                </c:pt>
                <c:pt idx="1">
                  <c:v>0.66100000000000092</c:v>
                </c:pt>
                <c:pt idx="2">
                  <c:v>0.64100000000000079</c:v>
                </c:pt>
                <c:pt idx="3">
                  <c:v>0.7730000000000008</c:v>
                </c:pt>
                <c:pt idx="4">
                  <c:v>0.58399999999999996</c:v>
                </c:pt>
              </c:numCache>
            </c:numRef>
          </c:val>
          <c:extLst>
            <c:ext xmlns:c16="http://schemas.microsoft.com/office/drawing/2014/chart" uri="{C3380CC4-5D6E-409C-BE32-E72D297353CC}">
              <c16:uniqueId val="{00000004-111A-4A9A-B37A-A41C72013F10}"/>
            </c:ext>
          </c:extLst>
        </c:ser>
        <c:dLbls>
          <c:showLegendKey val="0"/>
          <c:showVal val="0"/>
          <c:showCatName val="0"/>
          <c:showSerName val="0"/>
          <c:showPercent val="0"/>
          <c:showBubbleSize val="0"/>
        </c:dLbls>
        <c:gapWidth val="150"/>
        <c:overlap val="100"/>
        <c:axId val="126726528"/>
        <c:axId val="126728064"/>
      </c:barChart>
      <c:catAx>
        <c:axId val="126726528"/>
        <c:scaling>
          <c:orientation val="minMax"/>
        </c:scaling>
        <c:delete val="0"/>
        <c:axPos val="b"/>
        <c:numFmt formatCode="General" sourceLinked="0"/>
        <c:majorTickMark val="out"/>
        <c:minorTickMark val="none"/>
        <c:tickLblPos val="nextTo"/>
        <c:crossAx val="126728064"/>
        <c:crosses val="autoZero"/>
        <c:auto val="1"/>
        <c:lblAlgn val="ctr"/>
        <c:lblOffset val="100"/>
        <c:noMultiLvlLbl val="0"/>
      </c:catAx>
      <c:valAx>
        <c:axId val="126728064"/>
        <c:scaling>
          <c:orientation val="minMax"/>
          <c:max val="1"/>
        </c:scaling>
        <c:delete val="0"/>
        <c:axPos val="l"/>
        <c:majorGridlines/>
        <c:numFmt formatCode="0%" sourceLinked="0"/>
        <c:majorTickMark val="out"/>
        <c:minorTickMark val="none"/>
        <c:tickLblPos val="nextTo"/>
        <c:crossAx val="12672652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700" dirty="0" smtClean="0">
              <a:solidFill>
                <a:srgbClr val="186072"/>
              </a:solidFill>
              <a:latin typeface="Calibri"/>
              <a:cs typeface="Calibri"/>
            </a:rPr>
            <a:t>Assure</a:t>
          </a:r>
        </a:p>
      </dgm:t>
    </dgm:pt>
    <dgm:pt modelId="{83CF93A1-5BFE-4327-89FC-F3B074DB56BE}" type="parTrans" cxnId="{37BF8AAE-F2D1-47FD-80C7-85A2611AA334}">
      <dgm:prSet/>
      <dgm:spPr/>
      <dgm:t>
        <a:bodyPr/>
        <a:lstStyle/>
        <a:p>
          <a:endParaRPr lang="en-US" sz="700" b="0">
            <a:latin typeface="Calibri"/>
            <a:cs typeface="Calibri"/>
          </a:endParaRPr>
        </a:p>
      </dgm:t>
    </dgm:pt>
    <dgm:pt modelId="{5FD615BE-97D0-4C69-8037-060D7CF45582}" type="sibTrans" cxnId="{37BF8AAE-F2D1-47FD-80C7-85A2611AA334}">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700" dirty="0" smtClean="0">
              <a:solidFill>
                <a:srgbClr val="186072"/>
              </a:solidFill>
              <a:latin typeface="Calibri"/>
              <a:cs typeface="Calibri"/>
            </a:rPr>
            <a:t>Plan</a:t>
          </a:r>
        </a:p>
      </dgm:t>
    </dgm:pt>
    <dgm:pt modelId="{CB1A36D4-FDE9-48F2-98C9-29576A48DEAF}" type="parTrans" cxnId="{BCD343DC-1B85-4FCF-817B-24887D1B3E23}">
      <dgm:prSet/>
      <dgm:spPr/>
      <dgm:t>
        <a:bodyPr/>
        <a:lstStyle/>
        <a:p>
          <a:endParaRPr lang="en-US" sz="700" b="0">
            <a:latin typeface="Calibri"/>
            <a:cs typeface="Calibri"/>
          </a:endParaRPr>
        </a:p>
      </dgm:t>
    </dgm:pt>
    <dgm:pt modelId="{E81A7496-7C34-4DBF-9C3D-D0A2A73191C8}" type="sibTrans" cxnId="{BCD343DC-1B85-4FCF-817B-24887D1B3E23}">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700" dirty="0" smtClean="0">
              <a:solidFill>
                <a:srgbClr val="186072"/>
              </a:solidFill>
              <a:latin typeface="Calibri"/>
              <a:cs typeface="Calibri"/>
            </a:rPr>
            <a:t>Discover</a:t>
          </a:r>
        </a:p>
      </dgm:t>
    </dgm:pt>
    <dgm:pt modelId="{1B4B79AA-B091-4787-A5DB-5E75A9449EAF}" type="parTrans" cxnId="{6C6D0C39-16F5-4C23-93FF-663C03421B62}">
      <dgm:prSet/>
      <dgm:spPr/>
      <dgm:t>
        <a:bodyPr/>
        <a:lstStyle/>
        <a:p>
          <a:endParaRPr lang="en-US" sz="700" b="0">
            <a:latin typeface="Calibri"/>
            <a:cs typeface="Calibri"/>
          </a:endParaRPr>
        </a:p>
      </dgm:t>
    </dgm:pt>
    <dgm:pt modelId="{F97789DC-0FAD-4C2E-AB9D-457E85023924}" type="sibTrans" cxnId="{6C6D0C39-16F5-4C23-93FF-663C03421B62}">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700" dirty="0" smtClean="0">
              <a:solidFill>
                <a:srgbClr val="186072"/>
              </a:solidFill>
              <a:latin typeface="Calibri"/>
              <a:cs typeface="Calibri"/>
            </a:rPr>
            <a:t>Integrate</a:t>
          </a:r>
        </a:p>
      </dgm:t>
    </dgm:pt>
    <dgm:pt modelId="{83664775-34AE-41A2-A40A-AEE1DCB28F5A}" type="parTrans" cxnId="{0FEACBE7-9877-46A8-9701-E31093846DBA}">
      <dgm:prSet/>
      <dgm:spPr/>
      <dgm:t>
        <a:bodyPr/>
        <a:lstStyle/>
        <a:p>
          <a:endParaRPr lang="en-US" sz="700" b="0">
            <a:latin typeface="Calibri"/>
            <a:cs typeface="Calibri"/>
          </a:endParaRPr>
        </a:p>
      </dgm:t>
    </dgm:pt>
    <dgm:pt modelId="{8ED530B9-2AE0-4731-B182-B27C1D10B60C}" type="sibTrans" cxnId="{0FEACBE7-9877-46A8-9701-E31093846DBA}">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700" dirty="0" smtClean="0">
              <a:solidFill>
                <a:srgbClr val="186072"/>
              </a:solidFill>
              <a:latin typeface="Calibri"/>
              <a:cs typeface="Calibri"/>
            </a:rPr>
            <a:t>Analyze</a:t>
          </a:r>
        </a:p>
      </dgm:t>
    </dgm:pt>
    <dgm:pt modelId="{6BE8ECF0-24C5-40B1-9F35-926034AD3A7E}" type="parTrans" cxnId="{DDE8938D-9B46-4EEC-9D74-69D38C6AE27D}">
      <dgm:prSet/>
      <dgm:spPr/>
      <dgm:t>
        <a:bodyPr/>
        <a:lstStyle/>
        <a:p>
          <a:endParaRPr lang="en-US" sz="700" b="0">
            <a:latin typeface="Calibri"/>
            <a:cs typeface="Calibri"/>
          </a:endParaRPr>
        </a:p>
      </dgm:t>
    </dgm:pt>
    <dgm:pt modelId="{DA16D8F2-7AA0-43B2-99A1-9E110743886E}" type="sibTrans" cxnId="{DDE8938D-9B46-4EEC-9D74-69D38C6AE27D}">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700" dirty="0" smtClean="0">
              <a:solidFill>
                <a:srgbClr val="186072"/>
              </a:solidFill>
              <a:latin typeface="Calibri"/>
              <a:cs typeface="Calibri"/>
            </a:rPr>
            <a:t>Collect</a:t>
          </a:r>
          <a:endParaRPr lang="en-US" sz="700" dirty="0">
            <a:solidFill>
              <a:srgbClr val="186072"/>
            </a:solidFill>
            <a:latin typeface="Calibri"/>
            <a:cs typeface="Calibri"/>
          </a:endParaRPr>
        </a:p>
      </dgm:t>
    </dgm:pt>
    <dgm:pt modelId="{D6E6296C-8865-CD45-8B84-2CE77AEEFEAD}" type="parTrans" cxnId="{6FA06DDC-0F38-DE42-863F-EB8F7A4572BE}">
      <dgm:prSet/>
      <dgm:spPr/>
      <dgm:t>
        <a:bodyPr/>
        <a:lstStyle/>
        <a:p>
          <a:endParaRPr lang="en-US" sz="700" b="0">
            <a:latin typeface="Calibri"/>
            <a:cs typeface="Calibri"/>
          </a:endParaRPr>
        </a:p>
      </dgm:t>
    </dgm:pt>
    <dgm:pt modelId="{03570386-4604-4B40-84F0-E9CB1E7DA604}" type="sibTrans" cxnId="{6FA06DDC-0F38-DE42-863F-EB8F7A4572BE}">
      <dgm:prSet/>
      <dgm:spPr>
        <a:ln w="6350" cap="flat" cmpd="sng" algn="ctr">
          <a:solidFill>
            <a:srgbClr val="1F497D"/>
          </a:solidFill>
          <a:prstDash val="solid"/>
          <a:round/>
          <a:headEnd type="none" w="med" len="med"/>
          <a:tailEnd type="none" w="med" len="med"/>
        </a:ln>
      </dgm:spPr>
      <dgm:t>
        <a:bodyPr/>
        <a:lstStyle/>
        <a:p>
          <a:endParaRPr lang="en-US" sz="700" b="0" dirty="0">
            <a:latin typeface="Calibri"/>
            <a:cs typeface="Calibri"/>
          </a:endParaRPr>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700" dirty="0" smtClean="0">
              <a:solidFill>
                <a:srgbClr val="186072"/>
              </a:solidFill>
              <a:latin typeface="Calibri"/>
              <a:cs typeface="Calibri"/>
            </a:rPr>
            <a:t>Describe</a:t>
          </a:r>
          <a:endParaRPr lang="en-US" sz="700" b="1" dirty="0">
            <a:solidFill>
              <a:srgbClr val="186072"/>
            </a:solidFill>
            <a:latin typeface="Calibri"/>
            <a:cs typeface="Calibri"/>
          </a:endParaRPr>
        </a:p>
      </dgm:t>
    </dgm:pt>
    <dgm:pt modelId="{C02256F6-1491-DF41-85E7-7AB4145834E4}" type="parTrans" cxnId="{669CCB14-E5B8-CC48-BF1D-459F50D6BB21}">
      <dgm:prSet/>
      <dgm:spPr/>
      <dgm:t>
        <a:bodyPr/>
        <a:lstStyle/>
        <a:p>
          <a:endParaRPr lang="en-US" sz="700" b="0">
            <a:latin typeface="Calibri"/>
            <a:cs typeface="Calibri"/>
          </a:endParaRPr>
        </a:p>
      </dgm:t>
    </dgm:pt>
    <dgm:pt modelId="{99C07F7C-24F7-F44B-8AEB-A4EC5174B3B9}" type="sibTrans" cxnId="{669CCB14-E5B8-CC48-BF1D-459F50D6BB21}">
      <dgm:prSet/>
      <dgm:spPr>
        <a:ln w="6350" cap="flat" cmpd="sng" algn="ctr">
          <a:solidFill>
            <a:srgbClr val="1F497D"/>
          </a:solidFill>
          <a:prstDash val="solid"/>
          <a:round/>
          <a:headEnd type="none" w="med" len="med"/>
          <a:tailEnd type="none" w="med" len="med"/>
        </a:ln>
      </dgm:spPr>
      <dgm:t>
        <a:bodyPr/>
        <a:lstStyle/>
        <a:p>
          <a:endParaRPr lang="en-US" sz="700" b="0">
            <a:latin typeface="Calibri"/>
            <a:cs typeface="Calibri"/>
          </a:endParaRPr>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700" dirty="0" smtClean="0">
              <a:solidFill>
                <a:srgbClr val="186072"/>
              </a:solidFill>
              <a:latin typeface="Calibri"/>
              <a:cs typeface="Calibri"/>
            </a:rPr>
            <a:t>Preserve</a:t>
          </a:r>
          <a:endParaRPr lang="en-US" sz="700" dirty="0">
            <a:solidFill>
              <a:srgbClr val="186072"/>
            </a:solidFill>
            <a:latin typeface="Calibri"/>
            <a:cs typeface="Calibri"/>
          </a:endParaRPr>
        </a:p>
      </dgm:t>
    </dgm:pt>
    <dgm:pt modelId="{4BF50C62-AD1D-DE4C-A4C3-1381E584AB9B}" type="parTrans" cxnId="{FB0A48C9-CACD-D64A-84A1-E2E068B30F09}">
      <dgm:prSet/>
      <dgm:spPr/>
      <dgm:t>
        <a:bodyPr/>
        <a:lstStyle/>
        <a:p>
          <a:endParaRPr lang="en-US" sz="700">
            <a:latin typeface="Calibri"/>
            <a:cs typeface="Calibri"/>
          </a:endParaRPr>
        </a:p>
      </dgm:t>
    </dgm:pt>
    <dgm:pt modelId="{1C10E232-1094-2848-B981-7AF384410EC9}" type="sibTrans" cxnId="{FB0A48C9-CACD-D64A-84A1-E2E068B30F09}">
      <dgm:prSet/>
      <dgm:spPr>
        <a:ln w="6350" cmpd="sng">
          <a:solidFill>
            <a:srgbClr val="1F497D"/>
          </a:solidFill>
          <a:headEnd type="none"/>
          <a:tailEnd type="none"/>
        </a:ln>
      </dgm:spPr>
      <dgm:t>
        <a:bodyPr/>
        <a:lstStyle/>
        <a:p>
          <a:endParaRPr lang="en-US" sz="700">
            <a:latin typeface="Calibri"/>
            <a:cs typeface="Calibri"/>
          </a:endParaRPr>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1E7C3E94-8CB6-456F-B0D4-B3FA407A51A6}" type="pres">
      <dgm:prSet presAssocID="{D826B2FE-5AC9-47EE-AEB3-142395FBDE71}" presName="node" presStyleLbl="node1" presStyleIdx="0" presStyleCnt="8" custScaleX="127875" custScaleY="74911">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0" presStyleCnt="8"/>
      <dgm:spPr/>
      <dgm:t>
        <a:bodyPr/>
        <a:lstStyle/>
        <a:p>
          <a:endParaRPr lang="en-US"/>
        </a:p>
      </dgm:t>
    </dgm:pt>
    <dgm:pt modelId="{F21E2F18-F043-2846-95DB-CBAA147D529B}" type="pres">
      <dgm:prSet presAssocID="{4AD66445-1D35-5E4B-97CB-F1868A81F976}" presName="node" presStyleLbl="node1" presStyleIdx="1" presStyleCnt="8" custScaleX="127875" custScaleY="74911">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1" presStyleCnt="8"/>
      <dgm:spPr/>
      <dgm:t>
        <a:bodyPr/>
        <a:lstStyle/>
        <a:p>
          <a:endParaRPr lang="en-US"/>
        </a:p>
      </dgm:t>
    </dgm:pt>
    <dgm:pt modelId="{F0A86B52-E2FF-4D63-93A1-E61D8377C34A}" type="pres">
      <dgm:prSet presAssocID="{97D4A84A-FD53-4C89-8766-B5C0A5025285}" presName="node" presStyleLbl="node1" presStyleIdx="2" presStyleCnt="8" custScaleX="127875" custScaleY="74911">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2" presStyleCnt="8"/>
      <dgm:spPr/>
      <dgm:t>
        <a:bodyPr/>
        <a:lstStyle/>
        <a:p>
          <a:endParaRPr lang="en-US"/>
        </a:p>
      </dgm:t>
    </dgm:pt>
    <dgm:pt modelId="{4BA36C64-20B8-A14E-8759-154A58F6D6C3}" type="pres">
      <dgm:prSet presAssocID="{CA9A9111-DB94-5549-9608-EEE6A3A2D980}" presName="node" presStyleLbl="node1" presStyleIdx="3" presStyleCnt="8" custScaleX="127875" custScaleY="74911">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3" presStyleCnt="8"/>
      <dgm:spPr/>
      <dgm:t>
        <a:bodyPr/>
        <a:lstStyle/>
        <a:p>
          <a:endParaRPr lang="en-US"/>
        </a:p>
      </dgm:t>
    </dgm:pt>
    <dgm:pt modelId="{A691E03B-C59E-9A41-9D57-2D4EBEE14039}" type="pres">
      <dgm:prSet presAssocID="{4E9C4D69-ADFB-FA46-BE5A-A338E69769FC}" presName="node" presStyleLbl="node1" presStyleIdx="4" presStyleCnt="8" custScaleX="127875" custScaleY="74911">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27875" custScaleY="7491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27875" custScaleY="7491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27875" custScaleY="74911">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37BF8AAE-F2D1-47FD-80C7-85A2611AA334}" srcId="{65053B36-E459-4699-9118-038C8F52F23D}" destId="{97D4A84A-FD53-4C89-8766-B5C0A5025285}" srcOrd="2" destOrd="0" parTransId="{83CF93A1-5BFE-4327-89FC-F3B074DB56BE}" sibTransId="{5FD615BE-97D0-4C69-8037-060D7CF45582}"/>
    <dgm:cxn modelId="{F0141520-3EFB-475F-8575-6CFD0FF19953}" type="presOf" srcId="{661A4A79-0AAA-4C36-BEAB-A61C849008FA}" destId="{25E735C8-6CA7-48F9-B4AF-4D9B92978769}" srcOrd="0" destOrd="0" presId="urn:microsoft.com/office/officeart/2005/8/layout/cycle5"/>
    <dgm:cxn modelId="{08DF996A-1E0D-4E6B-9004-D27F43E1FA8D}" type="presOf" srcId="{97D4A84A-FD53-4C89-8766-B5C0A5025285}" destId="{F0A86B52-E2FF-4D63-93A1-E61D8377C34A}" srcOrd="0" destOrd="0" presId="urn:microsoft.com/office/officeart/2005/8/layout/cycle5"/>
    <dgm:cxn modelId="{EB9990F7-29DD-4732-A6C8-04CEF83489E3}" type="presOf" srcId="{03570386-4604-4B40-84F0-E9CB1E7DA604}" destId="{8864FD29-B527-0A45-AF38-136A7CA3EA73}" srcOrd="0" destOrd="0" presId="urn:microsoft.com/office/officeart/2005/8/layout/cycle5"/>
    <dgm:cxn modelId="{6AFCC90B-80E4-432E-A902-EA6441583E10}" type="presOf" srcId="{1C10E232-1094-2848-B981-7AF384410EC9}" destId="{FDC707AD-A140-C945-86F6-51E693510697}" srcOrd="0" destOrd="0" presId="urn:microsoft.com/office/officeart/2005/8/layout/cycle5"/>
    <dgm:cxn modelId="{F652E9B9-66F9-43A6-8143-20CDB9428B8E}" type="presOf" srcId="{CA9A9111-DB94-5549-9608-EEE6A3A2D980}" destId="{4BA36C64-20B8-A14E-8759-154A58F6D6C3}" srcOrd="0" destOrd="0" presId="urn:microsoft.com/office/officeart/2005/8/layout/cycle5"/>
    <dgm:cxn modelId="{669CCB14-E5B8-CC48-BF1D-459F50D6BB21}" srcId="{65053B36-E459-4699-9118-038C8F52F23D}" destId="{CA9A9111-DB94-5549-9608-EEE6A3A2D980}" srcOrd="3" destOrd="0" parTransId="{C02256F6-1491-DF41-85E7-7AB4145834E4}" sibTransId="{99C07F7C-24F7-F44B-8AEB-A4EC5174B3B9}"/>
    <dgm:cxn modelId="{BCD343DC-1B85-4FCF-817B-24887D1B3E23}" srcId="{65053B36-E459-4699-9118-038C8F52F23D}" destId="{D826B2FE-5AC9-47EE-AEB3-142395FBDE71}" srcOrd="0" destOrd="0" parTransId="{CB1A36D4-FDE9-48F2-98C9-29576A48DEAF}" sibTransId="{E81A7496-7C34-4DBF-9C3D-D0A2A73191C8}"/>
    <dgm:cxn modelId="{6E2C4578-D3DF-4199-9E9B-6191F6C01893}" type="presOf" srcId="{4E9C4D69-ADFB-FA46-BE5A-A338E69769FC}" destId="{A691E03B-C59E-9A41-9D57-2D4EBEE14039}" srcOrd="0" destOrd="0" presId="urn:microsoft.com/office/officeart/2005/8/layout/cycle5"/>
    <dgm:cxn modelId="{7CEDDD98-0129-4952-91DE-FD48DBC94D69}" type="presOf" srcId="{8ED530B9-2AE0-4731-B182-B27C1D10B60C}" destId="{049616A8-A793-4C77-8E33-8F4622C118F7}" srcOrd="0" destOrd="0" presId="urn:microsoft.com/office/officeart/2005/8/layout/cycle5"/>
    <dgm:cxn modelId="{88E70375-8A04-4EE7-8ACD-4C4FA9C1A876}" type="presOf" srcId="{E81A7496-7C34-4DBF-9C3D-D0A2A73191C8}" destId="{0FD4A519-10D4-4EE7-AC3E-EBD7D85740E2}"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DDE8938D-9B46-4EEC-9D74-69D38C6AE27D}" srcId="{65053B36-E459-4699-9118-038C8F52F23D}" destId="{78A95A28-5B18-4CAB-A8F7-FCAAA6066699}" srcOrd="7" destOrd="0" parTransId="{6BE8ECF0-24C5-40B1-9F35-926034AD3A7E}" sibTransId="{DA16D8F2-7AA0-43B2-99A1-9E110743886E}"/>
    <dgm:cxn modelId="{B05D85DE-16A8-4F21-A120-83B9B7CE1117}" type="presOf" srcId="{78A95A28-5B18-4CAB-A8F7-FCAAA6066699}" destId="{3204064E-86B9-4A1D-AC40-6B3607D41628}" srcOrd="0" destOrd="0" presId="urn:microsoft.com/office/officeart/2005/8/layout/cycle5"/>
    <dgm:cxn modelId="{EB31D51A-F677-49F8-9D49-F91DDF1F3CBB}" type="presOf" srcId="{DA16D8F2-7AA0-43B2-99A1-9E110743886E}" destId="{19FF4228-BCF6-4DBF-AEE0-CF82A986A726}" srcOrd="0" destOrd="0" presId="urn:microsoft.com/office/officeart/2005/8/layout/cycle5"/>
    <dgm:cxn modelId="{181D21C0-4DC0-433A-AE9D-16C7FDD5424E}" type="presOf" srcId="{5FD615BE-97D0-4C69-8037-060D7CF45582}" destId="{A9CD118D-5A7B-4B7B-BEB0-016F1E217120}" srcOrd="0" destOrd="0" presId="urn:microsoft.com/office/officeart/2005/8/layout/cycle5"/>
    <dgm:cxn modelId="{6FA06DDC-0F38-DE42-863F-EB8F7A4572BE}" srcId="{65053B36-E459-4699-9118-038C8F52F23D}" destId="{4AD66445-1D35-5E4B-97CB-F1868A81F976}" srcOrd="1" destOrd="0" parTransId="{D6E6296C-8865-CD45-8B84-2CE77AEEFEAD}" sibTransId="{03570386-4604-4B40-84F0-E9CB1E7DA604}"/>
    <dgm:cxn modelId="{7A91ABA9-4C50-4137-AC1B-1A623AB17D9A}" type="presOf" srcId="{A8FAAA24-3DB7-4AFE-8D6E-1FF127F6A8FE}" destId="{E2536CDD-7DBF-4C6B-85BF-882FE6A71FDF}" srcOrd="0" destOrd="0" presId="urn:microsoft.com/office/officeart/2005/8/layout/cycle5"/>
    <dgm:cxn modelId="{977ED6B0-3E11-4F62-9EE3-C80012605371}" type="presOf" srcId="{65053B36-E459-4699-9118-038C8F52F23D}" destId="{6A20FEC1-C6EF-4469-886F-1FB4E4E06963}" srcOrd="0" destOrd="0" presId="urn:microsoft.com/office/officeart/2005/8/layout/cycle5"/>
    <dgm:cxn modelId="{C9875F18-5B6A-476D-AACB-83A9B7AF7940}" type="presOf" srcId="{99C07F7C-24F7-F44B-8AEB-A4EC5174B3B9}" destId="{6A2CC0A6-BC38-5041-A60B-0DABCA6762C7}" srcOrd="0" destOrd="0" presId="urn:microsoft.com/office/officeart/2005/8/layout/cycle5"/>
    <dgm:cxn modelId="{AC9A746B-9A61-412A-BC48-86E2F40B505E}" type="presOf" srcId="{F97789DC-0FAD-4C2E-AB9D-457E85023924}" destId="{7DFDE678-6B1C-4BBC-A38E-46FB50420688}" srcOrd="0" destOrd="0" presId="urn:microsoft.com/office/officeart/2005/8/layout/cycle5"/>
    <dgm:cxn modelId="{FB0A48C9-CACD-D64A-84A1-E2E068B30F09}" srcId="{65053B36-E459-4699-9118-038C8F52F23D}" destId="{4E9C4D69-ADFB-FA46-BE5A-A338E69769FC}" srcOrd="4" destOrd="0" parTransId="{4BF50C62-AD1D-DE4C-A4C3-1381E584AB9B}" sibTransId="{1C10E232-1094-2848-B981-7AF384410EC9}"/>
    <dgm:cxn modelId="{6C6D0C39-16F5-4C23-93FF-663C03421B62}" srcId="{65053B36-E459-4699-9118-038C8F52F23D}" destId="{661A4A79-0AAA-4C36-BEAB-A61C849008FA}" srcOrd="5" destOrd="0" parTransId="{1B4B79AA-B091-4787-A5DB-5E75A9449EAF}" sibTransId="{F97789DC-0FAD-4C2E-AB9D-457E85023924}"/>
    <dgm:cxn modelId="{21886D9E-F86C-4909-827D-117F0AF952F2}" type="presOf" srcId="{4AD66445-1D35-5E4B-97CB-F1868A81F976}" destId="{F21E2F18-F043-2846-95DB-CBAA147D529B}" srcOrd="0" destOrd="0" presId="urn:microsoft.com/office/officeart/2005/8/layout/cycle5"/>
    <dgm:cxn modelId="{1B5230F0-8DA6-4AA2-980C-C01CC9D057E3}" type="presOf" srcId="{D826B2FE-5AC9-47EE-AEB3-142395FBDE71}" destId="{1E7C3E94-8CB6-456F-B0D4-B3FA407A51A6}" srcOrd="0" destOrd="0" presId="urn:microsoft.com/office/officeart/2005/8/layout/cycle5"/>
    <dgm:cxn modelId="{F51905FA-F3AD-4A26-AF3A-71EE224935EB}" type="presParOf" srcId="{6A20FEC1-C6EF-4469-886F-1FB4E4E06963}" destId="{1E7C3E94-8CB6-456F-B0D4-B3FA407A51A6}" srcOrd="0" destOrd="0" presId="urn:microsoft.com/office/officeart/2005/8/layout/cycle5"/>
    <dgm:cxn modelId="{95C8A786-F8AA-4E09-97DF-30B37807E90B}" type="presParOf" srcId="{6A20FEC1-C6EF-4469-886F-1FB4E4E06963}" destId="{E838B6B8-75DF-4528-9C2A-BB7A7D07CE89}" srcOrd="1" destOrd="0" presId="urn:microsoft.com/office/officeart/2005/8/layout/cycle5"/>
    <dgm:cxn modelId="{97CB9428-4D06-4BA0-BE77-5290C557A068}" type="presParOf" srcId="{6A20FEC1-C6EF-4469-886F-1FB4E4E06963}" destId="{0FD4A519-10D4-4EE7-AC3E-EBD7D85740E2}" srcOrd="2" destOrd="0" presId="urn:microsoft.com/office/officeart/2005/8/layout/cycle5"/>
    <dgm:cxn modelId="{27A86FDE-828D-461A-B623-0E41583F1F3F}" type="presParOf" srcId="{6A20FEC1-C6EF-4469-886F-1FB4E4E06963}" destId="{F21E2F18-F043-2846-95DB-CBAA147D529B}" srcOrd="3" destOrd="0" presId="urn:microsoft.com/office/officeart/2005/8/layout/cycle5"/>
    <dgm:cxn modelId="{CD7218CC-B72A-427B-8EED-BA12C4A4EA2D}" type="presParOf" srcId="{6A20FEC1-C6EF-4469-886F-1FB4E4E06963}" destId="{3DAA6B48-225A-4840-B4FD-B5777A24A577}" srcOrd="4" destOrd="0" presId="urn:microsoft.com/office/officeart/2005/8/layout/cycle5"/>
    <dgm:cxn modelId="{33F847AB-4993-45EE-AFE8-49B46F78A7DF}" type="presParOf" srcId="{6A20FEC1-C6EF-4469-886F-1FB4E4E06963}" destId="{8864FD29-B527-0A45-AF38-136A7CA3EA73}" srcOrd="5" destOrd="0" presId="urn:microsoft.com/office/officeart/2005/8/layout/cycle5"/>
    <dgm:cxn modelId="{A27A62FE-83A4-454A-8C01-3B1465B81CEE}" type="presParOf" srcId="{6A20FEC1-C6EF-4469-886F-1FB4E4E06963}" destId="{F0A86B52-E2FF-4D63-93A1-E61D8377C34A}" srcOrd="6" destOrd="0" presId="urn:microsoft.com/office/officeart/2005/8/layout/cycle5"/>
    <dgm:cxn modelId="{A62CD0AF-D1BC-46AD-8552-837752237441}" type="presParOf" srcId="{6A20FEC1-C6EF-4469-886F-1FB4E4E06963}" destId="{FDCC661F-5906-4C2E-95FD-42BD7C141BE9}" srcOrd="7" destOrd="0" presId="urn:microsoft.com/office/officeart/2005/8/layout/cycle5"/>
    <dgm:cxn modelId="{05108B11-F3C9-4F74-9928-5791FFDA1C0C}" type="presParOf" srcId="{6A20FEC1-C6EF-4469-886F-1FB4E4E06963}" destId="{A9CD118D-5A7B-4B7B-BEB0-016F1E217120}" srcOrd="8" destOrd="0" presId="urn:microsoft.com/office/officeart/2005/8/layout/cycle5"/>
    <dgm:cxn modelId="{89BC76DA-83A9-47B5-8DF5-925BC32A5730}" type="presParOf" srcId="{6A20FEC1-C6EF-4469-886F-1FB4E4E06963}" destId="{4BA36C64-20B8-A14E-8759-154A58F6D6C3}" srcOrd="9" destOrd="0" presId="urn:microsoft.com/office/officeart/2005/8/layout/cycle5"/>
    <dgm:cxn modelId="{89B6B0E7-8FA2-4FFA-B8B5-63A4856F14F9}" type="presParOf" srcId="{6A20FEC1-C6EF-4469-886F-1FB4E4E06963}" destId="{6C64C368-C8AD-DC46-9E87-FF501AEF864A}" srcOrd="10" destOrd="0" presId="urn:microsoft.com/office/officeart/2005/8/layout/cycle5"/>
    <dgm:cxn modelId="{B1B63B2A-70A5-41AD-96A0-5E0948066145}" type="presParOf" srcId="{6A20FEC1-C6EF-4469-886F-1FB4E4E06963}" destId="{6A2CC0A6-BC38-5041-A60B-0DABCA6762C7}" srcOrd="11" destOrd="0" presId="urn:microsoft.com/office/officeart/2005/8/layout/cycle5"/>
    <dgm:cxn modelId="{FDEF25EF-2224-46BA-BBB4-D79ABA42F110}" type="presParOf" srcId="{6A20FEC1-C6EF-4469-886F-1FB4E4E06963}" destId="{A691E03B-C59E-9A41-9D57-2D4EBEE14039}" srcOrd="12" destOrd="0" presId="urn:microsoft.com/office/officeart/2005/8/layout/cycle5"/>
    <dgm:cxn modelId="{51F0D2A6-58A5-4F6B-BA16-5AE798A68B7B}" type="presParOf" srcId="{6A20FEC1-C6EF-4469-886F-1FB4E4E06963}" destId="{74DF1ABC-1CC7-714C-A055-1C41C2DE0346}" srcOrd="13" destOrd="0" presId="urn:microsoft.com/office/officeart/2005/8/layout/cycle5"/>
    <dgm:cxn modelId="{9F6AC9AC-AB30-446D-A169-F0F800DA6557}" type="presParOf" srcId="{6A20FEC1-C6EF-4469-886F-1FB4E4E06963}" destId="{FDC707AD-A140-C945-86F6-51E693510697}" srcOrd="14" destOrd="0" presId="urn:microsoft.com/office/officeart/2005/8/layout/cycle5"/>
    <dgm:cxn modelId="{22BF7DB1-A763-454D-9784-59FA11B88F4F}" type="presParOf" srcId="{6A20FEC1-C6EF-4469-886F-1FB4E4E06963}" destId="{25E735C8-6CA7-48F9-B4AF-4D9B92978769}" srcOrd="15" destOrd="0" presId="urn:microsoft.com/office/officeart/2005/8/layout/cycle5"/>
    <dgm:cxn modelId="{D94102A7-E03E-4102-BAE2-603087F49236}" type="presParOf" srcId="{6A20FEC1-C6EF-4469-886F-1FB4E4E06963}" destId="{EC522338-C25D-4866-ABF3-7A3BB86AF8C6}" srcOrd="16" destOrd="0" presId="urn:microsoft.com/office/officeart/2005/8/layout/cycle5"/>
    <dgm:cxn modelId="{F98A3C36-9488-4269-B09B-DB5D97B5D2C9}" type="presParOf" srcId="{6A20FEC1-C6EF-4469-886F-1FB4E4E06963}" destId="{7DFDE678-6B1C-4BBC-A38E-46FB50420688}" srcOrd="17" destOrd="0" presId="urn:microsoft.com/office/officeart/2005/8/layout/cycle5"/>
    <dgm:cxn modelId="{A0E081C9-9343-45DB-BD67-47DF60729503}" type="presParOf" srcId="{6A20FEC1-C6EF-4469-886F-1FB4E4E06963}" destId="{E2536CDD-7DBF-4C6B-85BF-882FE6A71FDF}" srcOrd="18" destOrd="0" presId="urn:microsoft.com/office/officeart/2005/8/layout/cycle5"/>
    <dgm:cxn modelId="{C83ED18B-FB4B-45B7-8125-A7408CE682F0}" type="presParOf" srcId="{6A20FEC1-C6EF-4469-886F-1FB4E4E06963}" destId="{6D500B74-16A3-4CA0-A0E3-C2CBAAB4F994}" srcOrd="19" destOrd="0" presId="urn:microsoft.com/office/officeart/2005/8/layout/cycle5"/>
    <dgm:cxn modelId="{121003E9-1FDF-4FAC-9551-88C41769F75D}" type="presParOf" srcId="{6A20FEC1-C6EF-4469-886F-1FB4E4E06963}" destId="{049616A8-A793-4C77-8E33-8F4622C118F7}" srcOrd="20" destOrd="0" presId="urn:microsoft.com/office/officeart/2005/8/layout/cycle5"/>
    <dgm:cxn modelId="{D4F31C88-1FE0-4FA9-88BA-63CA915456B9}" type="presParOf" srcId="{6A20FEC1-C6EF-4469-886F-1FB4E4E06963}" destId="{3204064E-86B9-4A1D-AC40-6B3607D41628}" srcOrd="21" destOrd="0" presId="urn:microsoft.com/office/officeart/2005/8/layout/cycle5"/>
    <dgm:cxn modelId="{BB859A1C-0F7E-4C75-9167-083C9E28C8BC}" type="presParOf" srcId="{6A20FEC1-C6EF-4469-886F-1FB4E4E06963}" destId="{285E9CCE-C7D2-4139-86F0-64E7E1C35BC1}" srcOrd="22" destOrd="0" presId="urn:microsoft.com/office/officeart/2005/8/layout/cycle5"/>
    <dgm:cxn modelId="{DB068CAF-A667-4642-A5D9-46AD8E6F0476}"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1100" dirty="0" smtClean="0">
              <a:solidFill>
                <a:srgbClr val="186072"/>
              </a:solidFill>
            </a:rPr>
            <a:t>Collect</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1100" dirty="0" smtClean="0">
              <a:solidFill>
                <a:srgbClr val="1A435D"/>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1100" dirty="0" smtClean="0">
              <a:solidFill>
                <a:srgbClr val="1A435D"/>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1100" dirty="0" smtClean="0">
              <a:solidFill>
                <a:srgbClr val="1A435D"/>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1100" baseline="0" dirty="0" smtClean="0">
              <a:solidFill>
                <a:srgbClr val="186072"/>
              </a:solidFill>
            </a:rPr>
            <a:t>Plan</a:t>
          </a:r>
          <a:endParaRPr lang="en-US" sz="1100" baseline="0" dirty="0">
            <a:solidFill>
              <a:srgbClr val="186072"/>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1100" dirty="0" smtClean="0">
              <a:solidFill>
                <a:srgbClr val="186072"/>
              </a:solidFill>
            </a:rPr>
            <a:t>Assure</a:t>
          </a:r>
          <a:endParaRPr lang="en-US" sz="1100" b="1" dirty="0">
            <a:solidFill>
              <a:srgbClr val="186072"/>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1100" dirty="0" smtClean="0">
              <a:solidFill>
                <a:srgbClr val="186072"/>
              </a:solidFill>
            </a:rPr>
            <a:t>Preserve</a:t>
          </a:r>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B1A36D4-FDE9-48F2-98C9-29576A48DEAF}" type="parTrans" cxnId="{BCD343DC-1B85-4FCF-817B-24887D1B3E23}">
      <dgm:prSet/>
      <dgm:spPr/>
      <dgm:t>
        <a:bodyPr/>
        <a:lstStyle/>
        <a:p>
          <a:endParaRPr lang="en-US" sz="1400" b="0"/>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1100" dirty="0" smtClean="0">
              <a:solidFill>
                <a:srgbClr val="186072"/>
              </a:solidFill>
            </a:rPr>
            <a:t>Describe</a:t>
          </a:r>
          <a:endParaRPr lang="en-US" sz="1100" dirty="0">
            <a:solidFill>
              <a:srgbClr val="186072"/>
            </a:solidFill>
          </a:endParaRPr>
        </a:p>
      </dgm:t>
    </dgm:pt>
    <dgm:pt modelId="{1C10E232-1094-2848-B981-7AF384410EC9}" type="sibTrans" cxnId="{FB0A48C9-CACD-D64A-84A1-E2E068B30F09}">
      <dgm:prSet/>
      <dgm:spPr>
        <a:ln w="28575">
          <a:solidFill>
            <a:srgbClr val="186072"/>
          </a:solidFill>
        </a:ln>
      </dgm:spPr>
      <dgm:t>
        <a:bodyPr/>
        <a:lstStyle/>
        <a:p>
          <a:endParaRPr lang="en-US"/>
        </a:p>
      </dgm:t>
    </dgm:pt>
    <dgm:pt modelId="{4BF50C62-AD1D-DE4C-A4C3-1381E584AB9B}" type="parTrans" cxnId="{FB0A48C9-CACD-D64A-84A1-E2E068B30F09}">
      <dgm:prSet/>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ScaleX="127875" custScaleY="74911">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ScaleX="127875" custScaleY="74911">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27875" custScaleY="74911">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custScaleX="151604" custScaleY="74911">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72919" custScaleY="74911">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56185" custScaleY="7491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46626" custScaleY="7491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27875" custScaleY="74911">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FB0A48C9-CACD-D64A-84A1-E2E068B30F09}" srcId="{65053B36-E459-4699-9118-038C8F52F23D}" destId="{4E9C4D69-ADFB-FA46-BE5A-A338E69769FC}" srcOrd="3" destOrd="0" parTransId="{4BF50C62-AD1D-DE4C-A4C3-1381E584AB9B}" sibTransId="{1C10E232-1094-2848-B981-7AF384410EC9}"/>
    <dgm:cxn modelId="{218BC169-2807-4A49-825B-70D38A65B955}" type="presOf" srcId="{DA16D8F2-7AA0-43B2-99A1-9E110743886E}" destId="{19FF4228-BCF6-4DBF-AEE0-CF82A986A726}" srcOrd="0" destOrd="0" presId="urn:microsoft.com/office/officeart/2005/8/layout/cycle5"/>
    <dgm:cxn modelId="{A86B7000-3FFD-46D2-9013-4DADEBC166A8}" type="presOf" srcId="{F97789DC-0FAD-4C2E-AB9D-457E85023924}" destId="{7DFDE678-6B1C-4BBC-A38E-46FB50420688}" srcOrd="0" destOrd="0" presId="urn:microsoft.com/office/officeart/2005/8/layout/cycle5"/>
    <dgm:cxn modelId="{DDE8938D-9B46-4EEC-9D74-69D38C6AE27D}" srcId="{65053B36-E459-4699-9118-038C8F52F23D}" destId="{78A95A28-5B18-4CAB-A8F7-FCAAA6066699}" srcOrd="7" destOrd="0" parTransId="{6BE8ECF0-24C5-40B1-9F35-926034AD3A7E}" sibTransId="{DA16D8F2-7AA0-43B2-99A1-9E110743886E}"/>
    <dgm:cxn modelId="{7C70BACB-0AFC-4DFF-89D4-30EFD6AB9536}" type="presOf" srcId="{E81A7496-7C34-4DBF-9C3D-D0A2A73191C8}" destId="{0FD4A519-10D4-4EE7-AC3E-EBD7D85740E2}" srcOrd="0" destOrd="0" presId="urn:microsoft.com/office/officeart/2005/8/layout/cycle5"/>
    <dgm:cxn modelId="{70B0149B-711F-4C48-98D0-AF5A91326287}" type="presOf" srcId="{1C10E232-1094-2848-B981-7AF384410EC9}" destId="{FDC707AD-A140-C945-86F6-51E693510697}" srcOrd="0" destOrd="0" presId="urn:microsoft.com/office/officeart/2005/8/layout/cycle5"/>
    <dgm:cxn modelId="{C27EBEA6-860C-41AC-8E55-7B3CAFB315B4}" type="presOf" srcId="{8ED530B9-2AE0-4731-B182-B27C1D10B60C}" destId="{049616A8-A793-4C77-8E33-8F4622C118F7}" srcOrd="0" destOrd="0" presId="urn:microsoft.com/office/officeart/2005/8/layout/cycle5"/>
    <dgm:cxn modelId="{5DF38BE2-BE07-4364-A510-BB61FC43C95B}" type="presOf" srcId="{D826B2FE-5AC9-47EE-AEB3-142395FBDE71}" destId="{1E7C3E94-8CB6-456F-B0D4-B3FA407A51A6}" srcOrd="0" destOrd="0" presId="urn:microsoft.com/office/officeart/2005/8/layout/cycle5"/>
    <dgm:cxn modelId="{369C0D47-7416-43CC-8848-F9FDA186351D}" type="presOf" srcId="{03570386-4604-4B40-84F0-E9CB1E7DA604}" destId="{8864FD29-B527-0A45-AF38-136A7CA3EA73}"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37BF8AAE-F2D1-47FD-80C7-85A2611AA334}" srcId="{65053B36-E459-4699-9118-038C8F52F23D}" destId="{97D4A84A-FD53-4C89-8766-B5C0A5025285}" srcOrd="1" destOrd="0" parTransId="{83CF93A1-5BFE-4327-89FC-F3B074DB56BE}" sibTransId="{5FD615BE-97D0-4C69-8037-060D7CF45582}"/>
    <dgm:cxn modelId="{6FA06DDC-0F38-DE42-863F-EB8F7A4572BE}" srcId="{65053B36-E459-4699-9118-038C8F52F23D}" destId="{4AD66445-1D35-5E4B-97CB-F1868A81F976}" srcOrd="0" destOrd="0" parTransId="{D6E6296C-8865-CD45-8B84-2CE77AEEFEAD}" sibTransId="{03570386-4604-4B40-84F0-E9CB1E7DA604}"/>
    <dgm:cxn modelId="{B72880BB-F55E-4B03-B879-D61CE43D2E04}" type="presOf" srcId="{99C07F7C-24F7-F44B-8AEB-A4EC5174B3B9}" destId="{6A2CC0A6-BC38-5041-A60B-0DABCA6762C7}"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DE098000-1E19-4021-9D30-848E352DAE8D}" type="presOf" srcId="{5FD615BE-97D0-4C69-8037-060D7CF45582}" destId="{A9CD118D-5A7B-4B7B-BEB0-016F1E217120}" srcOrd="0" destOrd="0" presId="urn:microsoft.com/office/officeart/2005/8/layout/cycle5"/>
    <dgm:cxn modelId="{5FE78ED4-256F-4D12-B967-17AD6B161342}" type="presOf" srcId="{97D4A84A-FD53-4C89-8766-B5C0A5025285}" destId="{F0A86B52-E2FF-4D63-93A1-E61D8377C34A}" srcOrd="0" destOrd="0" presId="urn:microsoft.com/office/officeart/2005/8/layout/cycle5"/>
    <dgm:cxn modelId="{0C365C90-6FC7-4DCA-9E73-F992A2C05212}" type="presOf" srcId="{4E9C4D69-ADFB-FA46-BE5A-A338E69769FC}" destId="{A691E03B-C59E-9A41-9D57-2D4EBEE14039}" srcOrd="0" destOrd="0" presId="urn:microsoft.com/office/officeart/2005/8/layout/cycle5"/>
    <dgm:cxn modelId="{3F0DA6C1-BE19-4999-82E8-F40D367A7737}" type="presOf" srcId="{661A4A79-0AAA-4C36-BEAB-A61C849008FA}" destId="{25E735C8-6CA7-48F9-B4AF-4D9B92978769}" srcOrd="0" destOrd="0" presId="urn:microsoft.com/office/officeart/2005/8/layout/cycle5"/>
    <dgm:cxn modelId="{F95A586D-183F-48C5-A1B8-13E8A74B7F56}" type="presOf" srcId="{A8FAAA24-3DB7-4AFE-8D6E-1FF127F6A8FE}" destId="{E2536CDD-7DBF-4C6B-85BF-882FE6A71FDF}" srcOrd="0" destOrd="0" presId="urn:microsoft.com/office/officeart/2005/8/layout/cycle5"/>
    <dgm:cxn modelId="{2F073C7F-A921-46A2-9481-22494307BFBF}" type="presOf" srcId="{65053B36-E459-4699-9118-038C8F52F23D}" destId="{6A20FEC1-C6EF-4469-886F-1FB4E4E06963}" srcOrd="0" destOrd="0" presId="urn:microsoft.com/office/officeart/2005/8/layout/cycle5"/>
    <dgm:cxn modelId="{0F0F9DA7-A186-4AD8-8656-A8A590824E17}" type="presOf" srcId="{78A95A28-5B18-4CAB-A8F7-FCAAA6066699}" destId="{3204064E-86B9-4A1D-AC40-6B3607D41628}" srcOrd="0" destOrd="0" presId="urn:microsoft.com/office/officeart/2005/8/layout/cycle5"/>
    <dgm:cxn modelId="{BCD343DC-1B85-4FCF-817B-24887D1B3E23}" srcId="{65053B36-E459-4699-9118-038C8F52F23D}" destId="{D826B2FE-5AC9-47EE-AEB3-142395FBDE71}" srcOrd="4" destOrd="0" parTransId="{CB1A36D4-FDE9-48F2-98C9-29576A48DEAF}" sibTransId="{E81A7496-7C34-4DBF-9C3D-D0A2A73191C8}"/>
    <dgm:cxn modelId="{669CCB14-E5B8-CC48-BF1D-459F50D6BB21}" srcId="{65053B36-E459-4699-9118-038C8F52F23D}" destId="{CA9A9111-DB94-5549-9608-EEE6A3A2D980}" srcOrd="2" destOrd="0" parTransId="{C02256F6-1491-DF41-85E7-7AB4145834E4}" sibTransId="{99C07F7C-24F7-F44B-8AEB-A4EC5174B3B9}"/>
    <dgm:cxn modelId="{254D6971-B2AD-4F14-832B-A35BD6D36A50}" type="presOf" srcId="{4AD66445-1D35-5E4B-97CB-F1868A81F976}" destId="{F21E2F18-F043-2846-95DB-CBAA147D529B}" srcOrd="0" destOrd="0" presId="urn:microsoft.com/office/officeart/2005/8/layout/cycle5"/>
    <dgm:cxn modelId="{BFF05D3C-DA4C-4B57-97A8-71EBFCB543AD}" type="presOf" srcId="{CA9A9111-DB94-5549-9608-EEE6A3A2D980}" destId="{4BA36C64-20B8-A14E-8759-154A58F6D6C3}" srcOrd="0" destOrd="0" presId="urn:microsoft.com/office/officeart/2005/8/layout/cycle5"/>
    <dgm:cxn modelId="{E44D9A58-FDF0-4D03-A6F0-8ACAB5113E0A}" type="presParOf" srcId="{6A20FEC1-C6EF-4469-886F-1FB4E4E06963}" destId="{F21E2F18-F043-2846-95DB-CBAA147D529B}" srcOrd="0" destOrd="0" presId="urn:microsoft.com/office/officeart/2005/8/layout/cycle5"/>
    <dgm:cxn modelId="{615FEBCE-8B59-4E4E-9895-A5AB7FD1F707}" type="presParOf" srcId="{6A20FEC1-C6EF-4469-886F-1FB4E4E06963}" destId="{3DAA6B48-225A-4840-B4FD-B5777A24A577}" srcOrd="1" destOrd="0" presId="urn:microsoft.com/office/officeart/2005/8/layout/cycle5"/>
    <dgm:cxn modelId="{E71B61CA-640E-484D-AB58-9445DE74FD19}" type="presParOf" srcId="{6A20FEC1-C6EF-4469-886F-1FB4E4E06963}" destId="{8864FD29-B527-0A45-AF38-136A7CA3EA73}" srcOrd="2" destOrd="0" presId="urn:microsoft.com/office/officeart/2005/8/layout/cycle5"/>
    <dgm:cxn modelId="{C40E262E-92B1-471D-A16C-2A82345F2BC9}" type="presParOf" srcId="{6A20FEC1-C6EF-4469-886F-1FB4E4E06963}" destId="{F0A86B52-E2FF-4D63-93A1-E61D8377C34A}" srcOrd="3" destOrd="0" presId="urn:microsoft.com/office/officeart/2005/8/layout/cycle5"/>
    <dgm:cxn modelId="{31024D7E-FA95-4C66-ABC8-FB0DE1701D1D}" type="presParOf" srcId="{6A20FEC1-C6EF-4469-886F-1FB4E4E06963}" destId="{FDCC661F-5906-4C2E-95FD-42BD7C141BE9}" srcOrd="4" destOrd="0" presId="urn:microsoft.com/office/officeart/2005/8/layout/cycle5"/>
    <dgm:cxn modelId="{447A1926-0D74-4F65-9A14-387AACB9A46D}" type="presParOf" srcId="{6A20FEC1-C6EF-4469-886F-1FB4E4E06963}" destId="{A9CD118D-5A7B-4B7B-BEB0-016F1E217120}" srcOrd="5" destOrd="0" presId="urn:microsoft.com/office/officeart/2005/8/layout/cycle5"/>
    <dgm:cxn modelId="{F82EE92F-3E0F-4A29-8BA1-76CC337B0657}" type="presParOf" srcId="{6A20FEC1-C6EF-4469-886F-1FB4E4E06963}" destId="{4BA36C64-20B8-A14E-8759-154A58F6D6C3}" srcOrd="6" destOrd="0" presId="urn:microsoft.com/office/officeart/2005/8/layout/cycle5"/>
    <dgm:cxn modelId="{F2C75F74-A737-4A1B-B1A4-3958183DA4D9}" type="presParOf" srcId="{6A20FEC1-C6EF-4469-886F-1FB4E4E06963}" destId="{6C64C368-C8AD-DC46-9E87-FF501AEF864A}" srcOrd="7" destOrd="0" presId="urn:microsoft.com/office/officeart/2005/8/layout/cycle5"/>
    <dgm:cxn modelId="{8A6B91AE-7B4E-4FBC-ACEE-B6D1FE2E9DDA}" type="presParOf" srcId="{6A20FEC1-C6EF-4469-886F-1FB4E4E06963}" destId="{6A2CC0A6-BC38-5041-A60B-0DABCA6762C7}" srcOrd="8" destOrd="0" presId="urn:microsoft.com/office/officeart/2005/8/layout/cycle5"/>
    <dgm:cxn modelId="{009ED6A8-BA53-4ED2-9A78-0A711E0BEB55}" type="presParOf" srcId="{6A20FEC1-C6EF-4469-886F-1FB4E4E06963}" destId="{A691E03B-C59E-9A41-9D57-2D4EBEE14039}" srcOrd="9" destOrd="0" presId="urn:microsoft.com/office/officeart/2005/8/layout/cycle5"/>
    <dgm:cxn modelId="{40FA9AFD-C424-429D-8509-B72E200E6C9D}" type="presParOf" srcId="{6A20FEC1-C6EF-4469-886F-1FB4E4E06963}" destId="{74DF1ABC-1CC7-714C-A055-1C41C2DE0346}" srcOrd="10" destOrd="0" presId="urn:microsoft.com/office/officeart/2005/8/layout/cycle5"/>
    <dgm:cxn modelId="{5EBCE7C2-0BB1-4265-BE67-211288EF6EBC}" type="presParOf" srcId="{6A20FEC1-C6EF-4469-886F-1FB4E4E06963}" destId="{FDC707AD-A140-C945-86F6-51E693510697}" srcOrd="11" destOrd="0" presId="urn:microsoft.com/office/officeart/2005/8/layout/cycle5"/>
    <dgm:cxn modelId="{A043C048-8E6B-4593-A467-19E47855A338}" type="presParOf" srcId="{6A20FEC1-C6EF-4469-886F-1FB4E4E06963}" destId="{1E7C3E94-8CB6-456F-B0D4-B3FA407A51A6}" srcOrd="12" destOrd="0" presId="urn:microsoft.com/office/officeart/2005/8/layout/cycle5"/>
    <dgm:cxn modelId="{1783DD58-B5BC-42AF-AA6D-4BE3A36CDA3F}" type="presParOf" srcId="{6A20FEC1-C6EF-4469-886F-1FB4E4E06963}" destId="{E838B6B8-75DF-4528-9C2A-BB7A7D07CE89}" srcOrd="13" destOrd="0" presId="urn:microsoft.com/office/officeart/2005/8/layout/cycle5"/>
    <dgm:cxn modelId="{9345BE66-6AA8-4072-9DED-42BBBD08BBB8}" type="presParOf" srcId="{6A20FEC1-C6EF-4469-886F-1FB4E4E06963}" destId="{0FD4A519-10D4-4EE7-AC3E-EBD7D85740E2}" srcOrd="14" destOrd="0" presId="urn:microsoft.com/office/officeart/2005/8/layout/cycle5"/>
    <dgm:cxn modelId="{A7906D37-D2B0-4959-AE65-3819C7C15280}" type="presParOf" srcId="{6A20FEC1-C6EF-4469-886F-1FB4E4E06963}" destId="{25E735C8-6CA7-48F9-B4AF-4D9B92978769}" srcOrd="15" destOrd="0" presId="urn:microsoft.com/office/officeart/2005/8/layout/cycle5"/>
    <dgm:cxn modelId="{283A6418-2C5F-4C6A-A63C-EA4A9BE2BA5C}" type="presParOf" srcId="{6A20FEC1-C6EF-4469-886F-1FB4E4E06963}" destId="{EC522338-C25D-4866-ABF3-7A3BB86AF8C6}" srcOrd="16" destOrd="0" presId="urn:microsoft.com/office/officeart/2005/8/layout/cycle5"/>
    <dgm:cxn modelId="{79336DD2-5EA0-4C00-9E97-D6DB4A8B3D26}" type="presParOf" srcId="{6A20FEC1-C6EF-4469-886F-1FB4E4E06963}" destId="{7DFDE678-6B1C-4BBC-A38E-46FB50420688}" srcOrd="17" destOrd="0" presId="urn:microsoft.com/office/officeart/2005/8/layout/cycle5"/>
    <dgm:cxn modelId="{B7E95525-98A4-4FCB-942B-B9EF0BF80E05}" type="presParOf" srcId="{6A20FEC1-C6EF-4469-886F-1FB4E4E06963}" destId="{E2536CDD-7DBF-4C6B-85BF-882FE6A71FDF}" srcOrd="18" destOrd="0" presId="urn:microsoft.com/office/officeart/2005/8/layout/cycle5"/>
    <dgm:cxn modelId="{F414AD73-ADCF-4BFA-A986-A10AE1AED07A}" type="presParOf" srcId="{6A20FEC1-C6EF-4469-886F-1FB4E4E06963}" destId="{6D500B74-16A3-4CA0-A0E3-C2CBAAB4F994}" srcOrd="19" destOrd="0" presId="urn:microsoft.com/office/officeart/2005/8/layout/cycle5"/>
    <dgm:cxn modelId="{D6ABFE2B-E346-4D2F-A5E9-3F94162DC6DA}" type="presParOf" srcId="{6A20FEC1-C6EF-4469-886F-1FB4E4E06963}" destId="{049616A8-A793-4C77-8E33-8F4622C118F7}" srcOrd="20" destOrd="0" presId="urn:microsoft.com/office/officeart/2005/8/layout/cycle5"/>
    <dgm:cxn modelId="{1860414B-8BA9-423E-9433-5F910B299A3B}" type="presParOf" srcId="{6A20FEC1-C6EF-4469-886F-1FB4E4E06963}" destId="{3204064E-86B9-4A1D-AC40-6B3607D41628}" srcOrd="21" destOrd="0" presId="urn:microsoft.com/office/officeart/2005/8/layout/cycle5"/>
    <dgm:cxn modelId="{0147C432-498A-4B6B-ADCF-C39576787781}" type="presParOf" srcId="{6A20FEC1-C6EF-4469-886F-1FB4E4E06963}" destId="{285E9CCE-C7D2-4139-86F0-64E7E1C35BC1}" srcOrd="22" destOrd="0" presId="urn:microsoft.com/office/officeart/2005/8/layout/cycle5"/>
    <dgm:cxn modelId="{975B2A48-2D87-4121-89D0-4A6F76836677}"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Collect</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2000" dirty="0" smtClean="0">
              <a:solidFill>
                <a:srgbClr val="1A435D"/>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Plan</a:t>
          </a:r>
          <a:endParaRPr lang="en-US" sz="2000" dirty="0">
            <a:solidFill>
              <a:srgbClr val="186072"/>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Assure</a:t>
          </a:r>
          <a:endParaRPr lang="en-US" sz="2000" b="1" dirty="0">
            <a:solidFill>
              <a:srgbClr val="186072"/>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Preserve</a:t>
          </a:r>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B1A36D4-FDE9-48F2-98C9-29576A48DEAF}" type="parTrans" cxnId="{BCD343DC-1B85-4FCF-817B-24887D1B3E23}">
      <dgm:prSet/>
      <dgm:spPr/>
      <dgm:t>
        <a:bodyPr/>
        <a:lstStyle/>
        <a:p>
          <a:endParaRPr lang="en-US" sz="1400" b="0"/>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Describe</a:t>
          </a:r>
          <a:endParaRPr lang="en-US" sz="2000" dirty="0">
            <a:solidFill>
              <a:srgbClr val="186072"/>
            </a:solidFill>
          </a:endParaRPr>
        </a:p>
      </dgm:t>
    </dgm:pt>
    <dgm:pt modelId="{1C10E232-1094-2848-B981-7AF384410EC9}" type="sibTrans" cxnId="{FB0A48C9-CACD-D64A-84A1-E2E068B30F09}">
      <dgm:prSet/>
      <dgm:spPr>
        <a:ln w="28575">
          <a:solidFill>
            <a:srgbClr val="186072"/>
          </a:solidFill>
        </a:ln>
      </dgm:spPr>
      <dgm:t>
        <a:bodyPr/>
        <a:lstStyle/>
        <a:p>
          <a:endParaRPr lang="en-US"/>
        </a:p>
      </dgm:t>
    </dgm:pt>
    <dgm:pt modelId="{4BF50C62-AD1D-DE4C-A4C3-1381E584AB9B}" type="parTrans" cxnId="{FB0A48C9-CACD-D64A-84A1-E2E068B30F09}">
      <dgm:prSet/>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ScaleX="127875" custScaleY="74911">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ScaleX="127875" custScaleY="74911">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27875" custScaleY="74911">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custScaleX="151604" custScaleY="74911">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72919" custScaleY="74911">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56185" custScaleY="7491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46626" custScaleY="7491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27875" custScaleY="74911">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37BF8AAE-F2D1-47FD-80C7-85A2611AA334}" srcId="{65053B36-E459-4699-9118-038C8F52F23D}" destId="{97D4A84A-FD53-4C89-8766-B5C0A5025285}" srcOrd="1" destOrd="0" parTransId="{83CF93A1-5BFE-4327-89FC-F3B074DB56BE}" sibTransId="{5FD615BE-97D0-4C69-8037-060D7CF45582}"/>
    <dgm:cxn modelId="{AEF75E70-C766-4863-ACE9-7405D718D542}" type="presOf" srcId="{DA16D8F2-7AA0-43B2-99A1-9E110743886E}" destId="{19FF4228-BCF6-4DBF-AEE0-CF82A986A726}" srcOrd="0" destOrd="0" presId="urn:microsoft.com/office/officeart/2005/8/layout/cycle5"/>
    <dgm:cxn modelId="{669CCB14-E5B8-CC48-BF1D-459F50D6BB21}" srcId="{65053B36-E459-4699-9118-038C8F52F23D}" destId="{CA9A9111-DB94-5549-9608-EEE6A3A2D980}" srcOrd="2" destOrd="0" parTransId="{C02256F6-1491-DF41-85E7-7AB4145834E4}" sibTransId="{99C07F7C-24F7-F44B-8AEB-A4EC5174B3B9}"/>
    <dgm:cxn modelId="{BCD343DC-1B85-4FCF-817B-24887D1B3E23}" srcId="{65053B36-E459-4699-9118-038C8F52F23D}" destId="{D826B2FE-5AC9-47EE-AEB3-142395FBDE71}" srcOrd="4" destOrd="0" parTransId="{CB1A36D4-FDE9-48F2-98C9-29576A48DEAF}" sibTransId="{E81A7496-7C34-4DBF-9C3D-D0A2A73191C8}"/>
    <dgm:cxn modelId="{2CA7EA21-B6CC-4F6C-94A2-24C5A9168C88}" type="presOf" srcId="{4AD66445-1D35-5E4B-97CB-F1868A81F976}" destId="{F21E2F18-F043-2846-95DB-CBAA147D529B}" srcOrd="0" destOrd="0" presId="urn:microsoft.com/office/officeart/2005/8/layout/cycle5"/>
    <dgm:cxn modelId="{03470FBD-BBE4-4768-9432-B809921484C2}" type="presOf" srcId="{97D4A84A-FD53-4C89-8766-B5C0A5025285}" destId="{F0A86B52-E2FF-4D63-93A1-E61D8377C34A}" srcOrd="0" destOrd="0" presId="urn:microsoft.com/office/officeart/2005/8/layout/cycle5"/>
    <dgm:cxn modelId="{C3DA878C-A3D4-40D6-981D-679335959142}" type="presOf" srcId="{4E9C4D69-ADFB-FA46-BE5A-A338E69769FC}" destId="{A691E03B-C59E-9A41-9D57-2D4EBEE14039}"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D55F6437-7C7A-4D20-B9C7-DECB08F41449}" type="presOf" srcId="{661A4A79-0AAA-4C36-BEAB-A61C849008FA}" destId="{25E735C8-6CA7-48F9-B4AF-4D9B92978769}" srcOrd="0" destOrd="0" presId="urn:microsoft.com/office/officeart/2005/8/layout/cycle5"/>
    <dgm:cxn modelId="{DDE8938D-9B46-4EEC-9D74-69D38C6AE27D}" srcId="{65053B36-E459-4699-9118-038C8F52F23D}" destId="{78A95A28-5B18-4CAB-A8F7-FCAAA6066699}" srcOrd="7" destOrd="0" parTransId="{6BE8ECF0-24C5-40B1-9F35-926034AD3A7E}" sibTransId="{DA16D8F2-7AA0-43B2-99A1-9E110743886E}"/>
    <dgm:cxn modelId="{AAC72959-8CFE-4A24-8A97-C136E6E1C71D}" type="presOf" srcId="{8ED530B9-2AE0-4731-B182-B27C1D10B60C}" destId="{049616A8-A793-4C77-8E33-8F4622C118F7}" srcOrd="0" destOrd="0" presId="urn:microsoft.com/office/officeart/2005/8/layout/cycle5"/>
    <dgm:cxn modelId="{75951A36-C251-425B-BEA5-D372512B59B3}" type="presOf" srcId="{5FD615BE-97D0-4C69-8037-060D7CF45582}" destId="{A9CD118D-5A7B-4B7B-BEB0-016F1E217120}" srcOrd="0" destOrd="0" presId="urn:microsoft.com/office/officeart/2005/8/layout/cycle5"/>
    <dgm:cxn modelId="{CE2FA1BB-69A1-4CF5-A3E2-FA84C88FE4E5}" type="presOf" srcId="{F97789DC-0FAD-4C2E-AB9D-457E85023924}" destId="{7DFDE678-6B1C-4BBC-A38E-46FB50420688}" srcOrd="0" destOrd="0" presId="urn:microsoft.com/office/officeart/2005/8/layout/cycle5"/>
    <dgm:cxn modelId="{E1282572-221F-42F0-BA3A-17A867FE158E}" type="presOf" srcId="{E81A7496-7C34-4DBF-9C3D-D0A2A73191C8}" destId="{0FD4A519-10D4-4EE7-AC3E-EBD7D85740E2}" srcOrd="0" destOrd="0" presId="urn:microsoft.com/office/officeart/2005/8/layout/cycle5"/>
    <dgm:cxn modelId="{6FA06DDC-0F38-DE42-863F-EB8F7A4572BE}" srcId="{65053B36-E459-4699-9118-038C8F52F23D}" destId="{4AD66445-1D35-5E4B-97CB-F1868A81F976}" srcOrd="0" destOrd="0" parTransId="{D6E6296C-8865-CD45-8B84-2CE77AEEFEAD}" sibTransId="{03570386-4604-4B40-84F0-E9CB1E7DA604}"/>
    <dgm:cxn modelId="{076D272D-7325-4FF7-A089-FC13D4AF5B4E}" type="presOf" srcId="{CA9A9111-DB94-5549-9608-EEE6A3A2D980}" destId="{4BA36C64-20B8-A14E-8759-154A58F6D6C3}" srcOrd="0" destOrd="0" presId="urn:microsoft.com/office/officeart/2005/8/layout/cycle5"/>
    <dgm:cxn modelId="{81629610-B51C-4D3C-B86E-CCC43A704787}" type="presOf" srcId="{1C10E232-1094-2848-B981-7AF384410EC9}" destId="{FDC707AD-A140-C945-86F6-51E693510697}" srcOrd="0" destOrd="0" presId="urn:microsoft.com/office/officeart/2005/8/layout/cycle5"/>
    <dgm:cxn modelId="{CAF53C3F-C5EC-47C5-B404-2BF1A9B5789A}" type="presOf" srcId="{D826B2FE-5AC9-47EE-AEB3-142395FBDE71}" destId="{1E7C3E94-8CB6-456F-B0D4-B3FA407A51A6}" srcOrd="0" destOrd="0" presId="urn:microsoft.com/office/officeart/2005/8/layout/cycle5"/>
    <dgm:cxn modelId="{3BCCF873-FC88-4948-BFB3-A0476F624CDB}" type="presOf" srcId="{03570386-4604-4B40-84F0-E9CB1E7DA604}" destId="{8864FD29-B527-0A45-AF38-136A7CA3EA73}" srcOrd="0" destOrd="0" presId="urn:microsoft.com/office/officeart/2005/8/layout/cycle5"/>
    <dgm:cxn modelId="{82198F80-F359-4E1C-955E-9E488EDEFF57}" type="presOf" srcId="{99C07F7C-24F7-F44B-8AEB-A4EC5174B3B9}" destId="{6A2CC0A6-BC38-5041-A60B-0DABCA6762C7}" srcOrd="0" destOrd="0" presId="urn:microsoft.com/office/officeart/2005/8/layout/cycle5"/>
    <dgm:cxn modelId="{54968867-E4E5-4B3C-9B17-BA7F45066BB2}" type="presOf" srcId="{A8FAAA24-3DB7-4AFE-8D6E-1FF127F6A8FE}" destId="{E2536CDD-7DBF-4C6B-85BF-882FE6A71FDF}" srcOrd="0" destOrd="0" presId="urn:microsoft.com/office/officeart/2005/8/layout/cycle5"/>
    <dgm:cxn modelId="{CDAAA511-558B-4BAD-8E23-06B90D68FBAE}" type="presOf" srcId="{65053B36-E459-4699-9118-038C8F52F23D}" destId="{6A20FEC1-C6EF-4469-886F-1FB4E4E06963}"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FB0A48C9-CACD-D64A-84A1-E2E068B30F09}" srcId="{65053B36-E459-4699-9118-038C8F52F23D}" destId="{4E9C4D69-ADFB-FA46-BE5A-A338E69769FC}" srcOrd="3" destOrd="0" parTransId="{4BF50C62-AD1D-DE4C-A4C3-1381E584AB9B}" sibTransId="{1C10E232-1094-2848-B981-7AF384410EC9}"/>
    <dgm:cxn modelId="{8090A5EE-2D61-4F57-8C47-CF84738C855B}" type="presOf" srcId="{78A95A28-5B18-4CAB-A8F7-FCAAA6066699}" destId="{3204064E-86B9-4A1D-AC40-6B3607D41628}" srcOrd="0" destOrd="0" presId="urn:microsoft.com/office/officeart/2005/8/layout/cycle5"/>
    <dgm:cxn modelId="{322DECB9-008A-4032-BE62-231F8267FA90}" type="presParOf" srcId="{6A20FEC1-C6EF-4469-886F-1FB4E4E06963}" destId="{F21E2F18-F043-2846-95DB-CBAA147D529B}" srcOrd="0" destOrd="0" presId="urn:microsoft.com/office/officeart/2005/8/layout/cycle5"/>
    <dgm:cxn modelId="{9A0BEC79-5D22-4925-B539-9AE9AD0FC004}" type="presParOf" srcId="{6A20FEC1-C6EF-4469-886F-1FB4E4E06963}" destId="{3DAA6B48-225A-4840-B4FD-B5777A24A577}" srcOrd="1" destOrd="0" presId="urn:microsoft.com/office/officeart/2005/8/layout/cycle5"/>
    <dgm:cxn modelId="{9FDEC73C-6B5B-49CB-A4D8-CE9044064C39}" type="presParOf" srcId="{6A20FEC1-C6EF-4469-886F-1FB4E4E06963}" destId="{8864FD29-B527-0A45-AF38-136A7CA3EA73}" srcOrd="2" destOrd="0" presId="urn:microsoft.com/office/officeart/2005/8/layout/cycle5"/>
    <dgm:cxn modelId="{F7A115EF-89A7-4EB9-AAA4-B794AF65C49A}" type="presParOf" srcId="{6A20FEC1-C6EF-4469-886F-1FB4E4E06963}" destId="{F0A86B52-E2FF-4D63-93A1-E61D8377C34A}" srcOrd="3" destOrd="0" presId="urn:microsoft.com/office/officeart/2005/8/layout/cycle5"/>
    <dgm:cxn modelId="{617F6BE1-FE28-43B6-9EBD-09727ED4F076}" type="presParOf" srcId="{6A20FEC1-C6EF-4469-886F-1FB4E4E06963}" destId="{FDCC661F-5906-4C2E-95FD-42BD7C141BE9}" srcOrd="4" destOrd="0" presId="urn:microsoft.com/office/officeart/2005/8/layout/cycle5"/>
    <dgm:cxn modelId="{5DA47634-A070-43AF-A81E-BA95FD7CE1E8}" type="presParOf" srcId="{6A20FEC1-C6EF-4469-886F-1FB4E4E06963}" destId="{A9CD118D-5A7B-4B7B-BEB0-016F1E217120}" srcOrd="5" destOrd="0" presId="urn:microsoft.com/office/officeart/2005/8/layout/cycle5"/>
    <dgm:cxn modelId="{51197251-F4FD-4214-AA55-C05F5C919D1A}" type="presParOf" srcId="{6A20FEC1-C6EF-4469-886F-1FB4E4E06963}" destId="{4BA36C64-20B8-A14E-8759-154A58F6D6C3}" srcOrd="6" destOrd="0" presId="urn:microsoft.com/office/officeart/2005/8/layout/cycle5"/>
    <dgm:cxn modelId="{A99E69DB-4ED3-4271-87D3-175DE4ABEF51}" type="presParOf" srcId="{6A20FEC1-C6EF-4469-886F-1FB4E4E06963}" destId="{6C64C368-C8AD-DC46-9E87-FF501AEF864A}" srcOrd="7" destOrd="0" presId="urn:microsoft.com/office/officeart/2005/8/layout/cycle5"/>
    <dgm:cxn modelId="{935E11D1-C058-46D5-AE26-D22A4AF5C923}" type="presParOf" srcId="{6A20FEC1-C6EF-4469-886F-1FB4E4E06963}" destId="{6A2CC0A6-BC38-5041-A60B-0DABCA6762C7}" srcOrd="8" destOrd="0" presId="urn:microsoft.com/office/officeart/2005/8/layout/cycle5"/>
    <dgm:cxn modelId="{D5623C24-08EC-4846-B7D8-0B382A22A282}" type="presParOf" srcId="{6A20FEC1-C6EF-4469-886F-1FB4E4E06963}" destId="{A691E03B-C59E-9A41-9D57-2D4EBEE14039}" srcOrd="9" destOrd="0" presId="urn:microsoft.com/office/officeart/2005/8/layout/cycle5"/>
    <dgm:cxn modelId="{F58FF1C3-7E30-479F-8985-63034C4E3079}" type="presParOf" srcId="{6A20FEC1-C6EF-4469-886F-1FB4E4E06963}" destId="{74DF1ABC-1CC7-714C-A055-1C41C2DE0346}" srcOrd="10" destOrd="0" presId="urn:microsoft.com/office/officeart/2005/8/layout/cycle5"/>
    <dgm:cxn modelId="{162DCFCB-2A6D-464A-B911-B46D658AD33C}" type="presParOf" srcId="{6A20FEC1-C6EF-4469-886F-1FB4E4E06963}" destId="{FDC707AD-A140-C945-86F6-51E693510697}" srcOrd="11" destOrd="0" presId="urn:microsoft.com/office/officeart/2005/8/layout/cycle5"/>
    <dgm:cxn modelId="{8705DBA1-36AD-4C58-963A-C7DA10B8D8D6}" type="presParOf" srcId="{6A20FEC1-C6EF-4469-886F-1FB4E4E06963}" destId="{1E7C3E94-8CB6-456F-B0D4-B3FA407A51A6}" srcOrd="12" destOrd="0" presId="urn:microsoft.com/office/officeart/2005/8/layout/cycle5"/>
    <dgm:cxn modelId="{4EA57492-0B1F-4829-A983-DD21EB602E49}" type="presParOf" srcId="{6A20FEC1-C6EF-4469-886F-1FB4E4E06963}" destId="{E838B6B8-75DF-4528-9C2A-BB7A7D07CE89}" srcOrd="13" destOrd="0" presId="urn:microsoft.com/office/officeart/2005/8/layout/cycle5"/>
    <dgm:cxn modelId="{58617770-08EA-4FCB-BC17-D122E851D115}" type="presParOf" srcId="{6A20FEC1-C6EF-4469-886F-1FB4E4E06963}" destId="{0FD4A519-10D4-4EE7-AC3E-EBD7D85740E2}" srcOrd="14" destOrd="0" presId="urn:microsoft.com/office/officeart/2005/8/layout/cycle5"/>
    <dgm:cxn modelId="{D831D14E-C609-47C1-800F-4CB03A090C03}" type="presParOf" srcId="{6A20FEC1-C6EF-4469-886F-1FB4E4E06963}" destId="{25E735C8-6CA7-48F9-B4AF-4D9B92978769}" srcOrd="15" destOrd="0" presId="urn:microsoft.com/office/officeart/2005/8/layout/cycle5"/>
    <dgm:cxn modelId="{74161820-7C78-40B5-9C12-7B6CD6D0DACD}" type="presParOf" srcId="{6A20FEC1-C6EF-4469-886F-1FB4E4E06963}" destId="{EC522338-C25D-4866-ABF3-7A3BB86AF8C6}" srcOrd="16" destOrd="0" presId="urn:microsoft.com/office/officeart/2005/8/layout/cycle5"/>
    <dgm:cxn modelId="{8DC819D7-5873-41B0-B9BB-2638D031C786}" type="presParOf" srcId="{6A20FEC1-C6EF-4469-886F-1FB4E4E06963}" destId="{7DFDE678-6B1C-4BBC-A38E-46FB50420688}" srcOrd="17" destOrd="0" presId="urn:microsoft.com/office/officeart/2005/8/layout/cycle5"/>
    <dgm:cxn modelId="{D6C6ED0B-817E-4146-A20C-85BDC9068BD7}" type="presParOf" srcId="{6A20FEC1-C6EF-4469-886F-1FB4E4E06963}" destId="{E2536CDD-7DBF-4C6B-85BF-882FE6A71FDF}" srcOrd="18" destOrd="0" presId="urn:microsoft.com/office/officeart/2005/8/layout/cycle5"/>
    <dgm:cxn modelId="{97E63739-1504-4E6B-9807-C17B747E2DAB}" type="presParOf" srcId="{6A20FEC1-C6EF-4469-886F-1FB4E4E06963}" destId="{6D500B74-16A3-4CA0-A0E3-C2CBAAB4F994}" srcOrd="19" destOrd="0" presId="urn:microsoft.com/office/officeart/2005/8/layout/cycle5"/>
    <dgm:cxn modelId="{1B4CC9AC-1C2E-4679-A171-460C45F32E40}" type="presParOf" srcId="{6A20FEC1-C6EF-4469-886F-1FB4E4E06963}" destId="{049616A8-A793-4C77-8E33-8F4622C118F7}" srcOrd="20" destOrd="0" presId="urn:microsoft.com/office/officeart/2005/8/layout/cycle5"/>
    <dgm:cxn modelId="{180AEA51-26FD-4BD5-B077-B76D9E716E01}" type="presParOf" srcId="{6A20FEC1-C6EF-4469-886F-1FB4E4E06963}" destId="{3204064E-86B9-4A1D-AC40-6B3607D41628}" srcOrd="21" destOrd="0" presId="urn:microsoft.com/office/officeart/2005/8/layout/cycle5"/>
    <dgm:cxn modelId="{B1D2AD66-B2B8-4339-9086-5F2615AB9833}" type="presParOf" srcId="{6A20FEC1-C6EF-4469-886F-1FB4E4E06963}" destId="{285E9CCE-C7D2-4139-86F0-64E7E1C35BC1}" srcOrd="22" destOrd="0" presId="urn:microsoft.com/office/officeart/2005/8/layout/cycle5"/>
    <dgm:cxn modelId="{C07CF1F6-848D-4A27-B0C2-44B5FF10E34E}"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latin typeface="Calibri"/>
              <a:cs typeface="Calibri"/>
            </a:rPr>
            <a:t>Assure</a:t>
          </a:r>
        </a:p>
      </dgm:t>
    </dgm:pt>
    <dgm:pt modelId="{83CF93A1-5BFE-4327-89FC-F3B074DB56BE}" type="parTrans" cxnId="{37BF8AAE-F2D1-47FD-80C7-85A2611AA334}">
      <dgm:prSet/>
      <dgm:spPr/>
      <dgm:t>
        <a:bodyPr/>
        <a:lstStyle/>
        <a:p>
          <a:endParaRPr lang="en-US" sz="1400" b="0">
            <a:latin typeface="Calibri"/>
            <a:cs typeface="Calibri"/>
          </a:endParaRPr>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latin typeface="Calibri"/>
              <a:cs typeface="Calibri"/>
            </a:rPr>
            <a:t>Plan</a:t>
          </a:r>
        </a:p>
      </dgm:t>
    </dgm:pt>
    <dgm:pt modelId="{CB1A36D4-FDE9-48F2-98C9-29576A48DEAF}" type="parTrans" cxnId="{BCD343DC-1B85-4FCF-817B-24887D1B3E23}">
      <dgm:prSet/>
      <dgm:spPr/>
      <dgm:t>
        <a:bodyPr/>
        <a:lstStyle/>
        <a:p>
          <a:endParaRPr lang="en-US" sz="1400" b="0">
            <a:latin typeface="Calibri"/>
            <a:cs typeface="Calibri"/>
          </a:endParaRPr>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86072"/>
              </a:solidFill>
              <a:latin typeface="Calibri"/>
              <a:cs typeface="Calibri"/>
            </a:rPr>
            <a:t>Discover</a:t>
          </a:r>
        </a:p>
      </dgm:t>
    </dgm:pt>
    <dgm:pt modelId="{1B4B79AA-B091-4787-A5DB-5E75A9449EAF}" type="parTrans" cxnId="{6C6D0C39-16F5-4C23-93FF-663C03421B62}">
      <dgm:prSet/>
      <dgm:spPr/>
      <dgm:t>
        <a:bodyPr/>
        <a:lstStyle/>
        <a:p>
          <a:endParaRPr lang="en-US" sz="1400" b="0">
            <a:latin typeface="Calibri"/>
            <a:cs typeface="Calibri"/>
          </a:endParaRPr>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86072"/>
              </a:solidFill>
              <a:latin typeface="Calibri"/>
              <a:cs typeface="Calibri"/>
            </a:rPr>
            <a:t>Integrate</a:t>
          </a:r>
        </a:p>
      </dgm:t>
    </dgm:pt>
    <dgm:pt modelId="{83664775-34AE-41A2-A40A-AEE1DCB28F5A}" type="parTrans" cxnId="{0FEACBE7-9877-46A8-9701-E31093846DBA}">
      <dgm:prSet/>
      <dgm:spPr/>
      <dgm:t>
        <a:bodyPr/>
        <a:lstStyle/>
        <a:p>
          <a:endParaRPr lang="en-US" sz="1400" b="0">
            <a:latin typeface="Calibri"/>
            <a:cs typeface="Calibri"/>
          </a:endParaRPr>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2000" dirty="0" smtClean="0">
              <a:solidFill>
                <a:srgbClr val="186072"/>
              </a:solidFill>
              <a:latin typeface="Calibri"/>
              <a:cs typeface="Calibri"/>
            </a:rPr>
            <a:t>Analyze</a:t>
          </a:r>
        </a:p>
      </dgm:t>
    </dgm:pt>
    <dgm:pt modelId="{6BE8ECF0-24C5-40B1-9F35-926034AD3A7E}" type="parTrans" cxnId="{DDE8938D-9B46-4EEC-9D74-69D38C6AE27D}">
      <dgm:prSet/>
      <dgm:spPr/>
      <dgm:t>
        <a:bodyPr/>
        <a:lstStyle/>
        <a:p>
          <a:endParaRPr lang="en-US" sz="1400" b="0">
            <a:latin typeface="Calibri"/>
            <a:cs typeface="Calibri"/>
          </a:endParaRPr>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latin typeface="Calibri"/>
              <a:cs typeface="Calibri"/>
            </a:rPr>
            <a:t>Collect</a:t>
          </a:r>
          <a:endParaRPr lang="en-US" sz="2000" dirty="0">
            <a:solidFill>
              <a:srgbClr val="186072"/>
            </a:solidFill>
            <a:latin typeface="Calibri"/>
            <a:cs typeface="Calibri"/>
          </a:endParaRPr>
        </a:p>
      </dgm:t>
    </dgm:pt>
    <dgm:pt modelId="{D6E6296C-8865-CD45-8B84-2CE77AEEFEAD}" type="parTrans" cxnId="{6FA06DDC-0F38-DE42-863F-EB8F7A4572BE}">
      <dgm:prSet/>
      <dgm:spPr/>
      <dgm:t>
        <a:bodyPr/>
        <a:lstStyle/>
        <a:p>
          <a:endParaRPr lang="en-US" sz="1400" b="0">
            <a:latin typeface="Calibri"/>
            <a:cs typeface="Calibri"/>
          </a:endParaRPr>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latin typeface="Calibri"/>
            <a:cs typeface="Calibri"/>
          </a:endParaRPr>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latin typeface="Calibri"/>
              <a:cs typeface="Calibri"/>
            </a:rPr>
            <a:t>Describe</a:t>
          </a:r>
          <a:endParaRPr lang="en-US" sz="2000" b="1" dirty="0">
            <a:solidFill>
              <a:srgbClr val="186072"/>
            </a:solidFill>
            <a:latin typeface="Calibri"/>
            <a:cs typeface="Calibri"/>
          </a:endParaRPr>
        </a:p>
      </dgm:t>
    </dgm:pt>
    <dgm:pt modelId="{C02256F6-1491-DF41-85E7-7AB4145834E4}" type="parTrans" cxnId="{669CCB14-E5B8-CC48-BF1D-459F50D6BB21}">
      <dgm:prSet/>
      <dgm:spPr/>
      <dgm:t>
        <a:bodyPr/>
        <a:lstStyle/>
        <a:p>
          <a:endParaRPr lang="en-US" sz="1400" b="0">
            <a:latin typeface="Calibri"/>
            <a:cs typeface="Calibri"/>
          </a:endParaRPr>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latin typeface="Calibri"/>
            <a:cs typeface="Calibri"/>
          </a:endParaRPr>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latin typeface="Calibri"/>
              <a:cs typeface="Calibri"/>
            </a:rPr>
            <a:t>Preserve</a:t>
          </a:r>
          <a:endParaRPr lang="en-US" sz="2000" dirty="0">
            <a:solidFill>
              <a:srgbClr val="186072"/>
            </a:solidFill>
            <a:latin typeface="Calibri"/>
            <a:cs typeface="Calibri"/>
          </a:endParaRPr>
        </a:p>
      </dgm:t>
    </dgm:pt>
    <dgm:pt modelId="{4BF50C62-AD1D-DE4C-A4C3-1381E584AB9B}" type="parTrans" cxnId="{FB0A48C9-CACD-D64A-84A1-E2E068B30F09}">
      <dgm:prSet/>
      <dgm:spPr/>
      <dgm:t>
        <a:bodyPr/>
        <a:lstStyle/>
        <a:p>
          <a:endParaRPr lang="en-US">
            <a:latin typeface="Calibri"/>
            <a:cs typeface="Calibri"/>
          </a:endParaRPr>
        </a:p>
      </dgm:t>
    </dgm:pt>
    <dgm:pt modelId="{1C10E232-1094-2848-B981-7AF384410EC9}" type="sibTrans" cxnId="{FB0A48C9-CACD-D64A-84A1-E2E068B30F09}">
      <dgm:prSet/>
      <dgm:spPr>
        <a:ln w="28575">
          <a:solidFill>
            <a:srgbClr val="186072"/>
          </a:solidFill>
        </a:ln>
      </dgm:spPr>
      <dgm:t>
        <a:bodyPr/>
        <a:lstStyle/>
        <a:p>
          <a:endParaRPr lang="en-US">
            <a:latin typeface="Calibri"/>
            <a:cs typeface="Calibri"/>
          </a:endParaRPr>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1E7C3E94-8CB6-456F-B0D4-B3FA407A51A6}" type="pres">
      <dgm:prSet presAssocID="{D826B2FE-5AC9-47EE-AEB3-142395FBDE71}" presName="node" presStyleLbl="node1" presStyleIdx="0" presStyleCnt="8" custScaleX="127875" custScaleY="74911" custRadScaleRad="99322">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0" presStyleCnt="8"/>
      <dgm:spPr/>
      <dgm:t>
        <a:bodyPr/>
        <a:lstStyle/>
        <a:p>
          <a:endParaRPr lang="en-US"/>
        </a:p>
      </dgm:t>
    </dgm:pt>
    <dgm:pt modelId="{F21E2F18-F043-2846-95DB-CBAA147D529B}" type="pres">
      <dgm:prSet presAssocID="{4AD66445-1D35-5E4B-97CB-F1868A81F976}" presName="node" presStyleLbl="node1" presStyleIdx="1" presStyleCnt="8" custScaleX="127875" custScaleY="74911">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1" presStyleCnt="8"/>
      <dgm:spPr/>
      <dgm:t>
        <a:bodyPr/>
        <a:lstStyle/>
        <a:p>
          <a:endParaRPr lang="en-US"/>
        </a:p>
      </dgm:t>
    </dgm:pt>
    <dgm:pt modelId="{F0A86B52-E2FF-4D63-93A1-E61D8377C34A}" type="pres">
      <dgm:prSet presAssocID="{97D4A84A-FD53-4C89-8766-B5C0A5025285}" presName="node" presStyleLbl="node1" presStyleIdx="2" presStyleCnt="8" custScaleX="127875" custScaleY="74911">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2" presStyleCnt="8"/>
      <dgm:spPr/>
      <dgm:t>
        <a:bodyPr/>
        <a:lstStyle/>
        <a:p>
          <a:endParaRPr lang="en-US"/>
        </a:p>
      </dgm:t>
    </dgm:pt>
    <dgm:pt modelId="{4BA36C64-20B8-A14E-8759-154A58F6D6C3}" type="pres">
      <dgm:prSet presAssocID="{CA9A9111-DB94-5549-9608-EEE6A3A2D980}" presName="node" presStyleLbl="node1" presStyleIdx="3" presStyleCnt="8" custScaleX="127875" custScaleY="74911">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3" presStyleCnt="8"/>
      <dgm:spPr/>
      <dgm:t>
        <a:bodyPr/>
        <a:lstStyle/>
        <a:p>
          <a:endParaRPr lang="en-US"/>
        </a:p>
      </dgm:t>
    </dgm:pt>
    <dgm:pt modelId="{A691E03B-C59E-9A41-9D57-2D4EBEE14039}" type="pres">
      <dgm:prSet presAssocID="{4E9C4D69-ADFB-FA46-BE5A-A338E69769FC}" presName="node" presStyleLbl="node1" presStyleIdx="4" presStyleCnt="8" custScaleX="127875" custScaleY="74911">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27875" custScaleY="7491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27875" custScaleY="7491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27875" custScaleY="74911">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37BF8AAE-F2D1-47FD-80C7-85A2611AA334}" srcId="{65053B36-E459-4699-9118-038C8F52F23D}" destId="{97D4A84A-FD53-4C89-8766-B5C0A5025285}" srcOrd="2" destOrd="0" parTransId="{83CF93A1-5BFE-4327-89FC-F3B074DB56BE}" sibTransId="{5FD615BE-97D0-4C69-8037-060D7CF45582}"/>
    <dgm:cxn modelId="{41564FB3-72BD-4C36-B48C-38498D4A53AF}" type="presOf" srcId="{D826B2FE-5AC9-47EE-AEB3-142395FBDE71}" destId="{1E7C3E94-8CB6-456F-B0D4-B3FA407A51A6}" srcOrd="0" destOrd="0" presId="urn:microsoft.com/office/officeart/2005/8/layout/cycle5"/>
    <dgm:cxn modelId="{669CCB14-E5B8-CC48-BF1D-459F50D6BB21}" srcId="{65053B36-E459-4699-9118-038C8F52F23D}" destId="{CA9A9111-DB94-5549-9608-EEE6A3A2D980}" srcOrd="3" destOrd="0" parTransId="{C02256F6-1491-DF41-85E7-7AB4145834E4}" sibTransId="{99C07F7C-24F7-F44B-8AEB-A4EC5174B3B9}"/>
    <dgm:cxn modelId="{F825688F-2D14-407E-813B-131517BF4417}" type="presOf" srcId="{DA16D8F2-7AA0-43B2-99A1-9E110743886E}" destId="{19FF4228-BCF6-4DBF-AEE0-CF82A986A726}" srcOrd="0" destOrd="0" presId="urn:microsoft.com/office/officeart/2005/8/layout/cycle5"/>
    <dgm:cxn modelId="{BCD343DC-1B85-4FCF-817B-24887D1B3E23}" srcId="{65053B36-E459-4699-9118-038C8F52F23D}" destId="{D826B2FE-5AC9-47EE-AEB3-142395FBDE71}" srcOrd="0" destOrd="0" parTransId="{CB1A36D4-FDE9-48F2-98C9-29576A48DEAF}" sibTransId="{E81A7496-7C34-4DBF-9C3D-D0A2A73191C8}"/>
    <dgm:cxn modelId="{12FAB064-6CFA-458D-98D8-A1257C774BE2}" type="presOf" srcId="{65053B36-E459-4699-9118-038C8F52F23D}" destId="{6A20FEC1-C6EF-4469-886F-1FB4E4E06963}" srcOrd="0" destOrd="0" presId="urn:microsoft.com/office/officeart/2005/8/layout/cycle5"/>
    <dgm:cxn modelId="{5FC98F2D-8973-47F7-87E8-0F848F503E81}" type="presOf" srcId="{A8FAAA24-3DB7-4AFE-8D6E-1FF127F6A8FE}" destId="{E2536CDD-7DBF-4C6B-85BF-882FE6A71FDF}"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DDE8938D-9B46-4EEC-9D74-69D38C6AE27D}" srcId="{65053B36-E459-4699-9118-038C8F52F23D}" destId="{78A95A28-5B18-4CAB-A8F7-FCAAA6066699}" srcOrd="7" destOrd="0" parTransId="{6BE8ECF0-24C5-40B1-9F35-926034AD3A7E}" sibTransId="{DA16D8F2-7AA0-43B2-99A1-9E110743886E}"/>
    <dgm:cxn modelId="{4FE5A24A-D149-4959-9BC3-EF80481AEB19}" type="presOf" srcId="{8ED530B9-2AE0-4731-B182-B27C1D10B60C}" destId="{049616A8-A793-4C77-8E33-8F4622C118F7}" srcOrd="0" destOrd="0" presId="urn:microsoft.com/office/officeart/2005/8/layout/cycle5"/>
    <dgm:cxn modelId="{BCB3CE22-7EB0-445B-9B25-4723948D3537}" type="presOf" srcId="{4E9C4D69-ADFB-FA46-BE5A-A338E69769FC}" destId="{A691E03B-C59E-9A41-9D57-2D4EBEE14039}" srcOrd="0" destOrd="0" presId="urn:microsoft.com/office/officeart/2005/8/layout/cycle5"/>
    <dgm:cxn modelId="{159240F2-3D67-4CBF-A300-3316C2599367}" type="presOf" srcId="{F97789DC-0FAD-4C2E-AB9D-457E85023924}" destId="{7DFDE678-6B1C-4BBC-A38E-46FB50420688}" srcOrd="0" destOrd="0" presId="urn:microsoft.com/office/officeart/2005/8/layout/cycle5"/>
    <dgm:cxn modelId="{0F448F39-FDF7-460A-B71D-78E25DBF9D01}" type="presOf" srcId="{78A95A28-5B18-4CAB-A8F7-FCAAA6066699}" destId="{3204064E-86B9-4A1D-AC40-6B3607D41628}" srcOrd="0" destOrd="0" presId="urn:microsoft.com/office/officeart/2005/8/layout/cycle5"/>
    <dgm:cxn modelId="{6FA06DDC-0F38-DE42-863F-EB8F7A4572BE}" srcId="{65053B36-E459-4699-9118-038C8F52F23D}" destId="{4AD66445-1D35-5E4B-97CB-F1868A81F976}" srcOrd="1" destOrd="0" parTransId="{D6E6296C-8865-CD45-8B84-2CE77AEEFEAD}" sibTransId="{03570386-4604-4B40-84F0-E9CB1E7DA604}"/>
    <dgm:cxn modelId="{DBC9FEA9-92B3-4496-93ED-03B0268C86DA}" type="presOf" srcId="{4AD66445-1D35-5E4B-97CB-F1868A81F976}" destId="{F21E2F18-F043-2846-95DB-CBAA147D529B}" srcOrd="0" destOrd="0" presId="urn:microsoft.com/office/officeart/2005/8/layout/cycle5"/>
    <dgm:cxn modelId="{EE01F5C5-D344-42CA-B649-8A08A5D72958}" type="presOf" srcId="{99C07F7C-24F7-F44B-8AEB-A4EC5174B3B9}" destId="{6A2CC0A6-BC38-5041-A60B-0DABCA6762C7}" srcOrd="0" destOrd="0" presId="urn:microsoft.com/office/officeart/2005/8/layout/cycle5"/>
    <dgm:cxn modelId="{BFB26FCE-BAAD-4492-8C6D-F94A9BC9D7EE}" type="presOf" srcId="{03570386-4604-4B40-84F0-E9CB1E7DA604}" destId="{8864FD29-B527-0A45-AF38-136A7CA3EA73}" srcOrd="0" destOrd="0" presId="urn:microsoft.com/office/officeart/2005/8/layout/cycle5"/>
    <dgm:cxn modelId="{9525C50C-8AC2-4726-BA33-5213C2E66490}" type="presOf" srcId="{CA9A9111-DB94-5549-9608-EEE6A3A2D980}" destId="{4BA36C64-20B8-A14E-8759-154A58F6D6C3}" srcOrd="0" destOrd="0" presId="urn:microsoft.com/office/officeart/2005/8/layout/cycle5"/>
    <dgm:cxn modelId="{11C5776B-7EBB-4A71-B8AA-D436CB103D05}" type="presOf" srcId="{1C10E232-1094-2848-B981-7AF384410EC9}" destId="{FDC707AD-A140-C945-86F6-51E693510697}" srcOrd="0" destOrd="0" presId="urn:microsoft.com/office/officeart/2005/8/layout/cycle5"/>
    <dgm:cxn modelId="{AFE2D5EF-1EBC-4809-8578-DF2797A0382E}" type="presOf" srcId="{E81A7496-7C34-4DBF-9C3D-D0A2A73191C8}" destId="{0FD4A519-10D4-4EE7-AC3E-EBD7D85740E2}" srcOrd="0" destOrd="0" presId="urn:microsoft.com/office/officeart/2005/8/layout/cycle5"/>
    <dgm:cxn modelId="{EFAC7994-5555-4171-8935-7673CF602F93}" type="presOf" srcId="{5FD615BE-97D0-4C69-8037-060D7CF45582}" destId="{A9CD118D-5A7B-4B7B-BEB0-016F1E217120}"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FB0A48C9-CACD-D64A-84A1-E2E068B30F09}" srcId="{65053B36-E459-4699-9118-038C8F52F23D}" destId="{4E9C4D69-ADFB-FA46-BE5A-A338E69769FC}" srcOrd="4" destOrd="0" parTransId="{4BF50C62-AD1D-DE4C-A4C3-1381E584AB9B}" sibTransId="{1C10E232-1094-2848-B981-7AF384410EC9}"/>
    <dgm:cxn modelId="{106AC006-473B-48E2-950B-A45BB0D8A71B}" type="presOf" srcId="{661A4A79-0AAA-4C36-BEAB-A61C849008FA}" destId="{25E735C8-6CA7-48F9-B4AF-4D9B92978769}" srcOrd="0" destOrd="0" presId="urn:microsoft.com/office/officeart/2005/8/layout/cycle5"/>
    <dgm:cxn modelId="{2AC3CCCB-E4F3-424E-BE3D-A78A2D05C72A}" type="presOf" srcId="{97D4A84A-FD53-4C89-8766-B5C0A5025285}" destId="{F0A86B52-E2FF-4D63-93A1-E61D8377C34A}" srcOrd="0" destOrd="0" presId="urn:microsoft.com/office/officeart/2005/8/layout/cycle5"/>
    <dgm:cxn modelId="{A329D71A-EABA-46D0-A615-5AB837F1EB96}" type="presParOf" srcId="{6A20FEC1-C6EF-4469-886F-1FB4E4E06963}" destId="{1E7C3E94-8CB6-456F-B0D4-B3FA407A51A6}" srcOrd="0" destOrd="0" presId="urn:microsoft.com/office/officeart/2005/8/layout/cycle5"/>
    <dgm:cxn modelId="{240A570A-0A58-4787-88EA-4C369CCE41A6}" type="presParOf" srcId="{6A20FEC1-C6EF-4469-886F-1FB4E4E06963}" destId="{E838B6B8-75DF-4528-9C2A-BB7A7D07CE89}" srcOrd="1" destOrd="0" presId="urn:microsoft.com/office/officeart/2005/8/layout/cycle5"/>
    <dgm:cxn modelId="{2DF05666-E26D-4227-8BCF-266C1C62D452}" type="presParOf" srcId="{6A20FEC1-C6EF-4469-886F-1FB4E4E06963}" destId="{0FD4A519-10D4-4EE7-AC3E-EBD7D85740E2}" srcOrd="2" destOrd="0" presId="urn:microsoft.com/office/officeart/2005/8/layout/cycle5"/>
    <dgm:cxn modelId="{431BA85B-706B-43F1-897A-51F0086A322F}" type="presParOf" srcId="{6A20FEC1-C6EF-4469-886F-1FB4E4E06963}" destId="{F21E2F18-F043-2846-95DB-CBAA147D529B}" srcOrd="3" destOrd="0" presId="urn:microsoft.com/office/officeart/2005/8/layout/cycle5"/>
    <dgm:cxn modelId="{38B10832-1BCF-4D77-90E9-6EF9CA1FA8EF}" type="presParOf" srcId="{6A20FEC1-C6EF-4469-886F-1FB4E4E06963}" destId="{3DAA6B48-225A-4840-B4FD-B5777A24A577}" srcOrd="4" destOrd="0" presId="urn:microsoft.com/office/officeart/2005/8/layout/cycle5"/>
    <dgm:cxn modelId="{F6FCBD45-2B6E-4896-849D-EC55BEEA4920}" type="presParOf" srcId="{6A20FEC1-C6EF-4469-886F-1FB4E4E06963}" destId="{8864FD29-B527-0A45-AF38-136A7CA3EA73}" srcOrd="5" destOrd="0" presId="urn:microsoft.com/office/officeart/2005/8/layout/cycle5"/>
    <dgm:cxn modelId="{A0100638-CCC0-4A1D-BC48-9BB3D536BA58}" type="presParOf" srcId="{6A20FEC1-C6EF-4469-886F-1FB4E4E06963}" destId="{F0A86B52-E2FF-4D63-93A1-E61D8377C34A}" srcOrd="6" destOrd="0" presId="urn:microsoft.com/office/officeart/2005/8/layout/cycle5"/>
    <dgm:cxn modelId="{6BB87CBE-7B0C-4255-A1E9-EE128A19EFB4}" type="presParOf" srcId="{6A20FEC1-C6EF-4469-886F-1FB4E4E06963}" destId="{FDCC661F-5906-4C2E-95FD-42BD7C141BE9}" srcOrd="7" destOrd="0" presId="urn:microsoft.com/office/officeart/2005/8/layout/cycle5"/>
    <dgm:cxn modelId="{D6165C84-509E-497A-802F-AEAD657D2393}" type="presParOf" srcId="{6A20FEC1-C6EF-4469-886F-1FB4E4E06963}" destId="{A9CD118D-5A7B-4B7B-BEB0-016F1E217120}" srcOrd="8" destOrd="0" presId="urn:microsoft.com/office/officeart/2005/8/layout/cycle5"/>
    <dgm:cxn modelId="{D64E90AE-9B6A-4C6B-8D8A-D2258BA829DA}" type="presParOf" srcId="{6A20FEC1-C6EF-4469-886F-1FB4E4E06963}" destId="{4BA36C64-20B8-A14E-8759-154A58F6D6C3}" srcOrd="9" destOrd="0" presId="urn:microsoft.com/office/officeart/2005/8/layout/cycle5"/>
    <dgm:cxn modelId="{69EBD562-BC4D-46F1-87BB-039EBDDA2680}" type="presParOf" srcId="{6A20FEC1-C6EF-4469-886F-1FB4E4E06963}" destId="{6C64C368-C8AD-DC46-9E87-FF501AEF864A}" srcOrd="10" destOrd="0" presId="urn:microsoft.com/office/officeart/2005/8/layout/cycle5"/>
    <dgm:cxn modelId="{49E08991-D465-486E-AA39-5F9D64C9A543}" type="presParOf" srcId="{6A20FEC1-C6EF-4469-886F-1FB4E4E06963}" destId="{6A2CC0A6-BC38-5041-A60B-0DABCA6762C7}" srcOrd="11" destOrd="0" presId="urn:microsoft.com/office/officeart/2005/8/layout/cycle5"/>
    <dgm:cxn modelId="{5A927913-48A1-4E4C-A352-8871DCA7F65E}" type="presParOf" srcId="{6A20FEC1-C6EF-4469-886F-1FB4E4E06963}" destId="{A691E03B-C59E-9A41-9D57-2D4EBEE14039}" srcOrd="12" destOrd="0" presId="urn:microsoft.com/office/officeart/2005/8/layout/cycle5"/>
    <dgm:cxn modelId="{40095C1A-30BD-4B6A-8789-A4CF02007CA6}" type="presParOf" srcId="{6A20FEC1-C6EF-4469-886F-1FB4E4E06963}" destId="{74DF1ABC-1CC7-714C-A055-1C41C2DE0346}" srcOrd="13" destOrd="0" presId="urn:microsoft.com/office/officeart/2005/8/layout/cycle5"/>
    <dgm:cxn modelId="{2A313A4D-9BA9-4144-8837-4FDD52C7A0C2}" type="presParOf" srcId="{6A20FEC1-C6EF-4469-886F-1FB4E4E06963}" destId="{FDC707AD-A140-C945-86F6-51E693510697}" srcOrd="14" destOrd="0" presId="urn:microsoft.com/office/officeart/2005/8/layout/cycle5"/>
    <dgm:cxn modelId="{3AE4D478-57EB-4C58-A205-036EFE5E5064}" type="presParOf" srcId="{6A20FEC1-C6EF-4469-886F-1FB4E4E06963}" destId="{25E735C8-6CA7-48F9-B4AF-4D9B92978769}" srcOrd="15" destOrd="0" presId="urn:microsoft.com/office/officeart/2005/8/layout/cycle5"/>
    <dgm:cxn modelId="{D93E078D-A82F-4707-9811-53A7BEBC2D01}" type="presParOf" srcId="{6A20FEC1-C6EF-4469-886F-1FB4E4E06963}" destId="{EC522338-C25D-4866-ABF3-7A3BB86AF8C6}" srcOrd="16" destOrd="0" presId="urn:microsoft.com/office/officeart/2005/8/layout/cycle5"/>
    <dgm:cxn modelId="{F43EF427-0F4F-41CF-9C6B-F876B73BA37F}" type="presParOf" srcId="{6A20FEC1-C6EF-4469-886F-1FB4E4E06963}" destId="{7DFDE678-6B1C-4BBC-A38E-46FB50420688}" srcOrd="17" destOrd="0" presId="urn:microsoft.com/office/officeart/2005/8/layout/cycle5"/>
    <dgm:cxn modelId="{E63F1783-7541-4B20-90BA-7C64666122BF}" type="presParOf" srcId="{6A20FEC1-C6EF-4469-886F-1FB4E4E06963}" destId="{E2536CDD-7DBF-4C6B-85BF-882FE6A71FDF}" srcOrd="18" destOrd="0" presId="urn:microsoft.com/office/officeart/2005/8/layout/cycle5"/>
    <dgm:cxn modelId="{A6CFFE73-6567-4A62-849C-DDB65A608770}" type="presParOf" srcId="{6A20FEC1-C6EF-4469-886F-1FB4E4E06963}" destId="{6D500B74-16A3-4CA0-A0E3-C2CBAAB4F994}" srcOrd="19" destOrd="0" presId="urn:microsoft.com/office/officeart/2005/8/layout/cycle5"/>
    <dgm:cxn modelId="{FD95F023-2E19-4E96-A042-F758E664FD0F}" type="presParOf" srcId="{6A20FEC1-C6EF-4469-886F-1FB4E4E06963}" destId="{049616A8-A793-4C77-8E33-8F4622C118F7}" srcOrd="20" destOrd="0" presId="urn:microsoft.com/office/officeart/2005/8/layout/cycle5"/>
    <dgm:cxn modelId="{E5814E8C-A437-4FC1-B7D9-093C23546396}" type="presParOf" srcId="{6A20FEC1-C6EF-4469-886F-1FB4E4E06963}" destId="{3204064E-86B9-4A1D-AC40-6B3607D41628}" srcOrd="21" destOrd="0" presId="urn:microsoft.com/office/officeart/2005/8/layout/cycle5"/>
    <dgm:cxn modelId="{78354323-BE07-408A-8B9C-67E2E6DD07E1}" type="presParOf" srcId="{6A20FEC1-C6EF-4469-886F-1FB4E4E06963}" destId="{285E9CCE-C7D2-4139-86F0-64E7E1C35BC1}" srcOrd="22" destOrd="0" presId="urn:microsoft.com/office/officeart/2005/8/layout/cycle5"/>
    <dgm:cxn modelId="{DE5B34D2-F3E5-4E26-B884-A217405B0835}"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Collect</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Preserve</a:t>
          </a:r>
        </a:p>
      </dgm:t>
    </dgm:pt>
    <dgm:pt modelId="{CB1A36D4-FDE9-48F2-98C9-29576A48DEAF}" type="parTrans" cxnId="{BCD343DC-1B85-4FCF-817B-24887D1B3E23}">
      <dgm:prSet/>
      <dgm:spPr/>
      <dgm:t>
        <a:bodyPr/>
        <a:lstStyle/>
        <a:p>
          <a:endParaRPr lang="en-US" sz="1400" b="0"/>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2000" dirty="0" smtClean="0">
              <a:solidFill>
                <a:srgbClr val="1A435D"/>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Plan</a:t>
          </a:r>
          <a:endParaRPr lang="en-US" sz="2000" dirty="0">
            <a:solidFill>
              <a:srgbClr val="186072"/>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Assure</a:t>
          </a:r>
          <a:endParaRPr lang="en-US" sz="2000" b="1" dirty="0">
            <a:solidFill>
              <a:srgbClr val="186072"/>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Describe</a:t>
          </a:r>
          <a:endParaRPr lang="en-US" sz="2000" dirty="0">
            <a:solidFill>
              <a:srgbClr val="186072"/>
            </a:solidFill>
          </a:endParaRPr>
        </a:p>
      </dgm:t>
    </dgm:pt>
    <dgm:pt modelId="{4BF50C62-AD1D-DE4C-A4C3-1381E584AB9B}" type="parTrans" cxnId="{FB0A48C9-CACD-D64A-84A1-E2E068B30F09}">
      <dgm:prSet/>
      <dgm:spPr/>
      <dgm:t>
        <a:bodyPr/>
        <a:lstStyle/>
        <a:p>
          <a:endParaRPr lang="en-US"/>
        </a:p>
      </dgm:t>
    </dgm:pt>
    <dgm:pt modelId="{1C10E232-1094-2848-B981-7AF384410EC9}" type="sibTrans" cxnId="{FB0A48C9-CACD-D64A-84A1-E2E068B30F09}">
      <dgm:prSet/>
      <dgm:spPr>
        <a:ln w="28575">
          <a:solidFill>
            <a:srgbClr val="186072"/>
          </a:solidFill>
        </a:ln>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ScaleX="127875" custScaleY="74911" custRadScaleRad="103882" custRadScaleInc="19178">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ScaleX="127875" custScaleY="74911" custRadScaleRad="108959" custRadScaleInc="68232">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63543" custScaleY="74911" custRadScaleRad="104335" custRadScaleInc="-32852">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custScaleX="145707" custScaleY="117113" custRadScaleRad="94268" custRadScaleInc="-121886">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62808" custScaleY="74911" custRadScaleRad="93944" custRadScaleInc="-26073">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77696" custScaleY="74911" custRadScaleRad="102185" custRadScaleInc="13664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50674" custScaleY="74911" custRadScaleRad="106985" custRadScaleInc="17904">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49689" custScaleY="74911" custRadScaleRad="107194" custRadScaleInc="1549">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37BF8AAE-F2D1-47FD-80C7-85A2611AA334}" srcId="{65053B36-E459-4699-9118-038C8F52F23D}" destId="{97D4A84A-FD53-4C89-8766-B5C0A5025285}" srcOrd="1" destOrd="0" parTransId="{83CF93A1-5BFE-4327-89FC-F3B074DB56BE}" sibTransId="{5FD615BE-97D0-4C69-8037-060D7CF45582}"/>
    <dgm:cxn modelId="{9456C057-8CE6-470B-BDED-261F5C097567}" type="presOf" srcId="{8ED530B9-2AE0-4731-B182-B27C1D10B60C}" destId="{049616A8-A793-4C77-8E33-8F4622C118F7}" srcOrd="0" destOrd="0" presId="urn:microsoft.com/office/officeart/2005/8/layout/cycle5"/>
    <dgm:cxn modelId="{C05DEA28-D31E-46D5-A008-607B63ED888A}" type="presOf" srcId="{661A4A79-0AAA-4C36-BEAB-A61C849008FA}" destId="{25E735C8-6CA7-48F9-B4AF-4D9B92978769}" srcOrd="0" destOrd="0" presId="urn:microsoft.com/office/officeart/2005/8/layout/cycle5"/>
    <dgm:cxn modelId="{60ED0F6E-41FC-4E43-B76A-B0325C5F4FE2}" type="presOf" srcId="{E81A7496-7C34-4DBF-9C3D-D0A2A73191C8}" destId="{0FD4A519-10D4-4EE7-AC3E-EBD7D85740E2}" srcOrd="0" destOrd="0" presId="urn:microsoft.com/office/officeart/2005/8/layout/cycle5"/>
    <dgm:cxn modelId="{669CCB14-E5B8-CC48-BF1D-459F50D6BB21}" srcId="{65053B36-E459-4699-9118-038C8F52F23D}" destId="{CA9A9111-DB94-5549-9608-EEE6A3A2D980}" srcOrd="2" destOrd="0" parTransId="{C02256F6-1491-DF41-85E7-7AB4145834E4}" sibTransId="{99C07F7C-24F7-F44B-8AEB-A4EC5174B3B9}"/>
    <dgm:cxn modelId="{BCD343DC-1B85-4FCF-817B-24887D1B3E23}" srcId="{65053B36-E459-4699-9118-038C8F52F23D}" destId="{D826B2FE-5AC9-47EE-AEB3-142395FBDE71}" srcOrd="4" destOrd="0" parTransId="{CB1A36D4-FDE9-48F2-98C9-29576A48DEAF}" sibTransId="{E81A7496-7C34-4DBF-9C3D-D0A2A73191C8}"/>
    <dgm:cxn modelId="{0FEACBE7-9877-46A8-9701-E31093846DBA}" srcId="{65053B36-E459-4699-9118-038C8F52F23D}" destId="{A8FAAA24-3DB7-4AFE-8D6E-1FF127F6A8FE}" srcOrd="6" destOrd="0" parTransId="{83664775-34AE-41A2-A40A-AEE1DCB28F5A}" sibTransId="{8ED530B9-2AE0-4731-B182-B27C1D10B60C}"/>
    <dgm:cxn modelId="{DDE8938D-9B46-4EEC-9D74-69D38C6AE27D}" srcId="{65053B36-E459-4699-9118-038C8F52F23D}" destId="{78A95A28-5B18-4CAB-A8F7-FCAAA6066699}" srcOrd="7" destOrd="0" parTransId="{6BE8ECF0-24C5-40B1-9F35-926034AD3A7E}" sibTransId="{DA16D8F2-7AA0-43B2-99A1-9E110743886E}"/>
    <dgm:cxn modelId="{CDB8CF35-26D3-4CD4-B814-BC984BF29AD3}" type="presOf" srcId="{CA9A9111-DB94-5549-9608-EEE6A3A2D980}" destId="{4BA36C64-20B8-A14E-8759-154A58F6D6C3}" srcOrd="0" destOrd="0" presId="urn:microsoft.com/office/officeart/2005/8/layout/cycle5"/>
    <dgm:cxn modelId="{91470BE8-BABC-457B-A232-1B08E1D87075}" type="presOf" srcId="{A8FAAA24-3DB7-4AFE-8D6E-1FF127F6A8FE}" destId="{E2536CDD-7DBF-4C6B-85BF-882FE6A71FDF}" srcOrd="0" destOrd="0" presId="urn:microsoft.com/office/officeart/2005/8/layout/cycle5"/>
    <dgm:cxn modelId="{38861295-6803-452D-A126-D81981E31459}" type="presOf" srcId="{65053B36-E459-4699-9118-038C8F52F23D}" destId="{6A20FEC1-C6EF-4469-886F-1FB4E4E06963}" srcOrd="0" destOrd="0" presId="urn:microsoft.com/office/officeart/2005/8/layout/cycle5"/>
    <dgm:cxn modelId="{97EF95C1-CC07-4D4C-95A4-090AF580C929}" type="presOf" srcId="{DA16D8F2-7AA0-43B2-99A1-9E110743886E}" destId="{19FF4228-BCF6-4DBF-AEE0-CF82A986A726}" srcOrd="0" destOrd="0" presId="urn:microsoft.com/office/officeart/2005/8/layout/cycle5"/>
    <dgm:cxn modelId="{76203839-B496-4DAC-B1B5-24948D3F8C5F}" type="presOf" srcId="{99C07F7C-24F7-F44B-8AEB-A4EC5174B3B9}" destId="{6A2CC0A6-BC38-5041-A60B-0DABCA6762C7}" srcOrd="0" destOrd="0" presId="urn:microsoft.com/office/officeart/2005/8/layout/cycle5"/>
    <dgm:cxn modelId="{EA171CF2-55F9-4901-9E51-A3F134AD384A}" type="presOf" srcId="{97D4A84A-FD53-4C89-8766-B5C0A5025285}" destId="{F0A86B52-E2FF-4D63-93A1-E61D8377C34A}" srcOrd="0" destOrd="0" presId="urn:microsoft.com/office/officeart/2005/8/layout/cycle5"/>
    <dgm:cxn modelId="{6FA06DDC-0F38-DE42-863F-EB8F7A4572BE}" srcId="{65053B36-E459-4699-9118-038C8F52F23D}" destId="{4AD66445-1D35-5E4B-97CB-F1868A81F976}" srcOrd="0" destOrd="0" parTransId="{D6E6296C-8865-CD45-8B84-2CE77AEEFEAD}" sibTransId="{03570386-4604-4B40-84F0-E9CB1E7DA604}"/>
    <dgm:cxn modelId="{8A001B28-4411-4458-A4CA-147422D32DDF}" type="presOf" srcId="{5FD615BE-97D0-4C69-8037-060D7CF45582}" destId="{A9CD118D-5A7B-4B7B-BEB0-016F1E217120}" srcOrd="0" destOrd="0" presId="urn:microsoft.com/office/officeart/2005/8/layout/cycle5"/>
    <dgm:cxn modelId="{E824488F-496A-4575-8845-827F0969FCA7}" type="presOf" srcId="{03570386-4604-4B40-84F0-E9CB1E7DA604}" destId="{8864FD29-B527-0A45-AF38-136A7CA3EA73}" srcOrd="0" destOrd="0" presId="urn:microsoft.com/office/officeart/2005/8/layout/cycle5"/>
    <dgm:cxn modelId="{D37260A7-2369-4318-99B8-A417AD97F7E3}" type="presOf" srcId="{1C10E232-1094-2848-B981-7AF384410EC9}" destId="{FDC707AD-A140-C945-86F6-51E693510697}" srcOrd="0" destOrd="0" presId="urn:microsoft.com/office/officeart/2005/8/layout/cycle5"/>
    <dgm:cxn modelId="{6F0C7EEF-E041-4D2A-96D9-2A816085B3B2}" type="presOf" srcId="{D826B2FE-5AC9-47EE-AEB3-142395FBDE71}" destId="{1E7C3E94-8CB6-456F-B0D4-B3FA407A51A6}" srcOrd="0" destOrd="0" presId="urn:microsoft.com/office/officeart/2005/8/layout/cycle5"/>
    <dgm:cxn modelId="{6EBBDF4C-674C-44C1-BBEF-5F99F525CA99}" type="presOf" srcId="{78A95A28-5B18-4CAB-A8F7-FCAAA6066699}" destId="{3204064E-86B9-4A1D-AC40-6B3607D41628}" srcOrd="0" destOrd="0" presId="urn:microsoft.com/office/officeart/2005/8/layout/cycle5"/>
    <dgm:cxn modelId="{5DABBE2C-1C2F-408D-8C5A-A4091FD07330}" type="presOf" srcId="{4AD66445-1D35-5E4B-97CB-F1868A81F976}" destId="{F21E2F18-F043-2846-95DB-CBAA147D529B}"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FB0A48C9-CACD-D64A-84A1-E2E068B30F09}" srcId="{65053B36-E459-4699-9118-038C8F52F23D}" destId="{4E9C4D69-ADFB-FA46-BE5A-A338E69769FC}" srcOrd="3" destOrd="0" parTransId="{4BF50C62-AD1D-DE4C-A4C3-1381E584AB9B}" sibTransId="{1C10E232-1094-2848-B981-7AF384410EC9}"/>
    <dgm:cxn modelId="{30857CD6-8ABD-41B7-8CD4-4C7883D95FE9}" type="presOf" srcId="{4E9C4D69-ADFB-FA46-BE5A-A338E69769FC}" destId="{A691E03B-C59E-9A41-9D57-2D4EBEE14039}" srcOrd="0" destOrd="0" presId="urn:microsoft.com/office/officeart/2005/8/layout/cycle5"/>
    <dgm:cxn modelId="{35893DCF-BFF9-4B16-86FF-A6D49C471188}" type="presOf" srcId="{F97789DC-0FAD-4C2E-AB9D-457E85023924}" destId="{7DFDE678-6B1C-4BBC-A38E-46FB50420688}" srcOrd="0" destOrd="0" presId="urn:microsoft.com/office/officeart/2005/8/layout/cycle5"/>
    <dgm:cxn modelId="{A1781CBA-1EAB-486B-A314-992E1625158D}" type="presParOf" srcId="{6A20FEC1-C6EF-4469-886F-1FB4E4E06963}" destId="{F21E2F18-F043-2846-95DB-CBAA147D529B}" srcOrd="0" destOrd="0" presId="urn:microsoft.com/office/officeart/2005/8/layout/cycle5"/>
    <dgm:cxn modelId="{95B88106-028C-4E3C-9CB2-083C49DCCD24}" type="presParOf" srcId="{6A20FEC1-C6EF-4469-886F-1FB4E4E06963}" destId="{3DAA6B48-225A-4840-B4FD-B5777A24A577}" srcOrd="1" destOrd="0" presId="urn:microsoft.com/office/officeart/2005/8/layout/cycle5"/>
    <dgm:cxn modelId="{86F8E901-8150-4D47-A42D-861BAF41A80C}" type="presParOf" srcId="{6A20FEC1-C6EF-4469-886F-1FB4E4E06963}" destId="{8864FD29-B527-0A45-AF38-136A7CA3EA73}" srcOrd="2" destOrd="0" presId="urn:microsoft.com/office/officeart/2005/8/layout/cycle5"/>
    <dgm:cxn modelId="{72F18677-2649-42C7-8511-FCD7B441C0BC}" type="presParOf" srcId="{6A20FEC1-C6EF-4469-886F-1FB4E4E06963}" destId="{F0A86B52-E2FF-4D63-93A1-E61D8377C34A}" srcOrd="3" destOrd="0" presId="urn:microsoft.com/office/officeart/2005/8/layout/cycle5"/>
    <dgm:cxn modelId="{06878BB6-9E98-4290-B1B7-F348CD718810}" type="presParOf" srcId="{6A20FEC1-C6EF-4469-886F-1FB4E4E06963}" destId="{FDCC661F-5906-4C2E-95FD-42BD7C141BE9}" srcOrd="4" destOrd="0" presId="urn:microsoft.com/office/officeart/2005/8/layout/cycle5"/>
    <dgm:cxn modelId="{194A51FC-1A25-482E-8459-0C7945A76BEE}" type="presParOf" srcId="{6A20FEC1-C6EF-4469-886F-1FB4E4E06963}" destId="{A9CD118D-5A7B-4B7B-BEB0-016F1E217120}" srcOrd="5" destOrd="0" presId="urn:microsoft.com/office/officeart/2005/8/layout/cycle5"/>
    <dgm:cxn modelId="{768450A2-636E-4BF4-99B5-7E6333A7EFD2}" type="presParOf" srcId="{6A20FEC1-C6EF-4469-886F-1FB4E4E06963}" destId="{4BA36C64-20B8-A14E-8759-154A58F6D6C3}" srcOrd="6" destOrd="0" presId="urn:microsoft.com/office/officeart/2005/8/layout/cycle5"/>
    <dgm:cxn modelId="{1E7776EA-81D2-462F-80DC-6BA3F16E31B7}" type="presParOf" srcId="{6A20FEC1-C6EF-4469-886F-1FB4E4E06963}" destId="{6C64C368-C8AD-DC46-9E87-FF501AEF864A}" srcOrd="7" destOrd="0" presId="urn:microsoft.com/office/officeart/2005/8/layout/cycle5"/>
    <dgm:cxn modelId="{EFD17084-F290-4F74-A3B6-1649BAD98172}" type="presParOf" srcId="{6A20FEC1-C6EF-4469-886F-1FB4E4E06963}" destId="{6A2CC0A6-BC38-5041-A60B-0DABCA6762C7}" srcOrd="8" destOrd="0" presId="urn:microsoft.com/office/officeart/2005/8/layout/cycle5"/>
    <dgm:cxn modelId="{6D633E63-CAE0-416F-897C-4E6614BF7BE8}" type="presParOf" srcId="{6A20FEC1-C6EF-4469-886F-1FB4E4E06963}" destId="{A691E03B-C59E-9A41-9D57-2D4EBEE14039}" srcOrd="9" destOrd="0" presId="urn:microsoft.com/office/officeart/2005/8/layout/cycle5"/>
    <dgm:cxn modelId="{EC1FF699-E961-4469-8AFB-CE959EEA16BA}" type="presParOf" srcId="{6A20FEC1-C6EF-4469-886F-1FB4E4E06963}" destId="{74DF1ABC-1CC7-714C-A055-1C41C2DE0346}" srcOrd="10" destOrd="0" presId="urn:microsoft.com/office/officeart/2005/8/layout/cycle5"/>
    <dgm:cxn modelId="{4817965D-029D-442E-A673-5ED8ECDF7988}" type="presParOf" srcId="{6A20FEC1-C6EF-4469-886F-1FB4E4E06963}" destId="{FDC707AD-A140-C945-86F6-51E693510697}" srcOrd="11" destOrd="0" presId="urn:microsoft.com/office/officeart/2005/8/layout/cycle5"/>
    <dgm:cxn modelId="{A9A8217F-E12F-414D-8009-7909633C86AF}" type="presParOf" srcId="{6A20FEC1-C6EF-4469-886F-1FB4E4E06963}" destId="{1E7C3E94-8CB6-456F-B0D4-B3FA407A51A6}" srcOrd="12" destOrd="0" presId="urn:microsoft.com/office/officeart/2005/8/layout/cycle5"/>
    <dgm:cxn modelId="{B8431FE9-848F-49F1-9153-16AE00F1D5F0}" type="presParOf" srcId="{6A20FEC1-C6EF-4469-886F-1FB4E4E06963}" destId="{E838B6B8-75DF-4528-9C2A-BB7A7D07CE89}" srcOrd="13" destOrd="0" presId="urn:microsoft.com/office/officeart/2005/8/layout/cycle5"/>
    <dgm:cxn modelId="{C45949BC-CC82-4113-86AD-945EE3544188}" type="presParOf" srcId="{6A20FEC1-C6EF-4469-886F-1FB4E4E06963}" destId="{0FD4A519-10D4-4EE7-AC3E-EBD7D85740E2}" srcOrd="14" destOrd="0" presId="urn:microsoft.com/office/officeart/2005/8/layout/cycle5"/>
    <dgm:cxn modelId="{92A2E899-FBA6-49AB-9BBA-C3565540B944}" type="presParOf" srcId="{6A20FEC1-C6EF-4469-886F-1FB4E4E06963}" destId="{25E735C8-6CA7-48F9-B4AF-4D9B92978769}" srcOrd="15" destOrd="0" presId="urn:microsoft.com/office/officeart/2005/8/layout/cycle5"/>
    <dgm:cxn modelId="{23E1AF81-700F-40A1-AC20-CF276E06EC5A}" type="presParOf" srcId="{6A20FEC1-C6EF-4469-886F-1FB4E4E06963}" destId="{EC522338-C25D-4866-ABF3-7A3BB86AF8C6}" srcOrd="16" destOrd="0" presId="urn:microsoft.com/office/officeart/2005/8/layout/cycle5"/>
    <dgm:cxn modelId="{4418EFA1-53BD-4EF1-8AA1-1EB2AB2DAFF2}" type="presParOf" srcId="{6A20FEC1-C6EF-4469-886F-1FB4E4E06963}" destId="{7DFDE678-6B1C-4BBC-A38E-46FB50420688}" srcOrd="17" destOrd="0" presId="urn:microsoft.com/office/officeart/2005/8/layout/cycle5"/>
    <dgm:cxn modelId="{F89BCA5D-F43C-41AD-B46A-4E91C556466D}" type="presParOf" srcId="{6A20FEC1-C6EF-4469-886F-1FB4E4E06963}" destId="{E2536CDD-7DBF-4C6B-85BF-882FE6A71FDF}" srcOrd="18" destOrd="0" presId="urn:microsoft.com/office/officeart/2005/8/layout/cycle5"/>
    <dgm:cxn modelId="{30172F79-114F-43DB-B39A-32D5B52F510D}" type="presParOf" srcId="{6A20FEC1-C6EF-4469-886F-1FB4E4E06963}" destId="{6D500B74-16A3-4CA0-A0E3-C2CBAAB4F994}" srcOrd="19" destOrd="0" presId="urn:microsoft.com/office/officeart/2005/8/layout/cycle5"/>
    <dgm:cxn modelId="{2E011CB7-FBA1-459C-BB95-1FE3786BC511}" type="presParOf" srcId="{6A20FEC1-C6EF-4469-886F-1FB4E4E06963}" destId="{049616A8-A793-4C77-8E33-8F4622C118F7}" srcOrd="20" destOrd="0" presId="urn:microsoft.com/office/officeart/2005/8/layout/cycle5"/>
    <dgm:cxn modelId="{CDBE7E35-F7B9-4E2B-84BC-C2B7C57A05AC}" type="presParOf" srcId="{6A20FEC1-C6EF-4469-886F-1FB4E4E06963}" destId="{3204064E-86B9-4A1D-AC40-6B3607D41628}" srcOrd="21" destOrd="0" presId="urn:microsoft.com/office/officeart/2005/8/layout/cycle5"/>
    <dgm:cxn modelId="{AB9EEC9B-4288-4768-A801-BC049E222C2E}" type="presParOf" srcId="{6A20FEC1-C6EF-4469-886F-1FB4E4E06963}" destId="{285E9CCE-C7D2-4139-86F0-64E7E1C35BC1}" srcOrd="22" destOrd="0" presId="urn:microsoft.com/office/officeart/2005/8/layout/cycle5"/>
    <dgm:cxn modelId="{AACE7516-A00E-4D6E-9C19-7426E87F7AAB}"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C3E94-8CB6-456F-B0D4-B3FA407A51A6}">
      <dsp:nvSpPr>
        <dsp:cNvPr id="0" name=""/>
        <dsp:cNvSpPr/>
      </dsp:nvSpPr>
      <dsp:spPr>
        <a:xfrm>
          <a:off x="891384" y="26486"/>
          <a:ext cx="405030" cy="154227"/>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Plan</a:t>
          </a:r>
        </a:p>
      </dsp:txBody>
      <dsp:txXfrm>
        <a:off x="898913" y="34015"/>
        <a:ext cx="389972" cy="139169"/>
      </dsp:txXfrm>
    </dsp:sp>
    <dsp:sp modelId="{0FD4A519-10D4-4EE7-AC3E-EBD7D85740E2}">
      <dsp:nvSpPr>
        <dsp:cNvPr id="0" name=""/>
        <dsp:cNvSpPr/>
      </dsp:nvSpPr>
      <dsp:spPr>
        <a:xfrm>
          <a:off x="379835" y="103600"/>
          <a:ext cx="1428128" cy="1428128"/>
        </a:xfrm>
        <a:custGeom>
          <a:avLst/>
          <a:gdLst/>
          <a:ahLst/>
          <a:cxnLst/>
          <a:rect l="0" t="0" r="0" b="0"/>
          <a:pathLst>
            <a:path>
              <a:moveTo>
                <a:pt x="961143" y="44109"/>
              </a:moveTo>
              <a:arcTo wR="714064" hR="714064" stAng="17414638" swAng="683437"/>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F21E2F18-F043-2846-95DB-CBAA147D529B}">
      <dsp:nvSpPr>
        <dsp:cNvPr id="0" name=""/>
        <dsp:cNvSpPr/>
      </dsp:nvSpPr>
      <dsp:spPr>
        <a:xfrm>
          <a:off x="1396304" y="235631"/>
          <a:ext cx="405030" cy="154227"/>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Collect</a:t>
          </a:r>
          <a:endParaRPr lang="en-US" sz="700" kern="1200" dirty="0">
            <a:solidFill>
              <a:srgbClr val="186072"/>
            </a:solidFill>
            <a:latin typeface="Calibri"/>
            <a:cs typeface="Calibri"/>
          </a:endParaRPr>
        </a:p>
      </dsp:txBody>
      <dsp:txXfrm>
        <a:off x="1403833" y="243160"/>
        <a:ext cx="389972" cy="139169"/>
      </dsp:txXfrm>
    </dsp:sp>
    <dsp:sp modelId="{8864FD29-B527-0A45-AF38-136A7CA3EA73}">
      <dsp:nvSpPr>
        <dsp:cNvPr id="0" name=""/>
        <dsp:cNvSpPr/>
      </dsp:nvSpPr>
      <dsp:spPr>
        <a:xfrm>
          <a:off x="379835" y="103600"/>
          <a:ext cx="1428128" cy="1428128"/>
        </a:xfrm>
        <a:custGeom>
          <a:avLst/>
          <a:gdLst/>
          <a:ahLst/>
          <a:cxnLst/>
          <a:rect l="0" t="0" r="0" b="0"/>
          <a:pathLst>
            <a:path>
              <a:moveTo>
                <a:pt x="1327687" y="348886"/>
              </a:moveTo>
              <a:arcTo wR="714064" hR="714064" stAng="19754542" swAng="1110550"/>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1605449" y="740551"/>
          <a:ext cx="405030" cy="154227"/>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Assure</a:t>
          </a:r>
        </a:p>
      </dsp:txBody>
      <dsp:txXfrm>
        <a:off x="1612978" y="748080"/>
        <a:ext cx="389972" cy="139169"/>
      </dsp:txXfrm>
    </dsp:sp>
    <dsp:sp modelId="{A9CD118D-5A7B-4B7B-BEB0-016F1E217120}">
      <dsp:nvSpPr>
        <dsp:cNvPr id="0" name=""/>
        <dsp:cNvSpPr/>
      </dsp:nvSpPr>
      <dsp:spPr>
        <a:xfrm>
          <a:off x="379835" y="103600"/>
          <a:ext cx="1428128" cy="1428128"/>
        </a:xfrm>
        <a:custGeom>
          <a:avLst/>
          <a:gdLst/>
          <a:ahLst/>
          <a:cxnLst/>
          <a:rect l="0" t="0" r="0" b="0"/>
          <a:pathLst>
            <a:path>
              <a:moveTo>
                <a:pt x="1411874" y="865554"/>
              </a:moveTo>
              <a:arcTo wR="714064" hR="714064" stAng="734908" swAng="1110550"/>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1396304" y="1245471"/>
          <a:ext cx="405030" cy="154227"/>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Describe</a:t>
          </a:r>
          <a:endParaRPr lang="en-US" sz="700" b="1" kern="1200" dirty="0">
            <a:solidFill>
              <a:srgbClr val="186072"/>
            </a:solidFill>
            <a:latin typeface="Calibri"/>
            <a:cs typeface="Calibri"/>
          </a:endParaRPr>
        </a:p>
      </dsp:txBody>
      <dsp:txXfrm>
        <a:off x="1403833" y="1253000"/>
        <a:ext cx="389972" cy="139169"/>
      </dsp:txXfrm>
    </dsp:sp>
    <dsp:sp modelId="{6A2CC0A6-BC38-5041-A60B-0DABCA6762C7}">
      <dsp:nvSpPr>
        <dsp:cNvPr id="0" name=""/>
        <dsp:cNvSpPr/>
      </dsp:nvSpPr>
      <dsp:spPr>
        <a:xfrm>
          <a:off x="379835" y="103600"/>
          <a:ext cx="1428128" cy="1428128"/>
        </a:xfrm>
        <a:custGeom>
          <a:avLst/>
          <a:gdLst/>
          <a:ahLst/>
          <a:cxnLst/>
          <a:rect l="0" t="0" r="0" b="0"/>
          <a:pathLst>
            <a:path>
              <a:moveTo>
                <a:pt x="1088591" y="1322026"/>
              </a:moveTo>
              <a:arcTo wR="714064" hR="714064" stAng="3501925" swAng="683437"/>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891384" y="1454615"/>
          <a:ext cx="405030" cy="154227"/>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Preserve</a:t>
          </a:r>
          <a:endParaRPr lang="en-US" sz="700" kern="1200" dirty="0">
            <a:solidFill>
              <a:srgbClr val="186072"/>
            </a:solidFill>
            <a:latin typeface="Calibri"/>
            <a:cs typeface="Calibri"/>
          </a:endParaRPr>
        </a:p>
      </dsp:txBody>
      <dsp:txXfrm>
        <a:off x="898913" y="1462144"/>
        <a:ext cx="389972" cy="139169"/>
      </dsp:txXfrm>
    </dsp:sp>
    <dsp:sp modelId="{FDC707AD-A140-C945-86F6-51E693510697}">
      <dsp:nvSpPr>
        <dsp:cNvPr id="0" name=""/>
        <dsp:cNvSpPr/>
      </dsp:nvSpPr>
      <dsp:spPr>
        <a:xfrm>
          <a:off x="379835" y="103600"/>
          <a:ext cx="1428128" cy="1428128"/>
        </a:xfrm>
        <a:custGeom>
          <a:avLst/>
          <a:gdLst/>
          <a:ahLst/>
          <a:cxnLst/>
          <a:rect l="0" t="0" r="0" b="0"/>
          <a:pathLst>
            <a:path>
              <a:moveTo>
                <a:pt x="466985" y="1384019"/>
              </a:moveTo>
              <a:arcTo wR="714064" hR="714064" stAng="6614638" swAng="683437"/>
            </a:path>
          </a:pathLst>
        </a:custGeom>
        <a:noFill/>
        <a:ln w="6350" cap="flat" cmpd="sng" algn="ctr">
          <a:solidFill>
            <a:srgbClr val="1F497D"/>
          </a:solidFill>
          <a:prstDash val="solid"/>
          <a:headEnd type="none"/>
          <a:tailEnd type="none"/>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386464" y="1245471"/>
          <a:ext cx="405030" cy="154227"/>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Discover</a:t>
          </a:r>
        </a:p>
      </dsp:txBody>
      <dsp:txXfrm>
        <a:off x="393993" y="1253000"/>
        <a:ext cx="389972" cy="139169"/>
      </dsp:txXfrm>
    </dsp:sp>
    <dsp:sp modelId="{7DFDE678-6B1C-4BBC-A38E-46FB50420688}">
      <dsp:nvSpPr>
        <dsp:cNvPr id="0" name=""/>
        <dsp:cNvSpPr/>
      </dsp:nvSpPr>
      <dsp:spPr>
        <a:xfrm>
          <a:off x="379835" y="103600"/>
          <a:ext cx="1428128" cy="1428128"/>
        </a:xfrm>
        <a:custGeom>
          <a:avLst/>
          <a:gdLst/>
          <a:ahLst/>
          <a:cxnLst/>
          <a:rect l="0" t="0" r="0" b="0"/>
          <a:pathLst>
            <a:path>
              <a:moveTo>
                <a:pt x="100441" y="1079242"/>
              </a:moveTo>
              <a:arcTo wR="714064" hR="714064" stAng="8954542" swAng="1110550"/>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177320" y="740551"/>
          <a:ext cx="405030" cy="154227"/>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Integrate</a:t>
          </a:r>
        </a:p>
      </dsp:txBody>
      <dsp:txXfrm>
        <a:off x="184849" y="748080"/>
        <a:ext cx="389972" cy="139169"/>
      </dsp:txXfrm>
    </dsp:sp>
    <dsp:sp modelId="{049616A8-A793-4C77-8E33-8F4622C118F7}">
      <dsp:nvSpPr>
        <dsp:cNvPr id="0" name=""/>
        <dsp:cNvSpPr/>
      </dsp:nvSpPr>
      <dsp:spPr>
        <a:xfrm>
          <a:off x="379835" y="103600"/>
          <a:ext cx="1428128" cy="1428128"/>
        </a:xfrm>
        <a:custGeom>
          <a:avLst/>
          <a:gdLst/>
          <a:ahLst/>
          <a:cxnLst/>
          <a:rect l="0" t="0" r="0" b="0"/>
          <a:pathLst>
            <a:path>
              <a:moveTo>
                <a:pt x="16254" y="562574"/>
              </a:moveTo>
              <a:arcTo wR="714064" hR="714064" stAng="11534908" swAng="1110550"/>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386464" y="235631"/>
          <a:ext cx="405030" cy="154227"/>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solidFill>
                <a:srgbClr val="186072"/>
              </a:solidFill>
              <a:latin typeface="Calibri"/>
              <a:cs typeface="Calibri"/>
            </a:rPr>
            <a:t>Analyze</a:t>
          </a:r>
        </a:p>
      </dsp:txBody>
      <dsp:txXfrm>
        <a:off x="393993" y="243160"/>
        <a:ext cx="389972" cy="139169"/>
      </dsp:txXfrm>
    </dsp:sp>
    <dsp:sp modelId="{19FF4228-BCF6-4DBF-AEE0-CF82A986A726}">
      <dsp:nvSpPr>
        <dsp:cNvPr id="0" name=""/>
        <dsp:cNvSpPr/>
      </dsp:nvSpPr>
      <dsp:spPr>
        <a:xfrm>
          <a:off x="379835" y="103600"/>
          <a:ext cx="1428128" cy="1428128"/>
        </a:xfrm>
        <a:custGeom>
          <a:avLst/>
          <a:gdLst/>
          <a:ahLst/>
          <a:cxnLst/>
          <a:rect l="0" t="0" r="0" b="0"/>
          <a:pathLst>
            <a:path>
              <a:moveTo>
                <a:pt x="339537" y="106102"/>
              </a:moveTo>
              <a:arcTo wR="714064" hR="714064" stAng="14301925" swAng="683437"/>
            </a:path>
          </a:pathLst>
        </a:custGeom>
        <a:noFill/>
        <a:ln w="6350" cap="flat" cmpd="sng" algn="ctr">
          <a:solidFill>
            <a:srgbClr val="1F497D"/>
          </a:solidFill>
          <a:prstDash val="solid"/>
          <a:round/>
          <a:headEnd type="none" w="med" len="med"/>
          <a:tailEnd type="none" w="med" len="me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1622271" y="40276"/>
          <a:ext cx="610194" cy="23234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baseline="0" dirty="0" smtClean="0">
              <a:solidFill>
                <a:srgbClr val="186072"/>
              </a:solidFill>
            </a:rPr>
            <a:t>Plan</a:t>
          </a:r>
          <a:endParaRPr lang="en-US" sz="1100" kern="1200" baseline="0" dirty="0">
            <a:solidFill>
              <a:srgbClr val="186072"/>
            </a:solidFill>
          </a:endParaRPr>
        </a:p>
      </dsp:txBody>
      <dsp:txXfrm>
        <a:off x="1633613" y="51618"/>
        <a:ext cx="587510" cy="209665"/>
      </dsp:txXfrm>
    </dsp:sp>
    <dsp:sp modelId="{8864FD29-B527-0A45-AF38-136A7CA3EA73}">
      <dsp:nvSpPr>
        <dsp:cNvPr id="0" name=""/>
        <dsp:cNvSpPr/>
      </dsp:nvSpPr>
      <dsp:spPr>
        <a:xfrm>
          <a:off x="850269" y="156451"/>
          <a:ext cx="2154198" cy="2154198"/>
        </a:xfrm>
        <a:custGeom>
          <a:avLst/>
          <a:gdLst/>
          <a:ahLst/>
          <a:cxnLst/>
          <a:rect l="0" t="0" r="0" b="0"/>
          <a:pathLst>
            <a:path>
              <a:moveTo>
                <a:pt x="1449544" y="66442"/>
              </a:moveTo>
              <a:arcTo wR="1077099" hR="1077099" stAng="17413784" swAng="68468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2383896" y="355751"/>
          <a:ext cx="610194" cy="23234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86072"/>
              </a:solidFill>
            </a:rPr>
            <a:t>Collect</a:t>
          </a:r>
        </a:p>
      </dsp:txBody>
      <dsp:txXfrm>
        <a:off x="2395238" y="367093"/>
        <a:ext cx="587510" cy="209665"/>
      </dsp:txXfrm>
    </dsp:sp>
    <dsp:sp modelId="{A9CD118D-5A7B-4B7B-BEB0-016F1E217120}">
      <dsp:nvSpPr>
        <dsp:cNvPr id="0" name=""/>
        <dsp:cNvSpPr/>
      </dsp:nvSpPr>
      <dsp:spPr>
        <a:xfrm>
          <a:off x="850269" y="156451"/>
          <a:ext cx="2154198" cy="2154198"/>
        </a:xfrm>
        <a:custGeom>
          <a:avLst/>
          <a:gdLst/>
          <a:ahLst/>
          <a:cxnLst/>
          <a:rect l="0" t="0" r="0" b="0"/>
          <a:pathLst>
            <a:path>
              <a:moveTo>
                <a:pt x="2002631" y="526161"/>
              </a:moveTo>
              <a:arcTo wR="1077099" hR="1077099" stAng="19754168" swAng="11111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2699371" y="1117375"/>
          <a:ext cx="610194" cy="23234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86072"/>
              </a:solidFill>
            </a:rPr>
            <a:t>Assure</a:t>
          </a:r>
          <a:endParaRPr lang="en-US" sz="1100" b="1" kern="1200" dirty="0">
            <a:solidFill>
              <a:srgbClr val="186072"/>
            </a:solidFill>
          </a:endParaRPr>
        </a:p>
      </dsp:txBody>
      <dsp:txXfrm>
        <a:off x="2710713" y="1128717"/>
        <a:ext cx="587510" cy="209665"/>
      </dsp:txXfrm>
    </dsp:sp>
    <dsp:sp modelId="{6A2CC0A6-BC38-5041-A60B-0DABCA6762C7}">
      <dsp:nvSpPr>
        <dsp:cNvPr id="0" name=""/>
        <dsp:cNvSpPr/>
      </dsp:nvSpPr>
      <dsp:spPr>
        <a:xfrm>
          <a:off x="850269" y="156451"/>
          <a:ext cx="2154198" cy="2154198"/>
        </a:xfrm>
        <a:custGeom>
          <a:avLst/>
          <a:gdLst/>
          <a:ahLst/>
          <a:cxnLst/>
          <a:rect l="0" t="0" r="0" b="0"/>
          <a:pathLst>
            <a:path>
              <a:moveTo>
                <a:pt x="2129697" y="1305526"/>
              </a:moveTo>
              <a:arcTo wR="1077099" hR="1077099" stAng="734645" swAng="11111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2327281" y="1878999"/>
          <a:ext cx="723424" cy="23234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86072"/>
              </a:solidFill>
            </a:rPr>
            <a:t>Describe</a:t>
          </a:r>
          <a:endParaRPr lang="en-US" sz="1100" kern="1200" dirty="0">
            <a:solidFill>
              <a:srgbClr val="186072"/>
            </a:solidFill>
          </a:endParaRPr>
        </a:p>
      </dsp:txBody>
      <dsp:txXfrm>
        <a:off x="2338623" y="1890341"/>
        <a:ext cx="700740" cy="209665"/>
      </dsp:txXfrm>
    </dsp:sp>
    <dsp:sp modelId="{FDC707AD-A140-C945-86F6-51E693510697}">
      <dsp:nvSpPr>
        <dsp:cNvPr id="0" name=""/>
        <dsp:cNvSpPr/>
      </dsp:nvSpPr>
      <dsp:spPr>
        <a:xfrm>
          <a:off x="850269" y="156451"/>
          <a:ext cx="2154198" cy="2154198"/>
        </a:xfrm>
        <a:custGeom>
          <a:avLst/>
          <a:gdLst/>
          <a:ahLst/>
          <a:cxnLst/>
          <a:rect l="0" t="0" r="0" b="0"/>
          <a:pathLst>
            <a:path>
              <a:moveTo>
                <a:pt x="1661246" y="1982038"/>
              </a:moveTo>
              <a:arcTo wR="1077099" hR="1077099" stAng="3429442" swAng="464843"/>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1514801" y="2194475"/>
          <a:ext cx="825135" cy="23234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86072"/>
              </a:solidFill>
            </a:rPr>
            <a:t>Preserve</a:t>
          </a:r>
        </a:p>
      </dsp:txBody>
      <dsp:txXfrm>
        <a:off x="1526143" y="2205817"/>
        <a:ext cx="802451" cy="209665"/>
      </dsp:txXfrm>
    </dsp:sp>
    <dsp:sp modelId="{0FD4A519-10D4-4EE7-AC3E-EBD7D85740E2}">
      <dsp:nvSpPr>
        <dsp:cNvPr id="0" name=""/>
        <dsp:cNvSpPr/>
      </dsp:nvSpPr>
      <dsp:spPr>
        <a:xfrm>
          <a:off x="850269" y="156451"/>
          <a:ext cx="2154198" cy="2154198"/>
        </a:xfrm>
        <a:custGeom>
          <a:avLst/>
          <a:gdLst/>
          <a:ahLst/>
          <a:cxnLst/>
          <a:rect l="0" t="0" r="0" b="0"/>
          <a:pathLst>
            <a:path>
              <a:moveTo>
                <a:pt x="620275" y="2052524"/>
              </a:moveTo>
              <a:arcTo wR="1077099" hR="1077099" stAng="6905715" swAng="464843"/>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793102" y="1878999"/>
          <a:ext cx="745283" cy="232349"/>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A435D"/>
              </a:solidFill>
            </a:rPr>
            <a:t>Discover</a:t>
          </a:r>
        </a:p>
      </dsp:txBody>
      <dsp:txXfrm>
        <a:off x="804444" y="1890341"/>
        <a:ext cx="722599" cy="209665"/>
      </dsp:txXfrm>
    </dsp:sp>
    <dsp:sp modelId="{7DFDE678-6B1C-4BBC-A38E-46FB50420688}">
      <dsp:nvSpPr>
        <dsp:cNvPr id="0" name=""/>
        <dsp:cNvSpPr/>
      </dsp:nvSpPr>
      <dsp:spPr>
        <a:xfrm>
          <a:off x="850269" y="156451"/>
          <a:ext cx="2154198" cy="2154198"/>
        </a:xfrm>
        <a:custGeom>
          <a:avLst/>
          <a:gdLst/>
          <a:ahLst/>
          <a:cxnLst/>
          <a:rect l="0" t="0" r="0" b="0"/>
          <a:pathLst>
            <a:path>
              <a:moveTo>
                <a:pt x="151566" y="1628036"/>
              </a:moveTo>
              <a:arcTo wR="1077099" hR="1077099" stAng="8954168" swAng="11111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500434" y="1117375"/>
          <a:ext cx="699670" cy="232349"/>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A435D"/>
              </a:solidFill>
            </a:rPr>
            <a:t>Integrate</a:t>
          </a:r>
        </a:p>
      </dsp:txBody>
      <dsp:txXfrm>
        <a:off x="511776" y="1128717"/>
        <a:ext cx="676986" cy="209665"/>
      </dsp:txXfrm>
    </dsp:sp>
    <dsp:sp modelId="{049616A8-A793-4C77-8E33-8F4622C118F7}">
      <dsp:nvSpPr>
        <dsp:cNvPr id="0" name=""/>
        <dsp:cNvSpPr/>
      </dsp:nvSpPr>
      <dsp:spPr>
        <a:xfrm>
          <a:off x="850269" y="156451"/>
          <a:ext cx="2154198" cy="2154198"/>
        </a:xfrm>
        <a:custGeom>
          <a:avLst/>
          <a:gdLst/>
          <a:ahLst/>
          <a:cxnLst/>
          <a:rect l="0" t="0" r="0" b="0"/>
          <a:pathLst>
            <a:path>
              <a:moveTo>
                <a:pt x="24500" y="848671"/>
              </a:moveTo>
              <a:arcTo wR="1077099" hR="1077099" stAng="11534645" swAng="11111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860647" y="355751"/>
          <a:ext cx="610194" cy="232349"/>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solidFill>
                <a:srgbClr val="1A435D"/>
              </a:solidFill>
            </a:rPr>
            <a:t>Analyze</a:t>
          </a:r>
        </a:p>
      </dsp:txBody>
      <dsp:txXfrm>
        <a:off x="871989" y="367093"/>
        <a:ext cx="587510" cy="209665"/>
      </dsp:txXfrm>
    </dsp:sp>
    <dsp:sp modelId="{19FF4228-BCF6-4DBF-AEE0-CF82A986A726}">
      <dsp:nvSpPr>
        <dsp:cNvPr id="0" name=""/>
        <dsp:cNvSpPr/>
      </dsp:nvSpPr>
      <dsp:spPr>
        <a:xfrm>
          <a:off x="850269" y="156451"/>
          <a:ext cx="2154198" cy="2154198"/>
        </a:xfrm>
        <a:custGeom>
          <a:avLst/>
          <a:gdLst/>
          <a:ahLst/>
          <a:cxnLst/>
          <a:rect l="0" t="0" r="0" b="0"/>
          <a:pathLst>
            <a:path>
              <a:moveTo>
                <a:pt x="512057" y="160109"/>
              </a:moveTo>
              <a:arcTo wR="1077099" hR="1077099" stAng="14301536" swAng="68468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2923598" y="73061"/>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Plan</a:t>
          </a:r>
          <a:endParaRPr lang="en-US" sz="2000" kern="1200" dirty="0">
            <a:solidFill>
              <a:srgbClr val="186072"/>
            </a:solidFill>
          </a:endParaRPr>
        </a:p>
      </dsp:txBody>
      <dsp:txXfrm>
        <a:off x="2944273" y="93736"/>
        <a:ext cx="1070926" cy="382181"/>
      </dsp:txXfrm>
    </dsp:sp>
    <dsp:sp modelId="{8864FD29-B527-0A45-AF38-136A7CA3EA73}">
      <dsp:nvSpPr>
        <dsp:cNvPr id="0" name=""/>
        <dsp:cNvSpPr/>
      </dsp:nvSpPr>
      <dsp:spPr>
        <a:xfrm>
          <a:off x="1516663" y="284827"/>
          <a:ext cx="3926145" cy="3926145"/>
        </a:xfrm>
        <a:custGeom>
          <a:avLst/>
          <a:gdLst/>
          <a:ahLst/>
          <a:cxnLst/>
          <a:rect l="0" t="0" r="0" b="0"/>
          <a:pathLst>
            <a:path>
              <a:moveTo>
                <a:pt x="2641928" y="121114"/>
              </a:moveTo>
              <a:arcTo wR="1963072" hR="1963072" stAng="17413885" swAng="68453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4311700" y="648032"/>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Collect</a:t>
          </a:r>
        </a:p>
      </dsp:txBody>
      <dsp:txXfrm>
        <a:off x="4332375" y="668707"/>
        <a:ext cx="1070926" cy="382181"/>
      </dsp:txXfrm>
    </dsp:sp>
    <dsp:sp modelId="{A9CD118D-5A7B-4B7B-BEB0-016F1E217120}">
      <dsp:nvSpPr>
        <dsp:cNvPr id="0" name=""/>
        <dsp:cNvSpPr/>
      </dsp:nvSpPr>
      <dsp:spPr>
        <a:xfrm>
          <a:off x="1516663" y="284827"/>
          <a:ext cx="3926145" cy="3926145"/>
        </a:xfrm>
        <a:custGeom>
          <a:avLst/>
          <a:gdLst/>
          <a:ahLst/>
          <a:cxnLst/>
          <a:rect l="0" t="0" r="0" b="0"/>
          <a:pathLst>
            <a:path>
              <a:moveTo>
                <a:pt x="3649920" y="958980"/>
              </a:moveTo>
              <a:arcTo wR="1963072" hR="1963072" stAng="19754212"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4886670" y="2036134"/>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Assure</a:t>
          </a:r>
          <a:endParaRPr lang="en-US" sz="2000" b="1" kern="1200" dirty="0">
            <a:solidFill>
              <a:srgbClr val="186072"/>
            </a:solidFill>
          </a:endParaRPr>
        </a:p>
      </dsp:txBody>
      <dsp:txXfrm>
        <a:off x="4907345" y="2056809"/>
        <a:ext cx="1070926" cy="382181"/>
      </dsp:txXfrm>
    </dsp:sp>
    <dsp:sp modelId="{6A2CC0A6-BC38-5041-A60B-0DABCA6762C7}">
      <dsp:nvSpPr>
        <dsp:cNvPr id="0" name=""/>
        <dsp:cNvSpPr/>
      </dsp:nvSpPr>
      <dsp:spPr>
        <a:xfrm>
          <a:off x="1516663" y="284827"/>
          <a:ext cx="3926145" cy="3926145"/>
        </a:xfrm>
        <a:custGeom>
          <a:avLst/>
          <a:gdLst/>
          <a:ahLst/>
          <a:cxnLst/>
          <a:rect l="0" t="0" r="0" b="0"/>
          <a:pathLst>
            <a:path>
              <a:moveTo>
                <a:pt x="3881487" y="2379412"/>
              </a:moveTo>
              <a:arcTo wR="1963072" hR="1963072" stAng="734676"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4208500" y="3424236"/>
          <a:ext cx="1318675"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Describe</a:t>
          </a:r>
          <a:endParaRPr lang="en-US" sz="2000" kern="1200" dirty="0">
            <a:solidFill>
              <a:srgbClr val="186072"/>
            </a:solidFill>
          </a:endParaRPr>
        </a:p>
      </dsp:txBody>
      <dsp:txXfrm>
        <a:off x="4229175" y="3444911"/>
        <a:ext cx="1277325" cy="382181"/>
      </dsp:txXfrm>
    </dsp:sp>
    <dsp:sp modelId="{FDC707AD-A140-C945-86F6-51E693510697}">
      <dsp:nvSpPr>
        <dsp:cNvPr id="0" name=""/>
        <dsp:cNvSpPr/>
      </dsp:nvSpPr>
      <dsp:spPr>
        <a:xfrm>
          <a:off x="1516663" y="284827"/>
          <a:ext cx="3926145" cy="3926145"/>
        </a:xfrm>
        <a:custGeom>
          <a:avLst/>
          <a:gdLst/>
          <a:ahLst/>
          <a:cxnLst/>
          <a:rect l="0" t="0" r="0" b="0"/>
          <a:pathLst>
            <a:path>
              <a:moveTo>
                <a:pt x="3027696" y="3612384"/>
              </a:moveTo>
              <a:arcTo wR="1963072" hR="1963072" stAng="3429475" swAng="464660"/>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2727698" y="3999206"/>
          <a:ext cx="15040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Preserve</a:t>
          </a:r>
        </a:p>
      </dsp:txBody>
      <dsp:txXfrm>
        <a:off x="2748373" y="4019881"/>
        <a:ext cx="1462726" cy="382181"/>
      </dsp:txXfrm>
    </dsp:sp>
    <dsp:sp modelId="{0FD4A519-10D4-4EE7-AC3E-EBD7D85740E2}">
      <dsp:nvSpPr>
        <dsp:cNvPr id="0" name=""/>
        <dsp:cNvSpPr/>
      </dsp:nvSpPr>
      <dsp:spPr>
        <a:xfrm>
          <a:off x="1516663" y="284827"/>
          <a:ext cx="3926145" cy="3926145"/>
        </a:xfrm>
        <a:custGeom>
          <a:avLst/>
          <a:gdLst/>
          <a:ahLst/>
          <a:cxnLst/>
          <a:rect l="0" t="0" r="0" b="0"/>
          <a:pathLst>
            <a:path>
              <a:moveTo>
                <a:pt x="1130408" y="3740802"/>
              </a:moveTo>
              <a:arcTo wR="1963072" hR="1963072" stAng="6905865" swAng="46466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1412373" y="3424236"/>
          <a:ext cx="1358521" cy="423531"/>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Discover</a:t>
          </a:r>
        </a:p>
      </dsp:txBody>
      <dsp:txXfrm>
        <a:off x="1433048" y="3444911"/>
        <a:ext cx="1317171" cy="382181"/>
      </dsp:txXfrm>
    </dsp:sp>
    <dsp:sp modelId="{7DFDE678-6B1C-4BBC-A38E-46FB50420688}">
      <dsp:nvSpPr>
        <dsp:cNvPr id="0" name=""/>
        <dsp:cNvSpPr/>
      </dsp:nvSpPr>
      <dsp:spPr>
        <a:xfrm>
          <a:off x="1516663" y="284827"/>
          <a:ext cx="3926145" cy="3926145"/>
        </a:xfrm>
        <a:custGeom>
          <a:avLst/>
          <a:gdLst/>
          <a:ahLst/>
          <a:cxnLst/>
          <a:rect l="0" t="0" r="0" b="0"/>
          <a:pathLst>
            <a:path>
              <a:moveTo>
                <a:pt x="276225" y="2967164"/>
              </a:moveTo>
              <a:arcTo wR="1963072" hR="1963072" stAng="8954212"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878975" y="2036134"/>
          <a:ext cx="1275375" cy="423531"/>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Integrate</a:t>
          </a:r>
        </a:p>
      </dsp:txBody>
      <dsp:txXfrm>
        <a:off x="899650" y="2056809"/>
        <a:ext cx="1234025" cy="382181"/>
      </dsp:txXfrm>
    </dsp:sp>
    <dsp:sp modelId="{049616A8-A793-4C77-8E33-8F4622C118F7}">
      <dsp:nvSpPr>
        <dsp:cNvPr id="0" name=""/>
        <dsp:cNvSpPr/>
      </dsp:nvSpPr>
      <dsp:spPr>
        <a:xfrm>
          <a:off x="1516663" y="284827"/>
          <a:ext cx="3926145" cy="3926145"/>
        </a:xfrm>
        <a:custGeom>
          <a:avLst/>
          <a:gdLst/>
          <a:ahLst/>
          <a:cxnLst/>
          <a:rect l="0" t="0" r="0" b="0"/>
          <a:pathLst>
            <a:path>
              <a:moveTo>
                <a:pt x="44657" y="1546733"/>
              </a:moveTo>
              <a:arcTo wR="1963072" hR="1963072" stAng="11534676"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535495" y="648032"/>
          <a:ext cx="1112276" cy="423531"/>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Analyze</a:t>
          </a:r>
        </a:p>
      </dsp:txBody>
      <dsp:txXfrm>
        <a:off x="1556170" y="668707"/>
        <a:ext cx="1070926" cy="382181"/>
      </dsp:txXfrm>
    </dsp:sp>
    <dsp:sp modelId="{19FF4228-BCF6-4DBF-AEE0-CF82A986A726}">
      <dsp:nvSpPr>
        <dsp:cNvPr id="0" name=""/>
        <dsp:cNvSpPr/>
      </dsp:nvSpPr>
      <dsp:spPr>
        <a:xfrm>
          <a:off x="1516663" y="284827"/>
          <a:ext cx="3926145" cy="3926145"/>
        </a:xfrm>
        <a:custGeom>
          <a:avLst/>
          <a:gdLst/>
          <a:ahLst/>
          <a:cxnLst/>
          <a:rect l="0" t="0" r="0" b="0"/>
          <a:pathLst>
            <a:path>
              <a:moveTo>
                <a:pt x="933274" y="291794"/>
              </a:moveTo>
              <a:arcTo wR="1963072" hR="1963072" stAng="14301582" swAng="68453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C3E94-8CB6-456F-B0D4-B3FA407A51A6}">
      <dsp:nvSpPr>
        <dsp:cNvPr id="0" name=""/>
        <dsp:cNvSpPr/>
      </dsp:nvSpPr>
      <dsp:spPr>
        <a:xfrm>
          <a:off x="2951472" y="103731"/>
          <a:ext cx="1341101" cy="51066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Plan</a:t>
          </a:r>
        </a:p>
      </dsp:txBody>
      <dsp:txXfrm>
        <a:off x="2976401" y="128660"/>
        <a:ext cx="1291243" cy="460805"/>
      </dsp:txXfrm>
    </dsp:sp>
    <dsp:sp modelId="{0FD4A519-10D4-4EE7-AC3E-EBD7D85740E2}">
      <dsp:nvSpPr>
        <dsp:cNvPr id="0" name=""/>
        <dsp:cNvSpPr/>
      </dsp:nvSpPr>
      <dsp:spPr>
        <a:xfrm>
          <a:off x="1298562" y="371447"/>
          <a:ext cx="4728689" cy="4728689"/>
        </a:xfrm>
        <a:custGeom>
          <a:avLst/>
          <a:gdLst/>
          <a:ahLst/>
          <a:cxnLst/>
          <a:rect l="0" t="0" r="0" b="0"/>
          <a:pathLst>
            <a:path>
              <a:moveTo>
                <a:pt x="3141070" y="131225"/>
              </a:moveTo>
              <a:arcTo wR="2364344" hR="2364344" stAng="17350725" swAng="67704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21E2F18-F043-2846-95DB-CBAA147D529B}">
      <dsp:nvSpPr>
        <dsp:cNvPr id="0" name=""/>
        <dsp:cNvSpPr/>
      </dsp:nvSpPr>
      <dsp:spPr>
        <a:xfrm>
          <a:off x="4623316" y="780201"/>
          <a:ext cx="1341101" cy="51066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Collect</a:t>
          </a:r>
          <a:endParaRPr lang="en-US" sz="2000" kern="1200" dirty="0">
            <a:solidFill>
              <a:srgbClr val="186072"/>
            </a:solidFill>
            <a:latin typeface="Calibri"/>
            <a:cs typeface="Calibri"/>
          </a:endParaRPr>
        </a:p>
      </dsp:txBody>
      <dsp:txXfrm>
        <a:off x="4648245" y="805130"/>
        <a:ext cx="1291243" cy="460805"/>
      </dsp:txXfrm>
    </dsp:sp>
    <dsp:sp modelId="{8864FD29-B527-0A45-AF38-136A7CA3EA73}">
      <dsp:nvSpPr>
        <dsp:cNvPr id="0" name=""/>
        <dsp:cNvSpPr/>
      </dsp:nvSpPr>
      <dsp:spPr>
        <a:xfrm>
          <a:off x="1257678" y="343032"/>
          <a:ext cx="4728689" cy="4728689"/>
        </a:xfrm>
        <a:custGeom>
          <a:avLst/>
          <a:gdLst/>
          <a:ahLst/>
          <a:cxnLst/>
          <a:rect l="0" t="0" r="0" b="0"/>
          <a:pathLst>
            <a:path>
              <a:moveTo>
                <a:pt x="4396116" y="1155201"/>
              </a:moveTo>
              <a:arcTo wR="2364344" hR="2364344" stAng="19754542" swAng="111055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5315817" y="2452045"/>
          <a:ext cx="1341101" cy="51066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Assure</a:t>
          </a:r>
        </a:p>
      </dsp:txBody>
      <dsp:txXfrm>
        <a:off x="5340746" y="2476974"/>
        <a:ext cx="1291243" cy="460805"/>
      </dsp:txXfrm>
    </dsp:sp>
    <dsp:sp modelId="{A9CD118D-5A7B-4B7B-BEB0-016F1E217120}">
      <dsp:nvSpPr>
        <dsp:cNvPr id="0" name=""/>
        <dsp:cNvSpPr/>
      </dsp:nvSpPr>
      <dsp:spPr>
        <a:xfrm>
          <a:off x="1257678" y="343032"/>
          <a:ext cx="4728689" cy="4728689"/>
        </a:xfrm>
        <a:custGeom>
          <a:avLst/>
          <a:gdLst/>
          <a:ahLst/>
          <a:cxnLst/>
          <a:rect l="0" t="0" r="0" b="0"/>
          <a:pathLst>
            <a:path>
              <a:moveTo>
                <a:pt x="4674869" y="2865943"/>
              </a:moveTo>
              <a:arcTo wR="2364344" hR="2364344" stAng="734908" swAng="111055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4623316" y="4123889"/>
          <a:ext cx="1341101" cy="51066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Describe</a:t>
          </a:r>
          <a:endParaRPr lang="en-US" sz="2000" b="1" kern="1200" dirty="0">
            <a:solidFill>
              <a:srgbClr val="186072"/>
            </a:solidFill>
            <a:latin typeface="Calibri"/>
            <a:cs typeface="Calibri"/>
          </a:endParaRPr>
        </a:p>
      </dsp:txBody>
      <dsp:txXfrm>
        <a:off x="4648245" y="4148818"/>
        <a:ext cx="1291243" cy="460805"/>
      </dsp:txXfrm>
    </dsp:sp>
    <dsp:sp modelId="{6A2CC0A6-BC38-5041-A60B-0DABCA6762C7}">
      <dsp:nvSpPr>
        <dsp:cNvPr id="0" name=""/>
        <dsp:cNvSpPr/>
      </dsp:nvSpPr>
      <dsp:spPr>
        <a:xfrm>
          <a:off x="1257678" y="343032"/>
          <a:ext cx="4728689" cy="4728689"/>
        </a:xfrm>
        <a:custGeom>
          <a:avLst/>
          <a:gdLst/>
          <a:ahLst/>
          <a:cxnLst/>
          <a:rect l="0" t="0" r="0" b="0"/>
          <a:pathLst>
            <a:path>
              <a:moveTo>
                <a:pt x="3604443" y="4377372"/>
              </a:moveTo>
              <a:arcTo wR="2364344" hR="2364344" stAng="3501925" swAng="68343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2951472" y="4816390"/>
          <a:ext cx="1341101" cy="51066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Preserve</a:t>
          </a:r>
          <a:endParaRPr lang="en-US" sz="2000" kern="1200" dirty="0">
            <a:solidFill>
              <a:srgbClr val="186072"/>
            </a:solidFill>
            <a:latin typeface="Calibri"/>
            <a:cs typeface="Calibri"/>
          </a:endParaRPr>
        </a:p>
      </dsp:txBody>
      <dsp:txXfrm>
        <a:off x="2976401" y="4841319"/>
        <a:ext cx="1291243" cy="460805"/>
      </dsp:txXfrm>
    </dsp:sp>
    <dsp:sp modelId="{FDC707AD-A140-C945-86F6-51E693510697}">
      <dsp:nvSpPr>
        <dsp:cNvPr id="0" name=""/>
        <dsp:cNvSpPr/>
      </dsp:nvSpPr>
      <dsp:spPr>
        <a:xfrm>
          <a:off x="1257678" y="343032"/>
          <a:ext cx="4728689" cy="4728689"/>
        </a:xfrm>
        <a:custGeom>
          <a:avLst/>
          <a:gdLst/>
          <a:ahLst/>
          <a:cxnLst/>
          <a:rect l="0" t="0" r="0" b="0"/>
          <a:pathLst>
            <a:path>
              <a:moveTo>
                <a:pt x="1546237" y="4582638"/>
              </a:moveTo>
              <a:arcTo wR="2364344" hR="2364344" stAng="6614639" swAng="683437"/>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1279628" y="4123889"/>
          <a:ext cx="1341101" cy="51066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Discover</a:t>
          </a:r>
        </a:p>
      </dsp:txBody>
      <dsp:txXfrm>
        <a:off x="1304557" y="4148818"/>
        <a:ext cx="1291243" cy="460805"/>
      </dsp:txXfrm>
    </dsp:sp>
    <dsp:sp modelId="{7DFDE678-6B1C-4BBC-A38E-46FB50420688}">
      <dsp:nvSpPr>
        <dsp:cNvPr id="0" name=""/>
        <dsp:cNvSpPr/>
      </dsp:nvSpPr>
      <dsp:spPr>
        <a:xfrm>
          <a:off x="1257678" y="343032"/>
          <a:ext cx="4728689" cy="4728689"/>
        </a:xfrm>
        <a:custGeom>
          <a:avLst/>
          <a:gdLst/>
          <a:ahLst/>
          <a:cxnLst/>
          <a:rect l="0" t="0" r="0" b="0"/>
          <a:pathLst>
            <a:path>
              <a:moveTo>
                <a:pt x="332572" y="3573488"/>
              </a:moveTo>
              <a:arcTo wR="2364344" hR="2364344" stAng="8954542" swAng="111055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587128" y="2452045"/>
          <a:ext cx="1341101" cy="51066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Integrate</a:t>
          </a:r>
        </a:p>
      </dsp:txBody>
      <dsp:txXfrm>
        <a:off x="612057" y="2476974"/>
        <a:ext cx="1291243" cy="460805"/>
      </dsp:txXfrm>
    </dsp:sp>
    <dsp:sp modelId="{049616A8-A793-4C77-8E33-8F4622C118F7}">
      <dsp:nvSpPr>
        <dsp:cNvPr id="0" name=""/>
        <dsp:cNvSpPr/>
      </dsp:nvSpPr>
      <dsp:spPr>
        <a:xfrm>
          <a:off x="1257678" y="343032"/>
          <a:ext cx="4728689" cy="4728689"/>
        </a:xfrm>
        <a:custGeom>
          <a:avLst/>
          <a:gdLst/>
          <a:ahLst/>
          <a:cxnLst/>
          <a:rect l="0" t="0" r="0" b="0"/>
          <a:pathLst>
            <a:path>
              <a:moveTo>
                <a:pt x="53820" y="1862745"/>
              </a:moveTo>
              <a:arcTo wR="2364344" hR="2364344" stAng="11534908" swAng="111055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279628" y="780201"/>
          <a:ext cx="1341101" cy="510663"/>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latin typeface="Calibri"/>
              <a:cs typeface="Calibri"/>
            </a:rPr>
            <a:t>Analyze</a:t>
          </a:r>
        </a:p>
      </dsp:txBody>
      <dsp:txXfrm>
        <a:off x="1304557" y="805130"/>
        <a:ext cx="1291243" cy="460805"/>
      </dsp:txXfrm>
    </dsp:sp>
    <dsp:sp modelId="{19FF4228-BCF6-4DBF-AEE0-CF82A986A726}">
      <dsp:nvSpPr>
        <dsp:cNvPr id="0" name=""/>
        <dsp:cNvSpPr/>
      </dsp:nvSpPr>
      <dsp:spPr>
        <a:xfrm>
          <a:off x="1216795" y="371447"/>
          <a:ext cx="4728689" cy="4728689"/>
        </a:xfrm>
        <a:custGeom>
          <a:avLst/>
          <a:gdLst/>
          <a:ahLst/>
          <a:cxnLst/>
          <a:rect l="0" t="0" r="0" b="0"/>
          <a:pathLst>
            <a:path>
              <a:moveTo>
                <a:pt x="1165672" y="326377"/>
              </a:moveTo>
              <a:arcTo wR="2364344" hR="2364344" stAng="14372233" swAng="67704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2965574" y="0"/>
          <a:ext cx="1092951"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Plan</a:t>
          </a:r>
          <a:endParaRPr lang="en-US" sz="2000" kern="1200" dirty="0">
            <a:solidFill>
              <a:srgbClr val="186072"/>
            </a:solidFill>
          </a:endParaRPr>
        </a:p>
      </dsp:txBody>
      <dsp:txXfrm>
        <a:off x="2985890" y="20316"/>
        <a:ext cx="1052319" cy="375541"/>
      </dsp:txXfrm>
    </dsp:sp>
    <dsp:sp modelId="{8864FD29-B527-0A45-AF38-136A7CA3EA73}">
      <dsp:nvSpPr>
        <dsp:cNvPr id="0" name=""/>
        <dsp:cNvSpPr/>
      </dsp:nvSpPr>
      <dsp:spPr>
        <a:xfrm>
          <a:off x="1709312" y="266644"/>
          <a:ext cx="3858685" cy="3858685"/>
        </a:xfrm>
        <a:custGeom>
          <a:avLst/>
          <a:gdLst/>
          <a:ahLst/>
          <a:cxnLst/>
          <a:rect l="0" t="0" r="0" b="0"/>
          <a:pathLst>
            <a:path>
              <a:moveTo>
                <a:pt x="2549025" y="102225"/>
              </a:moveTo>
              <a:arcTo wR="1929342" hR="1929342" stAng="17324088" swAng="113282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4591930" y="803012"/>
          <a:ext cx="1092951"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Collect</a:t>
          </a:r>
        </a:p>
      </dsp:txBody>
      <dsp:txXfrm>
        <a:off x="4612246" y="823328"/>
        <a:ext cx="1052319" cy="375541"/>
      </dsp:txXfrm>
    </dsp:sp>
    <dsp:sp modelId="{A9CD118D-5A7B-4B7B-BEB0-016F1E217120}">
      <dsp:nvSpPr>
        <dsp:cNvPr id="0" name=""/>
        <dsp:cNvSpPr/>
      </dsp:nvSpPr>
      <dsp:spPr>
        <a:xfrm>
          <a:off x="1530647" y="-30403"/>
          <a:ext cx="3858685" cy="3858685"/>
        </a:xfrm>
        <a:custGeom>
          <a:avLst/>
          <a:gdLst/>
          <a:ahLst/>
          <a:cxnLst/>
          <a:rect l="0" t="0" r="0" b="0"/>
          <a:pathLst>
            <a:path>
              <a:moveTo>
                <a:pt x="3775006" y="1367303"/>
              </a:moveTo>
              <a:arcTo wR="1929342" hR="1929342" stAng="20583811" swAng="66959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4718099" y="1828797"/>
          <a:ext cx="1397806"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Assure</a:t>
          </a:r>
          <a:endParaRPr lang="en-US" sz="2000" b="1" kern="1200" dirty="0">
            <a:solidFill>
              <a:srgbClr val="186072"/>
            </a:solidFill>
          </a:endParaRPr>
        </a:p>
      </dsp:txBody>
      <dsp:txXfrm>
        <a:off x="4738415" y="1849113"/>
        <a:ext cx="1357174" cy="375541"/>
      </dsp:txXfrm>
    </dsp:sp>
    <dsp:sp modelId="{6A2CC0A6-BC38-5041-A60B-0DABCA6762C7}">
      <dsp:nvSpPr>
        <dsp:cNvPr id="0" name=""/>
        <dsp:cNvSpPr/>
      </dsp:nvSpPr>
      <dsp:spPr>
        <a:xfrm>
          <a:off x="1705329" y="-405608"/>
          <a:ext cx="3858685" cy="3858685"/>
        </a:xfrm>
        <a:custGeom>
          <a:avLst/>
          <a:gdLst/>
          <a:ahLst/>
          <a:cxnLst/>
          <a:rect l="0" t="0" r="0" b="0"/>
          <a:pathLst>
            <a:path>
              <a:moveTo>
                <a:pt x="3676766" y="2747189"/>
              </a:moveTo>
              <a:arcTo wR="1929342" hR="1929342" stAng="1504860" swAng="56621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4413360" y="2702170"/>
          <a:ext cx="1245361" cy="65062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Describe</a:t>
          </a:r>
          <a:endParaRPr lang="en-US" sz="2000" kern="1200" dirty="0">
            <a:solidFill>
              <a:srgbClr val="186072"/>
            </a:solidFill>
          </a:endParaRPr>
        </a:p>
      </dsp:txBody>
      <dsp:txXfrm>
        <a:off x="4445121" y="2733931"/>
        <a:ext cx="1181839" cy="587107"/>
      </dsp:txXfrm>
    </dsp:sp>
    <dsp:sp modelId="{FDC707AD-A140-C945-86F6-51E693510697}">
      <dsp:nvSpPr>
        <dsp:cNvPr id="0" name=""/>
        <dsp:cNvSpPr/>
      </dsp:nvSpPr>
      <dsp:spPr>
        <a:xfrm>
          <a:off x="1421441" y="180242"/>
          <a:ext cx="3858685" cy="3858685"/>
        </a:xfrm>
        <a:custGeom>
          <a:avLst/>
          <a:gdLst/>
          <a:ahLst/>
          <a:cxnLst/>
          <a:rect l="0" t="0" r="0" b="0"/>
          <a:pathLst>
            <a:path>
              <a:moveTo>
                <a:pt x="3302202" y="3284931"/>
              </a:moveTo>
              <a:arcTo wR="1929342" hR="1929342" stAng="2678240" swAng="822311"/>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2839324" y="3809994"/>
          <a:ext cx="1391524"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Preserve</a:t>
          </a:r>
        </a:p>
      </dsp:txBody>
      <dsp:txXfrm>
        <a:off x="2859640" y="3830310"/>
        <a:ext cx="1350892" cy="375541"/>
      </dsp:txXfrm>
    </dsp:sp>
    <dsp:sp modelId="{0FD4A519-10D4-4EE7-AC3E-EBD7D85740E2}">
      <dsp:nvSpPr>
        <dsp:cNvPr id="0" name=""/>
        <dsp:cNvSpPr/>
      </dsp:nvSpPr>
      <dsp:spPr>
        <a:xfrm>
          <a:off x="1315400" y="114022"/>
          <a:ext cx="3858685" cy="3858685"/>
        </a:xfrm>
        <a:custGeom>
          <a:avLst/>
          <a:gdLst/>
          <a:ahLst/>
          <a:cxnLst/>
          <a:rect l="0" t="0" r="0" b="0"/>
          <a:pathLst>
            <a:path>
              <a:moveTo>
                <a:pt x="1272220" y="3743331"/>
              </a:moveTo>
              <a:arcTo wR="1929342" hR="1929342" stAng="6594784" swAng="144830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858144" y="2819401"/>
          <a:ext cx="1518772" cy="41617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Discover</a:t>
          </a:r>
        </a:p>
      </dsp:txBody>
      <dsp:txXfrm>
        <a:off x="878460" y="2839717"/>
        <a:ext cx="1478140" cy="375541"/>
      </dsp:txXfrm>
    </dsp:sp>
    <dsp:sp modelId="{7DFDE678-6B1C-4BBC-A38E-46FB50420688}">
      <dsp:nvSpPr>
        <dsp:cNvPr id="0" name=""/>
        <dsp:cNvSpPr/>
      </dsp:nvSpPr>
      <dsp:spPr>
        <a:xfrm>
          <a:off x="1304115" y="-28072"/>
          <a:ext cx="3858685" cy="3858685"/>
        </a:xfrm>
        <a:custGeom>
          <a:avLst/>
          <a:gdLst/>
          <a:ahLst/>
          <a:cxnLst/>
          <a:rect l="0" t="0" r="0" b="0"/>
          <a:pathLst>
            <a:path>
              <a:moveTo>
                <a:pt x="184444" y="2752564"/>
              </a:moveTo>
              <a:arcTo wR="1929342" hR="1929342" stAng="9284558" swAng="57166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705715" y="1904998"/>
          <a:ext cx="1287814" cy="41617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Integrate</a:t>
          </a:r>
        </a:p>
      </dsp:txBody>
      <dsp:txXfrm>
        <a:off x="726031" y="1925314"/>
        <a:ext cx="1247182" cy="375541"/>
      </dsp:txXfrm>
    </dsp:sp>
    <dsp:sp modelId="{049616A8-A793-4C77-8E33-8F4622C118F7}">
      <dsp:nvSpPr>
        <dsp:cNvPr id="0" name=""/>
        <dsp:cNvSpPr/>
      </dsp:nvSpPr>
      <dsp:spPr>
        <a:xfrm>
          <a:off x="1354683" y="218163"/>
          <a:ext cx="3858685" cy="3858685"/>
        </a:xfrm>
        <a:custGeom>
          <a:avLst/>
          <a:gdLst/>
          <a:ahLst/>
          <a:cxnLst/>
          <a:rect l="0" t="0" r="0" b="0"/>
          <a:pathLst>
            <a:path>
              <a:moveTo>
                <a:pt x="52342" y="1482989"/>
              </a:moveTo>
              <a:arcTo wR="1929342" hR="1929342" stAng="11602594" swAng="11309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315312" y="533399"/>
          <a:ext cx="1279396" cy="416173"/>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Analyze</a:t>
          </a:r>
        </a:p>
      </dsp:txBody>
      <dsp:txXfrm>
        <a:off x="1335628" y="553715"/>
        <a:ext cx="1238764" cy="375541"/>
      </dsp:txXfrm>
    </dsp:sp>
    <dsp:sp modelId="{19FF4228-BCF6-4DBF-AEE0-CF82A986A726}">
      <dsp:nvSpPr>
        <dsp:cNvPr id="0" name=""/>
        <dsp:cNvSpPr/>
      </dsp:nvSpPr>
      <dsp:spPr>
        <a:xfrm>
          <a:off x="1296736" y="238121"/>
          <a:ext cx="3858685" cy="3858685"/>
        </a:xfrm>
        <a:custGeom>
          <a:avLst/>
          <a:gdLst/>
          <a:ahLst/>
          <a:cxnLst/>
          <a:rect l="0" t="0" r="0" b="0"/>
          <a:pathLst>
            <a:path>
              <a:moveTo>
                <a:pt x="1044957" y="214633"/>
              </a:moveTo>
              <a:arcTo wR="1929342" hR="1929342" stAng="14563017" swAng="881285"/>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E012B7E-7909-4FA7-926E-C51A5932CEAB}" type="datetimeFigureOut">
              <a:rPr lang="en-AU" smtClean="0"/>
              <a:pPr/>
              <a:t>20/06/2019</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B24774-1189-46B0-8C96-A7C6887FFEDD}" type="slidenum">
              <a:rPr lang="en-AU" smtClean="0"/>
              <a:pPr/>
              <a:t>‹#›</a:t>
            </a:fld>
            <a:endParaRPr lang="en-AU"/>
          </a:p>
        </p:txBody>
      </p:sp>
    </p:spTree>
    <p:extLst>
      <p:ext uri="{BB962C8B-B14F-4D97-AF65-F5344CB8AC3E}">
        <p14:creationId xmlns:p14="http://schemas.microsoft.com/office/powerpoint/2010/main" val="1135488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5C047D-D929-4838-B079-E81A4459044A}" type="datetimeFigureOut">
              <a:rPr lang="en-US" smtClean="0"/>
              <a:pPr/>
              <a:t>6/20/2019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111CB4-F7F3-4A44-82E5-7DD80A152AA4}" type="slidenum">
              <a:rPr lang="en-US" smtClean="0"/>
              <a:pPr/>
              <a:t>‹#›</a:t>
            </a:fld>
            <a:endParaRPr lang="en-US"/>
          </a:p>
        </p:txBody>
      </p:sp>
    </p:spTree>
    <p:extLst>
      <p:ext uri="{BB962C8B-B14F-4D97-AF65-F5344CB8AC3E}">
        <p14:creationId xmlns:p14="http://schemas.microsoft.com/office/powerpoint/2010/main" val="38343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40964" name="Slide Number Placeholder 3"/>
          <p:cNvSpPr txBox="1">
            <a:spLocks noGrp="1"/>
          </p:cNvSpPr>
          <p:nvPr/>
        </p:nvSpPr>
        <p:spPr bwMode="auto">
          <a:xfrm>
            <a:off x="3884960" y="8685396"/>
            <a:ext cx="2971490" cy="457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fontAlgn="base">
              <a:spcBef>
                <a:spcPct val="0"/>
              </a:spcBef>
              <a:spcAft>
                <a:spcPct val="0"/>
              </a:spcAft>
            </a:pPr>
            <a:fld id="{C9D59F70-35B4-430D-9B07-EB1817B60C2A}" type="slidenum">
              <a:rPr lang="en-US" sz="1200">
                <a:solidFill>
                  <a:prstClr val="black"/>
                </a:solidFill>
              </a:rPr>
              <a:pPr algn="r" fontAlgn="base">
                <a:spcBef>
                  <a:spcPct val="0"/>
                </a:spcBef>
                <a:spcAft>
                  <a:spcPct val="0"/>
                </a:spcAft>
              </a:pPr>
              <a:t>1</a:t>
            </a:fld>
            <a:endParaRPr lang="en-US" sz="1200"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Today I will talk about surveys</a:t>
            </a:r>
            <a:r>
              <a:rPr lang="en-US" baseline="0" dirty="0" smtClean="0"/>
              <a:t> of where libraries in North America are now with these.</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3BDE55-E386-4641-8667-096291CCF120}"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Many researchers </a:t>
            </a:r>
            <a:r>
              <a:rPr lang="en-US" dirty="0">
                <a:latin typeface="Calibri" charset="0"/>
              </a:rPr>
              <a:t>find the new </a:t>
            </a:r>
            <a:r>
              <a:rPr lang="en-US" dirty="0" smtClean="0">
                <a:latin typeface="Calibri" charset="0"/>
              </a:rPr>
              <a:t>requirements </a:t>
            </a:r>
            <a:r>
              <a:rPr lang="en-US" dirty="0">
                <a:latin typeface="Calibri" charset="0"/>
              </a:rPr>
              <a:t>to be quite confusing.  Here are just a few examples of the questions that they are asking. </a:t>
            </a: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3AE6DD4-BEED-1A4A-8B23-6560736B04F1}" type="slidenum">
              <a:rPr lang="en-US" sz="1200">
                <a:solidFill>
                  <a:prstClr val="black"/>
                </a:solidFill>
                <a:latin typeface="Calibri" charset="0"/>
              </a:rPr>
              <a:pPr eaLnBrk="1" hangingPunct="1"/>
              <a:t>17</a:t>
            </a:fld>
            <a:endParaRPr lang="en-US" sz="1200">
              <a:solidFill>
                <a:prstClr val="black"/>
              </a:solidFill>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itchFamily="34" charset="0"/>
              <a:buNone/>
            </a:pPr>
            <a:r>
              <a:rPr lang="en-US" sz="1200" dirty="0" smtClean="0">
                <a:latin typeface="Arial" pitchFamily="34" charset="0"/>
                <a:cs typeface="Arial" pitchFamily="34" charset="0"/>
              </a:rPr>
              <a:t>Librarians</a:t>
            </a:r>
            <a:r>
              <a:rPr lang="en-US" sz="1200" baseline="0" dirty="0" smtClean="0">
                <a:latin typeface="Arial" pitchFamily="34" charset="0"/>
                <a:cs typeface="Arial" pitchFamily="34" charset="0"/>
              </a:rPr>
              <a:t> also have questions about their role. We wanted to find out, through </a:t>
            </a:r>
            <a:r>
              <a:rPr lang="en-US" sz="1200" dirty="0" smtClean="0">
                <a:latin typeface="Arial" pitchFamily="34" charset="0"/>
                <a:cs typeface="Arial" pitchFamily="34" charset="0"/>
              </a:rPr>
              <a:t>Academic university librarian survey</a:t>
            </a:r>
          </a:p>
          <a:p>
            <a:pPr marL="457200" indent="-457200">
              <a:buFont typeface="Arial" pitchFamily="34" charset="0"/>
              <a:buChar char="•"/>
            </a:pPr>
            <a:endParaRPr lang="en-US" sz="1200" dirty="0" smtClean="0">
              <a:latin typeface="Arial" pitchFamily="34" charset="0"/>
              <a:cs typeface="Arial" pitchFamily="34" charset="0"/>
            </a:endParaRP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Are RDS priority?</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Level of participation with data?</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Level of involvement with metadata?</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Is there an agency repository that accepts data?</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Stewardship role (select &amp; deselect)?</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Role of the librarian to help preservation?</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Role of librarian discovering data?</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Role in partnering with researcher?</a:t>
            </a:r>
          </a:p>
          <a:p>
            <a:pPr marL="457200" marR="0" indent="-4572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86072"/>
                </a:solidFill>
              </a:rPr>
              <a:t>Level of my knowledge &amp; skills ?</a:t>
            </a:r>
          </a:p>
          <a:p>
            <a:pPr marL="457200" indent="-457200">
              <a:buFont typeface="Arial" pitchFamily="34" charset="0"/>
              <a:buChar char="•"/>
            </a:pPr>
            <a:endParaRPr lang="en-US" sz="1200" dirty="0" smtClean="0">
              <a:latin typeface="Arial" pitchFamily="34" charset="0"/>
              <a:cs typeface="Arial" pitchFamily="34" charset="0"/>
            </a:endParaRPr>
          </a:p>
          <a:p>
            <a:pPr marL="457200" indent="-457200">
              <a:buFont typeface="Arial" pitchFamily="34" charset="0"/>
              <a:buChar char="•"/>
            </a:pPr>
            <a:r>
              <a:rPr lang="en-US" sz="1200" dirty="0" smtClean="0">
                <a:latin typeface="Arial" pitchFamily="34" charset="0"/>
                <a:cs typeface="Arial" pitchFamily="34" charset="0"/>
              </a:rPr>
              <a:t>Do academic librarians have the background, skills and education to provide RDS?</a:t>
            </a:r>
          </a:p>
          <a:p>
            <a:pPr marL="457200" indent="-457200">
              <a:buFont typeface="Arial" pitchFamily="34" charset="0"/>
              <a:buChar char="•"/>
            </a:pPr>
            <a:r>
              <a:rPr lang="en-US" sz="1200" dirty="0" smtClean="0">
                <a:latin typeface="Arial" pitchFamily="34" charset="0"/>
                <a:cs typeface="Arial" pitchFamily="34" charset="0"/>
              </a:rPr>
              <a:t>What are librarian attitudes regarding the importance of RDS?</a:t>
            </a:r>
          </a:p>
          <a:p>
            <a:pPr marL="457200" indent="-457200">
              <a:buFont typeface="Arial" pitchFamily="34" charset="0"/>
              <a:buChar char="•"/>
            </a:pPr>
            <a:r>
              <a:rPr lang="en-US" sz="1200" dirty="0" smtClean="0">
                <a:latin typeface="Arial" pitchFamily="34" charset="0"/>
                <a:cs typeface="Arial" pitchFamily="34" charset="0"/>
              </a:rPr>
              <a:t>What factors contribute to or inhibit engagement of librarians in RDS?</a:t>
            </a:r>
          </a:p>
          <a:p>
            <a:r>
              <a:rPr lang="en-US" dirty="0" smtClean="0">
                <a:latin typeface="Arial" pitchFamily="34" charset="0"/>
                <a:cs typeface="Arial" pitchFamily="34" charset="0"/>
              </a:rPr>
              <a:t>Services </a:t>
            </a:r>
            <a:r>
              <a:rPr lang="en-US" sz="1200" dirty="0" smtClean="0">
                <a:latin typeface="Arial" pitchFamily="34" charset="0"/>
                <a:cs typeface="Arial" pitchFamily="34" charset="0"/>
              </a:rPr>
              <a:t>can be hands-on or consultative.</a:t>
            </a:r>
          </a:p>
        </p:txBody>
      </p:sp>
      <p:sp>
        <p:nvSpPr>
          <p:cNvPr id="4" name="Slide Number Placeholder 3"/>
          <p:cNvSpPr>
            <a:spLocks noGrp="1"/>
          </p:cNvSpPr>
          <p:nvPr>
            <p:ph type="sldNum" sz="quarter" idx="10"/>
          </p:nvPr>
        </p:nvSpPr>
        <p:spPr/>
        <p:txBody>
          <a:bodyPr/>
          <a:lstStyle/>
          <a:p>
            <a:fld id="{E63BDE55-E386-4641-8667-096291CCF120}"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19</a:t>
            </a:fld>
            <a:endParaRPr lang="en-US"/>
          </a:p>
        </p:txBody>
      </p:sp>
    </p:spTree>
    <p:extLst>
      <p:ext uri="{BB962C8B-B14F-4D97-AF65-F5344CB8AC3E}">
        <p14:creationId xmlns:p14="http://schemas.microsoft.com/office/powerpoint/2010/main" val="3859496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Standards for metadata or data</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20</a:t>
            </a:fld>
            <a:endParaRPr lang="en-US"/>
          </a:p>
        </p:txBody>
      </p:sp>
    </p:spTree>
    <p:extLst>
      <p:ext uri="{BB962C8B-B14F-4D97-AF65-F5344CB8AC3E}">
        <p14:creationId xmlns:p14="http://schemas.microsoft.com/office/powerpoint/2010/main" val="3859496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dirty="0" smtClean="0">
              <a:latin typeface="Arial" charset="0"/>
              <a:ea typeface="ＭＳ Ｐゴシック" pitchFamily="34" charset="-128"/>
            </a:endParaRPr>
          </a:p>
        </p:txBody>
      </p:sp>
      <p:sp>
        <p:nvSpPr>
          <p:cNvPr id="44036" name="Slide Number Placeholder 3"/>
          <p:cNvSpPr>
            <a:spLocks noGrp="1"/>
          </p:cNvSpPr>
          <p:nvPr>
            <p:ph type="sldNum" sz="quarter" idx="5"/>
          </p:nvPr>
        </p:nvSpPr>
        <p:spPr>
          <a:noFill/>
        </p:spPr>
        <p:txBody>
          <a:bodyPr/>
          <a:lstStyle/>
          <a:p>
            <a:fld id="{A3AAFFE5-8144-402B-A2F5-6C2973569EDF}" type="slidenum">
              <a:rPr lang="en-US" smtClean="0"/>
              <a:pPr/>
              <a:t>21</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r>
              <a:rPr lang="en-US" dirty="0" smtClean="0">
                <a:latin typeface="Arial" charset="0"/>
                <a:ea typeface="ＭＳ Ｐゴシック" pitchFamily="34" charset="-128"/>
              </a:rPr>
              <a:t>A variety of metadata schemes are used to describe data, but not surprisingly, the most common answer is “none”.</a:t>
            </a:r>
          </a:p>
          <a:p>
            <a:r>
              <a:rPr lang="en-US" dirty="0" smtClean="0">
                <a:latin typeface="Arial" charset="0"/>
                <a:ea typeface="ＭＳ Ｐゴシック" pitchFamily="34" charset="-128"/>
              </a:rPr>
              <a:t>12) What metadata do you currently use to describe your data, if any (check all that apply)?</a:t>
            </a:r>
          </a:p>
          <a:p>
            <a:r>
              <a:rPr lang="en-US" dirty="0" smtClean="0">
                <a:latin typeface="Arial" charset="0"/>
                <a:ea typeface="ＭＳ Ｐゴシック" pitchFamily="34" charset="-128"/>
              </a:rPr>
              <a:t>DC (Dublin Core)  2.2%</a:t>
            </a:r>
            <a:br>
              <a:rPr lang="en-US" dirty="0" smtClean="0">
                <a:latin typeface="Arial" charset="0"/>
                <a:ea typeface="ＭＳ Ｐゴシック" pitchFamily="34" charset="-128"/>
              </a:rPr>
            </a:br>
            <a:r>
              <a:rPr lang="en-US" dirty="0" err="1" smtClean="0">
                <a:latin typeface="Arial" charset="0"/>
                <a:ea typeface="ＭＳ Ｐゴシック" pitchFamily="34" charset="-128"/>
              </a:rPr>
              <a:t>DwC</a:t>
            </a:r>
            <a:r>
              <a:rPr lang="en-US" dirty="0" smtClean="0">
                <a:latin typeface="Arial" charset="0"/>
                <a:ea typeface="ＭＳ Ｐゴシック" pitchFamily="34" charset="-128"/>
              </a:rPr>
              <a:t> (Darwin Core)  1.7%</a:t>
            </a:r>
            <a:br>
              <a:rPr lang="en-US" dirty="0" smtClean="0">
                <a:latin typeface="Arial" charset="0"/>
                <a:ea typeface="ＭＳ Ｐゴシック" pitchFamily="34" charset="-128"/>
              </a:rPr>
            </a:br>
            <a:r>
              <a:rPr lang="en-US" dirty="0" smtClean="0">
                <a:latin typeface="Arial" charset="0"/>
                <a:ea typeface="ＭＳ Ｐゴシック" pitchFamily="34" charset="-128"/>
              </a:rPr>
              <a:t>DIF (Directory Interchange Format)  1.0%</a:t>
            </a:r>
            <a:br>
              <a:rPr lang="en-US" dirty="0" smtClean="0">
                <a:latin typeface="Arial" charset="0"/>
                <a:ea typeface="ＭＳ Ｐゴシック" pitchFamily="34" charset="-128"/>
              </a:rPr>
            </a:br>
            <a:r>
              <a:rPr lang="en-US" dirty="0" smtClean="0">
                <a:latin typeface="Arial" charset="0"/>
                <a:ea typeface="ＭＳ Ｐゴシック" pitchFamily="34" charset="-128"/>
              </a:rPr>
              <a:t>EML (Ecological Metadata Language)  7.9%</a:t>
            </a:r>
            <a:br>
              <a:rPr lang="en-US" dirty="0" smtClean="0">
                <a:latin typeface="Arial" charset="0"/>
                <a:ea typeface="ＭＳ Ｐゴシック" pitchFamily="34" charset="-128"/>
              </a:rPr>
            </a:br>
            <a:r>
              <a:rPr lang="en-US" dirty="0" smtClean="0">
                <a:latin typeface="Arial" charset="0"/>
                <a:ea typeface="ＭＳ Ｐゴシック" pitchFamily="34" charset="-128"/>
              </a:rPr>
              <a:t>FGDC (Federal Geographic Data Committee)  7.9%</a:t>
            </a:r>
            <a:br>
              <a:rPr lang="en-US" dirty="0" smtClean="0">
                <a:latin typeface="Arial" charset="0"/>
                <a:ea typeface="ＭＳ Ｐゴシック" pitchFamily="34" charset="-128"/>
              </a:rPr>
            </a:br>
            <a:r>
              <a:rPr lang="en-US" dirty="0" smtClean="0">
                <a:latin typeface="Arial" charset="0"/>
                <a:ea typeface="ＭＳ Ｐゴシック" pitchFamily="34" charset="-128"/>
              </a:rPr>
              <a:t>ISO (International Standards Organization)  8.0%</a:t>
            </a:r>
            <a:br>
              <a:rPr lang="en-US" dirty="0" smtClean="0">
                <a:latin typeface="Arial" charset="0"/>
                <a:ea typeface="ＭＳ Ｐゴシック" pitchFamily="34" charset="-128"/>
              </a:rPr>
            </a:br>
            <a:r>
              <a:rPr lang="en-US" dirty="0" smtClean="0">
                <a:latin typeface="Arial" charset="0"/>
                <a:ea typeface="ＭＳ Ｐゴシック" pitchFamily="34" charset="-128"/>
              </a:rPr>
              <a:t>OGIS (Open GIS)  8%</a:t>
            </a:r>
            <a:br>
              <a:rPr lang="en-US" dirty="0" smtClean="0">
                <a:latin typeface="Arial" charset="0"/>
                <a:ea typeface="ＭＳ Ｐゴシック" pitchFamily="34" charset="-128"/>
              </a:rPr>
            </a:br>
            <a:r>
              <a:rPr lang="en-US" b="1" dirty="0" smtClean="0">
                <a:latin typeface="Arial" charset="0"/>
                <a:ea typeface="ＭＳ Ｐゴシック" pitchFamily="34" charset="-128"/>
              </a:rPr>
              <a:t>metadata standardized within my lab  22.1%</a:t>
            </a:r>
            <a:br>
              <a:rPr lang="en-US" b="1" dirty="0" smtClean="0">
                <a:latin typeface="Arial" charset="0"/>
                <a:ea typeface="ＭＳ Ｐゴシック" pitchFamily="34" charset="-128"/>
              </a:rPr>
            </a:br>
            <a:r>
              <a:rPr lang="en-US" b="1" dirty="0" smtClean="0">
                <a:latin typeface="Arial" charset="0"/>
                <a:ea typeface="ＭＳ Ｐゴシック" pitchFamily="34" charset="-128"/>
              </a:rPr>
              <a:t>none  56.1%</a:t>
            </a:r>
            <a:r>
              <a:rPr lang="en-US" dirty="0" smtClean="0">
                <a:latin typeface="Arial" charset="0"/>
                <a:ea typeface="ＭＳ Ｐゴシック" pitchFamily="34" charset="-128"/>
              </a:rPr>
              <a:t/>
            </a:r>
            <a:br>
              <a:rPr lang="en-US" dirty="0" smtClean="0">
                <a:latin typeface="Arial" charset="0"/>
                <a:ea typeface="ＭＳ Ｐゴシック" pitchFamily="34" charset="-128"/>
              </a:rPr>
            </a:br>
            <a:r>
              <a:rPr lang="en-US" dirty="0" smtClean="0">
                <a:latin typeface="Arial" charset="0"/>
                <a:ea typeface="ＭＳ Ｐゴシック" pitchFamily="34" charset="-128"/>
              </a:rPr>
              <a:t>Other (please specify)  6.8%</a:t>
            </a:r>
          </a:p>
          <a:p>
            <a:endParaRPr lang="en-US" dirty="0" smtClean="0">
              <a:latin typeface="Arial" charset="0"/>
              <a:ea typeface="ＭＳ Ｐゴシック" pitchFamily="34" charset="-128"/>
            </a:endParaRPr>
          </a:p>
          <a:p>
            <a:endParaRPr lang="en-US" dirty="0" smtClean="0">
              <a:latin typeface="Arial" charset="0"/>
              <a:ea typeface="ＭＳ Ｐゴシック" pitchFamily="34" charset="-128"/>
            </a:endParaRPr>
          </a:p>
        </p:txBody>
      </p:sp>
      <p:sp>
        <p:nvSpPr>
          <p:cNvPr id="24580" name="Slide Number Placeholder 3"/>
          <p:cNvSpPr>
            <a:spLocks noGrp="1"/>
          </p:cNvSpPr>
          <p:nvPr>
            <p:ph type="sldNum" sz="quarter" idx="5"/>
          </p:nvPr>
        </p:nvSpPr>
        <p:spPr>
          <a:noFill/>
        </p:spPr>
        <p:txBody>
          <a:bodyPr/>
          <a:lstStyle/>
          <a:p>
            <a:fld id="{0BA62229-A763-4B92-99D6-DAC155D87D29}" type="slidenum">
              <a:rPr lang="en-US" smtClean="0"/>
              <a:pPr/>
              <a:t>23</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t>
            </a:r>
          </a:p>
        </p:txBody>
      </p:sp>
      <p:sp>
        <p:nvSpPr>
          <p:cNvPr id="4" name="Slide Number Placeholder 3"/>
          <p:cNvSpPr>
            <a:spLocks noGrp="1"/>
          </p:cNvSpPr>
          <p:nvPr>
            <p:ph type="sldNum" sz="quarter" idx="10"/>
          </p:nvPr>
        </p:nvSpPr>
        <p:spPr/>
        <p:txBody>
          <a:bodyPr/>
          <a:lstStyle/>
          <a:p>
            <a:fld id="{68111CB4-F7F3-4A44-82E5-7DD80A152AA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i="1" dirty="0" smtClean="0"/>
              <a:t>78% put at least some of their data in a central repository,</a:t>
            </a:r>
            <a:r>
              <a:rPr lang="en-US" b="1" i="1" baseline="0" dirty="0" smtClean="0"/>
              <a:t> but only 41% place all of their data.</a:t>
            </a:r>
            <a:endParaRPr lang="en-US" b="1" i="1"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total response of 302 was composed of librarians at ARL</a:t>
            </a:r>
            <a:r>
              <a:rPr lang="en-US" baseline="0" dirty="0" smtClean="0"/>
              <a:t> libraries (223) plus the staff of library directors who took the libraries survey, combined with librarians at UC libraries (79) </a:t>
            </a:r>
          </a:p>
          <a:p>
            <a:r>
              <a:rPr lang="en-US" baseline="0" dirty="0" smtClean="0"/>
              <a:t>223 + 79 = 302 </a:t>
            </a:r>
          </a:p>
          <a:p>
            <a:r>
              <a:rPr lang="en-US" dirty="0" smtClean="0"/>
              <a:t>223 were librarians</a:t>
            </a:r>
            <a:r>
              <a:rPr lang="en-US" baseline="0" dirty="0" smtClean="0"/>
              <a:t> working in metadata, digital collections, sciences, scholarly communications, health, e-science, e-resources, IRs, data, other.</a:t>
            </a:r>
          </a:p>
        </p:txBody>
      </p:sp>
      <p:sp>
        <p:nvSpPr>
          <p:cNvPr id="4" name="Slide Number Placeholder 3"/>
          <p:cNvSpPr>
            <a:spLocks noGrp="1"/>
          </p:cNvSpPr>
          <p:nvPr>
            <p:ph type="sldNum" sz="quarter" idx="10"/>
          </p:nvPr>
        </p:nvSpPr>
        <p:spPr/>
        <p:txBody>
          <a:bodyPr/>
          <a:lstStyle/>
          <a:p>
            <a:fld id="{68111CB4-F7F3-4A44-82E5-7DD80A152AA4}" type="slidenum">
              <a:rPr lang="en-US" smtClean="0"/>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27</a:t>
            </a:fld>
            <a:endParaRPr lang="en-US"/>
          </a:p>
        </p:txBody>
      </p:sp>
    </p:spTree>
    <p:extLst>
      <p:ext uri="{BB962C8B-B14F-4D97-AF65-F5344CB8AC3E}">
        <p14:creationId xmlns:p14="http://schemas.microsoft.com/office/powerpoint/2010/main" val="4123523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Survey Question: Do you interact with </a:t>
            </a:r>
            <a:r>
              <a:rPr lang="en-US" b="1" dirty="0" smtClean="0"/>
              <a:t>faculty, students, or staff</a:t>
            </a:r>
            <a:r>
              <a:rPr lang="en-US" b="0" dirty="0" smtClean="0"/>
              <a:t> in support of their research data services (RDS) as part of your</a:t>
            </a:r>
            <a:r>
              <a:rPr lang="en-US" b="0" baseline="0" dirty="0" smtClean="0"/>
              <a:t> regular job responsibilities? </a:t>
            </a:r>
          </a:p>
          <a:p>
            <a:endParaRPr lang="en-US" b="0" baseline="0" dirty="0" smtClean="0"/>
          </a:p>
          <a:p>
            <a:r>
              <a:rPr lang="en-US" b="0" baseline="0" dirty="0" smtClean="0"/>
              <a:t>Answer Choices: </a:t>
            </a:r>
          </a:p>
          <a:p>
            <a:pPr>
              <a:buFont typeface="Arial" pitchFamily="34" charset="0"/>
              <a:buChar char="•"/>
            </a:pPr>
            <a:r>
              <a:rPr lang="en-US" b="0" baseline="0" dirty="0" smtClean="0"/>
              <a:t> Yes, it is (an</a:t>
            </a:r>
            <a:r>
              <a:rPr lang="en-US" b="0" u="none" baseline="0" dirty="0" smtClean="0"/>
              <a:t>) </a:t>
            </a:r>
            <a:r>
              <a:rPr lang="en-US" b="0" u="sng" baseline="0" dirty="0" smtClean="0"/>
              <a:t>integral</a:t>
            </a:r>
            <a:r>
              <a:rPr lang="en-US" b="0" u="none" baseline="0" dirty="0" smtClean="0"/>
              <a:t> </a:t>
            </a:r>
            <a:r>
              <a:rPr lang="en-US" b="0" baseline="0" dirty="0" smtClean="0"/>
              <a:t>part of my job responsibilities </a:t>
            </a:r>
          </a:p>
          <a:p>
            <a:pPr>
              <a:buFont typeface="Arial" pitchFamily="34" charset="0"/>
              <a:buChar char="•"/>
            </a:pPr>
            <a:r>
              <a:rPr lang="en-US" b="0" baseline="0" dirty="0" smtClean="0"/>
              <a:t> Yes, I have </a:t>
            </a:r>
            <a:r>
              <a:rPr lang="en-US" b="0" u="sng" baseline="0" dirty="0" smtClean="0"/>
              <a:t>occasiona</a:t>
            </a:r>
            <a:r>
              <a:rPr lang="en-US" b="0" baseline="0" dirty="0" smtClean="0"/>
              <a:t>l responsibilities </a:t>
            </a:r>
          </a:p>
          <a:p>
            <a:pPr>
              <a:buFont typeface="Arial" pitchFamily="34" charset="0"/>
              <a:buChar char="•"/>
            </a:pPr>
            <a:r>
              <a:rPr lang="en-US" b="0" baseline="0" dirty="0" smtClean="0"/>
              <a:t> </a:t>
            </a:r>
            <a:r>
              <a:rPr lang="en-US" b="0" u="sng" baseline="0" dirty="0" smtClean="0"/>
              <a:t>No</a:t>
            </a:r>
            <a:r>
              <a:rPr lang="en-US" b="0" u="none" baseline="0" dirty="0" smtClean="0"/>
              <a:t>,</a:t>
            </a:r>
            <a:r>
              <a:rPr lang="en-US" b="0" baseline="0" dirty="0" smtClean="0"/>
              <a:t> it is not part of my responsibilities</a:t>
            </a:r>
            <a:endParaRPr lang="en-US" dirty="0" smtClean="0"/>
          </a:p>
          <a:p>
            <a:endParaRPr lang="en-US" dirty="0" smtClean="0"/>
          </a:p>
          <a:p>
            <a:r>
              <a:rPr lang="en-US" dirty="0" smtClean="0"/>
              <a:t>Frequency and percent of response to the question. </a:t>
            </a:r>
          </a:p>
          <a:p>
            <a:r>
              <a:rPr lang="en-US" dirty="0" smtClean="0"/>
              <a:t>Over two-thirds of respondents have provision of RDS as an occasional or integral part of their job. </a:t>
            </a:r>
            <a:endParaRPr lang="en-US" dirty="0"/>
          </a:p>
        </p:txBody>
      </p:sp>
      <p:sp>
        <p:nvSpPr>
          <p:cNvPr id="4" name="Slide Number Placeholder 3"/>
          <p:cNvSpPr>
            <a:spLocks noGrp="1"/>
          </p:cNvSpPr>
          <p:nvPr>
            <p:ph type="sldNum" sz="quarter" idx="10"/>
          </p:nvPr>
        </p:nvSpPr>
        <p:spPr/>
        <p:txBody>
          <a:bodyPr/>
          <a:lstStyle/>
          <a:p>
            <a:fld id="{9E644986-AE8F-1341-A5BE-1A685DBFBDA7}" type="slidenum">
              <a:rPr lang="en-US" smtClean="0"/>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67%</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29</a:t>
            </a:fld>
            <a:endParaRPr lang="en-US"/>
          </a:p>
        </p:txBody>
      </p:sp>
    </p:spTree>
    <p:extLst>
      <p:ext uri="{BB962C8B-B14F-4D97-AF65-F5344CB8AC3E}">
        <p14:creationId xmlns:p14="http://schemas.microsoft.com/office/powerpoint/2010/main" val="1772926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Survey Question</a:t>
            </a:r>
            <a:r>
              <a:rPr lang="en-US" baseline="0" dirty="0" smtClean="0"/>
              <a:t>: Tell us how much you agree with each statement regarding your participation in research data services (RDS) using the following scale: strongly agree, somewhat agree, neither agree nor disagree, somewhat disagree, strongly disagree     </a:t>
            </a:r>
          </a:p>
          <a:p>
            <a:endParaRPr lang="en-US" baseline="0" dirty="0" smtClean="0"/>
          </a:p>
          <a:p>
            <a:r>
              <a:rPr lang="en-US" baseline="0" dirty="0" smtClean="0"/>
              <a:t>Top Chart: I have the necessary skills, knowledge, training</a:t>
            </a:r>
          </a:p>
          <a:p>
            <a:endParaRPr lang="en-US" baseline="0" dirty="0" smtClean="0"/>
          </a:p>
          <a:p>
            <a:r>
              <a:rPr lang="en-US" baseline="0" dirty="0" smtClean="0"/>
              <a:t>Bottom Chart: I have sufficient subject expertise (e.g., physical science; social science, etc.) to help my patrons </a:t>
            </a:r>
            <a:r>
              <a:rPr lang="en-US" dirty="0" smtClean="0"/>
              <a:t>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E644986-AE8F-1341-A5BE-1A685DBFBDA7}" type="slidenum">
              <a:rPr lang="en-US" smtClean="0"/>
              <a:pPr/>
              <a:t>30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Survey Question</a:t>
            </a:r>
            <a:r>
              <a:rPr lang="en-US" baseline="0" dirty="0" smtClean="0"/>
              <a:t>: Tell us how much you agree with each statement regarding your participation in research data services (RDS) using the following scale: strongly agree, somewhat agree, neither agree nor disagree, somewhat disagree, strongly disagree     </a:t>
            </a:r>
          </a:p>
          <a:p>
            <a:endParaRPr lang="en-US" dirty="0" smtClean="0"/>
          </a:p>
          <a:p>
            <a:r>
              <a:rPr lang="en-US" dirty="0" smtClean="0"/>
              <a:t>Top Chart: My library provides opportunities</a:t>
            </a:r>
            <a:r>
              <a:rPr lang="en-US" baseline="0" dirty="0" smtClean="0"/>
              <a:t> to develop skills related to research data services (RDS) </a:t>
            </a:r>
          </a:p>
          <a:p>
            <a:endParaRPr lang="en-US" baseline="0" dirty="0" smtClean="0"/>
          </a:p>
          <a:p>
            <a:r>
              <a:rPr lang="en-US" baseline="0" dirty="0" smtClean="0"/>
              <a:t>Bottom Chart: My library supports me to take courses related to research data services (RDS) </a:t>
            </a:r>
            <a:endParaRPr lang="en-US" dirty="0"/>
          </a:p>
        </p:txBody>
      </p:sp>
      <p:sp>
        <p:nvSpPr>
          <p:cNvPr id="4" name="Slide Number Placeholder 3"/>
          <p:cNvSpPr>
            <a:spLocks noGrp="1"/>
          </p:cNvSpPr>
          <p:nvPr>
            <p:ph type="sldNum" sz="quarter" idx="10"/>
          </p:nvPr>
        </p:nvSpPr>
        <p:spPr/>
        <p:txBody>
          <a:bodyPr/>
          <a:lstStyle/>
          <a:p>
            <a:fld id="{9E644986-AE8F-1341-A5BE-1A685DBFBDA7}" type="slidenum">
              <a:rPr lang="en-US" smtClean="0"/>
              <a:pPr/>
              <a:t>31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20DA5D-AD3F-4C51-96BC-A7B9824B1688}" type="slidenum">
              <a:rPr lang="en-US"/>
              <a:pPr/>
              <a:t>32</a:t>
            </a:fld>
            <a:endParaRPr lang="en-US"/>
          </a:p>
        </p:txBody>
      </p:sp>
      <p:sp>
        <p:nvSpPr>
          <p:cNvPr id="112642" name="Rectangle 2"/>
          <p:cNvSpPr>
            <a:spLocks noGrp="1" noRot="1" noChangeAspect="1" noChangeArrowheads="1" noTextEdit="1"/>
          </p:cNvSpPr>
          <p:nvPr>
            <p:ph type="sldImg"/>
          </p:nvPr>
        </p:nvSpPr>
        <p:spPr>
          <a:xfrm>
            <a:off x="1144588" y="684213"/>
            <a:ext cx="4573587" cy="3430587"/>
          </a:xfrm>
          <a:ln/>
        </p:spPr>
      </p:sp>
      <p:sp>
        <p:nvSpPr>
          <p:cNvPr id="112643" name="Rectangle 3"/>
          <p:cNvSpPr>
            <a:spLocks noGrp="1" noChangeArrowheads="1"/>
          </p:cNvSpPr>
          <p:nvPr>
            <p:ph type="body" idx="1"/>
          </p:nvPr>
        </p:nvSpPr>
        <p:spPr>
          <a:xfrm>
            <a:off x="912813" y="4343400"/>
            <a:ext cx="5032375" cy="4116388"/>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Survey Question: If you are not currently</a:t>
            </a:r>
            <a:r>
              <a:rPr lang="en-US" baseline="0" dirty="0" smtClean="0"/>
              <a:t> </a:t>
            </a:r>
            <a:r>
              <a:rPr lang="en-US" dirty="0" smtClean="0"/>
              <a:t>involved in research data services (RDS), what would most motivate you to do so? </a:t>
            </a:r>
            <a:r>
              <a:rPr lang="en-US" b="1" dirty="0" smtClean="0"/>
              <a:t>(Choose all that apply) </a:t>
            </a:r>
          </a:p>
          <a:p>
            <a:endParaRPr lang="en-US" altLang="ko-KR" dirty="0" smtClean="0">
              <a:ea typeface="굴림" pitchFamily="50" charset="-127"/>
            </a:endParaRPr>
          </a:p>
          <a:p>
            <a:r>
              <a:rPr lang="en-US" altLang="ko-KR" dirty="0" smtClean="0">
                <a:ea typeface="굴림" pitchFamily="50" charset="-127"/>
              </a:rPr>
              <a:t>Answer Choices:</a:t>
            </a:r>
            <a:r>
              <a:rPr lang="en-US" altLang="ko-KR" baseline="0" dirty="0" smtClean="0">
                <a:ea typeface="굴림" pitchFamily="50" charset="-127"/>
              </a:rPr>
              <a:t> </a:t>
            </a:r>
          </a:p>
          <a:p>
            <a:pPr>
              <a:buFont typeface="Arial" pitchFamily="34" charset="0"/>
              <a:buChar char="•"/>
            </a:pPr>
            <a:r>
              <a:rPr lang="en-US" altLang="ko-KR" baseline="0" dirty="0" smtClean="0">
                <a:ea typeface="굴림" pitchFamily="50" charset="-127"/>
              </a:rPr>
              <a:t> If research data services (RDS) became a responsibility in my job </a:t>
            </a:r>
          </a:p>
          <a:p>
            <a:pPr>
              <a:buFont typeface="Arial" pitchFamily="34" charset="0"/>
              <a:buChar char="•"/>
            </a:pPr>
            <a:r>
              <a:rPr lang="en-US" altLang="ko-KR" baseline="0" dirty="0" smtClean="0">
                <a:ea typeface="굴림" pitchFamily="50" charset="-127"/>
              </a:rPr>
              <a:t> If I learn more about research data services (RDS) </a:t>
            </a:r>
          </a:p>
          <a:p>
            <a:pPr>
              <a:buFont typeface="Arial" pitchFamily="34" charset="0"/>
              <a:buChar char="•"/>
            </a:pPr>
            <a:r>
              <a:rPr lang="en-US" altLang="ko-KR" baseline="0" dirty="0" smtClean="0">
                <a:ea typeface="굴림" pitchFamily="50" charset="-127"/>
              </a:rPr>
              <a:t> If research data services (RDS) become important to the subject disciplines I support </a:t>
            </a:r>
          </a:p>
          <a:p>
            <a:pPr>
              <a:buFont typeface="Arial" pitchFamily="34" charset="0"/>
              <a:buChar char="•"/>
            </a:pPr>
            <a:r>
              <a:rPr lang="en-US" altLang="ko-KR" baseline="0" dirty="0" smtClean="0">
                <a:ea typeface="굴림" pitchFamily="50" charset="-127"/>
              </a:rPr>
              <a:t> If my institution becomes more involved in research data services (RDS) </a:t>
            </a:r>
          </a:p>
          <a:p>
            <a:pPr>
              <a:buFont typeface="Arial" pitchFamily="34" charset="0"/>
              <a:buChar char="•"/>
            </a:pPr>
            <a:r>
              <a:rPr lang="en-US" altLang="ko-KR" baseline="0" dirty="0" smtClean="0">
                <a:ea typeface="굴림" pitchFamily="50" charset="-127"/>
              </a:rPr>
              <a:t> If my institution  develops an institutional repository that accepts data </a:t>
            </a:r>
          </a:p>
          <a:p>
            <a:pPr>
              <a:buFont typeface="Arial" pitchFamily="34" charset="0"/>
              <a:buChar char="•"/>
            </a:pPr>
            <a:r>
              <a:rPr lang="en-US" altLang="ko-KR" baseline="0" dirty="0" smtClean="0">
                <a:ea typeface="굴림" pitchFamily="50" charset="-127"/>
              </a:rPr>
              <a:t> If external funding agencies require research data services (RDS) </a:t>
            </a:r>
          </a:p>
          <a:p>
            <a:pPr>
              <a:buFont typeface="Arial" pitchFamily="34" charset="0"/>
              <a:buChar char="•"/>
            </a:pPr>
            <a:r>
              <a:rPr lang="en-US" altLang="ko-KR" baseline="0" dirty="0" smtClean="0">
                <a:ea typeface="굴림" pitchFamily="50" charset="-127"/>
              </a:rPr>
              <a:t> If my patrons request research data services (RDS) </a:t>
            </a:r>
          </a:p>
          <a:p>
            <a:pPr>
              <a:buFont typeface="Arial" pitchFamily="34" charset="0"/>
              <a:buChar char="•"/>
            </a:pPr>
            <a:r>
              <a:rPr lang="en-US" altLang="ko-KR" baseline="0" dirty="0" smtClean="0">
                <a:ea typeface="굴림" pitchFamily="50" charset="-127"/>
              </a:rPr>
              <a:t> Other (please specify) </a:t>
            </a:r>
            <a:endParaRPr lang="en-US" altLang="ko-KR" dirty="0">
              <a:ea typeface="굴림" pitchFamily="50" charset="-127"/>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i="1"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33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18">
              <a:defRPr/>
            </a:pPr>
            <a:r>
              <a:rPr lang="en-US" dirty="0"/>
              <a:t>Currently, a minority of US and Canadian academic libraries are offering research data services, with more planning to begin in the next year to two years. More libraries are offering or planning to offer informational/consultative-type services, rather than technical assistance services. Overall, more libraries are planning to offer research data services in the future than are offering them now, with reference-type services the most popular. </a:t>
            </a:r>
            <a:endParaRPr lang="en-US" dirty="0" smtClean="0"/>
          </a:p>
          <a:p>
            <a:r>
              <a:rPr lang="en-US" dirty="0" smtClean="0"/>
              <a:t>RDS 1 – Consulting with faculty or students on data management plans</a:t>
            </a:r>
          </a:p>
          <a:p>
            <a:r>
              <a:rPr lang="en-US" dirty="0" smtClean="0"/>
              <a:t>RDS 2 – Consulting with faculty or students on metadata standards</a:t>
            </a:r>
          </a:p>
          <a:p>
            <a:r>
              <a:rPr lang="en-US" dirty="0" smtClean="0"/>
              <a:t>RDS 3 – Collaboration with other RDS providers</a:t>
            </a:r>
          </a:p>
          <a:p>
            <a:r>
              <a:rPr lang="en-US" dirty="0" smtClean="0"/>
              <a:t>RDS 4 – Reference support for finding and citing datasets </a:t>
            </a:r>
          </a:p>
          <a:p>
            <a:pPr defTabSz="914318">
              <a:defRPr/>
            </a:pPr>
            <a:endParaRPr lang="en-US" dirty="0"/>
          </a:p>
        </p:txBody>
      </p:sp>
      <p:sp>
        <p:nvSpPr>
          <p:cNvPr id="4" name="Slide Number Placeholder 3"/>
          <p:cNvSpPr>
            <a:spLocks noGrp="1"/>
          </p:cNvSpPr>
          <p:nvPr>
            <p:ph type="sldNum" sz="quarter" idx="10"/>
          </p:nvPr>
        </p:nvSpPr>
        <p:spPr/>
        <p:txBody>
          <a:bodyPr/>
          <a:lstStyle/>
          <a:p>
            <a:fld id="{9E644986-AE8F-1341-A5BE-1A685DBFBDA7}" type="slidenum">
              <a:rPr lang="en-US" smtClean="0"/>
              <a:pPr/>
              <a:t>34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4</a:t>
            </a:fld>
            <a:endParaRPr lang="en-US"/>
          </a:p>
        </p:txBody>
      </p:sp>
    </p:spTree>
    <p:extLst>
      <p:ext uri="{BB962C8B-B14F-4D97-AF65-F5344CB8AC3E}">
        <p14:creationId xmlns:p14="http://schemas.microsoft.com/office/powerpoint/2010/main" val="3995511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RDS 5 – Creating Web guides and finding aids for datasets / data repositories</a:t>
            </a:r>
          </a:p>
          <a:p>
            <a:r>
              <a:rPr lang="en-US" dirty="0" smtClean="0"/>
              <a:t>RDS 6 – Directly participating on a project (as a team member) </a:t>
            </a:r>
          </a:p>
          <a:p>
            <a:r>
              <a:rPr lang="en-US" dirty="0" smtClean="0"/>
              <a:t>RDS 7 – Discussing RDS with others on a semi-regular basis </a:t>
            </a:r>
          </a:p>
          <a:p>
            <a:r>
              <a:rPr lang="en-US" dirty="0" smtClean="0"/>
              <a:t>RDS 8 – Training co-workers in your library, or across campus, on RDS   </a:t>
            </a:r>
          </a:p>
          <a:p>
            <a:r>
              <a:rPr lang="en-US" b="1" i="1" dirty="0" smtClean="0"/>
              <a:t>If</a:t>
            </a:r>
            <a:r>
              <a:rPr lang="en-US" b="1" i="1" baseline="0" dirty="0" smtClean="0"/>
              <a:t> you are really looking to cut back on the number of slides we can combine slide 27 and 28 and remove a couple of activities.</a:t>
            </a:r>
            <a:endParaRPr lang="en-US" b="1" i="1" dirty="0" smtClean="0"/>
          </a:p>
        </p:txBody>
      </p:sp>
      <p:sp>
        <p:nvSpPr>
          <p:cNvPr id="4" name="Slide Number Placeholder 3"/>
          <p:cNvSpPr>
            <a:spLocks noGrp="1"/>
          </p:cNvSpPr>
          <p:nvPr>
            <p:ph type="sldNum" sz="quarter" idx="10"/>
          </p:nvPr>
        </p:nvSpPr>
        <p:spPr/>
        <p:txBody>
          <a:bodyPr/>
          <a:lstStyle/>
          <a:p>
            <a:fld id="{9E644986-AE8F-1341-A5BE-1A685DBFBDA7}" type="slidenum">
              <a:rPr lang="en-US" smtClean="0"/>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RDS 1 – Providing technical support for RDS systems (e.g. a repository) </a:t>
            </a:r>
          </a:p>
          <a:p>
            <a:r>
              <a:rPr lang="en-US" dirty="0" smtClean="0"/>
              <a:t>RDS 2 – </a:t>
            </a:r>
            <a:r>
              <a:rPr lang="en-US" dirty="0" err="1" smtClean="0"/>
              <a:t>Deaccessioning</a:t>
            </a:r>
            <a:r>
              <a:rPr lang="en-US" dirty="0" smtClean="0"/>
              <a:t> /</a:t>
            </a:r>
            <a:r>
              <a:rPr lang="en-US" dirty="0" err="1" smtClean="0"/>
              <a:t>deselection</a:t>
            </a:r>
            <a:r>
              <a:rPr lang="en-US" dirty="0" smtClean="0"/>
              <a:t> of datasets for removal from a repository  </a:t>
            </a:r>
          </a:p>
          <a:p>
            <a:r>
              <a:rPr lang="en-US" dirty="0" smtClean="0"/>
              <a:t>RDS 3 – Preparing datasets for deposit into a repository  </a:t>
            </a:r>
          </a:p>
          <a:p>
            <a:r>
              <a:rPr lang="en-US" dirty="0" smtClean="0"/>
              <a:t>RDS 4 – Creating or transforming metadata for datasets  </a:t>
            </a:r>
          </a:p>
          <a:p>
            <a:r>
              <a:rPr lang="en-US" dirty="0" smtClean="0"/>
              <a:t>RDS 5 – Identifying datasets that could be candidates for repositories </a:t>
            </a:r>
          </a:p>
          <a:p>
            <a:pPr defTabSz="914318">
              <a:defRPr/>
            </a:pPr>
            <a:endParaRPr lang="en-US" dirty="0"/>
          </a:p>
        </p:txBody>
      </p:sp>
      <p:sp>
        <p:nvSpPr>
          <p:cNvPr id="4" name="Slide Number Placeholder 3"/>
          <p:cNvSpPr>
            <a:spLocks noGrp="1"/>
          </p:cNvSpPr>
          <p:nvPr>
            <p:ph type="sldNum" sz="quarter" idx="10"/>
          </p:nvPr>
        </p:nvSpPr>
        <p:spPr/>
        <p:txBody>
          <a:bodyPr/>
          <a:lstStyle/>
          <a:p>
            <a:fld id="{9E644986-AE8F-1341-A5BE-1A685DBFBDA7}" type="slidenum">
              <a:rPr lang="en-US" smtClean="0"/>
              <a:pPr/>
              <a:t>36</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Survey Question: Does your library provide reference support</a:t>
            </a:r>
            <a:r>
              <a:rPr lang="en-US" baseline="0" dirty="0" smtClean="0"/>
              <a:t> for finding and citing data and data sets</a:t>
            </a:r>
            <a:r>
              <a:rPr lang="en-US" altLang="ko-KR" baseline="0" dirty="0" smtClean="0">
                <a:ea typeface="굴림" pitchFamily="50" charset="-127"/>
              </a:rPr>
              <a:t>? </a:t>
            </a:r>
          </a:p>
          <a:p>
            <a:endParaRPr lang="en-US" baseline="0" dirty="0" smtClean="0">
              <a:ea typeface="굴림" pitchFamily="50" charset="-127"/>
            </a:endParaRPr>
          </a:p>
          <a:p>
            <a:r>
              <a:rPr lang="en-US" baseline="0" dirty="0" smtClean="0">
                <a:ea typeface="굴림" pitchFamily="50" charset="-127"/>
              </a:rPr>
              <a:t>Answer Choices: </a:t>
            </a:r>
          </a:p>
          <a:p>
            <a:pPr>
              <a:buFont typeface="Arial" pitchFamily="34" charset="0"/>
              <a:buChar char="•"/>
            </a:pPr>
            <a:r>
              <a:rPr lang="en-US" baseline="0" dirty="0" smtClean="0">
                <a:ea typeface="굴림" pitchFamily="50" charset="-127"/>
              </a:rPr>
              <a:t> Yes</a:t>
            </a:r>
          </a:p>
          <a:p>
            <a:pPr>
              <a:buFont typeface="Arial" pitchFamily="34" charset="0"/>
              <a:buChar char="•"/>
            </a:pPr>
            <a:r>
              <a:rPr lang="en-US" baseline="0" dirty="0" smtClean="0">
                <a:ea typeface="굴림" pitchFamily="50" charset="-127"/>
              </a:rPr>
              <a:t> No </a:t>
            </a:r>
          </a:p>
          <a:p>
            <a:pPr>
              <a:buFont typeface="Arial" pitchFamily="34" charset="0"/>
              <a:buChar char="•"/>
            </a:pPr>
            <a:endParaRPr lang="en-US" baseline="0" dirty="0" smtClean="0">
              <a:ea typeface="굴림" pitchFamily="50" charset="-127"/>
            </a:endParaRPr>
          </a:p>
        </p:txBody>
      </p:sp>
      <p:sp>
        <p:nvSpPr>
          <p:cNvPr id="4" name="Slide Number Placeholder 3"/>
          <p:cNvSpPr>
            <a:spLocks noGrp="1"/>
          </p:cNvSpPr>
          <p:nvPr>
            <p:ph type="sldNum" sz="quarter" idx="10"/>
          </p:nvPr>
        </p:nvSpPr>
        <p:spPr/>
        <p:txBody>
          <a:bodyPr/>
          <a:lstStyle/>
          <a:p>
            <a:fld id="{68111CB4-F7F3-4A44-82E5-7DD80A152AA4}" type="slidenum">
              <a:rPr lang="en-US" smtClean="0"/>
              <a:pPr/>
              <a:t>37</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Survey Question: Does your</a:t>
            </a:r>
            <a:r>
              <a:rPr lang="en-US" baseline="0" dirty="0" smtClean="0"/>
              <a:t> library provide technical support for research data services systems</a:t>
            </a:r>
            <a:r>
              <a:rPr lang="en-US" altLang="ko-KR" baseline="0" dirty="0" smtClean="0">
                <a:ea typeface="굴림" pitchFamily="50" charset="-127"/>
              </a:rPr>
              <a:t>? </a:t>
            </a:r>
          </a:p>
          <a:p>
            <a:endParaRPr lang="en-US" baseline="0" dirty="0" smtClean="0">
              <a:ea typeface="굴림" pitchFamily="50" charset="-127"/>
            </a:endParaRPr>
          </a:p>
          <a:p>
            <a:r>
              <a:rPr lang="en-US" baseline="0" dirty="0" smtClean="0">
                <a:ea typeface="굴림" pitchFamily="50" charset="-127"/>
              </a:rPr>
              <a:t>Answer Choices: </a:t>
            </a:r>
          </a:p>
          <a:p>
            <a:pPr>
              <a:buFont typeface="Arial" pitchFamily="34" charset="0"/>
              <a:buChar char="•"/>
            </a:pPr>
            <a:r>
              <a:rPr lang="en-US" baseline="0" dirty="0" smtClean="0">
                <a:ea typeface="굴림" pitchFamily="50" charset="-127"/>
              </a:rPr>
              <a:t> Yes</a:t>
            </a:r>
          </a:p>
          <a:p>
            <a:pPr>
              <a:buFont typeface="Arial" pitchFamily="34" charset="0"/>
              <a:buChar char="•"/>
            </a:pPr>
            <a:r>
              <a:rPr lang="en-US" baseline="0" dirty="0" smtClean="0">
                <a:ea typeface="굴림" pitchFamily="50" charset="-127"/>
              </a:rPr>
              <a:t> No </a:t>
            </a:r>
          </a:p>
          <a:p>
            <a:pPr>
              <a:buFont typeface="Arial" pitchFamily="34" charset="0"/>
              <a:buChar char="•"/>
            </a:pPr>
            <a:endParaRPr lang="en-US" baseline="0" dirty="0" smtClean="0">
              <a:ea typeface="굴림" pitchFamily="50" charset="-127"/>
            </a:endParaRPr>
          </a:p>
        </p:txBody>
      </p:sp>
      <p:sp>
        <p:nvSpPr>
          <p:cNvPr id="4" name="Slide Number Placeholder 3"/>
          <p:cNvSpPr>
            <a:spLocks noGrp="1"/>
          </p:cNvSpPr>
          <p:nvPr>
            <p:ph type="sldNum" sz="quarter" idx="10"/>
          </p:nvPr>
        </p:nvSpPr>
        <p:spPr/>
        <p:txBody>
          <a:bodyPr/>
          <a:lstStyle/>
          <a:p>
            <a:fld id="{68111CB4-F7F3-4A44-82E5-7DD80A152AA4}" type="slidenum">
              <a:rPr lang="en-US" smtClean="0"/>
              <a:pPr/>
              <a:t>38</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t>
            </a:r>
            <a:endParaRPr lang="en-US" dirty="0" smtClean="0"/>
          </a:p>
          <a:p>
            <a:endParaRPr lang="en-US" dirty="0" smtClean="0"/>
          </a:p>
          <a:p>
            <a:r>
              <a:rPr lang="en-US" dirty="0" smtClean="0"/>
              <a:t>Survey Question: Has your library provided opportunities for staff to develop skills related to </a:t>
            </a:r>
            <a:r>
              <a:rPr lang="en-US" altLang="ko-KR" baseline="0" dirty="0" smtClean="0">
                <a:ea typeface="굴림" pitchFamily="50" charset="-127"/>
              </a:rPr>
              <a:t>research data services (RDS)? </a:t>
            </a:r>
          </a:p>
          <a:p>
            <a:endParaRPr lang="en-US" baseline="0" dirty="0" smtClean="0">
              <a:ea typeface="굴림" pitchFamily="50" charset="-127"/>
            </a:endParaRPr>
          </a:p>
          <a:p>
            <a:r>
              <a:rPr lang="en-US" baseline="0" dirty="0" smtClean="0">
                <a:ea typeface="굴림" pitchFamily="50" charset="-127"/>
              </a:rPr>
              <a:t>Answer Choices: </a:t>
            </a:r>
          </a:p>
          <a:p>
            <a:pPr>
              <a:buFont typeface="Arial" pitchFamily="34" charset="0"/>
              <a:buChar char="•"/>
            </a:pPr>
            <a:r>
              <a:rPr lang="en-US" baseline="0" dirty="0" smtClean="0">
                <a:ea typeface="굴림" pitchFamily="50" charset="-127"/>
              </a:rPr>
              <a:t> Yes</a:t>
            </a:r>
          </a:p>
          <a:p>
            <a:pPr>
              <a:buFont typeface="Arial" pitchFamily="34" charset="0"/>
              <a:buChar char="•"/>
            </a:pPr>
            <a:r>
              <a:rPr lang="en-US" baseline="0" dirty="0" smtClean="0">
                <a:ea typeface="굴림" pitchFamily="50" charset="-127"/>
              </a:rPr>
              <a:t> No </a:t>
            </a:r>
          </a:p>
          <a:p>
            <a:pPr>
              <a:buFont typeface="Arial" pitchFamily="34" charset="0"/>
              <a:buChar char="•"/>
            </a:pPr>
            <a:endParaRPr lang="en-US" baseline="0" dirty="0" smtClean="0">
              <a:ea typeface="굴림" pitchFamily="50" charset="-127"/>
            </a:endParaRPr>
          </a:p>
        </p:txBody>
      </p:sp>
      <p:sp>
        <p:nvSpPr>
          <p:cNvPr id="4" name="Slide Number Placeholder 3"/>
          <p:cNvSpPr>
            <a:spLocks noGrp="1"/>
          </p:cNvSpPr>
          <p:nvPr>
            <p:ph type="sldNum" sz="quarter" idx="10"/>
          </p:nvPr>
        </p:nvSpPr>
        <p:spPr/>
        <p:txBody>
          <a:bodyPr/>
          <a:lstStyle/>
          <a:p>
            <a:fld id="{68111CB4-F7F3-4A44-82E5-7DD80A152AA4}" type="slidenum">
              <a:rPr lang="en-US" smtClean="0"/>
              <a:pPr/>
              <a:t>39</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40</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42</a:t>
            </a:fld>
            <a:endParaRPr lang="en-US"/>
          </a:p>
        </p:txBody>
      </p:sp>
    </p:spTree>
    <p:extLst>
      <p:ext uri="{BB962C8B-B14F-4D97-AF65-F5344CB8AC3E}">
        <p14:creationId xmlns:p14="http://schemas.microsoft.com/office/powerpoint/2010/main" val="768459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40964" name="Slide Number Placeholder 3"/>
          <p:cNvSpPr txBox="1">
            <a:spLocks noGrp="1"/>
          </p:cNvSpPr>
          <p:nvPr/>
        </p:nvSpPr>
        <p:spPr bwMode="auto">
          <a:xfrm>
            <a:off x="3884960" y="8685396"/>
            <a:ext cx="2971490" cy="457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fontAlgn="base">
              <a:spcBef>
                <a:spcPct val="0"/>
              </a:spcBef>
              <a:spcAft>
                <a:spcPct val="0"/>
              </a:spcAft>
            </a:pPr>
            <a:fld id="{C9D59F70-35B4-430D-9B07-EB1817B60C2A}" type="slidenum">
              <a:rPr lang="en-US" sz="1200">
                <a:solidFill>
                  <a:prstClr val="black"/>
                </a:solidFill>
              </a:rPr>
              <a:pPr algn="r" fontAlgn="base">
                <a:spcBef>
                  <a:spcPct val="0"/>
                </a:spcBef>
                <a:spcAft>
                  <a:spcPct val="0"/>
                </a:spcAft>
              </a:pPr>
              <a:t>43</a:t>
            </a:fld>
            <a:endParaRPr lang="en-US" sz="1200"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5</a:t>
            </a:fld>
            <a:endParaRPr lang="en-US"/>
          </a:p>
        </p:txBody>
      </p:sp>
    </p:spTree>
    <p:extLst>
      <p:ext uri="{BB962C8B-B14F-4D97-AF65-F5344CB8AC3E}">
        <p14:creationId xmlns:p14="http://schemas.microsoft.com/office/powerpoint/2010/main" val="3995511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Science is becoming more data intensive,</a:t>
            </a:r>
            <a:r>
              <a:rPr lang="en-US" baseline="0" dirty="0" smtClean="0"/>
              <a:t> computational, and collaborative</a:t>
            </a:r>
          </a:p>
          <a:p>
            <a:r>
              <a:rPr lang="en-US" dirty="0" smtClean="0"/>
              <a:t>Science has entered a “fourth paradigm” that is more collaborative, more computational, and more data intensive (Hey, </a:t>
            </a:r>
            <a:r>
              <a:rPr lang="en-US" dirty="0" err="1" smtClean="0"/>
              <a:t>Tansley</a:t>
            </a:r>
            <a:r>
              <a:rPr lang="en-US" dirty="0" smtClean="0"/>
              <a:t>, &amp; Tolle, 2009a) than the previous experimental, theoretical, and computational paradigms. This emerging scientific paradigm is often referred to as e-science or e-research (Hey, </a:t>
            </a:r>
            <a:r>
              <a:rPr lang="en-US" dirty="0" err="1" smtClean="0"/>
              <a:t>Tansley</a:t>
            </a:r>
            <a:r>
              <a:rPr lang="en-US" dirty="0" smtClean="0"/>
              <a:t>, &amp; Tolle, 2009b). Increased reliance on technology in all parts of scientific endeavor, or </a:t>
            </a:r>
            <a:r>
              <a:rPr lang="en-US" dirty="0" err="1" smtClean="0"/>
              <a:t>cyberinfrastructure</a:t>
            </a:r>
            <a:r>
              <a:rPr lang="en-US" dirty="0" smtClean="0"/>
              <a:t>, and the establishment of data management and data sharing mandates by many research funding bodies  have motivated academic libraries to respond to the changing needs of their faculty and student researchers and consider how best to engage in e-science through the development of library-based research data services (RDS). </a:t>
            </a:r>
            <a:endParaRPr lang="en-US" dirty="0"/>
          </a:p>
        </p:txBody>
      </p:sp>
      <p:sp>
        <p:nvSpPr>
          <p:cNvPr id="4" name="Slide Number Placeholder 3"/>
          <p:cNvSpPr>
            <a:spLocks noGrp="1"/>
          </p:cNvSpPr>
          <p:nvPr>
            <p:ph type="sldNum" sz="quarter" idx="10"/>
          </p:nvPr>
        </p:nvSpPr>
        <p:spPr/>
        <p:txBody>
          <a:bodyPr/>
          <a:lstStyle/>
          <a:p>
            <a:pPr>
              <a:defRPr/>
            </a:pPr>
            <a:fld id="{FD5B5A2B-FD53-4C24-9A72-72FC3F915CED}" type="slidenum">
              <a:rPr lang="en-US" smtClean="0"/>
              <a:pPr>
                <a:defRPr/>
              </a:pPr>
              <a:t>8</a:t>
            </a:fld>
            <a:endParaRPr lang="en-US" dirty="0"/>
          </a:p>
        </p:txBody>
      </p:sp>
    </p:spTree>
    <p:extLst>
      <p:ext uri="{BB962C8B-B14F-4D97-AF65-F5344CB8AC3E}">
        <p14:creationId xmlns:p14="http://schemas.microsoft.com/office/powerpoint/2010/main" val="137171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dirty="0" smtClean="0"/>
              <a:t>Motivation for sharing</a:t>
            </a:r>
            <a:r>
              <a:rPr lang="en-US" baseline="0" dirty="0" smtClean="0"/>
              <a:t> and reusing data and the need for better data services comes from several drivers.</a:t>
            </a:r>
          </a:p>
          <a:p>
            <a:r>
              <a:rPr lang="en-US" baseline="0" dirty="0" smtClean="0"/>
              <a:t>The first of these is the growing open science movement, with government initiatives to make data publicly available. This is from the US, but there are initiatives in other countries as well. In the U.S., Data management and data sharing mandates have been established by the National Science Foundation, the National Endowment for the Humanities, the National Institutes of Health and others (University Libraries, University of Minnesota, 2011). </a:t>
            </a:r>
          </a:p>
          <a:p>
            <a:r>
              <a:rPr lang="en-US" baseline="0" dirty="0" smtClean="0"/>
              <a:t>Australian Research Council</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9</a:t>
            </a:fld>
            <a:endParaRPr lang="en-US"/>
          </a:p>
        </p:txBody>
      </p:sp>
    </p:spTree>
    <p:extLst>
      <p:ext uri="{BB962C8B-B14F-4D97-AF65-F5344CB8AC3E}">
        <p14:creationId xmlns:p14="http://schemas.microsoft.com/office/powerpoint/2010/main" val="1789700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fld id="{A8F4F9C4-2AE9-4405-A7E9-BBF50FF34E6B}" type="slidenum">
              <a:rPr lang="en-US" smtClean="0"/>
              <a:pPr/>
              <a:t>10</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dirty="0" smtClean="0"/>
              <a:t>Both</a:t>
            </a:r>
            <a:r>
              <a:rPr lang="en-US" b="0" baseline="0" dirty="0" smtClean="0"/>
              <a:t> a motivator and a reason for acting now is the vulnerability of data and datasets. A majority of scientists store their data on their own hard drives or in their offices. Back ups may be USB drives or printouts. </a:t>
            </a:r>
            <a:endParaRPr lang="en-US" b="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project I am describing today is part of the National</a:t>
            </a:r>
            <a:r>
              <a:rPr lang="en-US" baseline="0" dirty="0" smtClean="0"/>
              <a:t> Science Foundation’s </a:t>
            </a:r>
            <a:r>
              <a:rPr lang="en-US" baseline="0" dirty="0" err="1" smtClean="0"/>
              <a:t>DataNet</a:t>
            </a:r>
            <a:r>
              <a:rPr lang="en-US" baseline="0" dirty="0" smtClean="0"/>
              <a:t> program.</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DataONE</a:t>
            </a:r>
            <a:r>
              <a:rPr lang="en-US" dirty="0" smtClean="0"/>
              <a:t> is a combination of people, hardware,</a:t>
            </a:r>
            <a:r>
              <a:rPr lang="en-US" baseline="0" dirty="0" smtClean="0"/>
              <a:t> and software.</a:t>
            </a:r>
            <a:endParaRPr lang="en-US" dirty="0"/>
          </a:p>
        </p:txBody>
      </p:sp>
      <p:sp>
        <p:nvSpPr>
          <p:cNvPr id="4" name="Slide Number Placeholder 3"/>
          <p:cNvSpPr>
            <a:spLocks noGrp="1"/>
          </p:cNvSpPr>
          <p:nvPr>
            <p:ph type="sldNum" sz="quarter" idx="10"/>
          </p:nvPr>
        </p:nvSpPr>
        <p:spPr/>
        <p:txBody>
          <a:bodyPr/>
          <a:lstStyle/>
          <a:p>
            <a:fld id="{9E644986-AE8F-1341-A5BE-1A685DBFBDA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582538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2.xml"/><Relationship Id="rId4" Type="http://schemas.openxmlformats.org/officeDocument/2006/relationships/image" Target="../media/image5.tif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3.xml"/><Relationship Id="rId4" Type="http://schemas.openxmlformats.org/officeDocument/2006/relationships/image" Target="../media/image5.tif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7969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07442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endParaRPr lang="en-US" sz="2400">
              <a:solidFill>
                <a:prstClr val="black"/>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fld id="{1A5E99D2-8F95-47FC-B4A5-C15F33F20BFF}" type="slidenum">
              <a:rPr lang="en-US" sz="2400">
                <a:solidFill>
                  <a:prstClr val="black"/>
                </a:solidFill>
              </a:rPr>
              <a:pPr fontAlgn="base">
                <a:spcBef>
                  <a:spcPct val="0"/>
                </a:spcBef>
                <a:spcAft>
                  <a:spcPct val="0"/>
                </a:spcAft>
                <a:defRPr/>
              </a:pPr>
              <a:t>‹#›</a:t>
            </a:fld>
            <a:endParaRPr lang="en-US" sz="2400">
              <a:solidFill>
                <a:prstClr val="black"/>
              </a:solidFill>
            </a:endParaRPr>
          </a:p>
        </p:txBody>
      </p:sp>
    </p:spTree>
    <p:extLst>
      <p:ext uri="{BB962C8B-B14F-4D97-AF65-F5344CB8AC3E}">
        <p14:creationId xmlns:p14="http://schemas.microsoft.com/office/powerpoint/2010/main" val="2489639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5236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7311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EB9A394C-BFF1-4AD3-8FB1-B4A170A0CC7E}" type="datetimeFigureOut">
              <a:rPr lang="en-US"/>
              <a:pPr>
                <a:defRPr/>
              </a:pPr>
              <a:t>6/20/2019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1BD7AC54-8B0D-456E-9153-45A7A8924453}" type="slidenum">
              <a:rPr lang="en-US"/>
              <a:pPr>
                <a:defRPr/>
              </a:pPr>
              <a:t>‹#›</a:t>
            </a:fld>
            <a:endParaRPr lang="en-US"/>
          </a:p>
        </p:txBody>
      </p:sp>
    </p:spTree>
    <p:extLst>
      <p:ext uri="{BB962C8B-B14F-4D97-AF65-F5344CB8AC3E}">
        <p14:creationId xmlns:p14="http://schemas.microsoft.com/office/powerpoint/2010/main" val="1698340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30708"/>
            <a:ext cx="7772400" cy="1470025"/>
          </a:xfrm>
        </p:spPr>
        <p:txBody>
          <a:bodyPr/>
          <a:lstStyle>
            <a:lvl1pPr algn="l">
              <a:defRPr b="1">
                <a:solidFill>
                  <a:srgbClr val="1A435D"/>
                </a:solidFill>
                <a:latin typeface="+mj-lt"/>
                <a:cs typeface="Candara"/>
              </a:defRPr>
            </a:lvl1pPr>
          </a:lstStyle>
          <a:p>
            <a:r>
              <a:rPr lang="en-US" smtClean="0"/>
              <a:t>Click to edit Master title style</a:t>
            </a:r>
            <a:endParaRPr lang="en-US" dirty="0"/>
          </a:p>
        </p:txBody>
      </p:sp>
      <p:sp>
        <p:nvSpPr>
          <p:cNvPr id="3" name="Subtitle 2"/>
          <p:cNvSpPr>
            <a:spLocks noGrp="1"/>
          </p:cNvSpPr>
          <p:nvPr>
            <p:ph type="subTitle" idx="1"/>
          </p:nvPr>
        </p:nvSpPr>
        <p:spPr>
          <a:xfrm>
            <a:off x="683670" y="2348705"/>
            <a:ext cx="4881059"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pic>
        <p:nvPicPr>
          <p:cNvPr id="9" name="Picture 8" descr="globepiece.tif"/>
          <p:cNvPicPr>
            <a:picLocks noChangeAspect="1"/>
          </p:cNvPicPr>
          <p:nvPr/>
        </p:nvPicPr>
        <p:blipFill>
          <a:blip r:embed="rId2" cstate="print"/>
          <a:stretch>
            <a:fillRect/>
          </a:stretch>
        </p:blipFill>
        <p:spPr>
          <a:xfrm>
            <a:off x="5398099" y="1994638"/>
            <a:ext cx="3758730" cy="4876190"/>
          </a:xfrm>
          <a:prstGeom prst="rect">
            <a:avLst/>
          </a:prstGeom>
        </p:spPr>
      </p:pic>
      <p:pic>
        <p:nvPicPr>
          <p:cNvPr id="11" name="Picture 10" descr="DataONE_South America LOGO.t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5869284"/>
            <a:ext cx="1905000" cy="454523"/>
          </a:xfrm>
          <a:prstGeom prst="rect">
            <a:avLst/>
          </a:prstGeom>
        </p:spPr>
      </p:pic>
      <p:pic>
        <p:nvPicPr>
          <p:cNvPr id="10" name="Picture 9" descr="globepiece.tif"/>
          <p:cNvPicPr>
            <a:picLocks noChangeAspect="1"/>
          </p:cNvPicPr>
          <p:nvPr userDrawn="1"/>
        </p:nvPicPr>
        <p:blipFill>
          <a:blip r:embed="rId2" cstate="print"/>
          <a:stretch>
            <a:fillRect/>
          </a:stretch>
        </p:blipFill>
        <p:spPr>
          <a:xfrm>
            <a:off x="5398099" y="1994638"/>
            <a:ext cx="3758730" cy="4876190"/>
          </a:xfrm>
          <a:prstGeom prst="rect">
            <a:avLst/>
          </a:prstGeom>
        </p:spPr>
      </p:pic>
      <p:pic>
        <p:nvPicPr>
          <p:cNvPr id="12" name="Picture 11" descr="DataONE_South America LOGO.ti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85800" y="5869284"/>
            <a:ext cx="1905000" cy="454523"/>
          </a:xfrm>
          <a:prstGeom prst="rect">
            <a:avLst/>
          </a:prstGeom>
        </p:spPr>
      </p:pic>
    </p:spTree>
    <p:extLst>
      <p:ext uri="{BB962C8B-B14F-4D97-AF65-F5344CB8AC3E}">
        <p14:creationId xmlns:p14="http://schemas.microsoft.com/office/powerpoint/2010/main" val="41423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1" name="Title 1"/>
          <p:cNvSpPr>
            <a:spLocks noGrp="1"/>
          </p:cNvSpPr>
          <p:nvPr>
            <p:ph type="title"/>
          </p:nvPr>
        </p:nvSpPr>
        <p:spPr>
          <a:xfrm>
            <a:off x="457200" y="274638"/>
            <a:ext cx="8229600" cy="892681"/>
          </a:xfrm>
        </p:spPr>
        <p:txBody>
          <a:bodyPr/>
          <a:lstStyle>
            <a:lvl1pPr>
              <a:defRPr/>
            </a:lvl1pPr>
          </a:lstStyle>
          <a:p>
            <a:r>
              <a:rPr lang="en-US" smtClean="0"/>
              <a:t>Click to edit Master title style</a:t>
            </a:r>
            <a:endParaRPr lang="en-US"/>
          </a:p>
        </p:txBody>
      </p:sp>
      <p:cxnSp>
        <p:nvCxnSpPr>
          <p:cNvPr id="12" name="Straight Connector 11"/>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881864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50034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119902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0"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3650577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Date Placeholder 6"/>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10" name="Straight Connector 9"/>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2"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596792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8"/>
          <p:cNvGrpSpPr>
            <a:grpSpLocks/>
          </p:cNvGrpSpPr>
          <p:nvPr/>
        </p:nvGrpSpPr>
        <p:grpSpPr bwMode="auto">
          <a:xfrm>
            <a:off x="4648200" y="6096000"/>
            <a:ext cx="3810000" cy="547688"/>
            <a:chOff x="4648200" y="6267450"/>
            <a:chExt cx="3810000" cy="547360"/>
          </a:xfrm>
        </p:grpSpPr>
        <p:pic>
          <p:nvPicPr>
            <p:cNvPr id="5"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6"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9"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A7A5879D-0847-40C2-92AE-61FA06F5F670}"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3033125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6" name="Straight Connector 5"/>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8"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4752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6"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4167904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 name="Title 1"/>
          <p:cNvSpPr>
            <a:spLocks noGrp="1"/>
          </p:cNvSpPr>
          <p:nvPr>
            <p:ph type="title"/>
          </p:nvPr>
        </p:nvSpPr>
        <p:spPr>
          <a:xfrm>
            <a:off x="457200" y="274638"/>
            <a:ext cx="8229600" cy="892681"/>
          </a:xfrm>
        </p:spPr>
        <p:txBody>
          <a:bodyPr/>
          <a:lstStyle/>
          <a:p>
            <a:r>
              <a:rPr lang="en-US" smtClean="0"/>
              <a:t>Click to edit Master title style</a:t>
            </a:r>
            <a:endParaRPr lang="en-US"/>
          </a:p>
        </p:txBody>
      </p:sp>
      <p:cxnSp>
        <p:nvCxnSpPr>
          <p:cNvPr id="7" name="Straight Connector 6"/>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3928640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366050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2372426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5pPr>
              <a:defRPr i="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cxnSp>
        <p:nvCxnSpPr>
          <p:cNvPr id="7" name="Straight Connector 6"/>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cxnSp>
        <p:nvCxnSpPr>
          <p:cNvPr id="9" name="Straight Connector 8"/>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6208914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8"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661824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10" name="Title 1"/>
          <p:cNvSpPr>
            <a:spLocks noGrp="1"/>
          </p:cNvSpPr>
          <p:nvPr>
            <p:ph type="title"/>
          </p:nvPr>
        </p:nvSpPr>
        <p:spPr>
          <a:xfrm>
            <a:off x="457200" y="274638"/>
            <a:ext cx="8229600" cy="892681"/>
          </a:xfrm>
        </p:spPr>
        <p:txBody>
          <a:bodyPr/>
          <a:lstStyle/>
          <a:p>
            <a:r>
              <a:rPr lang="en-US" smtClean="0"/>
              <a:t>Click to edit Master title style</a:t>
            </a:r>
            <a:endParaRPr lang="en-US"/>
          </a:p>
        </p:txBody>
      </p:sp>
      <p:cxnSp>
        <p:nvCxnSpPr>
          <p:cNvPr id="11" name="Straight Connector 10"/>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2871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ColTx" userDrawn="1">
  <p:cSld name="twoColTx">
    <p:spTree>
      <p:nvGrpSpPr>
        <p:cNvPr id="1" name="Shape 13"/>
        <p:cNvGrpSpPr/>
        <p:nvPr/>
      </p:nvGrpSpPr>
      <p:grpSpPr>
        <a:xfrm>
          <a:off x="0" y="0"/>
          <a:ext cx="0" cy="0"/>
          <a:chOff x="0" y="0"/>
          <a:chExt cx="0" cy="0"/>
        </a:xfrm>
      </p:grpSpPr>
      <p:sp>
        <p:nvSpPr>
          <p:cNvPr id="2"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38424331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slide with white background">
    <p:spTree>
      <p:nvGrpSpPr>
        <p:cNvPr id="1" name=""/>
        <p:cNvGrpSpPr/>
        <p:nvPr/>
      </p:nvGrpSpPr>
      <p:grpSpPr>
        <a:xfrm>
          <a:off x="0" y="0"/>
          <a:ext cx="0" cy="0"/>
          <a:chOff x="0" y="0"/>
          <a:chExt cx="0" cy="0"/>
        </a:xfrm>
      </p:grpSpPr>
      <p:sp>
        <p:nvSpPr>
          <p:cNvPr id="5" name="Rectangle 4"/>
          <p:cNvSpPr/>
          <p:nvPr userDrawn="1"/>
        </p:nvSpPr>
        <p:spPr>
          <a:xfrm>
            <a:off x="0" y="0"/>
            <a:ext cx="9146208" cy="685657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 name="Title 1"/>
          <p:cNvSpPr>
            <a:spLocks noGrp="1"/>
          </p:cNvSpPr>
          <p:nvPr>
            <p:ph type="title"/>
          </p:nvPr>
        </p:nvSpPr>
        <p:spPr>
          <a:xfrm>
            <a:off x="457200" y="274638"/>
            <a:ext cx="8229600" cy="892681"/>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346908"/>
            <a:ext cx="8229600" cy="497321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cxnSp>
        <p:nvCxnSpPr>
          <p:cNvPr id="8" name="Straight Connector 7"/>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62180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grpSp>
        <p:nvGrpSpPr>
          <p:cNvPr id="5" name="Group 8"/>
          <p:cNvGrpSpPr>
            <a:grpSpLocks/>
          </p:cNvGrpSpPr>
          <p:nvPr/>
        </p:nvGrpSpPr>
        <p:grpSpPr bwMode="auto">
          <a:xfrm>
            <a:off x="4648200" y="6096000"/>
            <a:ext cx="3810000" cy="547688"/>
            <a:chOff x="4648200" y="6267450"/>
            <a:chExt cx="3810000" cy="547360"/>
          </a:xfrm>
        </p:grpSpPr>
        <p:pic>
          <p:nvPicPr>
            <p:cNvPr id="6"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7"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9" name="Footer Placeholder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10" name="Slide Number Placeholder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80B8D68A-7386-453A-B678-DBEED76719F3}"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32438836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30708"/>
            <a:ext cx="7772400" cy="1470025"/>
          </a:xfrm>
        </p:spPr>
        <p:txBody>
          <a:bodyPr/>
          <a:lstStyle>
            <a:lvl1pPr algn="l">
              <a:defRPr b="1">
                <a:solidFill>
                  <a:srgbClr val="1A435D"/>
                </a:solidFill>
                <a:latin typeface="+mj-lt"/>
                <a:cs typeface="Candara"/>
              </a:defRPr>
            </a:lvl1pPr>
          </a:lstStyle>
          <a:p>
            <a:r>
              <a:rPr lang="en-US" smtClean="0"/>
              <a:t>Click to edit Master title style</a:t>
            </a:r>
            <a:endParaRPr lang="en-US" dirty="0"/>
          </a:p>
        </p:txBody>
      </p:sp>
      <p:sp>
        <p:nvSpPr>
          <p:cNvPr id="3" name="Subtitle 2"/>
          <p:cNvSpPr>
            <a:spLocks noGrp="1"/>
          </p:cNvSpPr>
          <p:nvPr>
            <p:ph type="subTitle" idx="1"/>
          </p:nvPr>
        </p:nvSpPr>
        <p:spPr>
          <a:xfrm>
            <a:off x="683670" y="2348705"/>
            <a:ext cx="4881059"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pic>
        <p:nvPicPr>
          <p:cNvPr id="9" name="Picture 8" descr="globepiece.tif"/>
          <p:cNvPicPr>
            <a:picLocks noChangeAspect="1"/>
          </p:cNvPicPr>
          <p:nvPr/>
        </p:nvPicPr>
        <p:blipFill>
          <a:blip r:embed="rId2" cstate="print"/>
          <a:stretch>
            <a:fillRect/>
          </a:stretch>
        </p:blipFill>
        <p:spPr>
          <a:xfrm>
            <a:off x="5398099" y="1994638"/>
            <a:ext cx="3758730" cy="4876190"/>
          </a:xfrm>
          <a:prstGeom prst="rect">
            <a:avLst/>
          </a:prstGeom>
        </p:spPr>
      </p:pic>
      <p:pic>
        <p:nvPicPr>
          <p:cNvPr id="11" name="Picture 10" descr="DataONE_South America LOGO.t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5869284"/>
            <a:ext cx="1905000" cy="454523"/>
          </a:xfrm>
          <a:prstGeom prst="rect">
            <a:avLst/>
          </a:prstGeom>
        </p:spPr>
      </p:pic>
      <p:pic>
        <p:nvPicPr>
          <p:cNvPr id="10" name="Picture 9" descr="globepiece.tif"/>
          <p:cNvPicPr>
            <a:picLocks noChangeAspect="1"/>
          </p:cNvPicPr>
          <p:nvPr userDrawn="1"/>
        </p:nvPicPr>
        <p:blipFill>
          <a:blip r:embed="rId2" cstate="print"/>
          <a:stretch>
            <a:fillRect/>
          </a:stretch>
        </p:blipFill>
        <p:spPr>
          <a:xfrm>
            <a:off x="5398099" y="1994638"/>
            <a:ext cx="3758730" cy="4876190"/>
          </a:xfrm>
          <a:prstGeom prst="rect">
            <a:avLst/>
          </a:prstGeom>
        </p:spPr>
      </p:pic>
      <p:pic>
        <p:nvPicPr>
          <p:cNvPr id="12" name="Picture 11" descr="DataONE_South America LOGO.ti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85800" y="5869284"/>
            <a:ext cx="1905000" cy="454523"/>
          </a:xfrm>
          <a:prstGeom prst="rect">
            <a:avLst/>
          </a:prstGeom>
        </p:spPr>
      </p:pic>
    </p:spTree>
    <p:extLst>
      <p:ext uri="{BB962C8B-B14F-4D97-AF65-F5344CB8AC3E}">
        <p14:creationId xmlns:p14="http://schemas.microsoft.com/office/powerpoint/2010/main" val="2939600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1" name="Title 1"/>
          <p:cNvSpPr>
            <a:spLocks noGrp="1"/>
          </p:cNvSpPr>
          <p:nvPr>
            <p:ph type="title"/>
          </p:nvPr>
        </p:nvSpPr>
        <p:spPr>
          <a:xfrm>
            <a:off x="457200" y="274638"/>
            <a:ext cx="8229600" cy="892681"/>
          </a:xfrm>
        </p:spPr>
        <p:txBody>
          <a:bodyPr/>
          <a:lstStyle>
            <a:lvl1pPr>
              <a:defRPr/>
            </a:lvl1pPr>
          </a:lstStyle>
          <a:p>
            <a:r>
              <a:rPr lang="en-US" smtClean="0"/>
              <a:t>Click to edit Master title style</a:t>
            </a:r>
            <a:endParaRPr lang="en-US"/>
          </a:p>
        </p:txBody>
      </p:sp>
      <p:cxnSp>
        <p:nvCxnSpPr>
          <p:cNvPr id="12" name="Straight Connector 11"/>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0136603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50034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381253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0"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4496812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Date Placeholder 6"/>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10" name="Straight Connector 9"/>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12"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4437813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7EF2230-5450-D547-A1D3-5726BEA55F5C}" type="slidenum">
              <a:rPr lang="en-US" smtClean="0">
                <a:solidFill>
                  <a:prstClr val="black">
                    <a:tint val="75000"/>
                  </a:prstClr>
                </a:solidFill>
              </a:rPr>
              <a:pPr/>
              <a:t>‹#›</a:t>
            </a:fld>
            <a:endParaRPr lang="en-US">
              <a:solidFill>
                <a:prstClr val="black">
                  <a:tint val="75000"/>
                </a:prstClr>
              </a:solidFill>
            </a:endParaRPr>
          </a:p>
        </p:txBody>
      </p:sp>
      <p:cxnSp>
        <p:nvCxnSpPr>
          <p:cNvPr id="6" name="Straight Connector 5"/>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8"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375718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6"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30816957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 name="Title 1"/>
          <p:cNvSpPr>
            <a:spLocks noGrp="1"/>
          </p:cNvSpPr>
          <p:nvPr>
            <p:ph type="title"/>
          </p:nvPr>
        </p:nvSpPr>
        <p:spPr>
          <a:xfrm>
            <a:off x="457200" y="274638"/>
            <a:ext cx="8229600" cy="892681"/>
          </a:xfrm>
        </p:spPr>
        <p:txBody>
          <a:bodyPr/>
          <a:lstStyle/>
          <a:p>
            <a:r>
              <a:rPr lang="en-US" smtClean="0"/>
              <a:t>Click to edit Master title style</a:t>
            </a:r>
            <a:endParaRPr lang="en-US"/>
          </a:p>
        </p:txBody>
      </p:sp>
      <p:cxnSp>
        <p:nvCxnSpPr>
          <p:cNvPr id="7" name="Straight Connector 6"/>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4703916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4242157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46606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grpSp>
        <p:nvGrpSpPr>
          <p:cNvPr id="7" name="Group 8"/>
          <p:cNvGrpSpPr>
            <a:grpSpLocks/>
          </p:cNvGrpSpPr>
          <p:nvPr/>
        </p:nvGrpSpPr>
        <p:grpSpPr bwMode="auto">
          <a:xfrm>
            <a:off x="4648200" y="6096000"/>
            <a:ext cx="3810000" cy="547688"/>
            <a:chOff x="4648200" y="6267450"/>
            <a:chExt cx="3810000" cy="547360"/>
          </a:xfrm>
        </p:grpSpPr>
        <p:pic>
          <p:nvPicPr>
            <p:cNvPr id="8"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9"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11"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12"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FCD53765-BE9E-49C8-8D09-994C272E2F63}"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29739418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5pPr>
              <a:defRPr i="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cxnSp>
        <p:nvCxnSpPr>
          <p:cNvPr id="7" name="Straight Connector 6"/>
          <p:cNvCxnSpPr/>
          <p:nvPr/>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cxnSp>
        <p:nvCxnSpPr>
          <p:cNvPr id="9" name="Straight Connector 8"/>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1178965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6AB14-B601-5148-B233-4062AA705253}" type="datetimeFigureOut">
              <a:rPr lang="en-US" smtClean="0">
                <a:solidFill>
                  <a:prstClr val="black">
                    <a:tint val="75000"/>
                  </a:prstClr>
                </a:solidFill>
              </a:rPr>
              <a:pPr/>
              <a:t>6/20/2019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133"/>
          <p:cNvSpPr txBox="1">
            <a:spLocks/>
          </p:cNvSpPr>
          <p:nvPr/>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
        <p:nvSpPr>
          <p:cNvPr id="8"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17734940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10" name="Title 1"/>
          <p:cNvSpPr>
            <a:spLocks noGrp="1"/>
          </p:cNvSpPr>
          <p:nvPr>
            <p:ph type="title"/>
          </p:nvPr>
        </p:nvSpPr>
        <p:spPr>
          <a:xfrm>
            <a:off x="457200" y="274638"/>
            <a:ext cx="8229600" cy="892681"/>
          </a:xfrm>
        </p:spPr>
        <p:txBody>
          <a:bodyPr/>
          <a:lstStyle/>
          <a:p>
            <a:r>
              <a:rPr lang="en-US" smtClean="0"/>
              <a:t>Click to edit Master title style</a:t>
            </a:r>
            <a:endParaRPr lang="en-US"/>
          </a:p>
        </p:txBody>
      </p:sp>
      <p:cxnSp>
        <p:nvCxnSpPr>
          <p:cNvPr id="11" name="Straight Connector 10"/>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6125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ColTx" userDrawn="1">
  <p:cSld name="twoColTx">
    <p:spTree>
      <p:nvGrpSpPr>
        <p:cNvPr id="1" name="Shape 13"/>
        <p:cNvGrpSpPr/>
        <p:nvPr/>
      </p:nvGrpSpPr>
      <p:grpSpPr>
        <a:xfrm>
          <a:off x="0" y="0"/>
          <a:ext cx="0" cy="0"/>
          <a:chOff x="0" y="0"/>
          <a:chExt cx="0" cy="0"/>
        </a:xfrm>
      </p:grpSpPr>
      <p:sp>
        <p:nvSpPr>
          <p:cNvPr id="2"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6107193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 slide with white background">
    <p:spTree>
      <p:nvGrpSpPr>
        <p:cNvPr id="1" name=""/>
        <p:cNvGrpSpPr/>
        <p:nvPr/>
      </p:nvGrpSpPr>
      <p:grpSpPr>
        <a:xfrm>
          <a:off x="0" y="0"/>
          <a:ext cx="0" cy="0"/>
          <a:chOff x="0" y="0"/>
          <a:chExt cx="0" cy="0"/>
        </a:xfrm>
      </p:grpSpPr>
      <p:sp>
        <p:nvSpPr>
          <p:cNvPr id="5" name="Rectangle 4"/>
          <p:cNvSpPr/>
          <p:nvPr userDrawn="1"/>
        </p:nvSpPr>
        <p:spPr>
          <a:xfrm>
            <a:off x="0" y="0"/>
            <a:ext cx="9146208" cy="685657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 name="Title 1"/>
          <p:cNvSpPr>
            <a:spLocks noGrp="1"/>
          </p:cNvSpPr>
          <p:nvPr>
            <p:ph type="title"/>
          </p:nvPr>
        </p:nvSpPr>
        <p:spPr>
          <a:xfrm>
            <a:off x="457200" y="274638"/>
            <a:ext cx="8229600" cy="892681"/>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346908"/>
            <a:ext cx="8229600" cy="497321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cxnSp>
        <p:nvCxnSpPr>
          <p:cNvPr id="8" name="Straight Connector 7"/>
          <p:cNvCxnSpPr/>
          <p:nvPr userDrawn="1"/>
        </p:nvCxnSpPr>
        <p:spPr>
          <a:xfrm>
            <a:off x="457200" y="1167319"/>
            <a:ext cx="82296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33"/>
          <p:cNvSpPr txBox="1">
            <a:spLocks/>
          </p:cNvSpPr>
          <p:nvPr userDrawn="1"/>
        </p:nvSpPr>
        <p:spPr>
          <a:xfrm>
            <a:off x="7005496" y="6486835"/>
            <a:ext cx="2133600" cy="365125"/>
          </a:xfrm>
          <a:prstGeom prst="rect">
            <a:avLst/>
          </a:prstGeom>
        </p:spPr>
        <p:txBody>
          <a:bodyPr vert="horz" lIns="91440" tIns="45720" rIns="91440" bIns="45720" rtlCol="0" anchor="ctr"/>
          <a:lstStyle/>
          <a:p>
            <a:pPr algn="r" defTabSz="457200">
              <a:defRPr/>
            </a:pPr>
            <a:fld id="{87EF2230-5450-D547-A1D3-5726BEA55F5C}" type="slidenum">
              <a:rPr lang="en-US" sz="1200" smtClean="0">
                <a:solidFill>
                  <a:srgbClr val="7FA6A4"/>
                </a:solidFill>
              </a:rPr>
              <a:pPr algn="r" defTabSz="457200">
                <a:defRPr/>
              </a:pPr>
              <a:t>‹#›</a:t>
            </a:fld>
            <a:endParaRPr lang="en-US" sz="1200" dirty="0">
              <a:solidFill>
                <a:srgbClr val="7FA6A4"/>
              </a:solidFill>
            </a:endParaRPr>
          </a:p>
        </p:txBody>
      </p:sp>
    </p:spTree>
    <p:extLst>
      <p:ext uri="{BB962C8B-B14F-4D97-AF65-F5344CB8AC3E}">
        <p14:creationId xmlns:p14="http://schemas.microsoft.com/office/powerpoint/2010/main" val="252219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664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8"/>
          <p:cNvGrpSpPr>
            <a:grpSpLocks/>
          </p:cNvGrpSpPr>
          <p:nvPr/>
        </p:nvGrpSpPr>
        <p:grpSpPr bwMode="auto">
          <a:xfrm>
            <a:off x="4648200" y="6096000"/>
            <a:ext cx="3810000" cy="547688"/>
            <a:chOff x="4648200" y="6267450"/>
            <a:chExt cx="3810000" cy="547360"/>
          </a:xfrm>
        </p:grpSpPr>
        <p:pic>
          <p:nvPicPr>
            <p:cNvPr id="6"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7"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9" name="Footer Placeholder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10" name="Slide Number Placeholder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44576CDB-BDEC-4B2C-A8AC-E4041DEBF89F}"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3539982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8"/>
          <p:cNvGrpSpPr>
            <a:grpSpLocks/>
          </p:cNvGrpSpPr>
          <p:nvPr/>
        </p:nvGrpSpPr>
        <p:grpSpPr bwMode="auto">
          <a:xfrm>
            <a:off x="4648200" y="6096000"/>
            <a:ext cx="3810000" cy="547688"/>
            <a:chOff x="4648200" y="6267450"/>
            <a:chExt cx="3810000" cy="547360"/>
          </a:xfrm>
        </p:grpSpPr>
        <p:pic>
          <p:nvPicPr>
            <p:cNvPr id="6"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7"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9" name="Footer Placeholder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10" name="Slide Number Placeholder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430925BD-0EF4-44CA-8531-230760F653E7}"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1871602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4" name="Group 8"/>
          <p:cNvGrpSpPr>
            <a:grpSpLocks/>
          </p:cNvGrpSpPr>
          <p:nvPr/>
        </p:nvGrpSpPr>
        <p:grpSpPr bwMode="auto">
          <a:xfrm>
            <a:off x="4648200" y="6096000"/>
            <a:ext cx="3810000" cy="547688"/>
            <a:chOff x="4648200" y="6267450"/>
            <a:chExt cx="3810000" cy="547360"/>
          </a:xfrm>
        </p:grpSpPr>
        <p:pic>
          <p:nvPicPr>
            <p:cNvPr id="5"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6"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9"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C0B9EDE2-23AB-4C99-9B8A-70DB4674F5E2}"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210510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4" name="Group 8"/>
          <p:cNvGrpSpPr>
            <a:grpSpLocks/>
          </p:cNvGrpSpPr>
          <p:nvPr/>
        </p:nvGrpSpPr>
        <p:grpSpPr bwMode="auto">
          <a:xfrm>
            <a:off x="4648200" y="6096000"/>
            <a:ext cx="3810000" cy="547688"/>
            <a:chOff x="4648200" y="6267450"/>
            <a:chExt cx="3810000" cy="547360"/>
          </a:xfrm>
        </p:grpSpPr>
        <p:pic>
          <p:nvPicPr>
            <p:cNvPr id="5" name="Picture 1" descr="UT Signature Horizontal"/>
            <p:cNvPicPr>
              <a:picLocks noChangeAspect="1" noChangeArrowheads="1"/>
            </p:cNvPicPr>
            <p:nvPr userDrawn="1"/>
          </p:nvPicPr>
          <p:blipFill>
            <a:blip r:embed="rId2" cstate="print"/>
            <a:srcRect/>
            <a:stretch>
              <a:fillRect/>
            </a:stretch>
          </p:blipFill>
          <p:spPr bwMode="auto">
            <a:xfrm>
              <a:off x="4648200" y="6267450"/>
              <a:ext cx="3810000" cy="285750"/>
            </a:xfrm>
            <a:prstGeom prst="rect">
              <a:avLst/>
            </a:prstGeom>
            <a:noFill/>
            <a:ln w="9525">
              <a:noFill/>
              <a:miter lim="800000"/>
              <a:headEnd/>
              <a:tailEnd/>
            </a:ln>
          </p:spPr>
        </p:pic>
        <p:sp>
          <p:nvSpPr>
            <p:cNvPr id="6" name="TextBox 9"/>
            <p:cNvSpPr txBox="1">
              <a:spLocks noChangeArrowheads="1"/>
            </p:cNvSpPr>
            <p:nvPr userDrawn="1"/>
          </p:nvSpPr>
          <p:spPr bwMode="auto">
            <a:xfrm>
              <a:off x="5078413" y="6553029"/>
              <a:ext cx="3379787" cy="261781"/>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endParaRPr lang="en-US" sz="2400">
              <a:solidFill>
                <a:prstClr val="black"/>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ea typeface="ＭＳ Ｐゴシック" pitchFamily="-16" charset="-128"/>
                <a:cs typeface="+mn-cs"/>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9"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Arial" pitchFamily="34" charset="0"/>
                <a:ea typeface="ＭＳ Ｐゴシック" charset="-128"/>
                <a:cs typeface="+mn-cs"/>
              </a:defRPr>
            </a:lvl1pPr>
          </a:lstStyle>
          <a:p>
            <a:pPr fontAlgn="base">
              <a:spcBef>
                <a:spcPct val="0"/>
              </a:spcBef>
              <a:spcAft>
                <a:spcPct val="0"/>
              </a:spcAft>
              <a:defRPr/>
            </a:pPr>
            <a:fld id="{719CC90A-CBE9-4626-9F00-3134D967279D}" type="slidenum">
              <a:rPr lang="en-US" sz="2400">
                <a:solidFill>
                  <a:prstClr val="black"/>
                </a:solidFill>
              </a:rPr>
              <a:pPr fontAlgn="base">
                <a:spcBef>
                  <a:spcPct val="0"/>
                </a:spcBef>
                <a:spcAft>
                  <a:spcPct val="0"/>
                </a:spcAft>
                <a:defRPr/>
              </a:pPr>
              <a:t>‹#›</a:t>
            </a:fld>
            <a:endParaRPr lang="en-US" sz="2400" dirty="0">
              <a:solidFill>
                <a:prstClr val="black"/>
              </a:solidFill>
            </a:endParaRPr>
          </a:p>
        </p:txBody>
      </p:sp>
    </p:spTree>
    <p:extLst>
      <p:ext uri="{BB962C8B-B14F-4D97-AF65-F5344CB8AC3E}">
        <p14:creationId xmlns:p14="http://schemas.microsoft.com/office/powerpoint/2010/main" val="907257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3.tiff"/><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3.tiff"/><Relationship Id="rId2" Type="http://schemas.openxmlformats.org/officeDocument/2006/relationships/slideLayout" Target="../slideLayouts/slideLayout31.xml"/><Relationship Id="rId16"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8" name="Group 8"/>
          <p:cNvGrpSpPr>
            <a:grpSpLocks/>
          </p:cNvGrpSpPr>
          <p:nvPr/>
        </p:nvGrpSpPr>
        <p:grpSpPr bwMode="auto">
          <a:xfrm>
            <a:off x="4648200" y="6096000"/>
            <a:ext cx="3810000" cy="546100"/>
            <a:chOff x="4648200" y="6267450"/>
            <a:chExt cx="3810000" cy="545773"/>
          </a:xfrm>
        </p:grpSpPr>
        <p:pic>
          <p:nvPicPr>
            <p:cNvPr id="1029" name="Picture 1" descr="UT Signature Horizontal"/>
            <p:cNvPicPr>
              <a:picLocks noChangeAspect="1" noChangeArrowheads="1"/>
            </p:cNvPicPr>
            <p:nvPr userDrawn="1"/>
          </p:nvPicPr>
          <p:blipFill>
            <a:blip r:embed="rId17" cstate="print"/>
            <a:srcRect/>
            <a:stretch>
              <a:fillRect/>
            </a:stretch>
          </p:blipFill>
          <p:spPr bwMode="auto">
            <a:xfrm>
              <a:off x="4648200" y="6267450"/>
              <a:ext cx="3810000" cy="285750"/>
            </a:xfrm>
            <a:prstGeom prst="rect">
              <a:avLst/>
            </a:prstGeom>
            <a:noFill/>
            <a:ln w="9525">
              <a:noFill/>
              <a:miter lim="800000"/>
              <a:headEnd/>
              <a:tailEnd/>
            </a:ln>
          </p:spPr>
        </p:pic>
        <p:sp>
          <p:nvSpPr>
            <p:cNvPr id="1030" name="TextBox 7"/>
            <p:cNvSpPr txBox="1">
              <a:spLocks noChangeArrowheads="1"/>
            </p:cNvSpPr>
            <p:nvPr userDrawn="1"/>
          </p:nvSpPr>
          <p:spPr bwMode="auto">
            <a:xfrm>
              <a:off x="5078413" y="6553029"/>
              <a:ext cx="3294062" cy="260194"/>
            </a:xfrm>
            <a:prstGeom prst="rect">
              <a:avLst/>
            </a:prstGeom>
            <a:noFill/>
            <a:ln>
              <a:noFill/>
            </a:ln>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fontAlgn="base">
                <a:spcBef>
                  <a:spcPct val="0"/>
                </a:spcBef>
                <a:spcAft>
                  <a:spcPct val="0"/>
                </a:spcAft>
                <a:defRPr/>
              </a:pPr>
              <a:r>
                <a:rPr lang="en-US" sz="1100" b="1" smtClean="0">
                  <a:solidFill>
                    <a:prstClr val="black"/>
                  </a:solidFill>
                  <a:latin typeface="Times New Roman" pitchFamily="18" charset="0"/>
                  <a:cs typeface="Times New Roman" pitchFamily="18" charset="0"/>
                </a:rPr>
                <a:t>Center for Information and Communication Studies</a:t>
              </a:r>
            </a:p>
          </p:txBody>
        </p:sp>
      </p:grpSp>
    </p:spTree>
    <p:extLst>
      <p:ext uri="{BB962C8B-B14F-4D97-AF65-F5344CB8AC3E}">
        <p14:creationId xmlns:p14="http://schemas.microsoft.com/office/powerpoint/2010/main" val="309296329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73" r:id="rId12"/>
    <p:sldLayoutId id="2147483661" r:id="rId13"/>
    <p:sldLayoutId id="2147483793" r:id="rId14"/>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pitchFamily="-16"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pitchFamily="-16"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pitchFamily="-16"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pitchFamily="-16" charset="-128"/>
          <a:cs typeface="ＭＳ Ｐゴシック"/>
        </a:defRPr>
      </a:lvl5pPr>
      <a:lvl6pPr marL="457200" algn="ctr" rtl="0" eaLnBrk="1" fontAlgn="base" hangingPunct="1">
        <a:spcBef>
          <a:spcPct val="0"/>
        </a:spcBef>
        <a:spcAft>
          <a:spcPct val="0"/>
        </a:spcAft>
        <a:defRPr sz="4400">
          <a:solidFill>
            <a:schemeClr val="tx2"/>
          </a:solidFill>
          <a:latin typeface="Arial" charset="0"/>
          <a:ea typeface="ＭＳ Ｐゴシック" pitchFamily="-16"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16"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16"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16" charset="-128"/>
        </a:defRPr>
      </a:lvl9pPr>
    </p:titleStyle>
    <p:bodyStyle>
      <a:lvl1pPr marL="342900" indent="-342900" algn="l" rtl="0" eaLnBrk="0" fontAlgn="base" hangingPunct="0">
        <a:spcBef>
          <a:spcPct val="20000"/>
        </a:spcBef>
        <a:spcAft>
          <a:spcPct val="0"/>
        </a:spcAft>
        <a:buChar char="•"/>
        <a:defRPr sz="3600">
          <a:solidFill>
            <a:schemeClr val="tx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a:solidFill>
            <a:schemeClr val="tx1"/>
          </a:solidFill>
          <a:latin typeface="Times New Roman" pitchFamily="18" charset="0"/>
          <a:ea typeface="+mn-ea"/>
          <a:cs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chemeClr val="bg1"/>
            </a:gs>
            <a:gs pos="100000">
              <a:srgbClr val="DCEBEE"/>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9268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46908"/>
            <a:ext cx="8229600" cy="477925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EB16AB14-B601-5148-B233-4062AA705253}" type="datetimeFigureOut">
              <a:rPr lang="en-US" smtClean="0">
                <a:solidFill>
                  <a:prstClr val="black">
                    <a:tint val="75000"/>
                  </a:prstClr>
                </a:solidFill>
              </a:rPr>
              <a:pPr defTabSz="457200"/>
              <a:t>6/20/2019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7EF2230-5450-D547-A1D3-5726BEA55F5C}" type="slidenum">
              <a:rPr lang="en-US" smtClean="0">
                <a:solidFill>
                  <a:prstClr val="black">
                    <a:tint val="75000"/>
                  </a:prstClr>
                </a:solidFill>
              </a:rPr>
              <a:pPr defTabSz="457200"/>
              <a:t>‹#›</a:t>
            </a:fld>
            <a:endParaRPr lang="en-US">
              <a:solidFill>
                <a:prstClr val="black">
                  <a:tint val="75000"/>
                </a:prstClr>
              </a:solidFill>
            </a:endParaRPr>
          </a:p>
        </p:txBody>
      </p:sp>
      <p:pic>
        <p:nvPicPr>
          <p:cNvPr id="9" name="Picture 8" descr="globepiece.tif"/>
          <p:cNvPicPr>
            <a:picLocks noChangeAspect="1"/>
          </p:cNvPicPr>
          <p:nvPr/>
        </p:nvPicPr>
        <p:blipFill>
          <a:blip r:embed="rId17" cstate="print">
            <a:alphaModFix amt="10000"/>
          </a:blip>
          <a:stretch>
            <a:fillRect/>
          </a:stretch>
        </p:blipFill>
        <p:spPr>
          <a:xfrm>
            <a:off x="5385270" y="1981810"/>
            <a:ext cx="3758730" cy="4876190"/>
          </a:xfrm>
          <a:prstGeom prst="rect">
            <a:avLst/>
          </a:prstGeom>
        </p:spPr>
      </p:pic>
      <p:pic>
        <p:nvPicPr>
          <p:cNvPr id="8" name="Picture 7" descr="globepiece.tif"/>
          <p:cNvPicPr>
            <a:picLocks noChangeAspect="1"/>
          </p:cNvPicPr>
          <p:nvPr userDrawn="1"/>
        </p:nvPicPr>
        <p:blipFill>
          <a:blip r:embed="rId17" cstate="print">
            <a:alphaModFix amt="10000"/>
          </a:blip>
          <a:stretch>
            <a:fillRect/>
          </a:stretch>
        </p:blipFill>
        <p:spPr>
          <a:xfrm>
            <a:off x="5385270" y="1981810"/>
            <a:ext cx="3758730" cy="4876190"/>
          </a:xfrm>
          <a:prstGeom prst="rect">
            <a:avLst/>
          </a:prstGeom>
        </p:spPr>
      </p:pic>
    </p:spTree>
    <p:extLst>
      <p:ext uri="{BB962C8B-B14F-4D97-AF65-F5344CB8AC3E}">
        <p14:creationId xmlns:p14="http://schemas.microsoft.com/office/powerpoint/2010/main" val="27457626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Lst>
  <p:txStyles>
    <p:titleStyle>
      <a:lvl1pPr algn="l" defTabSz="457200" rtl="0" eaLnBrk="1" latinLnBrk="0" hangingPunct="1">
        <a:spcBef>
          <a:spcPct val="0"/>
        </a:spcBef>
        <a:buNone/>
        <a:defRPr sz="4000" kern="1200">
          <a:solidFill>
            <a:srgbClr val="186072"/>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1A435D"/>
          </a:solidFill>
          <a:latin typeface="+mn-lt"/>
          <a:ea typeface="+mn-ea"/>
          <a:cs typeface="Cambria"/>
        </a:defRPr>
      </a:lvl1pPr>
      <a:lvl2pPr marL="577850" indent="-231775" algn="l" defTabSz="457200" rtl="0" eaLnBrk="1" latinLnBrk="0" hangingPunct="1">
        <a:spcBef>
          <a:spcPct val="20000"/>
        </a:spcBef>
        <a:buFont typeface="Arial"/>
        <a:buChar char="•"/>
        <a:defRPr sz="2400" kern="1200">
          <a:solidFill>
            <a:srgbClr val="1A435D"/>
          </a:solidFill>
          <a:latin typeface="+mn-lt"/>
          <a:ea typeface="+mn-ea"/>
          <a:cs typeface="Cambria"/>
        </a:defRPr>
      </a:lvl2pPr>
      <a:lvl3pPr marL="795338" indent="-217488" algn="l" defTabSz="457200" rtl="0" eaLnBrk="1" latinLnBrk="0" hangingPunct="1">
        <a:spcBef>
          <a:spcPct val="20000"/>
        </a:spcBef>
        <a:buFont typeface="Arial"/>
        <a:buChar char="•"/>
        <a:defRPr sz="2200" kern="1200">
          <a:solidFill>
            <a:srgbClr val="1A435D"/>
          </a:solidFill>
          <a:latin typeface="+mn-lt"/>
          <a:ea typeface="+mn-ea"/>
          <a:cs typeface="Cambria"/>
        </a:defRPr>
      </a:lvl3pPr>
      <a:lvl4pPr marL="1257300" indent="-231775" algn="l" defTabSz="457200" rtl="0" eaLnBrk="1" latinLnBrk="0" hangingPunct="1">
        <a:spcBef>
          <a:spcPct val="20000"/>
        </a:spcBef>
        <a:buFontTx/>
        <a:buNone/>
        <a:defRPr sz="2000" i="1" kern="1200">
          <a:solidFill>
            <a:srgbClr val="1A435D"/>
          </a:solidFill>
          <a:latin typeface="+mn-lt"/>
          <a:ea typeface="+mn-ea"/>
          <a:cs typeface="Cambria"/>
        </a:defRPr>
      </a:lvl4pPr>
      <a:lvl5pPr marL="2057400" indent="-228600" algn="l" defTabSz="457200" rtl="0" eaLnBrk="1" latinLnBrk="0" hangingPunct="1">
        <a:spcBef>
          <a:spcPct val="20000"/>
        </a:spcBef>
        <a:buFontTx/>
        <a:buNone/>
        <a:defRPr sz="2000" i="1" kern="1200">
          <a:solidFill>
            <a:srgbClr val="1A435D"/>
          </a:solidFill>
          <a:latin typeface="+mn-lt"/>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chemeClr val="bg1"/>
            </a:gs>
            <a:gs pos="100000">
              <a:srgbClr val="DCEBEE"/>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9268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46908"/>
            <a:ext cx="8229600" cy="477925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EB16AB14-B601-5148-B233-4062AA705253}" type="datetimeFigureOut">
              <a:rPr lang="en-US" smtClean="0">
                <a:solidFill>
                  <a:prstClr val="black">
                    <a:tint val="75000"/>
                  </a:prstClr>
                </a:solidFill>
              </a:rPr>
              <a:pPr defTabSz="457200"/>
              <a:t>6/20/2019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7EF2230-5450-D547-A1D3-5726BEA55F5C}" type="slidenum">
              <a:rPr lang="en-US" smtClean="0">
                <a:solidFill>
                  <a:prstClr val="black">
                    <a:tint val="75000"/>
                  </a:prstClr>
                </a:solidFill>
              </a:rPr>
              <a:pPr defTabSz="457200"/>
              <a:t>‹#›</a:t>
            </a:fld>
            <a:endParaRPr lang="en-US">
              <a:solidFill>
                <a:prstClr val="black">
                  <a:tint val="75000"/>
                </a:prstClr>
              </a:solidFill>
            </a:endParaRPr>
          </a:p>
        </p:txBody>
      </p:sp>
      <p:pic>
        <p:nvPicPr>
          <p:cNvPr id="9" name="Picture 8" descr="globepiece.tif"/>
          <p:cNvPicPr>
            <a:picLocks noChangeAspect="1"/>
          </p:cNvPicPr>
          <p:nvPr/>
        </p:nvPicPr>
        <p:blipFill>
          <a:blip r:embed="rId17" cstate="print">
            <a:alphaModFix amt="10000"/>
          </a:blip>
          <a:stretch>
            <a:fillRect/>
          </a:stretch>
        </p:blipFill>
        <p:spPr>
          <a:xfrm>
            <a:off x="5385270" y="1981810"/>
            <a:ext cx="3758730" cy="4876190"/>
          </a:xfrm>
          <a:prstGeom prst="rect">
            <a:avLst/>
          </a:prstGeom>
        </p:spPr>
      </p:pic>
      <p:pic>
        <p:nvPicPr>
          <p:cNvPr id="8" name="Picture 7" descr="globepiece.tif"/>
          <p:cNvPicPr>
            <a:picLocks noChangeAspect="1"/>
          </p:cNvPicPr>
          <p:nvPr userDrawn="1"/>
        </p:nvPicPr>
        <p:blipFill>
          <a:blip r:embed="rId17" cstate="print">
            <a:alphaModFix amt="10000"/>
          </a:blip>
          <a:stretch>
            <a:fillRect/>
          </a:stretch>
        </p:blipFill>
        <p:spPr>
          <a:xfrm>
            <a:off x="5385270" y="1981810"/>
            <a:ext cx="3758730" cy="4876190"/>
          </a:xfrm>
          <a:prstGeom prst="rect">
            <a:avLst/>
          </a:prstGeom>
        </p:spPr>
      </p:pic>
    </p:spTree>
    <p:extLst>
      <p:ext uri="{BB962C8B-B14F-4D97-AF65-F5344CB8AC3E}">
        <p14:creationId xmlns:p14="http://schemas.microsoft.com/office/powerpoint/2010/main" val="140825474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Lst>
  <p:txStyles>
    <p:titleStyle>
      <a:lvl1pPr algn="l" defTabSz="457200" rtl="0" eaLnBrk="1" latinLnBrk="0" hangingPunct="1">
        <a:spcBef>
          <a:spcPct val="0"/>
        </a:spcBef>
        <a:buNone/>
        <a:defRPr sz="4000" kern="1200">
          <a:solidFill>
            <a:srgbClr val="186072"/>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1A435D"/>
          </a:solidFill>
          <a:latin typeface="+mn-lt"/>
          <a:ea typeface="+mn-ea"/>
          <a:cs typeface="Cambria"/>
        </a:defRPr>
      </a:lvl1pPr>
      <a:lvl2pPr marL="577850" indent="-231775" algn="l" defTabSz="457200" rtl="0" eaLnBrk="1" latinLnBrk="0" hangingPunct="1">
        <a:spcBef>
          <a:spcPct val="20000"/>
        </a:spcBef>
        <a:buFont typeface="Arial"/>
        <a:buChar char="•"/>
        <a:defRPr sz="2400" kern="1200">
          <a:solidFill>
            <a:srgbClr val="1A435D"/>
          </a:solidFill>
          <a:latin typeface="+mn-lt"/>
          <a:ea typeface="+mn-ea"/>
          <a:cs typeface="Cambria"/>
        </a:defRPr>
      </a:lvl2pPr>
      <a:lvl3pPr marL="795338" indent="-217488" algn="l" defTabSz="457200" rtl="0" eaLnBrk="1" latinLnBrk="0" hangingPunct="1">
        <a:spcBef>
          <a:spcPct val="20000"/>
        </a:spcBef>
        <a:buFont typeface="Arial"/>
        <a:buChar char="•"/>
        <a:defRPr sz="2200" kern="1200">
          <a:solidFill>
            <a:srgbClr val="1A435D"/>
          </a:solidFill>
          <a:latin typeface="+mn-lt"/>
          <a:ea typeface="+mn-ea"/>
          <a:cs typeface="Cambria"/>
        </a:defRPr>
      </a:lvl3pPr>
      <a:lvl4pPr marL="1257300" indent="-231775" algn="l" defTabSz="457200" rtl="0" eaLnBrk="1" latinLnBrk="0" hangingPunct="1">
        <a:spcBef>
          <a:spcPct val="20000"/>
        </a:spcBef>
        <a:buFontTx/>
        <a:buNone/>
        <a:defRPr sz="2000" i="1" kern="1200">
          <a:solidFill>
            <a:srgbClr val="1A435D"/>
          </a:solidFill>
          <a:latin typeface="+mn-lt"/>
          <a:ea typeface="+mn-ea"/>
          <a:cs typeface="Cambria"/>
        </a:defRPr>
      </a:lvl4pPr>
      <a:lvl5pPr marL="2057400" indent="-228600" algn="l" defTabSz="457200" rtl="0" eaLnBrk="1" latinLnBrk="0" hangingPunct="1">
        <a:spcBef>
          <a:spcPct val="20000"/>
        </a:spcBef>
        <a:buFontTx/>
        <a:buNone/>
        <a:defRPr sz="2000" i="1" kern="1200">
          <a:solidFill>
            <a:srgbClr val="1A435D"/>
          </a:solidFill>
          <a:latin typeface="+mn-lt"/>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tenopir@utk.edu"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4.jpeg"/><Relationship Id="rId21" Type="http://schemas.openxmlformats.org/officeDocument/2006/relationships/image" Target="../media/image37.tiff"/><Relationship Id="rId7" Type="http://schemas.openxmlformats.org/officeDocument/2006/relationships/diagramLayout" Target="../diagrams/layout1.xml"/><Relationship Id="rId12" Type="http://schemas.openxmlformats.org/officeDocument/2006/relationships/image" Target="../media/image28.tiff"/><Relationship Id="rId17" Type="http://schemas.openxmlformats.org/officeDocument/2006/relationships/image" Target="../media/image33.tiff"/><Relationship Id="rId2" Type="http://schemas.openxmlformats.org/officeDocument/2006/relationships/notesSlide" Target="../notesSlides/notesSlide9.xml"/><Relationship Id="rId16" Type="http://schemas.openxmlformats.org/officeDocument/2006/relationships/image" Target="../media/image32.jpeg"/><Relationship Id="rId20" Type="http://schemas.openxmlformats.org/officeDocument/2006/relationships/image" Target="../media/image36.tiff"/><Relationship Id="rId1" Type="http://schemas.openxmlformats.org/officeDocument/2006/relationships/slideLayout" Target="../slideLayouts/slideLayout16.xml"/><Relationship Id="rId6" Type="http://schemas.openxmlformats.org/officeDocument/2006/relationships/diagramData" Target="../diagrams/data1.xml"/><Relationship Id="rId11" Type="http://schemas.openxmlformats.org/officeDocument/2006/relationships/image" Target="../media/image27.tiff"/><Relationship Id="rId5" Type="http://schemas.openxmlformats.org/officeDocument/2006/relationships/image" Target="../media/image26.tiff"/><Relationship Id="rId15" Type="http://schemas.openxmlformats.org/officeDocument/2006/relationships/image" Target="../media/image31.tiff"/><Relationship Id="rId10" Type="http://schemas.microsoft.com/office/2007/relationships/diagramDrawing" Target="../diagrams/drawing1.xml"/><Relationship Id="rId19" Type="http://schemas.openxmlformats.org/officeDocument/2006/relationships/image" Target="../media/image35.tiff"/><Relationship Id="rId4" Type="http://schemas.openxmlformats.org/officeDocument/2006/relationships/image" Target="../media/image25.png"/><Relationship Id="rId9" Type="http://schemas.openxmlformats.org/officeDocument/2006/relationships/diagramColors" Target="../diagrams/colors1.xml"/><Relationship Id="rId14" Type="http://schemas.openxmlformats.org/officeDocument/2006/relationships/image" Target="../media/image30.png"/><Relationship Id="rId22"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44.tiff"/></Relationships>
</file>

<file path=ppt/slides/_rels/slide1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6.jpeg"/><Relationship Id="rId7" Type="http://schemas.openxmlformats.org/officeDocument/2006/relationships/diagramColors" Target="../diagrams/colors5.xml"/><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notesSlide" Target="../notesSlides/notesSlide18.xml"/><Relationship Id="rId7" Type="http://schemas.openxmlformats.org/officeDocument/2006/relationships/image" Target="../media/image49.png"/><Relationship Id="rId2" Type="http://schemas.openxmlformats.org/officeDocument/2006/relationships/slideLayout" Target="../slideLayouts/slideLayout10.xml"/><Relationship Id="rId1" Type="http://schemas.openxmlformats.org/officeDocument/2006/relationships/themeOverride" Target="../theme/themeOverride1.xml"/><Relationship Id="rId6" Type="http://schemas.openxmlformats.org/officeDocument/2006/relationships/image" Target="../media/image48.jpeg"/><Relationship Id="rId11" Type="http://schemas.openxmlformats.org/officeDocument/2006/relationships/image" Target="../media/image52.png"/><Relationship Id="rId5" Type="http://schemas.openxmlformats.org/officeDocument/2006/relationships/image" Target="../media/image47.jpeg"/><Relationship Id="rId10" Type="http://schemas.openxmlformats.org/officeDocument/2006/relationships/image" Target="../media/image51.jpeg"/><Relationship Id="rId4" Type="http://schemas.openxmlformats.org/officeDocument/2006/relationships/image" Target="../media/image1.jpeg"/><Relationship Id="rId9" Type="http://schemas.openxmlformats.org/officeDocument/2006/relationships/image" Target="../media/image5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chart" Target="../charts/chart4.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chart" Target="../charts/char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chart" Target="../charts/chart12.xml"/><Relationship Id="rId4" Type="http://schemas.openxmlformats.org/officeDocument/2006/relationships/chart" Target="../charts/chart11.xml"/></Relationships>
</file>

<file path=ppt/slides/_rels/slide3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chart" Target="../charts/chart15.xml"/><Relationship Id="rId4" Type="http://schemas.openxmlformats.org/officeDocument/2006/relationships/chart" Target="../charts/chart14.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chart" Target="../charts/chart18.xml"/><Relationship Id="rId4" Type="http://schemas.openxmlformats.org/officeDocument/2006/relationships/chart" Target="../charts/chart1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hyperlink" Target="http://www.arl.org/rtl/eresearch/escien/nsf/leadershiproles.shtml"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hyperlink" Target="http://www.ala.org/acrl/sites/ala.org.acrl/files/content/publications/whitepapers/Tenopir_Birch_Allard.pdf"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53.png"/><Relationship Id="rId5" Type="http://schemas.openxmlformats.org/officeDocument/2006/relationships/hyperlink" Target="http://www.plosone.org/article/info:doi/10.1371/journal.pone.0021101" TargetMode="External"/><Relationship Id="rId4" Type="http://schemas.openxmlformats.org/officeDocument/2006/relationships/hyperlink" Target="http://ifl.sagepub.com/content/39/1/70.abstract"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ctenopir@utk.edu"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audio" Target="../media/audio1.wav"/><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295400" y="609600"/>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fontAlgn="base">
              <a:spcBef>
                <a:spcPct val="50000"/>
              </a:spcBef>
              <a:spcAft>
                <a:spcPct val="0"/>
              </a:spcAft>
            </a:pPr>
            <a:endParaRPr lang="en-US">
              <a:solidFill>
                <a:srgbClr val="000000"/>
              </a:solidFill>
              <a:latin typeface="Garamond" pitchFamily="18" charset="0"/>
            </a:endParaRPr>
          </a:p>
        </p:txBody>
      </p:sp>
      <p:sp>
        <p:nvSpPr>
          <p:cNvPr id="11267" name="Text Box 7"/>
          <p:cNvSpPr txBox="1">
            <a:spLocks noChangeArrowheads="1"/>
          </p:cNvSpPr>
          <p:nvPr/>
        </p:nvSpPr>
        <p:spPr bwMode="auto">
          <a:xfrm>
            <a:off x="838200" y="52578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fontAlgn="base">
              <a:spcBef>
                <a:spcPct val="50000"/>
              </a:spcBef>
              <a:spcAft>
                <a:spcPct val="0"/>
              </a:spcAft>
            </a:pPr>
            <a:endParaRPr lang="en-US">
              <a:solidFill>
                <a:srgbClr val="000000"/>
              </a:solidFill>
              <a:latin typeface="Garamond" pitchFamily="18" charset="0"/>
            </a:endParaRPr>
          </a:p>
        </p:txBody>
      </p:sp>
      <p:sp>
        <p:nvSpPr>
          <p:cNvPr id="11269" name="Rectangle 10"/>
          <p:cNvSpPr>
            <a:spLocks noGrp="1" noChangeArrowheads="1"/>
          </p:cNvSpPr>
          <p:nvPr>
            <p:ph type="ctrTitle" idx="4294967295"/>
          </p:nvPr>
        </p:nvSpPr>
        <p:spPr>
          <a:xfrm>
            <a:off x="304800" y="762000"/>
            <a:ext cx="8534400" cy="1136837"/>
          </a:xfrm>
          <a:ln>
            <a:noFill/>
          </a:ln>
        </p:spPr>
        <p:txBody>
          <a:bodyPr>
            <a:noAutofit/>
          </a:bodyPr>
          <a:lstStyle/>
          <a:p>
            <a:r>
              <a:rPr lang="en-US" sz="4000" dirty="0">
                <a:solidFill>
                  <a:srgbClr val="006666"/>
                </a:solidFill>
              </a:rPr>
              <a:t>Research Data Services: </a:t>
            </a:r>
            <a:r>
              <a:rPr lang="en-US" sz="4000" dirty="0" smtClean="0">
                <a:solidFill>
                  <a:srgbClr val="006666"/>
                </a:solidFill>
              </a:rPr>
              <a:t>A New Focus for Librarians</a:t>
            </a:r>
            <a:endParaRPr lang="en-US" sz="4000" dirty="0">
              <a:solidFill>
                <a:srgbClr val="006666"/>
              </a:solidFill>
            </a:endParaRPr>
          </a:p>
        </p:txBody>
      </p:sp>
      <p:sp>
        <p:nvSpPr>
          <p:cNvPr id="11270" name="Text Box 11"/>
          <p:cNvSpPr txBox="1">
            <a:spLocks noChangeArrowheads="1"/>
          </p:cNvSpPr>
          <p:nvPr/>
        </p:nvSpPr>
        <p:spPr bwMode="auto">
          <a:xfrm>
            <a:off x="3505200" y="2286000"/>
            <a:ext cx="4511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fontAlgn="base" hangingPunct="1">
              <a:spcBef>
                <a:spcPct val="0"/>
              </a:spcBef>
              <a:spcAft>
                <a:spcPct val="0"/>
              </a:spcAft>
            </a:pPr>
            <a:endParaRPr lang="en-US">
              <a:solidFill>
                <a:srgbClr val="000000"/>
              </a:solidFill>
            </a:endParaRPr>
          </a:p>
        </p:txBody>
      </p:sp>
      <p:sp>
        <p:nvSpPr>
          <p:cNvPr id="11271" name="Text Box 12"/>
          <p:cNvSpPr txBox="1">
            <a:spLocks noChangeArrowheads="1"/>
          </p:cNvSpPr>
          <p:nvPr/>
        </p:nvSpPr>
        <p:spPr bwMode="auto">
          <a:xfrm>
            <a:off x="381000" y="3200400"/>
            <a:ext cx="8382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pPr>
            <a:r>
              <a:rPr lang="en-US" b="1" dirty="0">
                <a:solidFill>
                  <a:srgbClr val="000000"/>
                </a:solidFill>
              </a:rPr>
              <a:t>Carol </a:t>
            </a:r>
            <a:r>
              <a:rPr lang="en-US" b="1" dirty="0" err="1">
                <a:solidFill>
                  <a:srgbClr val="000000"/>
                </a:solidFill>
              </a:rPr>
              <a:t>Tenopir</a:t>
            </a:r>
            <a:r>
              <a:rPr lang="en-US" dirty="0">
                <a:solidFill>
                  <a:srgbClr val="000000"/>
                </a:solidFill>
              </a:rPr>
              <a:t/>
            </a:r>
            <a:br>
              <a:rPr lang="en-US" dirty="0">
                <a:solidFill>
                  <a:srgbClr val="000000"/>
                </a:solidFill>
              </a:rPr>
            </a:br>
            <a:r>
              <a:rPr lang="en-US" dirty="0">
                <a:solidFill>
                  <a:srgbClr val="000000"/>
                </a:solidFill>
              </a:rPr>
              <a:t>University of Tennessee</a:t>
            </a:r>
            <a:br>
              <a:rPr lang="en-US" dirty="0">
                <a:solidFill>
                  <a:srgbClr val="000000"/>
                </a:solidFill>
              </a:rPr>
            </a:br>
            <a:r>
              <a:rPr lang="en-US" dirty="0" smtClean="0">
                <a:solidFill>
                  <a:srgbClr val="000000"/>
                </a:solidFill>
                <a:hlinkClick r:id="rId3"/>
              </a:rPr>
              <a:t>ctenopir@utk.edu</a:t>
            </a:r>
            <a:endParaRPr lang="en-US" dirty="0" smtClean="0">
              <a:solidFill>
                <a:srgbClr val="000000"/>
              </a:solidFill>
            </a:endParaRPr>
          </a:p>
        </p:txBody>
      </p:sp>
      <p:cxnSp>
        <p:nvCxnSpPr>
          <p:cNvPr id="13" name="Straight Connector 12"/>
          <p:cNvCxnSpPr/>
          <p:nvPr/>
        </p:nvCxnSpPr>
        <p:spPr>
          <a:xfrm>
            <a:off x="495301" y="1981200"/>
            <a:ext cx="8248649" cy="0"/>
          </a:xfrm>
          <a:prstGeom prst="line">
            <a:avLst/>
          </a:prstGeom>
          <a:ln>
            <a:solidFill>
              <a:srgbClr val="18607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946032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idx="4294967295"/>
          </p:nvPr>
        </p:nvSpPr>
        <p:spPr>
          <a:xfrm>
            <a:off x="457200" y="411162"/>
            <a:ext cx="8686800" cy="884238"/>
          </a:xfrm>
        </p:spPr>
        <p:txBody>
          <a:bodyPr anchor="b"/>
          <a:lstStyle/>
          <a:p>
            <a:pPr eaLnBrk="1" hangingPunct="1"/>
            <a:r>
              <a:rPr lang="en-US" sz="4000" kern="1200" dirty="0" smtClean="0">
                <a:solidFill>
                  <a:srgbClr val="006666"/>
                </a:solidFill>
              </a:rPr>
              <a:t>Motivation 3: Data loss potential</a:t>
            </a:r>
          </a:p>
        </p:txBody>
      </p:sp>
      <p:sp>
        <p:nvSpPr>
          <p:cNvPr id="34819" name="Rectangle 27"/>
          <p:cNvSpPr>
            <a:spLocks noGrp="1" noChangeArrowheads="1"/>
          </p:cNvSpPr>
          <p:nvPr>
            <p:ph type="body" sz="half" idx="4294967295"/>
          </p:nvPr>
        </p:nvSpPr>
        <p:spPr>
          <a:xfrm>
            <a:off x="4724400" y="1374775"/>
            <a:ext cx="4259263" cy="4721225"/>
          </a:xfrm>
        </p:spPr>
        <p:txBody>
          <a:bodyPr/>
          <a:lstStyle/>
          <a:p>
            <a:pPr eaLnBrk="1" hangingPunct="1">
              <a:lnSpc>
                <a:spcPct val="80000"/>
              </a:lnSpc>
            </a:pPr>
            <a:r>
              <a:rPr lang="en-US" sz="1900" dirty="0" smtClean="0">
                <a:latin typeface="+mn-lt"/>
              </a:rPr>
              <a:t>Natural disaster </a:t>
            </a:r>
          </a:p>
          <a:p>
            <a:pPr eaLnBrk="1" hangingPunct="1">
              <a:lnSpc>
                <a:spcPct val="80000"/>
              </a:lnSpc>
            </a:pPr>
            <a:r>
              <a:rPr lang="en-US" sz="1900" dirty="0" smtClean="0">
                <a:latin typeface="+mn-lt"/>
              </a:rPr>
              <a:t>Facilities infrastructure failure </a:t>
            </a:r>
          </a:p>
          <a:p>
            <a:pPr eaLnBrk="1" hangingPunct="1">
              <a:lnSpc>
                <a:spcPct val="80000"/>
              </a:lnSpc>
            </a:pPr>
            <a:r>
              <a:rPr lang="en-US" sz="1900" dirty="0" smtClean="0">
                <a:latin typeface="+mn-lt"/>
              </a:rPr>
              <a:t>Storage failure </a:t>
            </a:r>
          </a:p>
          <a:p>
            <a:pPr eaLnBrk="1" hangingPunct="1">
              <a:lnSpc>
                <a:spcPct val="80000"/>
              </a:lnSpc>
            </a:pPr>
            <a:r>
              <a:rPr lang="en-US" sz="1900" dirty="0" smtClean="0">
                <a:latin typeface="+mn-lt"/>
              </a:rPr>
              <a:t>Server hardware/software failure</a:t>
            </a:r>
          </a:p>
          <a:p>
            <a:pPr eaLnBrk="1" hangingPunct="1">
              <a:lnSpc>
                <a:spcPct val="80000"/>
              </a:lnSpc>
            </a:pPr>
            <a:r>
              <a:rPr lang="en-US" sz="1900" dirty="0" smtClean="0">
                <a:latin typeface="+mn-lt"/>
              </a:rPr>
              <a:t>Application software failure</a:t>
            </a:r>
          </a:p>
          <a:p>
            <a:pPr eaLnBrk="1" hangingPunct="1">
              <a:lnSpc>
                <a:spcPct val="80000"/>
              </a:lnSpc>
            </a:pPr>
            <a:r>
              <a:rPr lang="en-US" sz="1900" dirty="0" smtClean="0">
                <a:latin typeface="+mn-lt"/>
              </a:rPr>
              <a:t>External dependencies </a:t>
            </a:r>
          </a:p>
          <a:p>
            <a:pPr eaLnBrk="1" hangingPunct="1">
              <a:lnSpc>
                <a:spcPct val="80000"/>
              </a:lnSpc>
            </a:pPr>
            <a:r>
              <a:rPr lang="en-US" sz="1900" dirty="0" smtClean="0">
                <a:latin typeface="+mn-lt"/>
              </a:rPr>
              <a:t>Format obsolescence</a:t>
            </a:r>
          </a:p>
          <a:p>
            <a:pPr eaLnBrk="1" hangingPunct="1">
              <a:lnSpc>
                <a:spcPct val="80000"/>
              </a:lnSpc>
            </a:pPr>
            <a:r>
              <a:rPr lang="en-US" sz="1900" dirty="0" smtClean="0">
                <a:latin typeface="+mn-lt"/>
              </a:rPr>
              <a:t>Legal encumbrance </a:t>
            </a:r>
          </a:p>
          <a:p>
            <a:pPr eaLnBrk="1" hangingPunct="1">
              <a:lnSpc>
                <a:spcPct val="80000"/>
              </a:lnSpc>
            </a:pPr>
            <a:r>
              <a:rPr lang="en-US" sz="1900" dirty="0" smtClean="0">
                <a:latin typeface="+mn-lt"/>
              </a:rPr>
              <a:t>Human error</a:t>
            </a:r>
          </a:p>
          <a:p>
            <a:pPr eaLnBrk="1" hangingPunct="1">
              <a:lnSpc>
                <a:spcPct val="80000"/>
              </a:lnSpc>
            </a:pPr>
            <a:r>
              <a:rPr lang="en-US" sz="1900" dirty="0" smtClean="0">
                <a:latin typeface="+mn-lt"/>
              </a:rPr>
              <a:t>Malicious attack by human or automated agents</a:t>
            </a:r>
          </a:p>
          <a:p>
            <a:pPr eaLnBrk="1" hangingPunct="1">
              <a:lnSpc>
                <a:spcPct val="80000"/>
              </a:lnSpc>
            </a:pPr>
            <a:r>
              <a:rPr lang="en-US" sz="1900" dirty="0" smtClean="0">
                <a:latin typeface="+mn-lt"/>
              </a:rPr>
              <a:t>Loss of staffing competencies</a:t>
            </a:r>
          </a:p>
          <a:p>
            <a:pPr eaLnBrk="1" hangingPunct="1">
              <a:lnSpc>
                <a:spcPct val="80000"/>
              </a:lnSpc>
            </a:pPr>
            <a:r>
              <a:rPr lang="en-US" sz="1900" dirty="0" smtClean="0">
                <a:latin typeface="+mn-lt"/>
              </a:rPr>
              <a:t>Loss of institutional commitment </a:t>
            </a:r>
          </a:p>
          <a:p>
            <a:pPr eaLnBrk="1" hangingPunct="1">
              <a:lnSpc>
                <a:spcPct val="80000"/>
              </a:lnSpc>
            </a:pPr>
            <a:r>
              <a:rPr lang="en-US" sz="1900" dirty="0" smtClean="0">
                <a:latin typeface="+mn-lt"/>
              </a:rPr>
              <a:t>Loss of financial stability </a:t>
            </a:r>
          </a:p>
          <a:p>
            <a:pPr eaLnBrk="1" hangingPunct="1">
              <a:lnSpc>
                <a:spcPct val="80000"/>
              </a:lnSpc>
            </a:pPr>
            <a:r>
              <a:rPr lang="en-US" sz="1900" dirty="0" smtClean="0">
                <a:latin typeface="+mn-lt"/>
              </a:rPr>
              <a:t>Changes in user expectations and requirements</a:t>
            </a:r>
          </a:p>
          <a:p>
            <a:pPr eaLnBrk="1" hangingPunct="1">
              <a:lnSpc>
                <a:spcPct val="80000"/>
              </a:lnSpc>
              <a:buFontTx/>
              <a:buNone/>
            </a:pPr>
            <a:endParaRPr lang="en-US" sz="1900" dirty="0" smtClean="0"/>
          </a:p>
        </p:txBody>
      </p:sp>
      <p:pic>
        <p:nvPicPr>
          <p:cNvPr id="34820" name="Picture 6" descr="Hard Drive Fire.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9043" y="1250202"/>
            <a:ext cx="241776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7" descr="fir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3681413"/>
            <a:ext cx="4438650"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4"/>
          <p:cNvSpPr txBox="1">
            <a:spLocks noChangeArrowheads="1"/>
          </p:cNvSpPr>
          <p:nvPr/>
        </p:nvSpPr>
        <p:spPr bwMode="auto">
          <a:xfrm>
            <a:off x="155575" y="633412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endParaRPr lang="en-US" b="1" dirty="0"/>
          </a:p>
        </p:txBody>
      </p:sp>
      <p:cxnSp>
        <p:nvCxnSpPr>
          <p:cNvPr id="7" name="Straight Connector 6"/>
          <p:cNvCxnSpPr/>
          <p:nvPr/>
        </p:nvCxnSpPr>
        <p:spPr bwMode="auto">
          <a:xfrm>
            <a:off x="304800" y="12954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651685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28600" y="762000"/>
            <a:ext cx="8686800" cy="1524000"/>
          </a:xfrm>
        </p:spPr>
        <p:txBody>
          <a:bodyPr/>
          <a:lstStyle/>
          <a:p>
            <a:r>
              <a:rPr lang="en-US" sz="4000" kern="1200" dirty="0" smtClean="0">
                <a:solidFill>
                  <a:srgbClr val="006666"/>
                </a:solidFill>
              </a:rPr>
              <a:t>NSF Sustainable Digital Data Preservation and Access Network Partners (</a:t>
            </a:r>
            <a:r>
              <a:rPr lang="en-US" sz="4000" kern="1200" dirty="0" err="1" smtClean="0">
                <a:solidFill>
                  <a:srgbClr val="006666"/>
                </a:solidFill>
              </a:rPr>
              <a:t>DataNet</a:t>
            </a:r>
            <a:r>
              <a:rPr lang="en-US" sz="4000" kern="1200" dirty="0" smtClean="0">
                <a:solidFill>
                  <a:srgbClr val="006666"/>
                </a:solidFill>
              </a:rPr>
              <a:t>)</a:t>
            </a:r>
          </a:p>
        </p:txBody>
      </p:sp>
      <p:sp>
        <p:nvSpPr>
          <p:cNvPr id="29699" name="Content Placeholder 2"/>
          <p:cNvSpPr>
            <a:spLocks noGrp="1"/>
          </p:cNvSpPr>
          <p:nvPr>
            <p:ph idx="1"/>
          </p:nvPr>
        </p:nvSpPr>
        <p:spPr>
          <a:xfrm>
            <a:off x="838200" y="2514600"/>
            <a:ext cx="7772400" cy="3810000"/>
          </a:xfrm>
        </p:spPr>
        <p:txBody>
          <a:bodyPr/>
          <a:lstStyle/>
          <a:p>
            <a:pPr>
              <a:buNone/>
            </a:pPr>
            <a:r>
              <a:rPr lang="en-US" sz="3200" dirty="0" smtClean="0">
                <a:latin typeface="+mn-lt"/>
              </a:rPr>
              <a:t>Will create exemplar partners to address “…one of the major challenges of this scientific generation: how to develop the new methods, management structures and technologies to manage the diversity, size, and complexity of current and future data sets and data streams”.</a:t>
            </a:r>
          </a:p>
        </p:txBody>
      </p:sp>
      <p:cxnSp>
        <p:nvCxnSpPr>
          <p:cNvPr id="4" name="Straight Connector 3"/>
          <p:cNvCxnSpPr/>
          <p:nvPr/>
        </p:nvCxnSpPr>
        <p:spPr bwMode="auto">
          <a:xfrm>
            <a:off x="304800" y="24384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490737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6666"/>
                </a:solidFill>
                <a:cs typeface="ＭＳ Ｐゴシック"/>
              </a:rPr>
              <a:t>The DataONE Vision and Approach:</a:t>
            </a:r>
            <a:endParaRPr lang="en-US" dirty="0">
              <a:solidFill>
                <a:srgbClr val="006666"/>
              </a:solidFill>
              <a:cs typeface="ＭＳ Ｐゴシック"/>
            </a:endParaRPr>
          </a:p>
        </p:txBody>
      </p:sp>
      <p:sp>
        <p:nvSpPr>
          <p:cNvPr id="5" name="TextBox 4"/>
          <p:cNvSpPr txBox="1"/>
          <p:nvPr/>
        </p:nvSpPr>
        <p:spPr>
          <a:xfrm>
            <a:off x="457200" y="1350744"/>
            <a:ext cx="8229600" cy="754053"/>
          </a:xfrm>
          <a:prstGeom prst="rect">
            <a:avLst/>
          </a:prstGeom>
          <a:gradFill>
            <a:gsLst>
              <a:gs pos="0">
                <a:srgbClr val="8CB8B6"/>
              </a:gs>
              <a:gs pos="100000">
                <a:srgbClr val="DCE6EC"/>
              </a:gs>
            </a:gsLst>
            <a:lin ang="5400000" scaled="0"/>
          </a:gra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defTabSz="457200">
              <a:defRPr/>
            </a:pPr>
            <a:r>
              <a:rPr lang="en-US" sz="2150" i="1" dirty="0" smtClean="0">
                <a:solidFill>
                  <a:srgbClr val="1A435D"/>
                </a:solidFill>
              </a:rPr>
              <a:t>Providing universal </a:t>
            </a:r>
            <a:r>
              <a:rPr lang="en-US" sz="2150" i="1" dirty="0">
                <a:solidFill>
                  <a:srgbClr val="1A435D"/>
                </a:solidFill>
              </a:rPr>
              <a:t>access to data about life on earth and the environment that sustains </a:t>
            </a:r>
            <a:r>
              <a:rPr lang="en-US" sz="2150" i="1" dirty="0" smtClean="0">
                <a:solidFill>
                  <a:srgbClr val="1A435D"/>
                </a:solidFill>
              </a:rPr>
              <a:t>it, as well as the tools needed by researchers</a:t>
            </a:r>
            <a:endParaRPr lang="en-US" sz="2150" dirty="0">
              <a:solidFill>
                <a:srgbClr val="1A435D"/>
              </a:solidFill>
            </a:endParaRPr>
          </a:p>
        </p:txBody>
      </p:sp>
      <p:sp>
        <p:nvSpPr>
          <p:cNvPr id="6" name="Rectangle 5"/>
          <p:cNvSpPr>
            <a:spLocks noChangeAspect="1"/>
          </p:cNvSpPr>
          <p:nvPr/>
        </p:nvSpPr>
        <p:spPr>
          <a:xfrm>
            <a:off x="464332" y="2296500"/>
            <a:ext cx="2642616" cy="338554"/>
          </a:xfrm>
          <a:prstGeom prst="rect">
            <a:avLst/>
          </a:prstGeom>
          <a:gradFill flip="none" rotWithShape="1">
            <a:gsLst>
              <a:gs pos="0">
                <a:srgbClr val="7FA6A4"/>
              </a:gs>
              <a:gs pos="100000">
                <a:srgbClr val="DCE6EC"/>
              </a:gs>
            </a:gsLst>
            <a:path path="circle">
              <a:fillToRect l="100000" t="100000"/>
            </a:path>
            <a:tileRect r="-100000" b="-100000"/>
          </a:gradFill>
          <a:ln w="9525">
            <a:solidFill>
              <a:srgbClr val="1A435D"/>
            </a:solidFill>
          </a:ln>
        </p:spPr>
        <p:txBody>
          <a:bodyPr>
            <a:spAutoFit/>
          </a:bodyPr>
          <a:lstStyle/>
          <a:p>
            <a:pPr defTabSz="457200">
              <a:defRPr/>
            </a:pPr>
            <a:r>
              <a:rPr lang="en-GB" sz="1600" dirty="0" smtClean="0">
                <a:solidFill>
                  <a:srgbClr val="1F497D"/>
                </a:solidFill>
              </a:rPr>
              <a:t>1.  Building community</a:t>
            </a:r>
            <a:endParaRPr lang="en-GB" sz="1600" dirty="0">
              <a:solidFill>
                <a:srgbClr val="1F497D"/>
              </a:solidFill>
            </a:endParaRPr>
          </a:p>
        </p:txBody>
      </p:sp>
      <p:sp>
        <p:nvSpPr>
          <p:cNvPr id="15" name="Rectangle 14"/>
          <p:cNvSpPr>
            <a:spLocks noChangeAspect="1"/>
          </p:cNvSpPr>
          <p:nvPr/>
        </p:nvSpPr>
        <p:spPr>
          <a:xfrm>
            <a:off x="3253400" y="2542757"/>
            <a:ext cx="2642616" cy="830997"/>
          </a:xfrm>
          <a:prstGeom prst="rect">
            <a:avLst/>
          </a:prstGeom>
          <a:gradFill flip="none" rotWithShape="1">
            <a:gsLst>
              <a:gs pos="0">
                <a:srgbClr val="7FA6A4"/>
              </a:gs>
              <a:gs pos="100000">
                <a:srgbClr val="DCE6EC"/>
              </a:gs>
            </a:gsLst>
            <a:lin ang="2700000" scaled="1"/>
            <a:tileRect/>
          </a:gradFill>
          <a:ln w="12700">
            <a:solidFill>
              <a:srgbClr val="1A435D"/>
            </a:solidFill>
          </a:ln>
        </p:spPr>
        <p:txBody>
          <a:bodyPr wrap="square">
            <a:spAutoFit/>
          </a:bodyPr>
          <a:lstStyle/>
          <a:p>
            <a:pPr defTabSz="457200">
              <a:defRPr/>
            </a:pPr>
            <a:r>
              <a:rPr lang="en-GB" sz="1600" dirty="0" smtClean="0">
                <a:solidFill>
                  <a:srgbClr val="1F497D"/>
                </a:solidFill>
              </a:rPr>
              <a:t>2.  Developing sustainable data discovery and interoperability solutions</a:t>
            </a:r>
          </a:p>
        </p:txBody>
      </p:sp>
      <p:sp>
        <p:nvSpPr>
          <p:cNvPr id="16" name="Rectangle 15"/>
          <p:cNvSpPr>
            <a:spLocks noChangeAspect="1"/>
          </p:cNvSpPr>
          <p:nvPr/>
        </p:nvSpPr>
        <p:spPr>
          <a:xfrm>
            <a:off x="6035040" y="3560878"/>
            <a:ext cx="2642616" cy="584776"/>
          </a:xfrm>
          <a:prstGeom prst="rect">
            <a:avLst/>
          </a:prstGeom>
          <a:gradFill flip="none" rotWithShape="1">
            <a:gsLst>
              <a:gs pos="0">
                <a:srgbClr val="7FA6A4"/>
              </a:gs>
              <a:gs pos="100000">
                <a:srgbClr val="DCE6EC"/>
              </a:gs>
            </a:gsLst>
            <a:path path="circle">
              <a:fillToRect l="100000" t="100000"/>
            </a:path>
            <a:tileRect r="-100000" b="-100000"/>
          </a:gradFill>
          <a:ln>
            <a:solidFill>
              <a:srgbClr val="1A435D"/>
            </a:solidFill>
          </a:ln>
        </p:spPr>
        <p:txBody>
          <a:bodyPr wrap="square">
            <a:prstTxWarp prst="textNoShape">
              <a:avLst/>
            </a:prstTxWarp>
            <a:spAutoFit/>
          </a:bodyPr>
          <a:lstStyle/>
          <a:p>
            <a:pPr defTabSz="457200">
              <a:defRPr/>
            </a:pPr>
            <a:r>
              <a:rPr lang="en-GB" sz="1600" dirty="0" smtClean="0">
                <a:solidFill>
                  <a:srgbClr val="1A435D"/>
                </a:solidFill>
              </a:rPr>
              <a:t>3. </a:t>
            </a:r>
            <a:r>
              <a:rPr lang="en-GB" sz="1600" dirty="0" smtClean="0">
                <a:solidFill>
                  <a:srgbClr val="1F497D"/>
                </a:solidFill>
              </a:rPr>
              <a:t>Enabling science through</a:t>
            </a:r>
            <a:r>
              <a:rPr lang="en-GB" sz="1600" dirty="0" smtClean="0">
                <a:solidFill>
                  <a:srgbClr val="1A435D"/>
                </a:solidFill>
              </a:rPr>
              <a:t> tools and services</a:t>
            </a:r>
            <a:endParaRPr lang="en-GB" sz="1600" dirty="0">
              <a:solidFill>
                <a:srgbClr val="1A435D"/>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7200" y="2745273"/>
            <a:ext cx="2649747" cy="2463800"/>
          </a:xfrm>
          <a:prstGeom prst="rect">
            <a:avLst/>
          </a:prstGeom>
          <a:ln>
            <a:solidFill>
              <a:schemeClr val="tx2"/>
            </a:solidFill>
          </a:ln>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a:ext>
            </a:extLst>
          </a:blip>
          <a:srcRect b="7933"/>
          <a:stretch/>
        </p:blipFill>
        <p:spPr>
          <a:xfrm>
            <a:off x="3253400" y="3492973"/>
            <a:ext cx="2651760" cy="2465620"/>
          </a:xfrm>
          <a:prstGeom prst="rect">
            <a:avLst/>
          </a:prstGeom>
          <a:ln>
            <a:solidFill>
              <a:srgbClr val="1F497D"/>
            </a:solidFill>
          </a:ln>
        </p:spPr>
      </p:pic>
      <p:grpSp>
        <p:nvGrpSpPr>
          <p:cNvPr id="4" name="Group 3"/>
          <p:cNvGrpSpPr/>
          <p:nvPr/>
        </p:nvGrpSpPr>
        <p:grpSpPr>
          <a:xfrm>
            <a:off x="5936016" y="4242493"/>
            <a:ext cx="2750784" cy="2468880"/>
            <a:chOff x="6021360" y="3510029"/>
            <a:chExt cx="2750784" cy="2468880"/>
          </a:xfrm>
        </p:grpSpPr>
        <p:sp>
          <p:nvSpPr>
            <p:cNvPr id="3" name="Rectangle 2"/>
            <p:cNvSpPr/>
            <p:nvPr/>
          </p:nvSpPr>
          <p:spPr>
            <a:xfrm>
              <a:off x="6120384" y="3510029"/>
              <a:ext cx="2651760" cy="2468880"/>
            </a:xfrm>
            <a:prstGeom prst="rect">
              <a:avLst/>
            </a:prstGeom>
            <a:solidFill>
              <a:srgbClr val="FFFFFF"/>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ln>
                  <a:solidFill>
                    <a:srgbClr val="1F497D"/>
                  </a:solidFill>
                </a:ln>
                <a:noFill/>
              </a:endParaRPr>
            </a:p>
          </p:txBody>
        </p:sp>
        <p:pic>
          <p:nvPicPr>
            <p:cNvPr id="48" name="Picture 47" descr="toolkit.tif"/>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50439" y="4119171"/>
              <a:ext cx="545411" cy="545411"/>
            </a:xfrm>
            <a:prstGeom prst="rect">
              <a:avLst/>
            </a:prstGeom>
          </p:spPr>
        </p:pic>
        <p:graphicFrame>
          <p:nvGraphicFramePr>
            <p:cNvPr id="49" name="Content Placeholder 8"/>
            <p:cNvGraphicFramePr>
              <a:graphicFrameLocks noChangeAspect="1"/>
            </p:cNvGraphicFramePr>
            <p:nvPr>
              <p:extLst>
                <p:ext uri="{D42A27DB-BD31-4B8C-83A1-F6EECF244321}">
                  <p14:modId xmlns:p14="http://schemas.microsoft.com/office/powerpoint/2010/main" val="1339674793"/>
                </p:ext>
              </p:extLst>
            </p:nvPr>
          </p:nvGraphicFramePr>
          <p:xfrm>
            <a:off x="6021360" y="3555421"/>
            <a:ext cx="2187800" cy="16353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1" name="Picture 50" descr="ONEShareLogoTRANS.tif"/>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320781" y="5345898"/>
              <a:ext cx="1012352" cy="274320"/>
            </a:xfrm>
            <a:prstGeom prst="rect">
              <a:avLst/>
            </a:prstGeom>
          </p:spPr>
        </p:pic>
        <p:pic>
          <p:nvPicPr>
            <p:cNvPr id="52" name="Picture 51" descr="DataUpLogo.tif"/>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625418" y="5047812"/>
              <a:ext cx="1110502" cy="274320"/>
            </a:xfrm>
            <a:prstGeom prst="rect">
              <a:avLst/>
            </a:prstGeom>
          </p:spPr>
        </p:pic>
        <p:pic>
          <p:nvPicPr>
            <p:cNvPr id="53" name="Picture 52" descr="kepler_trans.png"/>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149484" y="4451640"/>
              <a:ext cx="586436" cy="274320"/>
            </a:xfrm>
            <a:prstGeom prst="rect">
              <a:avLst/>
            </a:prstGeom>
          </p:spPr>
        </p:pic>
        <p:pic>
          <p:nvPicPr>
            <p:cNvPr id="54" name="Picture 53" descr="zotero_trans.png"/>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206180" y="5643984"/>
              <a:ext cx="1175310" cy="274320"/>
            </a:xfrm>
            <a:prstGeom prst="rect">
              <a:avLst/>
            </a:prstGeom>
          </p:spPr>
        </p:pic>
        <p:pic>
          <p:nvPicPr>
            <p:cNvPr id="55" name="Picture 54" descr="morpho.tif"/>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8434691" y="3855468"/>
              <a:ext cx="301229" cy="274320"/>
            </a:xfrm>
            <a:prstGeom prst="rect">
              <a:avLst/>
            </a:prstGeom>
          </p:spPr>
        </p:pic>
        <p:pic>
          <p:nvPicPr>
            <p:cNvPr id="56" name="Picture 55" descr="vistrails.jpg"/>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8455972" y="3557382"/>
              <a:ext cx="279948" cy="274320"/>
            </a:xfrm>
            <a:prstGeom prst="rect">
              <a:avLst/>
            </a:prstGeom>
          </p:spPr>
        </p:pic>
        <p:pic>
          <p:nvPicPr>
            <p:cNvPr id="57" name="Picture 56" descr="mendeley2.tif"/>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8389666" y="4153554"/>
              <a:ext cx="346254" cy="274320"/>
            </a:xfrm>
            <a:prstGeom prst="rect">
              <a:avLst/>
            </a:prstGeom>
          </p:spPr>
        </p:pic>
        <p:grpSp>
          <p:nvGrpSpPr>
            <p:cNvPr id="59" name="Group 58"/>
            <p:cNvGrpSpPr/>
            <p:nvPr/>
          </p:nvGrpSpPr>
          <p:grpSpPr>
            <a:xfrm>
              <a:off x="8004400" y="4749726"/>
              <a:ext cx="731520" cy="274320"/>
              <a:chOff x="1377950" y="2846570"/>
              <a:chExt cx="971215" cy="374166"/>
            </a:xfrm>
          </p:grpSpPr>
          <p:pic>
            <p:nvPicPr>
              <p:cNvPr id="65" name="Picture 64" descr="rlogo_trans.pn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926712" y="2846570"/>
                <a:ext cx="422453" cy="320040"/>
              </a:xfrm>
              <a:prstGeom prst="rect">
                <a:avLst/>
              </a:prstGeom>
            </p:spPr>
          </p:pic>
          <p:pic>
            <p:nvPicPr>
              <p:cNvPr id="66" name="Picture 65" descr="ONEShareLogoTRANS.tif"/>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1377950" y="2850164"/>
                <a:ext cx="556341" cy="370572"/>
              </a:xfrm>
              <a:prstGeom prst="rect">
                <a:avLst/>
              </a:prstGeom>
            </p:spPr>
          </p:pic>
        </p:grpSp>
        <p:pic>
          <p:nvPicPr>
            <p:cNvPr id="61" name="Picture 60" descr="ONEMercuryLogo.tif"/>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7414427" y="5345898"/>
              <a:ext cx="1321493" cy="274320"/>
            </a:xfrm>
            <a:prstGeom prst="rect">
              <a:avLst/>
            </a:prstGeom>
          </p:spPr>
        </p:pic>
        <p:pic>
          <p:nvPicPr>
            <p:cNvPr id="62" name="Picture 61" descr="DMP_Tool_noTagline.tif"/>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7395850" y="5643984"/>
              <a:ext cx="1340070" cy="274320"/>
            </a:xfrm>
            <a:prstGeom prst="rect">
              <a:avLst/>
            </a:prstGeom>
          </p:spPr>
        </p:pic>
      </p:grpSp>
      <p:pic>
        <p:nvPicPr>
          <p:cNvPr id="25" name="Picture 2" descr="Logo"/>
          <p:cNvPicPr>
            <a:picLocks noGrp="1" noChangeAspect="1" noChangeArrowheads="1"/>
          </p:cNvPicPr>
          <p:nvPr>
            <p:ph idx="1"/>
          </p:nvPr>
        </p:nvPicPr>
        <p:blipFill>
          <a:blip r:embed="rId22"/>
          <a:srcRect/>
          <a:stretch>
            <a:fillRect/>
          </a:stretch>
        </p:blipFill>
        <p:spPr bwMode="auto">
          <a:xfrm>
            <a:off x="229192" y="5720735"/>
            <a:ext cx="5805848" cy="1137265"/>
          </a:xfrm>
          <a:prstGeom prst="rect">
            <a:avLst/>
          </a:prstGeom>
          <a:noFill/>
        </p:spPr>
      </p:pic>
    </p:spTree>
    <p:extLst>
      <p:ext uri="{BB962C8B-B14F-4D97-AF65-F5344CB8AC3E}">
        <p14:creationId xmlns:p14="http://schemas.microsoft.com/office/powerpoint/2010/main" val="90630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04800" y="-152400"/>
            <a:ext cx="8382000" cy="2286000"/>
          </a:xfrm>
        </p:spPr>
        <p:txBody>
          <a:bodyPr/>
          <a:lstStyle/>
          <a:p>
            <a:r>
              <a:rPr lang="en-US" dirty="0" smtClean="0"/>
              <a:t/>
            </a:r>
            <a:br>
              <a:rPr lang="en-US" dirty="0" smtClean="0"/>
            </a:br>
            <a:r>
              <a:rPr lang="en-US" sz="4000" dirty="0" smtClean="0"/>
              <a:t> </a:t>
            </a:r>
            <a:r>
              <a:rPr lang="en-US" sz="4000" kern="1200" dirty="0" smtClean="0">
                <a:solidFill>
                  <a:srgbClr val="006666"/>
                </a:solidFill>
              </a:rPr>
              <a:t>Need new types of organizations  that will…</a:t>
            </a:r>
          </a:p>
        </p:txBody>
      </p:sp>
      <p:sp>
        <p:nvSpPr>
          <p:cNvPr id="30723" name="Content Placeholder 2"/>
          <p:cNvSpPr>
            <a:spLocks noGrp="1"/>
          </p:cNvSpPr>
          <p:nvPr>
            <p:ph idx="1"/>
          </p:nvPr>
        </p:nvSpPr>
        <p:spPr/>
        <p:txBody>
          <a:bodyPr/>
          <a:lstStyle/>
          <a:p>
            <a:r>
              <a:rPr lang="en-US" sz="3200" dirty="0" smtClean="0">
                <a:latin typeface="+mn-lt"/>
              </a:rPr>
              <a:t>integrate library and archival sciences, </a:t>
            </a:r>
            <a:r>
              <a:rPr lang="en-US" sz="3200" dirty="0" err="1" smtClean="0">
                <a:latin typeface="+mn-lt"/>
              </a:rPr>
              <a:t>cyberinfrastructure</a:t>
            </a:r>
            <a:r>
              <a:rPr lang="en-US" sz="3200" dirty="0" smtClean="0">
                <a:latin typeface="+mn-lt"/>
              </a:rPr>
              <a:t>, computer &amp;  information sciences, and domain science expertise to:</a:t>
            </a:r>
          </a:p>
          <a:p>
            <a:pPr lvl="1"/>
            <a:r>
              <a:rPr lang="en-US" sz="2800" dirty="0" smtClean="0">
                <a:latin typeface="+mn-lt"/>
              </a:rPr>
              <a:t>provide reliable digital preservation, access, integration, and analysis capabilities for science and/or engineering data over a decades-long timeline</a:t>
            </a:r>
          </a:p>
          <a:p>
            <a:pPr lvl="1"/>
            <a:endParaRPr lang="en-US" dirty="0" smtClean="0"/>
          </a:p>
        </p:txBody>
      </p:sp>
      <p:cxnSp>
        <p:nvCxnSpPr>
          <p:cNvPr id="4" name="Straight Connector 3"/>
          <p:cNvCxnSpPr/>
          <p:nvPr/>
        </p:nvCxnSpPr>
        <p:spPr bwMode="auto">
          <a:xfrm>
            <a:off x="320842" y="1905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217974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 </a:t>
            </a:r>
            <a:r>
              <a:rPr lang="en-US" sz="4000" kern="1200" dirty="0" smtClean="0">
                <a:solidFill>
                  <a:srgbClr val="006666"/>
                </a:solidFill>
              </a:rPr>
              <a:t>Libraries…</a:t>
            </a:r>
          </a:p>
        </p:txBody>
      </p:sp>
      <p:sp>
        <p:nvSpPr>
          <p:cNvPr id="37891" name="Content Placeholder 2"/>
          <p:cNvSpPr>
            <a:spLocks noGrp="1"/>
          </p:cNvSpPr>
          <p:nvPr>
            <p:ph idx="1"/>
          </p:nvPr>
        </p:nvSpPr>
        <p:spPr>
          <a:xfrm>
            <a:off x="304800" y="1600200"/>
            <a:ext cx="7772400" cy="4114800"/>
          </a:xfrm>
        </p:spPr>
        <p:txBody>
          <a:bodyPr/>
          <a:lstStyle/>
          <a:p>
            <a:r>
              <a:rPr lang="en-US" sz="3200" dirty="0" smtClean="0">
                <a:latin typeface="+mn-lt"/>
              </a:rPr>
              <a:t>facilitate interdisciplinary work,         data access, and data knowledge through collections and services</a:t>
            </a:r>
          </a:p>
          <a:p>
            <a:r>
              <a:rPr lang="en-US" sz="3200" dirty="0" smtClean="0">
                <a:latin typeface="+mn-lt"/>
              </a:rPr>
              <a:t>Can take a leadership role in a variety of </a:t>
            </a:r>
            <a:r>
              <a:rPr lang="en-US" sz="3200" b="1" dirty="0" smtClean="0">
                <a:latin typeface="+mn-lt"/>
              </a:rPr>
              <a:t>research data services</a:t>
            </a:r>
          </a:p>
        </p:txBody>
      </p:sp>
      <p:pic>
        <p:nvPicPr>
          <p:cNvPr id="19" name="Picture 20"/>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630454" y="762000"/>
            <a:ext cx="2099018" cy="1197676"/>
          </a:xfrm>
          <a:prstGeom prst="rect">
            <a:avLst/>
          </a:prstGeom>
          <a:solidFill>
            <a:srgbClr val="FF0000"/>
          </a:solidFill>
          <a:ln w="28575" cmpd="sng">
            <a:solidFill>
              <a:srgbClr val="FF0000"/>
            </a:solidFill>
            <a:miter lim="800000"/>
            <a:headEnd/>
            <a:tailEnd/>
          </a:ln>
        </p:spPr>
      </p:pic>
      <p:pic>
        <p:nvPicPr>
          <p:cNvPr id="20" name="Picture 19" descr="http://t0.gstatic.com/images?q=tbn:ANd9GcQU-wVfJ95UBw9jm6Wm9vB8hdD_6MQVliC77E1JiQa1hPggKFE&amp;t=1&amp;usg=__e03-gthF3_VIAzZZZNdhUV4ekfs="/>
          <p:cNvPicPr>
            <a:picLocks noChangeAspect="1" noChangeArrowheads="1"/>
          </p:cNvPicPr>
          <p:nvPr/>
        </p:nvPicPr>
        <p:blipFill>
          <a:blip r:embed="rId4" cstate="print"/>
          <a:srcRect/>
          <a:stretch>
            <a:fillRect/>
          </a:stretch>
        </p:blipFill>
        <p:spPr bwMode="auto">
          <a:xfrm>
            <a:off x="593725" y="4648200"/>
            <a:ext cx="2454275" cy="1724724"/>
          </a:xfrm>
          <a:prstGeom prst="rect">
            <a:avLst/>
          </a:prstGeom>
          <a:noFill/>
          <a:ln w="9525">
            <a:noFill/>
            <a:miter lim="800000"/>
            <a:headEnd/>
            <a:tailEnd/>
          </a:ln>
        </p:spPr>
      </p:pic>
      <p:pic>
        <p:nvPicPr>
          <p:cNvPr id="21" name="Picture 8"/>
          <p:cNvPicPr>
            <a:picLocks noChangeAspect="1" noChangeArrowheads="1"/>
          </p:cNvPicPr>
          <p:nvPr/>
        </p:nvPicPr>
        <p:blipFill>
          <a:blip r:embed="rId5" cstate="print"/>
          <a:srcRect/>
          <a:stretch>
            <a:fillRect/>
          </a:stretch>
        </p:blipFill>
        <p:spPr bwMode="auto">
          <a:xfrm>
            <a:off x="6486525" y="3810000"/>
            <a:ext cx="1971675" cy="1981200"/>
          </a:xfrm>
          <a:prstGeom prst="rect">
            <a:avLst/>
          </a:prstGeom>
          <a:noFill/>
          <a:ln w="9525">
            <a:noFill/>
            <a:miter lim="800000"/>
            <a:headEnd/>
            <a:tailEnd/>
          </a:ln>
        </p:spPr>
      </p:pic>
      <p:pic>
        <p:nvPicPr>
          <p:cNvPr id="22" name="Picture 9"/>
          <p:cNvPicPr>
            <a:picLocks noChangeAspect="1" noChangeArrowheads="1"/>
          </p:cNvPicPr>
          <p:nvPr/>
        </p:nvPicPr>
        <p:blipFill>
          <a:blip r:embed="rId6" cstate="print"/>
          <a:srcRect/>
          <a:stretch>
            <a:fillRect/>
          </a:stretch>
        </p:blipFill>
        <p:spPr bwMode="auto">
          <a:xfrm>
            <a:off x="3419475" y="4191000"/>
            <a:ext cx="2447925" cy="1866900"/>
          </a:xfrm>
          <a:prstGeom prst="rect">
            <a:avLst/>
          </a:prstGeom>
          <a:noFill/>
          <a:ln w="9525">
            <a:noFill/>
            <a:miter lim="800000"/>
            <a:headEnd/>
            <a:tailEnd/>
          </a:ln>
        </p:spPr>
      </p:pic>
    </p:spTree>
    <p:extLst>
      <p:ext uri="{BB962C8B-B14F-4D97-AF65-F5344CB8AC3E}">
        <p14:creationId xmlns:p14="http://schemas.microsoft.com/office/powerpoint/2010/main" val="2823697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lstStyle/>
          <a:p>
            <a:pPr algn="l"/>
            <a:r>
              <a:rPr lang="en-US" sz="4000" dirty="0" smtClean="0">
                <a:solidFill>
                  <a:srgbClr val="006666"/>
                </a:solidFill>
              </a:rPr>
              <a:t>Research Data Services are…</a:t>
            </a:r>
            <a:endParaRPr lang="en-US" sz="4000" dirty="0">
              <a:solidFill>
                <a:srgbClr val="006666"/>
              </a:solidFill>
            </a:endParaRPr>
          </a:p>
        </p:txBody>
      </p:sp>
      <p:sp>
        <p:nvSpPr>
          <p:cNvPr id="3" name="Content Placeholder 2"/>
          <p:cNvSpPr>
            <a:spLocks noGrp="1"/>
          </p:cNvSpPr>
          <p:nvPr>
            <p:ph idx="1"/>
          </p:nvPr>
        </p:nvSpPr>
        <p:spPr>
          <a:xfrm>
            <a:off x="685800" y="1828800"/>
            <a:ext cx="8077200" cy="4114800"/>
          </a:xfrm>
        </p:spPr>
        <p:txBody>
          <a:bodyPr>
            <a:normAutofit/>
          </a:bodyPr>
          <a:lstStyle/>
          <a:p>
            <a:r>
              <a:rPr lang="en-US" sz="2800" dirty="0" smtClean="0">
                <a:latin typeface="Arial" pitchFamily="34" charset="0"/>
                <a:cs typeface="Arial" pitchFamily="34" charset="0"/>
              </a:rPr>
              <a:t>…services that address the full data lifecycle, including the data management plan, digital </a:t>
            </a:r>
            <a:r>
              <a:rPr lang="en-US" sz="2800" dirty="0" err="1" smtClean="0">
                <a:latin typeface="Arial" pitchFamily="34" charset="0"/>
                <a:cs typeface="Arial" pitchFamily="34" charset="0"/>
              </a:rPr>
              <a:t>curation</a:t>
            </a:r>
            <a:r>
              <a:rPr lang="en-US" sz="2800" dirty="0" smtClean="0">
                <a:latin typeface="Arial" pitchFamily="34" charset="0"/>
                <a:cs typeface="Arial" pitchFamily="34" charset="0"/>
              </a:rPr>
              <a:t> (selection, preservation, maintenance, and archiving), and metadata creation and conversion.</a:t>
            </a:r>
          </a:p>
          <a:p>
            <a:endParaRPr lang="en-US" dirty="0">
              <a:latin typeface="Arial" pitchFamily="34" charset="0"/>
              <a:cs typeface="Arial" pitchFamily="34" charset="0"/>
            </a:endParaRPr>
          </a:p>
          <a:p>
            <a:pPr lvl="1"/>
            <a:endParaRPr lang="en-US" sz="1000" dirty="0" smtClean="0">
              <a:latin typeface="Arial" pitchFamily="34" charset="0"/>
              <a:cs typeface="Arial" pitchFamily="34" charset="0"/>
            </a:endParaRPr>
          </a:p>
          <a:p>
            <a:pPr lvl="1"/>
            <a:endParaRPr lang="en-US" dirty="0" smtClean="0">
              <a:latin typeface="Arial" pitchFamily="34" charset="0"/>
              <a:cs typeface="Arial" pitchFamily="34" charset="0"/>
            </a:endParaRPr>
          </a:p>
        </p:txBody>
      </p:sp>
      <p:cxnSp>
        <p:nvCxnSpPr>
          <p:cNvPr id="5" name="Straight Connector 4"/>
          <p:cNvCxnSpPr/>
          <p:nvPr/>
        </p:nvCxnSpPr>
        <p:spPr bwMode="auto">
          <a:xfrm>
            <a:off x="533400" y="1600200"/>
            <a:ext cx="8077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graphicFrame>
        <p:nvGraphicFramePr>
          <p:cNvPr id="8" name="Content Placeholder 8"/>
          <p:cNvGraphicFramePr>
            <a:graphicFrameLocks noChangeAspect="1"/>
          </p:cNvGraphicFramePr>
          <p:nvPr>
            <p:extLst>
              <p:ext uri="{D42A27DB-BD31-4B8C-83A1-F6EECF244321}">
                <p14:modId xmlns:p14="http://schemas.microsoft.com/office/powerpoint/2010/main" val="4035467884"/>
              </p:ext>
            </p:extLst>
          </p:nvPr>
        </p:nvGraphicFramePr>
        <p:xfrm>
          <a:off x="2590800" y="3657600"/>
          <a:ext cx="3810000" cy="2467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3983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noChangeAspect="1"/>
          </p:cNvGraphicFramePr>
          <p:nvPr>
            <p:ph idx="1"/>
            <p:extLst>
              <p:ext uri="{D42A27DB-BD31-4B8C-83A1-F6EECF244321}">
                <p14:modId xmlns:p14="http://schemas.microsoft.com/office/powerpoint/2010/main" val="3262579087"/>
              </p:ext>
            </p:extLst>
          </p:nvPr>
        </p:nvGraphicFramePr>
        <p:xfrm>
          <a:off x="1123077" y="1447800"/>
          <a:ext cx="6877923"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533400" y="609600"/>
            <a:ext cx="8229600" cy="762000"/>
          </a:xfrm>
        </p:spPr>
        <p:txBody>
          <a:bodyPr>
            <a:normAutofit/>
          </a:bodyPr>
          <a:lstStyle/>
          <a:p>
            <a:pPr algn="l"/>
            <a:r>
              <a:rPr lang="en-US" sz="4000" dirty="0" smtClean="0">
                <a:solidFill>
                  <a:srgbClr val="006666"/>
                </a:solidFill>
              </a:rPr>
              <a:t>                          </a:t>
            </a:r>
            <a:r>
              <a:rPr lang="en-US" sz="4000" kern="1200" dirty="0" smtClean="0">
                <a:solidFill>
                  <a:srgbClr val="006666"/>
                </a:solidFill>
              </a:rPr>
              <a:t>Data Lifecycle</a:t>
            </a:r>
            <a:endParaRPr lang="en-US" sz="4000" kern="1200" dirty="0">
              <a:solidFill>
                <a:srgbClr val="006666"/>
              </a:solidFill>
            </a:endParaRPr>
          </a:p>
        </p:txBody>
      </p:sp>
      <p:cxnSp>
        <p:nvCxnSpPr>
          <p:cNvPr id="6" name="Straight Connector 5"/>
          <p:cNvCxnSpPr/>
          <p:nvPr/>
        </p:nvCxnSpPr>
        <p:spPr bwMode="auto">
          <a:xfrm>
            <a:off x="304800" y="1371600"/>
            <a:ext cx="8458200" cy="0"/>
          </a:xfrm>
          <a:prstGeom prst="line">
            <a:avLst/>
          </a:prstGeom>
          <a:solidFill>
            <a:schemeClr val="accent1"/>
          </a:solidFill>
          <a:ln w="25400" cap="flat" cmpd="sng" algn="ctr">
            <a:solidFill>
              <a:srgbClr val="006666"/>
            </a:solidFill>
            <a:prstDash val="solid"/>
            <a:round/>
            <a:headEnd type="none" w="med" len="med"/>
            <a:tailEnd type="none" w="med" len="med"/>
          </a:ln>
          <a:effectLst/>
        </p:spPr>
      </p:cxnSp>
      <p:pic>
        <p:nvPicPr>
          <p:cNvPr id="7" name="Picture 6"/>
          <p:cNvPicPr/>
          <p:nvPr/>
        </p:nvPicPr>
        <p:blipFill>
          <a:blip r:embed="rId8" cstate="print"/>
          <a:srcRect/>
          <a:stretch>
            <a:fillRect/>
          </a:stretch>
        </p:blipFill>
        <p:spPr bwMode="auto">
          <a:xfrm>
            <a:off x="852932" y="702945"/>
            <a:ext cx="3157220" cy="668655"/>
          </a:xfrm>
          <a:prstGeom prst="rect">
            <a:avLst/>
          </a:prstGeom>
          <a:noFill/>
          <a:ln w="9525">
            <a:noFill/>
            <a:miter lim="800000"/>
            <a:headEnd/>
            <a:tailEnd/>
          </a:ln>
        </p:spPr>
      </p:pic>
      <p:pic>
        <p:nvPicPr>
          <p:cNvPr id="8" name="Picture 7" descr="scientist trans color.tif"/>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568997" y="2286000"/>
            <a:ext cx="2069803" cy="2484775"/>
          </a:xfrm>
          <a:prstGeom prst="rect">
            <a:avLst/>
          </a:prstGeom>
        </p:spPr>
      </p:pic>
    </p:spTree>
    <p:extLst>
      <p:ext uri="{BB962C8B-B14F-4D97-AF65-F5344CB8AC3E}">
        <p14:creationId xmlns:p14="http://schemas.microsoft.com/office/powerpoint/2010/main" val="527974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0" y="400523"/>
            <a:ext cx="7772400" cy="1143000"/>
          </a:xfrm>
        </p:spPr>
        <p:txBody>
          <a:bodyPr>
            <a:normAutofit/>
          </a:bodyPr>
          <a:lstStyle/>
          <a:p>
            <a:pPr algn="l"/>
            <a:r>
              <a:rPr lang="en-US" dirty="0" smtClean="0">
                <a:latin typeface="Calibri" charset="0"/>
              </a:rPr>
              <a:t>Researcher </a:t>
            </a:r>
            <a:r>
              <a:rPr lang="en-US" dirty="0">
                <a:latin typeface="Calibri" charset="0"/>
              </a:rPr>
              <a:t>C</a:t>
            </a:r>
            <a:r>
              <a:rPr lang="en-US" dirty="0" smtClean="0">
                <a:latin typeface="Calibri" charset="0"/>
              </a:rPr>
              <a:t>hallenges</a:t>
            </a:r>
            <a:endParaRPr lang="en-US" dirty="0">
              <a:latin typeface="Calibri" charset="0"/>
            </a:endParaRPr>
          </a:p>
        </p:txBody>
      </p:sp>
      <p:graphicFrame>
        <p:nvGraphicFramePr>
          <p:cNvPr id="5" name="Content Placeholder 8"/>
          <p:cNvGraphicFramePr>
            <a:graphicFrameLocks noChangeAspect="1"/>
          </p:cNvGraphicFramePr>
          <p:nvPr>
            <p:extLst>
              <p:ext uri="{D42A27DB-BD31-4B8C-83A1-F6EECF244321}">
                <p14:modId xmlns:p14="http://schemas.microsoft.com/office/powerpoint/2010/main" val="3965358999"/>
              </p:ext>
            </p:extLst>
          </p:nvPr>
        </p:nvGraphicFramePr>
        <p:xfrm>
          <a:off x="934754" y="1381178"/>
          <a:ext cx="7244047" cy="5414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 descr="scientist.png"/>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bwMode="auto">
          <a:xfrm>
            <a:off x="3657600" y="2362200"/>
            <a:ext cx="1703388" cy="2679700"/>
          </a:xfrm>
          <a:prstGeom prst="rect">
            <a:avLst/>
          </a:prstGeom>
          <a:ln/>
          <a:effectLst>
            <a:softEdge rad="254000"/>
          </a:effectLst>
          <a:extLst/>
        </p:spPr>
        <p:style>
          <a:lnRef idx="2">
            <a:schemeClr val="accent1"/>
          </a:lnRef>
          <a:fillRef idx="1">
            <a:schemeClr val="lt1"/>
          </a:fillRef>
          <a:effectRef idx="0">
            <a:schemeClr val="accent1"/>
          </a:effectRef>
          <a:fontRef idx="minor">
            <a:schemeClr val="dk1"/>
          </a:fontRef>
        </p:style>
      </p:pic>
      <p:sp>
        <p:nvSpPr>
          <p:cNvPr id="3" name="Oval Callout 2"/>
          <p:cNvSpPr/>
          <p:nvPr/>
        </p:nvSpPr>
        <p:spPr>
          <a:xfrm>
            <a:off x="6925734" y="4809067"/>
            <a:ext cx="1905000" cy="914400"/>
          </a:xfrm>
          <a:prstGeom prst="wedgeEllipseCallout">
            <a:avLst>
              <a:gd name="adj1" fmla="val -48166"/>
              <a:gd name="adj2" fmla="val 47222"/>
            </a:avLst>
          </a:prstGeom>
          <a:solidFill>
            <a:schemeClr val="accent5">
              <a:lumMod val="20000"/>
              <a:lumOff val="80000"/>
            </a:schemeClr>
          </a:solidFill>
          <a:ln>
            <a:solidFill>
              <a:srgbClr val="1F497D"/>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srgbClr val="1F497D"/>
                </a:solidFill>
              </a:rPr>
              <a:t>Metadata </a:t>
            </a:r>
          </a:p>
          <a:p>
            <a:pPr algn="ctr" defTabSz="457200"/>
            <a:r>
              <a:rPr lang="en-US" dirty="0" smtClean="0">
                <a:solidFill>
                  <a:srgbClr val="1F497D"/>
                </a:solidFill>
              </a:rPr>
              <a:t>Standards ?</a:t>
            </a:r>
            <a:endParaRPr lang="en-US" dirty="0">
              <a:solidFill>
                <a:srgbClr val="1F497D"/>
              </a:solidFill>
            </a:endParaRPr>
          </a:p>
        </p:txBody>
      </p:sp>
      <p:sp>
        <p:nvSpPr>
          <p:cNvPr id="4" name="Oval Callout 3"/>
          <p:cNvSpPr/>
          <p:nvPr/>
        </p:nvSpPr>
        <p:spPr>
          <a:xfrm>
            <a:off x="313267" y="5723467"/>
            <a:ext cx="1828800" cy="838200"/>
          </a:xfrm>
          <a:prstGeom prst="wedgeEllipseCallout">
            <a:avLst>
              <a:gd name="adj1" fmla="val 50000"/>
              <a:gd name="adj2" fmla="val -51136"/>
            </a:avLst>
          </a:prstGeom>
          <a:solidFill>
            <a:schemeClr val="accent5">
              <a:lumMod val="20000"/>
              <a:lumOff val="80000"/>
            </a:schemeClr>
          </a:solidFill>
          <a:ln>
            <a:solidFill>
              <a:srgbClr val="1F497D"/>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srgbClr val="1F497D"/>
                </a:solidFill>
              </a:rPr>
              <a:t>Data</a:t>
            </a:r>
          </a:p>
          <a:p>
            <a:pPr algn="ctr" defTabSz="457200"/>
            <a:r>
              <a:rPr lang="en-US" dirty="0" smtClean="0">
                <a:solidFill>
                  <a:srgbClr val="1F497D"/>
                </a:solidFill>
              </a:rPr>
              <a:t>Sharing ?</a:t>
            </a:r>
            <a:endParaRPr lang="en-US" dirty="0">
              <a:solidFill>
                <a:srgbClr val="1F497D"/>
              </a:solidFill>
            </a:endParaRPr>
          </a:p>
        </p:txBody>
      </p:sp>
      <p:sp>
        <p:nvSpPr>
          <p:cNvPr id="8" name="Oval Callout 7"/>
          <p:cNvSpPr/>
          <p:nvPr/>
        </p:nvSpPr>
        <p:spPr>
          <a:xfrm>
            <a:off x="5257800" y="414867"/>
            <a:ext cx="2362200" cy="1273681"/>
          </a:xfrm>
          <a:prstGeom prst="wedgeEllipseCallout">
            <a:avLst>
              <a:gd name="adj1" fmla="val -48166"/>
              <a:gd name="adj2" fmla="val 47222"/>
            </a:avLst>
          </a:prstGeom>
          <a:solidFill>
            <a:schemeClr val="accent5">
              <a:lumMod val="20000"/>
              <a:lumOff val="80000"/>
            </a:schemeClr>
          </a:solidFill>
          <a:ln>
            <a:solidFill>
              <a:srgbClr val="1F497D"/>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srgbClr val="1F497D"/>
                </a:solidFill>
              </a:rPr>
              <a:t>Organizational Support &amp; Training ?</a:t>
            </a:r>
            <a:endParaRPr lang="en-US" dirty="0">
              <a:solidFill>
                <a:srgbClr val="1F497D"/>
              </a:solidFill>
            </a:endParaRPr>
          </a:p>
        </p:txBody>
      </p:sp>
      <p:sp>
        <p:nvSpPr>
          <p:cNvPr id="2" name="Oval Callout 1"/>
          <p:cNvSpPr/>
          <p:nvPr/>
        </p:nvSpPr>
        <p:spPr>
          <a:xfrm>
            <a:off x="3962400" y="5249333"/>
            <a:ext cx="1295400" cy="745068"/>
          </a:xfrm>
          <a:prstGeom prst="wedgeEllipseCallout">
            <a:avLst>
              <a:gd name="adj1" fmla="val -5353"/>
              <a:gd name="adj2" fmla="val 60881"/>
            </a:avLst>
          </a:prstGeom>
          <a:solidFill>
            <a:schemeClr val="accent5">
              <a:lumMod val="20000"/>
              <a:lumOff val="80000"/>
            </a:schemeClr>
          </a:solidFill>
          <a:ln>
            <a:solidFill>
              <a:srgbClr val="1F497D"/>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srgbClr val="1F497D"/>
                </a:solidFill>
              </a:rPr>
              <a:t>Where?</a:t>
            </a:r>
            <a:endParaRPr lang="en-US" dirty="0">
              <a:solidFill>
                <a:srgbClr val="1F497D"/>
              </a:solidFill>
            </a:endParaRPr>
          </a:p>
        </p:txBody>
      </p:sp>
    </p:spTree>
    <p:extLst>
      <p:ext uri="{BB962C8B-B14F-4D97-AF65-F5344CB8AC3E}">
        <p14:creationId xmlns:p14="http://schemas.microsoft.com/office/powerpoint/2010/main" val="4036108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adison\Downloads\dreamstimefree_138882.jpg"/>
          <p:cNvPicPr>
            <a:picLocks noChangeAspect="1" noChangeArrowheads="1"/>
          </p:cNvPicPr>
          <p:nvPr/>
        </p:nvPicPr>
        <p:blipFill>
          <a:blip r:embed="rId3" cstate="print"/>
          <a:srcRect/>
          <a:stretch>
            <a:fillRect/>
          </a:stretch>
        </p:blipFill>
        <p:spPr bwMode="auto">
          <a:xfrm>
            <a:off x="3657600" y="2209800"/>
            <a:ext cx="1905000" cy="2865120"/>
          </a:xfrm>
          <a:prstGeom prst="rect">
            <a:avLst/>
          </a:prstGeom>
          <a:noFill/>
        </p:spPr>
      </p:pic>
      <p:graphicFrame>
        <p:nvGraphicFramePr>
          <p:cNvPr id="9" name="Content Placeholder 8"/>
          <p:cNvGraphicFramePr>
            <a:graphicFrameLocks noGrp="1" noChangeAspect="1"/>
          </p:cNvGraphicFramePr>
          <p:nvPr>
            <p:ph idx="1"/>
            <p:extLst>
              <p:ext uri="{D42A27DB-BD31-4B8C-83A1-F6EECF244321}">
                <p14:modId xmlns:p14="http://schemas.microsoft.com/office/powerpoint/2010/main" val="1345649385"/>
              </p:ext>
            </p:extLst>
          </p:nvPr>
        </p:nvGraphicFramePr>
        <p:xfrm>
          <a:off x="1199277" y="1600200"/>
          <a:ext cx="6877923"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Cloud Callout 20"/>
          <p:cNvSpPr/>
          <p:nvPr/>
        </p:nvSpPr>
        <p:spPr>
          <a:xfrm>
            <a:off x="6172200" y="5410200"/>
            <a:ext cx="2255520" cy="914400"/>
          </a:xfrm>
          <a:prstGeom prst="cloudCallout">
            <a:avLst>
              <a:gd name="adj1" fmla="val -86731"/>
              <a:gd name="adj2" fmla="val -4093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2" name="Title 1"/>
          <p:cNvSpPr>
            <a:spLocks noGrp="1"/>
          </p:cNvSpPr>
          <p:nvPr>
            <p:ph type="title"/>
          </p:nvPr>
        </p:nvSpPr>
        <p:spPr>
          <a:xfrm>
            <a:off x="609600" y="457200"/>
            <a:ext cx="8382000" cy="762000"/>
          </a:xfrm>
        </p:spPr>
        <p:txBody>
          <a:bodyPr>
            <a:normAutofit/>
          </a:bodyPr>
          <a:lstStyle/>
          <a:p>
            <a:pPr algn="l"/>
            <a:r>
              <a:rPr lang="en-US" dirty="0" smtClean="0">
                <a:solidFill>
                  <a:srgbClr val="006666"/>
                </a:solidFill>
                <a:cs typeface="ＭＳ Ｐゴシック"/>
              </a:rPr>
              <a:t>Librarian &amp; Library Challenges</a:t>
            </a:r>
            <a:endParaRPr lang="en-US" dirty="0">
              <a:solidFill>
                <a:srgbClr val="006666"/>
              </a:solidFill>
              <a:cs typeface="ＭＳ Ｐゴシック"/>
            </a:endParaRPr>
          </a:p>
        </p:txBody>
      </p:sp>
      <p:sp>
        <p:nvSpPr>
          <p:cNvPr id="10" name="Cloud Callout 9"/>
          <p:cNvSpPr/>
          <p:nvPr/>
        </p:nvSpPr>
        <p:spPr>
          <a:xfrm>
            <a:off x="5486400" y="1219200"/>
            <a:ext cx="1676400" cy="906971"/>
          </a:xfrm>
          <a:prstGeom prst="cloudCallout">
            <a:avLst>
              <a:gd name="adj1" fmla="val -66815"/>
              <a:gd name="adj2" fmla="val 2978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3" name="Cloud Callout 12"/>
          <p:cNvSpPr/>
          <p:nvPr/>
        </p:nvSpPr>
        <p:spPr>
          <a:xfrm>
            <a:off x="76200" y="2644435"/>
            <a:ext cx="2331720" cy="914400"/>
          </a:xfrm>
          <a:prstGeom prst="cloudCallout">
            <a:avLst>
              <a:gd name="adj1" fmla="val 60346"/>
              <a:gd name="adj2" fmla="val 3858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4" name="Cloud Callout 13"/>
          <p:cNvSpPr/>
          <p:nvPr/>
        </p:nvSpPr>
        <p:spPr>
          <a:xfrm>
            <a:off x="152400" y="1295400"/>
            <a:ext cx="2103120" cy="914400"/>
          </a:xfrm>
          <a:prstGeom prst="cloudCallout">
            <a:avLst>
              <a:gd name="adj1" fmla="val 60845"/>
              <a:gd name="adj2" fmla="val 58497"/>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solidFill>
                  <a:srgbClr val="186072"/>
                </a:solidFill>
              </a:rPr>
              <a:t>?</a:t>
            </a:r>
            <a:endParaRPr lang="en-US" sz="4400" dirty="0">
              <a:solidFill>
                <a:srgbClr val="186072"/>
              </a:solidFill>
            </a:endParaRPr>
          </a:p>
        </p:txBody>
      </p:sp>
      <p:sp>
        <p:nvSpPr>
          <p:cNvPr id="15" name="Cloud Callout 14"/>
          <p:cNvSpPr/>
          <p:nvPr/>
        </p:nvSpPr>
        <p:spPr>
          <a:xfrm>
            <a:off x="6858000" y="3886200"/>
            <a:ext cx="2209800" cy="1066800"/>
          </a:xfrm>
          <a:prstGeom prst="cloudCallout">
            <a:avLst>
              <a:gd name="adj1" fmla="val -68095"/>
              <a:gd name="adj2" fmla="val -4728"/>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6" name="Cloud Callout 15"/>
          <p:cNvSpPr/>
          <p:nvPr/>
        </p:nvSpPr>
        <p:spPr>
          <a:xfrm>
            <a:off x="6964680" y="1676400"/>
            <a:ext cx="2103120" cy="914400"/>
          </a:xfrm>
          <a:prstGeom prst="cloudCallout">
            <a:avLst>
              <a:gd name="adj1" fmla="val -68532"/>
              <a:gd name="adj2" fmla="val 2636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7" name="Cloud Callout 16"/>
          <p:cNvSpPr/>
          <p:nvPr/>
        </p:nvSpPr>
        <p:spPr>
          <a:xfrm>
            <a:off x="0" y="4648200"/>
            <a:ext cx="1828800" cy="1219200"/>
          </a:xfrm>
          <a:prstGeom prst="cloudCallout">
            <a:avLst>
              <a:gd name="adj1" fmla="val 66830"/>
              <a:gd name="adj2" fmla="val -5137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8" name="Cloud Callout 17"/>
          <p:cNvSpPr/>
          <p:nvPr/>
        </p:nvSpPr>
        <p:spPr>
          <a:xfrm>
            <a:off x="7193280" y="2590800"/>
            <a:ext cx="1874520" cy="1066800"/>
          </a:xfrm>
          <a:prstGeom prst="cloudCallout">
            <a:avLst>
              <a:gd name="adj1" fmla="val -68858"/>
              <a:gd name="adj2" fmla="val 33722"/>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sp>
        <p:nvSpPr>
          <p:cNvPr id="12" name="Cloud Callout 11"/>
          <p:cNvSpPr/>
          <p:nvPr/>
        </p:nvSpPr>
        <p:spPr>
          <a:xfrm>
            <a:off x="1450084" y="5715000"/>
            <a:ext cx="2512316" cy="906971"/>
          </a:xfrm>
          <a:prstGeom prst="cloudCallout">
            <a:avLst>
              <a:gd name="adj1" fmla="val 69413"/>
              <a:gd name="adj2" fmla="val -4302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rgbClr val="186072"/>
                </a:solidFill>
              </a:rPr>
              <a:t>?</a:t>
            </a:r>
            <a:endParaRPr lang="en-US" sz="5400" dirty="0">
              <a:solidFill>
                <a:srgbClr val="186072"/>
              </a:solidFill>
            </a:endParaRPr>
          </a:p>
        </p:txBody>
      </p:sp>
      <p:cxnSp>
        <p:nvCxnSpPr>
          <p:cNvPr id="22" name="Straight Connector 21"/>
          <p:cNvCxnSpPr/>
          <p:nvPr/>
        </p:nvCxnSpPr>
        <p:spPr bwMode="auto">
          <a:xfrm>
            <a:off x="381000" y="1143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176109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991600" cy="1143000"/>
          </a:xfrm>
        </p:spPr>
        <p:txBody>
          <a:bodyPr/>
          <a:lstStyle/>
          <a:p>
            <a:r>
              <a:rPr lang="en-US" sz="4000" kern="1200" dirty="0" smtClean="0">
                <a:solidFill>
                  <a:srgbClr val="006666"/>
                </a:solidFill>
              </a:rPr>
              <a:t>Technical/Hands-On RDS</a:t>
            </a:r>
            <a:endParaRPr lang="en-US" sz="4000" kern="1200" dirty="0">
              <a:solidFill>
                <a:srgbClr val="006666"/>
              </a:solidFill>
            </a:endParaRPr>
          </a:p>
        </p:txBody>
      </p:sp>
      <p:sp>
        <p:nvSpPr>
          <p:cNvPr id="3" name="Content Placeholder 2"/>
          <p:cNvSpPr>
            <a:spLocks noGrp="1"/>
          </p:cNvSpPr>
          <p:nvPr>
            <p:ph idx="1"/>
          </p:nvPr>
        </p:nvSpPr>
        <p:spPr>
          <a:xfrm>
            <a:off x="762000" y="1676400"/>
            <a:ext cx="7772400" cy="4114800"/>
          </a:xfrm>
        </p:spPr>
        <p:txBody>
          <a:bodyPr/>
          <a:lstStyle/>
          <a:p>
            <a:r>
              <a:rPr lang="en-US" sz="3200" dirty="0" smtClean="0">
                <a:latin typeface="+mn-lt"/>
              </a:rPr>
              <a:t>Providing tech support for RDS systems or </a:t>
            </a:r>
            <a:r>
              <a:rPr lang="en-US" sz="3200" dirty="0">
                <a:latin typeface="+mn-lt"/>
              </a:rPr>
              <a:t>data </a:t>
            </a:r>
            <a:r>
              <a:rPr lang="en-US" sz="3200" dirty="0" smtClean="0">
                <a:latin typeface="+mn-lt"/>
              </a:rPr>
              <a:t>repositories</a:t>
            </a:r>
          </a:p>
          <a:p>
            <a:r>
              <a:rPr lang="en-US" sz="3200" dirty="0" smtClean="0">
                <a:latin typeface="+mn-lt"/>
              </a:rPr>
              <a:t>Identifying data </a:t>
            </a:r>
            <a:r>
              <a:rPr lang="en-US" sz="3200" dirty="0">
                <a:latin typeface="+mn-lt"/>
              </a:rPr>
              <a:t>for deposit in </a:t>
            </a:r>
            <a:r>
              <a:rPr lang="en-US" sz="3200" dirty="0" smtClean="0">
                <a:latin typeface="+mn-lt"/>
              </a:rPr>
              <a:t>repositories</a:t>
            </a:r>
          </a:p>
          <a:p>
            <a:r>
              <a:rPr lang="en-US" sz="3200" dirty="0" smtClean="0">
                <a:latin typeface="+mn-lt"/>
              </a:rPr>
              <a:t>Preparing data for deposit</a:t>
            </a:r>
          </a:p>
          <a:p>
            <a:r>
              <a:rPr lang="en-US" sz="3200" dirty="0" smtClean="0">
                <a:latin typeface="+mn-lt"/>
              </a:rPr>
              <a:t>Creating or transforming metadata</a:t>
            </a:r>
          </a:p>
          <a:p>
            <a:r>
              <a:rPr lang="en-US" sz="3200" dirty="0" smtClean="0">
                <a:latin typeface="+mn-lt"/>
              </a:rPr>
              <a:t>Deselecting </a:t>
            </a:r>
            <a:r>
              <a:rPr lang="en-US" sz="3200" dirty="0">
                <a:latin typeface="+mn-lt"/>
              </a:rPr>
              <a:t>datasets for removal from a repository</a:t>
            </a:r>
          </a:p>
          <a:p>
            <a:endParaRPr lang="en-US" sz="3200" dirty="0"/>
          </a:p>
        </p:txBody>
      </p:sp>
      <p:cxnSp>
        <p:nvCxnSpPr>
          <p:cNvPr id="4" name="Straight Connector 3"/>
          <p:cNvCxnSpPr/>
          <p:nvPr/>
        </p:nvCxnSpPr>
        <p:spPr bwMode="auto">
          <a:xfrm>
            <a:off x="381000" y="1524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1547590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7772400" cy="1143000"/>
          </a:xfrm>
        </p:spPr>
        <p:txBody>
          <a:bodyPr/>
          <a:lstStyle/>
          <a:p>
            <a:pPr algn="l"/>
            <a:r>
              <a:rPr lang="en-US" sz="4000" dirty="0" smtClean="0">
                <a:solidFill>
                  <a:srgbClr val="006666"/>
                </a:solidFill>
              </a:rPr>
              <a:t>Today, I will talk about…</a:t>
            </a:r>
            <a:endParaRPr lang="en-US" sz="4000" dirty="0">
              <a:solidFill>
                <a:srgbClr val="006666"/>
              </a:solidFill>
            </a:endParaRPr>
          </a:p>
        </p:txBody>
      </p:sp>
      <p:sp>
        <p:nvSpPr>
          <p:cNvPr id="3" name="Content Placeholder 2"/>
          <p:cNvSpPr>
            <a:spLocks noGrp="1"/>
          </p:cNvSpPr>
          <p:nvPr>
            <p:ph idx="1"/>
          </p:nvPr>
        </p:nvSpPr>
        <p:spPr>
          <a:xfrm>
            <a:off x="685800" y="1828799"/>
            <a:ext cx="7772400" cy="3962401"/>
          </a:xfrm>
        </p:spPr>
        <p:txBody>
          <a:bodyPr/>
          <a:lstStyle/>
          <a:p>
            <a:r>
              <a:rPr lang="en-US" sz="2800" dirty="0">
                <a:latin typeface="Arial" pitchFamily="34" charset="0"/>
                <a:cs typeface="Arial" pitchFamily="34" charset="0"/>
              </a:rPr>
              <a:t>3</a:t>
            </a:r>
            <a:r>
              <a:rPr lang="en-US" sz="2800" dirty="0" smtClean="0">
                <a:latin typeface="Arial" pitchFamily="34" charset="0"/>
                <a:cs typeface="Arial" pitchFamily="34" charset="0"/>
              </a:rPr>
              <a:t> motivations for thinking about research data services</a:t>
            </a:r>
          </a:p>
          <a:p>
            <a:r>
              <a:rPr lang="en-US" sz="2800" dirty="0" smtClean="0">
                <a:latin typeface="Arial" pitchFamily="34" charset="0"/>
                <a:cs typeface="Arial" pitchFamily="34" charset="0"/>
              </a:rPr>
              <a:t>A bit about the </a:t>
            </a:r>
            <a:r>
              <a:rPr lang="en-US" sz="2800" dirty="0" err="1" smtClean="0">
                <a:latin typeface="Arial" pitchFamily="34" charset="0"/>
                <a:cs typeface="Arial" pitchFamily="34" charset="0"/>
              </a:rPr>
              <a:t>DataONE</a:t>
            </a:r>
            <a:r>
              <a:rPr lang="en-US" sz="2800" dirty="0" smtClean="0">
                <a:latin typeface="Arial" pitchFamily="34" charset="0"/>
                <a:cs typeface="Arial" pitchFamily="34" charset="0"/>
              </a:rPr>
              <a:t> project</a:t>
            </a:r>
          </a:p>
          <a:p>
            <a:r>
              <a:rPr lang="en-US" sz="2800" dirty="0" smtClean="0">
                <a:latin typeface="Arial" pitchFamily="34" charset="0"/>
                <a:cs typeface="Arial" pitchFamily="34" charset="0"/>
              </a:rPr>
              <a:t>Why libraries fit with research data services</a:t>
            </a:r>
          </a:p>
          <a:p>
            <a:r>
              <a:rPr lang="en-US" sz="2800" dirty="0" smtClean="0">
                <a:latin typeface="Arial" pitchFamily="34" charset="0"/>
                <a:cs typeface="Arial" pitchFamily="34" charset="0"/>
              </a:rPr>
              <a:t>Some definitions</a:t>
            </a:r>
          </a:p>
          <a:p>
            <a:r>
              <a:rPr lang="en-US" sz="2800" dirty="0" smtClean="0">
                <a:latin typeface="Arial" pitchFamily="34" charset="0"/>
                <a:cs typeface="Arial" pitchFamily="34" charset="0"/>
              </a:rPr>
              <a:t>Current status and future plans for data services of academic libraries and librarians in North America</a:t>
            </a:r>
            <a:endParaRPr lang="en-US" sz="2800" dirty="0">
              <a:latin typeface="Arial" pitchFamily="34" charset="0"/>
              <a:cs typeface="Arial" pitchFamily="34" charset="0"/>
            </a:endParaRPr>
          </a:p>
        </p:txBody>
      </p:sp>
      <p:cxnSp>
        <p:nvCxnSpPr>
          <p:cNvPr id="5" name="Straight Connector 4"/>
          <p:cNvCxnSpPr/>
          <p:nvPr/>
        </p:nvCxnSpPr>
        <p:spPr bwMode="auto">
          <a:xfrm>
            <a:off x="304800" y="16002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
        <p:nvSpPr>
          <p:cNvPr id="6" name="Rectangle 5"/>
          <p:cNvSpPr/>
          <p:nvPr/>
        </p:nvSpPr>
        <p:spPr bwMode="auto">
          <a:xfrm>
            <a:off x="685800" y="1828800"/>
            <a:ext cx="7772400" cy="3962400"/>
          </a:xfrm>
          <a:prstGeom prst="rect">
            <a:avLst/>
          </a:prstGeom>
          <a:solidFill>
            <a:schemeClr val="bg1">
              <a:lumMod val="6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6" charset="-128"/>
            </a:endParaRPr>
          </a:p>
        </p:txBody>
      </p:sp>
      <p:sp>
        <p:nvSpPr>
          <p:cNvPr id="8" name="Content Placeholder 5"/>
          <p:cNvSpPr txBox="1">
            <a:spLocks/>
          </p:cNvSpPr>
          <p:nvPr/>
        </p:nvSpPr>
        <p:spPr bwMode="auto">
          <a:xfrm>
            <a:off x="685800" y="3124200"/>
            <a:ext cx="77724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US" sz="5400" b="1" i="0" u="none" strike="noStrike" kern="0" cap="none" spc="0" normalizeH="0" baseline="0" noProof="0" smtClean="0">
                <a:ln>
                  <a:noFill/>
                </a:ln>
                <a:solidFill>
                  <a:schemeClr val="tx1"/>
                </a:solidFill>
                <a:effectLst/>
                <a:uLnTx/>
                <a:uFillTx/>
                <a:latin typeface="+mj-lt"/>
                <a:ea typeface="+mn-ea"/>
                <a:cs typeface="Times New Roman" pitchFamily="18" charset="0"/>
              </a:rPr>
              <a:t>But first…</a:t>
            </a:r>
            <a:endParaRPr kumimoji="0" lang="en-US" sz="5400" b="1" i="0" u="none" strike="noStrike" kern="0" cap="none" spc="0" normalizeH="0" baseline="0" noProof="0" dirty="0">
              <a:ln>
                <a:noFill/>
              </a:ln>
              <a:solidFill>
                <a:schemeClr val="tx1"/>
              </a:solidFill>
              <a:effectLst/>
              <a:uLnTx/>
              <a:uFillTx/>
              <a:latin typeface="+mj-lt"/>
              <a:ea typeface="+mn-ea"/>
              <a:cs typeface="Times New Roman" pitchFamily="18" charset="0"/>
            </a:endParaRPr>
          </a:p>
        </p:txBody>
      </p:sp>
    </p:spTree>
    <p:extLst>
      <p:ext uri="{BB962C8B-B14F-4D97-AF65-F5344CB8AC3E}">
        <p14:creationId xmlns:p14="http://schemas.microsoft.com/office/powerpoint/2010/main" val="34245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anim calcmode="lin" valueType="num">
                                      <p:cBhvr additive="base">
                                        <p:cTn id="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991600" cy="1143000"/>
          </a:xfrm>
        </p:spPr>
        <p:txBody>
          <a:bodyPr/>
          <a:lstStyle/>
          <a:p>
            <a:r>
              <a:rPr lang="en-US" sz="4000" kern="1200" dirty="0" smtClean="0">
                <a:solidFill>
                  <a:srgbClr val="006666"/>
                </a:solidFill>
              </a:rPr>
              <a:t>Informational/Consulting RDS</a:t>
            </a:r>
            <a:endParaRPr lang="en-US" sz="4000" kern="1200" dirty="0">
              <a:solidFill>
                <a:srgbClr val="006666"/>
              </a:solidFill>
            </a:endParaRPr>
          </a:p>
        </p:txBody>
      </p:sp>
      <p:sp>
        <p:nvSpPr>
          <p:cNvPr id="3" name="Content Placeholder 2"/>
          <p:cNvSpPr>
            <a:spLocks noGrp="1"/>
          </p:cNvSpPr>
          <p:nvPr>
            <p:ph idx="1"/>
          </p:nvPr>
        </p:nvSpPr>
        <p:spPr>
          <a:xfrm>
            <a:off x="685800" y="1524000"/>
            <a:ext cx="7772400" cy="4114800"/>
          </a:xfrm>
        </p:spPr>
        <p:txBody>
          <a:bodyPr/>
          <a:lstStyle/>
          <a:p>
            <a:r>
              <a:rPr lang="en-US" sz="3200" dirty="0" smtClean="0">
                <a:latin typeface="+mn-lt"/>
              </a:rPr>
              <a:t>Consulting on Data Management Plans and standards</a:t>
            </a:r>
          </a:p>
          <a:p>
            <a:r>
              <a:rPr lang="en-US" sz="3200" dirty="0" smtClean="0">
                <a:latin typeface="+mn-lt"/>
              </a:rPr>
              <a:t>Outreach/collaboration with others</a:t>
            </a:r>
          </a:p>
          <a:p>
            <a:r>
              <a:rPr lang="en-US" sz="3200" dirty="0" smtClean="0">
                <a:latin typeface="+mn-lt"/>
              </a:rPr>
              <a:t>Reference for finding and citing data</a:t>
            </a:r>
          </a:p>
          <a:p>
            <a:r>
              <a:rPr lang="en-US" sz="3200" dirty="0" smtClean="0">
                <a:latin typeface="+mn-lt"/>
              </a:rPr>
              <a:t>Creating web guides and finding aids</a:t>
            </a:r>
          </a:p>
          <a:p>
            <a:r>
              <a:rPr lang="en-US" sz="3200" dirty="0" smtClean="0">
                <a:latin typeface="+mn-lt"/>
              </a:rPr>
              <a:t>Directly </a:t>
            </a:r>
            <a:r>
              <a:rPr lang="en-US" sz="3200" dirty="0">
                <a:latin typeface="+mn-lt"/>
              </a:rPr>
              <a:t>participating </a:t>
            </a:r>
            <a:r>
              <a:rPr lang="en-US" sz="3200" dirty="0" smtClean="0">
                <a:latin typeface="+mn-lt"/>
              </a:rPr>
              <a:t>on </a:t>
            </a:r>
            <a:r>
              <a:rPr lang="en-US" sz="3200" dirty="0">
                <a:latin typeface="+mn-lt"/>
              </a:rPr>
              <a:t>a project</a:t>
            </a:r>
          </a:p>
          <a:p>
            <a:r>
              <a:rPr lang="en-US" sz="3200" dirty="0" smtClean="0">
                <a:latin typeface="+mn-lt"/>
              </a:rPr>
              <a:t>Training </a:t>
            </a:r>
            <a:r>
              <a:rPr lang="en-US" sz="3200" dirty="0">
                <a:latin typeface="+mn-lt"/>
              </a:rPr>
              <a:t>co-workers on data issues </a:t>
            </a:r>
          </a:p>
        </p:txBody>
      </p:sp>
      <p:cxnSp>
        <p:nvCxnSpPr>
          <p:cNvPr id="4" name="Straight Connector 3"/>
          <p:cNvCxnSpPr/>
          <p:nvPr/>
        </p:nvCxnSpPr>
        <p:spPr bwMode="auto">
          <a:xfrm>
            <a:off x="381000" y="1524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337240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17" name="Title 16"/>
          <p:cNvSpPr>
            <a:spLocks noGrp="1"/>
          </p:cNvSpPr>
          <p:nvPr>
            <p:ph type="title"/>
          </p:nvPr>
        </p:nvSpPr>
        <p:spPr>
          <a:xfrm>
            <a:off x="304800" y="457200"/>
            <a:ext cx="8382000" cy="1143000"/>
          </a:xfrm>
        </p:spPr>
        <p:txBody>
          <a:bodyPr>
            <a:normAutofit/>
          </a:bodyPr>
          <a:lstStyle/>
          <a:p>
            <a:r>
              <a:rPr lang="en-US" sz="4000" kern="1200" dirty="0" smtClean="0">
                <a:solidFill>
                  <a:srgbClr val="006666"/>
                </a:solidFill>
              </a:rPr>
              <a:t>Assessment of Stakeholders</a:t>
            </a:r>
            <a:endParaRPr lang="en-US" sz="4000" kern="1200" dirty="0">
              <a:solidFill>
                <a:srgbClr val="006666"/>
              </a:solidFill>
            </a:endParaRPr>
          </a:p>
        </p:txBody>
      </p:sp>
      <p:pic>
        <p:nvPicPr>
          <p:cNvPr id="22532" name="Picture 1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7200" y="4286342"/>
            <a:ext cx="1829385" cy="1234345"/>
          </a:xfrm>
          <a:prstGeom prst="rect">
            <a:avLst/>
          </a:prstGeom>
          <a:noFill/>
          <a:ln w="31750" cmpd="sng">
            <a:solidFill>
              <a:srgbClr val="FF0000"/>
            </a:solidFill>
            <a:miter lim="800000"/>
            <a:headEnd/>
            <a:tailEnd/>
          </a:ln>
        </p:spPr>
      </p:pic>
      <p:grpSp>
        <p:nvGrpSpPr>
          <p:cNvPr id="2" name="Group 19"/>
          <p:cNvGrpSpPr/>
          <p:nvPr/>
        </p:nvGrpSpPr>
        <p:grpSpPr>
          <a:xfrm>
            <a:off x="457200" y="1600200"/>
            <a:ext cx="8305800" cy="4509498"/>
            <a:chOff x="457200" y="1828800"/>
            <a:chExt cx="8305800" cy="4509498"/>
          </a:xfrm>
        </p:grpSpPr>
        <p:pic>
          <p:nvPicPr>
            <p:cNvPr id="1029" name="Picture 5" descr="C:\Users\Kayce\AppData\Local\Microsoft\Windows\Temporary Internet Files\Content.IE5\Q8FI8WN5\MP90043952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52251" y="3953258"/>
              <a:ext cx="2050834" cy="1764866"/>
            </a:xfrm>
            <a:prstGeom prst="rect">
              <a:avLst/>
            </a:prstGeom>
            <a:noFill/>
            <a:ln w="12700" cmpd="sng">
              <a:solidFill>
                <a:srgbClr val="186072"/>
              </a:solidFill>
            </a:ln>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7" cstate="print"/>
            <a:srcRect/>
            <a:stretch>
              <a:fillRect/>
            </a:stretch>
          </p:blipFill>
          <p:spPr bwMode="auto">
            <a:xfrm>
              <a:off x="4664912" y="3953258"/>
              <a:ext cx="1821406" cy="1567429"/>
            </a:xfrm>
            <a:prstGeom prst="rect">
              <a:avLst/>
            </a:prstGeom>
            <a:noFill/>
            <a:ln w="12700" cmpd="sng">
              <a:solidFill>
                <a:srgbClr val="186072"/>
              </a:solidFill>
              <a:miter lim="800000"/>
              <a:headEnd/>
              <a:tailEnd/>
            </a:ln>
          </p:spPr>
        </p:pic>
        <p:sp>
          <p:nvSpPr>
            <p:cNvPr id="22533" name="TextBox 13"/>
            <p:cNvSpPr txBox="1">
              <a:spLocks noChangeArrowheads="1"/>
            </p:cNvSpPr>
            <p:nvPr/>
          </p:nvSpPr>
          <p:spPr bwMode="auto">
            <a:xfrm>
              <a:off x="457200" y="5786735"/>
              <a:ext cx="1752600" cy="461665"/>
            </a:xfrm>
            <a:prstGeom prst="rect">
              <a:avLst/>
            </a:prstGeom>
            <a:noFill/>
            <a:ln w="9525">
              <a:noFill/>
              <a:miter lim="800000"/>
              <a:headEnd/>
              <a:tailEnd/>
            </a:ln>
          </p:spPr>
          <p:txBody>
            <a:bodyPr wrap="square">
              <a:spAutoFit/>
            </a:bodyPr>
            <a:lstStyle/>
            <a:p>
              <a:pPr algn="ctr"/>
              <a:r>
                <a:rPr lang="en-US" b="1" dirty="0">
                  <a:solidFill>
                    <a:srgbClr val="186072"/>
                  </a:solidFill>
                </a:rPr>
                <a:t>Scientists</a:t>
              </a:r>
            </a:p>
          </p:txBody>
        </p:sp>
        <p:pic>
          <p:nvPicPr>
            <p:cNvPr id="22534" name="Picture 20"/>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6663982" y="4181348"/>
              <a:ext cx="2099018" cy="1197676"/>
            </a:xfrm>
            <a:prstGeom prst="rect">
              <a:avLst/>
            </a:prstGeom>
            <a:solidFill>
              <a:srgbClr val="FF0000"/>
            </a:solidFill>
            <a:ln w="28575" cmpd="sng">
              <a:solidFill>
                <a:srgbClr val="FF0000"/>
              </a:solidFill>
              <a:miter lim="800000"/>
              <a:headEnd/>
              <a:tailEnd/>
            </a:ln>
          </p:spPr>
        </p:pic>
        <p:sp>
          <p:nvSpPr>
            <p:cNvPr id="22536" name="TextBox 18"/>
            <p:cNvSpPr txBox="1">
              <a:spLocks noChangeArrowheads="1"/>
            </p:cNvSpPr>
            <p:nvPr/>
          </p:nvSpPr>
          <p:spPr bwMode="auto">
            <a:xfrm>
              <a:off x="838200" y="2217003"/>
              <a:ext cx="1975405" cy="830997"/>
            </a:xfrm>
            <a:prstGeom prst="rect">
              <a:avLst/>
            </a:prstGeom>
            <a:noFill/>
            <a:ln w="9525">
              <a:noFill/>
              <a:miter lim="800000"/>
              <a:headEnd/>
              <a:tailEnd/>
            </a:ln>
          </p:spPr>
          <p:txBody>
            <a:bodyPr wrap="square">
              <a:spAutoFit/>
            </a:bodyPr>
            <a:lstStyle/>
            <a:p>
              <a:pPr algn="ctr"/>
              <a:r>
                <a:rPr lang="en-US" b="1" dirty="0" smtClean="0">
                  <a:solidFill>
                    <a:srgbClr val="186072"/>
                  </a:solidFill>
                </a:rPr>
                <a:t>Data Managers</a:t>
              </a:r>
              <a:endParaRPr lang="en-US" b="1" dirty="0">
                <a:solidFill>
                  <a:srgbClr val="186072"/>
                </a:solidFill>
              </a:endParaRPr>
            </a:p>
          </p:txBody>
        </p:sp>
        <p:sp>
          <p:nvSpPr>
            <p:cNvPr id="22537" name="TextBox 19"/>
            <p:cNvSpPr txBox="1">
              <a:spLocks noChangeArrowheads="1"/>
            </p:cNvSpPr>
            <p:nvPr/>
          </p:nvSpPr>
          <p:spPr bwMode="auto">
            <a:xfrm>
              <a:off x="3032926" y="1828800"/>
              <a:ext cx="2732994" cy="354385"/>
            </a:xfrm>
            <a:prstGeom prst="rect">
              <a:avLst/>
            </a:prstGeom>
            <a:noFill/>
            <a:ln w="9525">
              <a:noFill/>
              <a:miter lim="800000"/>
              <a:headEnd/>
              <a:tailEnd/>
            </a:ln>
          </p:spPr>
          <p:txBody>
            <a:bodyPr>
              <a:spAutoFit/>
            </a:bodyPr>
            <a:lstStyle/>
            <a:p>
              <a:pPr algn="ctr"/>
              <a:r>
                <a:rPr lang="en-US" b="1" dirty="0">
                  <a:solidFill>
                    <a:srgbClr val="186072"/>
                  </a:solidFill>
                </a:rPr>
                <a:t>Public Officials</a:t>
              </a:r>
            </a:p>
          </p:txBody>
        </p:sp>
        <p:sp>
          <p:nvSpPr>
            <p:cNvPr id="22538" name="TextBox 20"/>
            <p:cNvSpPr txBox="1">
              <a:spLocks noChangeArrowheads="1"/>
            </p:cNvSpPr>
            <p:nvPr/>
          </p:nvSpPr>
          <p:spPr bwMode="auto">
            <a:xfrm>
              <a:off x="4664912" y="5486400"/>
              <a:ext cx="1821406" cy="620174"/>
            </a:xfrm>
            <a:prstGeom prst="rect">
              <a:avLst/>
            </a:prstGeom>
            <a:noFill/>
            <a:ln w="9525">
              <a:noFill/>
              <a:miter lim="800000"/>
              <a:headEnd/>
              <a:tailEnd/>
            </a:ln>
          </p:spPr>
          <p:txBody>
            <a:bodyPr wrap="square">
              <a:spAutoFit/>
            </a:bodyPr>
            <a:lstStyle/>
            <a:p>
              <a:pPr algn="ctr"/>
              <a:r>
                <a:rPr lang="en-US" b="1" dirty="0" smtClean="0">
                  <a:solidFill>
                    <a:srgbClr val="186072"/>
                  </a:solidFill>
                </a:rPr>
                <a:t>Citizen-scientists</a:t>
              </a:r>
              <a:endParaRPr lang="en-US" b="1" dirty="0">
                <a:solidFill>
                  <a:srgbClr val="186072"/>
                </a:solidFill>
              </a:endParaRPr>
            </a:p>
          </p:txBody>
        </p:sp>
        <p:sp>
          <p:nvSpPr>
            <p:cNvPr id="22539" name="TextBox 21"/>
            <p:cNvSpPr txBox="1">
              <a:spLocks noChangeArrowheads="1"/>
            </p:cNvSpPr>
            <p:nvPr/>
          </p:nvSpPr>
          <p:spPr bwMode="auto">
            <a:xfrm>
              <a:off x="6674171" y="5379024"/>
              <a:ext cx="2088829" cy="646331"/>
            </a:xfrm>
            <a:prstGeom prst="rect">
              <a:avLst/>
            </a:prstGeom>
            <a:noFill/>
            <a:ln w="9525">
              <a:noFill/>
              <a:miter lim="800000"/>
              <a:headEnd/>
              <a:tailEnd/>
            </a:ln>
          </p:spPr>
          <p:txBody>
            <a:bodyPr wrap="square">
              <a:spAutoFit/>
            </a:bodyPr>
            <a:lstStyle/>
            <a:p>
              <a:pPr algn="ctr"/>
              <a:r>
                <a:rPr lang="en-US" b="1" dirty="0" smtClean="0">
                  <a:solidFill>
                    <a:srgbClr val="186072"/>
                  </a:solidFill>
                </a:rPr>
                <a:t>Libraries </a:t>
              </a:r>
              <a:br>
                <a:rPr lang="en-US" b="1" dirty="0" smtClean="0">
                  <a:solidFill>
                    <a:srgbClr val="186072"/>
                  </a:solidFill>
                </a:rPr>
              </a:br>
              <a:r>
                <a:rPr lang="en-US" b="1" dirty="0" smtClean="0">
                  <a:solidFill>
                    <a:srgbClr val="186072"/>
                  </a:solidFill>
                </a:rPr>
                <a:t>&amp; </a:t>
              </a:r>
              <a:r>
                <a:rPr lang="en-US" b="1" dirty="0">
                  <a:solidFill>
                    <a:srgbClr val="186072"/>
                  </a:solidFill>
                </a:rPr>
                <a:t>Librarians</a:t>
              </a:r>
            </a:p>
          </p:txBody>
        </p:sp>
        <p:pic>
          <p:nvPicPr>
            <p:cNvPr id="6157" name="Picture 14"/>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906035" y="2637424"/>
              <a:ext cx="1975403" cy="1113468"/>
            </a:xfrm>
            <a:prstGeom prst="rect">
              <a:avLst/>
            </a:prstGeom>
            <a:noFill/>
            <a:ln w="28575" cmpd="sng" algn="ctr">
              <a:solidFill>
                <a:schemeClr val="bg2">
                  <a:lumMod val="90000"/>
                </a:schemeClr>
              </a:solidFill>
              <a:miter lim="800000"/>
              <a:headEnd/>
              <a:tailEnd/>
            </a:ln>
          </p:spPr>
        </p:pic>
        <p:sp>
          <p:nvSpPr>
            <p:cNvPr id="3" name="TextBox 2"/>
            <p:cNvSpPr txBox="1"/>
            <p:nvPr/>
          </p:nvSpPr>
          <p:spPr>
            <a:xfrm>
              <a:off x="2462438" y="5718124"/>
              <a:ext cx="2050835" cy="620174"/>
            </a:xfrm>
            <a:prstGeom prst="rect">
              <a:avLst/>
            </a:prstGeom>
            <a:noFill/>
          </p:spPr>
          <p:txBody>
            <a:bodyPr wrap="square" rtlCol="0">
              <a:spAutoFit/>
            </a:bodyPr>
            <a:lstStyle/>
            <a:p>
              <a:pPr algn="ctr"/>
              <a:r>
                <a:rPr lang="en-US" b="1" dirty="0">
                  <a:solidFill>
                    <a:srgbClr val="186072"/>
                  </a:solidFill>
                </a:rPr>
                <a:t>Students</a:t>
              </a:r>
              <a:r>
                <a:rPr lang="en-US" b="1" dirty="0" smtClean="0">
                  <a:solidFill>
                    <a:srgbClr val="186072"/>
                  </a:solidFill>
                </a:rPr>
                <a:t> </a:t>
              </a:r>
              <a:br>
                <a:rPr lang="en-US" b="1" dirty="0" smtClean="0">
                  <a:solidFill>
                    <a:srgbClr val="186072"/>
                  </a:solidFill>
                </a:rPr>
              </a:br>
              <a:r>
                <a:rPr lang="en-US" b="1" dirty="0" smtClean="0">
                  <a:solidFill>
                    <a:srgbClr val="186072"/>
                  </a:solidFill>
                </a:rPr>
                <a:t>&amp; </a:t>
              </a:r>
              <a:r>
                <a:rPr lang="en-US" b="1" dirty="0">
                  <a:solidFill>
                    <a:srgbClr val="186072"/>
                  </a:solidFill>
                </a:rPr>
                <a:t>Teachers</a:t>
              </a: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026358" y="2148937"/>
              <a:ext cx="2750695" cy="1589364"/>
            </a:xfrm>
            <a:prstGeom prst="rect">
              <a:avLst/>
            </a:prstGeom>
            <a:noFill/>
            <a:ln w="12700" cmpd="sng">
              <a:solidFill>
                <a:srgbClr val="186072"/>
              </a:solidFill>
            </a:ln>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11" cstate="print"/>
            <a:stretch>
              <a:fillRect/>
            </a:stretch>
          </p:blipFill>
          <p:spPr>
            <a:xfrm>
              <a:off x="5922792" y="2427190"/>
              <a:ext cx="2302671" cy="1402963"/>
            </a:xfrm>
            <a:prstGeom prst="rect">
              <a:avLst/>
            </a:prstGeom>
            <a:ln>
              <a:solidFill>
                <a:srgbClr val="1A435D"/>
              </a:solidFill>
            </a:ln>
          </p:spPr>
        </p:pic>
        <p:sp>
          <p:nvSpPr>
            <p:cNvPr id="18" name="TextBox 21"/>
            <p:cNvSpPr txBox="1">
              <a:spLocks noChangeArrowheads="1"/>
            </p:cNvSpPr>
            <p:nvPr/>
          </p:nvSpPr>
          <p:spPr bwMode="auto">
            <a:xfrm>
              <a:off x="6222761" y="2060371"/>
              <a:ext cx="1930639" cy="461665"/>
            </a:xfrm>
            <a:prstGeom prst="rect">
              <a:avLst/>
            </a:prstGeom>
            <a:noFill/>
            <a:ln w="9525">
              <a:noFill/>
              <a:miter lim="800000"/>
              <a:headEnd/>
              <a:tailEnd/>
            </a:ln>
          </p:spPr>
          <p:txBody>
            <a:bodyPr wrap="square">
              <a:spAutoFit/>
            </a:bodyPr>
            <a:lstStyle/>
            <a:p>
              <a:pPr algn="ctr"/>
              <a:r>
                <a:rPr lang="en-US" b="1" dirty="0" smtClean="0">
                  <a:solidFill>
                    <a:srgbClr val="186072"/>
                  </a:solidFill>
                </a:rPr>
                <a:t>Publishers</a:t>
              </a:r>
              <a:endParaRPr lang="en-US" b="1" dirty="0">
                <a:solidFill>
                  <a:srgbClr val="186072"/>
                </a:solidFill>
              </a:endParaRPr>
            </a:p>
          </p:txBody>
        </p:sp>
      </p:grpSp>
      <p:cxnSp>
        <p:nvCxnSpPr>
          <p:cNvPr id="20" name="Straight Connector 19"/>
          <p:cNvCxnSpPr/>
          <p:nvPr/>
        </p:nvCxnSpPr>
        <p:spPr bwMode="auto">
          <a:xfrm>
            <a:off x="304800" y="1524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749741764"/>
      </p:ext>
    </p:extLst>
  </p:cSld>
  <p:clrMapOvr>
    <a:overrideClrMapping bg1="lt1" tx1="dk1" bg2="lt2" tx2="dk2" accent1="accent1" accent2="accent2" accent3="accent3" accent4="accent4" accent5="accent5" accent6="accent6" hlink="hlink" folHlink="folHlink"/>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spcBef>
                <a:spcPct val="0"/>
              </a:spcBef>
              <a:buNone/>
            </a:pPr>
            <a:r>
              <a:rPr lang="en-US" sz="4000" kern="1200" dirty="0" smtClean="0">
                <a:solidFill>
                  <a:srgbClr val="006666"/>
                </a:solidFill>
                <a:latin typeface="+mj-lt"/>
                <a:ea typeface="+mj-ea"/>
                <a:cs typeface="ＭＳ Ｐゴシック"/>
              </a:rPr>
              <a:t>Results of scientists survey shows opportunities for </a:t>
            </a:r>
            <a:r>
              <a:rPr lang="en-US" sz="4000" i="1" kern="1200" dirty="0" smtClean="0">
                <a:solidFill>
                  <a:srgbClr val="006666"/>
                </a:solidFill>
                <a:latin typeface="+mj-lt"/>
                <a:ea typeface="+mj-ea"/>
                <a:cs typeface="ＭＳ Ｐゴシック"/>
              </a:rPr>
              <a:t>libraries</a:t>
            </a:r>
            <a:r>
              <a:rPr lang="en-US" sz="4000" kern="1200" dirty="0" smtClean="0">
                <a:solidFill>
                  <a:srgbClr val="006666"/>
                </a:solidFill>
                <a:latin typeface="+mj-lt"/>
                <a:ea typeface="+mj-ea"/>
                <a:cs typeface="ＭＳ Ｐゴシック"/>
              </a:rPr>
              <a:t>…</a:t>
            </a:r>
            <a:endParaRPr lang="en-US" sz="4000" kern="1200" dirty="0">
              <a:solidFill>
                <a:srgbClr val="006666"/>
              </a:solidFill>
              <a:latin typeface="+mj-lt"/>
              <a:ea typeface="+mj-ea"/>
              <a:cs typeface="ＭＳ Ｐゴシック"/>
            </a:endParaRPr>
          </a:p>
        </p:txBody>
      </p:sp>
    </p:spTree>
    <p:extLst>
      <p:ext uri="{BB962C8B-B14F-4D97-AF65-F5344CB8AC3E}">
        <p14:creationId xmlns:p14="http://schemas.microsoft.com/office/powerpoint/2010/main" val="20505271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1316038" y="5321300"/>
            <a:ext cx="596900" cy="152400"/>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7" name="Rectangle 6"/>
          <p:cNvSpPr/>
          <p:nvPr/>
        </p:nvSpPr>
        <p:spPr bwMode="auto">
          <a:xfrm>
            <a:off x="2266950" y="5308600"/>
            <a:ext cx="596900" cy="165100"/>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8" name="Rectangle 7"/>
          <p:cNvSpPr/>
          <p:nvPr/>
        </p:nvSpPr>
        <p:spPr bwMode="auto">
          <a:xfrm>
            <a:off x="3233738" y="4872038"/>
            <a:ext cx="596900" cy="601662"/>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9" name="Rectangle 8"/>
          <p:cNvSpPr/>
          <p:nvPr/>
        </p:nvSpPr>
        <p:spPr bwMode="auto">
          <a:xfrm>
            <a:off x="4291013" y="4851400"/>
            <a:ext cx="596900" cy="622300"/>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10" name="Rectangle 9"/>
          <p:cNvSpPr/>
          <p:nvPr/>
        </p:nvSpPr>
        <p:spPr bwMode="auto">
          <a:xfrm>
            <a:off x="5324475" y="4775200"/>
            <a:ext cx="596900" cy="698500"/>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11" name="Rectangle 10"/>
          <p:cNvSpPr/>
          <p:nvPr/>
        </p:nvSpPr>
        <p:spPr bwMode="auto">
          <a:xfrm>
            <a:off x="6311900" y="4724400"/>
            <a:ext cx="596900" cy="749300"/>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12" name="Rectangle 11"/>
          <p:cNvSpPr>
            <a:spLocks noChangeArrowheads="1"/>
          </p:cNvSpPr>
          <p:nvPr/>
        </p:nvSpPr>
        <p:spPr bwMode="auto">
          <a:xfrm>
            <a:off x="7285038" y="3848100"/>
            <a:ext cx="596900" cy="1625600"/>
          </a:xfrm>
          <a:prstGeom prst="rect">
            <a:avLst/>
          </a:prstGeom>
          <a:solidFill>
            <a:srgbClr val="4C2600"/>
          </a:solidFill>
          <a:ln w="9525" algn="ctr">
            <a:solidFill>
              <a:schemeClr val="tx1"/>
            </a:solidFill>
            <a:round/>
            <a:headEnd/>
            <a:tailEnd/>
          </a:ln>
        </p:spPr>
        <p:txBody>
          <a:bodyPr wrap="none" anchor="ctr"/>
          <a:lstStyle/>
          <a:p>
            <a:endParaRPr lang="en-US"/>
          </a:p>
        </p:txBody>
      </p:sp>
      <p:sp>
        <p:nvSpPr>
          <p:cNvPr id="13" name="Rectangle 12"/>
          <p:cNvSpPr>
            <a:spLocks noChangeArrowheads="1"/>
          </p:cNvSpPr>
          <p:nvPr/>
        </p:nvSpPr>
        <p:spPr bwMode="auto">
          <a:xfrm>
            <a:off x="8172450" y="1879600"/>
            <a:ext cx="596900" cy="3594100"/>
          </a:xfrm>
          <a:prstGeom prst="rect">
            <a:avLst/>
          </a:prstGeom>
          <a:solidFill>
            <a:srgbClr val="B42626"/>
          </a:solidFill>
          <a:ln w="9525" algn="ctr">
            <a:solidFill>
              <a:schemeClr val="tx1"/>
            </a:solidFill>
            <a:round/>
            <a:headEnd/>
            <a:tailEnd/>
          </a:ln>
        </p:spPr>
        <p:txBody>
          <a:bodyPr wrap="none" anchor="ctr"/>
          <a:lstStyle/>
          <a:p>
            <a:endParaRPr lang="en-US"/>
          </a:p>
        </p:txBody>
      </p:sp>
      <p:cxnSp>
        <p:nvCxnSpPr>
          <p:cNvPr id="10250" name="Straight Connector 16"/>
          <p:cNvCxnSpPr>
            <a:cxnSpLocks noChangeShapeType="1"/>
          </p:cNvCxnSpPr>
          <p:nvPr/>
        </p:nvCxnSpPr>
        <p:spPr bwMode="auto">
          <a:xfrm>
            <a:off x="0" y="5473700"/>
            <a:ext cx="9144000" cy="0"/>
          </a:xfrm>
          <a:prstGeom prst="line">
            <a:avLst/>
          </a:prstGeom>
          <a:noFill/>
          <a:ln w="12700" algn="ctr">
            <a:solidFill>
              <a:schemeClr val="tx1"/>
            </a:solidFill>
            <a:round/>
            <a:headEnd/>
            <a:tailEnd/>
          </a:ln>
        </p:spPr>
      </p:cxnSp>
      <p:sp>
        <p:nvSpPr>
          <p:cNvPr id="10251" name="Rectangle 3"/>
          <p:cNvSpPr>
            <a:spLocks noGrp="1" noChangeArrowheads="1"/>
          </p:cNvSpPr>
          <p:nvPr>
            <p:ph type="title"/>
          </p:nvPr>
        </p:nvSpPr>
        <p:spPr>
          <a:xfrm>
            <a:off x="304800" y="457200"/>
            <a:ext cx="8458200" cy="1200329"/>
          </a:xfrm>
          <a:noFill/>
        </p:spPr>
        <p:txBody>
          <a:bodyPr wrap="square">
            <a:spAutoFit/>
          </a:bodyPr>
          <a:lstStyle/>
          <a:p>
            <a:r>
              <a:rPr lang="en-US" sz="3600" kern="1200" dirty="0" smtClean="0">
                <a:solidFill>
                  <a:srgbClr val="006666"/>
                </a:solidFill>
              </a:rPr>
              <a:t>What metadata do you currently use to describe your data?</a:t>
            </a:r>
          </a:p>
        </p:txBody>
      </p:sp>
      <p:sp>
        <p:nvSpPr>
          <p:cNvPr id="10252" name="TextBox 21"/>
          <p:cNvSpPr txBox="1">
            <a:spLocks noChangeArrowheads="1"/>
          </p:cNvSpPr>
          <p:nvPr/>
        </p:nvSpPr>
        <p:spPr bwMode="auto">
          <a:xfrm>
            <a:off x="1246188" y="5473700"/>
            <a:ext cx="819150" cy="374650"/>
          </a:xfrm>
          <a:prstGeom prst="rect">
            <a:avLst/>
          </a:prstGeom>
          <a:noFill/>
          <a:ln w="9525">
            <a:noFill/>
            <a:miter lim="800000"/>
            <a:headEnd/>
            <a:tailEnd/>
          </a:ln>
        </p:spPr>
        <p:txBody>
          <a:bodyPr>
            <a:spAutoFit/>
          </a:bodyPr>
          <a:lstStyle/>
          <a:p>
            <a:r>
              <a:rPr lang="en-US" sz="1800"/>
              <a:t>DwC</a:t>
            </a:r>
          </a:p>
        </p:txBody>
      </p:sp>
      <p:sp>
        <p:nvSpPr>
          <p:cNvPr id="10253" name="TextBox 22"/>
          <p:cNvSpPr txBox="1">
            <a:spLocks noChangeArrowheads="1"/>
          </p:cNvSpPr>
          <p:nvPr/>
        </p:nvSpPr>
        <p:spPr bwMode="auto">
          <a:xfrm>
            <a:off x="2281238" y="5473700"/>
            <a:ext cx="635000" cy="369888"/>
          </a:xfrm>
          <a:prstGeom prst="rect">
            <a:avLst/>
          </a:prstGeom>
          <a:noFill/>
          <a:ln w="9525">
            <a:noFill/>
            <a:miter lim="800000"/>
            <a:headEnd/>
            <a:tailEnd/>
          </a:ln>
        </p:spPr>
        <p:txBody>
          <a:bodyPr>
            <a:spAutoFit/>
          </a:bodyPr>
          <a:lstStyle/>
          <a:p>
            <a:r>
              <a:rPr lang="en-US" sz="1800"/>
              <a:t>DC</a:t>
            </a:r>
          </a:p>
        </p:txBody>
      </p:sp>
      <p:sp>
        <p:nvSpPr>
          <p:cNvPr id="10254" name="TextBox 24"/>
          <p:cNvSpPr txBox="1">
            <a:spLocks noChangeArrowheads="1"/>
          </p:cNvSpPr>
          <p:nvPr/>
        </p:nvSpPr>
        <p:spPr bwMode="auto">
          <a:xfrm>
            <a:off x="4964113" y="5473700"/>
            <a:ext cx="1333500" cy="369888"/>
          </a:xfrm>
          <a:prstGeom prst="rect">
            <a:avLst/>
          </a:prstGeom>
          <a:noFill/>
          <a:ln w="9525">
            <a:noFill/>
            <a:miter lim="800000"/>
            <a:headEnd/>
            <a:tailEnd/>
          </a:ln>
        </p:spPr>
        <p:txBody>
          <a:bodyPr>
            <a:spAutoFit/>
          </a:bodyPr>
          <a:lstStyle/>
          <a:p>
            <a:r>
              <a:rPr lang="en-US" sz="1800"/>
              <a:t>Open GIS</a:t>
            </a:r>
          </a:p>
        </p:txBody>
      </p:sp>
      <p:sp>
        <p:nvSpPr>
          <p:cNvPr id="10255" name="TextBox 26"/>
          <p:cNvSpPr txBox="1">
            <a:spLocks noChangeArrowheads="1"/>
          </p:cNvSpPr>
          <p:nvPr/>
        </p:nvSpPr>
        <p:spPr bwMode="auto">
          <a:xfrm>
            <a:off x="4181475" y="5473700"/>
            <a:ext cx="1041400" cy="369888"/>
          </a:xfrm>
          <a:prstGeom prst="rect">
            <a:avLst/>
          </a:prstGeom>
          <a:noFill/>
          <a:ln w="9525">
            <a:noFill/>
            <a:miter lim="800000"/>
            <a:headEnd/>
            <a:tailEnd/>
          </a:ln>
        </p:spPr>
        <p:txBody>
          <a:bodyPr>
            <a:spAutoFit/>
          </a:bodyPr>
          <a:lstStyle/>
          <a:p>
            <a:r>
              <a:rPr lang="en-US" sz="1800"/>
              <a:t>FGDC</a:t>
            </a:r>
          </a:p>
        </p:txBody>
      </p:sp>
      <p:sp>
        <p:nvSpPr>
          <p:cNvPr id="10256" name="TextBox 27"/>
          <p:cNvSpPr txBox="1">
            <a:spLocks noChangeArrowheads="1"/>
          </p:cNvSpPr>
          <p:nvPr/>
        </p:nvSpPr>
        <p:spPr bwMode="auto">
          <a:xfrm>
            <a:off x="6300788" y="5461000"/>
            <a:ext cx="714375" cy="371475"/>
          </a:xfrm>
          <a:prstGeom prst="rect">
            <a:avLst/>
          </a:prstGeom>
          <a:noFill/>
          <a:ln w="9525">
            <a:noFill/>
            <a:miter lim="800000"/>
            <a:headEnd/>
            <a:tailEnd/>
          </a:ln>
        </p:spPr>
        <p:txBody>
          <a:bodyPr>
            <a:spAutoFit/>
          </a:bodyPr>
          <a:lstStyle/>
          <a:p>
            <a:r>
              <a:rPr lang="en-US" sz="1800"/>
              <a:t>ISO</a:t>
            </a:r>
          </a:p>
        </p:txBody>
      </p:sp>
      <p:sp>
        <p:nvSpPr>
          <p:cNvPr id="30" name="TextBox 29"/>
          <p:cNvSpPr txBox="1">
            <a:spLocks noChangeArrowheads="1"/>
          </p:cNvSpPr>
          <p:nvPr/>
        </p:nvSpPr>
        <p:spPr bwMode="auto">
          <a:xfrm>
            <a:off x="7165975" y="5461000"/>
            <a:ext cx="1041400" cy="369888"/>
          </a:xfrm>
          <a:prstGeom prst="rect">
            <a:avLst/>
          </a:prstGeom>
          <a:noFill/>
          <a:ln w="9525">
            <a:noFill/>
            <a:miter lim="800000"/>
            <a:headEnd/>
            <a:tailEnd/>
          </a:ln>
        </p:spPr>
        <p:txBody>
          <a:bodyPr>
            <a:spAutoFit/>
          </a:bodyPr>
          <a:lstStyle/>
          <a:p>
            <a:r>
              <a:rPr lang="en-US" sz="1800"/>
              <a:t>My Lab</a:t>
            </a:r>
          </a:p>
        </p:txBody>
      </p:sp>
      <p:sp>
        <p:nvSpPr>
          <p:cNvPr id="31" name="TextBox 30"/>
          <p:cNvSpPr txBox="1">
            <a:spLocks noChangeArrowheads="1"/>
          </p:cNvSpPr>
          <p:nvPr/>
        </p:nvSpPr>
        <p:spPr bwMode="auto">
          <a:xfrm>
            <a:off x="8029575" y="5486400"/>
            <a:ext cx="1041400" cy="369888"/>
          </a:xfrm>
          <a:prstGeom prst="rect">
            <a:avLst/>
          </a:prstGeom>
          <a:noFill/>
          <a:ln w="9525">
            <a:noFill/>
            <a:miter lim="800000"/>
            <a:headEnd/>
            <a:tailEnd/>
          </a:ln>
        </p:spPr>
        <p:txBody>
          <a:bodyPr>
            <a:spAutoFit/>
          </a:bodyPr>
          <a:lstStyle/>
          <a:p>
            <a:r>
              <a:rPr lang="en-US" sz="1800"/>
              <a:t>NONE</a:t>
            </a:r>
          </a:p>
        </p:txBody>
      </p:sp>
      <p:sp>
        <p:nvSpPr>
          <p:cNvPr id="10259" name="TextBox 31"/>
          <p:cNvSpPr txBox="1">
            <a:spLocks noChangeArrowheads="1"/>
          </p:cNvSpPr>
          <p:nvPr/>
        </p:nvSpPr>
        <p:spPr bwMode="auto">
          <a:xfrm>
            <a:off x="1387475" y="4978400"/>
            <a:ext cx="646113" cy="338138"/>
          </a:xfrm>
          <a:prstGeom prst="rect">
            <a:avLst/>
          </a:prstGeom>
          <a:noFill/>
          <a:ln w="9525">
            <a:noFill/>
            <a:miter lim="800000"/>
            <a:headEnd/>
            <a:tailEnd/>
          </a:ln>
        </p:spPr>
        <p:txBody>
          <a:bodyPr>
            <a:spAutoFit/>
          </a:bodyPr>
          <a:lstStyle/>
          <a:p>
            <a:r>
              <a:rPr lang="en-US" sz="1600"/>
              <a:t>21</a:t>
            </a:r>
          </a:p>
        </p:txBody>
      </p:sp>
      <p:sp>
        <p:nvSpPr>
          <p:cNvPr id="10260" name="TextBox 32"/>
          <p:cNvSpPr txBox="1">
            <a:spLocks noChangeArrowheads="1"/>
          </p:cNvSpPr>
          <p:nvPr/>
        </p:nvSpPr>
        <p:spPr bwMode="auto">
          <a:xfrm>
            <a:off x="2322513" y="4965700"/>
            <a:ext cx="593725" cy="338138"/>
          </a:xfrm>
          <a:prstGeom prst="rect">
            <a:avLst/>
          </a:prstGeom>
          <a:noFill/>
          <a:ln w="9525">
            <a:noFill/>
            <a:miter lim="800000"/>
            <a:headEnd/>
            <a:tailEnd/>
          </a:ln>
        </p:spPr>
        <p:txBody>
          <a:bodyPr>
            <a:spAutoFit/>
          </a:bodyPr>
          <a:lstStyle/>
          <a:p>
            <a:r>
              <a:rPr lang="en-US" sz="1600"/>
              <a:t>26</a:t>
            </a:r>
          </a:p>
        </p:txBody>
      </p:sp>
      <p:sp>
        <p:nvSpPr>
          <p:cNvPr id="10261" name="TextBox 33"/>
          <p:cNvSpPr txBox="1">
            <a:spLocks noChangeArrowheads="1"/>
          </p:cNvSpPr>
          <p:nvPr/>
        </p:nvSpPr>
        <p:spPr bwMode="auto">
          <a:xfrm>
            <a:off x="3303588" y="4524375"/>
            <a:ext cx="495300" cy="338138"/>
          </a:xfrm>
          <a:prstGeom prst="rect">
            <a:avLst/>
          </a:prstGeom>
          <a:noFill/>
          <a:ln w="9525">
            <a:noFill/>
            <a:miter lim="800000"/>
            <a:headEnd/>
            <a:tailEnd/>
          </a:ln>
        </p:spPr>
        <p:txBody>
          <a:bodyPr>
            <a:spAutoFit/>
          </a:bodyPr>
          <a:lstStyle/>
          <a:p>
            <a:r>
              <a:rPr lang="en-US" sz="1600"/>
              <a:t>95</a:t>
            </a:r>
          </a:p>
        </p:txBody>
      </p:sp>
      <p:sp>
        <p:nvSpPr>
          <p:cNvPr id="10262" name="TextBox 34"/>
          <p:cNvSpPr txBox="1">
            <a:spLocks noChangeArrowheads="1"/>
          </p:cNvSpPr>
          <p:nvPr/>
        </p:nvSpPr>
        <p:spPr bwMode="auto">
          <a:xfrm>
            <a:off x="4362450" y="4508500"/>
            <a:ext cx="525463" cy="338138"/>
          </a:xfrm>
          <a:prstGeom prst="rect">
            <a:avLst/>
          </a:prstGeom>
          <a:noFill/>
          <a:ln w="9525">
            <a:noFill/>
            <a:miter lim="800000"/>
            <a:headEnd/>
            <a:tailEnd/>
          </a:ln>
        </p:spPr>
        <p:txBody>
          <a:bodyPr>
            <a:spAutoFit/>
          </a:bodyPr>
          <a:lstStyle/>
          <a:p>
            <a:r>
              <a:rPr lang="en-US" sz="1600"/>
              <a:t>95</a:t>
            </a:r>
          </a:p>
        </p:txBody>
      </p:sp>
      <p:sp>
        <p:nvSpPr>
          <p:cNvPr id="10263" name="TextBox 35"/>
          <p:cNvSpPr txBox="1">
            <a:spLocks noChangeArrowheads="1"/>
          </p:cNvSpPr>
          <p:nvPr/>
        </p:nvSpPr>
        <p:spPr bwMode="auto">
          <a:xfrm>
            <a:off x="5407025" y="4416425"/>
            <a:ext cx="488950" cy="338138"/>
          </a:xfrm>
          <a:prstGeom prst="rect">
            <a:avLst/>
          </a:prstGeom>
          <a:noFill/>
          <a:ln w="9525">
            <a:noFill/>
            <a:miter lim="800000"/>
            <a:headEnd/>
            <a:tailEnd/>
          </a:ln>
        </p:spPr>
        <p:txBody>
          <a:bodyPr>
            <a:spAutoFit/>
          </a:bodyPr>
          <a:lstStyle/>
          <a:p>
            <a:r>
              <a:rPr lang="en-US" sz="1600"/>
              <a:t>96</a:t>
            </a:r>
          </a:p>
        </p:txBody>
      </p:sp>
      <p:sp>
        <p:nvSpPr>
          <p:cNvPr id="10264" name="TextBox 36"/>
          <p:cNvSpPr txBox="1">
            <a:spLocks noChangeArrowheads="1"/>
          </p:cNvSpPr>
          <p:nvPr/>
        </p:nvSpPr>
        <p:spPr bwMode="auto">
          <a:xfrm>
            <a:off x="6386513" y="4368800"/>
            <a:ext cx="566737" cy="338138"/>
          </a:xfrm>
          <a:prstGeom prst="rect">
            <a:avLst/>
          </a:prstGeom>
          <a:noFill/>
          <a:ln w="9525">
            <a:noFill/>
            <a:miter lim="800000"/>
            <a:headEnd/>
            <a:tailEnd/>
          </a:ln>
        </p:spPr>
        <p:txBody>
          <a:bodyPr>
            <a:spAutoFit/>
          </a:bodyPr>
          <a:lstStyle/>
          <a:p>
            <a:r>
              <a:rPr lang="en-US" sz="1600"/>
              <a:t>97</a:t>
            </a:r>
          </a:p>
        </p:txBody>
      </p:sp>
      <p:sp>
        <p:nvSpPr>
          <p:cNvPr id="38" name="TextBox 37"/>
          <p:cNvSpPr txBox="1">
            <a:spLocks noChangeArrowheads="1"/>
          </p:cNvSpPr>
          <p:nvPr/>
        </p:nvSpPr>
        <p:spPr bwMode="auto">
          <a:xfrm>
            <a:off x="7264400" y="3505200"/>
            <a:ext cx="633413" cy="338138"/>
          </a:xfrm>
          <a:prstGeom prst="rect">
            <a:avLst/>
          </a:prstGeom>
          <a:noFill/>
          <a:ln w="9525">
            <a:noFill/>
            <a:miter lim="800000"/>
            <a:headEnd/>
            <a:tailEnd/>
          </a:ln>
        </p:spPr>
        <p:txBody>
          <a:bodyPr>
            <a:spAutoFit/>
          </a:bodyPr>
          <a:lstStyle/>
          <a:p>
            <a:r>
              <a:rPr lang="en-US" sz="1600"/>
              <a:t>266</a:t>
            </a:r>
          </a:p>
        </p:txBody>
      </p:sp>
      <p:sp>
        <p:nvSpPr>
          <p:cNvPr id="39" name="TextBox 38"/>
          <p:cNvSpPr txBox="1">
            <a:spLocks noChangeArrowheads="1"/>
          </p:cNvSpPr>
          <p:nvPr/>
        </p:nvSpPr>
        <p:spPr bwMode="auto">
          <a:xfrm>
            <a:off x="8205788" y="1555750"/>
            <a:ext cx="638175" cy="338138"/>
          </a:xfrm>
          <a:prstGeom prst="rect">
            <a:avLst/>
          </a:prstGeom>
          <a:noFill/>
          <a:ln w="9525">
            <a:noFill/>
            <a:miter lim="800000"/>
            <a:headEnd/>
            <a:tailEnd/>
          </a:ln>
        </p:spPr>
        <p:txBody>
          <a:bodyPr>
            <a:spAutoFit/>
          </a:bodyPr>
          <a:lstStyle/>
          <a:p>
            <a:r>
              <a:rPr lang="en-US" sz="1600"/>
              <a:t>676</a:t>
            </a:r>
          </a:p>
        </p:txBody>
      </p:sp>
      <p:sp>
        <p:nvSpPr>
          <p:cNvPr id="10267" name="TextBox 22"/>
          <p:cNvSpPr txBox="1">
            <a:spLocks noChangeArrowheads="1"/>
          </p:cNvSpPr>
          <p:nvPr/>
        </p:nvSpPr>
        <p:spPr bwMode="auto">
          <a:xfrm>
            <a:off x="3206750" y="5484813"/>
            <a:ext cx="766763" cy="368300"/>
          </a:xfrm>
          <a:prstGeom prst="rect">
            <a:avLst/>
          </a:prstGeom>
          <a:noFill/>
          <a:ln w="9525">
            <a:noFill/>
            <a:miter lim="800000"/>
            <a:headEnd/>
            <a:tailEnd/>
          </a:ln>
        </p:spPr>
        <p:txBody>
          <a:bodyPr>
            <a:spAutoFit/>
          </a:bodyPr>
          <a:lstStyle/>
          <a:p>
            <a:r>
              <a:rPr lang="en-US" sz="1800"/>
              <a:t>EML</a:t>
            </a:r>
          </a:p>
        </p:txBody>
      </p:sp>
      <p:sp>
        <p:nvSpPr>
          <p:cNvPr id="29" name="Rectangle 28"/>
          <p:cNvSpPr/>
          <p:nvPr/>
        </p:nvSpPr>
        <p:spPr bwMode="auto">
          <a:xfrm>
            <a:off x="401638" y="5360988"/>
            <a:ext cx="596900" cy="92075"/>
          </a:xfrm>
          <a:prstGeom prst="rect">
            <a:avLst/>
          </a:prstGeom>
          <a:solidFill>
            <a:schemeClr val="accent2">
              <a:lumMod val="5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a:p>
        </p:txBody>
      </p:sp>
      <p:sp>
        <p:nvSpPr>
          <p:cNvPr id="10269" name="TextBox 32"/>
          <p:cNvSpPr txBox="1">
            <a:spLocks noChangeArrowheads="1"/>
          </p:cNvSpPr>
          <p:nvPr/>
        </p:nvSpPr>
        <p:spPr bwMode="auto">
          <a:xfrm>
            <a:off x="425450" y="4992688"/>
            <a:ext cx="593725" cy="338137"/>
          </a:xfrm>
          <a:prstGeom prst="rect">
            <a:avLst/>
          </a:prstGeom>
          <a:noFill/>
          <a:ln w="9525">
            <a:noFill/>
            <a:miter lim="800000"/>
            <a:headEnd/>
            <a:tailEnd/>
          </a:ln>
        </p:spPr>
        <p:txBody>
          <a:bodyPr>
            <a:spAutoFit/>
          </a:bodyPr>
          <a:lstStyle/>
          <a:p>
            <a:r>
              <a:rPr lang="en-US" sz="1600"/>
              <a:t>12</a:t>
            </a:r>
          </a:p>
        </p:txBody>
      </p:sp>
      <p:sp>
        <p:nvSpPr>
          <p:cNvPr id="10270" name="TextBox 22"/>
          <p:cNvSpPr txBox="1">
            <a:spLocks noChangeArrowheads="1"/>
          </p:cNvSpPr>
          <p:nvPr/>
        </p:nvSpPr>
        <p:spPr bwMode="auto">
          <a:xfrm>
            <a:off x="400050" y="5468938"/>
            <a:ext cx="635000" cy="368300"/>
          </a:xfrm>
          <a:prstGeom prst="rect">
            <a:avLst/>
          </a:prstGeom>
          <a:noFill/>
          <a:ln w="9525">
            <a:noFill/>
            <a:miter lim="800000"/>
            <a:headEnd/>
            <a:tailEnd/>
          </a:ln>
        </p:spPr>
        <p:txBody>
          <a:bodyPr>
            <a:spAutoFit/>
          </a:bodyPr>
          <a:lstStyle/>
          <a:p>
            <a:r>
              <a:rPr lang="en-US" sz="1800"/>
              <a:t>DIF</a:t>
            </a:r>
          </a:p>
        </p:txBody>
      </p:sp>
      <p:cxnSp>
        <p:nvCxnSpPr>
          <p:cNvPr id="32" name="Straight Connector 31"/>
          <p:cNvCxnSpPr/>
          <p:nvPr/>
        </p:nvCxnSpPr>
        <p:spPr bwMode="auto">
          <a:xfrm>
            <a:off x="304800" y="16002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30" grpId="0"/>
      <p:bldP spid="31" grpId="0"/>
      <p:bldP spid="38" grpId="0"/>
      <p:bldP spid="3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534400" cy="1143000"/>
          </a:xfrm>
        </p:spPr>
        <p:txBody>
          <a:bodyPr/>
          <a:lstStyle/>
          <a:p>
            <a:r>
              <a:rPr lang="en-US" sz="4000" kern="1200" dirty="0" smtClean="0">
                <a:solidFill>
                  <a:srgbClr val="006666"/>
                </a:solidFill>
              </a:rPr>
              <a:t>Gap between Willingness to Share and Accessibility</a:t>
            </a:r>
            <a:endParaRPr lang="en-US" sz="4000" kern="1200" dirty="0">
              <a:solidFill>
                <a:srgbClr val="006666"/>
              </a:solidFill>
            </a:endParaRPr>
          </a:p>
        </p:txBody>
      </p:sp>
      <p:sp>
        <p:nvSpPr>
          <p:cNvPr id="3" name="Content Placeholder 2"/>
          <p:cNvSpPr>
            <a:spLocks noGrp="1"/>
          </p:cNvSpPr>
          <p:nvPr>
            <p:ph idx="1"/>
          </p:nvPr>
        </p:nvSpPr>
        <p:spPr>
          <a:xfrm>
            <a:off x="685800" y="1828799"/>
            <a:ext cx="7772400" cy="3962401"/>
          </a:xfrm>
        </p:spPr>
        <p:txBody>
          <a:bodyPr/>
          <a:lstStyle/>
          <a:p>
            <a:pPr marL="0" indent="0">
              <a:buNone/>
            </a:pPr>
            <a:r>
              <a:rPr lang="en-US" dirty="0" smtClean="0">
                <a:latin typeface="Arial" pitchFamily="34" charset="0"/>
                <a:cs typeface="Arial" pitchFamily="34" charset="0"/>
              </a:rPr>
              <a:t> </a:t>
            </a:r>
          </a:p>
          <a:p>
            <a:pPr lvl="1">
              <a:buFont typeface="Arial" pitchFamily="34" charset="0"/>
              <a:buChar char="•"/>
            </a:pPr>
            <a:r>
              <a:rPr lang="en-US" sz="2800" dirty="0" smtClean="0">
                <a:latin typeface="Arial" pitchFamily="34" charset="0"/>
                <a:cs typeface="Arial" pitchFamily="34" charset="0"/>
              </a:rPr>
              <a:t>Although </a:t>
            </a:r>
            <a:r>
              <a:rPr lang="en-US" sz="2800" dirty="0" smtClean="0">
                <a:solidFill>
                  <a:srgbClr val="FF0000"/>
                </a:solidFill>
                <a:latin typeface="Arial" pitchFamily="34" charset="0"/>
                <a:cs typeface="Arial" pitchFamily="34" charset="0"/>
              </a:rPr>
              <a:t>75% </a:t>
            </a:r>
            <a:r>
              <a:rPr lang="en-US" sz="2800" dirty="0" smtClean="0">
                <a:latin typeface="Arial" pitchFamily="34" charset="0"/>
                <a:cs typeface="Arial" pitchFamily="34" charset="0"/>
              </a:rPr>
              <a:t>of scientists agree </a:t>
            </a:r>
            <a:r>
              <a:rPr lang="en-US" sz="2800" dirty="0" smtClean="0">
                <a:solidFill>
                  <a:srgbClr val="FF0000"/>
                </a:solidFill>
                <a:latin typeface="Arial" pitchFamily="34" charset="0"/>
                <a:cs typeface="Arial" pitchFamily="34" charset="0"/>
              </a:rPr>
              <a:t>“I share my data”</a:t>
            </a:r>
          </a:p>
          <a:p>
            <a:pPr marL="457200" lvl="1" indent="0">
              <a:buNone/>
            </a:pPr>
            <a:endParaRPr lang="en-US" sz="2800" dirty="0" smtClean="0">
              <a:latin typeface="Arial" pitchFamily="34" charset="0"/>
              <a:cs typeface="Arial" pitchFamily="34" charset="0"/>
            </a:endParaRPr>
          </a:p>
          <a:p>
            <a:pPr lvl="1">
              <a:buFont typeface="Arial" pitchFamily="34" charset="0"/>
              <a:buChar char="•"/>
            </a:pPr>
            <a:r>
              <a:rPr lang="en-US" sz="2800" dirty="0" smtClean="0">
                <a:latin typeface="Arial" pitchFamily="34" charset="0"/>
                <a:cs typeface="Arial" pitchFamily="34" charset="0"/>
              </a:rPr>
              <a:t>Only </a:t>
            </a:r>
            <a:r>
              <a:rPr lang="en-US" sz="2800" dirty="0" smtClean="0">
                <a:solidFill>
                  <a:srgbClr val="FF0000"/>
                </a:solidFill>
                <a:latin typeface="Arial" pitchFamily="34" charset="0"/>
                <a:cs typeface="Arial" pitchFamily="34" charset="0"/>
              </a:rPr>
              <a:t>36% </a:t>
            </a:r>
            <a:r>
              <a:rPr lang="en-US" sz="2800" dirty="0" smtClean="0">
                <a:latin typeface="Arial" pitchFamily="34" charset="0"/>
                <a:cs typeface="Arial" pitchFamily="34" charset="0"/>
              </a:rPr>
              <a:t>agree </a:t>
            </a:r>
            <a:r>
              <a:rPr lang="en-US" sz="2800" dirty="0" smtClean="0">
                <a:solidFill>
                  <a:srgbClr val="FF0000"/>
                </a:solidFill>
                <a:latin typeface="Arial" pitchFamily="34" charset="0"/>
                <a:cs typeface="Arial" pitchFamily="34" charset="0"/>
              </a:rPr>
              <a:t>“Others can access my data easily”</a:t>
            </a:r>
          </a:p>
        </p:txBody>
      </p:sp>
      <p:cxnSp>
        <p:nvCxnSpPr>
          <p:cNvPr id="5" name="Straight Connector 4"/>
          <p:cNvCxnSpPr/>
          <p:nvPr/>
        </p:nvCxnSpPr>
        <p:spPr bwMode="auto">
          <a:xfrm>
            <a:off x="304800" y="1905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67947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457200" y="6324600"/>
            <a:ext cx="2133600" cy="365125"/>
          </a:xfrm>
          <a:prstGeom prst="rect">
            <a:avLst/>
          </a:prstGeom>
        </p:spPr>
        <p:txBody>
          <a:bodyPr/>
          <a:lstStyle/>
          <a:p>
            <a:pPr>
              <a:defRPr/>
            </a:pPr>
            <a:fld id="{B4CA7F18-1105-4CF2-9FE7-2C2885506874}" type="slidenum">
              <a:rPr lang="en-US" smtClean="0">
                <a:solidFill>
                  <a:prstClr val="black">
                    <a:tint val="75000"/>
                  </a:prstClr>
                </a:solidFill>
              </a:rPr>
              <a:pPr>
                <a:defRPr/>
              </a:pPr>
              <a:t>25</a:t>
            </a:fld>
            <a:endParaRPr lang="en-US" dirty="0">
              <a:solidFill>
                <a:prstClr val="black">
                  <a:tint val="75000"/>
                </a:prstClr>
              </a:solidFill>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319568285"/>
              </p:ext>
            </p:extLst>
          </p:nvPr>
        </p:nvGraphicFramePr>
        <p:xfrm>
          <a:off x="457200" y="1752600"/>
          <a:ext cx="84582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381000" y="533400"/>
            <a:ext cx="8458200" cy="1323439"/>
          </a:xfrm>
          <a:prstGeom prst="rect">
            <a:avLst/>
          </a:prstGeom>
        </p:spPr>
        <p:txBody>
          <a:bodyPr wrap="square">
            <a:spAutoFit/>
          </a:bodyPr>
          <a:lstStyle/>
          <a:p>
            <a:pPr algn="ctr"/>
            <a:r>
              <a:rPr lang="en-US" sz="4000" dirty="0" smtClean="0">
                <a:solidFill>
                  <a:srgbClr val="006666"/>
                </a:solidFill>
                <a:latin typeface="+mj-lt"/>
                <a:ea typeface="+mj-ea"/>
                <a:cs typeface="ＭＳ Ｐゴシック"/>
              </a:rPr>
              <a:t>Reasons for Not Making Data</a:t>
            </a:r>
          </a:p>
          <a:p>
            <a:pPr algn="ctr"/>
            <a:r>
              <a:rPr lang="en-US" sz="4000" dirty="0" smtClean="0">
                <a:solidFill>
                  <a:srgbClr val="006666"/>
                </a:solidFill>
                <a:latin typeface="+mj-lt"/>
                <a:ea typeface="+mj-ea"/>
                <a:cs typeface="ＭＳ Ｐゴシック"/>
              </a:rPr>
              <a:t> Electronically Available</a:t>
            </a:r>
            <a:endParaRPr lang="en-US" sz="4000" dirty="0">
              <a:solidFill>
                <a:srgbClr val="006666"/>
              </a:solidFill>
              <a:latin typeface="+mj-lt"/>
              <a:ea typeface="+mj-ea"/>
              <a:cs typeface="ＭＳ Ｐゴシック"/>
            </a:endParaRPr>
          </a:p>
        </p:txBody>
      </p:sp>
      <p:cxnSp>
        <p:nvCxnSpPr>
          <p:cNvPr id="6" name="Straight Connector 5"/>
          <p:cNvCxnSpPr/>
          <p:nvPr/>
        </p:nvCxnSpPr>
        <p:spPr bwMode="auto">
          <a:xfrm>
            <a:off x="320842" y="18288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7437213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7772400" cy="1143000"/>
          </a:xfrm>
        </p:spPr>
        <p:txBody>
          <a:bodyPr/>
          <a:lstStyle/>
          <a:p>
            <a:pPr eaLnBrk="1" hangingPunct="1"/>
            <a:r>
              <a:rPr lang="en-US" sz="4000" kern="1200" dirty="0" smtClean="0">
                <a:solidFill>
                  <a:srgbClr val="006666"/>
                </a:solidFill>
              </a:rPr>
              <a:t>Academic Librarians and Academic Libraries</a:t>
            </a:r>
            <a:endParaRPr lang="en-US" sz="4000" kern="1200" dirty="0">
              <a:solidFill>
                <a:srgbClr val="006666"/>
              </a:solidFill>
            </a:endParaRPr>
          </a:p>
        </p:txBody>
      </p:sp>
      <p:sp>
        <p:nvSpPr>
          <p:cNvPr id="3" name="Content Placeholder 2"/>
          <p:cNvSpPr>
            <a:spLocks noGrp="1"/>
          </p:cNvSpPr>
          <p:nvPr>
            <p:ph idx="1"/>
          </p:nvPr>
        </p:nvSpPr>
        <p:spPr>
          <a:xfrm>
            <a:off x="685800" y="1981199"/>
            <a:ext cx="7772400" cy="3962401"/>
          </a:xfrm>
        </p:spPr>
        <p:txBody>
          <a:bodyPr/>
          <a:lstStyle/>
          <a:p>
            <a:pPr marL="0" indent="0">
              <a:buNone/>
            </a:pPr>
            <a:r>
              <a:rPr lang="en-US" i="1" dirty="0" smtClean="0">
                <a:latin typeface="Arial" pitchFamily="34" charset="0"/>
                <a:cs typeface="Arial" pitchFamily="34" charset="0"/>
              </a:rPr>
              <a:t>Librarians</a:t>
            </a:r>
            <a:r>
              <a:rPr lang="en-US" dirty="0" smtClean="0">
                <a:latin typeface="Arial" pitchFamily="34" charset="0"/>
                <a:cs typeface="Arial" pitchFamily="34" charset="0"/>
              </a:rPr>
              <a:t> </a:t>
            </a:r>
          </a:p>
          <a:p>
            <a:pPr lvl="1">
              <a:buFont typeface="Arial" pitchFamily="34" charset="0"/>
              <a:buChar char="•"/>
            </a:pPr>
            <a:r>
              <a:rPr lang="en-US" sz="2800" dirty="0" smtClean="0">
                <a:latin typeface="Arial" pitchFamily="34" charset="0"/>
                <a:cs typeface="Arial" pitchFamily="34" charset="0"/>
              </a:rPr>
              <a:t>Opinions of individuals</a:t>
            </a:r>
          </a:p>
          <a:p>
            <a:pPr lvl="1">
              <a:buFont typeface="Arial" pitchFamily="34" charset="0"/>
              <a:buChar char="•"/>
            </a:pPr>
            <a:r>
              <a:rPr lang="en-US" sz="2800" dirty="0" smtClean="0">
                <a:latin typeface="Arial" pitchFamily="34" charset="0"/>
                <a:cs typeface="Arial" pitchFamily="34" charset="0"/>
              </a:rPr>
              <a:t>302 librarians at 111 ARL libraries</a:t>
            </a:r>
          </a:p>
          <a:p>
            <a:pPr marL="0" indent="0">
              <a:buNone/>
            </a:pPr>
            <a:r>
              <a:rPr lang="en-US" i="1" dirty="0" smtClean="0">
                <a:latin typeface="Arial" pitchFamily="34" charset="0"/>
                <a:cs typeface="Arial" pitchFamily="34" charset="0"/>
              </a:rPr>
              <a:t>Libraries</a:t>
            </a:r>
          </a:p>
          <a:p>
            <a:pPr lvl="1">
              <a:buFont typeface="Arial" panose="020B0604020202020204" pitchFamily="34" charset="0"/>
              <a:buChar char="•"/>
            </a:pPr>
            <a:r>
              <a:rPr lang="en-US" sz="2800" dirty="0" smtClean="0">
                <a:latin typeface="Arial" pitchFamily="34" charset="0"/>
                <a:cs typeface="Arial" pitchFamily="34" charset="0"/>
              </a:rPr>
              <a:t>What the libraries are actually doing or planning to do re: RDS</a:t>
            </a:r>
          </a:p>
          <a:p>
            <a:pPr lvl="1">
              <a:buFont typeface="Arial" panose="020B0604020202020204" pitchFamily="34" charset="0"/>
              <a:buChar char="•"/>
            </a:pPr>
            <a:r>
              <a:rPr lang="en-US" sz="2800" dirty="0" smtClean="0">
                <a:latin typeface="Arial" pitchFamily="34" charset="0"/>
                <a:cs typeface="Arial" pitchFamily="34" charset="0"/>
              </a:rPr>
              <a:t> 223 ACRL libraries </a:t>
            </a:r>
            <a:endParaRPr lang="en-US" sz="2800" dirty="0">
              <a:latin typeface="Arial" pitchFamily="34" charset="0"/>
              <a:cs typeface="Arial" pitchFamily="34" charset="0"/>
            </a:endParaRPr>
          </a:p>
        </p:txBody>
      </p:sp>
      <p:cxnSp>
        <p:nvCxnSpPr>
          <p:cNvPr id="5" name="Straight Connector 4"/>
          <p:cNvCxnSpPr/>
          <p:nvPr/>
        </p:nvCxnSpPr>
        <p:spPr bwMode="auto">
          <a:xfrm>
            <a:off x="304800" y="18288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6398442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eaLnBrk="1" hangingPunct="1">
              <a:spcBef>
                <a:spcPct val="0"/>
              </a:spcBef>
              <a:buNone/>
            </a:pPr>
            <a:r>
              <a:rPr lang="en-US" sz="4000" i="1" kern="1200" dirty="0" smtClean="0">
                <a:solidFill>
                  <a:srgbClr val="006666"/>
                </a:solidFill>
                <a:latin typeface="+mj-lt"/>
                <a:ea typeface="+mj-ea"/>
                <a:cs typeface="ＭＳ Ｐゴシック"/>
              </a:rPr>
              <a:t>librarians</a:t>
            </a:r>
            <a:r>
              <a:rPr lang="en-US" sz="4000" kern="1200" dirty="0" smtClean="0">
                <a:solidFill>
                  <a:srgbClr val="006666"/>
                </a:solidFill>
                <a:latin typeface="+mj-lt"/>
                <a:ea typeface="+mj-ea"/>
                <a:cs typeface="ＭＳ Ｐゴシック"/>
              </a:rPr>
              <a:t> (in academic research libraries)…</a:t>
            </a:r>
            <a:endParaRPr lang="en-US" sz="4000" kern="1200" dirty="0">
              <a:solidFill>
                <a:srgbClr val="006666"/>
              </a:solidFill>
              <a:latin typeface="+mj-lt"/>
              <a:ea typeface="+mj-ea"/>
              <a:cs typeface="ＭＳ Ｐゴシック"/>
            </a:endParaRPr>
          </a:p>
        </p:txBody>
      </p:sp>
    </p:spTree>
    <p:extLst>
      <p:ext uri="{BB962C8B-B14F-4D97-AF65-F5344CB8AC3E}">
        <p14:creationId xmlns:p14="http://schemas.microsoft.com/office/powerpoint/2010/main" val="8743035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33400"/>
            <a:ext cx="8382000" cy="762000"/>
          </a:xfrm>
        </p:spPr>
        <p:txBody>
          <a:bodyPr/>
          <a:lstStyle/>
          <a:p>
            <a:r>
              <a:rPr lang="en-US" sz="3600" dirty="0" smtClean="0">
                <a:solidFill>
                  <a:srgbClr val="006666"/>
                </a:solidFill>
              </a:rPr>
              <a:t>Current Overall Engagement with RDS</a:t>
            </a:r>
            <a:endParaRPr lang="en-US" sz="3600" dirty="0">
              <a:solidFill>
                <a:srgbClr val="006666"/>
              </a:solidFill>
            </a:endParaRPr>
          </a:p>
        </p:txBody>
      </p:sp>
      <p:cxnSp>
        <p:nvCxnSpPr>
          <p:cNvPr id="7" name="Straight Connector 6"/>
          <p:cNvCxnSpPr/>
          <p:nvPr/>
        </p:nvCxnSpPr>
        <p:spPr bwMode="auto">
          <a:xfrm>
            <a:off x="304800" y="12192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graphicFrame>
        <p:nvGraphicFramePr>
          <p:cNvPr id="8" name="C 4"/>
          <p:cNvGraphicFramePr/>
          <p:nvPr/>
        </p:nvGraphicFramePr>
        <p:xfrm>
          <a:off x="381000" y="1371600"/>
          <a:ext cx="83820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82121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458200" cy="1143000"/>
          </a:xfrm>
        </p:spPr>
        <p:txBody>
          <a:bodyPr/>
          <a:lstStyle/>
          <a:p>
            <a:r>
              <a:rPr lang="en-US" sz="4000" dirty="0" smtClean="0">
                <a:solidFill>
                  <a:srgbClr val="006666"/>
                </a:solidFill>
              </a:rPr>
              <a:t>ARL librarians strongly or somewhat agree…</a:t>
            </a:r>
            <a:endParaRPr lang="en-US" sz="4000" dirty="0">
              <a:solidFill>
                <a:srgbClr val="006666"/>
              </a:solidFill>
            </a:endParaRPr>
          </a:p>
        </p:txBody>
      </p:sp>
      <p:sp>
        <p:nvSpPr>
          <p:cNvPr id="3" name="Content Placeholder 2"/>
          <p:cNvSpPr>
            <a:spLocks noGrp="1"/>
          </p:cNvSpPr>
          <p:nvPr>
            <p:ph idx="1"/>
          </p:nvPr>
        </p:nvSpPr>
        <p:spPr>
          <a:xfrm>
            <a:off x="685800" y="2286000"/>
            <a:ext cx="7772400" cy="3810000"/>
          </a:xfrm>
        </p:spPr>
        <p:txBody>
          <a:bodyPr/>
          <a:lstStyle/>
          <a:p>
            <a:r>
              <a:rPr lang="en-US" sz="3200" dirty="0" smtClean="0">
                <a:latin typeface="+mn-lt"/>
              </a:rPr>
              <a:t>RDS are as important as other services (82% of integral; 68% of occasional; 32% of no) </a:t>
            </a:r>
          </a:p>
          <a:p>
            <a:endParaRPr lang="en-US" sz="3200" dirty="0" smtClean="0">
              <a:latin typeface="+mn-lt"/>
            </a:endParaRPr>
          </a:p>
          <a:p>
            <a:r>
              <a:rPr lang="en-US" sz="3200" dirty="0" smtClean="0">
                <a:latin typeface="+mn-lt"/>
              </a:rPr>
              <a:t>RDS are a priority at my library (67% integral; 40% of occasional; 19% of no)</a:t>
            </a:r>
            <a:endParaRPr lang="en-US" sz="3200" dirty="0">
              <a:latin typeface="+mn-lt"/>
            </a:endParaRPr>
          </a:p>
        </p:txBody>
      </p:sp>
      <p:cxnSp>
        <p:nvCxnSpPr>
          <p:cNvPr id="4" name="Straight Connector 3"/>
          <p:cNvCxnSpPr/>
          <p:nvPr/>
        </p:nvCxnSpPr>
        <p:spPr bwMode="auto">
          <a:xfrm>
            <a:off x="381000" y="1905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194055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0"/>
            <a:ext cx="8153400" cy="1905000"/>
          </a:xfrm>
        </p:spPr>
        <p:txBody>
          <a:bodyPr/>
          <a:lstStyle/>
          <a:p>
            <a:pPr algn="l"/>
            <a:r>
              <a:rPr lang="en-US" sz="3200" dirty="0">
                <a:solidFill>
                  <a:srgbClr val="006666"/>
                </a:solidFill>
              </a:rPr>
              <a:t>Information Sciences </a:t>
            </a:r>
            <a:r>
              <a:rPr lang="en-US" sz="3200" dirty="0" smtClean="0">
                <a:solidFill>
                  <a:srgbClr val="006666"/>
                </a:solidFill>
              </a:rPr>
              <a:t>Professor, College of Communication and Information Director </a:t>
            </a:r>
            <a:r>
              <a:rPr lang="en-US" sz="3200" dirty="0">
                <a:solidFill>
                  <a:srgbClr val="006666"/>
                </a:solidFill>
              </a:rPr>
              <a:t>of Research, </a:t>
            </a:r>
            <a:r>
              <a:rPr lang="en-US" sz="3200" dirty="0" smtClean="0">
                <a:solidFill>
                  <a:srgbClr val="006666"/>
                </a:solidFill>
              </a:rPr>
              <a:t>and Director of the Center for Information and Communication Studies</a:t>
            </a:r>
            <a:endParaRPr lang="en-US" sz="3200" dirty="0">
              <a:solidFill>
                <a:srgbClr val="006666"/>
              </a:solidFill>
            </a:endParaRPr>
          </a:p>
        </p:txBody>
      </p:sp>
      <p:sp>
        <p:nvSpPr>
          <p:cNvPr id="3" name="Subtitle 2"/>
          <p:cNvSpPr>
            <a:spLocks noGrp="1"/>
          </p:cNvSpPr>
          <p:nvPr>
            <p:ph type="subTitle" idx="1"/>
          </p:nvPr>
        </p:nvSpPr>
        <p:spPr>
          <a:xfrm>
            <a:off x="1066800" y="691029"/>
            <a:ext cx="6400800" cy="1752600"/>
          </a:xfrm>
        </p:spPr>
        <p:txBody>
          <a:bodyPr/>
          <a:lstStyle/>
          <a:p>
            <a:r>
              <a:rPr lang="en-US" sz="5400" b="1" dirty="0" smtClean="0">
                <a:solidFill>
                  <a:schemeClr val="tx1"/>
                </a:solidFill>
                <a:latin typeface="+mj-lt"/>
              </a:rPr>
              <a:t>A bit about me…</a:t>
            </a:r>
            <a:endParaRPr lang="en-US" sz="5400" b="1" dirty="0">
              <a:solidFill>
                <a:schemeClr val="tx1"/>
              </a:solidFill>
              <a:latin typeface="+mj-lt"/>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600200"/>
            <a:ext cx="171450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952500"/>
            <a:ext cx="174307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94996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8185" y="1676400"/>
            <a:ext cx="8616874" cy="457200"/>
          </a:xfrm>
        </p:spPr>
        <p:txBody>
          <a:bodyPr>
            <a:normAutofit fontScale="77500" lnSpcReduction="20000"/>
          </a:bodyPr>
          <a:lstStyle/>
          <a:p>
            <a:pPr algn="ctr">
              <a:buNone/>
            </a:pPr>
            <a:r>
              <a:rPr lang="en-US" sz="2400" dirty="0" smtClean="0">
                <a:latin typeface="+mn-lt"/>
              </a:rPr>
              <a:t>I have the skills, knowledge, and training necessary to provide RDS. (n = 159) </a:t>
            </a:r>
            <a:endParaRPr lang="en-US" sz="2400" dirty="0">
              <a:latin typeface="+mn-lt"/>
            </a:endParaRPr>
          </a:p>
        </p:txBody>
      </p:sp>
      <p:sp>
        <p:nvSpPr>
          <p:cNvPr id="3" name="Title 2"/>
          <p:cNvSpPr>
            <a:spLocks noGrp="1"/>
          </p:cNvSpPr>
          <p:nvPr>
            <p:ph type="title"/>
          </p:nvPr>
        </p:nvSpPr>
        <p:spPr>
          <a:xfrm>
            <a:off x="304800" y="631319"/>
            <a:ext cx="8534400" cy="892681"/>
          </a:xfrm>
        </p:spPr>
        <p:txBody>
          <a:bodyPr>
            <a:noAutofit/>
          </a:bodyPr>
          <a:lstStyle/>
          <a:p>
            <a:pPr algn="ctr"/>
            <a:r>
              <a:rPr lang="en-US" sz="3200" dirty="0" smtClean="0">
                <a:solidFill>
                  <a:srgbClr val="006666"/>
                </a:solidFill>
              </a:rPr>
              <a:t>Librarians’ Skills, Knowledge, and Training Necessary to Provide RDS</a:t>
            </a:r>
            <a:endParaRPr lang="en-US" sz="3200" dirty="0">
              <a:solidFill>
                <a:srgbClr val="006666"/>
              </a:solidFill>
            </a:endParaRPr>
          </a:p>
        </p:txBody>
      </p:sp>
      <p:sp>
        <p:nvSpPr>
          <p:cNvPr id="5" name="Content Placeholder 1"/>
          <p:cNvSpPr txBox="1">
            <a:spLocks/>
          </p:cNvSpPr>
          <p:nvPr/>
        </p:nvSpPr>
        <p:spPr>
          <a:xfrm>
            <a:off x="263563" y="3908206"/>
            <a:ext cx="8616874" cy="435194"/>
          </a:xfrm>
          <a:prstGeom prst="rect">
            <a:avLst/>
          </a:prstGeom>
        </p:spPr>
        <p:txBody>
          <a:bodyPr vert="horz" lIns="91440" tIns="45720" rIns="91440" bIns="45720" rtlCol="0">
            <a:normAutofit fontScale="85000" lnSpcReduction="10000"/>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400" b="0" i="0" u="none" strike="noStrike" kern="1200" cap="none" spc="0" normalizeH="0" baseline="0" noProof="0" dirty="0" smtClean="0">
                <a:ln>
                  <a:noFill/>
                </a:ln>
                <a:effectLst/>
                <a:uLnTx/>
                <a:uFillTx/>
                <a:latin typeface="+mn-lt"/>
                <a:ea typeface="+mn-ea"/>
                <a:cs typeface="Cambria"/>
              </a:rPr>
              <a:t>I have sufficient subject expertise</a:t>
            </a:r>
            <a:r>
              <a:rPr kumimoji="0" lang="en-US" sz="2400" b="0" i="0" u="none" strike="noStrike" kern="1200" cap="none" spc="0" normalizeH="0" noProof="0" dirty="0" smtClean="0">
                <a:ln>
                  <a:noFill/>
                </a:ln>
                <a:effectLst/>
                <a:uLnTx/>
                <a:uFillTx/>
                <a:latin typeface="+mn-lt"/>
                <a:ea typeface="+mn-ea"/>
                <a:cs typeface="Cambria"/>
              </a:rPr>
              <a:t> to provide </a:t>
            </a:r>
            <a:r>
              <a:rPr kumimoji="0" lang="en-US" sz="2400" b="0" i="0" u="none" strike="noStrike" kern="1200" cap="none" spc="0" normalizeH="0" baseline="0" noProof="0" dirty="0" smtClean="0">
                <a:ln>
                  <a:noFill/>
                </a:ln>
                <a:effectLst/>
                <a:uLnTx/>
                <a:uFillTx/>
                <a:latin typeface="+mn-lt"/>
                <a:ea typeface="+mn-ea"/>
                <a:cs typeface="Cambria"/>
              </a:rPr>
              <a:t>RDS to my patrons. (n = 159) </a:t>
            </a:r>
            <a:endParaRPr kumimoji="0" lang="en-US" sz="2400" b="0" i="0" u="none" strike="noStrike" kern="1200" cap="none" spc="0" normalizeH="0" baseline="0" noProof="0" dirty="0">
              <a:ln>
                <a:noFill/>
              </a:ln>
              <a:effectLst/>
              <a:uLnTx/>
              <a:uFillTx/>
              <a:latin typeface="+mn-lt"/>
              <a:ea typeface="+mn-ea"/>
              <a:cs typeface="Cambria"/>
            </a:endParaRPr>
          </a:p>
        </p:txBody>
      </p:sp>
      <p:graphicFrame>
        <p:nvGraphicFramePr>
          <p:cNvPr id="8" name="Chart 7"/>
          <p:cNvGraphicFramePr/>
          <p:nvPr/>
        </p:nvGraphicFramePr>
        <p:xfrm>
          <a:off x="381000" y="4191000"/>
          <a:ext cx="8420100" cy="1981200"/>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p:cNvCxnSpPr/>
          <p:nvPr/>
        </p:nvCxnSpPr>
        <p:spPr bwMode="auto">
          <a:xfrm>
            <a:off x="304800" y="1600200"/>
            <a:ext cx="84582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cxnSp>
        <p:nvCxnSpPr>
          <p:cNvPr id="13" name="Straight Connector 12"/>
          <p:cNvCxnSpPr/>
          <p:nvPr/>
        </p:nvCxnSpPr>
        <p:spPr bwMode="auto">
          <a:xfrm>
            <a:off x="533400" y="3886200"/>
            <a:ext cx="8077200" cy="0"/>
          </a:xfrm>
          <a:prstGeom prst="line">
            <a:avLst/>
          </a:prstGeom>
          <a:solidFill>
            <a:schemeClr val="accent1"/>
          </a:solidFill>
          <a:ln w="25400" cap="flat" cmpd="sng" algn="ctr">
            <a:solidFill>
              <a:srgbClr val="006666"/>
            </a:solidFill>
            <a:prstDash val="solid"/>
            <a:round/>
            <a:headEnd type="none" w="med" len="med"/>
            <a:tailEnd type="none" w="med" len="med"/>
          </a:ln>
          <a:effectLst/>
        </p:spPr>
      </p:cxnSp>
      <p:graphicFrame>
        <p:nvGraphicFramePr>
          <p:cNvPr id="18" name="Chart 17"/>
          <p:cNvGraphicFramePr/>
          <p:nvPr/>
        </p:nvGraphicFramePr>
        <p:xfrm>
          <a:off x="228600" y="2133600"/>
          <a:ext cx="8458200" cy="1828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61308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8185" y="1521718"/>
            <a:ext cx="8616874" cy="459482"/>
          </a:xfrm>
        </p:spPr>
        <p:txBody>
          <a:bodyPr>
            <a:normAutofit fontScale="85000" lnSpcReduction="10000"/>
          </a:bodyPr>
          <a:lstStyle/>
          <a:p>
            <a:pPr algn="ctr">
              <a:buNone/>
            </a:pPr>
            <a:r>
              <a:rPr lang="en-US" sz="2400" dirty="0" smtClean="0">
                <a:latin typeface="+mn-lt"/>
              </a:rPr>
              <a:t>My library provides opportunities to develop skills related to RDS. (n = 159)</a:t>
            </a:r>
            <a:endParaRPr lang="en-US" sz="2400" dirty="0">
              <a:latin typeface="+mn-lt"/>
            </a:endParaRPr>
          </a:p>
        </p:txBody>
      </p:sp>
      <p:sp>
        <p:nvSpPr>
          <p:cNvPr id="3" name="Title 2"/>
          <p:cNvSpPr>
            <a:spLocks noGrp="1"/>
          </p:cNvSpPr>
          <p:nvPr>
            <p:ph type="title"/>
          </p:nvPr>
        </p:nvSpPr>
        <p:spPr>
          <a:xfrm>
            <a:off x="457200" y="631319"/>
            <a:ext cx="8229600" cy="892681"/>
          </a:xfrm>
        </p:spPr>
        <p:txBody>
          <a:bodyPr>
            <a:noAutofit/>
          </a:bodyPr>
          <a:lstStyle/>
          <a:p>
            <a:pPr algn="ctr"/>
            <a:r>
              <a:rPr lang="en-US" sz="3200" dirty="0" smtClean="0">
                <a:solidFill>
                  <a:srgbClr val="006666"/>
                </a:solidFill>
              </a:rPr>
              <a:t>Librarians’ Skills, Knowledge, and Training Necessary to Provide RDS</a:t>
            </a:r>
            <a:endParaRPr lang="en-US" sz="3200" dirty="0">
              <a:solidFill>
                <a:srgbClr val="006666"/>
              </a:solidFill>
            </a:endParaRPr>
          </a:p>
        </p:txBody>
      </p:sp>
      <p:sp>
        <p:nvSpPr>
          <p:cNvPr id="5" name="Content Placeholder 1"/>
          <p:cNvSpPr txBox="1">
            <a:spLocks/>
          </p:cNvSpPr>
          <p:nvPr/>
        </p:nvSpPr>
        <p:spPr>
          <a:xfrm>
            <a:off x="263563" y="3733800"/>
            <a:ext cx="8616874" cy="435194"/>
          </a:xfrm>
          <a:prstGeom prst="rect">
            <a:avLst/>
          </a:prstGeom>
        </p:spPr>
        <p:txBody>
          <a:bodyPr vert="horz" lIns="91440" tIns="45720" rIns="91440" bIns="45720" rtlCol="0">
            <a:norm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000" b="0" i="0" u="none" strike="noStrike" kern="1200" cap="none" spc="0" normalizeH="0" baseline="0" noProof="0" dirty="0" smtClean="0">
                <a:ln>
                  <a:noFill/>
                </a:ln>
                <a:effectLst/>
                <a:uLnTx/>
                <a:uFillTx/>
                <a:cs typeface="Times New Roman" pitchFamily="18" charset="0"/>
              </a:rPr>
              <a:t> </a:t>
            </a:r>
            <a:endParaRPr kumimoji="0" lang="en-US" sz="2000" b="0" i="0" u="none" strike="noStrike" kern="1200" cap="none" spc="0" normalizeH="0" baseline="0" noProof="0" dirty="0">
              <a:ln>
                <a:noFill/>
              </a:ln>
              <a:effectLst/>
              <a:uLnTx/>
              <a:uFillTx/>
              <a:cs typeface="Times New Roman" pitchFamily="18" charset="0"/>
            </a:endParaRPr>
          </a:p>
        </p:txBody>
      </p:sp>
      <p:graphicFrame>
        <p:nvGraphicFramePr>
          <p:cNvPr id="7" name="Chart 6"/>
          <p:cNvGraphicFramePr/>
          <p:nvPr/>
        </p:nvGraphicFramePr>
        <p:xfrm>
          <a:off x="495300" y="1752600"/>
          <a:ext cx="8153400" cy="2057400"/>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p:cNvCxnSpPr/>
          <p:nvPr/>
        </p:nvCxnSpPr>
        <p:spPr bwMode="auto">
          <a:xfrm>
            <a:off x="304800" y="1524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cxnSp>
        <p:nvCxnSpPr>
          <p:cNvPr id="10" name="Straight Connector 9"/>
          <p:cNvCxnSpPr/>
          <p:nvPr/>
        </p:nvCxnSpPr>
        <p:spPr bwMode="auto">
          <a:xfrm>
            <a:off x="381000" y="3838873"/>
            <a:ext cx="8382000" cy="0"/>
          </a:xfrm>
          <a:prstGeom prst="line">
            <a:avLst/>
          </a:prstGeom>
          <a:solidFill>
            <a:schemeClr val="accent1"/>
          </a:solidFill>
          <a:ln w="25400" cap="flat" cmpd="sng" algn="ctr">
            <a:solidFill>
              <a:srgbClr val="006666"/>
            </a:solidFill>
            <a:prstDash val="solid"/>
            <a:round/>
            <a:headEnd type="none" w="med" len="med"/>
            <a:tailEnd type="none" w="med" len="med"/>
          </a:ln>
          <a:effectLst/>
        </p:spPr>
      </p:cxnSp>
      <p:graphicFrame>
        <p:nvGraphicFramePr>
          <p:cNvPr id="11" name="Chart 10"/>
          <p:cNvGraphicFramePr/>
          <p:nvPr>
            <p:extLst>
              <p:ext uri="{D42A27DB-BD31-4B8C-83A1-F6EECF244321}">
                <p14:modId xmlns:p14="http://schemas.microsoft.com/office/powerpoint/2010/main" val="125811591"/>
              </p:ext>
            </p:extLst>
          </p:nvPr>
        </p:nvGraphicFramePr>
        <p:xfrm>
          <a:off x="495300" y="4181934"/>
          <a:ext cx="8153400" cy="2057400"/>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p:cNvSpPr/>
          <p:nvPr/>
        </p:nvSpPr>
        <p:spPr>
          <a:xfrm>
            <a:off x="-61104" y="3838873"/>
            <a:ext cx="9144000" cy="369332"/>
          </a:xfrm>
          <a:prstGeom prst="rect">
            <a:avLst/>
          </a:prstGeom>
        </p:spPr>
        <p:txBody>
          <a:bodyPr wrap="square">
            <a:spAutoFit/>
          </a:bodyPr>
          <a:lstStyle/>
          <a:p>
            <a:pPr lvl="0" algn="ctr" defTabSz="457200">
              <a:spcBef>
                <a:spcPct val="20000"/>
              </a:spcBef>
              <a:defRPr/>
            </a:pPr>
            <a:r>
              <a:rPr lang="en-US" dirty="0">
                <a:cs typeface="Cambria"/>
              </a:rPr>
              <a:t>My library supports me to attend </a:t>
            </a:r>
            <a:r>
              <a:rPr lang="en-US" dirty="0" smtClean="0">
                <a:cs typeface="Cambria"/>
              </a:rPr>
              <a:t>conferences/workshops on RDS. </a:t>
            </a:r>
            <a:r>
              <a:rPr lang="en-US" dirty="0">
                <a:cs typeface="Cambria"/>
              </a:rPr>
              <a:t>(n = 157)</a:t>
            </a:r>
          </a:p>
        </p:txBody>
      </p:sp>
    </p:spTree>
    <p:extLst>
      <p:ext uri="{BB962C8B-B14F-4D97-AF65-F5344CB8AC3E}">
        <p14:creationId xmlns:p14="http://schemas.microsoft.com/office/powerpoint/2010/main" val="22033582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3" name="Text Box 37"/>
          <p:cNvSpPr txBox="1">
            <a:spLocks noChangeArrowheads="1"/>
          </p:cNvSpPr>
          <p:nvPr/>
        </p:nvSpPr>
        <p:spPr bwMode="auto">
          <a:xfrm>
            <a:off x="381000" y="569893"/>
            <a:ext cx="8458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ko-KR" sz="3600" dirty="0" smtClean="0">
                <a:solidFill>
                  <a:srgbClr val="006666"/>
                </a:solidFill>
                <a:latin typeface="+mj-lt"/>
                <a:ea typeface="굴림" pitchFamily="50" charset="-127"/>
              </a:rPr>
              <a:t>For Those Not Currently Involved in RDS, Potential Motivations for Involvement </a:t>
            </a:r>
            <a:endParaRPr lang="en-US" altLang="ko-KR" sz="3600" dirty="0">
              <a:solidFill>
                <a:srgbClr val="006666"/>
              </a:solidFill>
              <a:ea typeface="굴림" pitchFamily="50" charset="-127"/>
            </a:endParaRPr>
          </a:p>
        </p:txBody>
      </p:sp>
      <p:graphicFrame>
        <p:nvGraphicFramePr>
          <p:cNvPr id="10" name="Table 9"/>
          <p:cNvGraphicFramePr>
            <a:graphicFrameLocks noGrp="1"/>
          </p:cNvGraphicFramePr>
          <p:nvPr/>
        </p:nvGraphicFramePr>
        <p:xfrm>
          <a:off x="914400" y="1752600"/>
          <a:ext cx="7315200" cy="4199365"/>
        </p:xfrm>
        <a:graphic>
          <a:graphicData uri="http://schemas.openxmlformats.org/drawingml/2006/table">
            <a:tbl>
              <a:tblPr firstRow="1" bandRow="1">
                <a:tableStyleId>{5C22544A-7EE6-4342-B048-85BDC9FD1C3A}</a:tableStyleId>
              </a:tblPr>
              <a:tblGrid>
                <a:gridCol w="1225055">
                  <a:extLst>
                    <a:ext uri="{9D8B030D-6E8A-4147-A177-3AD203B41FA5}">
                      <a16:colId xmlns:a16="http://schemas.microsoft.com/office/drawing/2014/main" val="20000"/>
                    </a:ext>
                  </a:extLst>
                </a:gridCol>
                <a:gridCol w="6090145">
                  <a:extLst>
                    <a:ext uri="{9D8B030D-6E8A-4147-A177-3AD203B41FA5}">
                      <a16:colId xmlns:a16="http://schemas.microsoft.com/office/drawing/2014/main" val="20001"/>
                    </a:ext>
                  </a:extLst>
                </a:gridCol>
              </a:tblGrid>
              <a:tr h="384170">
                <a:tc gridSpan="2">
                  <a:txBody>
                    <a:bodyPr/>
                    <a:lstStyle/>
                    <a:p>
                      <a:pPr algn="ctr"/>
                      <a:r>
                        <a:rPr lang="en-US" dirty="0" smtClean="0"/>
                        <a:t>No (n = 160)</a:t>
                      </a:r>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04800">
                <a:tc>
                  <a:txBody>
                    <a:bodyPr/>
                    <a:lstStyle/>
                    <a:p>
                      <a:pPr algn="ctr"/>
                      <a:r>
                        <a:rPr lang="en-US" b="1" dirty="0" smtClean="0"/>
                        <a:t>Rank</a:t>
                      </a:r>
                      <a:endParaRPr lang="en-US" b="1" dirty="0"/>
                    </a:p>
                  </a:txBody>
                  <a:tcPr/>
                </a:tc>
                <a:tc>
                  <a:txBody>
                    <a:bodyPr/>
                    <a:lstStyle/>
                    <a:p>
                      <a:pPr algn="ctr"/>
                      <a:r>
                        <a:rPr lang="en-US" b="1" dirty="0" smtClean="0"/>
                        <a:t>Motivation</a:t>
                      </a:r>
                      <a:endParaRPr lang="en-US" b="1" dirty="0"/>
                    </a:p>
                  </a:txBody>
                  <a:tcPr/>
                </a:tc>
                <a:extLst>
                  <a:ext uri="{0D108BD9-81ED-4DB2-BD59-A6C34878D82A}">
                    <a16:rowId xmlns:a16="http://schemas.microsoft.com/office/drawing/2014/main" val="10001"/>
                  </a:ext>
                </a:extLst>
              </a:tr>
              <a:tr h="396240">
                <a:tc>
                  <a:txBody>
                    <a:bodyPr/>
                    <a:lstStyle/>
                    <a:p>
                      <a:pPr algn="ctr"/>
                      <a:r>
                        <a:rPr lang="en-US" sz="2400" dirty="0" smtClean="0">
                          <a:solidFill>
                            <a:srgbClr val="15A1A9"/>
                          </a:solidFill>
                        </a:rPr>
                        <a:t>#1</a:t>
                      </a:r>
                      <a:endParaRPr lang="en-US" sz="2400" dirty="0">
                        <a:solidFill>
                          <a:srgbClr val="15A1A9"/>
                        </a:solidFill>
                      </a:endParaRPr>
                    </a:p>
                  </a:txBody>
                  <a:tcPr anchor="ctr"/>
                </a:tc>
                <a:tc>
                  <a:txBody>
                    <a:bodyPr/>
                    <a:lstStyle/>
                    <a:p>
                      <a:r>
                        <a:rPr lang="en-US" dirty="0" smtClean="0"/>
                        <a:t>If my </a:t>
                      </a:r>
                      <a:r>
                        <a:rPr lang="en-US" u="sng" dirty="0" smtClean="0"/>
                        <a:t>patrons</a:t>
                      </a:r>
                      <a:r>
                        <a:rPr lang="en-US" baseline="0" dirty="0" smtClean="0"/>
                        <a:t> request RDS</a:t>
                      </a:r>
                      <a:endParaRPr lang="en-US" dirty="0"/>
                    </a:p>
                  </a:txBody>
                  <a:tcPr anchor="ctr"/>
                </a:tc>
                <a:extLst>
                  <a:ext uri="{0D108BD9-81ED-4DB2-BD59-A6C34878D82A}">
                    <a16:rowId xmlns:a16="http://schemas.microsoft.com/office/drawing/2014/main" val="10002"/>
                  </a:ext>
                </a:extLst>
              </a:tr>
              <a:tr h="446176">
                <a:tc>
                  <a:txBody>
                    <a:bodyPr/>
                    <a:lstStyle/>
                    <a:p>
                      <a:pPr algn="ctr"/>
                      <a:r>
                        <a:rPr lang="en-US" sz="2400" dirty="0" smtClean="0">
                          <a:solidFill>
                            <a:srgbClr val="15A1A9"/>
                          </a:solidFill>
                        </a:rPr>
                        <a:t>#2</a:t>
                      </a:r>
                      <a:endParaRPr lang="en-US" sz="2400" dirty="0">
                        <a:solidFill>
                          <a:srgbClr val="15A1A9"/>
                        </a:solidFill>
                      </a:endParaRPr>
                    </a:p>
                  </a:txBody>
                  <a:tcPr anchor="ctr"/>
                </a:tc>
                <a:tc>
                  <a:txBody>
                    <a:bodyPr/>
                    <a:lstStyle/>
                    <a:p>
                      <a:r>
                        <a:rPr lang="en-US" dirty="0" smtClean="0"/>
                        <a:t>If RDS became a </a:t>
                      </a:r>
                      <a:r>
                        <a:rPr lang="en-US" u="sng" dirty="0" smtClean="0"/>
                        <a:t>responsibility</a:t>
                      </a:r>
                      <a:r>
                        <a:rPr lang="en-US" dirty="0" smtClean="0"/>
                        <a:t> in my job</a:t>
                      </a:r>
                      <a:endParaRPr lang="en-US" dirty="0"/>
                    </a:p>
                  </a:txBody>
                  <a:tcPr anchor="ctr"/>
                </a:tc>
                <a:extLst>
                  <a:ext uri="{0D108BD9-81ED-4DB2-BD59-A6C34878D82A}">
                    <a16:rowId xmlns:a16="http://schemas.microsoft.com/office/drawing/2014/main" val="10003"/>
                  </a:ext>
                </a:extLst>
              </a:tr>
              <a:tr h="462588">
                <a:tc>
                  <a:txBody>
                    <a:bodyPr/>
                    <a:lstStyle/>
                    <a:p>
                      <a:pPr algn="ctr"/>
                      <a:r>
                        <a:rPr lang="en-US" sz="2400" dirty="0" smtClean="0">
                          <a:solidFill>
                            <a:srgbClr val="15A1A9"/>
                          </a:solidFill>
                        </a:rPr>
                        <a:t>#3</a:t>
                      </a:r>
                      <a:endParaRPr lang="en-US" sz="2400" dirty="0">
                        <a:solidFill>
                          <a:srgbClr val="15A1A9"/>
                        </a:solidFill>
                      </a:endParaRPr>
                    </a:p>
                  </a:txBody>
                  <a:tcPr anchor="ctr"/>
                </a:tc>
                <a:tc>
                  <a:txBody>
                    <a:bodyPr/>
                    <a:lstStyle/>
                    <a:p>
                      <a:r>
                        <a:rPr lang="en-US" dirty="0" smtClean="0"/>
                        <a:t>If my </a:t>
                      </a:r>
                      <a:r>
                        <a:rPr lang="en-US" u="sng" dirty="0" smtClean="0"/>
                        <a:t>institution </a:t>
                      </a:r>
                      <a:r>
                        <a:rPr lang="en-US" dirty="0" smtClean="0"/>
                        <a:t>becomes more involved with RDS </a:t>
                      </a:r>
                      <a:endParaRPr lang="en-US" dirty="0"/>
                    </a:p>
                  </a:txBody>
                  <a:tcPr anchor="ctr"/>
                </a:tc>
                <a:extLst>
                  <a:ext uri="{0D108BD9-81ED-4DB2-BD59-A6C34878D82A}">
                    <a16:rowId xmlns:a16="http://schemas.microsoft.com/office/drawing/2014/main" val="10004"/>
                  </a:ext>
                </a:extLst>
              </a:tr>
              <a:tr h="533400">
                <a:tc>
                  <a:txBody>
                    <a:bodyPr/>
                    <a:lstStyle/>
                    <a:p>
                      <a:pPr algn="ctr"/>
                      <a:r>
                        <a:rPr lang="en-US" sz="2400" dirty="0" smtClean="0">
                          <a:solidFill>
                            <a:srgbClr val="15A1A9"/>
                          </a:solidFill>
                        </a:rPr>
                        <a:t>#4</a:t>
                      </a:r>
                      <a:endParaRPr lang="en-US" sz="2400" dirty="0">
                        <a:solidFill>
                          <a:srgbClr val="15A1A9"/>
                        </a:solidFill>
                      </a:endParaRPr>
                    </a:p>
                  </a:txBody>
                  <a:tcPr anchor="ctr"/>
                </a:tc>
                <a:tc>
                  <a:txBody>
                    <a:bodyPr/>
                    <a:lstStyle/>
                    <a:p>
                      <a:r>
                        <a:rPr lang="en-US" dirty="0" smtClean="0"/>
                        <a:t>If my institution develops an </a:t>
                      </a:r>
                      <a:r>
                        <a:rPr lang="en-US" u="sng" dirty="0" smtClean="0"/>
                        <a:t>IR</a:t>
                      </a:r>
                      <a:r>
                        <a:rPr lang="en-US" dirty="0" smtClean="0"/>
                        <a:t> that accepts data</a:t>
                      </a:r>
                      <a:endParaRPr lang="en-US" dirty="0"/>
                    </a:p>
                  </a:txBody>
                  <a:tcPr anchor="ctr"/>
                </a:tc>
                <a:extLst>
                  <a:ext uri="{0D108BD9-81ED-4DB2-BD59-A6C34878D82A}">
                    <a16:rowId xmlns:a16="http://schemas.microsoft.com/office/drawing/2014/main" val="10005"/>
                  </a:ext>
                </a:extLst>
              </a:tr>
              <a:tr h="457200">
                <a:tc>
                  <a:txBody>
                    <a:bodyPr/>
                    <a:lstStyle/>
                    <a:p>
                      <a:pPr algn="ctr"/>
                      <a:r>
                        <a:rPr lang="en-US" sz="2400" dirty="0" smtClean="0">
                          <a:solidFill>
                            <a:srgbClr val="15A1A9"/>
                          </a:solidFill>
                        </a:rPr>
                        <a:t>#5</a:t>
                      </a:r>
                      <a:endParaRPr lang="en-US" sz="2400" dirty="0">
                        <a:solidFill>
                          <a:srgbClr val="15A1A9"/>
                        </a:solidFill>
                      </a:endParaRPr>
                    </a:p>
                  </a:txBody>
                  <a:tcPr anchor="ctr"/>
                </a:tc>
                <a:tc>
                  <a:txBody>
                    <a:bodyPr/>
                    <a:lstStyle/>
                    <a:p>
                      <a:r>
                        <a:rPr lang="en-US" dirty="0" smtClean="0"/>
                        <a:t>If external </a:t>
                      </a:r>
                      <a:r>
                        <a:rPr lang="en-US" u="sng" dirty="0" smtClean="0"/>
                        <a:t>funding agencies </a:t>
                      </a:r>
                      <a:r>
                        <a:rPr lang="en-US" dirty="0" smtClean="0"/>
                        <a:t>require RDS</a:t>
                      </a:r>
                      <a:endParaRPr lang="en-US" dirty="0"/>
                    </a:p>
                  </a:txBody>
                  <a:tcPr anchor="ctr"/>
                </a:tc>
                <a:extLst>
                  <a:ext uri="{0D108BD9-81ED-4DB2-BD59-A6C34878D82A}">
                    <a16:rowId xmlns:a16="http://schemas.microsoft.com/office/drawing/2014/main" val="10006"/>
                  </a:ext>
                </a:extLst>
              </a:tr>
              <a:tr h="624647">
                <a:tc>
                  <a:txBody>
                    <a:bodyPr/>
                    <a:lstStyle/>
                    <a:p>
                      <a:pPr algn="ctr"/>
                      <a:r>
                        <a:rPr lang="en-US" sz="2400" dirty="0" smtClean="0">
                          <a:solidFill>
                            <a:srgbClr val="15A1A9"/>
                          </a:solidFill>
                        </a:rPr>
                        <a:t>#6</a:t>
                      </a:r>
                      <a:endParaRPr lang="en-US" sz="2400" dirty="0">
                        <a:solidFill>
                          <a:srgbClr val="15A1A9"/>
                        </a:solidFill>
                      </a:endParaRPr>
                    </a:p>
                  </a:txBody>
                  <a:tcPr anchor="ctr"/>
                </a:tc>
                <a:tc>
                  <a:txBody>
                    <a:bodyPr/>
                    <a:lstStyle/>
                    <a:p>
                      <a:r>
                        <a:rPr lang="en-US" dirty="0" smtClean="0"/>
                        <a:t>If RDS becomes important to </a:t>
                      </a:r>
                      <a:r>
                        <a:rPr lang="en-US" u="sng" dirty="0" smtClean="0"/>
                        <a:t>subject disciplines</a:t>
                      </a:r>
                      <a:r>
                        <a:rPr lang="en-US" dirty="0" smtClean="0"/>
                        <a:t> I support</a:t>
                      </a:r>
                      <a:endParaRPr lang="en-US" dirty="0"/>
                    </a:p>
                  </a:txBody>
                  <a:tcPr anchor="ctr"/>
                </a:tc>
                <a:extLst>
                  <a:ext uri="{0D108BD9-81ED-4DB2-BD59-A6C34878D82A}">
                    <a16:rowId xmlns:a16="http://schemas.microsoft.com/office/drawing/2014/main" val="10007"/>
                  </a:ext>
                </a:extLst>
              </a:tr>
              <a:tr h="446176">
                <a:tc>
                  <a:txBody>
                    <a:bodyPr/>
                    <a:lstStyle/>
                    <a:p>
                      <a:pPr algn="ctr"/>
                      <a:r>
                        <a:rPr lang="en-US" sz="2400" dirty="0" smtClean="0">
                          <a:solidFill>
                            <a:srgbClr val="15A1A9"/>
                          </a:solidFill>
                        </a:rPr>
                        <a:t>#7</a:t>
                      </a:r>
                      <a:endParaRPr lang="en-US" sz="2400" dirty="0">
                        <a:solidFill>
                          <a:srgbClr val="15A1A9"/>
                        </a:solidFill>
                      </a:endParaRPr>
                    </a:p>
                  </a:txBody>
                  <a:tcPr anchor="ctr"/>
                </a:tc>
                <a:tc>
                  <a:txBody>
                    <a:bodyPr/>
                    <a:lstStyle/>
                    <a:p>
                      <a:r>
                        <a:rPr lang="en-US" dirty="0" smtClean="0"/>
                        <a:t>If I </a:t>
                      </a:r>
                      <a:r>
                        <a:rPr lang="en-US" u="sng" dirty="0" smtClean="0"/>
                        <a:t>learn more </a:t>
                      </a:r>
                      <a:r>
                        <a:rPr lang="en-US" dirty="0" smtClean="0"/>
                        <a:t>about RDS</a:t>
                      </a:r>
                      <a:endParaRPr lang="en-US" dirty="0"/>
                    </a:p>
                  </a:txBody>
                  <a:tcPr anchor="ctr"/>
                </a:tc>
                <a:extLst>
                  <a:ext uri="{0D108BD9-81ED-4DB2-BD59-A6C34878D82A}">
                    <a16:rowId xmlns:a16="http://schemas.microsoft.com/office/drawing/2014/main" val="10008"/>
                  </a:ext>
                </a:extLst>
              </a:tr>
            </a:tbl>
          </a:graphicData>
        </a:graphic>
      </p:graphicFrame>
      <p:cxnSp>
        <p:nvCxnSpPr>
          <p:cNvPr id="9" name="Straight Connector 8"/>
          <p:cNvCxnSpPr/>
          <p:nvPr/>
        </p:nvCxnSpPr>
        <p:spPr bwMode="auto">
          <a:xfrm>
            <a:off x="457200" y="1676400"/>
            <a:ext cx="82296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5204287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4000" dirty="0" smtClean="0">
                <a:solidFill>
                  <a:srgbClr val="006666"/>
                </a:solidFill>
                <a:latin typeface="+mj-lt"/>
                <a:ea typeface="+mj-ea"/>
                <a:cs typeface="ＭＳ Ｐゴシック"/>
              </a:rPr>
              <a:t>Next </a:t>
            </a:r>
            <a:r>
              <a:rPr lang="en-US" sz="4000" i="1" dirty="0" smtClean="0">
                <a:solidFill>
                  <a:srgbClr val="006666"/>
                </a:solidFill>
                <a:latin typeface="+mj-lt"/>
                <a:ea typeface="+mj-ea"/>
                <a:cs typeface="ＭＳ Ｐゴシック"/>
              </a:rPr>
              <a:t>libraries</a:t>
            </a:r>
            <a:r>
              <a:rPr lang="en-US" sz="4000" dirty="0" smtClean="0">
                <a:solidFill>
                  <a:srgbClr val="006666"/>
                </a:solidFill>
                <a:latin typeface="+mj-lt"/>
                <a:ea typeface="+mj-ea"/>
                <a:cs typeface="ＭＳ Ｐゴシック"/>
              </a:rPr>
              <a:t> (in all types of academic libraries)…</a:t>
            </a:r>
            <a:endParaRPr lang="en-US" sz="4000" dirty="0">
              <a:solidFill>
                <a:srgbClr val="006666"/>
              </a:solidFill>
              <a:latin typeface="+mj-lt"/>
              <a:ea typeface="+mj-ea"/>
              <a:cs typeface="ＭＳ Ｐゴシック"/>
            </a:endParaRPr>
          </a:p>
        </p:txBody>
      </p:sp>
    </p:spTree>
    <p:extLst>
      <p:ext uri="{BB962C8B-B14F-4D97-AF65-F5344CB8AC3E}">
        <p14:creationId xmlns:p14="http://schemas.microsoft.com/office/powerpoint/2010/main" val="32687554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838200"/>
            <a:ext cx="8610600" cy="892681"/>
          </a:xfrm>
        </p:spPr>
        <p:txBody>
          <a:bodyPr>
            <a:noAutofit/>
          </a:bodyPr>
          <a:lstStyle/>
          <a:p>
            <a:pPr algn="ctr"/>
            <a:r>
              <a:rPr lang="en-US" sz="4000" dirty="0" smtClean="0">
                <a:solidFill>
                  <a:srgbClr val="006666"/>
                </a:solidFill>
              </a:rPr>
              <a:t>Informational / Consulting RDS Currently Offered or Planned</a:t>
            </a:r>
            <a:endParaRPr lang="en-US" sz="4000" dirty="0">
              <a:solidFill>
                <a:srgbClr val="006666"/>
              </a:solidFill>
            </a:endParaRPr>
          </a:p>
        </p:txBody>
      </p:sp>
      <p:graphicFrame>
        <p:nvGraphicFramePr>
          <p:cNvPr id="7" name="Chart 6"/>
          <p:cNvGraphicFramePr/>
          <p:nvPr>
            <p:extLst>
              <p:ext uri="{D42A27DB-BD31-4B8C-83A1-F6EECF244321}">
                <p14:modId xmlns:p14="http://schemas.microsoft.com/office/powerpoint/2010/main" val="1967356530"/>
              </p:ext>
            </p:extLst>
          </p:nvPr>
        </p:nvGraphicFramePr>
        <p:xfrm>
          <a:off x="381000" y="2286000"/>
          <a:ext cx="8382000" cy="45720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p:cNvCxnSpPr/>
          <p:nvPr/>
        </p:nvCxnSpPr>
        <p:spPr bwMode="auto">
          <a:xfrm>
            <a:off x="381000" y="1905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17538812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892681"/>
          </a:xfrm>
        </p:spPr>
        <p:txBody>
          <a:bodyPr>
            <a:noAutofit/>
          </a:bodyPr>
          <a:lstStyle/>
          <a:p>
            <a:pPr algn="ctr"/>
            <a:r>
              <a:rPr lang="en-US" sz="4000" dirty="0" smtClean="0">
                <a:solidFill>
                  <a:srgbClr val="006666"/>
                </a:solidFill>
              </a:rPr>
              <a:t>Informational / Consulting RDS Currently Offered or Planned</a:t>
            </a:r>
            <a:endParaRPr lang="en-US" sz="4000" dirty="0">
              <a:solidFill>
                <a:srgbClr val="006666"/>
              </a:solidFill>
            </a:endParaRPr>
          </a:p>
        </p:txBody>
      </p:sp>
      <p:graphicFrame>
        <p:nvGraphicFramePr>
          <p:cNvPr id="7" name="Chart 6"/>
          <p:cNvGraphicFramePr/>
          <p:nvPr>
            <p:extLst>
              <p:ext uri="{D42A27DB-BD31-4B8C-83A1-F6EECF244321}">
                <p14:modId xmlns:p14="http://schemas.microsoft.com/office/powerpoint/2010/main" val="2377729318"/>
              </p:ext>
            </p:extLst>
          </p:nvPr>
        </p:nvGraphicFramePr>
        <p:xfrm>
          <a:off x="381000" y="2057400"/>
          <a:ext cx="8458200" cy="3505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p:cNvCxnSpPr/>
          <p:nvPr/>
        </p:nvCxnSpPr>
        <p:spPr bwMode="auto">
          <a:xfrm>
            <a:off x="381000" y="1905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7093645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646176"/>
            <a:ext cx="8686800" cy="892681"/>
          </a:xfrm>
        </p:spPr>
        <p:txBody>
          <a:bodyPr>
            <a:noAutofit/>
          </a:bodyPr>
          <a:lstStyle/>
          <a:p>
            <a:pPr algn="ctr"/>
            <a:r>
              <a:rPr lang="en-US" sz="3600" dirty="0" smtClean="0">
                <a:solidFill>
                  <a:srgbClr val="006666"/>
                </a:solidFill>
              </a:rPr>
              <a:t>Technical / Hands-On RDS Currently Offered or Planned</a:t>
            </a:r>
            <a:endParaRPr lang="en-US" sz="3600" dirty="0">
              <a:solidFill>
                <a:srgbClr val="006666"/>
              </a:solidFill>
            </a:endParaRPr>
          </a:p>
        </p:txBody>
      </p:sp>
      <p:graphicFrame>
        <p:nvGraphicFramePr>
          <p:cNvPr id="7" name="Chart 6"/>
          <p:cNvGraphicFramePr/>
          <p:nvPr>
            <p:extLst>
              <p:ext uri="{D42A27DB-BD31-4B8C-83A1-F6EECF244321}">
                <p14:modId xmlns:p14="http://schemas.microsoft.com/office/powerpoint/2010/main" val="3642250061"/>
              </p:ext>
            </p:extLst>
          </p:nvPr>
        </p:nvGraphicFramePr>
        <p:xfrm>
          <a:off x="381000" y="1600200"/>
          <a:ext cx="8534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917010" y="4338150"/>
            <a:ext cx="7533290" cy="369332"/>
          </a:xfrm>
          <a:prstGeom prst="rect">
            <a:avLst/>
          </a:prstGeom>
          <a:noFill/>
        </p:spPr>
        <p:txBody>
          <a:bodyPr wrap="square" rtlCol="0">
            <a:spAutoFit/>
          </a:bodyPr>
          <a:lstStyle/>
          <a:p>
            <a:endParaRPr lang="en-US" dirty="0"/>
          </a:p>
        </p:txBody>
      </p:sp>
      <p:cxnSp>
        <p:nvCxnSpPr>
          <p:cNvPr id="5" name="Straight Connector 4"/>
          <p:cNvCxnSpPr/>
          <p:nvPr/>
        </p:nvCxnSpPr>
        <p:spPr bwMode="auto">
          <a:xfrm>
            <a:off x="381000" y="16002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4319136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pPr algn="ctr"/>
            <a:r>
              <a:rPr lang="en-US" sz="3600" dirty="0" smtClean="0">
                <a:solidFill>
                  <a:srgbClr val="006666"/>
                </a:solidFill>
              </a:rPr>
              <a:t>Reference support services, by type of institution…</a:t>
            </a:r>
            <a:endParaRPr lang="en-US" sz="3600" dirty="0">
              <a:solidFill>
                <a:srgbClr val="006666"/>
              </a:solidFill>
            </a:endParaRPr>
          </a:p>
        </p:txBody>
      </p:sp>
      <p:graphicFrame>
        <p:nvGraphicFramePr>
          <p:cNvPr id="5" name="Chart 4"/>
          <p:cNvGraphicFramePr/>
          <p:nvPr/>
        </p:nvGraphicFramePr>
        <p:xfrm>
          <a:off x="609600" y="1828800"/>
          <a:ext cx="3548230" cy="2099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953000" y="1828800"/>
          <a:ext cx="3505200" cy="20672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706548238"/>
              </p:ext>
            </p:extLst>
          </p:nvPr>
        </p:nvGraphicFramePr>
        <p:xfrm>
          <a:off x="609600" y="4267200"/>
          <a:ext cx="3733800" cy="228241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4572000" y="4191000"/>
            <a:ext cx="4191000" cy="1815882"/>
          </a:xfrm>
          <a:prstGeom prst="rect">
            <a:avLst/>
          </a:prstGeom>
          <a:noFill/>
        </p:spPr>
        <p:txBody>
          <a:bodyPr wrap="square" rtlCol="0">
            <a:spAutoFit/>
          </a:bodyPr>
          <a:lstStyle/>
          <a:p>
            <a:pPr algn="ctr"/>
            <a:r>
              <a:rPr lang="en-US" sz="2800" dirty="0" smtClean="0"/>
              <a:t>Does your library provide reference support for finding and citing data and data sets? (n = 216)</a:t>
            </a:r>
            <a:endParaRPr lang="en-US" sz="2800" dirty="0"/>
          </a:p>
        </p:txBody>
      </p:sp>
      <p:cxnSp>
        <p:nvCxnSpPr>
          <p:cNvPr id="9" name="Straight Connector 8"/>
          <p:cNvCxnSpPr/>
          <p:nvPr/>
        </p:nvCxnSpPr>
        <p:spPr bwMode="auto">
          <a:xfrm>
            <a:off x="457200" y="1600200"/>
            <a:ext cx="82296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
        <p:nvSpPr>
          <p:cNvPr id="14" name="TextBox 13"/>
          <p:cNvSpPr txBox="1"/>
          <p:nvPr/>
        </p:nvSpPr>
        <p:spPr>
          <a:xfrm>
            <a:off x="5105400" y="1828800"/>
            <a:ext cx="3505200" cy="461665"/>
          </a:xfrm>
          <a:prstGeom prst="rect">
            <a:avLst/>
          </a:prstGeom>
          <a:noFill/>
        </p:spPr>
        <p:txBody>
          <a:bodyPr wrap="square" rtlCol="0">
            <a:spAutoFit/>
          </a:bodyPr>
          <a:lstStyle/>
          <a:p>
            <a:r>
              <a:rPr lang="en-US" sz="2400" dirty="0" smtClean="0"/>
              <a:t>Baccalaureate Colleges</a:t>
            </a:r>
            <a:endParaRPr lang="en-US" sz="2400" dirty="0"/>
          </a:p>
        </p:txBody>
      </p:sp>
    </p:spTree>
    <p:extLst>
      <p:ext uri="{BB962C8B-B14F-4D97-AF65-F5344CB8AC3E}">
        <p14:creationId xmlns:p14="http://schemas.microsoft.com/office/powerpoint/2010/main" val="8184882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pPr algn="ctr"/>
            <a:r>
              <a:rPr lang="en-US" sz="3600" dirty="0" smtClean="0">
                <a:solidFill>
                  <a:srgbClr val="006666"/>
                </a:solidFill>
              </a:rPr>
              <a:t>Technical support services, by type of institution…</a:t>
            </a:r>
            <a:endParaRPr lang="en-US" sz="3600" dirty="0">
              <a:solidFill>
                <a:srgbClr val="006666"/>
              </a:solidFill>
            </a:endParaRPr>
          </a:p>
        </p:txBody>
      </p:sp>
      <p:graphicFrame>
        <p:nvGraphicFramePr>
          <p:cNvPr id="5" name="Chart 4"/>
          <p:cNvGraphicFramePr/>
          <p:nvPr/>
        </p:nvGraphicFramePr>
        <p:xfrm>
          <a:off x="609600" y="1828800"/>
          <a:ext cx="3548230" cy="2099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953000" y="1828800"/>
          <a:ext cx="3505200" cy="20672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660218853"/>
              </p:ext>
            </p:extLst>
          </p:nvPr>
        </p:nvGraphicFramePr>
        <p:xfrm>
          <a:off x="609600" y="4267200"/>
          <a:ext cx="3733800" cy="228241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4572000" y="4114800"/>
            <a:ext cx="4191000" cy="1815882"/>
          </a:xfrm>
          <a:prstGeom prst="rect">
            <a:avLst/>
          </a:prstGeom>
          <a:noFill/>
        </p:spPr>
        <p:txBody>
          <a:bodyPr wrap="square" rtlCol="0">
            <a:spAutoFit/>
          </a:bodyPr>
          <a:lstStyle/>
          <a:p>
            <a:pPr algn="ctr"/>
            <a:r>
              <a:rPr lang="en-US" sz="2800" dirty="0" smtClean="0"/>
              <a:t>Does your library provide technical support for research data services systems? (n = 216)</a:t>
            </a:r>
            <a:endParaRPr lang="en-US" sz="2800" dirty="0"/>
          </a:p>
        </p:txBody>
      </p:sp>
      <p:cxnSp>
        <p:nvCxnSpPr>
          <p:cNvPr id="9" name="Straight Connector 8"/>
          <p:cNvCxnSpPr/>
          <p:nvPr/>
        </p:nvCxnSpPr>
        <p:spPr bwMode="auto">
          <a:xfrm>
            <a:off x="457200" y="1600200"/>
            <a:ext cx="82296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
        <p:nvSpPr>
          <p:cNvPr id="14" name="TextBox 13"/>
          <p:cNvSpPr txBox="1"/>
          <p:nvPr/>
        </p:nvSpPr>
        <p:spPr>
          <a:xfrm>
            <a:off x="5105400" y="1828800"/>
            <a:ext cx="3505200" cy="461665"/>
          </a:xfrm>
          <a:prstGeom prst="rect">
            <a:avLst/>
          </a:prstGeom>
          <a:noFill/>
        </p:spPr>
        <p:txBody>
          <a:bodyPr wrap="square" rtlCol="0">
            <a:spAutoFit/>
          </a:bodyPr>
          <a:lstStyle/>
          <a:p>
            <a:r>
              <a:rPr lang="en-US" sz="2400" dirty="0" smtClean="0"/>
              <a:t>Baccalaureate Colleges</a:t>
            </a:r>
            <a:endParaRPr lang="en-US" sz="2400" dirty="0"/>
          </a:p>
        </p:txBody>
      </p:sp>
    </p:spTree>
    <p:extLst>
      <p:ext uri="{BB962C8B-B14F-4D97-AF65-F5344CB8AC3E}">
        <p14:creationId xmlns:p14="http://schemas.microsoft.com/office/powerpoint/2010/main" val="17300028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914400"/>
          </a:xfrm>
        </p:spPr>
        <p:txBody>
          <a:bodyPr>
            <a:noAutofit/>
          </a:bodyPr>
          <a:lstStyle/>
          <a:p>
            <a:pPr algn="ctr"/>
            <a:r>
              <a:rPr lang="en-US" sz="3600" dirty="0" smtClean="0">
                <a:solidFill>
                  <a:srgbClr val="006666"/>
                </a:solidFill>
              </a:rPr>
              <a:t>Staff development, by type of institution…</a:t>
            </a:r>
            <a:endParaRPr lang="en-US" sz="3600" dirty="0">
              <a:solidFill>
                <a:srgbClr val="006666"/>
              </a:solidFill>
            </a:endParaRPr>
          </a:p>
        </p:txBody>
      </p:sp>
      <p:graphicFrame>
        <p:nvGraphicFramePr>
          <p:cNvPr id="5" name="Chart 4"/>
          <p:cNvGraphicFramePr/>
          <p:nvPr/>
        </p:nvGraphicFramePr>
        <p:xfrm>
          <a:off x="609600" y="1828800"/>
          <a:ext cx="3548230" cy="2099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953000" y="1828800"/>
          <a:ext cx="3505200" cy="20672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551667566"/>
              </p:ext>
            </p:extLst>
          </p:nvPr>
        </p:nvGraphicFramePr>
        <p:xfrm>
          <a:off x="609600" y="4267200"/>
          <a:ext cx="3733800" cy="228241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4572000" y="4267200"/>
            <a:ext cx="4191000" cy="1815882"/>
          </a:xfrm>
          <a:prstGeom prst="rect">
            <a:avLst/>
          </a:prstGeom>
          <a:noFill/>
        </p:spPr>
        <p:txBody>
          <a:bodyPr wrap="square" rtlCol="0">
            <a:spAutoFit/>
          </a:bodyPr>
          <a:lstStyle/>
          <a:p>
            <a:pPr algn="ctr"/>
            <a:r>
              <a:rPr lang="en-US" sz="2800" dirty="0" smtClean="0"/>
              <a:t>Has your library provided opportunities for staff to develop skills related to RDS? (n = 215)</a:t>
            </a:r>
            <a:endParaRPr lang="en-US" sz="2800" dirty="0"/>
          </a:p>
        </p:txBody>
      </p:sp>
      <p:cxnSp>
        <p:nvCxnSpPr>
          <p:cNvPr id="9" name="Straight Connector 8"/>
          <p:cNvCxnSpPr/>
          <p:nvPr/>
        </p:nvCxnSpPr>
        <p:spPr bwMode="auto">
          <a:xfrm>
            <a:off x="457200" y="1600200"/>
            <a:ext cx="82296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
        <p:nvSpPr>
          <p:cNvPr id="14" name="TextBox 13"/>
          <p:cNvSpPr txBox="1"/>
          <p:nvPr/>
        </p:nvSpPr>
        <p:spPr>
          <a:xfrm>
            <a:off x="5105400" y="1828800"/>
            <a:ext cx="3505200" cy="461665"/>
          </a:xfrm>
          <a:prstGeom prst="rect">
            <a:avLst/>
          </a:prstGeom>
          <a:noFill/>
        </p:spPr>
        <p:txBody>
          <a:bodyPr wrap="square" rtlCol="0">
            <a:spAutoFit/>
          </a:bodyPr>
          <a:lstStyle/>
          <a:p>
            <a:r>
              <a:rPr lang="en-US" sz="2400" dirty="0" smtClean="0"/>
              <a:t>Baccalaureate Colleges</a:t>
            </a:r>
            <a:endParaRPr lang="en-US" sz="2400" dirty="0"/>
          </a:p>
        </p:txBody>
      </p:sp>
    </p:spTree>
    <p:extLst>
      <p:ext uri="{BB962C8B-B14F-4D97-AF65-F5344CB8AC3E}">
        <p14:creationId xmlns:p14="http://schemas.microsoft.com/office/powerpoint/2010/main" val="2198635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p:cNvSpPr>
            <a:spLocks noGrp="1" noChangeArrowheads="1"/>
          </p:cNvSpPr>
          <p:nvPr>
            <p:ph type="title"/>
          </p:nvPr>
        </p:nvSpPr>
        <p:spPr>
          <a:xfrm>
            <a:off x="685800" y="609600"/>
            <a:ext cx="7772400" cy="914400"/>
          </a:xfrm>
        </p:spPr>
        <p:txBody>
          <a:bodyPr/>
          <a:lstStyle/>
          <a:p>
            <a:r>
              <a:rPr lang="en-US" sz="4000" dirty="0">
                <a:solidFill>
                  <a:srgbClr val="006666"/>
                </a:solidFill>
              </a:rPr>
              <a:t>Tennessee</a:t>
            </a:r>
          </a:p>
        </p:txBody>
      </p:sp>
      <p:pic>
        <p:nvPicPr>
          <p:cNvPr id="75778" name="Picture 2" descr="http://mapsof.net/uploads/static-maps/where_is_tennessee_located.png"/>
          <p:cNvPicPr>
            <a:picLocks noChangeAspect="1" noChangeArrowheads="1"/>
          </p:cNvPicPr>
          <p:nvPr/>
        </p:nvPicPr>
        <p:blipFill>
          <a:blip r:embed="rId3"/>
          <a:srcRect/>
          <a:stretch>
            <a:fillRect/>
          </a:stretch>
        </p:blipFill>
        <p:spPr bwMode="auto">
          <a:xfrm>
            <a:off x="1295400" y="1522141"/>
            <a:ext cx="6513046" cy="4421459"/>
          </a:xfrm>
          <a:prstGeom prst="rect">
            <a:avLst/>
          </a:prstGeom>
          <a:noFill/>
        </p:spPr>
      </p:pic>
      <p:cxnSp>
        <p:nvCxnSpPr>
          <p:cNvPr id="8" name="Straight Connector 7"/>
          <p:cNvCxnSpPr/>
          <p:nvPr/>
        </p:nvCxnSpPr>
        <p:spPr bwMode="auto">
          <a:xfrm>
            <a:off x="304800" y="13716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8003155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914400"/>
          </a:xfrm>
        </p:spPr>
        <p:txBody>
          <a:bodyPr/>
          <a:lstStyle/>
          <a:p>
            <a:r>
              <a:rPr lang="en-US" sz="4000" dirty="0" smtClean="0">
                <a:solidFill>
                  <a:srgbClr val="006666"/>
                </a:solidFill>
              </a:rPr>
              <a:t>Conclusions</a:t>
            </a:r>
            <a:endParaRPr lang="en-US" sz="4000" dirty="0">
              <a:solidFill>
                <a:srgbClr val="006666"/>
              </a:solidFill>
            </a:endParaRPr>
          </a:p>
        </p:txBody>
      </p:sp>
      <p:sp>
        <p:nvSpPr>
          <p:cNvPr id="3" name="Content Placeholder 2"/>
          <p:cNvSpPr>
            <a:spLocks noGrp="1"/>
          </p:cNvSpPr>
          <p:nvPr>
            <p:ph idx="1"/>
          </p:nvPr>
        </p:nvSpPr>
        <p:spPr>
          <a:xfrm>
            <a:off x="685800" y="1861457"/>
            <a:ext cx="7772400" cy="4691743"/>
          </a:xfrm>
        </p:spPr>
        <p:txBody>
          <a:bodyPr>
            <a:normAutofit/>
          </a:bodyPr>
          <a:lstStyle/>
          <a:p>
            <a:pPr marL="457200" indent="-457200">
              <a:buFont typeface="Arial" pitchFamily="34" charset="0"/>
              <a:buChar char="•"/>
            </a:pPr>
            <a:r>
              <a:rPr lang="en-US" sz="2800" dirty="0" smtClean="0">
                <a:latin typeface="Arial" pitchFamily="34" charset="0"/>
                <a:cs typeface="Arial" pitchFamily="34" charset="0"/>
              </a:rPr>
              <a:t>RDS are important and consistent with library mission and role</a:t>
            </a:r>
          </a:p>
          <a:p>
            <a:pPr marL="457200" indent="-457200">
              <a:buFont typeface="Arial" pitchFamily="34" charset="0"/>
              <a:buChar char="•"/>
            </a:pPr>
            <a:r>
              <a:rPr lang="en-US" sz="2800" smtClean="0">
                <a:latin typeface="Arial" pitchFamily="34" charset="0"/>
                <a:cs typeface="Arial" pitchFamily="34" charset="0"/>
              </a:rPr>
              <a:t>There </a:t>
            </a:r>
            <a:r>
              <a:rPr lang="en-US" sz="2800" dirty="0">
                <a:latin typeface="Arial" pitchFamily="34" charset="0"/>
                <a:cs typeface="Arial" pitchFamily="34" charset="0"/>
              </a:rPr>
              <a:t>are many levels of </a:t>
            </a:r>
            <a:r>
              <a:rPr lang="en-US" sz="2800">
                <a:latin typeface="Arial" pitchFamily="34" charset="0"/>
                <a:cs typeface="Arial" pitchFamily="34" charset="0"/>
              </a:rPr>
              <a:t>RDS </a:t>
            </a:r>
            <a:r>
              <a:rPr lang="en-US" sz="2800" smtClean="0">
                <a:latin typeface="Arial" pitchFamily="34" charset="0"/>
                <a:cs typeface="Arial" pitchFamily="34" charset="0"/>
              </a:rPr>
              <a:t>involvement</a:t>
            </a:r>
            <a:endParaRPr lang="en-US" sz="2800" dirty="0" smtClean="0">
              <a:latin typeface="Arial" pitchFamily="34" charset="0"/>
              <a:cs typeface="Arial" pitchFamily="34" charset="0"/>
            </a:endParaRPr>
          </a:p>
          <a:p>
            <a:pPr marL="457200" indent="-457200">
              <a:buFont typeface="Arial" pitchFamily="34" charset="0"/>
              <a:buChar char="•"/>
            </a:pPr>
            <a:r>
              <a:rPr lang="en-US" sz="2800" dirty="0" smtClean="0">
                <a:latin typeface="Arial" pitchFamily="34" charset="0"/>
                <a:cs typeface="Arial" pitchFamily="34" charset="0"/>
              </a:rPr>
              <a:t>Libraries are at an early point in transition to RDS—requiring resetting of priorities, realignment of responsibilities, and opportunities to develop skills</a:t>
            </a:r>
          </a:p>
          <a:p>
            <a:pPr marL="457200" indent="-457200">
              <a:buFont typeface="Arial" pitchFamily="34" charset="0"/>
              <a:buChar char="•"/>
            </a:pPr>
            <a:r>
              <a:rPr lang="en-US" sz="2800" dirty="0" smtClean="0">
                <a:latin typeface="Arial" pitchFamily="34" charset="0"/>
                <a:cs typeface="Arial" pitchFamily="34" charset="0"/>
              </a:rPr>
              <a:t>Librarians need opportunities to develop RDS skills</a:t>
            </a:r>
          </a:p>
          <a:p>
            <a:endParaRPr lang="en-US" sz="2800" dirty="0" smtClean="0">
              <a:latin typeface="Arial" pitchFamily="34" charset="0"/>
              <a:cs typeface="Arial" pitchFamily="34" charset="0"/>
            </a:endParaRPr>
          </a:p>
        </p:txBody>
      </p:sp>
      <p:cxnSp>
        <p:nvCxnSpPr>
          <p:cNvPr id="4" name="Straight Connector 3"/>
          <p:cNvCxnSpPr/>
          <p:nvPr/>
        </p:nvCxnSpPr>
        <p:spPr bwMode="auto">
          <a:xfrm>
            <a:off x="457200" y="1447800"/>
            <a:ext cx="82296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196148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59919"/>
            <a:ext cx="8458200" cy="1197481"/>
          </a:xfrm>
        </p:spPr>
        <p:txBody>
          <a:bodyPr>
            <a:noAutofit/>
          </a:bodyPr>
          <a:lstStyle/>
          <a:p>
            <a:pPr>
              <a:lnSpc>
                <a:spcPct val="80000"/>
              </a:lnSpc>
            </a:pPr>
            <a:r>
              <a:rPr lang="en-US" sz="4000" dirty="0" smtClean="0">
                <a:solidFill>
                  <a:srgbClr val="006666"/>
                </a:solidFill>
              </a:rPr>
              <a:t>Data management services are part of transforming research libraries and librarians…</a:t>
            </a:r>
            <a:endParaRPr lang="en-US" sz="4000" dirty="0">
              <a:solidFill>
                <a:srgbClr val="006666"/>
              </a:solidFill>
            </a:endParaRPr>
          </a:p>
        </p:txBody>
      </p:sp>
      <p:sp>
        <p:nvSpPr>
          <p:cNvPr id="3" name="Rectangle 2"/>
          <p:cNvSpPr/>
          <p:nvPr/>
        </p:nvSpPr>
        <p:spPr>
          <a:xfrm>
            <a:off x="636492" y="2182773"/>
            <a:ext cx="8278908" cy="4370427"/>
          </a:xfrm>
          <a:prstGeom prst="rect">
            <a:avLst/>
          </a:prstGeom>
        </p:spPr>
        <p:txBody>
          <a:bodyPr wrap="square">
            <a:spAutoFit/>
          </a:bodyPr>
          <a:lstStyle/>
          <a:p>
            <a:r>
              <a:rPr lang="en-US" sz="2800" b="1" dirty="0"/>
              <a:t>This is next-generation librarianship.</a:t>
            </a:r>
            <a:r>
              <a:rPr lang="en-US" sz="2800" dirty="0"/>
              <a:t> The </a:t>
            </a:r>
            <a:r>
              <a:rPr lang="en-US" sz="2800" dirty="0" err="1"/>
              <a:t>curation</a:t>
            </a:r>
            <a:r>
              <a:rPr lang="en-US" sz="2800" dirty="0"/>
              <a:t> of research data is an activity that has gained traction in the wake of library and information science programs offering concentrations in data </a:t>
            </a:r>
            <a:r>
              <a:rPr lang="en-US" sz="2800" dirty="0" err="1"/>
              <a:t>curation</a:t>
            </a:r>
            <a:r>
              <a:rPr lang="en-US" sz="2800" dirty="0"/>
              <a:t> and institutes in digital </a:t>
            </a:r>
            <a:r>
              <a:rPr lang="en-US" sz="2800" dirty="0" err="1"/>
              <a:t>curation</a:t>
            </a:r>
            <a:r>
              <a:rPr lang="en-US" sz="2800" dirty="0"/>
              <a:t>, promising a cohort of librarians qualified to meet the challenges of managing data</a:t>
            </a:r>
            <a:r>
              <a:rPr lang="en-US" sz="2800" dirty="0" smtClean="0"/>
              <a:t>.</a:t>
            </a:r>
          </a:p>
          <a:p>
            <a:endParaRPr lang="en-US" dirty="0"/>
          </a:p>
          <a:p>
            <a:r>
              <a:rPr lang="en-US" dirty="0" smtClean="0">
                <a:hlinkClick r:id="rId2"/>
              </a:rPr>
              <a:t>http</a:t>
            </a:r>
            <a:r>
              <a:rPr lang="en-US" dirty="0">
                <a:hlinkClick r:id="rId2"/>
              </a:rPr>
              <a:t>://</a:t>
            </a:r>
            <a:r>
              <a:rPr lang="en-US" dirty="0" smtClean="0">
                <a:hlinkClick r:id="rId2"/>
              </a:rPr>
              <a:t>www.arl.org/rtl/eresearch/escien/nsf/leadershiproles.shtml</a:t>
            </a:r>
            <a:r>
              <a:rPr lang="en-US" dirty="0"/>
              <a:t> </a:t>
            </a:r>
            <a:endParaRPr lang="en-US" dirty="0" smtClean="0"/>
          </a:p>
          <a:p>
            <a:r>
              <a:rPr lang="en-US" dirty="0" smtClean="0"/>
              <a:t>Authors</a:t>
            </a:r>
            <a:r>
              <a:rPr lang="en-US" dirty="0"/>
              <a:t>: Patricia </a:t>
            </a:r>
            <a:r>
              <a:rPr lang="en-US" dirty="0" err="1"/>
              <a:t>Hswe</a:t>
            </a:r>
            <a:r>
              <a:rPr lang="en-US" dirty="0"/>
              <a:t> and Ann </a:t>
            </a:r>
            <a:r>
              <a:rPr lang="en-US" dirty="0" smtClean="0"/>
              <a:t>Holt. Part of ARL’s transforming research libraries series.</a:t>
            </a:r>
            <a:endParaRPr lang="en-US" dirty="0"/>
          </a:p>
        </p:txBody>
      </p:sp>
      <p:cxnSp>
        <p:nvCxnSpPr>
          <p:cNvPr id="5" name="Straight Connector 4"/>
          <p:cNvCxnSpPr/>
          <p:nvPr/>
        </p:nvCxnSpPr>
        <p:spPr bwMode="auto">
          <a:xfrm>
            <a:off x="381000" y="2209800"/>
            <a:ext cx="85344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792343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5791200" cy="4953000"/>
          </a:xfrm>
        </p:spPr>
        <p:txBody>
          <a:bodyPr/>
          <a:lstStyle/>
          <a:p>
            <a:r>
              <a:rPr lang="en-US" sz="2400" dirty="0" smtClean="0"/>
              <a:t>Academic Libraries And Research Data Services: Current Practices and Plans for the Future, </a:t>
            </a:r>
            <a:r>
              <a:rPr lang="en-US" sz="2400" dirty="0" err="1" smtClean="0"/>
              <a:t>ACRLWhite</a:t>
            </a:r>
            <a:r>
              <a:rPr lang="en-US" sz="2400" dirty="0" smtClean="0"/>
              <a:t> Paper, 2012. </a:t>
            </a:r>
            <a:r>
              <a:rPr lang="en-US" sz="1600" dirty="0" smtClean="0">
                <a:hlinkClick r:id="rId3"/>
              </a:rPr>
              <a:t>http://www.ala.org/acrl/sites/ala.org.acrl/files/content/publications/whitepapers/Tenopir_Birch_Allard.pdf</a:t>
            </a:r>
            <a:endParaRPr lang="en-US" sz="1600" dirty="0" smtClean="0"/>
          </a:p>
          <a:p>
            <a:r>
              <a:rPr lang="en-US" sz="2400" dirty="0" smtClean="0"/>
              <a:t>Academic Librarians and Research Data Services: Preparation and Attitudes, IFLA Journal 2013. </a:t>
            </a:r>
            <a:r>
              <a:rPr lang="en-US" sz="1600" dirty="0" smtClean="0">
                <a:hlinkClick r:id="rId4"/>
              </a:rPr>
              <a:t>http://ifl.sagepub.com/content/39/1/70.abstract</a:t>
            </a:r>
            <a:endParaRPr lang="en-US" sz="1600" dirty="0" smtClean="0"/>
          </a:p>
          <a:p>
            <a:r>
              <a:rPr lang="en-US" sz="2400" dirty="0" smtClean="0"/>
              <a:t>Data Sharing by Scientists: Practices and Perceptions, </a:t>
            </a:r>
            <a:r>
              <a:rPr lang="en-US" sz="2400" dirty="0" err="1" smtClean="0"/>
              <a:t>PlosONE</a:t>
            </a:r>
            <a:r>
              <a:rPr lang="en-US" sz="2400" dirty="0" smtClean="0"/>
              <a:t>, 2011. </a:t>
            </a:r>
            <a:r>
              <a:rPr lang="en-US" sz="1600" dirty="0" smtClean="0">
                <a:hlinkClick r:id="rId5"/>
              </a:rPr>
              <a:t>http://www.plosone.org/article/info:doi/10.1371/journal.pone.0021101</a:t>
            </a:r>
            <a:endParaRPr lang="en-US" sz="1600" dirty="0" smtClean="0"/>
          </a:p>
          <a:p>
            <a:pPr>
              <a:buNone/>
            </a:pPr>
            <a:endParaRPr lang="en-US" sz="2400" dirty="0"/>
          </a:p>
        </p:txBody>
      </p:sp>
      <p:pic>
        <p:nvPicPr>
          <p:cNvPr id="9217" name="Picture 1"/>
          <p:cNvPicPr>
            <a:picLocks noChangeAspect="1" noChangeArrowheads="1"/>
          </p:cNvPicPr>
          <p:nvPr/>
        </p:nvPicPr>
        <p:blipFill>
          <a:blip r:embed="rId6" cstate="print"/>
          <a:srcRect/>
          <a:stretch>
            <a:fillRect/>
          </a:stretch>
        </p:blipFill>
        <p:spPr bwMode="auto">
          <a:xfrm>
            <a:off x="6324600" y="1256004"/>
            <a:ext cx="2319338" cy="3011196"/>
          </a:xfrm>
          <a:prstGeom prst="rect">
            <a:avLst/>
          </a:prstGeom>
          <a:noFill/>
          <a:ln w="9525">
            <a:noFill/>
            <a:miter lim="800000"/>
            <a:headEnd/>
            <a:tailEnd/>
          </a:ln>
          <a:effectLst/>
        </p:spPr>
      </p:pic>
    </p:spTree>
    <p:extLst>
      <p:ext uri="{BB962C8B-B14F-4D97-AF65-F5344CB8AC3E}">
        <p14:creationId xmlns:p14="http://schemas.microsoft.com/office/powerpoint/2010/main" val="28614136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295400" y="609600"/>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fontAlgn="base">
              <a:spcBef>
                <a:spcPct val="50000"/>
              </a:spcBef>
              <a:spcAft>
                <a:spcPct val="0"/>
              </a:spcAft>
            </a:pPr>
            <a:endParaRPr lang="en-US">
              <a:solidFill>
                <a:srgbClr val="000000"/>
              </a:solidFill>
              <a:latin typeface="Garamond" pitchFamily="18" charset="0"/>
            </a:endParaRPr>
          </a:p>
        </p:txBody>
      </p:sp>
      <p:sp>
        <p:nvSpPr>
          <p:cNvPr id="11267" name="Text Box 7"/>
          <p:cNvSpPr txBox="1">
            <a:spLocks noChangeArrowheads="1"/>
          </p:cNvSpPr>
          <p:nvPr/>
        </p:nvSpPr>
        <p:spPr bwMode="auto">
          <a:xfrm>
            <a:off x="838200" y="52578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fontAlgn="base">
              <a:spcBef>
                <a:spcPct val="50000"/>
              </a:spcBef>
              <a:spcAft>
                <a:spcPct val="0"/>
              </a:spcAft>
            </a:pPr>
            <a:endParaRPr lang="en-US">
              <a:solidFill>
                <a:srgbClr val="000000"/>
              </a:solidFill>
              <a:latin typeface="Garamond" pitchFamily="18" charset="0"/>
            </a:endParaRPr>
          </a:p>
        </p:txBody>
      </p:sp>
      <p:sp>
        <p:nvSpPr>
          <p:cNvPr id="11269" name="Rectangle 10"/>
          <p:cNvSpPr>
            <a:spLocks noGrp="1" noChangeArrowheads="1"/>
          </p:cNvSpPr>
          <p:nvPr>
            <p:ph type="ctrTitle" idx="4294967295"/>
          </p:nvPr>
        </p:nvSpPr>
        <p:spPr>
          <a:xfrm>
            <a:off x="304800" y="762000"/>
            <a:ext cx="8534400" cy="1136837"/>
          </a:xfrm>
          <a:ln>
            <a:noFill/>
          </a:ln>
        </p:spPr>
        <p:txBody>
          <a:bodyPr>
            <a:noAutofit/>
          </a:bodyPr>
          <a:lstStyle/>
          <a:p>
            <a:r>
              <a:rPr lang="en-US" sz="4000" dirty="0" smtClean="0">
                <a:solidFill>
                  <a:schemeClr val="accent1"/>
                </a:solidFill>
              </a:rPr>
              <a:t>Thank you!</a:t>
            </a:r>
            <a:endParaRPr lang="en-US" sz="4000" dirty="0">
              <a:solidFill>
                <a:schemeClr val="accent1"/>
              </a:solidFill>
            </a:endParaRPr>
          </a:p>
        </p:txBody>
      </p:sp>
      <p:sp>
        <p:nvSpPr>
          <p:cNvPr id="11270" name="Text Box 11"/>
          <p:cNvSpPr txBox="1">
            <a:spLocks noChangeArrowheads="1"/>
          </p:cNvSpPr>
          <p:nvPr/>
        </p:nvSpPr>
        <p:spPr bwMode="auto">
          <a:xfrm>
            <a:off x="3505200" y="2286000"/>
            <a:ext cx="4511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fontAlgn="base" hangingPunct="1">
              <a:spcBef>
                <a:spcPct val="0"/>
              </a:spcBef>
              <a:spcAft>
                <a:spcPct val="0"/>
              </a:spcAft>
            </a:pPr>
            <a:endParaRPr lang="en-US">
              <a:solidFill>
                <a:srgbClr val="000000"/>
              </a:solidFill>
            </a:endParaRPr>
          </a:p>
        </p:txBody>
      </p:sp>
      <p:sp>
        <p:nvSpPr>
          <p:cNvPr id="11271" name="Text Box 12"/>
          <p:cNvSpPr txBox="1">
            <a:spLocks noChangeArrowheads="1"/>
          </p:cNvSpPr>
          <p:nvPr/>
        </p:nvSpPr>
        <p:spPr bwMode="auto">
          <a:xfrm>
            <a:off x="1524000" y="2286000"/>
            <a:ext cx="6172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pPr>
            <a:r>
              <a:rPr lang="en-US" b="1" dirty="0">
                <a:solidFill>
                  <a:srgbClr val="000000"/>
                </a:solidFill>
              </a:rPr>
              <a:t>Carol </a:t>
            </a:r>
            <a:r>
              <a:rPr lang="en-US" b="1" dirty="0" err="1">
                <a:solidFill>
                  <a:srgbClr val="000000"/>
                </a:solidFill>
              </a:rPr>
              <a:t>Tenopir</a:t>
            </a:r>
            <a:r>
              <a:rPr lang="en-US" dirty="0">
                <a:solidFill>
                  <a:srgbClr val="000000"/>
                </a:solidFill>
              </a:rPr>
              <a:t/>
            </a:r>
            <a:br>
              <a:rPr lang="en-US" dirty="0">
                <a:solidFill>
                  <a:srgbClr val="000000"/>
                </a:solidFill>
              </a:rPr>
            </a:br>
            <a:r>
              <a:rPr lang="en-US" dirty="0">
                <a:solidFill>
                  <a:srgbClr val="000000"/>
                </a:solidFill>
              </a:rPr>
              <a:t>University of Tennessee</a:t>
            </a:r>
            <a:br>
              <a:rPr lang="en-US" dirty="0">
                <a:solidFill>
                  <a:srgbClr val="000000"/>
                </a:solidFill>
              </a:rPr>
            </a:br>
            <a:r>
              <a:rPr lang="en-US" dirty="0" smtClean="0">
                <a:solidFill>
                  <a:srgbClr val="000000"/>
                </a:solidFill>
                <a:hlinkClick r:id="rId3"/>
              </a:rPr>
              <a:t>ctenopir@utk.edu</a:t>
            </a:r>
            <a:endParaRPr lang="en-US" dirty="0" smtClean="0">
              <a:solidFill>
                <a:srgbClr val="000000"/>
              </a:solidFill>
            </a:endParaRPr>
          </a:p>
        </p:txBody>
      </p:sp>
      <p:cxnSp>
        <p:nvCxnSpPr>
          <p:cNvPr id="13" name="Straight Connector 12"/>
          <p:cNvCxnSpPr/>
          <p:nvPr/>
        </p:nvCxnSpPr>
        <p:spPr>
          <a:xfrm>
            <a:off x="495301" y="1981200"/>
            <a:ext cx="8248649" cy="0"/>
          </a:xfrm>
          <a:prstGeom prst="line">
            <a:avLst/>
          </a:prstGeom>
          <a:ln>
            <a:solidFill>
              <a:srgbClr val="186072"/>
            </a:solidFill>
          </a:ln>
        </p:spPr>
        <p:style>
          <a:lnRef idx="2">
            <a:schemeClr val="accent1"/>
          </a:lnRef>
          <a:fillRef idx="0">
            <a:schemeClr val="accent1"/>
          </a:fillRef>
          <a:effectRef idx="1">
            <a:schemeClr val="accent1"/>
          </a:effectRef>
          <a:fontRef idx="minor">
            <a:schemeClr val="tx1"/>
          </a:fontRef>
        </p:style>
      </p:cxnSp>
      <p:pic>
        <p:nvPicPr>
          <p:cNvPr id="1026" name="Picture 2" descr="C:\Users\wbirch\Desktop\nsf1.jpg"/>
          <p:cNvPicPr>
            <a:picLocks noChangeAspect="1" noChangeArrowheads="1"/>
          </p:cNvPicPr>
          <p:nvPr/>
        </p:nvPicPr>
        <p:blipFill>
          <a:blip r:embed="rId4" cstate="print"/>
          <a:srcRect/>
          <a:stretch>
            <a:fillRect/>
          </a:stretch>
        </p:blipFill>
        <p:spPr bwMode="auto">
          <a:xfrm>
            <a:off x="3933825" y="3795141"/>
            <a:ext cx="1581150" cy="1590675"/>
          </a:xfrm>
          <a:prstGeom prst="rect">
            <a:avLst/>
          </a:prstGeom>
          <a:noFill/>
        </p:spPr>
      </p:pic>
      <p:pic>
        <p:nvPicPr>
          <p:cNvPr id="12" name="Picture 11"/>
          <p:cNvPicPr/>
          <p:nvPr/>
        </p:nvPicPr>
        <p:blipFill>
          <a:blip r:embed="rId5" cstate="print"/>
          <a:srcRect/>
          <a:stretch>
            <a:fillRect/>
          </a:stretch>
        </p:blipFill>
        <p:spPr bwMode="auto">
          <a:xfrm>
            <a:off x="671830" y="4256150"/>
            <a:ext cx="3157220" cy="668655"/>
          </a:xfrm>
          <a:prstGeom prst="rect">
            <a:avLst/>
          </a:prstGeom>
          <a:noFill/>
          <a:ln w="9525">
            <a:noFill/>
            <a:miter lim="800000"/>
            <a:headEnd/>
            <a:tailEnd/>
          </a:ln>
        </p:spPr>
      </p:pic>
    </p:spTree>
    <p:extLst>
      <p:ext uri="{BB962C8B-B14F-4D97-AF65-F5344CB8AC3E}">
        <p14:creationId xmlns:p14="http://schemas.microsoft.com/office/powerpoint/2010/main" val="331106002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p:cNvSpPr>
            <a:spLocks noGrp="1" noChangeArrowheads="1"/>
          </p:cNvSpPr>
          <p:nvPr>
            <p:ph type="title"/>
          </p:nvPr>
        </p:nvSpPr>
        <p:spPr>
          <a:xfrm>
            <a:off x="685800" y="609600"/>
            <a:ext cx="7772400" cy="914400"/>
          </a:xfrm>
        </p:spPr>
        <p:txBody>
          <a:bodyPr/>
          <a:lstStyle/>
          <a:p>
            <a:r>
              <a:rPr lang="en-US" sz="4000" dirty="0" smtClean="0">
                <a:solidFill>
                  <a:srgbClr val="006666"/>
                </a:solidFill>
              </a:rPr>
              <a:t>Knoxville</a:t>
            </a:r>
            <a:endParaRPr lang="en-US" sz="4000" dirty="0">
              <a:solidFill>
                <a:srgbClr val="006666"/>
              </a:solidFill>
            </a:endParaRPr>
          </a:p>
        </p:txBody>
      </p:sp>
      <p:sp>
        <p:nvSpPr>
          <p:cNvPr id="78852" name="AutoShape 4"/>
          <p:cNvSpPr>
            <a:spLocks noChangeAspect="1" noChangeArrowheads="1"/>
          </p:cNvSpPr>
          <p:nvPr/>
        </p:nvSpPr>
        <p:spPr bwMode="auto">
          <a:xfrm>
            <a:off x="5867400" y="4191000"/>
            <a:ext cx="241300" cy="228600"/>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8859" name="blue2989.wav">
            <a:hlinkClick r:id="" action="ppaction://media"/>
          </p:cNvPr>
          <p:cNvPicPr>
            <a:picLocks noRot="1" noChangeAspect="1" noChangeArrowheads="1"/>
          </p:cNvPicPr>
          <p:nvPr>
            <a:wavAudioFile r:embed="rId1" name="bluegrass.wav"/>
          </p:nvPr>
        </p:nvPicPr>
        <p:blipFill>
          <a:blip r:embed="rId4">
            <a:extLst>
              <a:ext uri="{28A0092B-C50C-407E-A947-70E740481C1C}">
                <a14:useLocalDpi xmlns:a14="http://schemas.microsoft.com/office/drawing/2010/main" val="0"/>
              </a:ext>
            </a:extLst>
          </a:blip>
          <a:srcRect/>
          <a:stretch>
            <a:fillRect/>
          </a:stretch>
        </p:blipFill>
        <p:spPr bwMode="auto">
          <a:xfrm>
            <a:off x="4648200" y="52578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78858" name="Picture 10" descr="tn map"/>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616258" y="1524000"/>
            <a:ext cx="5927542" cy="43669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5-Point Star 6"/>
          <p:cNvSpPr/>
          <p:nvPr/>
        </p:nvSpPr>
        <p:spPr bwMode="auto">
          <a:xfrm>
            <a:off x="5715000" y="3429000"/>
            <a:ext cx="228600" cy="22860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6" charset="-128"/>
            </a:endParaRPr>
          </a:p>
        </p:txBody>
      </p:sp>
      <p:cxnSp>
        <p:nvCxnSpPr>
          <p:cNvPr id="8" name="Straight Connector 7"/>
          <p:cNvCxnSpPr/>
          <p:nvPr/>
        </p:nvCxnSpPr>
        <p:spPr bwMode="auto">
          <a:xfrm>
            <a:off x="304800" y="13716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380031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15" fill="hold"/>
                                        <p:tgtEl>
                                          <p:spTgt spid="78859"/>
                                        </p:tgtEl>
                                      </p:cBhvr>
                                    </p:cmd>
                                  </p:childTnLst>
                                </p:cTn>
                              </p:par>
                              <p:par>
                                <p:cTn id="7" presetID="1" presetClass="entr" presetSubtype="0" fill="hold" nodeType="withEffect">
                                  <p:stCondLst>
                                    <p:cond delay="0"/>
                                  </p:stCondLst>
                                  <p:childTnLst>
                                    <p:set>
                                      <p:cBhvr>
                                        <p:cTn id="8" dur="1" fill="hold">
                                          <p:stCondLst>
                                            <p:cond delay="0"/>
                                          </p:stCondLst>
                                        </p:cTn>
                                        <p:tgtEl>
                                          <p:spTgt spid="78858"/>
                                        </p:tgtEl>
                                        <p:attrNameLst>
                                          <p:attrName>style.visibility</p:attrName>
                                        </p:attrNameLst>
                                      </p:cBhvr>
                                      <p:to>
                                        <p:strVal val="visible"/>
                                      </p:to>
                                    </p:set>
                                  </p:childTnLst>
                                </p:cTn>
                              </p:par>
                              <p:par>
                                <p:cTn id="9" presetID="54" presetClass="entr" presetSubtype="0" ac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strVal val="#ppt_w*0.05"/>
                                          </p:val>
                                        </p:tav>
                                        <p:tav tm="100000">
                                          <p:val>
                                            <p:strVal val="#ppt_w"/>
                                          </p:val>
                                        </p:tav>
                                      </p:tavLst>
                                    </p:anim>
                                    <p:anim calcmode="lin" valueType="num">
                                      <p:cBhvr>
                                        <p:cTn id="12" dur="1000" fill="hold"/>
                                        <p:tgtEl>
                                          <p:spTgt spid="7"/>
                                        </p:tgtEl>
                                        <p:attrNameLst>
                                          <p:attrName>ppt_h</p:attrName>
                                        </p:attrNameLst>
                                      </p:cBhvr>
                                      <p:tavLst>
                                        <p:tav tm="0">
                                          <p:val>
                                            <p:strVal val="#ppt_h"/>
                                          </p:val>
                                        </p:tav>
                                        <p:tav tm="100000">
                                          <p:val>
                                            <p:strVal val="#ppt_h"/>
                                          </p:val>
                                        </p:tav>
                                      </p:tavLst>
                                    </p:anim>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6" fill="hold" display="0">
                  <p:stCondLst>
                    <p:cond delay="indefinite"/>
                  </p:stCondLst>
                  <p:endCondLst>
                    <p:cond evt="onNext" delay="0">
                      <p:tgtEl>
                        <p:sldTgt/>
                      </p:tgtEl>
                    </p:cond>
                    <p:cond evt="onPrev" delay="0">
                      <p:tgtEl>
                        <p:sldTgt/>
                      </p:tgtEl>
                    </p:cond>
                    <p:cond evt="onStopAudio" delay="0">
                      <p:tgtEl>
                        <p:sldTgt/>
                      </p:tgtEl>
                    </p:cond>
                  </p:endCondLst>
                </p:cTn>
                <p:tgtEl>
                  <p:spTgt spid="78859"/>
                </p:tgtEl>
              </p:cMediaNode>
            </p:audio>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86" y="457200"/>
            <a:ext cx="9154886" cy="1470025"/>
          </a:xfrm>
        </p:spPr>
        <p:txBody>
          <a:bodyPr/>
          <a:lstStyle/>
          <a:p>
            <a:r>
              <a:rPr lang="en-US" sz="4000" dirty="0" smtClean="0">
                <a:solidFill>
                  <a:srgbClr val="006666"/>
                </a:solidFill>
              </a:rPr>
              <a:t>University of Tennessee, Knoxville</a:t>
            </a:r>
            <a:endParaRPr lang="en-US" sz="4000" dirty="0">
              <a:solidFill>
                <a:srgbClr val="006666"/>
              </a:solidFill>
            </a:endParaRPr>
          </a:p>
        </p:txBody>
      </p:sp>
      <p:sp>
        <p:nvSpPr>
          <p:cNvPr id="3" name="Subtitle 2"/>
          <p:cNvSpPr>
            <a:spLocks noGrp="1"/>
          </p:cNvSpPr>
          <p:nvPr>
            <p:ph type="subTitle" idx="1"/>
          </p:nvPr>
        </p:nvSpPr>
        <p:spPr/>
        <p:txBody>
          <a:bodyPr/>
          <a:lstStyle/>
          <a:p>
            <a:endParaRPr lang="en-US" dirty="0"/>
          </a:p>
        </p:txBody>
      </p:sp>
      <p:pic>
        <p:nvPicPr>
          <p:cNvPr id="15" name="Picture 8" descr="Hill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443257" y="1981200"/>
            <a:ext cx="3648635" cy="224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6" descr="Librar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038600"/>
            <a:ext cx="4171950" cy="28194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6" descr="Knoxvil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24" y="2667000"/>
            <a:ext cx="4876800" cy="36576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7" name="Straight Connector 6"/>
          <p:cNvCxnSpPr/>
          <p:nvPr/>
        </p:nvCxnSpPr>
        <p:spPr bwMode="auto">
          <a:xfrm>
            <a:off x="304800" y="1524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17405062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772400" cy="1143000"/>
          </a:xfrm>
        </p:spPr>
        <p:txBody>
          <a:bodyPr/>
          <a:lstStyle/>
          <a:p>
            <a:r>
              <a:rPr lang="en-US" sz="4000" dirty="0" smtClean="0">
                <a:solidFill>
                  <a:srgbClr val="006666"/>
                </a:solidFill>
              </a:rPr>
              <a:t>Center for Information and Communication Studies</a:t>
            </a:r>
            <a:endParaRPr lang="en-US" sz="4000" dirty="0">
              <a:solidFill>
                <a:srgbClr val="006666"/>
              </a:solidFill>
            </a:endParaRPr>
          </a:p>
        </p:txBody>
      </p:sp>
      <p:pic>
        <p:nvPicPr>
          <p:cNvPr id="2050" name="Picture 2" descr="C:\Users\ctenopir\AppData\Local\Temp\IMG_490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4630057"/>
            <a:ext cx="32004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tenopir\AppData\Local\Temp\IMG_114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4630057"/>
            <a:ext cx="32004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ctenopir\AppData\Local\Temp\IMG_115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3579" y="2057400"/>
            <a:ext cx="20574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ctenopir\AppData\Local\Temp\IMG_4924-1.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1905000" y="1828800"/>
            <a:ext cx="4222531" cy="2743200"/>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3429000" y="4495800"/>
            <a:ext cx="2819400" cy="2110215"/>
          </a:xfrm>
          <a:prstGeom prst="rect">
            <a:avLst/>
          </a:prstGeom>
          <a:noFill/>
          <a:ln w="9525">
            <a:noFill/>
            <a:miter lim="800000"/>
            <a:headEnd/>
            <a:tailEnd/>
          </a:ln>
        </p:spPr>
      </p:pic>
      <p:cxnSp>
        <p:nvCxnSpPr>
          <p:cNvPr id="9" name="Straight Connector 8"/>
          <p:cNvCxnSpPr/>
          <p:nvPr/>
        </p:nvCxnSpPr>
        <p:spPr bwMode="auto">
          <a:xfrm>
            <a:off x="304800" y="18288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415733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Kayce\AppData\Local\Microsoft\Windows\Temporary Internet Files\Content.IE5\5LM5DSG9\MP90043726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3048000"/>
            <a:ext cx="3346287" cy="252779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ayce\AppData\Local\Microsoft\Windows\Temporary Internet Files\Content.IE5\Q8FI8WN5\MP90032110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2465461"/>
            <a:ext cx="1828800" cy="25637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609600"/>
            <a:ext cx="9144000" cy="1754326"/>
          </a:xfrm>
          <a:prstGeom prst="rect">
            <a:avLst/>
          </a:prstGeom>
        </p:spPr>
        <p:txBody>
          <a:bodyPr wrap="square">
            <a:spAutoFit/>
          </a:bodyPr>
          <a:lstStyle/>
          <a:p>
            <a:pPr algn="ctr" eaLnBrk="0" fontAlgn="base" hangingPunct="0">
              <a:spcBef>
                <a:spcPct val="0"/>
              </a:spcBef>
              <a:spcAft>
                <a:spcPct val="0"/>
              </a:spcAft>
            </a:pPr>
            <a:r>
              <a:rPr lang="en-US" sz="3600" dirty="0"/>
              <a:t> </a:t>
            </a:r>
            <a:r>
              <a:rPr lang="en-US" sz="3600" dirty="0">
                <a:solidFill>
                  <a:srgbClr val="006666"/>
                </a:solidFill>
                <a:latin typeface="+mj-lt"/>
                <a:ea typeface="+mj-ea"/>
                <a:cs typeface="ＭＳ Ｐゴシック"/>
              </a:rPr>
              <a:t>M</a:t>
            </a:r>
            <a:r>
              <a:rPr lang="en-US" sz="3600" dirty="0" smtClean="0">
                <a:solidFill>
                  <a:srgbClr val="006666"/>
                </a:solidFill>
                <a:latin typeface="+mj-lt"/>
                <a:ea typeface="+mj-ea"/>
                <a:cs typeface="ＭＳ Ｐゴシック"/>
              </a:rPr>
              <a:t>otivation 1: Science is more collaborative, interdisciplinary, computational, </a:t>
            </a:r>
          </a:p>
          <a:p>
            <a:pPr algn="ctr" eaLnBrk="0" fontAlgn="base" hangingPunct="0">
              <a:spcBef>
                <a:spcPct val="0"/>
              </a:spcBef>
              <a:spcAft>
                <a:spcPct val="0"/>
              </a:spcAft>
            </a:pPr>
            <a:r>
              <a:rPr lang="en-US" sz="3600" dirty="0" smtClean="0">
                <a:solidFill>
                  <a:srgbClr val="006666"/>
                </a:solidFill>
                <a:latin typeface="+mj-lt"/>
                <a:ea typeface="+mj-ea"/>
                <a:cs typeface="ＭＳ Ｐゴシック"/>
              </a:rPr>
              <a:t>and data-intensive</a:t>
            </a:r>
            <a:endParaRPr lang="en-US" sz="3600" dirty="0">
              <a:solidFill>
                <a:srgbClr val="006666"/>
              </a:solidFill>
              <a:latin typeface="+mj-lt"/>
              <a:ea typeface="+mj-ea"/>
              <a:cs typeface="ＭＳ Ｐゴシック"/>
            </a:endParaRPr>
          </a:p>
        </p:txBody>
      </p:sp>
      <p:pic>
        <p:nvPicPr>
          <p:cNvPr id="1026" name="Picture 2" descr="http://research.microsoft.com/en-us/collaboration/fourthparadigm/fpcover-ful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2394664"/>
            <a:ext cx="3124200" cy="446333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bwMode="auto">
          <a:xfrm>
            <a:off x="304800" y="2286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Tree>
    <p:extLst>
      <p:ext uri="{BB962C8B-B14F-4D97-AF65-F5344CB8AC3E}">
        <p14:creationId xmlns:p14="http://schemas.microsoft.com/office/powerpoint/2010/main" val="20376291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3999" cy="1143000"/>
          </a:xfrm>
        </p:spPr>
        <p:txBody>
          <a:bodyPr/>
          <a:lstStyle/>
          <a:p>
            <a:r>
              <a:rPr lang="en-US" sz="3600" kern="1200" dirty="0" smtClean="0">
                <a:solidFill>
                  <a:srgbClr val="006666"/>
                </a:solidFill>
              </a:rPr>
              <a:t>Motivation 2: Open Science Movement…</a:t>
            </a:r>
            <a:br>
              <a:rPr lang="en-US" sz="3600" kern="1200" dirty="0" smtClean="0">
                <a:solidFill>
                  <a:srgbClr val="006666"/>
                </a:solidFill>
              </a:rPr>
            </a:br>
            <a:r>
              <a:rPr lang="en-US" sz="3600" kern="1200" dirty="0" smtClean="0">
                <a:solidFill>
                  <a:srgbClr val="006666"/>
                </a:solidFill>
              </a:rPr>
              <a:t> …governments and funding agencies are requiring data management</a:t>
            </a:r>
            <a:endParaRPr lang="en-US" sz="3600" kern="1200" dirty="0">
              <a:solidFill>
                <a:srgbClr val="006666"/>
              </a:solidFill>
            </a:endParaRPr>
          </a:p>
        </p:txBody>
      </p:sp>
      <p:cxnSp>
        <p:nvCxnSpPr>
          <p:cNvPr id="5" name="Straight Connector 4"/>
          <p:cNvCxnSpPr/>
          <p:nvPr/>
        </p:nvCxnSpPr>
        <p:spPr bwMode="auto">
          <a:xfrm>
            <a:off x="348916" y="22860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sp>
        <p:nvSpPr>
          <p:cNvPr id="7" name="TextBox 6"/>
          <p:cNvSpPr txBox="1"/>
          <p:nvPr/>
        </p:nvSpPr>
        <p:spPr>
          <a:xfrm>
            <a:off x="381000" y="2438400"/>
            <a:ext cx="8382000" cy="2308324"/>
          </a:xfrm>
          <a:prstGeom prst="rect">
            <a:avLst/>
          </a:prstGeom>
          <a:solidFill>
            <a:schemeClr val="accent1">
              <a:lumMod val="20000"/>
              <a:lumOff val="80000"/>
            </a:schemeClr>
          </a:solidFill>
        </p:spPr>
        <p:txBody>
          <a:bodyPr wrap="square" rtlCol="0">
            <a:spAutoFit/>
          </a:bodyPr>
          <a:lstStyle/>
          <a:p>
            <a:r>
              <a:rPr lang="en-US" b="1" u="sng" dirty="0" smtClean="0"/>
              <a:t>United States</a:t>
            </a:r>
          </a:p>
          <a:p>
            <a:r>
              <a:rPr lang="en-US" dirty="0" smtClean="0"/>
              <a:t>“To that end, I have issued a memorandum today to Federal agencies that directs those with more than $100 million in research and development expenditures to develop plans to make the results of federally-funded research publically available free of charge within 12 months after original publication.</a:t>
            </a:r>
          </a:p>
          <a:p>
            <a:r>
              <a:rPr lang="en-US" dirty="0" smtClean="0"/>
              <a:t>…the memorandum requires that agencies start to address the need to improve upon the management and sharing of scientific data produced with Federal funding.” – U.S. Office of the President</a:t>
            </a:r>
            <a:endParaRPr lang="en-US" dirty="0"/>
          </a:p>
        </p:txBody>
      </p:sp>
      <p:sp>
        <p:nvSpPr>
          <p:cNvPr id="8" name="TextBox 7"/>
          <p:cNvSpPr txBox="1"/>
          <p:nvPr/>
        </p:nvSpPr>
        <p:spPr>
          <a:xfrm>
            <a:off x="381000" y="4826675"/>
            <a:ext cx="4267200" cy="1754326"/>
          </a:xfrm>
          <a:prstGeom prst="rect">
            <a:avLst/>
          </a:prstGeom>
          <a:solidFill>
            <a:schemeClr val="accent2">
              <a:lumMod val="40000"/>
              <a:lumOff val="60000"/>
            </a:schemeClr>
          </a:solidFill>
        </p:spPr>
        <p:txBody>
          <a:bodyPr wrap="square" rtlCol="0">
            <a:spAutoFit/>
          </a:bodyPr>
          <a:lstStyle/>
          <a:p>
            <a:r>
              <a:rPr lang="en-US" b="1" u="sng" dirty="0" smtClean="0"/>
              <a:t>United Kingdom</a:t>
            </a:r>
          </a:p>
          <a:p>
            <a:r>
              <a:rPr lang="en-US" i="1" dirty="0" smtClean="0"/>
              <a:t>RCUK Policy on Open Access and Guidance </a:t>
            </a:r>
            <a:r>
              <a:rPr lang="en-US" dirty="0" smtClean="0"/>
              <a:t>–immediate, unrestricted, on-line access to peer-reviewed and published research papers from RCUK funded projects</a:t>
            </a:r>
            <a:endParaRPr lang="en-US" i="1" dirty="0"/>
          </a:p>
        </p:txBody>
      </p:sp>
      <p:sp>
        <p:nvSpPr>
          <p:cNvPr id="6" name="Rectangle 5"/>
          <p:cNvSpPr/>
          <p:nvPr/>
        </p:nvSpPr>
        <p:spPr>
          <a:xfrm>
            <a:off x="4724400" y="4495800"/>
            <a:ext cx="3962400" cy="1477328"/>
          </a:xfrm>
          <a:prstGeom prst="rect">
            <a:avLst/>
          </a:prstGeom>
          <a:solidFill>
            <a:schemeClr val="accent3">
              <a:lumMod val="60000"/>
              <a:lumOff val="40000"/>
            </a:schemeClr>
          </a:solidFill>
        </p:spPr>
        <p:txBody>
          <a:bodyPr wrap="square">
            <a:spAutoFit/>
          </a:bodyPr>
          <a:lstStyle/>
          <a:p>
            <a:r>
              <a:rPr lang="en-US" b="1" u="sng" dirty="0" smtClean="0"/>
              <a:t>Australia</a:t>
            </a:r>
          </a:p>
          <a:p>
            <a:r>
              <a:rPr lang="en-US" i="1" dirty="0" smtClean="0"/>
              <a:t>Australian Code for the Responsible Conduct of Research - </a:t>
            </a:r>
            <a:r>
              <a:rPr lang="en-US" dirty="0" smtClean="0"/>
              <a:t>basic data management mandate for ARC and NHMRC funding</a:t>
            </a:r>
            <a:endParaRPr lang="en-US" dirty="0"/>
          </a:p>
        </p:txBody>
      </p:sp>
    </p:spTree>
    <p:extLst>
      <p:ext uri="{BB962C8B-B14F-4D97-AF65-F5344CB8AC3E}">
        <p14:creationId xmlns:p14="http://schemas.microsoft.com/office/powerpoint/2010/main" val="4103029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2_Template for pie charts">
  <a:themeElements>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ata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5_Data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12534</TotalTime>
  <Words>2748</Words>
  <Application>Microsoft Office PowerPoint</Application>
  <PresentationFormat>On-screen Show (4:3)</PresentationFormat>
  <Paragraphs>372</Paragraphs>
  <Slides>43</Slides>
  <Notes>37</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43</vt:i4>
      </vt:variant>
    </vt:vector>
  </HeadingPairs>
  <TitlesOfParts>
    <vt:vector size="54" baseType="lpstr">
      <vt:lpstr>ＭＳ Ｐゴシック</vt:lpstr>
      <vt:lpstr>Arial</vt:lpstr>
      <vt:lpstr>Calibri</vt:lpstr>
      <vt:lpstr>Cambria</vt:lpstr>
      <vt:lpstr>Candara</vt:lpstr>
      <vt:lpstr>Garamond</vt:lpstr>
      <vt:lpstr>굴림</vt:lpstr>
      <vt:lpstr>Times New Roman</vt:lpstr>
      <vt:lpstr>2_Template for pie charts</vt:lpstr>
      <vt:lpstr>1_DataONE</vt:lpstr>
      <vt:lpstr>5_DataONE</vt:lpstr>
      <vt:lpstr>Research Data Services: A New Focus for Librarians</vt:lpstr>
      <vt:lpstr>Today, I will talk about…</vt:lpstr>
      <vt:lpstr>Information Sciences Professor, College of Communication and Information Director of Research, and Director of the Center for Information and Communication Studies</vt:lpstr>
      <vt:lpstr>Tennessee</vt:lpstr>
      <vt:lpstr>Knoxville</vt:lpstr>
      <vt:lpstr>University of Tennessee, Knoxville</vt:lpstr>
      <vt:lpstr>Center for Information and Communication Studies</vt:lpstr>
      <vt:lpstr>PowerPoint Presentation</vt:lpstr>
      <vt:lpstr>Motivation 2: Open Science Movement…  …governments and funding agencies are requiring data management</vt:lpstr>
      <vt:lpstr>Motivation 3: Data loss potential</vt:lpstr>
      <vt:lpstr>NSF Sustainable Digital Data Preservation and Access Network Partners (DataNet)</vt:lpstr>
      <vt:lpstr>The DataONE Vision and Approach:</vt:lpstr>
      <vt:lpstr>  Need new types of organizations  that will…</vt:lpstr>
      <vt:lpstr> Libraries…</vt:lpstr>
      <vt:lpstr>Research Data Services are…</vt:lpstr>
      <vt:lpstr>                          Data Lifecycle</vt:lpstr>
      <vt:lpstr>Researcher Challenges</vt:lpstr>
      <vt:lpstr>Librarian &amp; Library Challenges</vt:lpstr>
      <vt:lpstr>Technical/Hands-On RDS</vt:lpstr>
      <vt:lpstr>Informational/Consulting RDS</vt:lpstr>
      <vt:lpstr>Assessment of Stakeholders</vt:lpstr>
      <vt:lpstr>PowerPoint Presentation</vt:lpstr>
      <vt:lpstr>What metadata do you currently use to describe your data?</vt:lpstr>
      <vt:lpstr>Gap between Willingness to Share and Accessibility</vt:lpstr>
      <vt:lpstr>PowerPoint Presentation</vt:lpstr>
      <vt:lpstr>Academic Librarians and Academic Libraries</vt:lpstr>
      <vt:lpstr>PowerPoint Presentation</vt:lpstr>
      <vt:lpstr>Current Overall Engagement with RDS</vt:lpstr>
      <vt:lpstr>ARL librarians strongly or somewhat agree…</vt:lpstr>
      <vt:lpstr>Librarians’ Skills, Knowledge, and Training Necessary to Provide RDS</vt:lpstr>
      <vt:lpstr>Librarians’ Skills, Knowledge, and Training Necessary to Provide RDS</vt:lpstr>
      <vt:lpstr>PowerPoint Presentation</vt:lpstr>
      <vt:lpstr>PowerPoint Presentation</vt:lpstr>
      <vt:lpstr>Informational / Consulting RDS Currently Offered or Planned</vt:lpstr>
      <vt:lpstr>Informational / Consulting RDS Currently Offered or Planned</vt:lpstr>
      <vt:lpstr>Technical / Hands-On RDS Currently Offered or Planned</vt:lpstr>
      <vt:lpstr>Reference support services, by type of institution…</vt:lpstr>
      <vt:lpstr>Technical support services, by type of institution…</vt:lpstr>
      <vt:lpstr>Staff development, by type of institution…</vt:lpstr>
      <vt:lpstr>Conclusions</vt:lpstr>
      <vt:lpstr>Data management services are part of transforming research libraries and librarians…</vt:lpstr>
      <vt:lpstr>PowerPoint Presentation</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Usage: Measuring Library Outcomes and Value</dc:title>
  <dc:creator>Kayce</dc:creator>
  <cp:lastModifiedBy>Tenopir, Carol</cp:lastModifiedBy>
  <cp:revision>313</cp:revision>
  <dcterms:created xsi:type="dcterms:W3CDTF">2011-11-11T21:52:18Z</dcterms:created>
  <dcterms:modified xsi:type="dcterms:W3CDTF">2019-06-20T12:58:32Z</dcterms:modified>
</cp:coreProperties>
</file>