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15"/>
  </p:notesMasterIdLst>
  <p:handoutMasterIdLst>
    <p:handoutMasterId r:id="rId16"/>
  </p:handoutMasterIdLst>
  <p:sldIdLst>
    <p:sldId id="368" r:id="rId2"/>
    <p:sldId id="361" r:id="rId3"/>
    <p:sldId id="258" r:id="rId4"/>
    <p:sldId id="371" r:id="rId5"/>
    <p:sldId id="372" r:id="rId6"/>
    <p:sldId id="373" r:id="rId7"/>
    <p:sldId id="377" r:id="rId8"/>
    <p:sldId id="380" r:id="rId9"/>
    <p:sldId id="384" r:id="rId10"/>
    <p:sldId id="381" r:id="rId11"/>
    <p:sldId id="382" r:id="rId12"/>
    <p:sldId id="385" r:id="rId13"/>
    <p:sldId id="383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521415D9-36F7-43E2-AB2F-B90AF26B5E84}">
      <p14:sectionLst xmlns:p14="http://schemas.microsoft.com/office/powerpoint/2010/main">
        <p14:section name="Default Section" id="{925C031D-0976-574A-A735-4CF83117D070}">
          <p14:sldIdLst>
            <p14:sldId id="368"/>
          </p14:sldIdLst>
        </p14:section>
        <p14:section name="UA" id="{D8A32224-D5DB-6641-92AF-466415FCB9AA}">
          <p14:sldIdLst>
            <p14:sldId id="361"/>
            <p14:sldId id="258"/>
            <p14:sldId id="371"/>
            <p14:sldId id="372"/>
            <p14:sldId id="373"/>
            <p14:sldId id="377"/>
            <p14:sldId id="380"/>
            <p14:sldId id="384"/>
            <p14:sldId id="381"/>
            <p14:sldId id="382"/>
            <p14:sldId id="385"/>
            <p14:sldId id="3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23D"/>
    <a:srgbClr val="FFBF4B"/>
    <a:srgbClr val="FFA326"/>
    <a:srgbClr val="FF6633"/>
    <a:srgbClr val="FFFFFF"/>
    <a:srgbClr val="660033"/>
    <a:srgbClr val="006666"/>
    <a:srgbClr val="005453"/>
    <a:srgbClr val="FF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3D05D7-5EB4-4812-B433-7FA5D780B8D5}">
  <a:tblStyle styleId="{DD3D05D7-5EB4-4812-B433-7FA5D780B8D5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84536" autoAdjust="0"/>
  </p:normalViewPr>
  <p:slideViewPr>
    <p:cSldViewPr snapToGrid="0" snapToObjects="1">
      <p:cViewPr varScale="1">
        <p:scale>
          <a:sx n="68" d="100"/>
          <a:sy n="68" d="100"/>
        </p:scale>
        <p:origin x="-21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19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A2D18F-C872-774F-88E5-9FF1F8A30C51}" type="doc">
      <dgm:prSet loTypeId="urn:microsoft.com/office/officeart/2005/8/layout/hChevron3" loCatId="" qsTypeId="urn:microsoft.com/office/officeart/2005/8/quickstyle/simple1" qsCatId="simple" csTypeId="urn:microsoft.com/office/officeart/2005/8/colors/accent1_5" csCatId="accent1" phldr="1"/>
      <dgm:spPr/>
    </dgm:pt>
    <dgm:pt modelId="{9542591F-151B-BF45-9C61-514CA2FBDFD5}">
      <dgm:prSet phldrT="[Text]"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2015</a:t>
          </a:r>
          <a:endParaRPr lang="en-US" dirty="0">
            <a:latin typeface="Source Sans Pro"/>
            <a:cs typeface="Source Sans Pro"/>
          </a:endParaRPr>
        </a:p>
      </dgm:t>
    </dgm:pt>
    <dgm:pt modelId="{E5BF530A-D1C5-924F-8323-F5E7AFDBE359}" type="parTrans" cxnId="{2D03E5C6-0791-9B4C-ACDE-8B5825602AA4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11BD9DD8-B4FB-EE4D-86E6-FFA15138B1F3}" type="sibTrans" cxnId="{2D03E5C6-0791-9B4C-ACDE-8B5825602AA4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148BC358-4206-8746-9077-39FC48B90679}">
      <dgm:prSet phldrT="[Text]"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2016</a:t>
          </a:r>
          <a:endParaRPr lang="en-US" dirty="0">
            <a:latin typeface="Source Sans Pro"/>
            <a:cs typeface="Source Sans Pro"/>
          </a:endParaRPr>
        </a:p>
      </dgm:t>
    </dgm:pt>
    <dgm:pt modelId="{1ABF4A58-06BE-4544-9CE0-A8FFAE4E3FB3}" type="parTrans" cxnId="{8EE5CF41-36A7-9A46-8D4C-286E61698CC9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D8831634-7E2C-974C-9E24-6AF65C2719A1}" type="sibTrans" cxnId="{8EE5CF41-36A7-9A46-8D4C-286E61698CC9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0B5552A7-E3CE-EC46-B2FB-23B3C140BF01}">
      <dgm:prSet phldrT="[Text]"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2017</a:t>
          </a:r>
          <a:endParaRPr lang="en-US" dirty="0">
            <a:latin typeface="Source Sans Pro"/>
            <a:cs typeface="Source Sans Pro"/>
          </a:endParaRPr>
        </a:p>
      </dgm:t>
    </dgm:pt>
    <dgm:pt modelId="{73053857-F1EE-CA43-AC54-EDA8F8F78B25}" type="parTrans" cxnId="{4F97765B-041C-A248-A5A4-A3837F6D0242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04FECFE4-0A6F-5041-BF47-3E2A3F5FB87F}" type="sibTrans" cxnId="{4F97765B-041C-A248-A5A4-A3837F6D0242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E4E9238A-871D-C445-9BEB-6C3C741FC68F}">
      <dgm:prSet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2018</a:t>
          </a:r>
          <a:endParaRPr lang="en-US" dirty="0">
            <a:latin typeface="Source Sans Pro"/>
            <a:cs typeface="Source Sans Pro"/>
          </a:endParaRPr>
        </a:p>
      </dgm:t>
    </dgm:pt>
    <dgm:pt modelId="{60DB5088-5C24-C643-AB75-E14ED6D708F9}" type="parTrans" cxnId="{AD908BB0-5337-A943-9DFD-39D6CD3BE7DA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41366D2C-8A2F-CF4A-AC74-FAD7B5E0BF37}" type="sibTrans" cxnId="{AD908BB0-5337-A943-9DFD-39D6CD3BE7DA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7A41A52F-C3E8-504A-8D12-497AABC8487D}">
      <dgm:prSet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2019</a:t>
          </a:r>
          <a:endParaRPr lang="en-US" dirty="0">
            <a:latin typeface="Source Sans Pro"/>
            <a:cs typeface="Source Sans Pro"/>
          </a:endParaRPr>
        </a:p>
      </dgm:t>
    </dgm:pt>
    <dgm:pt modelId="{2377732F-64C4-484B-BA34-8016C50F52B3}" type="parTrans" cxnId="{BCD87F47-E5E1-814F-B0FB-9B51C64E91DC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9731DAF8-82A1-A04F-ABE5-4B5AE7B3D30F}" type="sibTrans" cxnId="{BCD87F47-E5E1-814F-B0FB-9B51C64E91DC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B0443BD9-D256-1744-BDAD-2D8E2CB9F036}">
      <dgm:prSet/>
      <dgm:spPr/>
      <dgm:t>
        <a:bodyPr/>
        <a:lstStyle/>
        <a:p>
          <a:r>
            <a:rPr lang="en-US" dirty="0" smtClean="0">
              <a:latin typeface="Source Sans Pro"/>
              <a:cs typeface="Source Sans Pro"/>
            </a:rPr>
            <a:t>2014</a:t>
          </a:r>
          <a:endParaRPr lang="en-US" dirty="0">
            <a:latin typeface="Source Sans Pro"/>
            <a:cs typeface="Source Sans Pro"/>
          </a:endParaRPr>
        </a:p>
      </dgm:t>
    </dgm:pt>
    <dgm:pt modelId="{2A9CBC76-31AA-1E42-AB11-F50DE6D50EA0}" type="parTrans" cxnId="{B614C099-0284-9E40-A811-99752735AFB3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AAC4D01F-36E1-A944-A9F6-0800CF5109CF}" type="sibTrans" cxnId="{B614C099-0284-9E40-A811-99752735AFB3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0E26A342-C47A-B34E-BAB3-E9096856B2E4}" type="pres">
      <dgm:prSet presAssocID="{AEA2D18F-C872-774F-88E5-9FF1F8A30C51}" presName="Name0" presStyleCnt="0">
        <dgm:presLayoutVars>
          <dgm:dir/>
          <dgm:resizeHandles val="exact"/>
        </dgm:presLayoutVars>
      </dgm:prSet>
      <dgm:spPr/>
    </dgm:pt>
    <dgm:pt modelId="{A27B3C9F-50CF-C041-96E4-1019EA90FEB0}" type="pres">
      <dgm:prSet presAssocID="{B0443BD9-D256-1744-BDAD-2D8E2CB9F036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E7502D-96F5-BD45-A350-73C81F1AD263}" type="pres">
      <dgm:prSet presAssocID="{AAC4D01F-36E1-A944-A9F6-0800CF5109CF}" presName="parSpace" presStyleCnt="0"/>
      <dgm:spPr/>
    </dgm:pt>
    <dgm:pt modelId="{F0CF742A-67D2-6041-8884-16F52A993099}" type="pres">
      <dgm:prSet presAssocID="{9542591F-151B-BF45-9C61-514CA2FBDFD5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839CA4-3D61-D443-8A8F-02D88D583E8F}" type="pres">
      <dgm:prSet presAssocID="{11BD9DD8-B4FB-EE4D-86E6-FFA15138B1F3}" presName="parSpace" presStyleCnt="0"/>
      <dgm:spPr/>
    </dgm:pt>
    <dgm:pt modelId="{6BE2FB56-1359-AE4F-9725-0FF4C2B70147}" type="pres">
      <dgm:prSet presAssocID="{148BC358-4206-8746-9077-39FC48B9067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F5BD6-A5D2-E040-BE7F-28C533BF226B}" type="pres">
      <dgm:prSet presAssocID="{D8831634-7E2C-974C-9E24-6AF65C2719A1}" presName="parSpace" presStyleCnt="0"/>
      <dgm:spPr/>
    </dgm:pt>
    <dgm:pt modelId="{DE2B92BE-E76D-D34D-908A-165632BF9B61}" type="pres">
      <dgm:prSet presAssocID="{0B5552A7-E3CE-EC46-B2FB-23B3C140BF01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A077DB-C066-ED4A-AC48-81094C71EB24}" type="pres">
      <dgm:prSet presAssocID="{04FECFE4-0A6F-5041-BF47-3E2A3F5FB87F}" presName="parSpace" presStyleCnt="0"/>
      <dgm:spPr/>
    </dgm:pt>
    <dgm:pt modelId="{A558ADA7-2998-CE4D-B48F-7CF1F964941F}" type="pres">
      <dgm:prSet presAssocID="{E4E9238A-871D-C445-9BEB-6C3C741FC68F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71C440-A4FB-5E44-AC82-1F7290B633B4}" type="pres">
      <dgm:prSet presAssocID="{41366D2C-8A2F-CF4A-AC74-FAD7B5E0BF37}" presName="parSpace" presStyleCnt="0"/>
      <dgm:spPr/>
    </dgm:pt>
    <dgm:pt modelId="{BECFBCFF-87C4-774D-AC4F-20B7DFD2699B}" type="pres">
      <dgm:prSet presAssocID="{7A41A52F-C3E8-504A-8D12-497AABC8487D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0DDF82-0470-EA45-80BB-5589E9E8093A}" type="presOf" srcId="{AEA2D18F-C872-774F-88E5-9FF1F8A30C51}" destId="{0E26A342-C47A-B34E-BAB3-E9096856B2E4}" srcOrd="0" destOrd="0" presId="urn:microsoft.com/office/officeart/2005/8/layout/hChevron3"/>
    <dgm:cxn modelId="{F4769EAE-CE26-184B-A777-C10F81DC31CA}" type="presOf" srcId="{0B5552A7-E3CE-EC46-B2FB-23B3C140BF01}" destId="{DE2B92BE-E76D-D34D-908A-165632BF9B61}" srcOrd="0" destOrd="0" presId="urn:microsoft.com/office/officeart/2005/8/layout/hChevron3"/>
    <dgm:cxn modelId="{B43A9541-6787-F14D-9DFF-4E51EA0F7243}" type="presOf" srcId="{E4E9238A-871D-C445-9BEB-6C3C741FC68F}" destId="{A558ADA7-2998-CE4D-B48F-7CF1F964941F}" srcOrd="0" destOrd="0" presId="urn:microsoft.com/office/officeart/2005/8/layout/hChevron3"/>
    <dgm:cxn modelId="{B6B1328E-797B-CB4D-8A17-417A64893367}" type="presOf" srcId="{7A41A52F-C3E8-504A-8D12-497AABC8487D}" destId="{BECFBCFF-87C4-774D-AC4F-20B7DFD2699B}" srcOrd="0" destOrd="0" presId="urn:microsoft.com/office/officeart/2005/8/layout/hChevron3"/>
    <dgm:cxn modelId="{0225FE66-BA1E-D447-B0FE-69C0B3DFCAE8}" type="presOf" srcId="{B0443BD9-D256-1744-BDAD-2D8E2CB9F036}" destId="{A27B3C9F-50CF-C041-96E4-1019EA90FEB0}" srcOrd="0" destOrd="0" presId="urn:microsoft.com/office/officeart/2005/8/layout/hChevron3"/>
    <dgm:cxn modelId="{B614C099-0284-9E40-A811-99752735AFB3}" srcId="{AEA2D18F-C872-774F-88E5-9FF1F8A30C51}" destId="{B0443BD9-D256-1744-BDAD-2D8E2CB9F036}" srcOrd="0" destOrd="0" parTransId="{2A9CBC76-31AA-1E42-AB11-F50DE6D50EA0}" sibTransId="{AAC4D01F-36E1-A944-A9F6-0800CF5109CF}"/>
    <dgm:cxn modelId="{8EE5CF41-36A7-9A46-8D4C-286E61698CC9}" srcId="{AEA2D18F-C872-774F-88E5-9FF1F8A30C51}" destId="{148BC358-4206-8746-9077-39FC48B90679}" srcOrd="2" destOrd="0" parTransId="{1ABF4A58-06BE-4544-9CE0-A8FFAE4E3FB3}" sibTransId="{D8831634-7E2C-974C-9E24-6AF65C2719A1}"/>
    <dgm:cxn modelId="{C6ED9D7E-B334-814D-8F38-36E7E67EE6F2}" type="presOf" srcId="{148BC358-4206-8746-9077-39FC48B90679}" destId="{6BE2FB56-1359-AE4F-9725-0FF4C2B70147}" srcOrd="0" destOrd="0" presId="urn:microsoft.com/office/officeart/2005/8/layout/hChevron3"/>
    <dgm:cxn modelId="{AD908BB0-5337-A943-9DFD-39D6CD3BE7DA}" srcId="{AEA2D18F-C872-774F-88E5-9FF1F8A30C51}" destId="{E4E9238A-871D-C445-9BEB-6C3C741FC68F}" srcOrd="4" destOrd="0" parTransId="{60DB5088-5C24-C643-AB75-E14ED6D708F9}" sibTransId="{41366D2C-8A2F-CF4A-AC74-FAD7B5E0BF37}"/>
    <dgm:cxn modelId="{BCD87F47-E5E1-814F-B0FB-9B51C64E91DC}" srcId="{AEA2D18F-C872-774F-88E5-9FF1F8A30C51}" destId="{7A41A52F-C3E8-504A-8D12-497AABC8487D}" srcOrd="5" destOrd="0" parTransId="{2377732F-64C4-484B-BA34-8016C50F52B3}" sibTransId="{9731DAF8-82A1-A04F-ABE5-4B5AE7B3D30F}"/>
    <dgm:cxn modelId="{2D03E5C6-0791-9B4C-ACDE-8B5825602AA4}" srcId="{AEA2D18F-C872-774F-88E5-9FF1F8A30C51}" destId="{9542591F-151B-BF45-9C61-514CA2FBDFD5}" srcOrd="1" destOrd="0" parTransId="{E5BF530A-D1C5-924F-8323-F5E7AFDBE359}" sibTransId="{11BD9DD8-B4FB-EE4D-86E6-FFA15138B1F3}"/>
    <dgm:cxn modelId="{0BE26DD6-13A7-F24F-BA66-90FB269F7C9E}" type="presOf" srcId="{9542591F-151B-BF45-9C61-514CA2FBDFD5}" destId="{F0CF742A-67D2-6041-8884-16F52A993099}" srcOrd="0" destOrd="0" presId="urn:microsoft.com/office/officeart/2005/8/layout/hChevron3"/>
    <dgm:cxn modelId="{4F97765B-041C-A248-A5A4-A3837F6D0242}" srcId="{AEA2D18F-C872-774F-88E5-9FF1F8A30C51}" destId="{0B5552A7-E3CE-EC46-B2FB-23B3C140BF01}" srcOrd="3" destOrd="0" parTransId="{73053857-F1EE-CA43-AC54-EDA8F8F78B25}" sibTransId="{04FECFE4-0A6F-5041-BF47-3E2A3F5FB87F}"/>
    <dgm:cxn modelId="{B851BCE1-69F3-884E-9DF7-D1A9547D72C3}" type="presParOf" srcId="{0E26A342-C47A-B34E-BAB3-E9096856B2E4}" destId="{A27B3C9F-50CF-C041-96E4-1019EA90FEB0}" srcOrd="0" destOrd="0" presId="urn:microsoft.com/office/officeart/2005/8/layout/hChevron3"/>
    <dgm:cxn modelId="{A4D6427A-F1F7-774F-A59E-1DAFB5BA4B4D}" type="presParOf" srcId="{0E26A342-C47A-B34E-BAB3-E9096856B2E4}" destId="{B7E7502D-96F5-BD45-A350-73C81F1AD263}" srcOrd="1" destOrd="0" presId="urn:microsoft.com/office/officeart/2005/8/layout/hChevron3"/>
    <dgm:cxn modelId="{6E8B3F19-7003-E54B-8EC2-6D2809DB4F03}" type="presParOf" srcId="{0E26A342-C47A-B34E-BAB3-E9096856B2E4}" destId="{F0CF742A-67D2-6041-8884-16F52A993099}" srcOrd="2" destOrd="0" presId="urn:microsoft.com/office/officeart/2005/8/layout/hChevron3"/>
    <dgm:cxn modelId="{6B5C2999-D588-8A42-9D8D-C968BDFECABF}" type="presParOf" srcId="{0E26A342-C47A-B34E-BAB3-E9096856B2E4}" destId="{F1839CA4-3D61-D443-8A8F-02D88D583E8F}" srcOrd="3" destOrd="0" presId="urn:microsoft.com/office/officeart/2005/8/layout/hChevron3"/>
    <dgm:cxn modelId="{887C10B5-97CF-5646-82F9-A79E4C77A821}" type="presParOf" srcId="{0E26A342-C47A-B34E-BAB3-E9096856B2E4}" destId="{6BE2FB56-1359-AE4F-9725-0FF4C2B70147}" srcOrd="4" destOrd="0" presId="urn:microsoft.com/office/officeart/2005/8/layout/hChevron3"/>
    <dgm:cxn modelId="{4BBB1D97-4A9D-4941-A04D-3000165F1B51}" type="presParOf" srcId="{0E26A342-C47A-B34E-BAB3-E9096856B2E4}" destId="{EABF5BD6-A5D2-E040-BE7F-28C533BF226B}" srcOrd="5" destOrd="0" presId="urn:microsoft.com/office/officeart/2005/8/layout/hChevron3"/>
    <dgm:cxn modelId="{4E653B56-4DF8-2445-A3BB-466E1EAB6BD5}" type="presParOf" srcId="{0E26A342-C47A-B34E-BAB3-E9096856B2E4}" destId="{DE2B92BE-E76D-D34D-908A-165632BF9B61}" srcOrd="6" destOrd="0" presId="urn:microsoft.com/office/officeart/2005/8/layout/hChevron3"/>
    <dgm:cxn modelId="{32AAB0C7-0086-6244-BC47-F8D8A37EA3CC}" type="presParOf" srcId="{0E26A342-C47A-B34E-BAB3-E9096856B2E4}" destId="{A2A077DB-C066-ED4A-AC48-81094C71EB24}" srcOrd="7" destOrd="0" presId="urn:microsoft.com/office/officeart/2005/8/layout/hChevron3"/>
    <dgm:cxn modelId="{987FC320-CC41-6A4F-90B7-76E9EF71F0E7}" type="presParOf" srcId="{0E26A342-C47A-B34E-BAB3-E9096856B2E4}" destId="{A558ADA7-2998-CE4D-B48F-7CF1F964941F}" srcOrd="8" destOrd="0" presId="urn:microsoft.com/office/officeart/2005/8/layout/hChevron3"/>
    <dgm:cxn modelId="{294ABBCC-C944-8143-BF6C-59E93B6A53EB}" type="presParOf" srcId="{0E26A342-C47A-B34E-BAB3-E9096856B2E4}" destId="{2071C440-A4FB-5E44-AC82-1F7290B633B4}" srcOrd="9" destOrd="0" presId="urn:microsoft.com/office/officeart/2005/8/layout/hChevron3"/>
    <dgm:cxn modelId="{4F778A3A-4D03-0D4B-8A47-FAD3A378BCD1}" type="presParOf" srcId="{0E26A342-C47A-B34E-BAB3-E9096856B2E4}" destId="{BECFBCFF-87C4-774D-AC4F-20B7DFD2699B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A2D18F-C872-774F-88E5-9FF1F8A30C51}" type="doc">
      <dgm:prSet loTypeId="urn:microsoft.com/office/officeart/2005/8/layout/hChevron3" loCatId="" qsTypeId="urn:microsoft.com/office/officeart/2005/8/quickstyle/simple1" qsCatId="simple" csTypeId="urn:microsoft.com/office/officeart/2005/8/colors/accent3_2" csCatId="accent3" phldr="1"/>
      <dgm:spPr/>
    </dgm:pt>
    <dgm:pt modelId="{B0443BD9-D256-1744-BDAD-2D8E2CB9F036}">
      <dgm:prSet/>
      <dgm:spPr/>
      <dgm:t>
        <a:bodyPr/>
        <a:lstStyle/>
        <a:p>
          <a:pPr algn="l"/>
          <a:r>
            <a:rPr lang="en-US" dirty="0" smtClean="0">
              <a:latin typeface="Source Sans Pro"/>
              <a:cs typeface="Source Sans Pro"/>
            </a:rPr>
            <a:t>18-36m</a:t>
          </a:r>
          <a:endParaRPr lang="en-US" dirty="0">
            <a:latin typeface="Source Sans Pro"/>
            <a:cs typeface="Source Sans Pro"/>
          </a:endParaRPr>
        </a:p>
      </dgm:t>
    </dgm:pt>
    <dgm:pt modelId="{2A9CBC76-31AA-1E42-AB11-F50DE6D50EA0}" type="parTrans" cxnId="{B614C099-0284-9E40-A811-99752735AFB3}">
      <dgm:prSet/>
      <dgm:spPr/>
      <dgm:t>
        <a:bodyPr/>
        <a:lstStyle/>
        <a:p>
          <a:endParaRPr lang="en-US"/>
        </a:p>
      </dgm:t>
    </dgm:pt>
    <dgm:pt modelId="{AAC4D01F-36E1-A944-A9F6-0800CF5109CF}" type="sibTrans" cxnId="{B614C099-0284-9E40-A811-99752735AFB3}">
      <dgm:prSet/>
      <dgm:spPr/>
      <dgm:t>
        <a:bodyPr/>
        <a:lstStyle/>
        <a:p>
          <a:endParaRPr lang="en-US"/>
        </a:p>
      </dgm:t>
    </dgm:pt>
    <dgm:pt modelId="{2B07A193-09E5-574C-92DF-D622DCF45E61}">
      <dgm:prSet/>
      <dgm:spPr/>
      <dgm:t>
        <a:bodyPr/>
        <a:lstStyle/>
        <a:p>
          <a:pPr algn="l"/>
          <a:r>
            <a:rPr lang="en-US" dirty="0" smtClean="0">
              <a:latin typeface="Source Sans Pro"/>
              <a:cs typeface="Source Sans Pro"/>
            </a:rPr>
            <a:t>0-18m</a:t>
          </a:r>
          <a:endParaRPr lang="en-US" dirty="0">
            <a:latin typeface="Source Sans Pro"/>
            <a:cs typeface="Source Sans Pro"/>
          </a:endParaRPr>
        </a:p>
      </dgm:t>
    </dgm:pt>
    <dgm:pt modelId="{EC5BB77C-2B19-0B4E-863C-E59AF7352F2E}" type="parTrans" cxnId="{9ED47B0E-CC71-0940-98F1-A4F4A86C2188}">
      <dgm:prSet/>
      <dgm:spPr/>
      <dgm:t>
        <a:bodyPr/>
        <a:lstStyle/>
        <a:p>
          <a:endParaRPr lang="en-US"/>
        </a:p>
      </dgm:t>
    </dgm:pt>
    <dgm:pt modelId="{1B4A0B9E-D71B-4944-B803-0D54D046D803}" type="sibTrans" cxnId="{9ED47B0E-CC71-0940-98F1-A4F4A86C2188}">
      <dgm:prSet/>
      <dgm:spPr/>
      <dgm:t>
        <a:bodyPr/>
        <a:lstStyle/>
        <a:p>
          <a:endParaRPr lang="en-US"/>
        </a:p>
      </dgm:t>
    </dgm:pt>
    <dgm:pt modelId="{0E26A342-C47A-B34E-BAB3-E9096856B2E4}" type="pres">
      <dgm:prSet presAssocID="{AEA2D18F-C872-774F-88E5-9FF1F8A30C51}" presName="Name0" presStyleCnt="0">
        <dgm:presLayoutVars>
          <dgm:dir/>
          <dgm:resizeHandles val="exact"/>
        </dgm:presLayoutVars>
      </dgm:prSet>
      <dgm:spPr/>
    </dgm:pt>
    <dgm:pt modelId="{B7624E0C-5D22-A947-B6DE-D2310E612062}" type="pres">
      <dgm:prSet presAssocID="{2B07A193-09E5-574C-92DF-D622DCF45E61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B9AC4-528E-5140-9167-8D4046727554}" type="pres">
      <dgm:prSet presAssocID="{1B4A0B9E-D71B-4944-B803-0D54D046D803}" presName="parSpace" presStyleCnt="0"/>
      <dgm:spPr/>
    </dgm:pt>
    <dgm:pt modelId="{A27B3C9F-50CF-C041-96E4-1019EA90FEB0}" type="pres">
      <dgm:prSet presAssocID="{B0443BD9-D256-1744-BDAD-2D8E2CB9F036}" presName="parTxOnly" presStyleLbl="node1" presStyleIdx="1" presStyleCnt="2" custScaleX="940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DD0C2A-8F3B-1A4B-A2BB-6B015D9326B8}" type="presOf" srcId="{AEA2D18F-C872-774F-88E5-9FF1F8A30C51}" destId="{0E26A342-C47A-B34E-BAB3-E9096856B2E4}" srcOrd="0" destOrd="0" presId="urn:microsoft.com/office/officeart/2005/8/layout/hChevron3"/>
    <dgm:cxn modelId="{B614C099-0284-9E40-A811-99752735AFB3}" srcId="{AEA2D18F-C872-774F-88E5-9FF1F8A30C51}" destId="{B0443BD9-D256-1744-BDAD-2D8E2CB9F036}" srcOrd="1" destOrd="0" parTransId="{2A9CBC76-31AA-1E42-AB11-F50DE6D50EA0}" sibTransId="{AAC4D01F-36E1-A944-A9F6-0800CF5109CF}"/>
    <dgm:cxn modelId="{FFB2299E-9D36-F84B-A1B3-51C61459E66A}" type="presOf" srcId="{2B07A193-09E5-574C-92DF-D622DCF45E61}" destId="{B7624E0C-5D22-A947-B6DE-D2310E612062}" srcOrd="0" destOrd="0" presId="urn:microsoft.com/office/officeart/2005/8/layout/hChevron3"/>
    <dgm:cxn modelId="{9ED47B0E-CC71-0940-98F1-A4F4A86C2188}" srcId="{AEA2D18F-C872-774F-88E5-9FF1F8A30C51}" destId="{2B07A193-09E5-574C-92DF-D622DCF45E61}" srcOrd="0" destOrd="0" parTransId="{EC5BB77C-2B19-0B4E-863C-E59AF7352F2E}" sibTransId="{1B4A0B9E-D71B-4944-B803-0D54D046D803}"/>
    <dgm:cxn modelId="{A5D10B8B-CB31-A54B-B8B4-27F90F3C9783}" type="presOf" srcId="{B0443BD9-D256-1744-BDAD-2D8E2CB9F036}" destId="{A27B3C9F-50CF-C041-96E4-1019EA90FEB0}" srcOrd="0" destOrd="0" presId="urn:microsoft.com/office/officeart/2005/8/layout/hChevron3"/>
    <dgm:cxn modelId="{48FFD4C8-DAF7-7C4D-8167-EBD53FC92440}" type="presParOf" srcId="{0E26A342-C47A-B34E-BAB3-E9096856B2E4}" destId="{B7624E0C-5D22-A947-B6DE-D2310E612062}" srcOrd="0" destOrd="0" presId="urn:microsoft.com/office/officeart/2005/8/layout/hChevron3"/>
    <dgm:cxn modelId="{C9BACD00-8E62-484B-A4D0-B7C46DA426DD}" type="presParOf" srcId="{0E26A342-C47A-B34E-BAB3-E9096856B2E4}" destId="{2C4B9AC4-528E-5140-9167-8D4046727554}" srcOrd="1" destOrd="0" presId="urn:microsoft.com/office/officeart/2005/8/layout/hChevron3"/>
    <dgm:cxn modelId="{42160609-D6E2-6943-9792-CC4DD0523FEC}" type="presParOf" srcId="{0E26A342-C47A-B34E-BAB3-E9096856B2E4}" destId="{A27B3C9F-50CF-C041-96E4-1019EA90FEB0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A2D18F-C872-774F-88E5-9FF1F8A30C51}" type="doc">
      <dgm:prSet loTypeId="urn:microsoft.com/office/officeart/2005/8/layout/hChevron3" loCatId="" qsTypeId="urn:microsoft.com/office/officeart/2005/8/quickstyle/simple1" qsCatId="simple" csTypeId="urn:microsoft.com/office/officeart/2005/8/colors/accent2_2" csCatId="accent2" phldr="1"/>
      <dgm:spPr/>
    </dgm:pt>
    <dgm:pt modelId="{B0443BD9-D256-1744-BDAD-2D8E2CB9F036}">
      <dgm:prSet/>
      <dgm:spPr/>
      <dgm:t>
        <a:bodyPr/>
        <a:lstStyle/>
        <a:p>
          <a:pPr algn="l"/>
          <a:r>
            <a:rPr lang="en-US" dirty="0" smtClean="0">
              <a:latin typeface="Source Sans Pro"/>
              <a:cs typeface="Source Sans Pro"/>
            </a:rPr>
            <a:t>25-60 (reduced budget)</a:t>
          </a:r>
          <a:endParaRPr lang="en-US" dirty="0">
            <a:latin typeface="Source Sans Pro"/>
            <a:cs typeface="Source Sans Pro"/>
          </a:endParaRPr>
        </a:p>
      </dgm:t>
    </dgm:pt>
    <dgm:pt modelId="{2A9CBC76-31AA-1E42-AB11-F50DE6D50EA0}" type="parTrans" cxnId="{B614C099-0284-9E40-A811-99752735AFB3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AAC4D01F-36E1-A944-A9F6-0800CF5109CF}" type="sibTrans" cxnId="{B614C099-0284-9E40-A811-99752735AFB3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2B07A193-09E5-574C-92DF-D622DCF45E61}">
      <dgm:prSet/>
      <dgm:spPr/>
      <dgm:t>
        <a:bodyPr/>
        <a:lstStyle/>
        <a:p>
          <a:pPr algn="l"/>
          <a:r>
            <a:rPr lang="en-US" dirty="0" smtClean="0">
              <a:latin typeface="Source Sans Pro"/>
              <a:cs typeface="Source Sans Pro"/>
            </a:rPr>
            <a:t>0-24m (accelerated budget)</a:t>
          </a:r>
          <a:endParaRPr lang="en-US" dirty="0">
            <a:latin typeface="Source Sans Pro"/>
            <a:cs typeface="Source Sans Pro"/>
          </a:endParaRPr>
        </a:p>
      </dgm:t>
    </dgm:pt>
    <dgm:pt modelId="{EC5BB77C-2B19-0B4E-863C-E59AF7352F2E}" type="parTrans" cxnId="{9ED47B0E-CC71-0940-98F1-A4F4A86C2188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1B4A0B9E-D71B-4944-B803-0D54D046D803}" type="sibTrans" cxnId="{9ED47B0E-CC71-0940-98F1-A4F4A86C2188}">
      <dgm:prSet/>
      <dgm:spPr/>
      <dgm:t>
        <a:bodyPr/>
        <a:lstStyle/>
        <a:p>
          <a:endParaRPr lang="en-US">
            <a:latin typeface="Source Sans Pro"/>
            <a:cs typeface="Source Sans Pro"/>
          </a:endParaRPr>
        </a:p>
      </dgm:t>
    </dgm:pt>
    <dgm:pt modelId="{0E26A342-C47A-B34E-BAB3-E9096856B2E4}" type="pres">
      <dgm:prSet presAssocID="{AEA2D18F-C872-774F-88E5-9FF1F8A30C51}" presName="Name0" presStyleCnt="0">
        <dgm:presLayoutVars>
          <dgm:dir/>
          <dgm:resizeHandles val="exact"/>
        </dgm:presLayoutVars>
      </dgm:prSet>
      <dgm:spPr/>
    </dgm:pt>
    <dgm:pt modelId="{B7624E0C-5D22-A947-B6DE-D2310E612062}" type="pres">
      <dgm:prSet presAssocID="{2B07A193-09E5-574C-92DF-D622DCF45E61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B9AC4-528E-5140-9167-8D4046727554}" type="pres">
      <dgm:prSet presAssocID="{1B4A0B9E-D71B-4944-B803-0D54D046D803}" presName="parSpace" presStyleCnt="0"/>
      <dgm:spPr/>
    </dgm:pt>
    <dgm:pt modelId="{A27B3C9F-50CF-C041-96E4-1019EA90FEB0}" type="pres">
      <dgm:prSet presAssocID="{B0443BD9-D256-1744-BDAD-2D8E2CB9F036}" presName="parTxOnly" presStyleLbl="node1" presStyleIdx="1" presStyleCnt="2" custScaleX="115389" custScaleY="92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14C099-0284-9E40-A811-99752735AFB3}" srcId="{AEA2D18F-C872-774F-88E5-9FF1F8A30C51}" destId="{B0443BD9-D256-1744-BDAD-2D8E2CB9F036}" srcOrd="1" destOrd="0" parTransId="{2A9CBC76-31AA-1E42-AB11-F50DE6D50EA0}" sibTransId="{AAC4D01F-36E1-A944-A9F6-0800CF5109CF}"/>
    <dgm:cxn modelId="{9ED47B0E-CC71-0940-98F1-A4F4A86C2188}" srcId="{AEA2D18F-C872-774F-88E5-9FF1F8A30C51}" destId="{2B07A193-09E5-574C-92DF-D622DCF45E61}" srcOrd="0" destOrd="0" parTransId="{EC5BB77C-2B19-0B4E-863C-E59AF7352F2E}" sibTransId="{1B4A0B9E-D71B-4944-B803-0D54D046D803}"/>
    <dgm:cxn modelId="{74F8E4C3-91CB-C449-8C05-B10BA78B8766}" type="presOf" srcId="{AEA2D18F-C872-774F-88E5-9FF1F8A30C51}" destId="{0E26A342-C47A-B34E-BAB3-E9096856B2E4}" srcOrd="0" destOrd="0" presId="urn:microsoft.com/office/officeart/2005/8/layout/hChevron3"/>
    <dgm:cxn modelId="{0D00B438-0E5F-7343-B680-8CB39257072E}" type="presOf" srcId="{2B07A193-09E5-574C-92DF-D622DCF45E61}" destId="{B7624E0C-5D22-A947-B6DE-D2310E612062}" srcOrd="0" destOrd="0" presId="urn:microsoft.com/office/officeart/2005/8/layout/hChevron3"/>
    <dgm:cxn modelId="{4E72242D-5047-F54E-ACC7-71CEC7EF89F5}" type="presOf" srcId="{B0443BD9-D256-1744-BDAD-2D8E2CB9F036}" destId="{A27B3C9F-50CF-C041-96E4-1019EA90FEB0}" srcOrd="0" destOrd="0" presId="urn:microsoft.com/office/officeart/2005/8/layout/hChevron3"/>
    <dgm:cxn modelId="{3C4B4101-15D9-BC42-9113-F298A385D201}" type="presParOf" srcId="{0E26A342-C47A-B34E-BAB3-E9096856B2E4}" destId="{B7624E0C-5D22-A947-B6DE-D2310E612062}" srcOrd="0" destOrd="0" presId="urn:microsoft.com/office/officeart/2005/8/layout/hChevron3"/>
    <dgm:cxn modelId="{CB6B679F-B3EC-6F43-ACA0-9CD6F76131B1}" type="presParOf" srcId="{0E26A342-C47A-B34E-BAB3-E9096856B2E4}" destId="{2C4B9AC4-528E-5140-9167-8D4046727554}" srcOrd="1" destOrd="0" presId="urn:microsoft.com/office/officeart/2005/8/layout/hChevron3"/>
    <dgm:cxn modelId="{6C179CEA-4808-394D-BB26-9D271D1A3E91}" type="presParOf" srcId="{0E26A342-C47A-B34E-BAB3-E9096856B2E4}" destId="{A27B3C9F-50CF-C041-96E4-1019EA90FEB0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7B3C9F-50CF-C041-96E4-1019EA90FEB0}">
      <dsp:nvSpPr>
        <dsp:cNvPr id="0" name=""/>
        <dsp:cNvSpPr/>
      </dsp:nvSpPr>
      <dsp:spPr>
        <a:xfrm>
          <a:off x="929" y="0"/>
          <a:ext cx="1523275" cy="317512"/>
        </a:xfrm>
        <a:prstGeom prst="homePlat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2014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929" y="0"/>
        <a:ext cx="1443897" cy="317512"/>
      </dsp:txXfrm>
    </dsp:sp>
    <dsp:sp modelId="{F0CF742A-67D2-6041-8884-16F52A993099}">
      <dsp:nvSpPr>
        <dsp:cNvPr id="0" name=""/>
        <dsp:cNvSpPr/>
      </dsp:nvSpPr>
      <dsp:spPr>
        <a:xfrm>
          <a:off x="1219549" y="0"/>
          <a:ext cx="1523275" cy="31751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2015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1378305" y="0"/>
        <a:ext cx="1205763" cy="317512"/>
      </dsp:txXfrm>
    </dsp:sp>
    <dsp:sp modelId="{6BE2FB56-1359-AE4F-9725-0FF4C2B70147}">
      <dsp:nvSpPr>
        <dsp:cNvPr id="0" name=""/>
        <dsp:cNvSpPr/>
      </dsp:nvSpPr>
      <dsp:spPr>
        <a:xfrm>
          <a:off x="2438169" y="0"/>
          <a:ext cx="1523275" cy="31751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2016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2596925" y="0"/>
        <a:ext cx="1205763" cy="317512"/>
      </dsp:txXfrm>
    </dsp:sp>
    <dsp:sp modelId="{DE2B92BE-E76D-D34D-908A-165632BF9B61}">
      <dsp:nvSpPr>
        <dsp:cNvPr id="0" name=""/>
        <dsp:cNvSpPr/>
      </dsp:nvSpPr>
      <dsp:spPr>
        <a:xfrm>
          <a:off x="3656789" y="0"/>
          <a:ext cx="1523275" cy="31751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2017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3815545" y="0"/>
        <a:ext cx="1205763" cy="317512"/>
      </dsp:txXfrm>
    </dsp:sp>
    <dsp:sp modelId="{A558ADA7-2998-CE4D-B48F-7CF1F964941F}">
      <dsp:nvSpPr>
        <dsp:cNvPr id="0" name=""/>
        <dsp:cNvSpPr/>
      </dsp:nvSpPr>
      <dsp:spPr>
        <a:xfrm>
          <a:off x="4875410" y="0"/>
          <a:ext cx="1523275" cy="31751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2018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5034166" y="0"/>
        <a:ext cx="1205763" cy="317512"/>
      </dsp:txXfrm>
    </dsp:sp>
    <dsp:sp modelId="{BECFBCFF-87C4-774D-AC4F-20B7DFD2699B}">
      <dsp:nvSpPr>
        <dsp:cNvPr id="0" name=""/>
        <dsp:cNvSpPr/>
      </dsp:nvSpPr>
      <dsp:spPr>
        <a:xfrm>
          <a:off x="6094030" y="0"/>
          <a:ext cx="1523275" cy="317512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2019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6252786" y="0"/>
        <a:ext cx="1205763" cy="317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24E0C-5D22-A947-B6DE-D2310E612062}">
      <dsp:nvSpPr>
        <dsp:cNvPr id="0" name=""/>
        <dsp:cNvSpPr/>
      </dsp:nvSpPr>
      <dsp:spPr>
        <a:xfrm>
          <a:off x="800" y="0"/>
          <a:ext cx="2174572" cy="317515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0-18m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800" y="0"/>
        <a:ext cx="2095193" cy="317515"/>
      </dsp:txXfrm>
    </dsp:sp>
    <dsp:sp modelId="{A27B3C9F-50CF-C041-96E4-1019EA90FEB0}">
      <dsp:nvSpPr>
        <dsp:cNvPr id="0" name=""/>
        <dsp:cNvSpPr/>
      </dsp:nvSpPr>
      <dsp:spPr>
        <a:xfrm>
          <a:off x="1740459" y="0"/>
          <a:ext cx="2045751" cy="31751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18-36m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1899217" y="0"/>
        <a:ext cx="1728236" cy="3175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24E0C-5D22-A947-B6DE-D2310E612062}">
      <dsp:nvSpPr>
        <dsp:cNvPr id="0" name=""/>
        <dsp:cNvSpPr/>
      </dsp:nvSpPr>
      <dsp:spPr>
        <a:xfrm>
          <a:off x="524" y="0"/>
          <a:ext cx="3399888" cy="31927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0-24m (accelerated budget)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524" y="0"/>
        <a:ext cx="3320069" cy="319278"/>
      </dsp:txXfrm>
    </dsp:sp>
    <dsp:sp modelId="{A27B3C9F-50CF-C041-96E4-1019EA90FEB0}">
      <dsp:nvSpPr>
        <dsp:cNvPr id="0" name=""/>
        <dsp:cNvSpPr/>
      </dsp:nvSpPr>
      <dsp:spPr>
        <a:xfrm>
          <a:off x="2720435" y="0"/>
          <a:ext cx="3923097" cy="31927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Source Sans Pro"/>
              <a:cs typeface="Source Sans Pro"/>
            </a:rPr>
            <a:t>25-60 (reduced budget)</a:t>
          </a:r>
          <a:endParaRPr lang="en-US" sz="1600" kern="1200" dirty="0">
            <a:latin typeface="Source Sans Pro"/>
            <a:cs typeface="Source Sans Pro"/>
          </a:endParaRPr>
        </a:p>
      </dsp:txBody>
      <dsp:txXfrm>
        <a:off x="2880074" y="0"/>
        <a:ext cx="3603819" cy="3192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C06C8-01E9-A54A-ABD5-4A538BD30AFD}" type="datetimeFigureOut">
              <a:rPr lang="en-US" smtClean="0"/>
              <a:t>9/19/16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43B91-B73D-2040-99C6-7F785277F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600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6202868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List Leadership Team members and BOLD those that will be present at RSV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C6BABB0-2069-8B47-BFEE-DD8B5EB740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36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</a:t>
            </a:r>
            <a:r>
              <a:rPr lang="en-US" baseline="0" dirty="0" smtClean="0"/>
              <a:t> 22</a:t>
            </a:r>
          </a:p>
          <a:p>
            <a:endParaRPr lang="en-US" baseline="0" dirty="0" smtClean="0"/>
          </a:p>
          <a:p>
            <a:r>
              <a:rPr lang="en-US" dirty="0" smtClean="0"/>
              <a:t>Budget reminder: </a:t>
            </a:r>
          </a:p>
          <a:p>
            <a:r>
              <a:rPr lang="en-US" dirty="0" smtClean="0"/>
              <a:t>	accelerated development in first 24 mos.; </a:t>
            </a:r>
          </a:p>
          <a:p>
            <a:r>
              <a:rPr lang="en-US" dirty="0" smtClean="0"/>
              <a:t>	25-60 mo.</a:t>
            </a:r>
            <a:r>
              <a:rPr lang="en-US" baseline="0" dirty="0" smtClean="0"/>
              <a:t> schedule less ambitious due to cut-backs</a:t>
            </a:r>
          </a:p>
          <a:p>
            <a:endParaRPr lang="en-US" dirty="0" smtClean="0"/>
          </a:p>
          <a:p>
            <a:r>
              <a:rPr lang="en-US" dirty="0" smtClean="0"/>
              <a:t>Planned activities and alternatives</a:t>
            </a:r>
          </a:p>
          <a:p>
            <a:pPr lvl="1"/>
            <a:r>
              <a:rPr lang="en-US" sz="2400" dirty="0" smtClean="0"/>
              <a:t>CI</a:t>
            </a:r>
          </a:p>
          <a:p>
            <a:pPr lvl="1"/>
            <a:r>
              <a:rPr lang="en-US" sz="2400" dirty="0" smtClean="0"/>
              <a:t>Usability and Assessment</a:t>
            </a:r>
          </a:p>
          <a:p>
            <a:pPr lvl="1"/>
            <a:r>
              <a:rPr lang="en-US" sz="2400" dirty="0" smtClean="0"/>
              <a:t>Community Engagement and Outreach</a:t>
            </a:r>
          </a:p>
          <a:p>
            <a:pPr lvl="1"/>
            <a:r>
              <a:rPr lang="en-US" sz="2400" dirty="0" smtClean="0"/>
              <a:t>Sustainability and Governance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0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6.tif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6.tif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6.tif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.tif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.tif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.tif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.tif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.tif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tif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v1 No NSF inf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499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" name="Picture 2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1"/>
            <a:ext cx="9144000" cy="49944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579000" y="1199483"/>
            <a:ext cx="54300" cy="181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26350" y="998607"/>
            <a:ext cx="7632000" cy="147691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826351" y="2588617"/>
            <a:ext cx="7631999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200">
                <a:solidFill>
                  <a:schemeClr val="accent2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867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v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1"/>
            <a:ext cx="9144000" cy="3458000"/>
          </a:xfrm>
          <a:prstGeom prst="rect">
            <a:avLst/>
          </a:prstGeom>
        </p:spPr>
      </p:pic>
      <p:sp>
        <p:nvSpPr>
          <p:cNvPr id="8" name="Shape 15"/>
          <p:cNvSpPr txBox="1">
            <a:spLocks noGrp="1"/>
          </p:cNvSpPr>
          <p:nvPr>
            <p:ph type="ctrTitle"/>
          </p:nvPr>
        </p:nvSpPr>
        <p:spPr>
          <a:xfrm>
            <a:off x="3043800" y="2095124"/>
            <a:ext cx="5414549" cy="136287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9" name="Shape 16"/>
          <p:cNvSpPr txBox="1">
            <a:spLocks noGrp="1"/>
          </p:cNvSpPr>
          <p:nvPr>
            <p:ph type="subTitle" idx="1"/>
          </p:nvPr>
        </p:nvSpPr>
        <p:spPr>
          <a:xfrm>
            <a:off x="3043800" y="3685134"/>
            <a:ext cx="5414550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400">
                <a:solidFill>
                  <a:srgbClr val="660033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" name="Oval 1"/>
          <p:cNvSpPr/>
          <p:nvPr userDrawn="1"/>
        </p:nvSpPr>
        <p:spPr>
          <a:xfrm>
            <a:off x="379323" y="2095124"/>
            <a:ext cx="2378599" cy="246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2"/>
          <a:stretch/>
        </p:blipFill>
        <p:spPr>
          <a:xfrm>
            <a:off x="218062" y="1874486"/>
            <a:ext cx="2761593" cy="2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1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v3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1"/>
            <a:ext cx="9144000" cy="2408314"/>
          </a:xfrm>
          <a:prstGeom prst="rect">
            <a:avLst/>
          </a:prstGeom>
        </p:spPr>
      </p:pic>
      <p:sp>
        <p:nvSpPr>
          <p:cNvPr id="2" name="Oval 1"/>
          <p:cNvSpPr/>
          <p:nvPr userDrawn="1"/>
        </p:nvSpPr>
        <p:spPr>
          <a:xfrm>
            <a:off x="379323" y="1172510"/>
            <a:ext cx="2378599" cy="246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62"/>
          <a:stretch/>
        </p:blipFill>
        <p:spPr>
          <a:xfrm>
            <a:off x="218062" y="951872"/>
            <a:ext cx="2761593" cy="2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2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7883659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Rectangle 10"/>
          <p:cNvSpPr>
            <a:spLocks noChangeAspect="1"/>
          </p:cNvSpPr>
          <p:nvPr userDrawn="1"/>
        </p:nvSpPr>
        <p:spPr>
          <a:xfrm>
            <a:off x="579001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 noChangeAspect="1"/>
          </p:cNvSpPr>
          <p:nvPr userDrawn="1"/>
        </p:nvSpPr>
        <p:spPr>
          <a:xfrm>
            <a:off x="4615591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 noChangeAspect="1"/>
          </p:cNvSpPr>
          <p:nvPr userDrawn="1"/>
        </p:nvSpPr>
        <p:spPr>
          <a:xfrm>
            <a:off x="579001" y="3874261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ChangeAspect="1"/>
          </p:cNvSpPr>
          <p:nvPr userDrawn="1"/>
        </p:nvSpPr>
        <p:spPr>
          <a:xfrm>
            <a:off x="4615591" y="3874261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5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4" y="1347349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lang="en-US" dirty="0" smtClean="0"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805059" y="1347536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0" name="Shape 3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" name="Picture 8" descr="DataONE_South America LOGO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22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Teal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46414" y="1146414"/>
            <a:ext cx="6870828" cy="45780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204149"/>
            <a:ext cx="3226800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1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- for checkli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7036" y="-637036"/>
            <a:ext cx="6870828" cy="81449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204149"/>
            <a:ext cx="3226800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teal ba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" name="Picture 3" descr="DataONE_South America LOGO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4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eal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 userDrawn="1"/>
        </p:nvSpPr>
        <p:spPr>
          <a:xfrm>
            <a:off x="9089700" y="1"/>
            <a:ext cx="54300" cy="685799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2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0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6429998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327366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609332" y="1116602"/>
            <a:ext cx="3847068" cy="2605259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79000" y="1114592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9001" y="3872251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615591" y="3880219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18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4542387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4650293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Chord 11"/>
          <p:cNvSpPr>
            <a:spLocks noChangeAspect="1"/>
          </p:cNvSpPr>
          <p:nvPr userDrawn="1"/>
        </p:nvSpPr>
        <p:spPr>
          <a:xfrm>
            <a:off x="5021135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nut 12"/>
          <p:cNvSpPr>
            <a:spLocks noChangeAspect="1"/>
          </p:cNvSpPr>
          <p:nvPr userDrawn="1"/>
        </p:nvSpPr>
        <p:spPr>
          <a:xfrm>
            <a:off x="6067510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>
            <a:spLocks noChangeAspect="1"/>
          </p:cNvSpPr>
          <p:nvPr userDrawn="1"/>
        </p:nvSpPr>
        <p:spPr>
          <a:xfrm>
            <a:off x="5123767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70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4542387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4350835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  <p:sp>
        <p:nvSpPr>
          <p:cNvPr id="18" name="Chord 17"/>
          <p:cNvSpPr>
            <a:spLocks noChangeAspect="1"/>
          </p:cNvSpPr>
          <p:nvPr userDrawn="1"/>
        </p:nvSpPr>
        <p:spPr>
          <a:xfrm>
            <a:off x="5021135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nut 18"/>
          <p:cNvSpPr>
            <a:spLocks noChangeAspect="1"/>
          </p:cNvSpPr>
          <p:nvPr userDrawn="1"/>
        </p:nvSpPr>
        <p:spPr>
          <a:xfrm>
            <a:off x="6067510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onut 19"/>
          <p:cNvSpPr>
            <a:spLocks noChangeAspect="1"/>
          </p:cNvSpPr>
          <p:nvPr userDrawn="1"/>
        </p:nvSpPr>
        <p:spPr>
          <a:xfrm>
            <a:off x="5123767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82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6429998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327366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3" name="Donut 12"/>
          <p:cNvSpPr>
            <a:spLocks noChangeAspect="1"/>
          </p:cNvSpPr>
          <p:nvPr userDrawn="1"/>
        </p:nvSpPr>
        <p:spPr>
          <a:xfrm>
            <a:off x="7952741" y="1080363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>
            <a:spLocks noChangeAspect="1"/>
          </p:cNvSpPr>
          <p:nvPr userDrawn="1"/>
        </p:nvSpPr>
        <p:spPr>
          <a:xfrm>
            <a:off x="7952741" y="2076382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216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v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499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" name="Picture 2" descr="colorful-texture_mk0UDZ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1"/>
            <a:ext cx="9144000" cy="49944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579000" y="1653013"/>
            <a:ext cx="54300" cy="181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26350" y="1452137"/>
            <a:ext cx="7632000" cy="147691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826351" y="3042147"/>
            <a:ext cx="7631999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200">
                <a:solidFill>
                  <a:schemeClr val="accent2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pic>
        <p:nvPicPr>
          <p:cNvPr id="7" name="Picture 6" descr="NSF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147" y="6044615"/>
            <a:ext cx="630936" cy="63093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826351" y="5310360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 err="1" smtClean="0">
                <a:solidFill>
                  <a:schemeClr val="accent2"/>
                </a:solidFill>
                <a:latin typeface="Source Sans Pro"/>
                <a:cs typeface="Source Sans Pro"/>
              </a:rPr>
              <a:t>DataONE</a:t>
            </a:r>
            <a:r>
              <a:rPr lang="en-US" sz="2200" dirty="0" smtClean="0">
                <a:solidFill>
                  <a:schemeClr val="accent2"/>
                </a:solidFill>
                <a:latin typeface="Source Sans Pro"/>
                <a:cs typeface="Source Sans Pro"/>
              </a:rPr>
              <a:t> NSF Reverse Site Visit </a:t>
            </a:r>
          </a:p>
          <a:p>
            <a:r>
              <a:rPr lang="en-US" sz="2200" dirty="0" smtClean="0">
                <a:solidFill>
                  <a:schemeClr val="accent2"/>
                </a:solidFill>
                <a:latin typeface="Source Sans Pro"/>
                <a:cs typeface="Source Sans Pro"/>
              </a:rPr>
              <a:t>Washington DC. April 7-8, 2016</a:t>
            </a:r>
          </a:p>
        </p:txBody>
      </p:sp>
    </p:spTree>
    <p:extLst>
      <p:ext uri="{BB962C8B-B14F-4D97-AF65-F5344CB8AC3E}">
        <p14:creationId xmlns:p14="http://schemas.microsoft.com/office/powerpoint/2010/main" val="3102758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4" name="Shape 24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844424" y="1347349"/>
            <a:ext cx="7618235" cy="5057585"/>
          </a:xfrm>
          <a:prstGeom prst="rect">
            <a:avLst/>
          </a:prstGeom>
        </p:spPr>
        <p:txBody>
          <a:bodyPr vert="horz"/>
          <a:lstStyle>
            <a:lvl1pPr marL="225425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1pPr>
            <a:lvl2pPr marL="576072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2pPr>
            <a:lvl3pPr marL="1033463" indent="-234950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3pPr>
            <a:lvl4pPr marL="1033463" indent="0">
              <a:buClr>
                <a:srgbClr val="006666"/>
              </a:buClr>
              <a:buFont typeface="Wingdings" charset="2"/>
              <a:buNone/>
              <a:defRPr sz="2400" i="1">
                <a:solidFill>
                  <a:srgbClr val="565656"/>
                </a:solidFill>
                <a:latin typeface="Source Sans Pro"/>
                <a:cs typeface="Source Sans Pro"/>
              </a:defRPr>
            </a:lvl4pPr>
            <a:lvl5pPr marL="573088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666666"/>
                </a:solidFill>
                <a:latin typeface="Source Sans Pro"/>
                <a:cs typeface="Source Sans Pro"/>
              </a:defRPr>
            </a:lvl5pPr>
            <a:lvl6pPr marL="909638" indent="0">
              <a:tabLst>
                <a:tab pos="1033463" algn="l"/>
              </a:tabLst>
              <a:defRPr sz="2400" i="1">
                <a:solidFill>
                  <a:schemeClr val="accent1"/>
                </a:solidFill>
                <a:latin typeface="Source Sans Pro"/>
                <a:cs typeface="Source Sans Pro"/>
              </a:defRPr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</a:t>
            </a:r>
          </a:p>
          <a:p>
            <a:pPr lvl="3"/>
            <a:r>
              <a:rPr lang="en-US" dirty="0" smtClean="0"/>
              <a:t>Fifth</a:t>
            </a:r>
          </a:p>
          <a:p>
            <a:pPr lvl="3"/>
            <a:endParaRPr lang="en-US" dirty="0" smtClean="0"/>
          </a:p>
        </p:txBody>
      </p:sp>
      <p:pic>
        <p:nvPicPr>
          <p:cNvPr id="8" name="Picture 7" descr="DataONE_South America LOGO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20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G 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1" y="204148"/>
            <a:ext cx="6132572" cy="680961"/>
          </a:xfrm>
          <a:prstGeom prst="rect">
            <a:avLst/>
          </a:prstGeo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169150" cy="680961"/>
          </a:xfrm>
          <a:prstGeom prst="rect">
            <a:avLst/>
          </a:prstGeom>
          <a:noFill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5328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5792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1" name="Rectangle 10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21" name="Rectangle 20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66354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DataONE_South Americ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2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4" name="Shape 24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844424" y="1347349"/>
            <a:ext cx="7618235" cy="5057585"/>
          </a:xfrm>
          <a:prstGeom prst="rect">
            <a:avLst/>
          </a:prstGeom>
        </p:spPr>
        <p:txBody>
          <a:bodyPr vert="horz"/>
          <a:lstStyle>
            <a:lvl1pPr marL="225425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1pPr>
            <a:lvl2pPr marL="576072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2pPr>
            <a:lvl3pPr marL="1033463" indent="-234950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3pPr>
            <a:lvl4pPr marL="1033463" indent="0">
              <a:buClr>
                <a:srgbClr val="006666"/>
              </a:buClr>
              <a:buFont typeface="Wingdings" charset="2"/>
              <a:buNone/>
              <a:defRPr sz="2400" i="1">
                <a:solidFill>
                  <a:srgbClr val="565656"/>
                </a:solidFill>
                <a:latin typeface="Source Sans Pro"/>
                <a:cs typeface="Source Sans Pro"/>
              </a:defRPr>
            </a:lvl4pPr>
            <a:lvl5pPr marL="573088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666666"/>
                </a:solidFill>
                <a:latin typeface="Source Sans Pro"/>
                <a:cs typeface="Source Sans Pro"/>
              </a:defRPr>
            </a:lvl5pPr>
            <a:lvl6pPr marL="909638" indent="0">
              <a:tabLst>
                <a:tab pos="1033463" algn="l"/>
              </a:tabLst>
              <a:defRPr sz="2400" i="1">
                <a:solidFill>
                  <a:schemeClr val="accent1"/>
                </a:solidFill>
                <a:latin typeface="Source Sans Pro"/>
                <a:cs typeface="Source Sans Pro"/>
              </a:defRPr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</a:t>
            </a:r>
          </a:p>
          <a:p>
            <a:pPr lvl="3"/>
            <a:r>
              <a:rPr lang="en-US" dirty="0" smtClean="0"/>
              <a:t>Fifth</a:t>
            </a:r>
          </a:p>
          <a:p>
            <a:pPr lvl="3"/>
            <a:endParaRPr lang="en-US" dirty="0" smtClean="0"/>
          </a:p>
        </p:txBody>
      </p:sp>
      <p:pic>
        <p:nvPicPr>
          <p:cNvPr id="8" name="Picture 7" descr="DataONE_South America LOGO.ti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6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6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 dirty="0"/>
          </a:p>
        </p:txBody>
      </p:sp>
      <p:sp>
        <p:nvSpPr>
          <p:cNvPr id="20" name="Shape 28"/>
          <p:cNvSpPr txBox="1">
            <a:spLocks/>
          </p:cNvSpPr>
          <p:nvPr userDrawn="1"/>
        </p:nvSpPr>
        <p:spPr>
          <a:xfrm>
            <a:off x="844424" y="2112934"/>
            <a:ext cx="3267300" cy="429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Titillium Web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dirty="0" smtClean="0"/>
          </a:p>
        </p:txBody>
      </p:sp>
      <p:sp>
        <p:nvSpPr>
          <p:cNvPr id="21" name="Content Placeholder 2"/>
          <p:cNvSpPr txBox="1">
            <a:spLocks/>
          </p:cNvSpPr>
          <p:nvPr userDrawn="1"/>
        </p:nvSpPr>
        <p:spPr>
          <a:xfrm>
            <a:off x="844424" y="2112934"/>
            <a:ext cx="7483373" cy="4291999"/>
          </a:xfrm>
          <a:prstGeom prst="rect">
            <a:avLst/>
          </a:prstGeom>
        </p:spPr>
        <p:txBody>
          <a:bodyPr vert="horz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74725" marR="0" lvl="2" indent="163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8001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63" r:id="rId2"/>
    <p:sldLayoutId id="2147483671" r:id="rId3"/>
    <p:sldLayoutId id="2147483672" r:id="rId4"/>
    <p:sldLayoutId id="2147483677" r:id="rId5"/>
    <p:sldLayoutId id="2147483662" r:id="rId6"/>
    <p:sldLayoutId id="2147483675" r:id="rId7"/>
    <p:sldLayoutId id="2147483670" r:id="rId8"/>
    <p:sldLayoutId id="2147483676" r:id="rId9"/>
    <p:sldLayoutId id="2147483666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5" r:id="rId17"/>
    <p:sldLayoutId id="2147483696" r:id="rId18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>
          <a:solidFill>
            <a:srgbClr val="666666"/>
          </a:solidFill>
          <a:latin typeface="Source Sans Pro"/>
          <a:ea typeface="Arial"/>
          <a:cs typeface="Source Sans Pro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6666"/>
        </a:buClr>
        <a:buFont typeface="Titillium Web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3" Type="http://schemas.openxmlformats.org/officeDocument/2006/relationships/diagramData" Target="../diagrams/data3.xml"/><Relationship Id="rId14" Type="http://schemas.openxmlformats.org/officeDocument/2006/relationships/diagramLayout" Target="../diagrams/layout3.xml"/><Relationship Id="rId15" Type="http://schemas.openxmlformats.org/officeDocument/2006/relationships/diagramQuickStyle" Target="../diagrams/quickStyle3.xml"/><Relationship Id="rId16" Type="http://schemas.openxmlformats.org/officeDocument/2006/relationships/diagramColors" Target="../diagrams/colors3.xml"/><Relationship Id="rId17" Type="http://schemas.microsoft.com/office/2007/relationships/diagramDrawing" Target="../diagrams/drawing3.xml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7.jpeg"/><Relationship Id="rId3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2" Type="http://schemas.openxmlformats.org/officeDocument/2006/relationships/hyperlink" Target="https://drive.google.com/drive/folders/0B-3MDH3CtJCFX0NzZTFfeHBBd0E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DataONE AHM</a:t>
            </a:r>
            <a:br>
              <a:rPr lang="en-US" dirty="0" smtClean="0"/>
            </a:br>
            <a:r>
              <a:rPr lang="en-US" dirty="0" smtClean="0"/>
              <a:t>Sept. 2016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Usability and </a:t>
            </a:r>
            <a:r>
              <a:rPr lang="en-US" b="1" dirty="0" smtClean="0"/>
              <a:t>Assessment (Mike </a:t>
            </a:r>
            <a:r>
              <a:rPr lang="en-US" b="1" dirty="0" smtClean="0"/>
              <a:t>Frame</a:t>
            </a:r>
            <a:r>
              <a:rPr lang="en-US" b="1" dirty="0" smtClean="0"/>
              <a:t>, Carol Tenopir, Suzie Allard)</a:t>
            </a:r>
            <a:endParaRPr lang="en-US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85563" y="5266048"/>
            <a:ext cx="4986363" cy="1176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4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4950554"/>
            <a:ext cx="8849195" cy="741656"/>
          </a:xfrm>
          <a:prstGeom prst="rect">
            <a:avLst/>
          </a:prstGeom>
          <a:gradFill>
            <a:gsLst>
              <a:gs pos="0">
                <a:schemeClr val="accent3">
                  <a:alpha val="75000"/>
                </a:schemeClr>
              </a:gs>
              <a:gs pos="86000">
                <a:schemeClr val="bg1">
                  <a:alpha val="47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colorful-texture_mk0UDZ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41"/>
          <a:stretch/>
        </p:blipFill>
        <p:spPr>
          <a:xfrm rot="5400000">
            <a:off x="5270991" y="3069121"/>
            <a:ext cx="6942574" cy="804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Phase 2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rgbClr val="660033"/>
                </a:solidFill>
              </a:rPr>
              <a:t>18-month Milestones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New Content: </a:t>
            </a:r>
            <a:r>
              <a:rPr lang="en-US" sz="2300" dirty="0" smtClean="0"/>
              <a:t>Demonstrations </a:t>
            </a:r>
            <a:r>
              <a:rPr lang="en-US" sz="2300" dirty="0"/>
              <a:t>of increased capacity through addition of new Member Nodes and new, 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dirty="0" smtClean="0"/>
              <a:t>substantive </a:t>
            </a:r>
            <a:r>
              <a:rPr lang="en-US" sz="2300" dirty="0"/>
              <a:t>data holdings</a:t>
            </a:r>
          </a:p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Data Services: </a:t>
            </a:r>
            <a:r>
              <a:rPr lang="en-US" sz="2300" dirty="0" smtClean="0"/>
              <a:t>Completion </a:t>
            </a:r>
            <a:r>
              <a:rPr lang="en-US" sz="2300" dirty="0"/>
              <a:t>of Member Node Data Services Registration support by the Coordinating Nodes</a:t>
            </a:r>
          </a:p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Provenance:</a:t>
            </a:r>
            <a:r>
              <a:rPr lang="en-US" sz="2300" dirty="0" smtClean="0"/>
              <a:t> Pre</a:t>
            </a:r>
            <a:r>
              <a:rPr lang="en-US" sz="2300" dirty="0"/>
              <a:t>-release implementations available 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dirty="0" smtClean="0"/>
              <a:t>for Provenance </a:t>
            </a:r>
            <a:r>
              <a:rPr lang="en-US" sz="2300" dirty="0"/>
              <a:t>Tracking and Management capabilities </a:t>
            </a:r>
          </a:p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Semantics:</a:t>
            </a:r>
            <a:r>
              <a:rPr lang="en-US" sz="2300" dirty="0" smtClean="0"/>
              <a:t> Functional </a:t>
            </a:r>
            <a:r>
              <a:rPr lang="en-US" sz="2300" dirty="0"/>
              <a:t>proof-of-concept of Semantic Measurement Search capabilities targeted at a </a:t>
            </a:r>
            <a:r>
              <a:rPr lang="en-US" sz="2300" dirty="0" smtClean="0"/>
              <a:t>subset </a:t>
            </a:r>
            <a:r>
              <a:rPr lang="en-US" sz="2300" dirty="0"/>
              <a:t>of science domain data represented </a:t>
            </a:r>
            <a:r>
              <a:rPr lang="en-US" sz="2300" dirty="0" smtClean="0"/>
              <a:t>by </a:t>
            </a:r>
            <a:r>
              <a:rPr lang="en-US" sz="2300" dirty="0" err="1" smtClean="0"/>
              <a:t>DataONE</a:t>
            </a:r>
            <a:r>
              <a:rPr lang="en-US" sz="2300" dirty="0" smtClean="0"/>
              <a:t> </a:t>
            </a:r>
            <a:endParaRPr lang="en-US" sz="2300" dirty="0"/>
          </a:p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Surveys: </a:t>
            </a:r>
            <a:r>
              <a:rPr lang="en-US" sz="2300" dirty="0" smtClean="0"/>
              <a:t>Completion </a:t>
            </a:r>
            <a:r>
              <a:rPr lang="en-US" sz="2300" dirty="0"/>
              <a:t>and publication of scientist and 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dirty="0" smtClean="0"/>
              <a:t>educator </a:t>
            </a:r>
            <a:r>
              <a:rPr lang="en-US" sz="2300" dirty="0"/>
              <a:t>surveys</a:t>
            </a:r>
          </a:p>
          <a:p>
            <a:pPr marL="454025" indent="-454025">
              <a:spcAft>
                <a:spcPts val="100"/>
              </a:spcAft>
              <a:buFont typeface="+mj-lt"/>
              <a:buAutoNum type="arabicPeriod"/>
            </a:pPr>
            <a:r>
              <a:rPr lang="en-US" sz="2300" b="1" dirty="0" smtClean="0"/>
              <a:t>Education </a:t>
            </a:r>
            <a:r>
              <a:rPr lang="en-US" sz="2300" b="1" dirty="0"/>
              <a:t>R</a:t>
            </a:r>
            <a:r>
              <a:rPr lang="en-US" sz="2300" b="1" dirty="0" smtClean="0"/>
              <a:t>esources: </a:t>
            </a:r>
            <a:r>
              <a:rPr lang="en-US" sz="2300" dirty="0" smtClean="0"/>
              <a:t>Development </a:t>
            </a:r>
            <a:r>
              <a:rPr lang="en-US" sz="2300" dirty="0"/>
              <a:t>of new education resources for online and in person training </a:t>
            </a:r>
            <a:r>
              <a:rPr lang="en-US" sz="2300" dirty="0" smtClean="0"/>
              <a:t>activities</a:t>
            </a:r>
            <a:endParaRPr lang="en-US" sz="23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8572741" y="1547241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8572741" y="3325025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8572741" y="2599606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8572741" y="4035640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8572741" y="5112539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8572741" y="5809513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4477" y="1188957"/>
            <a:ext cx="6686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accent2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5000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4477" y="2240480"/>
            <a:ext cx="6686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accent2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5000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34477" y="2964179"/>
            <a:ext cx="6686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accent2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50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34477" y="3667862"/>
            <a:ext cx="6686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 smtClean="0">
                <a:solidFill>
                  <a:schemeClr val="accent2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5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6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Usability &amp; Assessment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660033"/>
                </a:solidFill>
              </a:rPr>
              <a:t>Working </a:t>
            </a:r>
            <a:r>
              <a:rPr lang="en-US" dirty="0">
                <a:solidFill>
                  <a:srgbClr val="660033"/>
                </a:solidFill>
              </a:rPr>
              <a:t>Group Summary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Continues to drive input to </a:t>
            </a:r>
            <a:r>
              <a:rPr lang="en-US" dirty="0" err="1" smtClean="0"/>
              <a:t>DataONE</a:t>
            </a:r>
            <a:r>
              <a:rPr lang="en-US" dirty="0" smtClean="0"/>
              <a:t> tools, services &amp; priorities</a:t>
            </a:r>
          </a:p>
          <a:p>
            <a:r>
              <a:rPr lang="en-US" dirty="0" smtClean="0"/>
              <a:t>Demonstrates a continuing need for more education, development of best practices, changing culture of data sharing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24" y="4126340"/>
            <a:ext cx="2468870" cy="184926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933" y="4129777"/>
            <a:ext cx="3796213" cy="1845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781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Milestones</a:t>
            </a:r>
            <a:r>
              <a:rPr lang="en-US" dirty="0"/>
              <a:t> </a:t>
            </a:r>
            <a:r>
              <a:rPr lang="en-US" dirty="0" smtClean="0"/>
              <a:t>and Funding</a:t>
            </a:r>
            <a:br>
              <a:rPr lang="en-US" dirty="0" smtClean="0"/>
            </a:br>
            <a:r>
              <a:rPr lang="en-US" dirty="0" smtClean="0">
                <a:solidFill>
                  <a:schemeClr val="accent2"/>
                </a:solidFill>
              </a:rPr>
              <a:t>18-36 Months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21711" y="2600481"/>
            <a:ext cx="6229345" cy="12712"/>
          </a:xfrm>
          <a:prstGeom prst="line">
            <a:avLst/>
          </a:prstGeom>
          <a:ln>
            <a:solidFill>
              <a:schemeClr val="accent2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>
            <a:off x="1521711" y="2073179"/>
            <a:ext cx="6240441" cy="1207887"/>
          </a:xfrm>
          <a:prstGeom prst="bentConnector3">
            <a:avLst>
              <a:gd name="adj1" fmla="val 40702"/>
            </a:avLst>
          </a:prstGeom>
          <a:ln>
            <a:solidFill>
              <a:srgbClr val="660033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092537828"/>
              </p:ext>
            </p:extLst>
          </p:nvPr>
        </p:nvGraphicFramePr>
        <p:xfrm>
          <a:off x="548831" y="3722548"/>
          <a:ext cx="7618235" cy="317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flipV="1">
            <a:off x="3360910" y="4040051"/>
            <a:ext cx="0" cy="26274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308723" y="4040051"/>
            <a:ext cx="0" cy="26274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Pentagon 4"/>
          <p:cNvSpPr/>
          <p:nvPr/>
        </p:nvSpPr>
        <p:spPr>
          <a:xfrm>
            <a:off x="3493148" y="4751739"/>
            <a:ext cx="1711566" cy="24087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008" tIns="32004" rIns="16002" bIns="3200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/>
              <a:t>18-36 months</a:t>
            </a:r>
            <a:endParaRPr lang="en-US" sz="1200" kern="1200" dirty="0"/>
          </a:p>
        </p:txBody>
      </p:sp>
      <p:graphicFrame>
        <p:nvGraphicFramePr>
          <p:cNvPr id="46" name="Diagram 45"/>
          <p:cNvGraphicFramePr/>
          <p:nvPr>
            <p:extLst>
              <p:ext uri="{D42A27DB-BD31-4B8C-83A1-F6EECF244321}">
                <p14:modId xmlns:p14="http://schemas.microsoft.com/office/powerpoint/2010/main" val="3102632434"/>
              </p:ext>
            </p:extLst>
          </p:nvPr>
        </p:nvGraphicFramePr>
        <p:xfrm>
          <a:off x="1521711" y="4751738"/>
          <a:ext cx="3787011" cy="317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2591923421"/>
              </p:ext>
            </p:extLst>
          </p:nvPr>
        </p:nvGraphicFramePr>
        <p:xfrm>
          <a:off x="1523009" y="5187923"/>
          <a:ext cx="6644057" cy="319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2633788" y="4312555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Reverse Site Visit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81600" y="4312555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Reverse Site Visit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1523009" y="4040051"/>
            <a:ext cx="0" cy="262748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41618" y="4312555"/>
            <a:ext cx="1362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Start of Phase II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8167066" y="4040051"/>
            <a:ext cx="0" cy="27336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525173" y="4313410"/>
            <a:ext cx="1283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End of Phase II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73975" y="4761476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Milestones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78544" y="5187923"/>
            <a:ext cx="800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Funding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34127" y="1760644"/>
            <a:ext cx="1794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Actual funding model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433475" y="2303653"/>
            <a:ext cx="2042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65656"/>
                </a:solidFill>
                <a:latin typeface="Source Sans Pro"/>
                <a:cs typeface="Source Sans Pro"/>
              </a:rPr>
              <a:t>Proposed funding model</a:t>
            </a:r>
            <a:endParaRPr lang="en-US" dirty="0">
              <a:solidFill>
                <a:srgbClr val="565656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4731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</a:t>
            </a:r>
            <a:br>
              <a:rPr lang="en-US" dirty="0"/>
            </a:br>
            <a:r>
              <a:rPr lang="en-US" dirty="0" smtClean="0">
                <a:solidFill>
                  <a:srgbClr val="660033"/>
                </a:solidFill>
              </a:rPr>
              <a:t>36-</a:t>
            </a:r>
            <a:r>
              <a:rPr lang="en-US" dirty="0">
                <a:solidFill>
                  <a:srgbClr val="660033"/>
                </a:solidFill>
              </a:rPr>
              <a:t>month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Production releases of Provenance Tracking and Management services and tools 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Increased capacity through addition of new Member Nodes including new software </a:t>
            </a:r>
            <a:r>
              <a:rPr lang="en-US" sz="2400" dirty="0" smtClean="0"/>
              <a:t>stacks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Pre-release implementation available for Semantic Measurement Search capabilities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Revised user interfaces incorporating user feedback and design iterations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Established program of educational webinars focused on different stages of the data life cycle meeting a large targeted audience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14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575685"/>
            <a:ext cx="8849195" cy="773121"/>
          </a:xfrm>
          <a:prstGeom prst="rect">
            <a:avLst/>
          </a:prstGeom>
          <a:gradFill>
            <a:gsLst>
              <a:gs pos="0">
                <a:schemeClr val="accent3">
                  <a:alpha val="75000"/>
                </a:schemeClr>
              </a:gs>
              <a:gs pos="86000">
                <a:schemeClr val="bg1">
                  <a:alpha val="47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</a:t>
            </a:r>
            <a:br>
              <a:rPr lang="en-US" dirty="0"/>
            </a:br>
            <a:r>
              <a:rPr lang="en-US" dirty="0" smtClean="0">
                <a:solidFill>
                  <a:srgbClr val="660033"/>
                </a:solidFill>
              </a:rPr>
              <a:t>36-</a:t>
            </a:r>
            <a:r>
              <a:rPr lang="en-US" dirty="0">
                <a:solidFill>
                  <a:srgbClr val="660033"/>
                </a:solidFill>
              </a:rPr>
              <a:t>month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Production releases of Provenance Tracking and Management services and tools 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Increased capacity through addition of new Member Nodes including new software </a:t>
            </a:r>
            <a:r>
              <a:rPr lang="en-US" sz="2400" dirty="0" smtClean="0"/>
              <a:t>stacks 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Pre-release implementation available for Semantic Measurement Search capabilities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Revised</a:t>
            </a:r>
            <a:r>
              <a:rPr lang="en-US" sz="2400" b="1" dirty="0"/>
              <a:t> user interfaces incorporating user feedback </a:t>
            </a:r>
            <a:r>
              <a:rPr lang="en-US" sz="2400" dirty="0"/>
              <a:t>and design iterations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Established program of educational webinars focused on different stages of the data life cycle meeting a large targeted audience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6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04" t="4692" r="2633" b="3801"/>
          <a:stretch/>
        </p:blipFill>
        <p:spPr>
          <a:xfrm>
            <a:off x="1988371" y="3443939"/>
            <a:ext cx="5333893" cy="3290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</a:t>
            </a:r>
            <a:br>
              <a:rPr lang="en-US" dirty="0"/>
            </a:br>
            <a:r>
              <a:rPr lang="en-US" dirty="0">
                <a:solidFill>
                  <a:srgbClr val="660033"/>
                </a:solidFill>
              </a:rPr>
              <a:t>18-</a:t>
            </a:r>
            <a:r>
              <a:rPr lang="en-US" dirty="0" smtClean="0">
                <a:solidFill>
                  <a:srgbClr val="660033"/>
                </a:solidFill>
              </a:rPr>
              <a:t>36 month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39725" indent="-339725">
              <a:spcAft>
                <a:spcPts val="100"/>
              </a:spcAft>
              <a:buFont typeface="+mj-lt"/>
              <a:buAutoNum type="arabicPeriod"/>
            </a:pPr>
            <a:r>
              <a:rPr lang="en-US" sz="2350" b="1" dirty="0" smtClean="0"/>
              <a:t>Surveys</a:t>
            </a:r>
            <a:r>
              <a:rPr lang="en-US" sz="2350" b="1" dirty="0"/>
              <a:t>: </a:t>
            </a:r>
            <a:endParaRPr lang="en-US" sz="2350" b="1" dirty="0" smtClean="0"/>
          </a:p>
          <a:p>
            <a:pPr lvl="1">
              <a:spcAft>
                <a:spcPts val="100"/>
              </a:spcAft>
            </a:pPr>
            <a:r>
              <a:rPr lang="en-US" sz="2000" dirty="0" smtClean="0"/>
              <a:t>Second </a:t>
            </a:r>
            <a:r>
              <a:rPr lang="en-US" sz="2000" dirty="0"/>
              <a:t>Scientist Follow up </a:t>
            </a:r>
            <a:r>
              <a:rPr lang="en-US" sz="2000" dirty="0" smtClean="0"/>
              <a:t>survey</a:t>
            </a:r>
          </a:p>
          <a:p>
            <a:pPr lvl="1">
              <a:spcAft>
                <a:spcPts val="100"/>
              </a:spcAft>
            </a:pPr>
            <a:r>
              <a:rPr lang="en-US" sz="2000" dirty="0" smtClean="0"/>
              <a:t>Second </a:t>
            </a:r>
            <a:r>
              <a:rPr lang="en-US" sz="2000" dirty="0"/>
              <a:t>Libraries &amp; Librarians Follow up survey</a:t>
            </a:r>
          </a:p>
          <a:p>
            <a:pPr marL="339725" indent="-339725">
              <a:spcAft>
                <a:spcPts val="100"/>
              </a:spcAft>
              <a:buFont typeface="+mj-lt"/>
              <a:buAutoNum type="arabicPeriod"/>
            </a:pPr>
            <a:r>
              <a:rPr lang="en-US" sz="2350" b="1" dirty="0"/>
              <a:t>Usability: </a:t>
            </a:r>
            <a:endParaRPr lang="en-US" sz="2350" b="1" dirty="0" smtClean="0"/>
          </a:p>
          <a:p>
            <a:pPr lvl="1">
              <a:spcAft>
                <a:spcPts val="100"/>
              </a:spcAft>
            </a:pPr>
            <a:r>
              <a:rPr lang="en-US" sz="2000" dirty="0" smtClean="0"/>
              <a:t>Product </a:t>
            </a:r>
            <a:r>
              <a:rPr lang="en-US" sz="2000" dirty="0"/>
              <a:t>feedback from </a:t>
            </a:r>
            <a:r>
              <a:rPr lang="en-US" sz="2000" dirty="0" smtClean="0"/>
              <a:t>stakeholders</a:t>
            </a:r>
          </a:p>
          <a:p>
            <a:pPr lvl="1">
              <a:spcAft>
                <a:spcPts val="100"/>
              </a:spcAft>
            </a:pPr>
            <a:r>
              <a:rPr lang="en-US" sz="2000" dirty="0" smtClean="0"/>
              <a:t>Conduct </a:t>
            </a:r>
            <a:r>
              <a:rPr lang="en-US" sz="2000" dirty="0"/>
              <a:t>interview, focus groups, case studies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75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</a:t>
            </a:r>
            <a:r>
              <a:rPr lang="en-US" dirty="0" smtClean="0"/>
              <a:t>Usability and Assessment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660033"/>
                </a:solidFill>
              </a:rPr>
              <a:t>25-</a:t>
            </a:r>
            <a:r>
              <a:rPr lang="en-US" dirty="0">
                <a:solidFill>
                  <a:srgbClr val="660033"/>
                </a:solidFill>
              </a:rPr>
              <a:t>60 </a:t>
            </a:r>
            <a:r>
              <a:rPr lang="en-US" dirty="0" smtClean="0">
                <a:solidFill>
                  <a:srgbClr val="660033"/>
                </a:solidFill>
              </a:rPr>
              <a:t>months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100"/>
              </a:spcAft>
            </a:pPr>
            <a:r>
              <a:rPr lang="en-US" sz="2500" dirty="0"/>
              <a:t>Continue assessing community and user needs through </a:t>
            </a:r>
            <a:r>
              <a:rPr lang="en-US" sz="2500" dirty="0" smtClean="0"/>
              <a:t>surveys</a:t>
            </a:r>
            <a:r>
              <a:rPr lang="en-US" sz="2500" dirty="0"/>
              <a:t>, interview, focus groups, case studies</a:t>
            </a:r>
          </a:p>
          <a:p>
            <a:pPr>
              <a:spcAft>
                <a:spcPts val="100"/>
              </a:spcAft>
            </a:pPr>
            <a:r>
              <a:rPr lang="en-US" sz="2500" dirty="0"/>
              <a:t>Continue working closely with the community and DataONE CI to delivery timely, effective, and user-driven tools/applications.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20" y="4064442"/>
            <a:ext cx="5930900" cy="221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91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DataONE Project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DataONE Project Plan - UA Milesto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349"/>
            <a:ext cx="9144000" cy="40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89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Meeting Topics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Update on Current Activities</a:t>
            </a:r>
          </a:p>
          <a:p>
            <a:pPr marL="864997" lvl="1" indent="-514350">
              <a:buFont typeface="+mj-lt"/>
              <a:buAutoNum type="arabicPeriod"/>
            </a:pPr>
            <a:r>
              <a:rPr lang="en-US" sz="3200" dirty="0" smtClean="0"/>
              <a:t>Assessment(s)</a:t>
            </a:r>
          </a:p>
          <a:p>
            <a:pPr marL="864997" lvl="1" indent="-514350">
              <a:buFont typeface="+mj-lt"/>
              <a:buAutoNum type="arabicPeriod"/>
            </a:pPr>
            <a:r>
              <a:rPr lang="en-US" sz="3200" dirty="0" smtClean="0"/>
              <a:t>Usability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Review key topics for meeting discussion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Discuss Meeting Approach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6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Topics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2793" y="1325850"/>
            <a:ext cx="8814844" cy="550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1) Emerging Communities: (1) work on draft of article (2) create plan for next steps </a:t>
            </a:r>
            <a:r>
              <a:rPr lang="en-US" sz="1600" b="1" dirty="0"/>
              <a:t>[multiple sessions]	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2) LIBER: Finish article </a:t>
            </a:r>
            <a:r>
              <a:rPr lang="en-US" sz="1600" b="1" dirty="0"/>
              <a:t>[multiple sessions]</a:t>
            </a:r>
            <a:r>
              <a:rPr lang="en-US" sz="1600" dirty="0"/>
              <a:t>	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3) </a:t>
            </a:r>
            <a:r>
              <a:rPr lang="en-US" sz="1600" dirty="0" smtClean="0"/>
              <a:t>Usability: </a:t>
            </a:r>
            <a:r>
              <a:rPr lang="en-US" sz="1600" dirty="0"/>
              <a:t>Plan assessments on effectiveness of D1 tools - prior surveys provide basis </a:t>
            </a:r>
            <a:r>
              <a:rPr lang="en-US" sz="1600" b="1" dirty="0"/>
              <a:t>[multiple sessions]</a:t>
            </a:r>
            <a:r>
              <a:rPr lang="en-US" sz="1600" dirty="0"/>
              <a:t>	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4) 2nd Scientist Follow-Up survey: review distribution plan, schedule implementation </a:t>
            </a:r>
            <a:r>
              <a:rPr lang="en-US" sz="1600" b="1" dirty="0"/>
              <a:t>[1 session]</a:t>
            </a:r>
            <a:r>
              <a:rPr lang="en-US" sz="1600" dirty="0"/>
              <a:t>	</a:t>
            </a:r>
          </a:p>
          <a:p>
            <a:r>
              <a:rPr lang="en-US" sz="1600" dirty="0"/>
              <a:t>5) Librarians/Libraries: review assessments and plan librarians follow-up </a:t>
            </a:r>
            <a:r>
              <a:rPr lang="en-US" sz="1600" b="1" dirty="0"/>
              <a:t>[1 session or more]</a:t>
            </a:r>
            <a:r>
              <a:rPr lang="en-US" sz="1600" dirty="0"/>
              <a:t>		</a:t>
            </a:r>
          </a:p>
          <a:p>
            <a:r>
              <a:rPr lang="en-US" sz="1600" dirty="0"/>
              <a:t>6) S&amp;G Support: (1) discuss new MN survey -- needs, approaches, outcomes </a:t>
            </a:r>
            <a:r>
              <a:rPr lang="en-US" sz="1600" b="1" dirty="0"/>
              <a:t>[cross over </a:t>
            </a:r>
            <a:r>
              <a:rPr lang="en-US" sz="1600" b="1" dirty="0" smtClean="0"/>
              <a:t>session]</a:t>
            </a:r>
            <a:r>
              <a:rPr lang="en-US" sz="1600" dirty="0"/>
              <a:t>	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7) Synthesis Centers: Explore “How are these groups tackling sustainability? How can this interface with DataONE</a:t>
            </a:r>
            <a:r>
              <a:rPr lang="en-US" sz="1600" dirty="0" smtClean="0"/>
              <a:t>?” </a:t>
            </a:r>
            <a:r>
              <a:rPr lang="en-US" sz="1600" b="1" dirty="0"/>
              <a:t>[1 session or more]</a:t>
            </a:r>
            <a:r>
              <a:rPr lang="en-US" sz="1600" dirty="0"/>
              <a:t>	</a:t>
            </a:r>
          </a:p>
          <a:p>
            <a:r>
              <a:rPr lang="en-US" sz="1600" dirty="0"/>
              <a:t>	</a:t>
            </a:r>
          </a:p>
          <a:p>
            <a:r>
              <a:rPr lang="en-US" sz="1600" dirty="0"/>
              <a:t>8) Simple Provenance Annotation Web UI to (Manual annotation to derived data in DataONE</a:t>
            </a:r>
          </a:p>
          <a:p>
            <a:r>
              <a:rPr lang="en-US" sz="1600" dirty="0"/>
              <a:t>Link to pubs (42A</a:t>
            </a:r>
            <a:r>
              <a:rPr lang="en-US" sz="1600" dirty="0" smtClean="0"/>
              <a:t>); Link </a:t>
            </a:r>
            <a:r>
              <a:rPr lang="en-US" sz="1600" dirty="0"/>
              <a:t>to people (42B)	</a:t>
            </a:r>
            <a:r>
              <a:rPr lang="en-US" sz="1600" b="1" dirty="0"/>
              <a:t>[1 session or more]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9) Other Topics?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4316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Deposit documents in our Google Area: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https://drive.google.com/drive/folders/0B-</a:t>
            </a:r>
            <a:r>
              <a:rPr lang="en-US" dirty="0" smtClean="0">
                <a:hlinkClick r:id="rId2"/>
              </a:rPr>
              <a:t>3MDH3CtJCFX0NzZTFfeHBBd0E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Slack.dataone.org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6757"/>
            <a:ext cx="9144000" cy="4717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7450"/>
            <a:ext cx="86360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82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DataONE timeline – 5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DataONE Next 5 Year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0" t="23417" r="4621"/>
          <a:stretch/>
        </p:blipFill>
        <p:spPr>
          <a:xfrm>
            <a:off x="1718148" y="1605958"/>
            <a:ext cx="7003318" cy="525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51520"/>
      </p:ext>
    </p:extLst>
  </p:cSld>
  <p:clrMapOvr>
    <a:masterClrMapping/>
  </p:clrMapOvr>
</p:sld>
</file>

<file path=ppt/theme/theme1.xml><?xml version="1.0" encoding="utf-8"?>
<a:theme xmlns:a="http://schemas.openxmlformats.org/drawingml/2006/main" name="Fidele template">
  <a:themeElements>
    <a:clrScheme name="DataONE Colors 1">
      <a:dk1>
        <a:srgbClr val="000000"/>
      </a:dk1>
      <a:lt1>
        <a:srgbClr val="FFFFFF"/>
      </a:lt1>
      <a:dk2>
        <a:srgbClr val="565656"/>
      </a:dk2>
      <a:lt2>
        <a:srgbClr val="DDDDDD"/>
      </a:lt2>
      <a:accent1>
        <a:srgbClr val="006666"/>
      </a:accent1>
      <a:accent2>
        <a:srgbClr val="660033"/>
      </a:accent2>
      <a:accent3>
        <a:srgbClr val="FF6633"/>
      </a:accent3>
      <a:accent4>
        <a:srgbClr val="666666"/>
      </a:accent4>
      <a:accent5>
        <a:srgbClr val="DDDDDD"/>
      </a:accent5>
      <a:accent6>
        <a:srgbClr val="000000"/>
      </a:accent6>
      <a:hlink>
        <a:srgbClr val="006666"/>
      </a:hlink>
      <a:folHlink>
        <a:srgbClr val="00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6411</TotalTime>
  <Words>332</Words>
  <Application>Microsoft Macintosh PowerPoint</Application>
  <PresentationFormat>On-screen Show (4:3)</PresentationFormat>
  <Paragraphs>115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Fidele template</vt:lpstr>
      <vt:lpstr>DataONE AHM Sept. 2016</vt:lpstr>
      <vt:lpstr>Phase 2  18-month Milestones</vt:lpstr>
      <vt:lpstr>Usability &amp; Assessment  Working Group Summary </vt:lpstr>
      <vt:lpstr>Milestones and Funding 18-36 Months</vt:lpstr>
      <vt:lpstr>Phase 2  36-month Milestones</vt:lpstr>
      <vt:lpstr>Phase 2  36-month Milestones</vt:lpstr>
      <vt:lpstr>Phase 2  18-36 month activities</vt:lpstr>
      <vt:lpstr>Phase 2 Usability and Assessment 25-60 months</vt:lpstr>
      <vt:lpstr>DataONE Project Plan</vt:lpstr>
      <vt:lpstr>This Meeting Topics &amp; Agenda</vt:lpstr>
      <vt:lpstr>Meeting Topics</vt:lpstr>
      <vt:lpstr>Approach</vt:lpstr>
      <vt:lpstr>DataONE timeline – 5 years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Michael Frame</cp:lastModifiedBy>
  <cp:revision>212</cp:revision>
  <cp:lastPrinted>2016-03-29T15:32:16Z</cp:lastPrinted>
  <dcterms:modified xsi:type="dcterms:W3CDTF">2016-09-20T15:25:21Z</dcterms:modified>
</cp:coreProperties>
</file>