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918400" cy="43891200"/>
  <p:notesSz cx="6858000" cy="9144000"/>
  <p:custDataLst>
    <p:tags r:id="rId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ieldService" initials="F" lastIdx="2" clrIdx="0"/>
  <p:cmAuthor id="1" name="Brian Whitlock" initials="bw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30" d="100"/>
          <a:sy n="30" d="100"/>
        </p:scale>
        <p:origin x="-1038" y="-78"/>
      </p:cViewPr>
      <p:guideLst>
        <p:guide orient="horz" pos="13824"/>
        <p:guide pos="10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tags" Target="tags/tag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13634723"/>
            <a:ext cx="27980640" cy="94081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24871680"/>
            <a:ext cx="23042880" cy="11216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8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2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6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1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5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59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3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C5DB0-DD8A-4636-B8FE-2EE02EBD3F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54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35ACE-FF53-4BB1-9F44-19A08AEC84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961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7" y="28204163"/>
            <a:ext cx="27980640" cy="871728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7" y="18602973"/>
            <a:ext cx="27980640" cy="9601197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21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8419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2629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6834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1043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5253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59462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3672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E7F44-C6F7-43E9-8DEE-D058F9D587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73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26457" y="65542163"/>
            <a:ext cx="53052343" cy="185389517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27445" y="65542163"/>
            <a:ext cx="53052347" cy="185389517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7E2B3-6EB7-4960-8825-0EA6ADADD6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33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757683"/>
            <a:ext cx="29626560" cy="7315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9824723"/>
            <a:ext cx="14544677" cy="4094477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210" indent="0">
              <a:buNone/>
              <a:defRPr sz="9600" b="1"/>
            </a:lvl2pPr>
            <a:lvl3pPr marL="4388419" indent="0">
              <a:buNone/>
              <a:defRPr sz="8600" b="1"/>
            </a:lvl3pPr>
            <a:lvl4pPr marL="6582629" indent="0">
              <a:buNone/>
              <a:defRPr sz="7700" b="1"/>
            </a:lvl4pPr>
            <a:lvl5pPr marL="8776834" indent="0">
              <a:buNone/>
              <a:defRPr sz="7700" b="1"/>
            </a:lvl5pPr>
            <a:lvl6pPr marL="10971043" indent="0">
              <a:buNone/>
              <a:defRPr sz="7700" b="1"/>
            </a:lvl6pPr>
            <a:lvl7pPr marL="13165253" indent="0">
              <a:buNone/>
              <a:defRPr sz="7700" b="1"/>
            </a:lvl7pPr>
            <a:lvl8pPr marL="15359462" indent="0">
              <a:buNone/>
              <a:defRPr sz="7700" b="1"/>
            </a:lvl8pPr>
            <a:lvl9pPr marL="17553672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0" y="13919200"/>
            <a:ext cx="14544677" cy="25288243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5" y="9824723"/>
            <a:ext cx="14550390" cy="4094477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210" indent="0">
              <a:buNone/>
              <a:defRPr sz="9600" b="1"/>
            </a:lvl2pPr>
            <a:lvl3pPr marL="4388419" indent="0">
              <a:buNone/>
              <a:defRPr sz="8600" b="1"/>
            </a:lvl3pPr>
            <a:lvl4pPr marL="6582629" indent="0">
              <a:buNone/>
              <a:defRPr sz="7700" b="1"/>
            </a:lvl4pPr>
            <a:lvl5pPr marL="8776834" indent="0">
              <a:buNone/>
              <a:defRPr sz="7700" b="1"/>
            </a:lvl5pPr>
            <a:lvl6pPr marL="10971043" indent="0">
              <a:buNone/>
              <a:defRPr sz="7700" b="1"/>
            </a:lvl6pPr>
            <a:lvl7pPr marL="13165253" indent="0">
              <a:buNone/>
              <a:defRPr sz="7700" b="1"/>
            </a:lvl7pPr>
            <a:lvl8pPr marL="15359462" indent="0">
              <a:buNone/>
              <a:defRPr sz="7700" b="1"/>
            </a:lvl8pPr>
            <a:lvl9pPr marL="17553672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5" y="13919200"/>
            <a:ext cx="14550390" cy="25288243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F26F1-285B-403F-B4AB-6AB4C556E0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21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27B63-C2B3-45F6-BC1B-8CE0980DC1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3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E875F-90FB-40C7-8EAC-39C7A9A7C4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029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5" y="1747520"/>
            <a:ext cx="10829927" cy="743712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80" y="1747530"/>
            <a:ext cx="18402300" cy="37459923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5" y="9184650"/>
            <a:ext cx="10829927" cy="30022803"/>
          </a:xfrm>
        </p:spPr>
        <p:txBody>
          <a:bodyPr/>
          <a:lstStyle>
            <a:lvl1pPr marL="0" indent="0">
              <a:buNone/>
              <a:defRPr sz="6700"/>
            </a:lvl1pPr>
            <a:lvl2pPr marL="2194210" indent="0">
              <a:buNone/>
              <a:defRPr sz="5800"/>
            </a:lvl2pPr>
            <a:lvl3pPr marL="4388419" indent="0">
              <a:buNone/>
              <a:defRPr sz="4800"/>
            </a:lvl3pPr>
            <a:lvl4pPr marL="6582629" indent="0">
              <a:buNone/>
              <a:defRPr sz="4300"/>
            </a:lvl4pPr>
            <a:lvl5pPr marL="8776834" indent="0">
              <a:buNone/>
              <a:defRPr sz="4300"/>
            </a:lvl5pPr>
            <a:lvl6pPr marL="10971043" indent="0">
              <a:buNone/>
              <a:defRPr sz="4300"/>
            </a:lvl6pPr>
            <a:lvl7pPr marL="13165253" indent="0">
              <a:buNone/>
              <a:defRPr sz="4300"/>
            </a:lvl7pPr>
            <a:lvl8pPr marL="15359462" indent="0">
              <a:buNone/>
              <a:defRPr sz="4300"/>
            </a:lvl8pPr>
            <a:lvl9pPr marL="17553672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B8273-3B5D-4854-927E-C9200A65D9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967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7" y="30723840"/>
            <a:ext cx="19751040" cy="3627123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7" y="3921760"/>
            <a:ext cx="19751040" cy="26334720"/>
          </a:xfrm>
        </p:spPr>
        <p:txBody>
          <a:bodyPr/>
          <a:lstStyle>
            <a:lvl1pPr marL="0" indent="0">
              <a:buNone/>
              <a:defRPr sz="15400"/>
            </a:lvl1pPr>
            <a:lvl2pPr marL="2194210" indent="0">
              <a:buNone/>
              <a:defRPr sz="13400"/>
            </a:lvl2pPr>
            <a:lvl3pPr marL="4388419" indent="0">
              <a:buNone/>
              <a:defRPr sz="11500"/>
            </a:lvl3pPr>
            <a:lvl4pPr marL="6582629" indent="0">
              <a:buNone/>
              <a:defRPr sz="9600"/>
            </a:lvl4pPr>
            <a:lvl5pPr marL="8776834" indent="0">
              <a:buNone/>
              <a:defRPr sz="9600"/>
            </a:lvl5pPr>
            <a:lvl6pPr marL="10971043" indent="0">
              <a:buNone/>
              <a:defRPr sz="9600"/>
            </a:lvl6pPr>
            <a:lvl7pPr marL="13165253" indent="0">
              <a:buNone/>
              <a:defRPr sz="9600"/>
            </a:lvl7pPr>
            <a:lvl8pPr marL="15359462" indent="0">
              <a:buNone/>
              <a:defRPr sz="9600"/>
            </a:lvl8pPr>
            <a:lvl9pPr marL="17553672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7" y="34350963"/>
            <a:ext cx="19751040" cy="5151117"/>
          </a:xfrm>
        </p:spPr>
        <p:txBody>
          <a:bodyPr/>
          <a:lstStyle>
            <a:lvl1pPr marL="0" indent="0">
              <a:buNone/>
              <a:defRPr sz="6700"/>
            </a:lvl1pPr>
            <a:lvl2pPr marL="2194210" indent="0">
              <a:buNone/>
              <a:defRPr sz="5800"/>
            </a:lvl2pPr>
            <a:lvl3pPr marL="4388419" indent="0">
              <a:buNone/>
              <a:defRPr sz="4800"/>
            </a:lvl3pPr>
            <a:lvl4pPr marL="6582629" indent="0">
              <a:buNone/>
              <a:defRPr sz="4300"/>
            </a:lvl4pPr>
            <a:lvl5pPr marL="8776834" indent="0">
              <a:buNone/>
              <a:defRPr sz="4300"/>
            </a:lvl5pPr>
            <a:lvl6pPr marL="10971043" indent="0">
              <a:buNone/>
              <a:defRPr sz="4300"/>
            </a:lvl6pPr>
            <a:lvl7pPr marL="13165253" indent="0">
              <a:buNone/>
              <a:defRPr sz="4300"/>
            </a:lvl7pPr>
            <a:lvl8pPr marL="15359462" indent="0">
              <a:buNone/>
              <a:defRPr sz="4300"/>
            </a:lvl8pPr>
            <a:lvl9pPr marL="17553672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809F3-A7EF-40EC-B36B-D3125B97A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583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3D4F3-B05E-4E22-BE44-04804589A7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70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919310" y="11247123"/>
            <a:ext cx="26660477" cy="23968455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26462" y="11247123"/>
            <a:ext cx="79444213" cy="2396845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5472-EE96-4ED7-801B-1336C47FD2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433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</p:spPr>
        <p:txBody>
          <a:bodyPr vert="horz" lIns="438840" tIns="219422" rIns="438840" bIns="21942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10241290"/>
            <a:ext cx="29626560" cy="28966163"/>
          </a:xfrm>
          <a:prstGeom prst="rect">
            <a:avLst/>
          </a:prstGeom>
        </p:spPr>
        <p:txBody>
          <a:bodyPr vert="horz" lIns="438840" tIns="219422" rIns="438840" bIns="21942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 vert="horz" lIns="438840" tIns="219422" rIns="438840" bIns="219422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 vert="horz" lIns="438840" tIns="219422" rIns="438840" bIns="219422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 vert="horz" lIns="438840" tIns="219422" rIns="438840" bIns="219422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B8303-9C24-4A6D-9E1A-429F9A71AF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877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388419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656" indent="-1645656" algn="l" defTabSz="4388419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589" indent="-1371379" algn="l" defTabSz="4388419" rtl="0" eaLnBrk="1" latinLnBrk="0" hangingPunct="1">
        <a:spcBef>
          <a:spcPct val="20000"/>
        </a:spcBef>
        <a:buFont typeface="Arial" pitchFamily="34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5522" indent="-1097102" algn="l" defTabSz="4388419" rtl="0" eaLnBrk="1" latinLnBrk="0" hangingPunct="1">
        <a:spcBef>
          <a:spcPct val="20000"/>
        </a:spcBef>
        <a:buFont typeface="Arial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79731" indent="-1097102" algn="l" defTabSz="4388419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3941" indent="-1097102" algn="l" defTabSz="4388419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8150" indent="-1097102" algn="l" defTabSz="4388419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2360" indent="-1097102" algn="l" defTabSz="4388419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6565" indent="-1097102" algn="l" defTabSz="4388419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0774" indent="-1097102" algn="l" defTabSz="4388419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210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419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2629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6834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1043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5253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59462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3672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32918400" cy="455161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566057" y="358438"/>
            <a:ext cx="31971343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7400" b="1" dirty="0" smtClean="0">
                <a:solidFill>
                  <a:schemeClr val="accent2"/>
                </a:solidFill>
                <a:latin typeface="Arial Narrow" pitchFamily="34" charset="0"/>
              </a:rPr>
              <a:t>The Effect of Kisspeptin Receptor Agonist (FTM080</a:t>
            </a:r>
            <a:r>
              <a:rPr lang="en-US" sz="7400" b="1" dirty="0">
                <a:solidFill>
                  <a:schemeClr val="accent2"/>
                </a:solidFill>
                <a:latin typeface="Arial Narrow" pitchFamily="34" charset="0"/>
              </a:rPr>
              <a:t>) </a:t>
            </a:r>
            <a:r>
              <a:rPr lang="en-US" sz="7400" b="1" dirty="0" smtClean="0">
                <a:solidFill>
                  <a:schemeClr val="accent2"/>
                </a:solidFill>
                <a:latin typeface="Arial Narrow" pitchFamily="34" charset="0"/>
              </a:rPr>
              <a:t>on Luteinizing Hormone in Sheep</a:t>
            </a:r>
            <a:endParaRPr lang="en-US" sz="7400" b="1" dirty="0">
              <a:solidFill>
                <a:schemeClr val="accent2"/>
              </a:solidFill>
              <a:latin typeface="Arial Narrow" pitchFamily="34" charset="0"/>
            </a:endParaRPr>
          </a:p>
          <a:p>
            <a:r>
              <a:rPr lang="en-US" sz="5400" i="1" dirty="0" smtClean="0"/>
              <a:t>B. </a:t>
            </a:r>
            <a:r>
              <a:rPr lang="en-US" sz="5400" i="1" dirty="0"/>
              <a:t>Whitlock</a:t>
            </a:r>
            <a:r>
              <a:rPr lang="en-US" sz="5400" i="1" baseline="30000" dirty="0"/>
              <a:t>*1</a:t>
            </a:r>
            <a:r>
              <a:rPr lang="en-US" sz="5400" i="1" dirty="0"/>
              <a:t>, </a:t>
            </a:r>
            <a:r>
              <a:rPr lang="en-US" sz="5400" i="1" dirty="0" smtClean="0"/>
              <a:t>J. </a:t>
            </a:r>
            <a:r>
              <a:rPr lang="en-US" sz="5400" i="1" dirty="0"/>
              <a:t>Daniel</a:t>
            </a:r>
            <a:r>
              <a:rPr lang="en-US" sz="5400" i="1" baseline="30000" dirty="0"/>
              <a:t>2</a:t>
            </a:r>
            <a:r>
              <a:rPr lang="en-US" sz="5400" i="1" dirty="0"/>
              <a:t>, </a:t>
            </a:r>
            <a:r>
              <a:rPr lang="en-US" sz="5400" i="1" dirty="0" smtClean="0"/>
              <a:t>M. </a:t>
            </a:r>
            <a:r>
              <a:rPr lang="en-US" sz="5400" i="1" dirty="0"/>
              <a:t>Hes</a:t>
            </a:r>
            <a:r>
              <a:rPr lang="en-US" sz="5400" i="1" baseline="30000" dirty="0"/>
              <a:t>1</a:t>
            </a:r>
            <a:r>
              <a:rPr lang="en-US" sz="5400" i="1" dirty="0"/>
              <a:t>, </a:t>
            </a:r>
            <a:r>
              <a:rPr lang="en-US" sz="5400" i="1" dirty="0" smtClean="0"/>
              <a:t>B. </a:t>
            </a:r>
            <a:r>
              <a:rPr lang="en-US" sz="5400" i="1" dirty="0"/>
              <a:t>Steele</a:t>
            </a:r>
            <a:r>
              <a:rPr lang="en-US" sz="5400" i="1" baseline="30000" dirty="0"/>
              <a:t>3</a:t>
            </a:r>
            <a:r>
              <a:rPr lang="en-US" sz="5400" i="1" dirty="0"/>
              <a:t>, </a:t>
            </a:r>
            <a:r>
              <a:rPr lang="en-US" sz="5400" i="1" dirty="0" smtClean="0"/>
              <a:t>J. </a:t>
            </a:r>
            <a:r>
              <a:rPr lang="en-US" sz="5400" i="1" dirty="0"/>
              <a:t>Sartin</a:t>
            </a:r>
            <a:r>
              <a:rPr lang="en-US" sz="5400" i="1" baseline="30000" dirty="0"/>
              <a:t>3,4</a:t>
            </a:r>
            <a:r>
              <a:rPr lang="en-US" sz="5400" i="1" dirty="0"/>
              <a:t>, </a:t>
            </a:r>
            <a:r>
              <a:rPr lang="en-US" sz="5400" i="1" dirty="0" smtClean="0"/>
              <a:t>S. </a:t>
            </a:r>
            <a:r>
              <a:rPr lang="en-US" sz="5400" i="1" dirty="0"/>
              <a:t>Oishi</a:t>
            </a:r>
            <a:r>
              <a:rPr lang="en-US" sz="5400" i="1" baseline="30000" dirty="0"/>
              <a:t>5</a:t>
            </a:r>
            <a:r>
              <a:rPr lang="en-US" sz="5400" i="1" dirty="0"/>
              <a:t>, and </a:t>
            </a:r>
            <a:r>
              <a:rPr lang="en-US" sz="5400" i="1" dirty="0" smtClean="0"/>
              <a:t>N. Fujii</a:t>
            </a:r>
            <a:r>
              <a:rPr lang="en-US" sz="5400" i="1" baseline="30000" dirty="0" smtClean="0"/>
              <a:t>5</a:t>
            </a:r>
            <a:endParaRPr lang="en-US" sz="5400" i="1" dirty="0"/>
          </a:p>
          <a:p>
            <a:pPr defTabSz="4389438"/>
            <a:r>
              <a:rPr lang="en-US" sz="2400" dirty="0" smtClean="0"/>
              <a:t>1: Department of Large Animal Clinical Sciences ~ The University of Tennessee College of Veterinary Medicine,  Knoxville, TN USA</a:t>
            </a:r>
          </a:p>
          <a:p>
            <a:r>
              <a:rPr lang="en-US" sz="2400" dirty="0" smtClean="0"/>
              <a:t>2: Department </a:t>
            </a:r>
            <a:r>
              <a:rPr lang="en-US" sz="2400" dirty="0"/>
              <a:t>of Animal </a:t>
            </a:r>
            <a:r>
              <a:rPr lang="en-US" sz="2400" dirty="0" smtClean="0"/>
              <a:t>Science ~  </a:t>
            </a:r>
            <a:r>
              <a:rPr lang="en-US" sz="2400" dirty="0"/>
              <a:t>Berry College, Mt. Berry, GA 30149</a:t>
            </a:r>
          </a:p>
          <a:p>
            <a:r>
              <a:rPr lang="en-US" sz="2400" dirty="0" smtClean="0"/>
              <a:t>3: Department </a:t>
            </a:r>
            <a:r>
              <a:rPr lang="en-US" sz="2400" dirty="0"/>
              <a:t>of Anatomy, Physiology and </a:t>
            </a:r>
            <a:r>
              <a:rPr lang="en-US" sz="2400" dirty="0" smtClean="0"/>
              <a:t>Pharmacology ~ </a:t>
            </a:r>
            <a:r>
              <a:rPr lang="en-US" sz="2400" dirty="0"/>
              <a:t>College of </a:t>
            </a:r>
            <a:r>
              <a:rPr lang="en-US" sz="2400" dirty="0" smtClean="0"/>
              <a:t>Veterinary </a:t>
            </a:r>
            <a:r>
              <a:rPr lang="en-US" sz="2400" dirty="0"/>
              <a:t>Medicine, Auburn University, Auburn, AL 36849</a:t>
            </a:r>
          </a:p>
          <a:p>
            <a:r>
              <a:rPr lang="en-US" sz="2400" dirty="0" smtClean="0"/>
              <a:t>4: Agricultural </a:t>
            </a:r>
            <a:r>
              <a:rPr lang="en-US" sz="2400" dirty="0"/>
              <a:t>Experiment </a:t>
            </a:r>
            <a:r>
              <a:rPr lang="en-US" sz="2400" dirty="0" smtClean="0"/>
              <a:t>Station ~  </a:t>
            </a:r>
            <a:r>
              <a:rPr lang="en-US" sz="2400" dirty="0"/>
              <a:t>Auburn University, Auburn, AL 36849</a:t>
            </a:r>
          </a:p>
          <a:p>
            <a:r>
              <a:rPr lang="en-US" sz="2400" dirty="0" smtClean="0"/>
              <a:t>5: Graduate </a:t>
            </a:r>
            <a:r>
              <a:rPr lang="en-US" sz="2400" dirty="0"/>
              <a:t>School of Pharmaceutical </a:t>
            </a:r>
            <a:r>
              <a:rPr lang="en-US" sz="2400" dirty="0" smtClean="0"/>
              <a:t>Sciences ~ </a:t>
            </a:r>
            <a:r>
              <a:rPr lang="en-US" sz="2400" dirty="0"/>
              <a:t>Kyoto University, Sakyo-ku, Kyoto 606-8501, </a:t>
            </a:r>
            <a:r>
              <a:rPr lang="en-US" sz="2400" dirty="0" smtClean="0"/>
              <a:t>Japan</a:t>
            </a:r>
            <a:endParaRPr lang="en-US" sz="2400" dirty="0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440871" y="4750558"/>
            <a:ext cx="11293928" cy="7602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389438">
              <a:spcBef>
                <a:spcPct val="50000"/>
              </a:spcBef>
            </a:pPr>
            <a:r>
              <a:rPr lang="en-US" sz="5400" b="1" dirty="0" smtClean="0">
                <a:solidFill>
                  <a:schemeClr val="tx2"/>
                </a:solidFill>
                <a:latin typeface="Arial Narrow" pitchFamily="34" charset="0"/>
              </a:rPr>
              <a:t>Abstract</a:t>
            </a:r>
          </a:p>
          <a:p>
            <a:pPr lvl="1" defTabSz="4389438">
              <a:spcBef>
                <a:spcPct val="50000"/>
              </a:spcBef>
            </a:pPr>
            <a:r>
              <a:rPr lang="de-DE" sz="2800" dirty="0" smtClean="0"/>
              <a:t>Kisspeptin </a:t>
            </a:r>
            <a:r>
              <a:rPr lang="de-DE" sz="2800" dirty="0"/>
              <a:t>receptor (Kiss1r) agonists with increased </a:t>
            </a:r>
            <a:r>
              <a:rPr lang="de-DE" sz="2800" dirty="0" smtClean="0"/>
              <a:t>half-life </a:t>
            </a:r>
            <a:r>
              <a:rPr lang="de-DE" sz="2800" dirty="0"/>
              <a:t>and similar efficacy to kisspeptin </a:t>
            </a:r>
            <a:r>
              <a:rPr lang="de-DE" sz="2800" dirty="0" smtClean="0"/>
              <a:t>(KP) </a:t>
            </a:r>
            <a:r>
              <a:rPr lang="de-DE" sz="2800" i="1" dirty="0" smtClean="0"/>
              <a:t>in </a:t>
            </a:r>
            <a:r>
              <a:rPr lang="de-DE" sz="2800" i="1" dirty="0"/>
              <a:t>vitro</a:t>
            </a:r>
            <a:r>
              <a:rPr lang="de-DE" sz="2800" dirty="0"/>
              <a:t> potentially may </a:t>
            </a:r>
            <a:r>
              <a:rPr lang="en-US" sz="2800" dirty="0"/>
              <a:t>provide beneficial applications in breeding management of many </a:t>
            </a:r>
            <a:r>
              <a:rPr lang="en-US" sz="2800" dirty="0" smtClean="0"/>
              <a:t>species. However</a:t>
            </a:r>
            <a:r>
              <a:rPr lang="en-US" sz="2800" dirty="0"/>
              <a:t>, many of these agonists have not been tested </a:t>
            </a:r>
            <a:r>
              <a:rPr lang="en-US" sz="2800" i="1" dirty="0"/>
              <a:t>in vivo</a:t>
            </a:r>
            <a:r>
              <a:rPr lang="en-US" sz="2800" dirty="0"/>
              <a:t>.  This study was designed to test t</a:t>
            </a:r>
            <a:r>
              <a:rPr lang="de-DE" sz="2800" dirty="0"/>
              <a:t>he effect of a Kiss1r agonist (</a:t>
            </a:r>
            <a:r>
              <a:rPr lang="en-US" sz="2800" dirty="0"/>
              <a:t>FTM080) on luteinizing hormone (LH) </a:t>
            </a:r>
            <a:r>
              <a:rPr lang="en-US" sz="2800" i="1" dirty="0"/>
              <a:t>in vivo</a:t>
            </a:r>
            <a:r>
              <a:rPr lang="en-US" sz="2800" i="1" dirty="0" smtClean="0"/>
              <a:t>.</a:t>
            </a:r>
            <a:r>
              <a:rPr lang="en-US" sz="2800" dirty="0" smtClean="0"/>
              <a:t> Sheep </a:t>
            </a:r>
            <a:r>
              <a:rPr lang="en-US" sz="2800" dirty="0"/>
              <a:t>were treated with FTM080 (500 </a:t>
            </a:r>
            <a:r>
              <a:rPr lang="en-US" sz="2800" dirty="0" err="1" smtClean="0"/>
              <a:t>pmol</a:t>
            </a:r>
            <a:r>
              <a:rPr lang="en-US" sz="2800" dirty="0" smtClean="0"/>
              <a:t>/kg BW) </a:t>
            </a:r>
            <a:r>
              <a:rPr lang="en-US" sz="2800" dirty="0"/>
              <a:t>or sterile water in a 2-ml bolus via the jugular cannula.  Serial blood samples were collected </a:t>
            </a:r>
            <a:r>
              <a:rPr lang="en-US" sz="2800"/>
              <a:t>every </a:t>
            </a:r>
            <a:r>
              <a:rPr lang="en-US" sz="2800" smtClean="0"/>
              <a:t/>
            </a:r>
            <a:br>
              <a:rPr lang="en-US" sz="2800" smtClean="0"/>
            </a:br>
            <a:r>
              <a:rPr lang="en-US" sz="2800" smtClean="0"/>
              <a:t>15-min </a:t>
            </a:r>
            <a:r>
              <a:rPr lang="en-US" sz="2800" dirty="0"/>
              <a:t>before (1 </a:t>
            </a:r>
            <a:r>
              <a:rPr lang="en-US" sz="2800" dirty="0" err="1"/>
              <a:t>hr</a:t>
            </a:r>
            <a:r>
              <a:rPr lang="en-US" sz="2800" dirty="0"/>
              <a:t>) and after (1 </a:t>
            </a:r>
            <a:r>
              <a:rPr lang="en-US" sz="2800" dirty="0" err="1"/>
              <a:t>hr</a:t>
            </a:r>
            <a:r>
              <a:rPr lang="en-US" sz="2800" dirty="0"/>
              <a:t>) </a:t>
            </a:r>
            <a:r>
              <a:rPr lang="en-US" sz="2800" dirty="0" smtClean="0"/>
              <a:t>treatment. Intravenous </a:t>
            </a:r>
            <a:r>
              <a:rPr lang="en-US" sz="2800" dirty="0"/>
              <a:t>(IV) injection of FTM080 increased (P &lt; 0.05) LH plasma concentrations through the 45-min sample following treatment. Moreover, the area under the curve of LH in the period from 0 to </a:t>
            </a:r>
            <a:r>
              <a:rPr lang="en-US" sz="2800" dirty="0" smtClean="0"/>
              <a:t>60-min </a:t>
            </a:r>
            <a:r>
              <a:rPr lang="en-US" sz="2800" dirty="0"/>
              <a:t>following FTM080 treatment was also increased (P &lt; 0.05</a:t>
            </a:r>
            <a:r>
              <a:rPr lang="en-US" sz="2800" dirty="0" smtClean="0"/>
              <a:t>). These </a:t>
            </a:r>
            <a:r>
              <a:rPr lang="en-US" sz="2800" dirty="0"/>
              <a:t>data provide evidence to suggest that FTM080 stimulates the gonadotropic axis of ruminants </a:t>
            </a:r>
            <a:r>
              <a:rPr lang="en-US" sz="2800" i="1" dirty="0"/>
              <a:t>in vivo</a:t>
            </a:r>
            <a:r>
              <a:rPr lang="en-US" sz="2800" dirty="0"/>
              <a:t>. 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440872" y="12902017"/>
            <a:ext cx="11979728" cy="8063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389438">
              <a:spcBef>
                <a:spcPct val="50000"/>
              </a:spcBef>
            </a:pPr>
            <a:r>
              <a:rPr lang="en-US" sz="5400" b="1" dirty="0" smtClean="0">
                <a:solidFill>
                  <a:schemeClr val="tx2"/>
                </a:solidFill>
                <a:latin typeface="Arial Narrow" pitchFamily="34" charset="0"/>
              </a:rPr>
              <a:t>Introduction</a:t>
            </a:r>
          </a:p>
          <a:p>
            <a:pPr defTabSz="4389438">
              <a:spcBef>
                <a:spcPct val="50000"/>
              </a:spcBef>
            </a:pPr>
            <a:r>
              <a:rPr lang="en-US" sz="3200" dirty="0" smtClean="0"/>
              <a:t>Kisspeptin and Kiss1r </a:t>
            </a:r>
            <a:r>
              <a:rPr lang="en-US" sz="3200" dirty="0"/>
              <a:t>are integral to central regulation of the gonadotropic-axis [</a:t>
            </a:r>
            <a:r>
              <a:rPr lang="en-US" sz="3200" dirty="0" smtClean="0"/>
              <a:t>1]. The </a:t>
            </a:r>
            <a:r>
              <a:rPr lang="en-US" sz="3200" dirty="0"/>
              <a:t>demonstration that </a:t>
            </a:r>
            <a:r>
              <a:rPr lang="en-US" sz="3200" dirty="0" smtClean="0"/>
              <a:t>IV </a:t>
            </a:r>
            <a:r>
              <a:rPr lang="en-US" sz="3200" dirty="0"/>
              <a:t>infusion of KP can stimulate </a:t>
            </a:r>
            <a:r>
              <a:rPr lang="en-US" sz="3200" dirty="0" smtClean="0"/>
              <a:t>gonadotropin secretion and ovulation </a:t>
            </a:r>
            <a:r>
              <a:rPr lang="en-US" sz="3200" dirty="0"/>
              <a:t>in seasonally anestrous female sheep offers a means of manipulating the reproductive </a:t>
            </a:r>
            <a:r>
              <a:rPr lang="en-US" sz="3200" dirty="0" smtClean="0"/>
              <a:t>axis [2]. </a:t>
            </a:r>
            <a:r>
              <a:rPr lang="en-US" sz="3200" dirty="0"/>
              <a:t>However, KP may be of limited clinical use because of the short circulating half-life </a:t>
            </a:r>
            <a:r>
              <a:rPr lang="en-US" sz="3200" dirty="0" smtClean="0"/>
              <a:t>[3].  </a:t>
            </a:r>
            <a:r>
              <a:rPr lang="en-US" sz="3200" dirty="0"/>
              <a:t>Rational modification of Kiss1r agonists were synthesized to be resistant to matrix metalloproteinase activity and found to have increased half-life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in </a:t>
            </a:r>
            <a:r>
              <a:rPr lang="en-US" sz="3200" dirty="0"/>
              <a:t>murine serum, and to have comparable binding affinity and efficacy </a:t>
            </a:r>
            <a:r>
              <a:rPr lang="en-US" sz="3200" i="1" dirty="0"/>
              <a:t>in vitro</a:t>
            </a:r>
            <a:r>
              <a:rPr lang="en-US" sz="3200" dirty="0"/>
              <a:t> to KP </a:t>
            </a:r>
            <a:r>
              <a:rPr lang="en-US" sz="3200" dirty="0" smtClean="0"/>
              <a:t>[4,5]. </a:t>
            </a:r>
            <a:r>
              <a:rPr lang="en-US" sz="3200" dirty="0"/>
              <a:t>However, </a:t>
            </a:r>
            <a:r>
              <a:rPr lang="en-US" sz="3200" i="1" dirty="0"/>
              <a:t>in vivo</a:t>
            </a:r>
            <a:r>
              <a:rPr lang="en-US" sz="3200" dirty="0"/>
              <a:t> activities of these peptides have not yet been studied.  Thus, the present experiment was designed to determine the effect of a novel Kiss1r agonist on plasma LH concentrations in seasonally anestrus female sheep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13235668" y="14325600"/>
            <a:ext cx="18539732" cy="9156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389438">
              <a:spcBef>
                <a:spcPct val="50000"/>
              </a:spcBef>
            </a:pPr>
            <a:r>
              <a:rPr lang="en-US" sz="5400" b="1" dirty="0" smtClean="0">
                <a:solidFill>
                  <a:schemeClr val="tx2"/>
                </a:solidFill>
                <a:latin typeface="Arial Narrow" pitchFamily="34" charset="0"/>
              </a:rPr>
              <a:t>Results</a:t>
            </a:r>
          </a:p>
          <a:p>
            <a:pPr marL="731520" indent="-457200" defTabSz="4389438">
              <a:spcBef>
                <a:spcPts val="1800"/>
              </a:spcBef>
              <a:spcAft>
                <a:spcPts val="600"/>
              </a:spcAft>
              <a:buClr>
                <a:schemeClr val="accent1"/>
              </a:buClr>
              <a:buSzPct val="200000"/>
              <a:buFont typeface="Arial" pitchFamily="34" charset="0"/>
              <a:buChar char="•"/>
            </a:pPr>
            <a:r>
              <a:rPr lang="en-US" sz="3200" dirty="0" smtClean="0"/>
              <a:t>Three ewes </a:t>
            </a:r>
            <a:r>
              <a:rPr lang="en-US" sz="3200" dirty="0"/>
              <a:t>per treatment are </a:t>
            </a:r>
            <a:r>
              <a:rPr lang="en-US" sz="3200" dirty="0" smtClean="0"/>
              <a:t>reported; two </a:t>
            </a:r>
            <a:r>
              <a:rPr lang="en-US" sz="3200" dirty="0"/>
              <a:t>ewes (one per treatment) were excluded from the analysis and results </a:t>
            </a:r>
            <a:r>
              <a:rPr lang="en-US" sz="3200" dirty="0" smtClean="0"/>
              <a:t>due to plasma </a:t>
            </a:r>
            <a:r>
              <a:rPr lang="en-US" sz="3200" dirty="0"/>
              <a:t>progesterone concentrations were </a:t>
            </a:r>
            <a:r>
              <a:rPr lang="en-US" sz="3200" dirty="0" smtClean="0"/>
              <a:t>&gt;1 </a:t>
            </a:r>
            <a:r>
              <a:rPr lang="en-US" sz="3200" dirty="0"/>
              <a:t>ng/mL (2.60 and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1.70 </a:t>
            </a:r>
            <a:r>
              <a:rPr lang="en-US" sz="3200" dirty="0" err="1" smtClean="0"/>
              <a:t>ng</a:t>
            </a:r>
            <a:r>
              <a:rPr lang="en-US" sz="3200" dirty="0" smtClean="0"/>
              <a:t>/mL). </a:t>
            </a:r>
          </a:p>
          <a:p>
            <a:pPr marL="731520" indent="-457200" defTabSz="4389438">
              <a:spcBef>
                <a:spcPts val="1800"/>
              </a:spcBef>
              <a:spcAft>
                <a:spcPts val="600"/>
              </a:spcAft>
              <a:buClr>
                <a:schemeClr val="accent1"/>
              </a:buClr>
              <a:buSzPct val="200000"/>
              <a:buFont typeface="Arial" pitchFamily="34" charset="0"/>
              <a:buChar char="•"/>
            </a:pPr>
            <a:r>
              <a:rPr lang="en-US" sz="3200" dirty="0" smtClean="0"/>
              <a:t>Plasma </a:t>
            </a:r>
            <a:r>
              <a:rPr lang="en-US" sz="3200" dirty="0"/>
              <a:t>progesterone concentration for the remainder of the animals </a:t>
            </a:r>
            <a:r>
              <a:rPr lang="en-US" sz="3200" dirty="0" smtClean="0"/>
              <a:t>was &lt;1 </a:t>
            </a:r>
            <a:r>
              <a:rPr lang="en-US" sz="3200" dirty="0"/>
              <a:t>ng / mL [0.12 ± 0.08 (SEM) </a:t>
            </a:r>
            <a:r>
              <a:rPr lang="en-US" sz="3200" dirty="0" err="1" smtClean="0"/>
              <a:t>ng</a:t>
            </a:r>
            <a:r>
              <a:rPr lang="en-US" sz="3200" dirty="0" smtClean="0"/>
              <a:t>/mL</a:t>
            </a:r>
            <a:r>
              <a:rPr lang="en-US" sz="3200" dirty="0"/>
              <a:t>]. </a:t>
            </a:r>
            <a:r>
              <a:rPr lang="en-US" sz="3200" dirty="0" smtClean="0"/>
              <a:t>Mean </a:t>
            </a:r>
            <a:r>
              <a:rPr lang="en-US" sz="3200" dirty="0"/>
              <a:t>± SEM plasma LH concentration was 0.31 ± 0.16 ng/mL and 0.14 ± 0.06 ng/mL before treatment with sterile water and FTM080, respectively. </a:t>
            </a:r>
            <a:r>
              <a:rPr lang="en-US" sz="3200" dirty="0" smtClean="0"/>
              <a:t>Mean </a:t>
            </a:r>
            <a:r>
              <a:rPr lang="en-US" sz="3200" dirty="0"/>
              <a:t>plasma LH </a:t>
            </a:r>
            <a:r>
              <a:rPr lang="en-US" sz="3200" dirty="0" err="1" smtClean="0"/>
              <a:t>concentra-tion</a:t>
            </a:r>
            <a:r>
              <a:rPr lang="en-US" sz="3200" dirty="0" smtClean="0"/>
              <a:t> </a:t>
            </a:r>
            <a:r>
              <a:rPr lang="en-US" sz="3200" dirty="0"/>
              <a:t>was 0.21 ± 0.08 ng/mL and 0.97 ± 0.72 ng/mL after treatment with sterile water and FTM080, respectively.  Treatment had no effect (P = 0.1641) on mean plasma LH concentration.  </a:t>
            </a:r>
            <a:endParaRPr lang="en-US" sz="3200" dirty="0" smtClean="0"/>
          </a:p>
          <a:p>
            <a:pPr marL="731520" indent="-457200" defTabSz="4389438">
              <a:spcBef>
                <a:spcPts val="1800"/>
              </a:spcBef>
              <a:spcAft>
                <a:spcPts val="600"/>
              </a:spcAft>
              <a:buClr>
                <a:schemeClr val="accent1"/>
              </a:buClr>
              <a:buSzPct val="200000"/>
              <a:buFont typeface="Arial" pitchFamily="34" charset="0"/>
              <a:buChar char="•"/>
            </a:pPr>
            <a:r>
              <a:rPr lang="en-US" sz="3200" dirty="0" smtClean="0"/>
              <a:t>There was </a:t>
            </a:r>
            <a:r>
              <a:rPr lang="en-US" sz="3200" dirty="0"/>
              <a:t>an effect of time (P = 0.0019) and an interaction of treatment and time (P = 0.0009)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on </a:t>
            </a:r>
            <a:r>
              <a:rPr lang="en-US" sz="3200" dirty="0"/>
              <a:t>plasma LH concentrations.  Plasma LH concentrations following treatment with FTM080 were significantly greater than the controls (P &lt; 0.05) through the 45-min sample </a:t>
            </a:r>
            <a:r>
              <a:rPr lang="en-US" sz="3200" b="1" i="1" dirty="0"/>
              <a:t>(Figure </a:t>
            </a:r>
            <a:r>
              <a:rPr lang="en-US" sz="3200" b="1" i="1" dirty="0" smtClean="0"/>
              <a:t>1) </a:t>
            </a:r>
            <a:r>
              <a:rPr lang="en-US" sz="3200" dirty="0" smtClean="0"/>
              <a:t>and there </a:t>
            </a:r>
            <a:r>
              <a:rPr lang="en-US" sz="3200" dirty="0"/>
              <a:t>was no effect of treatment (P = 0.1590) on area under the LH curve. However, there was an effect of period (pre- and post-treatment) (P = 0.0464) and an interaction of period and treatment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(</a:t>
            </a:r>
            <a:r>
              <a:rPr lang="en-US" sz="3200" dirty="0"/>
              <a:t>P = 0.0150) on area under the LH curve.  The area under the curve of LH in the period from 0 to 60 min following FTM080 treatment was greater than all other treatments and periods </a:t>
            </a:r>
            <a:r>
              <a:rPr lang="en-US" sz="3200" b="1" i="1" dirty="0"/>
              <a:t>(Figure 2</a:t>
            </a:r>
            <a:r>
              <a:rPr lang="en-US" sz="3200" b="1" i="1" dirty="0" smtClean="0"/>
              <a:t>).</a:t>
            </a:r>
            <a:endParaRPr lang="en-US" sz="3200" b="1" i="1" dirty="0"/>
          </a:p>
        </p:txBody>
      </p:sp>
      <p:sp>
        <p:nvSpPr>
          <p:cNvPr id="2117" name="Text Box 69"/>
          <p:cNvSpPr txBox="1">
            <a:spLocks noChangeArrowheads="1"/>
          </p:cNvSpPr>
          <p:nvPr/>
        </p:nvSpPr>
        <p:spPr bwMode="auto">
          <a:xfrm>
            <a:off x="13235668" y="24003000"/>
            <a:ext cx="18768332" cy="1372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 defTabSz="4389438">
              <a:spcBef>
                <a:spcPct val="50000"/>
              </a:spcBef>
            </a:pPr>
            <a:r>
              <a:rPr lang="en-US" sz="5400" b="1" dirty="0" smtClean="0">
                <a:solidFill>
                  <a:schemeClr val="tx2"/>
                </a:solidFill>
                <a:latin typeface="Arial Narrow" pitchFamily="34" charset="0"/>
              </a:rPr>
              <a:t>Summary</a:t>
            </a:r>
          </a:p>
          <a:p>
            <a:pPr marL="914400" lvl="1" indent="-457200" defTabSz="4389438">
              <a:lnSpc>
                <a:spcPts val="46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200000"/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3200" dirty="0" smtClean="0"/>
              <a:t>he half-life </a:t>
            </a:r>
            <a:r>
              <a:rPr lang="en-US" sz="3200" dirty="0"/>
              <a:t>of FTM080 in murine serum (6.6 h) is </a:t>
            </a:r>
            <a:r>
              <a:rPr lang="en-US" sz="3200" dirty="0" smtClean="0"/>
              <a:t>greater than KP-10 (&lt; 1 </a:t>
            </a:r>
            <a:r>
              <a:rPr lang="en-US" sz="3200" dirty="0" err="1" smtClean="0"/>
              <a:t>hr</a:t>
            </a:r>
            <a:r>
              <a:rPr lang="en-US" sz="3200" dirty="0" smtClean="0"/>
              <a:t>) while </a:t>
            </a:r>
            <a:r>
              <a:rPr lang="en-US" sz="3200" dirty="0"/>
              <a:t>maintaining bioactivity for Kiss1r </a:t>
            </a:r>
            <a:r>
              <a:rPr lang="en-US" sz="3200" i="1" dirty="0"/>
              <a:t>in vitro</a:t>
            </a:r>
            <a:r>
              <a:rPr lang="en-US" sz="3200" dirty="0"/>
              <a:t> </a:t>
            </a:r>
            <a:r>
              <a:rPr lang="en-US" sz="3200" i="1" dirty="0"/>
              <a:t> </a:t>
            </a:r>
            <a:r>
              <a:rPr lang="en-US" sz="3200" dirty="0" smtClean="0"/>
              <a:t>[4]. However, the </a:t>
            </a:r>
            <a:r>
              <a:rPr lang="en-US" sz="3200" i="1" dirty="0" smtClean="0"/>
              <a:t>in vivo </a:t>
            </a:r>
            <a:r>
              <a:rPr lang="en-US" sz="3200" dirty="0" smtClean="0"/>
              <a:t>activity of FTM080 had not been studied.</a:t>
            </a:r>
            <a:endParaRPr lang="en-US" sz="3200" dirty="0"/>
          </a:p>
          <a:p>
            <a:pPr marL="914400" lvl="1" indent="-457200" defTabSz="4389438">
              <a:lnSpc>
                <a:spcPts val="46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200000"/>
              <a:buFont typeface="Arial" pitchFamily="34" charset="0"/>
              <a:buChar char="•"/>
            </a:pPr>
            <a:r>
              <a:rPr lang="en-US" sz="3200" i="1" dirty="0"/>
              <a:t>In vitro</a:t>
            </a:r>
            <a:r>
              <a:rPr lang="en-US" sz="3200" dirty="0"/>
              <a:t> and </a:t>
            </a:r>
            <a:r>
              <a:rPr lang="en-US" sz="3200" i="1" dirty="0"/>
              <a:t>in vivo</a:t>
            </a:r>
            <a:r>
              <a:rPr lang="en-US" sz="3200" dirty="0"/>
              <a:t> activity/potency of Kiss1r agonists are not always the same </a:t>
            </a:r>
            <a:r>
              <a:rPr lang="en-US" sz="3200" dirty="0" smtClean="0"/>
              <a:t>[9,10]. Some </a:t>
            </a:r>
            <a:br>
              <a:rPr lang="en-US" sz="3200" dirty="0" smtClean="0"/>
            </a:br>
            <a:r>
              <a:rPr lang="en-US" sz="3200" dirty="0" smtClean="0"/>
              <a:t>KP-10 </a:t>
            </a:r>
            <a:r>
              <a:rPr lang="en-US" sz="3200" dirty="0"/>
              <a:t>analogs may act as Kiss1r </a:t>
            </a:r>
            <a:r>
              <a:rPr lang="en-US" sz="3200" dirty="0" err="1"/>
              <a:t>superagonists</a:t>
            </a:r>
            <a:r>
              <a:rPr lang="en-US" sz="3200" dirty="0"/>
              <a:t> in specific </a:t>
            </a:r>
            <a:r>
              <a:rPr lang="en-US" sz="3200" i="1" dirty="0"/>
              <a:t>in vitro</a:t>
            </a:r>
            <a:r>
              <a:rPr lang="en-US" sz="3200" dirty="0"/>
              <a:t> systems, </a:t>
            </a:r>
            <a:r>
              <a:rPr lang="en-US" sz="3200" dirty="0" smtClean="0"/>
              <a:t>but may </a:t>
            </a:r>
            <a:r>
              <a:rPr lang="en-US" sz="3200" dirty="0"/>
              <a:t>not have greater activity than KP-10 </a:t>
            </a:r>
            <a:r>
              <a:rPr lang="en-US" sz="3200" i="1" dirty="0"/>
              <a:t>in vivo</a:t>
            </a:r>
            <a:r>
              <a:rPr lang="en-US" sz="3200" dirty="0" smtClean="0"/>
              <a:t>.</a:t>
            </a:r>
            <a:endParaRPr lang="en-US" sz="3200" dirty="0"/>
          </a:p>
          <a:p>
            <a:pPr marL="914400" lvl="1" indent="-457200" defTabSz="4389438">
              <a:lnSpc>
                <a:spcPts val="46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200000"/>
              <a:buFont typeface="Arial" pitchFamily="34" charset="0"/>
              <a:buChar char="•"/>
            </a:pPr>
            <a:r>
              <a:rPr lang="en-US" sz="3200" dirty="0" smtClean="0"/>
              <a:t>This study of the effect of a Kiss1r agonist in anestrous sheep revealed that intravenous FTM080 stimulated plasma LH concentrations through the 45-min sample.</a:t>
            </a:r>
          </a:p>
          <a:p>
            <a:pPr marL="914400" lvl="1" indent="-457200" defTabSz="4389438">
              <a:lnSpc>
                <a:spcPts val="46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200000"/>
              <a:buFont typeface="Arial" pitchFamily="34" charset="0"/>
              <a:buChar char="•"/>
            </a:pPr>
            <a:r>
              <a:rPr lang="en-US" sz="3200" dirty="0" smtClean="0"/>
              <a:t>There </a:t>
            </a:r>
            <a:r>
              <a:rPr lang="en-US" sz="3200" dirty="0"/>
              <a:t>was approximately a 6-fold increase in plasma LH concentrations following intravenous treatment with FTM080 (from 0.142 to 0.884 </a:t>
            </a:r>
            <a:r>
              <a:rPr lang="en-US" sz="3200" dirty="0" err="1" smtClean="0"/>
              <a:t>ng</a:t>
            </a:r>
            <a:r>
              <a:rPr lang="en-US" sz="3200" dirty="0" smtClean="0"/>
              <a:t>/mL).</a:t>
            </a:r>
          </a:p>
          <a:p>
            <a:pPr marL="914400" lvl="1" indent="-457200" defTabSz="4389438">
              <a:lnSpc>
                <a:spcPts val="46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200000"/>
              <a:buFont typeface="Arial" pitchFamily="34" charset="0"/>
              <a:buChar char="•"/>
            </a:pPr>
            <a:r>
              <a:rPr lang="en-US" sz="3200" dirty="0" smtClean="0"/>
              <a:t>The </a:t>
            </a:r>
            <a:r>
              <a:rPr lang="en-US" sz="3200" dirty="0"/>
              <a:t>magnitude and duration of the LH-response following treatment with FTM080 was similar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to </a:t>
            </a:r>
            <a:r>
              <a:rPr lang="en-US" sz="3200" dirty="0"/>
              <a:t>previous observations in ovariectomized sheep given comparable doses of KP-10 </a:t>
            </a:r>
            <a:r>
              <a:rPr lang="en-US" sz="3200" dirty="0" smtClean="0"/>
              <a:t>[2,11].</a:t>
            </a:r>
          </a:p>
          <a:p>
            <a:pPr marL="914400" lvl="1" indent="-457200" defTabSz="4389438">
              <a:lnSpc>
                <a:spcPts val="46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200000"/>
              <a:buFont typeface="Arial" pitchFamily="34" charset="0"/>
              <a:buChar char="•"/>
            </a:pPr>
            <a:r>
              <a:rPr lang="en-US" sz="3200" dirty="0" smtClean="0"/>
              <a:t>The reported stimulation </a:t>
            </a:r>
            <a:r>
              <a:rPr lang="en-US" sz="3200" dirty="0"/>
              <a:t>of the gonadotropin axis by KP-10 in seasonally acyclic ewes </a:t>
            </a:r>
            <a:r>
              <a:rPr lang="en-US" sz="3200" dirty="0" smtClean="0"/>
              <a:t>[2] </a:t>
            </a:r>
            <a:r>
              <a:rPr lang="en-US" sz="3200" dirty="0"/>
              <a:t>is greater than the effect of FTM080 reported </a:t>
            </a:r>
            <a:r>
              <a:rPr lang="en-US" sz="3200" dirty="0" smtClean="0"/>
              <a:t>in this study.  Caraty et al., [2] reported that an intravenous bolus of KP-10 of approximately half the molar dose used here increased </a:t>
            </a:r>
            <a:r>
              <a:rPr lang="en-US" sz="3200" dirty="0" err="1" smtClean="0"/>
              <a:t>concen-trations</a:t>
            </a:r>
            <a:r>
              <a:rPr lang="en-US" sz="3200" dirty="0" smtClean="0"/>
              <a:t> of LH in plasma of seasonally acyclic ewes from 0.2 </a:t>
            </a:r>
            <a:r>
              <a:rPr lang="en-US" sz="3200" dirty="0" err="1" smtClean="0"/>
              <a:t>ng</a:t>
            </a:r>
            <a:r>
              <a:rPr lang="en-US" sz="3200" dirty="0"/>
              <a:t>/</a:t>
            </a:r>
            <a:r>
              <a:rPr lang="en-US" sz="3200" dirty="0" smtClean="0"/>
              <a:t>mL to 8.0 </a:t>
            </a:r>
            <a:r>
              <a:rPr lang="en-US" sz="3200" dirty="0" err="1" smtClean="0"/>
              <a:t>ng</a:t>
            </a:r>
            <a:r>
              <a:rPr lang="en-US" sz="3200" dirty="0" smtClean="0"/>
              <a:t>/</a:t>
            </a:r>
            <a:r>
              <a:rPr lang="en-US" sz="3200" dirty="0" err="1" smtClean="0"/>
              <a:t>mL.</a:t>
            </a:r>
            <a:r>
              <a:rPr lang="en-US" sz="3200" dirty="0" smtClean="0"/>
              <a:t>  A similar </a:t>
            </a:r>
            <a:r>
              <a:rPr lang="en-US" sz="3200" dirty="0"/>
              <a:t>response was observed by the authors following intravenous KP-10 treatment </a:t>
            </a:r>
            <a:r>
              <a:rPr lang="en-US" sz="3200" dirty="0" smtClean="0"/>
              <a:t>of </a:t>
            </a:r>
            <a:r>
              <a:rPr lang="en-US" sz="3200" dirty="0"/>
              <a:t>seasonally acyclic ewes </a:t>
            </a:r>
            <a:r>
              <a:rPr lang="en-US" sz="2400" i="1" dirty="0"/>
              <a:t>(unpublished observations</a:t>
            </a:r>
            <a:r>
              <a:rPr lang="en-US" sz="2400" i="1" dirty="0" smtClean="0"/>
              <a:t>).</a:t>
            </a:r>
            <a:endParaRPr lang="en-US" sz="3200" i="1" dirty="0" smtClean="0"/>
          </a:p>
          <a:p>
            <a:pPr marL="914400" lvl="1" indent="-457200" defTabSz="4389438">
              <a:lnSpc>
                <a:spcPts val="46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200000"/>
              <a:buFont typeface="Arial" pitchFamily="34" charset="0"/>
              <a:buChar char="•"/>
            </a:pPr>
            <a:r>
              <a:rPr lang="en-US" sz="3200" dirty="0" smtClean="0"/>
              <a:t>These </a:t>
            </a:r>
            <a:r>
              <a:rPr lang="en-US" sz="3200" dirty="0"/>
              <a:t>data provide evidence to suggest that FTM080, a Kiss1r agonist, stimulates the </a:t>
            </a:r>
            <a:r>
              <a:rPr lang="en-US" sz="3200" dirty="0" err="1" smtClean="0"/>
              <a:t>gonado</a:t>
            </a:r>
            <a:r>
              <a:rPr lang="en-US" sz="3200" dirty="0" smtClean="0"/>
              <a:t>-tropic </a:t>
            </a:r>
            <a:r>
              <a:rPr lang="en-US" sz="3200" dirty="0"/>
              <a:t>axis of ruminants </a:t>
            </a:r>
            <a:r>
              <a:rPr lang="en-US" sz="3200" i="1" dirty="0"/>
              <a:t>in vivo</a:t>
            </a:r>
            <a:r>
              <a:rPr lang="en-US" sz="3200" dirty="0"/>
              <a:t>.  However, the increased half-life and comparable efficacy of FTM080 to KP-10 </a:t>
            </a:r>
            <a:r>
              <a:rPr lang="en-US" sz="3200" i="1" dirty="0"/>
              <a:t>in vitro </a:t>
            </a:r>
            <a:r>
              <a:rPr lang="en-US" sz="3200" dirty="0" smtClean="0"/>
              <a:t>[4,5] </a:t>
            </a:r>
            <a:r>
              <a:rPr lang="en-US" sz="3200" dirty="0"/>
              <a:t>does not appear to translate to longer duration of efficacy </a:t>
            </a:r>
            <a:r>
              <a:rPr lang="en-US" sz="3200" i="1" dirty="0"/>
              <a:t>in vivo</a:t>
            </a:r>
            <a:r>
              <a:rPr lang="en-US" sz="3200" dirty="0" smtClean="0"/>
              <a:t>.</a:t>
            </a:r>
            <a:endParaRPr lang="en-US" sz="3200" b="1" dirty="0"/>
          </a:p>
        </p:txBody>
      </p:sp>
      <p:sp>
        <p:nvSpPr>
          <p:cNvPr id="2119" name="Text Box 71"/>
          <p:cNvSpPr txBox="1">
            <a:spLocks noChangeArrowheads="1"/>
          </p:cNvSpPr>
          <p:nvPr/>
        </p:nvSpPr>
        <p:spPr bwMode="auto">
          <a:xfrm>
            <a:off x="14173200" y="37997306"/>
            <a:ext cx="18135600" cy="506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defTabSz="4389438">
              <a:spcBef>
                <a:spcPct val="50000"/>
              </a:spcBef>
            </a:pPr>
            <a:r>
              <a:rPr lang="en-US" sz="3600" b="1" dirty="0" smtClean="0">
                <a:solidFill>
                  <a:schemeClr val="accent1"/>
                </a:solidFill>
              </a:rPr>
              <a:t>References</a:t>
            </a:r>
            <a:endParaRPr lang="en-US" sz="2400" b="1" dirty="0">
              <a:solidFill>
                <a:schemeClr val="accent1"/>
              </a:solidFill>
            </a:endParaRPr>
          </a:p>
          <a:p>
            <a:pPr marL="342900" indent="-342900" defTabSz="4389438">
              <a:spcBef>
                <a:spcPct val="50000"/>
              </a:spcBef>
              <a:buFontTx/>
              <a:buAutoNum type="arabicPeriod"/>
            </a:pPr>
            <a:r>
              <a:rPr lang="en-US" sz="1400" dirty="0" err="1"/>
              <a:t>Seminara</a:t>
            </a:r>
            <a:r>
              <a:rPr lang="en-US" sz="1400" dirty="0"/>
              <a:t> SB, </a:t>
            </a:r>
            <a:r>
              <a:rPr lang="en-US" sz="1400" dirty="0" err="1"/>
              <a:t>Messager</a:t>
            </a:r>
            <a:r>
              <a:rPr lang="en-US" sz="1400" dirty="0"/>
              <a:t> S, </a:t>
            </a:r>
            <a:r>
              <a:rPr lang="en-US" sz="1400" dirty="0" err="1" smtClean="0"/>
              <a:t>Chatzidaki</a:t>
            </a:r>
            <a:r>
              <a:rPr lang="en-US" sz="1400" dirty="0" smtClean="0"/>
              <a:t> EE, Thresher RR, </a:t>
            </a:r>
            <a:r>
              <a:rPr lang="en-US" sz="1400" dirty="0" err="1" smtClean="0"/>
              <a:t>Acierno</a:t>
            </a:r>
            <a:r>
              <a:rPr lang="en-US" sz="1400" dirty="0" smtClean="0"/>
              <a:t> JS, Jr., </a:t>
            </a:r>
            <a:r>
              <a:rPr lang="en-US" sz="1400" dirty="0" err="1" smtClean="0"/>
              <a:t>Shagoury</a:t>
            </a:r>
            <a:r>
              <a:rPr lang="en-US" sz="1400" dirty="0" smtClean="0"/>
              <a:t> JK, Bo-Abbas Y, </a:t>
            </a:r>
            <a:r>
              <a:rPr lang="en-US" sz="1400" dirty="0" err="1" smtClean="0"/>
              <a:t>Kuohung</a:t>
            </a:r>
            <a:r>
              <a:rPr lang="en-US" sz="1400" dirty="0" smtClean="0"/>
              <a:t> W, </a:t>
            </a:r>
            <a:r>
              <a:rPr lang="en-US" sz="1400" dirty="0" err="1" smtClean="0"/>
              <a:t>Schwinof</a:t>
            </a:r>
            <a:r>
              <a:rPr lang="en-US" sz="1400" dirty="0" smtClean="0"/>
              <a:t> KM, </a:t>
            </a:r>
            <a:r>
              <a:rPr lang="en-US" sz="1400" dirty="0" err="1" smtClean="0"/>
              <a:t>Hendrick</a:t>
            </a:r>
            <a:r>
              <a:rPr lang="en-US" sz="1400" dirty="0" smtClean="0"/>
              <a:t> AG, Zahn D, Dixon J, Kaiser UB, </a:t>
            </a:r>
            <a:r>
              <a:rPr lang="en-US" sz="1400" dirty="0" err="1" smtClean="0"/>
              <a:t>Slaugenhaupt</a:t>
            </a:r>
            <a:r>
              <a:rPr lang="en-US" sz="1400" dirty="0" smtClean="0"/>
              <a:t> SA, </a:t>
            </a:r>
            <a:r>
              <a:rPr lang="en-US" sz="1400" dirty="0" err="1" smtClean="0"/>
              <a:t>Gusella</a:t>
            </a:r>
            <a:r>
              <a:rPr lang="en-US" sz="1400" dirty="0" smtClean="0"/>
              <a:t> JF, </a:t>
            </a:r>
            <a:r>
              <a:rPr lang="en-US" sz="1400" dirty="0" err="1" smtClean="0"/>
              <a:t>O'Rahilly</a:t>
            </a:r>
            <a:r>
              <a:rPr lang="en-US" sz="1400" dirty="0" smtClean="0"/>
              <a:t> S, Carlton MB, Crowley WF, Jr., </a:t>
            </a:r>
            <a:r>
              <a:rPr lang="en-US" sz="1400" dirty="0" err="1" smtClean="0"/>
              <a:t>Aparicio</a:t>
            </a:r>
            <a:r>
              <a:rPr lang="en-US" sz="1400" dirty="0" smtClean="0"/>
              <a:t> SA, </a:t>
            </a:r>
            <a:r>
              <a:rPr lang="en-US" sz="1400" dirty="0" err="1" smtClean="0"/>
              <a:t>Colledge</a:t>
            </a:r>
            <a:r>
              <a:rPr lang="en-US" sz="1400" dirty="0" smtClean="0"/>
              <a:t> WH: </a:t>
            </a:r>
            <a:r>
              <a:rPr lang="en-US" sz="1400" dirty="0"/>
              <a:t>The gpr54 gene as a regulator of puberty. N </a:t>
            </a:r>
            <a:r>
              <a:rPr lang="en-US" sz="1400" dirty="0" err="1"/>
              <a:t>Engl</a:t>
            </a:r>
            <a:r>
              <a:rPr lang="en-US" sz="1400" dirty="0"/>
              <a:t> J Med 2003;349:1614-1627.</a:t>
            </a:r>
          </a:p>
          <a:p>
            <a:pPr marL="342900" indent="-342900" defTabSz="4389438">
              <a:spcBef>
                <a:spcPct val="50000"/>
              </a:spcBef>
              <a:buFontTx/>
              <a:buAutoNum type="arabicPeriod"/>
            </a:pPr>
            <a:r>
              <a:rPr lang="en-US" sz="1400" dirty="0"/>
              <a:t>Caraty A, Smith JT, </a:t>
            </a:r>
            <a:r>
              <a:rPr lang="en-US" sz="1400" dirty="0" err="1" smtClean="0"/>
              <a:t>Lomet</a:t>
            </a:r>
            <a:r>
              <a:rPr lang="en-US" sz="1400" dirty="0" smtClean="0"/>
              <a:t> D, Ben Said S, Morrissey A, </a:t>
            </a:r>
            <a:r>
              <a:rPr lang="en-US" sz="1400" dirty="0" err="1" smtClean="0"/>
              <a:t>Cognie</a:t>
            </a:r>
            <a:r>
              <a:rPr lang="en-US" sz="1400" dirty="0" smtClean="0"/>
              <a:t> J, </a:t>
            </a:r>
            <a:r>
              <a:rPr lang="en-US" sz="1400" dirty="0" err="1" smtClean="0"/>
              <a:t>Doughton</a:t>
            </a:r>
            <a:r>
              <a:rPr lang="en-US" sz="1400" dirty="0" smtClean="0"/>
              <a:t> B, </a:t>
            </a:r>
            <a:r>
              <a:rPr lang="en-US" sz="1400" dirty="0" err="1" smtClean="0"/>
              <a:t>Baril</a:t>
            </a:r>
            <a:r>
              <a:rPr lang="en-US" sz="1400" dirty="0" smtClean="0"/>
              <a:t> G, </a:t>
            </a:r>
            <a:r>
              <a:rPr lang="en-US" sz="1400" dirty="0" err="1" smtClean="0"/>
              <a:t>Briant</a:t>
            </a:r>
            <a:r>
              <a:rPr lang="en-US" sz="1400" dirty="0" smtClean="0"/>
              <a:t> C, Clarke IJ: </a:t>
            </a:r>
            <a:r>
              <a:rPr lang="en-US" sz="1400" dirty="0"/>
              <a:t>Kisspeptin synchronizes preovulatory surges in cyclical ewes and causes ovulation in seasonally acyclic ewes. Endocrinology 2007;148:5258-5267.</a:t>
            </a:r>
          </a:p>
          <a:p>
            <a:pPr marL="342900" indent="-342900" defTabSz="4389438">
              <a:spcBef>
                <a:spcPct val="50000"/>
              </a:spcBef>
              <a:buFontTx/>
              <a:buAutoNum type="arabicPeriod"/>
            </a:pPr>
            <a:r>
              <a:rPr lang="en-US" sz="1400" dirty="0" err="1"/>
              <a:t>Kotani</a:t>
            </a:r>
            <a:r>
              <a:rPr lang="en-US" sz="1400" dirty="0"/>
              <a:t> M, </a:t>
            </a:r>
            <a:r>
              <a:rPr lang="en-US" sz="1400" dirty="0" err="1"/>
              <a:t>Detheux</a:t>
            </a:r>
            <a:r>
              <a:rPr lang="en-US" sz="1400" dirty="0"/>
              <a:t> M, </a:t>
            </a:r>
            <a:r>
              <a:rPr lang="en-US" sz="1400" dirty="0" err="1" smtClean="0"/>
              <a:t>Vandenbogaerde</a:t>
            </a:r>
            <a:r>
              <a:rPr lang="en-US" sz="1400" dirty="0" smtClean="0"/>
              <a:t> A, </a:t>
            </a:r>
            <a:r>
              <a:rPr lang="en-US" sz="1400" dirty="0" err="1" smtClean="0"/>
              <a:t>Communi</a:t>
            </a:r>
            <a:r>
              <a:rPr lang="en-US" sz="1400" dirty="0" smtClean="0"/>
              <a:t> D, </a:t>
            </a:r>
            <a:r>
              <a:rPr lang="en-US" sz="1400" dirty="0" err="1" smtClean="0"/>
              <a:t>Vanderwinden</a:t>
            </a:r>
            <a:r>
              <a:rPr lang="en-US" sz="1400" dirty="0" smtClean="0"/>
              <a:t> JM, Le </a:t>
            </a:r>
            <a:r>
              <a:rPr lang="en-US" sz="1400" dirty="0" err="1" smtClean="0"/>
              <a:t>Poul</a:t>
            </a:r>
            <a:r>
              <a:rPr lang="en-US" sz="1400" dirty="0" smtClean="0"/>
              <a:t> E, </a:t>
            </a:r>
            <a:r>
              <a:rPr lang="en-US" sz="1400" dirty="0" err="1" smtClean="0"/>
              <a:t>Brezillon</a:t>
            </a:r>
            <a:r>
              <a:rPr lang="en-US" sz="1400" dirty="0" smtClean="0"/>
              <a:t> S, </a:t>
            </a:r>
            <a:r>
              <a:rPr lang="en-US" sz="1400" dirty="0" err="1" smtClean="0"/>
              <a:t>Tyldesley</a:t>
            </a:r>
            <a:r>
              <a:rPr lang="en-US" sz="1400" dirty="0" smtClean="0"/>
              <a:t> R, Suarez-Huerta N, </a:t>
            </a:r>
            <a:r>
              <a:rPr lang="en-US" sz="1400" dirty="0" err="1" smtClean="0"/>
              <a:t>Vandeput</a:t>
            </a:r>
            <a:r>
              <a:rPr lang="en-US" sz="1400" dirty="0" smtClean="0"/>
              <a:t> F, </a:t>
            </a:r>
            <a:r>
              <a:rPr lang="en-US" sz="1400" dirty="0" err="1" smtClean="0"/>
              <a:t>Blanpain</a:t>
            </a:r>
            <a:r>
              <a:rPr lang="en-US" sz="1400" dirty="0" smtClean="0"/>
              <a:t> C, </a:t>
            </a:r>
            <a:r>
              <a:rPr lang="en-US" sz="1400" dirty="0" err="1" smtClean="0"/>
              <a:t>Schiffmann</a:t>
            </a:r>
            <a:r>
              <a:rPr lang="en-US" sz="1400" dirty="0" smtClean="0"/>
              <a:t> SN, </a:t>
            </a:r>
            <a:r>
              <a:rPr lang="en-US" sz="1400" dirty="0" err="1" smtClean="0"/>
              <a:t>Vassart</a:t>
            </a:r>
            <a:r>
              <a:rPr lang="en-US" sz="1400" dirty="0" smtClean="0"/>
              <a:t> G, </a:t>
            </a:r>
            <a:r>
              <a:rPr lang="en-US" sz="1400" dirty="0" err="1" smtClean="0"/>
              <a:t>Parmentier</a:t>
            </a:r>
            <a:r>
              <a:rPr lang="en-US" sz="1400" dirty="0" smtClean="0"/>
              <a:t> M: </a:t>
            </a:r>
            <a:r>
              <a:rPr lang="en-US" sz="1400" dirty="0"/>
              <a:t>The metastasis suppressor gene kiss-1 encodes </a:t>
            </a:r>
            <a:r>
              <a:rPr lang="en-US" sz="1400" dirty="0" err="1"/>
              <a:t>kisspeptins</a:t>
            </a:r>
            <a:r>
              <a:rPr lang="en-US" sz="1400" dirty="0"/>
              <a:t>, the natural ligands of the orphan g protein-coupled receptor gpr54. J </a:t>
            </a:r>
            <a:r>
              <a:rPr lang="en-US" sz="1400" dirty="0" err="1"/>
              <a:t>Biol</a:t>
            </a:r>
            <a:r>
              <a:rPr lang="en-US" sz="1400" dirty="0"/>
              <a:t> Chem </a:t>
            </a:r>
            <a:r>
              <a:rPr lang="en-US" sz="1400" dirty="0" smtClean="0"/>
              <a:t>2001;276:34631-34636.</a:t>
            </a:r>
          </a:p>
          <a:p>
            <a:pPr marL="342900" indent="-342900" defTabSz="4389438">
              <a:spcBef>
                <a:spcPct val="50000"/>
              </a:spcBef>
              <a:buFontTx/>
              <a:buAutoNum type="arabicPeriod"/>
            </a:pPr>
            <a:r>
              <a:rPr lang="en-US" sz="1400" dirty="0" smtClean="0"/>
              <a:t>Tomita </a:t>
            </a:r>
            <a:r>
              <a:rPr lang="en-US" sz="1400" dirty="0"/>
              <a:t>K, </a:t>
            </a:r>
            <a:r>
              <a:rPr lang="en-US" sz="1400" dirty="0" err="1"/>
              <a:t>Oishi</a:t>
            </a:r>
            <a:r>
              <a:rPr lang="en-US" sz="1400" dirty="0"/>
              <a:t> S, </a:t>
            </a:r>
            <a:r>
              <a:rPr lang="en-US" sz="1400" dirty="0" err="1" smtClean="0"/>
              <a:t>Ohno</a:t>
            </a:r>
            <a:r>
              <a:rPr lang="en-US" sz="1400" dirty="0" smtClean="0"/>
              <a:t> H, </a:t>
            </a:r>
            <a:r>
              <a:rPr lang="en-US" sz="1400" dirty="0" err="1" smtClean="0"/>
              <a:t>Peiper</a:t>
            </a:r>
            <a:r>
              <a:rPr lang="en-US" sz="1400" dirty="0" smtClean="0"/>
              <a:t> SC, </a:t>
            </a:r>
            <a:r>
              <a:rPr lang="en-US" sz="1400" dirty="0" err="1" smtClean="0"/>
              <a:t>Fujii</a:t>
            </a:r>
            <a:r>
              <a:rPr lang="en-US" sz="1400" dirty="0" smtClean="0"/>
              <a:t> N: </a:t>
            </a:r>
            <a:r>
              <a:rPr lang="en-US" sz="1400" dirty="0"/>
              <a:t>Development of novel g-protein-coupled receptor 54 agonists with resistance to degradation by matrix metalloproteinase. J Med Chem </a:t>
            </a:r>
            <a:r>
              <a:rPr lang="en-US" sz="1400" dirty="0" smtClean="0"/>
              <a:t>2008;51:7645-7649.</a:t>
            </a:r>
          </a:p>
          <a:p>
            <a:pPr marL="342900" indent="-342900" defTabSz="4389438">
              <a:spcBef>
                <a:spcPct val="50000"/>
              </a:spcBef>
              <a:buFontTx/>
              <a:buAutoNum type="arabicPeriod"/>
            </a:pPr>
            <a:r>
              <a:rPr lang="en-US" sz="1400" dirty="0"/>
              <a:t>Tomita K, </a:t>
            </a:r>
            <a:r>
              <a:rPr lang="en-US" sz="1400" dirty="0" err="1"/>
              <a:t>Oishi</a:t>
            </a:r>
            <a:r>
              <a:rPr lang="en-US" sz="1400" dirty="0"/>
              <a:t> S, </a:t>
            </a:r>
            <a:r>
              <a:rPr lang="en-US" sz="1400" dirty="0" err="1"/>
              <a:t>Cluzeau</a:t>
            </a:r>
            <a:r>
              <a:rPr lang="en-US" sz="1400" dirty="0"/>
              <a:t> J, </a:t>
            </a:r>
            <a:r>
              <a:rPr lang="en-US" sz="1400" dirty="0" err="1"/>
              <a:t>Ohno</a:t>
            </a:r>
            <a:r>
              <a:rPr lang="en-US" sz="1400" dirty="0"/>
              <a:t> H, </a:t>
            </a:r>
            <a:r>
              <a:rPr lang="en-US" sz="1400" dirty="0" err="1"/>
              <a:t>Navenot</a:t>
            </a:r>
            <a:r>
              <a:rPr lang="en-US" sz="1400" dirty="0"/>
              <a:t> </a:t>
            </a:r>
            <a:r>
              <a:rPr lang="en-US" sz="1400" dirty="0" err="1"/>
              <a:t>JM</a:t>
            </a:r>
            <a:r>
              <a:rPr lang="en-US" sz="1400" dirty="0"/>
              <a:t>, Wang </a:t>
            </a:r>
            <a:r>
              <a:rPr lang="en-US" sz="1400" dirty="0" err="1"/>
              <a:t>ZX</a:t>
            </a:r>
            <a:r>
              <a:rPr lang="en-US" sz="1400" dirty="0"/>
              <a:t>, </a:t>
            </a:r>
            <a:r>
              <a:rPr lang="en-US" sz="1400" dirty="0" err="1"/>
              <a:t>Peiper</a:t>
            </a:r>
            <a:r>
              <a:rPr lang="en-US" sz="1400" dirty="0"/>
              <a:t> SC, </a:t>
            </a:r>
            <a:r>
              <a:rPr lang="en-US" sz="1400" dirty="0" err="1"/>
              <a:t>Akamatsu</a:t>
            </a:r>
            <a:r>
              <a:rPr lang="en-US" sz="1400" dirty="0"/>
              <a:t> M, </a:t>
            </a:r>
            <a:r>
              <a:rPr lang="en-US" sz="1400" dirty="0" err="1"/>
              <a:t>Fujii</a:t>
            </a:r>
            <a:r>
              <a:rPr lang="en-US" sz="1400" dirty="0"/>
              <a:t> N: Sar and </a:t>
            </a:r>
            <a:r>
              <a:rPr lang="en-US" sz="1400" dirty="0" err="1"/>
              <a:t>qsar</a:t>
            </a:r>
            <a:r>
              <a:rPr lang="en-US" sz="1400" dirty="0"/>
              <a:t> studies on the n-terminally </a:t>
            </a:r>
            <a:r>
              <a:rPr lang="en-US" sz="1400" dirty="0" err="1"/>
              <a:t>acylated</a:t>
            </a:r>
            <a:r>
              <a:rPr lang="en-US" sz="1400" dirty="0"/>
              <a:t> pentapeptide agonists for gpr54. J Med Chem 2007;50:3222-3228.</a:t>
            </a:r>
          </a:p>
          <a:p>
            <a:pPr marL="342900" indent="-342900" defTabSz="4389438">
              <a:spcBef>
                <a:spcPct val="50000"/>
              </a:spcBef>
              <a:buFontTx/>
              <a:buAutoNum type="arabicPeriod"/>
            </a:pPr>
            <a:r>
              <a:rPr lang="en-US" sz="1400" dirty="0"/>
              <a:t>Smith JT, Clay CM, Caraty A, Clarke IJ: Kiss-1 messenger ribonucleic acid expression in the hypothalamus of the ewe is regulated by sex steroids and season. Endocrinology 2007;148:1150-1157</a:t>
            </a:r>
            <a:r>
              <a:rPr lang="en-US" sz="1400" dirty="0" smtClean="0"/>
              <a:t>.</a:t>
            </a:r>
          </a:p>
          <a:p>
            <a:pPr marL="342900" indent="-342900" defTabSz="4389438">
              <a:spcBef>
                <a:spcPct val="50000"/>
              </a:spcBef>
              <a:buFontTx/>
              <a:buAutoNum type="arabicPeriod"/>
            </a:pPr>
            <a:r>
              <a:rPr lang="en-US" sz="1400" dirty="0"/>
              <a:t>Coleman ES, </a:t>
            </a:r>
            <a:r>
              <a:rPr lang="en-US" sz="1400" dirty="0" err="1"/>
              <a:t>Elsasser</a:t>
            </a:r>
            <a:r>
              <a:rPr lang="en-US" sz="1400" dirty="0"/>
              <a:t> TH, </a:t>
            </a:r>
            <a:r>
              <a:rPr lang="en-US" sz="1400" dirty="0" err="1"/>
              <a:t>Kemppainen</a:t>
            </a:r>
            <a:r>
              <a:rPr lang="en-US" sz="1400" dirty="0"/>
              <a:t> RJ, Coleman DA, Sartin </a:t>
            </a:r>
            <a:r>
              <a:rPr lang="en-US" sz="1400" dirty="0" err="1"/>
              <a:t>JL</a:t>
            </a:r>
            <a:r>
              <a:rPr lang="en-US" sz="1400" dirty="0"/>
              <a:t>: Effect of endotoxin on pituitary hormone secretion in sheep. Neuroendocrinology 1993;58:111-122</a:t>
            </a:r>
            <a:r>
              <a:rPr lang="en-US" sz="1400" dirty="0" smtClean="0"/>
              <a:t>.</a:t>
            </a:r>
          </a:p>
          <a:p>
            <a:pPr marL="342900" indent="-342900" defTabSz="4389438">
              <a:spcBef>
                <a:spcPct val="50000"/>
              </a:spcBef>
              <a:buFontTx/>
              <a:buAutoNum type="arabicPeriod"/>
            </a:pPr>
            <a:r>
              <a:rPr lang="en-US" sz="1400" dirty="0"/>
              <a:t>Minton JE, </a:t>
            </a:r>
            <a:r>
              <a:rPr lang="en-US" sz="1400" dirty="0" err="1"/>
              <a:t>Coppinger</a:t>
            </a:r>
            <a:r>
              <a:rPr lang="en-US" sz="1400" dirty="0"/>
              <a:t> TR, </a:t>
            </a:r>
            <a:r>
              <a:rPr lang="en-US" sz="1400" dirty="0" err="1"/>
              <a:t>Spaeth</a:t>
            </a:r>
            <a:r>
              <a:rPr lang="en-US" sz="1400" dirty="0"/>
              <a:t> </a:t>
            </a:r>
            <a:r>
              <a:rPr lang="en-US" sz="1400" dirty="0" err="1"/>
              <a:t>CW</a:t>
            </a:r>
            <a:r>
              <a:rPr lang="en-US" sz="1400" dirty="0"/>
              <a:t>, Martin LC: Poor reproductive response of anestrous </a:t>
            </a:r>
            <a:r>
              <a:rPr lang="en-US" sz="1400" dirty="0" err="1"/>
              <a:t>suffolk</a:t>
            </a:r>
            <a:r>
              <a:rPr lang="en-US" sz="1400" dirty="0"/>
              <a:t> ewes to ram exposure is not due to failure to secrete luteinizing hormone acutely. J </a:t>
            </a:r>
            <a:r>
              <a:rPr lang="en-US" sz="1400" dirty="0" err="1"/>
              <a:t>Anim</a:t>
            </a:r>
            <a:r>
              <a:rPr lang="en-US" sz="1400" dirty="0"/>
              <a:t> </a:t>
            </a:r>
            <a:r>
              <a:rPr lang="en-US" sz="1400" dirty="0" err="1"/>
              <a:t>Sci</a:t>
            </a:r>
            <a:r>
              <a:rPr lang="en-US" sz="1400" dirty="0"/>
              <a:t> 1991;69:3314-3320</a:t>
            </a:r>
            <a:r>
              <a:rPr lang="en-US" sz="1400" dirty="0" smtClean="0"/>
              <a:t>.</a:t>
            </a:r>
          </a:p>
          <a:p>
            <a:pPr marL="342900" indent="-342900" defTabSz="4389438">
              <a:spcBef>
                <a:spcPct val="50000"/>
              </a:spcBef>
              <a:buFontTx/>
              <a:buAutoNum type="arabicPeriod"/>
            </a:pPr>
            <a:r>
              <a:rPr lang="en-US" sz="1400" dirty="0"/>
              <a:t>Gutierrez-</a:t>
            </a:r>
            <a:r>
              <a:rPr lang="en-US" sz="1400" dirty="0" err="1"/>
              <a:t>Pascual</a:t>
            </a:r>
            <a:r>
              <a:rPr lang="en-US" sz="1400" dirty="0"/>
              <a:t> E, </a:t>
            </a:r>
            <a:r>
              <a:rPr lang="en-US" sz="1400" dirty="0" err="1"/>
              <a:t>Leprince</a:t>
            </a:r>
            <a:r>
              <a:rPr lang="en-US" sz="1400" dirty="0"/>
              <a:t> J, Martinez-Fuentes AJ, </a:t>
            </a:r>
            <a:r>
              <a:rPr lang="en-US" sz="1400" dirty="0" err="1"/>
              <a:t>Segalas-Milazzo</a:t>
            </a:r>
            <a:r>
              <a:rPr lang="en-US" sz="1400" dirty="0"/>
              <a:t> I, Pineda R, </a:t>
            </a:r>
            <a:r>
              <a:rPr lang="en-US" sz="1400" dirty="0" err="1"/>
              <a:t>Roa</a:t>
            </a:r>
            <a:r>
              <a:rPr lang="en-US" sz="1400" dirty="0"/>
              <a:t> J, Duran-Prado M, </a:t>
            </a:r>
            <a:r>
              <a:rPr lang="en-US" sz="1400" dirty="0" err="1"/>
              <a:t>Guilhaudis</a:t>
            </a:r>
            <a:r>
              <a:rPr lang="en-US" sz="1400" dirty="0"/>
              <a:t> L, </a:t>
            </a:r>
            <a:r>
              <a:rPr lang="en-US" sz="1400" dirty="0" err="1"/>
              <a:t>Desperrois</a:t>
            </a:r>
            <a:r>
              <a:rPr lang="en-US" sz="1400" dirty="0"/>
              <a:t> E, </a:t>
            </a:r>
            <a:r>
              <a:rPr lang="en-US" sz="1400" dirty="0" err="1"/>
              <a:t>Lebreton</a:t>
            </a:r>
            <a:r>
              <a:rPr lang="en-US" sz="1400" dirty="0"/>
              <a:t> A, </a:t>
            </a:r>
            <a:r>
              <a:rPr lang="en-US" sz="1400" dirty="0" err="1"/>
              <a:t>Pinilla</a:t>
            </a:r>
            <a:r>
              <a:rPr lang="en-US" sz="1400" dirty="0"/>
              <a:t> L, </a:t>
            </a:r>
            <a:r>
              <a:rPr lang="en-US" sz="1400" dirty="0" err="1"/>
              <a:t>Tonon</a:t>
            </a:r>
            <a:r>
              <a:rPr lang="en-US" sz="1400" dirty="0"/>
              <a:t> MC, </a:t>
            </a:r>
            <a:r>
              <a:rPr lang="en-US" sz="1400" dirty="0" err="1"/>
              <a:t>Malagon</a:t>
            </a:r>
            <a:r>
              <a:rPr lang="en-US" sz="1400" dirty="0"/>
              <a:t> MM, </a:t>
            </a:r>
            <a:r>
              <a:rPr lang="en-US" sz="1400" dirty="0" err="1"/>
              <a:t>Vaudry</a:t>
            </a:r>
            <a:r>
              <a:rPr lang="en-US" sz="1400" dirty="0"/>
              <a:t> H, </a:t>
            </a:r>
            <a:r>
              <a:rPr lang="en-US" sz="1400" dirty="0" err="1"/>
              <a:t>Tena-Sempere</a:t>
            </a:r>
            <a:r>
              <a:rPr lang="en-US" sz="1400" dirty="0"/>
              <a:t> M, </a:t>
            </a:r>
            <a:r>
              <a:rPr lang="en-US" sz="1400" dirty="0" err="1"/>
              <a:t>Castano</a:t>
            </a:r>
            <a:r>
              <a:rPr lang="en-US" sz="1400" dirty="0"/>
              <a:t> J: In vivo and in vitro structure-activity relationships and structural conformation of kisspeptin-10-related peptides. </a:t>
            </a:r>
            <a:r>
              <a:rPr lang="en-US" sz="1400" dirty="0" err="1"/>
              <a:t>Mol</a:t>
            </a:r>
            <a:r>
              <a:rPr lang="en-US" sz="1400" dirty="0"/>
              <a:t> </a:t>
            </a:r>
            <a:r>
              <a:rPr lang="en-US" sz="1400" dirty="0" err="1"/>
              <a:t>Pharmacol</a:t>
            </a:r>
            <a:r>
              <a:rPr lang="en-US" sz="1400" dirty="0"/>
              <a:t> </a:t>
            </a:r>
            <a:r>
              <a:rPr lang="en-US" sz="1400" dirty="0" smtClean="0"/>
              <a:t>2009.</a:t>
            </a:r>
          </a:p>
          <a:p>
            <a:pPr marL="342900" indent="-342900" defTabSz="4389438">
              <a:spcBef>
                <a:spcPct val="50000"/>
              </a:spcBef>
              <a:buFontTx/>
              <a:buAutoNum type="arabicPeriod"/>
            </a:pPr>
            <a:r>
              <a:rPr lang="en-US" sz="1400" dirty="0"/>
              <a:t>Curtis AE, Cooke JH, Baxter JE, Parkinson </a:t>
            </a:r>
            <a:r>
              <a:rPr lang="en-US" sz="1400" dirty="0" err="1"/>
              <a:t>JRC</a:t>
            </a:r>
            <a:r>
              <a:rPr lang="en-US" sz="1400" dirty="0"/>
              <a:t>, </a:t>
            </a:r>
            <a:r>
              <a:rPr lang="en-US" sz="1400" dirty="0" err="1"/>
              <a:t>Bataveljic</a:t>
            </a:r>
            <a:r>
              <a:rPr lang="en-US" sz="1400" dirty="0"/>
              <a:t> A, </a:t>
            </a:r>
            <a:r>
              <a:rPr lang="en-US" sz="1400" dirty="0" err="1"/>
              <a:t>Ghatei</a:t>
            </a:r>
            <a:r>
              <a:rPr lang="en-US" sz="1400" dirty="0"/>
              <a:t> MA, Bloom SR, Murphy KG: A kisspeptin-10 analog with greater in vivo bioactivity than kisspeptin-10. Am J </a:t>
            </a:r>
            <a:r>
              <a:rPr lang="en-US" sz="1400" dirty="0" err="1"/>
              <a:t>Physiol-Endoc</a:t>
            </a:r>
            <a:r>
              <a:rPr lang="en-US" sz="1400" dirty="0"/>
              <a:t> M 2010;298:E296-E303</a:t>
            </a:r>
            <a:r>
              <a:rPr lang="en-US" sz="1400" dirty="0" smtClean="0"/>
              <a:t>.</a:t>
            </a:r>
          </a:p>
          <a:p>
            <a:pPr marL="342900" indent="-342900" defTabSz="4389438">
              <a:spcBef>
                <a:spcPct val="50000"/>
              </a:spcBef>
              <a:buFontTx/>
              <a:buAutoNum type="arabicPeriod"/>
            </a:pPr>
            <a:r>
              <a:rPr lang="en-US" sz="1400" dirty="0"/>
              <a:t>Whitlock BK, Daniel JA, Wilborn RR, Maxwell HS, Steele BP, Sartin </a:t>
            </a:r>
            <a:r>
              <a:rPr lang="en-US" sz="1400" dirty="0" err="1"/>
              <a:t>JL</a:t>
            </a:r>
            <a:r>
              <a:rPr lang="en-US" sz="1400" dirty="0"/>
              <a:t>: Interaction of kisspeptin and the somatotropic axis. Neuroendocrinology 2010;92:178-188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70" name="Text Box 9"/>
          <p:cNvSpPr txBox="1">
            <a:spLocks noChangeArrowheads="1"/>
          </p:cNvSpPr>
          <p:nvPr/>
        </p:nvSpPr>
        <p:spPr bwMode="auto">
          <a:xfrm>
            <a:off x="436388" y="21408149"/>
            <a:ext cx="11984211" cy="21652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389438">
              <a:spcBef>
                <a:spcPct val="50000"/>
              </a:spcBef>
            </a:pPr>
            <a:r>
              <a:rPr lang="en-US" sz="5400" b="1" dirty="0" smtClean="0">
                <a:solidFill>
                  <a:schemeClr val="tx2"/>
                </a:solidFill>
                <a:latin typeface="Arial Narrow" pitchFamily="34" charset="0"/>
              </a:rPr>
              <a:t>Materials and Methods</a:t>
            </a:r>
          </a:p>
          <a:p>
            <a:pPr defTabSz="4389438">
              <a:spcBef>
                <a:spcPct val="50000"/>
              </a:spcBef>
            </a:pPr>
            <a:r>
              <a:rPr lang="en-US" sz="1800" dirty="0" smtClean="0"/>
              <a:t>All </a:t>
            </a:r>
            <a:r>
              <a:rPr lang="en-US" sz="1800" dirty="0"/>
              <a:t>procedures were approved by the Berry College (Rome, GA) Institutional Animal Care and Use </a:t>
            </a:r>
            <a:r>
              <a:rPr lang="en-US" sz="1800" dirty="0" smtClean="0"/>
              <a:t>Committee.  </a:t>
            </a:r>
          </a:p>
          <a:p>
            <a:pPr defTabSz="4389438">
              <a:spcBef>
                <a:spcPts val="1200"/>
              </a:spcBef>
            </a:pPr>
            <a:r>
              <a:rPr lang="en-US" sz="3200" dirty="0" smtClean="0"/>
              <a:t>Eight </a:t>
            </a:r>
            <a:r>
              <a:rPr lang="en-US" sz="3200" dirty="0"/>
              <a:t>adult </a:t>
            </a:r>
            <a:r>
              <a:rPr lang="en-US" sz="3200" dirty="0" err="1"/>
              <a:t>parous</a:t>
            </a:r>
            <a:r>
              <a:rPr lang="en-US" sz="3200" dirty="0"/>
              <a:t> Katahdin female sheep [41.6 ± (SEM) 1.3 kg] were used in this experiment.  Sheep were </a:t>
            </a:r>
            <a:r>
              <a:rPr lang="en-US" sz="3200" dirty="0" smtClean="0"/>
              <a:t>exposed </a:t>
            </a:r>
            <a:r>
              <a:rPr lang="en-US" sz="3200" dirty="0"/>
              <a:t>to ambient temperature </a:t>
            </a:r>
            <a:r>
              <a:rPr lang="en-US" sz="3200" dirty="0" smtClean="0"/>
              <a:t>(25°C average daily temperature) and </a:t>
            </a:r>
            <a:r>
              <a:rPr lang="en-US" sz="3200" dirty="0"/>
              <a:t>photoperiod </a:t>
            </a:r>
            <a:r>
              <a:rPr lang="en-US" sz="3200" dirty="0" smtClean="0"/>
              <a:t>(14:10 [</a:t>
            </a:r>
            <a:r>
              <a:rPr lang="en-US" sz="3200" dirty="0" err="1" smtClean="0"/>
              <a:t>L:D</a:t>
            </a:r>
            <a:r>
              <a:rPr lang="en-US" sz="3200" dirty="0" smtClean="0"/>
              <a:t>] </a:t>
            </a:r>
            <a:r>
              <a:rPr lang="en-US" sz="3200" dirty="0" err="1" smtClean="0"/>
              <a:t>hr</a:t>
            </a:r>
            <a:r>
              <a:rPr lang="en-US" sz="3200" dirty="0" smtClean="0"/>
              <a:t>) throughout </a:t>
            </a:r>
            <a:r>
              <a:rPr lang="en-US" sz="3200" dirty="0"/>
              <a:t>the experiment </a:t>
            </a:r>
            <a:r>
              <a:rPr lang="en-US" sz="3200" dirty="0" smtClean="0"/>
              <a:t>(June), </a:t>
            </a:r>
            <a:r>
              <a:rPr lang="en-US" sz="3200" dirty="0"/>
              <a:t>and fed a maintenance diet calculated to meet </a:t>
            </a:r>
            <a:r>
              <a:rPr lang="en-US" sz="3200" dirty="0" smtClean="0"/>
              <a:t>daily requirements.</a:t>
            </a:r>
            <a:endParaRPr lang="en-US" sz="3200" dirty="0"/>
          </a:p>
          <a:p>
            <a:pPr>
              <a:spcBef>
                <a:spcPts val="1200"/>
              </a:spcBef>
            </a:pPr>
            <a:r>
              <a:rPr lang="en-US" sz="3200" dirty="0"/>
              <a:t>The effect of a novel Kiss1r agonist</a:t>
            </a:r>
            <a:r>
              <a:rPr lang="en-US" sz="2800" i="1" dirty="0"/>
              <a:t> </a:t>
            </a:r>
            <a:r>
              <a:rPr lang="en-US" sz="2400" i="1" dirty="0"/>
              <a:t>(FTM080: 4-fluorobenzoyl-Phe-Gly-Leu-Arg-Trp-NH</a:t>
            </a:r>
            <a:r>
              <a:rPr lang="en-US" sz="2400" i="1" baseline="-25000" dirty="0"/>
              <a:t>2</a:t>
            </a:r>
            <a:r>
              <a:rPr lang="en-US" sz="2400" i="1" dirty="0"/>
              <a:t>; Graduate School of Pharmaceutical Sciences, Kyoto University) </a:t>
            </a:r>
            <a:r>
              <a:rPr lang="en-US" sz="3200" dirty="0" smtClean="0"/>
              <a:t>[4,5] </a:t>
            </a:r>
            <a:r>
              <a:rPr lang="en-US" sz="3200" dirty="0"/>
              <a:t>on plasma LH concentrations in anestrous sheep was tested.  The study was conducted during a long photoperiod to increase the likelihood of ewes being in the anestrous period, which was done to reduce variation in response(s) as the KP-Kiss1r system is clearly influenced by sex steroids </a:t>
            </a:r>
            <a:r>
              <a:rPr lang="en-US" sz="3200" dirty="0" smtClean="0"/>
              <a:t>[6].  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Blood </a:t>
            </a:r>
            <a:r>
              <a:rPr lang="en-US" sz="3200" dirty="0"/>
              <a:t>samples were collected before and after the experiment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(</a:t>
            </a:r>
            <a:r>
              <a:rPr lang="en-US" sz="2800" dirty="0"/>
              <a:t>7 days between samples) </a:t>
            </a:r>
            <a:r>
              <a:rPr lang="en-US" sz="3200" dirty="0"/>
              <a:t>and assayed to determine progesterone concentrations.  Data from animals with circulating progesterone concentrations greater than 1 ng/ml was excluded from the analysis. </a:t>
            </a:r>
            <a:r>
              <a:rPr lang="en-US" sz="3200" dirty="0" smtClean="0"/>
              <a:t>Each </a:t>
            </a:r>
            <a:r>
              <a:rPr lang="en-US" sz="3200" dirty="0"/>
              <a:t>animal was fitted with an indwelling intravenous jugular catheter the day before experimentation.  Sheep were treated with FTM080 (500 </a:t>
            </a:r>
            <a:r>
              <a:rPr lang="en-US" sz="3200" dirty="0" err="1"/>
              <a:t>pmol</a:t>
            </a:r>
            <a:r>
              <a:rPr lang="en-US" sz="3200" dirty="0"/>
              <a:t>/kg BW) or sterile water (Vehicle; VEH) in a 2-ml bolus via the jugular cannula (4 </a:t>
            </a:r>
            <a:r>
              <a:rPr lang="en-US" sz="3200" dirty="0" smtClean="0"/>
              <a:t>sheep/treatment</a:t>
            </a:r>
            <a:r>
              <a:rPr lang="en-US" sz="3200" dirty="0"/>
              <a:t>).  Serial blood samples (3 ml) were collected before (1 </a:t>
            </a:r>
            <a:r>
              <a:rPr lang="en-US" sz="3200" dirty="0" err="1"/>
              <a:t>hr</a:t>
            </a:r>
            <a:r>
              <a:rPr lang="en-US" sz="3200" dirty="0"/>
              <a:t>) and after (1 </a:t>
            </a:r>
            <a:r>
              <a:rPr lang="en-US" sz="3200" dirty="0" err="1"/>
              <a:t>hr</a:t>
            </a:r>
            <a:r>
              <a:rPr lang="en-US" sz="3200" dirty="0"/>
              <a:t>) treatment.  Samples were collected at 15-min </a:t>
            </a:r>
            <a:r>
              <a:rPr lang="en-US" sz="3200" dirty="0" smtClean="0"/>
              <a:t>intervals. Plasma </a:t>
            </a:r>
            <a:r>
              <a:rPr lang="en-US" sz="3200" dirty="0"/>
              <a:t>was stored at -20°C for radioimmunoassay (RIA</a:t>
            </a:r>
            <a:r>
              <a:rPr lang="en-US" sz="3200" dirty="0" smtClean="0"/>
              <a:t>) of LH and progesterone. </a:t>
            </a:r>
            <a:endParaRPr lang="en-US" sz="3200" dirty="0"/>
          </a:p>
          <a:p>
            <a:pPr>
              <a:spcBef>
                <a:spcPts val="1200"/>
              </a:spcBef>
            </a:pPr>
            <a:r>
              <a:rPr lang="en-US" sz="3200" dirty="0"/>
              <a:t>Plasma LH concentrations were assayed by double-antibody RIA </a:t>
            </a:r>
            <a:r>
              <a:rPr lang="en-US" sz="3200" dirty="0" smtClean="0"/>
              <a:t>as </a:t>
            </a:r>
            <a:r>
              <a:rPr lang="en-US" sz="3200" dirty="0"/>
              <a:t>previously described </a:t>
            </a:r>
            <a:r>
              <a:rPr lang="en-US" sz="3200" dirty="0" smtClean="0"/>
              <a:t>[7].  Plasma </a:t>
            </a:r>
            <a:r>
              <a:rPr lang="en-US" sz="3200" dirty="0"/>
              <a:t>progesterone concentrations were determined using the Coat-a-Count® Progesterone RIA kit </a:t>
            </a:r>
            <a:r>
              <a:rPr lang="en-US" sz="2400" i="1" dirty="0"/>
              <a:t>(Siemens, Los Angeles, CA, USA) </a:t>
            </a:r>
            <a:r>
              <a:rPr lang="en-US" sz="3200" dirty="0" smtClean="0"/>
              <a:t>[8].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Circulating concentrations of LH were tested for effect of treatment (FTM080 or sterile water), time, and treatment by time interaction using ANOVA procedures for repeated measures with </a:t>
            </a:r>
            <a:r>
              <a:rPr lang="en-US" sz="3200" dirty="0" err="1" smtClean="0"/>
              <a:t>JMP</a:t>
            </a:r>
            <a:r>
              <a:rPr lang="en-US" sz="3200" dirty="0" smtClean="0"/>
              <a:t> Software </a:t>
            </a:r>
            <a:r>
              <a:rPr lang="en-US" sz="2400" i="1" dirty="0" smtClean="0"/>
              <a:t>(version 7 SAS Inst. Inc., Cary, NC).</a:t>
            </a:r>
            <a:r>
              <a:rPr lang="en-US" sz="3200" dirty="0" smtClean="0"/>
              <a:t>  Area under the LH concentration curve pre (-60 to 0 min) and post (0 to 60 min) treatment was calculated using the trapezoid method with </a:t>
            </a:r>
            <a:r>
              <a:rPr lang="en-US" sz="3200" dirty="0" err="1" smtClean="0"/>
              <a:t>MSExcel</a:t>
            </a:r>
            <a:r>
              <a:rPr lang="en-US" sz="3200" dirty="0" smtClean="0"/>
              <a:t> Software.  Area under the LH curve was tested for effect of treatment (FTM080 or sterile water), period (pre- or post-treatment), and treatment by period interaction using ANOVA procedures for repeated measures with JMP Software </a:t>
            </a:r>
            <a:r>
              <a:rPr lang="en-US" sz="2400" i="1" dirty="0"/>
              <a:t>(version 7 SAS Inst. Inc., Cary, NC). </a:t>
            </a:r>
            <a:r>
              <a:rPr lang="en-US" sz="3200" dirty="0" smtClean="0"/>
              <a:t>  Means separation was performed using Student’s </a:t>
            </a:r>
            <a:r>
              <a:rPr lang="en-US" sz="3200" i="1" dirty="0" smtClean="0"/>
              <a:t>t</a:t>
            </a:r>
            <a:r>
              <a:rPr lang="en-US" sz="3200" dirty="0" smtClean="0"/>
              <a:t>-test when appropriate.</a:t>
            </a:r>
            <a:endParaRPr lang="en-US" sz="3200" dirty="0"/>
          </a:p>
        </p:txBody>
      </p:sp>
      <p:pic>
        <p:nvPicPr>
          <p:cNvPr id="72" name="Picture 71" descr="UTWrdmrkKnoxLongCVM.ep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868214" y="3006000"/>
            <a:ext cx="5544000" cy="1108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225017" y="11963400"/>
            <a:ext cx="8991600" cy="2308324"/>
          </a:xfrm>
          <a:prstGeom prst="rect">
            <a:avLst/>
          </a:prstGeom>
          <a:ln w="9525">
            <a:noFill/>
          </a:ln>
        </p:spPr>
        <p:txBody>
          <a:bodyPr wrap="square">
            <a:spAutoFit/>
          </a:bodyPr>
          <a:lstStyle/>
          <a:p>
            <a:pPr defTabSz="4389438">
              <a:spcBef>
                <a:spcPct val="50000"/>
              </a:spcBef>
            </a:pPr>
            <a:r>
              <a:rPr lang="en-US" sz="2400" b="1" dirty="0" smtClean="0"/>
              <a:t>Figure </a:t>
            </a:r>
            <a:r>
              <a:rPr lang="en-US" sz="2400" b="1" dirty="0"/>
              <a:t>1: </a:t>
            </a:r>
            <a:r>
              <a:rPr lang="en-US" sz="2400" dirty="0"/>
              <a:t>Response of circulating concentration of LH (mean ± pooled </a:t>
            </a:r>
            <a:r>
              <a:rPr lang="en-US" sz="2400" dirty="0" err="1"/>
              <a:t>SEM</a:t>
            </a:r>
            <a:r>
              <a:rPr lang="en-US" sz="2400" dirty="0"/>
              <a:t> = 0.13) to IV administration of VEH and FTM080 (500 </a:t>
            </a:r>
            <a:r>
              <a:rPr lang="en-US" sz="2400" dirty="0" err="1"/>
              <a:t>pmol</a:t>
            </a:r>
            <a:r>
              <a:rPr lang="en-US" sz="2400" dirty="0"/>
              <a:t>/kg). * p &lt; 0.05 vs. VEH. There was an effect of time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(</a:t>
            </a:r>
            <a:r>
              <a:rPr lang="en-US" sz="2400" dirty="0"/>
              <a:t>P = 0.0019) and an interaction for FTM080 by time for LH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(</a:t>
            </a:r>
            <a:r>
              <a:rPr lang="en-US" sz="2400" dirty="0"/>
              <a:t>P = 0.0009) such that FTM080-treated ewes had elevated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LH </a:t>
            </a:r>
            <a:r>
              <a:rPr lang="en-US" sz="2400" dirty="0"/>
              <a:t>concentrations through the 45-min sample. </a:t>
            </a:r>
            <a:endParaRPr lang="en-US" sz="2400" dirty="0" smtClean="0"/>
          </a:p>
        </p:txBody>
      </p:sp>
      <p:grpSp>
        <p:nvGrpSpPr>
          <p:cNvPr id="6" name="Group 5"/>
          <p:cNvGrpSpPr/>
          <p:nvPr/>
        </p:nvGrpSpPr>
        <p:grpSpPr>
          <a:xfrm>
            <a:off x="13225017" y="5181601"/>
            <a:ext cx="19083783" cy="8720791"/>
            <a:chOff x="13225017" y="5181601"/>
            <a:chExt cx="19083783" cy="872079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6" t="14063" r="3031" b="16971"/>
            <a:stretch/>
          </p:blipFill>
          <p:spPr>
            <a:xfrm>
              <a:off x="22810334" y="6274676"/>
              <a:ext cx="9498466" cy="5360276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11" t="9900" r="3344" b="12745"/>
            <a:stretch/>
          </p:blipFill>
          <p:spPr>
            <a:xfrm>
              <a:off x="13225017" y="5951042"/>
              <a:ext cx="9177783" cy="6012358"/>
            </a:xfrm>
            <a:prstGeom prst="rect">
              <a:avLst/>
            </a:prstGeom>
          </p:spPr>
        </p:pic>
        <p:sp>
          <p:nvSpPr>
            <p:cNvPr id="2120" name="Text Box 72"/>
            <p:cNvSpPr txBox="1">
              <a:spLocks noChangeArrowheads="1"/>
            </p:cNvSpPr>
            <p:nvPr/>
          </p:nvSpPr>
          <p:spPr bwMode="auto">
            <a:xfrm>
              <a:off x="22810334" y="5181601"/>
              <a:ext cx="26289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4389438">
                <a:spcBef>
                  <a:spcPct val="50000"/>
                </a:spcBef>
              </a:pPr>
              <a:r>
                <a:rPr lang="en-US" sz="4400" b="1" i="1" dirty="0">
                  <a:solidFill>
                    <a:schemeClr val="accent2"/>
                  </a:solidFill>
                  <a:latin typeface="Arial Narrow" pitchFamily="34" charset="0"/>
                </a:rPr>
                <a:t>FIGURE </a:t>
              </a:r>
              <a:r>
                <a:rPr lang="en-US" sz="4400" b="1" i="1" dirty="0" smtClean="0">
                  <a:solidFill>
                    <a:schemeClr val="accent2"/>
                  </a:solidFill>
                  <a:latin typeface="Arial Narrow" pitchFamily="34" charset="0"/>
                </a:rPr>
                <a:t>2</a:t>
              </a:r>
              <a:endParaRPr lang="en-US" sz="4400" b="1" i="1" dirty="0">
                <a:solidFill>
                  <a:schemeClr val="accent2"/>
                </a:solidFill>
                <a:latin typeface="Arial Narrow" pitchFamily="34" charset="0"/>
              </a:endParaRPr>
            </a:p>
          </p:txBody>
        </p:sp>
        <p:sp>
          <p:nvSpPr>
            <p:cNvPr id="2125" name="Text Box 77"/>
            <p:cNvSpPr txBox="1">
              <a:spLocks noChangeArrowheads="1"/>
            </p:cNvSpPr>
            <p:nvPr/>
          </p:nvSpPr>
          <p:spPr bwMode="auto">
            <a:xfrm>
              <a:off x="13225017" y="5181601"/>
              <a:ext cx="49530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4389438">
                <a:spcBef>
                  <a:spcPct val="50000"/>
                </a:spcBef>
              </a:pPr>
              <a:r>
                <a:rPr lang="en-US" sz="4400" b="1" i="1" dirty="0" smtClean="0">
                  <a:solidFill>
                    <a:schemeClr val="accent2"/>
                  </a:solidFill>
                  <a:latin typeface="Arial Narrow" pitchFamily="34" charset="0"/>
                </a:rPr>
                <a:t>FIGURE </a:t>
              </a:r>
              <a:r>
                <a:rPr lang="en-US" sz="4400" b="1" i="1" dirty="0">
                  <a:solidFill>
                    <a:schemeClr val="accent2"/>
                  </a:solidFill>
                  <a:latin typeface="Arial Narrow" pitchFamily="34" charset="0"/>
                </a:rPr>
                <a:t>1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2810334" y="11963400"/>
              <a:ext cx="9095014" cy="1938992"/>
            </a:xfrm>
            <a:prstGeom prst="rect">
              <a:avLst/>
            </a:prstGeom>
            <a:ln w="9525">
              <a:noFill/>
            </a:ln>
          </p:spPr>
          <p:txBody>
            <a:bodyPr wrap="square">
              <a:spAutoFit/>
            </a:bodyPr>
            <a:lstStyle/>
            <a:p>
              <a:pPr defTabSz="4389438">
                <a:spcBef>
                  <a:spcPct val="50000"/>
                </a:spcBef>
              </a:pPr>
              <a:r>
                <a:rPr lang="en-US" sz="2400" b="1" dirty="0" smtClean="0"/>
                <a:t>Figure </a:t>
              </a:r>
              <a:r>
                <a:rPr lang="en-US" sz="2400" b="1" dirty="0"/>
                <a:t>2: </a:t>
              </a:r>
              <a:r>
                <a:rPr lang="en-US" sz="2400" dirty="0"/>
                <a:t>Effect of IV administration of VEH and FTM080 (500 </a:t>
              </a:r>
              <a:r>
                <a:rPr lang="en-US" sz="2400" dirty="0" err="1"/>
                <a:t>pmol</a:t>
              </a:r>
              <a:r>
                <a:rPr lang="en-US" sz="2400" dirty="0"/>
                <a:t>/kg) on AUC of LH concentrations from -60 to 0 min before (Pre-TRT) and from 0 to 60 min following treatment (Post-TRT) (mean ± pooled SEM = 6.29).  </a:t>
              </a:r>
              <a:r>
                <a:rPr lang="en-US" sz="2400" dirty="0" err="1"/>
                <a:t>AUCs</a:t>
              </a:r>
              <a:r>
                <a:rPr lang="en-US" sz="2400" dirty="0"/>
                <a:t> with different superscripts differ (p &lt; 0.05</a:t>
              </a:r>
              <a:r>
                <a:rPr lang="en-US" sz="2400" dirty="0" smtClean="0"/>
                <a:t>).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5298400" y="7370147"/>
              <a:ext cx="1367283" cy="44627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300" dirty="0" smtClean="0">
                  <a:latin typeface="+mj-lt"/>
                </a:rPr>
                <a:t>FTM080</a:t>
              </a:r>
              <a:endParaRPr lang="en-US" sz="2300" dirty="0">
                <a:latin typeface="+mj-lt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5701517" y="6934200"/>
              <a:ext cx="1367283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+mj-lt"/>
                </a:rPr>
                <a:t>FTM080</a:t>
              </a:r>
              <a:endParaRPr lang="en-US" sz="2000" dirty="0">
                <a:latin typeface="+mj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</TotalTime>
  <Words>1159</Words>
  <Application>Microsoft Office PowerPoint</Application>
  <PresentationFormat>Custom</PresentationFormat>
  <Paragraphs>48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PPT- Poster 36x48 Poster</dc:subject>
  <dc:creator>Deborah K. Haines - UTCVM</dc:creator>
  <cp:lastModifiedBy>Brian Whitlock</cp:lastModifiedBy>
  <cp:revision>49</cp:revision>
  <dcterms:created xsi:type="dcterms:W3CDTF">2010-05-17T19:02:22Z</dcterms:created>
  <dcterms:modified xsi:type="dcterms:W3CDTF">2011-08-16T01:11:19Z</dcterms:modified>
</cp:coreProperties>
</file>