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3BD013-85D8-E3BB-7CEB-9CED5F6062ED}" name="Arring, Noel" initials="NA" userId="S::narring@utk.edu::f450ca72-a948-477b-bec4-b2331a778866" providerId="AD"/>
  <p188:author id="{7E2675A8-72A9-AF29-53C8-42BDC415DFBD}" name="Gibbons, Dustin Paul" initials="DG" userId="S::dgibbon1@vols.utk.edu::63ef3285-ca06-4754-96bf-f5b2ec77341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58595B"/>
    <a:srgbClr val="FF8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45"/>
    <p:restoredTop sz="95140"/>
  </p:normalViewPr>
  <p:slideViewPr>
    <p:cSldViewPr snapToGrid="0">
      <p:cViewPr varScale="1">
        <p:scale>
          <a:sx n="16" d="100"/>
          <a:sy n="16" d="100"/>
        </p:scale>
        <p:origin x="1385"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E53680-8052-DE42-BF5D-D059B7CE7FFE}" type="datetimeFigureOut">
              <a:rPr lang="en-US" smtClean="0"/>
              <a:t>10/31/2025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3C7E5D-777A-1F47-970C-42E9944AB04C}" type="slidenum">
              <a:rPr lang="en-US" smtClean="0"/>
              <a:t>‹#›</a:t>
            </a:fld>
            <a:endParaRPr lang="en-US"/>
          </a:p>
        </p:txBody>
      </p:sp>
    </p:spTree>
    <p:extLst>
      <p:ext uri="{BB962C8B-B14F-4D97-AF65-F5344CB8AC3E}">
        <p14:creationId xmlns:p14="http://schemas.microsoft.com/office/powerpoint/2010/main" val="1289767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C7E5D-777A-1F47-970C-42E9944AB04C}" type="slidenum">
              <a:rPr lang="en-US" smtClean="0"/>
              <a:t>1</a:t>
            </a:fld>
            <a:endParaRPr lang="en-US"/>
          </a:p>
        </p:txBody>
      </p:sp>
    </p:spTree>
    <p:extLst>
      <p:ext uri="{BB962C8B-B14F-4D97-AF65-F5344CB8AC3E}">
        <p14:creationId xmlns:p14="http://schemas.microsoft.com/office/powerpoint/2010/main" val="346128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67484D6-EFB2-4F47-83AC-30C66900A92C}" type="datetimeFigureOut">
              <a:rPr lang="en-US" smtClean="0"/>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51A2E-B670-5743-8E0B-F594C80B7CAA}" type="slidenum">
              <a:rPr lang="en-US" smtClean="0"/>
              <a:t>‹#›</a:t>
            </a:fld>
            <a:endParaRPr lang="en-US"/>
          </a:p>
        </p:txBody>
      </p:sp>
    </p:spTree>
    <p:extLst>
      <p:ext uri="{BB962C8B-B14F-4D97-AF65-F5344CB8AC3E}">
        <p14:creationId xmlns:p14="http://schemas.microsoft.com/office/powerpoint/2010/main" val="3803024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7484D6-EFB2-4F47-83AC-30C66900A92C}" type="datetimeFigureOut">
              <a:rPr lang="en-US" smtClean="0"/>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51A2E-B670-5743-8E0B-F594C80B7CAA}" type="slidenum">
              <a:rPr lang="en-US" smtClean="0"/>
              <a:t>‹#›</a:t>
            </a:fld>
            <a:endParaRPr lang="en-US"/>
          </a:p>
        </p:txBody>
      </p:sp>
    </p:spTree>
    <p:extLst>
      <p:ext uri="{BB962C8B-B14F-4D97-AF65-F5344CB8AC3E}">
        <p14:creationId xmlns:p14="http://schemas.microsoft.com/office/powerpoint/2010/main" val="1679795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7484D6-EFB2-4F47-83AC-30C66900A92C}" type="datetimeFigureOut">
              <a:rPr lang="en-US" smtClean="0"/>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51A2E-B670-5743-8E0B-F594C80B7CAA}" type="slidenum">
              <a:rPr lang="en-US" smtClean="0"/>
              <a:t>‹#›</a:t>
            </a:fld>
            <a:endParaRPr lang="en-US"/>
          </a:p>
        </p:txBody>
      </p:sp>
    </p:spTree>
    <p:extLst>
      <p:ext uri="{BB962C8B-B14F-4D97-AF65-F5344CB8AC3E}">
        <p14:creationId xmlns:p14="http://schemas.microsoft.com/office/powerpoint/2010/main" val="1266457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67484D6-EFB2-4F47-83AC-30C66900A92C}" type="datetimeFigureOut">
              <a:rPr lang="en-US" smtClean="0"/>
              <a:t>10/31/2025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151A2E-B670-5743-8E0B-F594C80B7CAA}" type="slidenum">
              <a:rPr lang="en-US" smtClean="0"/>
              <a:t>‹#›</a:t>
            </a:fld>
            <a:endParaRPr lang="en-US"/>
          </a:p>
        </p:txBody>
      </p:sp>
    </p:spTree>
    <p:extLst>
      <p:ext uri="{BB962C8B-B14F-4D97-AF65-F5344CB8AC3E}">
        <p14:creationId xmlns:p14="http://schemas.microsoft.com/office/powerpoint/2010/main" val="2348940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7484D6-EFB2-4F47-83AC-30C66900A92C}" type="datetimeFigureOut">
              <a:rPr lang="en-US" smtClean="0"/>
              <a:t>10/31/2025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151A2E-B670-5743-8E0B-F594C80B7CAA}" type="slidenum">
              <a:rPr lang="en-US" smtClean="0"/>
              <a:t>‹#›</a:t>
            </a:fld>
            <a:endParaRPr lang="en-US"/>
          </a:p>
        </p:txBody>
      </p:sp>
    </p:spTree>
    <p:extLst>
      <p:ext uri="{BB962C8B-B14F-4D97-AF65-F5344CB8AC3E}">
        <p14:creationId xmlns:p14="http://schemas.microsoft.com/office/powerpoint/2010/main" val="3663641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67484D6-EFB2-4F47-83AC-30C66900A92C}" type="datetimeFigureOut">
              <a:rPr lang="en-US" smtClean="0"/>
              <a:t>10/31/2025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151A2E-B670-5743-8E0B-F594C80B7CAA}" type="slidenum">
              <a:rPr lang="en-US" smtClean="0"/>
              <a:t>‹#›</a:t>
            </a:fld>
            <a:endParaRPr lang="en-US"/>
          </a:p>
        </p:txBody>
      </p:sp>
    </p:spTree>
    <p:extLst>
      <p:ext uri="{BB962C8B-B14F-4D97-AF65-F5344CB8AC3E}">
        <p14:creationId xmlns:p14="http://schemas.microsoft.com/office/powerpoint/2010/main" val="1400055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7484D6-EFB2-4F47-83AC-30C66900A92C}" type="datetimeFigureOut">
              <a:rPr lang="en-US" smtClean="0"/>
              <a:t>10/31/2025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151A2E-B670-5743-8E0B-F594C80B7CAA}" type="slidenum">
              <a:rPr lang="en-US" smtClean="0"/>
              <a:t>‹#›</a:t>
            </a:fld>
            <a:endParaRPr lang="en-US"/>
          </a:p>
        </p:txBody>
      </p:sp>
    </p:spTree>
    <p:extLst>
      <p:ext uri="{BB962C8B-B14F-4D97-AF65-F5344CB8AC3E}">
        <p14:creationId xmlns:p14="http://schemas.microsoft.com/office/powerpoint/2010/main" val="1393344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767484D6-EFB2-4F47-83AC-30C66900A92C}" type="datetimeFigureOut">
              <a:rPr lang="en-US" smtClean="0"/>
              <a:t>10/31/2025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151A2E-B670-5743-8E0B-F594C80B7CAA}" type="slidenum">
              <a:rPr lang="en-US" smtClean="0"/>
              <a:t>‹#›</a:t>
            </a:fld>
            <a:endParaRPr lang="en-US"/>
          </a:p>
        </p:txBody>
      </p:sp>
    </p:spTree>
    <p:extLst>
      <p:ext uri="{BB962C8B-B14F-4D97-AF65-F5344CB8AC3E}">
        <p14:creationId xmlns:p14="http://schemas.microsoft.com/office/powerpoint/2010/main" val="3595991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767484D6-EFB2-4F47-83AC-30C66900A92C}" type="datetimeFigureOut">
              <a:rPr lang="en-US" smtClean="0"/>
              <a:t>10/31/2025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151A2E-B670-5743-8E0B-F594C80B7CAA}" type="slidenum">
              <a:rPr lang="en-US" smtClean="0"/>
              <a:t>‹#›</a:t>
            </a:fld>
            <a:endParaRPr lang="en-US"/>
          </a:p>
        </p:txBody>
      </p:sp>
    </p:spTree>
    <p:extLst>
      <p:ext uri="{BB962C8B-B14F-4D97-AF65-F5344CB8AC3E}">
        <p14:creationId xmlns:p14="http://schemas.microsoft.com/office/powerpoint/2010/main" val="2803394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7484D6-EFB2-4F47-83AC-30C66900A92C}" type="datetimeFigureOut">
              <a:rPr lang="en-US" smtClean="0"/>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51A2E-B670-5743-8E0B-F594C80B7CAA}" type="slidenum">
              <a:rPr lang="en-US" smtClean="0"/>
              <a:t>‹#›</a:t>
            </a:fld>
            <a:endParaRPr lang="en-US"/>
          </a:p>
        </p:txBody>
      </p:sp>
    </p:spTree>
    <p:extLst>
      <p:ext uri="{BB962C8B-B14F-4D97-AF65-F5344CB8AC3E}">
        <p14:creationId xmlns:p14="http://schemas.microsoft.com/office/powerpoint/2010/main" val="1160371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7484D6-EFB2-4F47-83AC-30C66900A92C}" type="datetimeFigureOut">
              <a:rPr lang="en-US" smtClean="0"/>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51A2E-B670-5743-8E0B-F594C80B7CAA}" type="slidenum">
              <a:rPr lang="en-US" smtClean="0"/>
              <a:t>‹#›</a:t>
            </a:fld>
            <a:endParaRPr lang="en-US"/>
          </a:p>
        </p:txBody>
      </p:sp>
    </p:spTree>
    <p:extLst>
      <p:ext uri="{BB962C8B-B14F-4D97-AF65-F5344CB8AC3E}">
        <p14:creationId xmlns:p14="http://schemas.microsoft.com/office/powerpoint/2010/main" val="1010810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767484D6-EFB2-4F47-83AC-30C66900A92C}" type="datetimeFigureOut">
              <a:rPr lang="en-US" smtClean="0"/>
              <a:t>10/31/2025</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CE151A2E-B670-5743-8E0B-F594C80B7CAA}" type="slidenum">
              <a:rPr lang="en-US" smtClean="0"/>
              <a:t>‹#›</a:t>
            </a:fld>
            <a:endParaRPr lang="en-US"/>
          </a:p>
        </p:txBody>
      </p:sp>
    </p:spTree>
    <p:extLst>
      <p:ext uri="{BB962C8B-B14F-4D97-AF65-F5344CB8AC3E}">
        <p14:creationId xmlns:p14="http://schemas.microsoft.com/office/powerpoint/2010/main" val="14751458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F0450C0-D108-D1CA-D8BD-463066F6F0ED}"/>
              </a:ext>
            </a:extLst>
          </p:cNvPr>
          <p:cNvSpPr txBox="1"/>
          <p:nvPr/>
        </p:nvSpPr>
        <p:spPr>
          <a:xfrm>
            <a:off x="9960965" y="1377497"/>
            <a:ext cx="32694372" cy="5067990"/>
          </a:xfrm>
          <a:prstGeom prst="rect">
            <a:avLst/>
          </a:prstGeom>
          <a:noFill/>
          <a:ln>
            <a:noFill/>
          </a:ln>
        </p:spPr>
        <p:txBody>
          <a:bodyPr wrap="square" rtlCol="0">
            <a:spAutoFit/>
          </a:bodyPr>
          <a:lstStyle/>
          <a:p>
            <a:pPr algn="ctr"/>
            <a:r>
              <a:rPr lang="en-US" sz="6600" b="1" dirty="0">
                <a:latin typeface="Helvetica" panose="020B0604020202020204" pitchFamily="34" charset="0"/>
                <a:ea typeface="Verdana" panose="020B0604030504040204" pitchFamily="34" charset="0"/>
                <a:cs typeface="Helvetica" panose="020B0604020202020204" pitchFamily="34" charset="0"/>
              </a:rPr>
              <a:t>Xylazine-Related Wounds: Using Wound Care and Harm Reduction Best Practices to Improve Wound Healing and Patient Education for People Who Inject Drugs</a:t>
            </a:r>
          </a:p>
          <a:p>
            <a:pPr algn="ctr"/>
            <a:endParaRPr lang="en-US" sz="800" b="1" i="1" dirty="0">
              <a:solidFill>
                <a:srgbClr val="58595B"/>
              </a:solidFill>
              <a:latin typeface="Helvetica" panose="020B0604020202020204" pitchFamily="34" charset="0"/>
              <a:ea typeface="Verdana" panose="020B0604030504040204" pitchFamily="34" charset="0"/>
              <a:cs typeface="Helvetica" panose="020B0604020202020204" pitchFamily="34" charset="0"/>
            </a:endParaRPr>
          </a:p>
          <a:p>
            <a:pPr lvl="0" algn="ctr"/>
            <a:r>
              <a:rPr lang="en-US" sz="4400" b="1" dirty="0">
                <a:solidFill>
                  <a:srgbClr val="58595B"/>
                </a:solidFill>
                <a:latin typeface="Helvetica" panose="020B0604020202020204" pitchFamily="34" charset="0"/>
                <a:ea typeface="Verdana" panose="020B0604030504040204" pitchFamily="34" charset="0"/>
                <a:cs typeface="Helvetica" panose="020B0604020202020204" pitchFamily="34" charset="0"/>
              </a:rPr>
              <a:t>Dustin Gibbons, BSN, RN; Greg Stafford, BSN, RN; Noël </a:t>
            </a:r>
            <a:r>
              <a:rPr lang="en-US" sz="4400" b="1" dirty="0" err="1">
                <a:solidFill>
                  <a:srgbClr val="58595B"/>
                </a:solidFill>
                <a:latin typeface="Helvetica" panose="020B0604020202020204" pitchFamily="34" charset="0"/>
                <a:ea typeface="Verdana" panose="020B0604030504040204" pitchFamily="34" charset="0"/>
                <a:cs typeface="Helvetica" panose="020B0604020202020204" pitchFamily="34" charset="0"/>
              </a:rPr>
              <a:t>Arring</a:t>
            </a:r>
            <a:r>
              <a:rPr lang="en-US" sz="4400" b="1" dirty="0">
                <a:solidFill>
                  <a:srgbClr val="58595B"/>
                </a:solidFill>
                <a:latin typeface="Helvetica" panose="020B0604020202020204" pitchFamily="34" charset="0"/>
                <a:ea typeface="Verdana" panose="020B0604030504040204" pitchFamily="34" charset="0"/>
                <a:cs typeface="Helvetica" panose="020B0604020202020204" pitchFamily="34" charset="0"/>
              </a:rPr>
              <a:t>, DNP, PhD, RN</a:t>
            </a:r>
          </a:p>
          <a:p>
            <a:endParaRPr lang="en-US" sz="7333" i="1" dirty="0">
              <a:latin typeface="Helvetica" panose="020B0604020202020204" pitchFamily="34" charset="0"/>
              <a:ea typeface="Verdana" panose="020B0604030504040204" pitchFamily="34" charset="0"/>
              <a:cs typeface="Helvetica" panose="020B0604020202020204" pitchFamily="34" charset="0"/>
            </a:endParaRPr>
          </a:p>
        </p:txBody>
      </p:sp>
      <p:sp>
        <p:nvSpPr>
          <p:cNvPr id="6" name="Rectangle 5">
            <a:extLst>
              <a:ext uri="{FF2B5EF4-FFF2-40B4-BE49-F238E27FC236}">
                <a16:creationId xmlns:a16="http://schemas.microsoft.com/office/drawing/2014/main" id="{B417F368-AA31-7BE0-CE97-AF29E0184532}"/>
              </a:ext>
            </a:extLst>
          </p:cNvPr>
          <p:cNvSpPr/>
          <p:nvPr/>
        </p:nvSpPr>
        <p:spPr>
          <a:xfrm>
            <a:off x="13283302" y="5454860"/>
            <a:ext cx="16868920" cy="27348560"/>
          </a:xfrm>
          <a:prstGeom prst="rect">
            <a:avLst/>
          </a:prstGeom>
          <a:solidFill>
            <a:srgbClr val="FF8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4">
            <a:extLst>
              <a:ext uri="{FF2B5EF4-FFF2-40B4-BE49-F238E27FC236}">
                <a16:creationId xmlns:a16="http://schemas.microsoft.com/office/drawing/2014/main" id="{E294D2F0-D127-E2F5-B4C3-AD22890BEFD2}"/>
              </a:ext>
            </a:extLst>
          </p:cNvPr>
          <p:cNvSpPr>
            <a:spLocks noGrp="1"/>
          </p:cNvSpPr>
          <p:nvPr>
            <p:ph type="ctrTitle"/>
          </p:nvPr>
        </p:nvSpPr>
        <p:spPr>
          <a:xfrm>
            <a:off x="13368314" y="5594655"/>
            <a:ext cx="16669726" cy="6627826"/>
          </a:xfrm>
        </p:spPr>
        <p:txBody>
          <a:bodyPr anchor="t">
            <a:noAutofit/>
          </a:bodyPr>
          <a:lstStyle/>
          <a:p>
            <a:pPr>
              <a:lnSpc>
                <a:spcPct val="150000"/>
              </a:lnSpc>
            </a:pPr>
            <a:r>
              <a:rPr lang="en-US" sz="7200" b="1" dirty="0">
                <a:solidFill>
                  <a:schemeClr val="bg1"/>
                </a:solidFill>
                <a:latin typeface="Helvetica" panose="020B0604020202020204" pitchFamily="34" charset="0"/>
                <a:ea typeface="Verdana" panose="020B0604030504040204" pitchFamily="34" charset="0"/>
                <a:cs typeface="Helvetica" panose="020B0604020202020204" pitchFamily="34" charset="0"/>
              </a:rPr>
              <a:t>Wound care for patients with xylazine-related wounds improved after implementing a standardized wound care protocol.</a:t>
            </a:r>
            <a:endParaRPr lang="en-US" sz="7200" dirty="0">
              <a:solidFill>
                <a:schemeClr val="bg1"/>
              </a:solidFill>
              <a:latin typeface="Helvetica" panose="020B0604020202020204" pitchFamily="34" charset="0"/>
              <a:ea typeface="Verdana" panose="020B0604030504040204" pitchFamily="34" charset="0"/>
              <a:cs typeface="Helvetica" panose="020B0604020202020204" pitchFamily="34" charset="0"/>
            </a:endParaRPr>
          </a:p>
        </p:txBody>
      </p:sp>
      <p:pic>
        <p:nvPicPr>
          <p:cNvPr id="8" name="Picture 7" descr="A picture containing text, book&#10;&#10;Description automatically generated">
            <a:extLst>
              <a:ext uri="{FF2B5EF4-FFF2-40B4-BE49-F238E27FC236}">
                <a16:creationId xmlns:a16="http://schemas.microsoft.com/office/drawing/2014/main" id="{40CC7A52-D9A1-AF79-8D86-4027815563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67301" y="29436174"/>
            <a:ext cx="3865122" cy="3251200"/>
          </a:xfrm>
          <a:prstGeom prst="rect">
            <a:avLst/>
          </a:prstGeom>
        </p:spPr>
      </p:pic>
      <p:sp>
        <p:nvSpPr>
          <p:cNvPr id="9" name="Rectangle 8">
            <a:extLst>
              <a:ext uri="{FF2B5EF4-FFF2-40B4-BE49-F238E27FC236}">
                <a16:creationId xmlns:a16="http://schemas.microsoft.com/office/drawing/2014/main" id="{80C2BF47-B8E4-5B63-B846-CE4F055672D5}"/>
              </a:ext>
            </a:extLst>
          </p:cNvPr>
          <p:cNvSpPr/>
          <p:nvPr/>
        </p:nvSpPr>
        <p:spPr>
          <a:xfrm>
            <a:off x="395150" y="5452642"/>
            <a:ext cx="12387984" cy="1134858"/>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58595B"/>
                </a:solidFill>
                <a:latin typeface="Helvetica" pitchFamily="2" charset="0"/>
              </a:rPr>
              <a:t>BACKGROUND</a:t>
            </a:r>
          </a:p>
        </p:txBody>
      </p:sp>
      <p:sp>
        <p:nvSpPr>
          <p:cNvPr id="10" name="Rectangle 9">
            <a:extLst>
              <a:ext uri="{FF2B5EF4-FFF2-40B4-BE49-F238E27FC236}">
                <a16:creationId xmlns:a16="http://schemas.microsoft.com/office/drawing/2014/main" id="{1805D776-927A-8688-C38A-999F3979EF5F}"/>
              </a:ext>
            </a:extLst>
          </p:cNvPr>
          <p:cNvSpPr/>
          <p:nvPr/>
        </p:nvSpPr>
        <p:spPr>
          <a:xfrm>
            <a:off x="395151" y="14318333"/>
            <a:ext cx="12360730" cy="1134858"/>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58595B"/>
                </a:solidFill>
                <a:latin typeface="Helvetica" pitchFamily="2" charset="0"/>
              </a:rPr>
              <a:t>LOCAL PROBLEM</a:t>
            </a:r>
          </a:p>
        </p:txBody>
      </p:sp>
      <p:sp>
        <p:nvSpPr>
          <p:cNvPr id="11" name="Rectangle 10">
            <a:extLst>
              <a:ext uri="{FF2B5EF4-FFF2-40B4-BE49-F238E27FC236}">
                <a16:creationId xmlns:a16="http://schemas.microsoft.com/office/drawing/2014/main" id="{D09C4499-B2B1-6417-BC1F-877C0D5AA66F}"/>
              </a:ext>
            </a:extLst>
          </p:cNvPr>
          <p:cNvSpPr/>
          <p:nvPr/>
        </p:nvSpPr>
        <p:spPr>
          <a:xfrm>
            <a:off x="392681" y="22726053"/>
            <a:ext cx="12360730" cy="1134858"/>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58595B"/>
                </a:solidFill>
                <a:latin typeface="Helvetica" pitchFamily="2" charset="0"/>
              </a:rPr>
              <a:t>METHODS</a:t>
            </a:r>
          </a:p>
        </p:txBody>
      </p:sp>
      <p:sp>
        <p:nvSpPr>
          <p:cNvPr id="12" name="Rectangle 11">
            <a:extLst>
              <a:ext uri="{FF2B5EF4-FFF2-40B4-BE49-F238E27FC236}">
                <a16:creationId xmlns:a16="http://schemas.microsoft.com/office/drawing/2014/main" id="{A2DE0E92-74D1-96D6-7518-1FDCAE14DA2D}"/>
              </a:ext>
            </a:extLst>
          </p:cNvPr>
          <p:cNvSpPr/>
          <p:nvPr/>
        </p:nvSpPr>
        <p:spPr>
          <a:xfrm>
            <a:off x="30696314" y="5594654"/>
            <a:ext cx="12741326" cy="1134858"/>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58595B"/>
                </a:solidFill>
                <a:latin typeface="Helvetica" pitchFamily="2" charset="0"/>
              </a:rPr>
              <a:t>INTERVENTIONS</a:t>
            </a:r>
          </a:p>
        </p:txBody>
      </p:sp>
      <p:sp>
        <p:nvSpPr>
          <p:cNvPr id="13" name="Rectangle 12">
            <a:extLst>
              <a:ext uri="{FF2B5EF4-FFF2-40B4-BE49-F238E27FC236}">
                <a16:creationId xmlns:a16="http://schemas.microsoft.com/office/drawing/2014/main" id="{54D990A1-B38E-A081-21EB-4FD983EBE8C9}"/>
              </a:ext>
            </a:extLst>
          </p:cNvPr>
          <p:cNvSpPr/>
          <p:nvPr/>
        </p:nvSpPr>
        <p:spPr>
          <a:xfrm>
            <a:off x="30679642" y="19277041"/>
            <a:ext cx="12757998" cy="1037808"/>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58595B"/>
                </a:solidFill>
                <a:latin typeface="Helvetica" pitchFamily="2" charset="0"/>
              </a:rPr>
              <a:t>RESULTS</a:t>
            </a:r>
          </a:p>
        </p:txBody>
      </p:sp>
      <p:sp>
        <p:nvSpPr>
          <p:cNvPr id="14" name="Rectangle 13">
            <a:extLst>
              <a:ext uri="{FF2B5EF4-FFF2-40B4-BE49-F238E27FC236}">
                <a16:creationId xmlns:a16="http://schemas.microsoft.com/office/drawing/2014/main" id="{5C5776D2-C052-30F4-219A-6E9E528C5EBE}"/>
              </a:ext>
            </a:extLst>
          </p:cNvPr>
          <p:cNvSpPr/>
          <p:nvPr/>
        </p:nvSpPr>
        <p:spPr>
          <a:xfrm>
            <a:off x="30740521" y="25519162"/>
            <a:ext cx="12757998" cy="1073906"/>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58595B"/>
                </a:solidFill>
                <a:latin typeface="Helvetica" pitchFamily="2" charset="0"/>
              </a:rPr>
              <a:t>CONCLUSIONS</a:t>
            </a:r>
          </a:p>
        </p:txBody>
      </p:sp>
      <p:pic>
        <p:nvPicPr>
          <p:cNvPr id="15" name="Picture 14">
            <a:extLst>
              <a:ext uri="{FF2B5EF4-FFF2-40B4-BE49-F238E27FC236}">
                <a16:creationId xmlns:a16="http://schemas.microsoft.com/office/drawing/2014/main" id="{A711C227-7420-5001-6DF2-A5E6EEC1B14A}"/>
              </a:ext>
            </a:extLst>
          </p:cNvPr>
          <p:cNvPicPr>
            <a:picLocks noChangeAspect="1"/>
          </p:cNvPicPr>
          <p:nvPr/>
        </p:nvPicPr>
        <p:blipFill>
          <a:blip r:embed="rId4"/>
          <a:stretch>
            <a:fillRect/>
          </a:stretch>
        </p:blipFill>
        <p:spPr>
          <a:xfrm>
            <a:off x="743493" y="1599550"/>
            <a:ext cx="8341269" cy="1513239"/>
          </a:xfrm>
          <a:prstGeom prst="rect">
            <a:avLst/>
          </a:prstGeom>
        </p:spPr>
      </p:pic>
      <p:cxnSp>
        <p:nvCxnSpPr>
          <p:cNvPr id="17" name="Straight Connector 16">
            <a:extLst>
              <a:ext uri="{FF2B5EF4-FFF2-40B4-BE49-F238E27FC236}">
                <a16:creationId xmlns:a16="http://schemas.microsoft.com/office/drawing/2014/main" id="{28B5B90F-AFD7-645A-1FA8-1CB603BEC19D}"/>
              </a:ext>
            </a:extLst>
          </p:cNvPr>
          <p:cNvCxnSpPr/>
          <p:nvPr/>
        </p:nvCxnSpPr>
        <p:spPr>
          <a:xfrm>
            <a:off x="9960965" y="1377497"/>
            <a:ext cx="0" cy="2087719"/>
          </a:xfrm>
          <a:prstGeom prst="line">
            <a:avLst/>
          </a:prstGeom>
          <a:ln w="12700">
            <a:solidFill>
              <a:srgbClr val="58595B"/>
            </a:solidFill>
          </a:ln>
        </p:spPr>
        <p:style>
          <a:lnRef idx="1">
            <a:schemeClr val="accent3"/>
          </a:lnRef>
          <a:fillRef idx="0">
            <a:schemeClr val="accent3"/>
          </a:fillRef>
          <a:effectRef idx="0">
            <a:schemeClr val="accent3"/>
          </a:effectRef>
          <a:fontRef idx="minor">
            <a:schemeClr val="tx1"/>
          </a:fontRef>
        </p:style>
      </p:cxnSp>
      <p:sp>
        <p:nvSpPr>
          <p:cNvPr id="20" name="TextBox 19">
            <a:extLst>
              <a:ext uri="{FF2B5EF4-FFF2-40B4-BE49-F238E27FC236}">
                <a16:creationId xmlns:a16="http://schemas.microsoft.com/office/drawing/2014/main" id="{64ED3CA4-03A9-5482-E988-0C7E9F08C7B5}"/>
              </a:ext>
            </a:extLst>
          </p:cNvPr>
          <p:cNvSpPr txBox="1"/>
          <p:nvPr/>
        </p:nvSpPr>
        <p:spPr>
          <a:xfrm>
            <a:off x="395150" y="6555340"/>
            <a:ext cx="12275717" cy="7848302"/>
          </a:xfrm>
          <a:prstGeom prst="rect">
            <a:avLst/>
          </a:prstGeom>
          <a:noFill/>
        </p:spPr>
        <p:txBody>
          <a:bodyPr wrap="square" rtlCol="0">
            <a:spAutoFit/>
          </a:bodyPr>
          <a:lstStyle/>
          <a:p>
            <a:pPr marL="571500" indent="-571500">
              <a:buFont typeface="Arial" panose="020B0604020202020204" pitchFamily="34" charset="0"/>
              <a:buChar char="•"/>
            </a:pPr>
            <a:r>
              <a:rPr lang="en-US" sz="3600" dirty="0">
                <a:solidFill>
                  <a:srgbClr val="333333"/>
                </a:solidFill>
                <a:latin typeface="Helvetica" pitchFamily="2" charset="0"/>
              </a:rPr>
              <a:t>Xylazine is a non-opioid sedative used in veterinary practice (Rodriguez et al., 2008).</a:t>
            </a:r>
          </a:p>
          <a:p>
            <a:pPr marL="571500" indent="-571500">
              <a:buFont typeface="Arial" panose="020B0604020202020204" pitchFamily="34" charset="0"/>
              <a:buChar char="•"/>
            </a:pPr>
            <a:r>
              <a:rPr lang="en-US" sz="3600" dirty="0">
                <a:solidFill>
                  <a:srgbClr val="333333"/>
                </a:solidFill>
                <a:latin typeface="Helvetica" pitchFamily="2" charset="0"/>
              </a:rPr>
              <a:t>In humans, it can cause decreased breathing, bradycardia, lower blood pressure, and infected wounds (CDC, 2024; McFadden et al., 2024).</a:t>
            </a:r>
          </a:p>
          <a:p>
            <a:pPr marL="571500" indent="-571500">
              <a:buFont typeface="Arial" panose="020B0604020202020204" pitchFamily="34" charset="0"/>
              <a:buChar char="•"/>
            </a:pPr>
            <a:r>
              <a:rPr lang="en-US" sz="3600" dirty="0">
                <a:solidFill>
                  <a:srgbClr val="333333"/>
                </a:solidFill>
                <a:latin typeface="Helvetica" pitchFamily="2" charset="0"/>
              </a:rPr>
              <a:t>People who inject drugs (PWID) containing xylazine have higher prevalence of skin ulcers (38.5%) the those using unadulterated drugs (6.8%) (Rodriguez et al., 2008). </a:t>
            </a:r>
          </a:p>
          <a:p>
            <a:pPr marL="571500" indent="-571500">
              <a:buFont typeface="Arial" panose="020B0604020202020204" pitchFamily="34" charset="0"/>
              <a:buChar char="•"/>
            </a:pPr>
            <a:r>
              <a:rPr lang="en-US" sz="3600" dirty="0">
                <a:solidFill>
                  <a:srgbClr val="333333"/>
                </a:solidFill>
                <a:latin typeface="Helvetica" pitchFamily="2" charset="0"/>
              </a:rPr>
              <a:t>Often mixed with drugs like fentanyl; Increasingly found in illicit drug supply (CDC, 2024).</a:t>
            </a:r>
          </a:p>
          <a:p>
            <a:pPr marL="571500" indent="-571500">
              <a:buFont typeface="Arial" panose="020B0604020202020204" pitchFamily="34" charset="0"/>
              <a:buChar char="•"/>
            </a:pPr>
            <a:r>
              <a:rPr lang="en-US" sz="3600" dirty="0">
                <a:solidFill>
                  <a:srgbClr val="333333"/>
                </a:solidFill>
                <a:latin typeface="Helvetica" pitchFamily="2" charset="0"/>
              </a:rPr>
              <a:t>PWID often defer care due to stigma, lack of resources, lack of transportation, other socioeconomic factors (McFadden et al., 2024).</a:t>
            </a:r>
          </a:p>
        </p:txBody>
      </p:sp>
      <p:sp>
        <p:nvSpPr>
          <p:cNvPr id="21" name="TextBox 20">
            <a:extLst>
              <a:ext uri="{FF2B5EF4-FFF2-40B4-BE49-F238E27FC236}">
                <a16:creationId xmlns:a16="http://schemas.microsoft.com/office/drawing/2014/main" id="{85A7B085-44DC-47F6-BB99-4AF2E67EECB8}"/>
              </a:ext>
            </a:extLst>
          </p:cNvPr>
          <p:cNvSpPr txBox="1"/>
          <p:nvPr/>
        </p:nvSpPr>
        <p:spPr>
          <a:xfrm>
            <a:off x="395150" y="15422704"/>
            <a:ext cx="12275717" cy="7294305"/>
          </a:xfrm>
          <a:prstGeom prst="rect">
            <a:avLst/>
          </a:prstGeom>
          <a:noFill/>
        </p:spPr>
        <p:txBody>
          <a:bodyPr wrap="square" rtlCol="0">
            <a:spAutoFit/>
          </a:bodyPr>
          <a:lstStyle/>
          <a:p>
            <a:pPr marL="571500" indent="-571500">
              <a:buFont typeface="Arial" panose="020B0604020202020204" pitchFamily="34" charset="0"/>
              <a:buChar char="•"/>
            </a:pPr>
            <a:r>
              <a:rPr lang="en-US" sz="3600" dirty="0">
                <a:solidFill>
                  <a:srgbClr val="333333"/>
                </a:solidFill>
                <a:latin typeface="Helvetica" pitchFamily="2" charset="0"/>
              </a:rPr>
              <a:t>The project site was a harm reduction exchange (HRE) in Tennessee.</a:t>
            </a:r>
          </a:p>
          <a:p>
            <a:pPr marL="571500" indent="-571500">
              <a:buFont typeface="Arial" panose="020B0604020202020204" pitchFamily="34" charset="0"/>
              <a:buChar char="•"/>
            </a:pPr>
            <a:r>
              <a:rPr lang="en-US" sz="3600" dirty="0">
                <a:solidFill>
                  <a:srgbClr val="333333"/>
                </a:solidFill>
                <a:latin typeface="Helvetica" pitchFamily="2" charset="0"/>
              </a:rPr>
              <a:t>HRE lacked a standardized wound care protocol.</a:t>
            </a:r>
          </a:p>
          <a:p>
            <a:pPr marL="571500" indent="-571500">
              <a:buFont typeface="Arial" panose="020B0604020202020204" pitchFamily="34" charset="0"/>
              <a:buChar char="•"/>
            </a:pPr>
            <a:r>
              <a:rPr lang="en-US" sz="3600" dirty="0">
                <a:solidFill>
                  <a:srgbClr val="333333"/>
                </a:solidFill>
                <a:latin typeface="Helvetica" pitchFamily="2" charset="0"/>
              </a:rPr>
              <a:t>The purpose of this project was to implement a standardized wound care protocol which included using the Bates-Jensen Wound Assessment Tool (BWAT) for use during wound-care related visits.</a:t>
            </a:r>
          </a:p>
          <a:p>
            <a:pPr marL="571500" indent="-571500">
              <a:buFont typeface="Arial" panose="020B0604020202020204" pitchFamily="34" charset="0"/>
              <a:buChar char="•"/>
            </a:pPr>
            <a:r>
              <a:rPr lang="en-US" sz="3600" dirty="0">
                <a:solidFill>
                  <a:srgbClr val="333333"/>
                </a:solidFill>
                <a:latin typeface="Helvetica" pitchFamily="2" charset="0"/>
              </a:rPr>
              <a:t>The project aims were:</a:t>
            </a:r>
          </a:p>
          <a:p>
            <a:pPr marL="1485900" lvl="2" indent="-571500">
              <a:buFont typeface="Arial" panose="020B0604020202020204" pitchFamily="34" charset="0"/>
              <a:buChar char="•"/>
            </a:pPr>
            <a:r>
              <a:rPr lang="en-US" sz="3600" dirty="0">
                <a:solidFill>
                  <a:srgbClr val="333333"/>
                </a:solidFill>
                <a:latin typeface="Helvetica" pitchFamily="2" charset="0"/>
              </a:rPr>
              <a:t>25% improvement of BWAT score for patients with wounds</a:t>
            </a:r>
          </a:p>
          <a:p>
            <a:pPr marL="1485900" lvl="2" indent="-571500">
              <a:buFont typeface="Arial" panose="020B0604020202020204" pitchFamily="34" charset="0"/>
              <a:buChar char="•"/>
            </a:pPr>
            <a:r>
              <a:rPr lang="en-US" sz="3600" dirty="0">
                <a:solidFill>
                  <a:srgbClr val="333333"/>
                </a:solidFill>
                <a:latin typeface="Helvetica" pitchFamily="2" charset="0"/>
              </a:rPr>
              <a:t>50% of patients with wounds will receive wound care using standardized wound care protocol every two weeks</a:t>
            </a:r>
          </a:p>
        </p:txBody>
      </p:sp>
      <p:sp>
        <p:nvSpPr>
          <p:cNvPr id="22" name="TextBox 21">
            <a:extLst>
              <a:ext uri="{FF2B5EF4-FFF2-40B4-BE49-F238E27FC236}">
                <a16:creationId xmlns:a16="http://schemas.microsoft.com/office/drawing/2014/main" id="{DE6AD758-256A-6387-3970-5AC007D44E7A}"/>
              </a:ext>
            </a:extLst>
          </p:cNvPr>
          <p:cNvSpPr txBox="1"/>
          <p:nvPr/>
        </p:nvSpPr>
        <p:spPr>
          <a:xfrm>
            <a:off x="392681" y="23851717"/>
            <a:ext cx="12278186" cy="10064294"/>
          </a:xfrm>
          <a:prstGeom prst="rect">
            <a:avLst/>
          </a:prstGeom>
          <a:noFill/>
        </p:spPr>
        <p:txBody>
          <a:bodyPr wrap="square" rtlCol="0">
            <a:spAutoFit/>
          </a:bodyPr>
          <a:lstStyle/>
          <a:p>
            <a:pPr marL="571500" indent="-571500">
              <a:buFont typeface="Arial" panose="020B0604020202020204" pitchFamily="34" charset="0"/>
              <a:buChar char="•"/>
            </a:pPr>
            <a:r>
              <a:rPr lang="en-US" sz="3600" dirty="0">
                <a:solidFill>
                  <a:srgbClr val="333333"/>
                </a:solidFill>
                <a:latin typeface="Helvetica" pitchFamily="2" charset="0"/>
              </a:rPr>
              <a:t>The Johns Hopkins Evidence-Based Practice Model was used as the project framework (Dang et al., 2022). </a:t>
            </a:r>
          </a:p>
          <a:p>
            <a:pPr marL="571500" indent="-571500">
              <a:buFont typeface="Arial" panose="020B0604020202020204" pitchFamily="34" charset="0"/>
              <a:buChar char="•"/>
            </a:pPr>
            <a:r>
              <a:rPr lang="en-US" sz="3600" dirty="0">
                <a:solidFill>
                  <a:srgbClr val="333333"/>
                </a:solidFill>
                <a:latin typeface="Helvetica" pitchFamily="2" charset="0"/>
              </a:rPr>
              <a:t>Literature appraisal provided good evidence for improved wound healing based on DIME principles (</a:t>
            </a:r>
            <a:r>
              <a:rPr lang="en-US" sz="3600" b="1" dirty="0">
                <a:solidFill>
                  <a:srgbClr val="333333"/>
                </a:solidFill>
                <a:latin typeface="Helvetica" pitchFamily="2" charset="0"/>
              </a:rPr>
              <a:t>D</a:t>
            </a:r>
            <a:r>
              <a:rPr lang="en-US" sz="3600" dirty="0">
                <a:solidFill>
                  <a:srgbClr val="333333"/>
                </a:solidFill>
                <a:latin typeface="Helvetica" pitchFamily="2" charset="0"/>
              </a:rPr>
              <a:t>ebridement, </a:t>
            </a:r>
            <a:r>
              <a:rPr lang="en-US" sz="3600" b="1" dirty="0">
                <a:solidFill>
                  <a:srgbClr val="333333"/>
                </a:solidFill>
                <a:latin typeface="Helvetica" pitchFamily="2" charset="0"/>
              </a:rPr>
              <a:t>I</a:t>
            </a:r>
            <a:r>
              <a:rPr lang="en-US" sz="3600" dirty="0">
                <a:solidFill>
                  <a:srgbClr val="333333"/>
                </a:solidFill>
                <a:latin typeface="Helvetica" pitchFamily="2" charset="0"/>
              </a:rPr>
              <a:t>nfection control, </a:t>
            </a:r>
            <a:r>
              <a:rPr lang="en-US" sz="3600" b="1" dirty="0">
                <a:solidFill>
                  <a:srgbClr val="333333"/>
                </a:solidFill>
                <a:latin typeface="Helvetica" pitchFamily="2" charset="0"/>
              </a:rPr>
              <a:t>M</a:t>
            </a:r>
            <a:r>
              <a:rPr lang="en-US" sz="3600" dirty="0">
                <a:solidFill>
                  <a:srgbClr val="333333"/>
                </a:solidFill>
                <a:latin typeface="Helvetica" pitchFamily="2" charset="0"/>
              </a:rPr>
              <a:t>oisture balance, and </a:t>
            </a:r>
            <a:r>
              <a:rPr lang="en-US" sz="3600" b="1" dirty="0">
                <a:solidFill>
                  <a:srgbClr val="333333"/>
                </a:solidFill>
                <a:latin typeface="Helvetica" pitchFamily="2" charset="0"/>
              </a:rPr>
              <a:t>E</a:t>
            </a:r>
            <a:r>
              <a:rPr lang="en-US" sz="3600" dirty="0">
                <a:solidFill>
                  <a:srgbClr val="333333"/>
                </a:solidFill>
                <a:latin typeface="Helvetica" pitchFamily="2" charset="0"/>
              </a:rPr>
              <a:t>dge preparation) and using the BWAT (Bates-Jensen, 2006; McFadden et al., 2024).</a:t>
            </a:r>
          </a:p>
          <a:p>
            <a:pPr marL="571500" indent="-571500">
              <a:buFont typeface="Arial" panose="020B0604020202020204" pitchFamily="34" charset="0"/>
              <a:buChar char="•"/>
            </a:pPr>
            <a:r>
              <a:rPr lang="en-US" sz="3600" dirty="0">
                <a:latin typeface="Helvetica" panose="020B0604020202020204" pitchFamily="34" charset="0"/>
                <a:cs typeface="Helvetica" panose="020B0604020202020204" pitchFamily="34" charset="0"/>
              </a:rPr>
              <a:t>Pre-implementation workflow was developed and adjusted during the project through PDSA (Plan-Do-Study-Act) cycles.</a:t>
            </a:r>
          </a:p>
          <a:p>
            <a:pPr marL="571500" indent="-571500">
              <a:buFont typeface="Arial" panose="020B0604020202020204" pitchFamily="34" charset="0"/>
              <a:buChar char="•"/>
            </a:pPr>
            <a:r>
              <a:rPr lang="en-US" sz="3600" dirty="0">
                <a:solidFill>
                  <a:srgbClr val="333333"/>
                </a:solidFill>
                <a:latin typeface="Helvetica" panose="020B0604020202020204" pitchFamily="34" charset="0"/>
                <a:cs typeface="Helvetica" panose="020B0604020202020204" pitchFamily="34" charset="0"/>
              </a:rPr>
              <a:t>BWAT score was measured at initial visit and subsequent follow-up visits for 12 weeks.</a:t>
            </a:r>
          </a:p>
          <a:p>
            <a:pPr marL="571500" indent="-571500">
              <a:buFont typeface="Arial" panose="020B0604020202020204" pitchFamily="34" charset="0"/>
              <a:buChar char="•"/>
            </a:pPr>
            <a:r>
              <a:rPr lang="en-US" sz="3600" dirty="0">
                <a:solidFill>
                  <a:srgbClr val="333333"/>
                </a:solidFill>
                <a:latin typeface="Helvetica" panose="020B0604020202020204" pitchFamily="34" charset="0"/>
                <a:cs typeface="Helvetica" panose="020B0604020202020204" pitchFamily="34" charset="0"/>
              </a:rPr>
              <a:t>Standardized self-care supply given after each visit with education on self-care for wounds.</a:t>
            </a:r>
          </a:p>
          <a:p>
            <a:pPr marL="571500" indent="-571500">
              <a:buFont typeface="Arial" panose="020B0604020202020204" pitchFamily="34" charset="0"/>
              <a:buChar char="•"/>
            </a:pPr>
            <a:r>
              <a:rPr lang="en-US" sz="3600" dirty="0">
                <a:solidFill>
                  <a:srgbClr val="333333"/>
                </a:solidFill>
                <a:latin typeface="Helvetica" panose="020B0604020202020204" pitchFamily="34" charset="0"/>
                <a:cs typeface="Helvetica" panose="020B0604020202020204" pitchFamily="34" charset="0"/>
              </a:rPr>
              <a:t>Self-Management Assessment Scale (SMASc) completed by patients at each visit (Öberg et al., 2019).</a:t>
            </a:r>
          </a:p>
          <a:p>
            <a:pPr marL="571500" indent="-571500">
              <a:buFont typeface="Arial" panose="020B0604020202020204" pitchFamily="34" charset="0"/>
              <a:buChar char="•"/>
            </a:pPr>
            <a:endParaRPr lang="en-US" sz="3600" dirty="0">
              <a:solidFill>
                <a:srgbClr val="333333"/>
              </a:solidFill>
              <a:latin typeface="Helvetica" panose="020B0604020202020204" pitchFamily="34" charset="0"/>
              <a:cs typeface="Helvetica" panose="020B0604020202020204" pitchFamily="34" charset="0"/>
            </a:endParaRPr>
          </a:p>
          <a:p>
            <a:pPr marL="571500" indent="-571500">
              <a:buFont typeface="Arial" panose="020B0604020202020204" pitchFamily="34" charset="0"/>
              <a:buChar char="•"/>
            </a:pPr>
            <a:endParaRPr lang="en-US" sz="3600" dirty="0">
              <a:solidFill>
                <a:srgbClr val="333333"/>
              </a:solidFill>
              <a:latin typeface="Helvetica" pitchFamily="2" charset="0"/>
            </a:endParaRPr>
          </a:p>
        </p:txBody>
      </p:sp>
      <p:sp>
        <p:nvSpPr>
          <p:cNvPr id="23" name="TextBox 22">
            <a:extLst>
              <a:ext uri="{FF2B5EF4-FFF2-40B4-BE49-F238E27FC236}">
                <a16:creationId xmlns:a16="http://schemas.microsoft.com/office/drawing/2014/main" id="{10E1BC22-3FF1-A186-88F4-B642772CD5EA}"/>
              </a:ext>
            </a:extLst>
          </p:cNvPr>
          <p:cNvSpPr txBox="1"/>
          <p:nvPr/>
        </p:nvSpPr>
        <p:spPr>
          <a:xfrm>
            <a:off x="30696314" y="6743378"/>
            <a:ext cx="11959022" cy="2862322"/>
          </a:xfrm>
          <a:prstGeom prst="rect">
            <a:avLst/>
          </a:prstGeom>
          <a:noFill/>
        </p:spPr>
        <p:txBody>
          <a:bodyPr wrap="square" rtlCol="0">
            <a:spAutoFit/>
          </a:bodyPr>
          <a:lstStyle/>
          <a:p>
            <a:pPr marL="571500" indent="-571500">
              <a:buFont typeface="Arial" panose="020B0604020202020204" pitchFamily="34" charset="0"/>
              <a:buChar char="•"/>
            </a:pPr>
            <a:r>
              <a:rPr lang="en-US" sz="3600" dirty="0">
                <a:solidFill>
                  <a:srgbClr val="333333"/>
                </a:solidFill>
                <a:latin typeface="Helvetica" pitchFamily="2" charset="0"/>
              </a:rPr>
              <a:t>All patients with wounds choosing to participate in the project received standardized wound care using the BWAT and DIME principles, received home care education with a supply kit, and completed the SMASc at each visit (Tools used with permission from authors).</a:t>
            </a:r>
          </a:p>
        </p:txBody>
      </p:sp>
      <p:sp>
        <p:nvSpPr>
          <p:cNvPr id="24" name="TextBox 23">
            <a:extLst>
              <a:ext uri="{FF2B5EF4-FFF2-40B4-BE49-F238E27FC236}">
                <a16:creationId xmlns:a16="http://schemas.microsoft.com/office/drawing/2014/main" id="{170813B6-8305-AAE0-1C1E-4FDAFE3DBEC6}"/>
              </a:ext>
            </a:extLst>
          </p:cNvPr>
          <p:cNvSpPr txBox="1"/>
          <p:nvPr/>
        </p:nvSpPr>
        <p:spPr>
          <a:xfrm>
            <a:off x="30607899" y="20539846"/>
            <a:ext cx="12757998" cy="4524315"/>
          </a:xfrm>
          <a:prstGeom prst="rect">
            <a:avLst/>
          </a:prstGeom>
          <a:noFill/>
        </p:spPr>
        <p:txBody>
          <a:bodyPr wrap="square" rtlCol="0">
            <a:spAutoFit/>
          </a:bodyPr>
          <a:lstStyle/>
          <a:p>
            <a:pPr marL="571500" indent="-571500">
              <a:buFont typeface="Arial" panose="020B0604020202020204" pitchFamily="34" charset="0"/>
              <a:buChar char="•"/>
            </a:pPr>
            <a:r>
              <a:rPr lang="en-US" sz="3600" dirty="0">
                <a:solidFill>
                  <a:srgbClr val="333333"/>
                </a:solidFill>
                <a:latin typeface="Helvetica" pitchFamily="2" charset="0"/>
              </a:rPr>
              <a:t>55% participation rate, with 53% return rate for follow-up care, falling short of the project aim.</a:t>
            </a:r>
          </a:p>
          <a:p>
            <a:pPr marL="571500" indent="-571500">
              <a:buFont typeface="Arial" panose="020B0604020202020204" pitchFamily="34" charset="0"/>
              <a:buChar char="•"/>
            </a:pPr>
            <a:r>
              <a:rPr lang="en-US" sz="3600" dirty="0">
                <a:solidFill>
                  <a:srgbClr val="333333"/>
                </a:solidFill>
                <a:latin typeface="Helvetica" pitchFamily="2" charset="0"/>
              </a:rPr>
              <a:t>Mean starting BWAT score 24; after 12 weeks mean score was 16; 33% improvement, exceeding project aim.</a:t>
            </a:r>
          </a:p>
          <a:p>
            <a:pPr marL="571500" indent="-571500">
              <a:buFont typeface="Arial" panose="020B0604020202020204" pitchFamily="34" charset="0"/>
              <a:buChar char="•"/>
            </a:pPr>
            <a:r>
              <a:rPr lang="en-US" sz="3600" dirty="0">
                <a:solidFill>
                  <a:srgbClr val="333333"/>
                </a:solidFill>
                <a:latin typeface="Helvetica" pitchFamily="2" charset="0"/>
              </a:rPr>
              <a:t> Mean beginning and ending </a:t>
            </a:r>
            <a:r>
              <a:rPr lang="en-US" sz="3600" dirty="0" err="1">
                <a:solidFill>
                  <a:srgbClr val="333333"/>
                </a:solidFill>
                <a:latin typeface="Helvetica" pitchFamily="2" charset="0"/>
              </a:rPr>
              <a:t>SMASc</a:t>
            </a:r>
            <a:r>
              <a:rPr lang="en-US" sz="3600" dirty="0">
                <a:solidFill>
                  <a:srgbClr val="333333"/>
                </a:solidFill>
                <a:latin typeface="Helvetica" pitchFamily="2" charset="0"/>
              </a:rPr>
              <a:t> scores showed improvement in self-management across all five domains: knowledge, goals for the future, daily routines, emotional adjustment, and social support. </a:t>
            </a:r>
          </a:p>
        </p:txBody>
      </p:sp>
      <p:sp>
        <p:nvSpPr>
          <p:cNvPr id="25" name="TextBox 24">
            <a:extLst>
              <a:ext uri="{FF2B5EF4-FFF2-40B4-BE49-F238E27FC236}">
                <a16:creationId xmlns:a16="http://schemas.microsoft.com/office/drawing/2014/main" id="{D0F209E8-01E7-52F9-60BC-83352BB41FE5}"/>
              </a:ext>
            </a:extLst>
          </p:cNvPr>
          <p:cNvSpPr txBox="1"/>
          <p:nvPr/>
        </p:nvSpPr>
        <p:spPr>
          <a:xfrm>
            <a:off x="30796957" y="27016588"/>
            <a:ext cx="12568940" cy="4524315"/>
          </a:xfrm>
          <a:prstGeom prst="rect">
            <a:avLst/>
          </a:prstGeom>
          <a:noFill/>
        </p:spPr>
        <p:txBody>
          <a:bodyPr wrap="square" rtlCol="0">
            <a:spAutoFit/>
          </a:bodyPr>
          <a:lstStyle/>
          <a:p>
            <a:pPr marL="571500" indent="-571500">
              <a:buFont typeface="Arial" panose="020B0604020202020204" pitchFamily="34" charset="0"/>
              <a:buChar char="•"/>
            </a:pPr>
            <a:r>
              <a:rPr lang="en-US" sz="3600" dirty="0">
                <a:solidFill>
                  <a:srgbClr val="333333"/>
                </a:solidFill>
                <a:latin typeface="Helvetica" pitchFamily="2" charset="0"/>
              </a:rPr>
              <a:t>Standardized wound care protocol was a successful evidence-based practice change.</a:t>
            </a:r>
          </a:p>
          <a:p>
            <a:pPr marL="571500" indent="-571500">
              <a:buFont typeface="Arial" panose="020B0604020202020204" pitchFamily="34" charset="0"/>
              <a:buChar char="•"/>
            </a:pPr>
            <a:r>
              <a:rPr lang="en-US" sz="3600" dirty="0">
                <a:solidFill>
                  <a:srgbClr val="333333"/>
                </a:solidFill>
                <a:latin typeface="Helvetica" pitchFamily="2" charset="0"/>
              </a:rPr>
              <a:t>Using an assessment tool, providing standardized supply kits, and educating patients on wound care can lead to wound healing, reduce burden of wounds on patients, and allow HRE to save time and resources.</a:t>
            </a:r>
          </a:p>
          <a:p>
            <a:pPr marL="571500" indent="-571500">
              <a:buFont typeface="Arial" panose="020B0604020202020204" pitchFamily="34" charset="0"/>
              <a:buChar char="•"/>
            </a:pPr>
            <a:r>
              <a:rPr lang="en-US" sz="3600" dirty="0">
                <a:solidFill>
                  <a:srgbClr val="333333"/>
                </a:solidFill>
                <a:latin typeface="Helvetica" pitchFamily="2" charset="0"/>
              </a:rPr>
              <a:t>The HRE has affirmed the sustainability of this protocol and continues to use it post-implementation.</a:t>
            </a:r>
          </a:p>
        </p:txBody>
      </p:sp>
      <p:sp>
        <p:nvSpPr>
          <p:cNvPr id="2" name="TextBox 1">
            <a:extLst>
              <a:ext uri="{FF2B5EF4-FFF2-40B4-BE49-F238E27FC236}">
                <a16:creationId xmlns:a16="http://schemas.microsoft.com/office/drawing/2014/main" id="{584FE514-1803-40E4-648B-894576BE624C}"/>
              </a:ext>
            </a:extLst>
          </p:cNvPr>
          <p:cNvSpPr txBox="1"/>
          <p:nvPr/>
        </p:nvSpPr>
        <p:spPr>
          <a:xfrm>
            <a:off x="36316114" y="31785141"/>
            <a:ext cx="7553739" cy="1015663"/>
          </a:xfrm>
          <a:prstGeom prst="rect">
            <a:avLst/>
          </a:prstGeom>
          <a:noFill/>
        </p:spPr>
        <p:txBody>
          <a:bodyPr wrap="square" rtlCol="0">
            <a:spAutoFit/>
          </a:bodyPr>
          <a:lstStyle/>
          <a:p>
            <a:r>
              <a:rPr lang="en-US" sz="2000" dirty="0"/>
              <a:t>ACKNOWLEDGEMENTS/FUNDING DISCLOSURE:</a:t>
            </a:r>
          </a:p>
          <a:p>
            <a:r>
              <a:rPr lang="en-US" sz="2000" dirty="0"/>
              <a:t>The authors wish to thank the staff of the project site for their dedication and commitment to this practice change.</a:t>
            </a:r>
          </a:p>
        </p:txBody>
      </p:sp>
      <p:pic>
        <p:nvPicPr>
          <p:cNvPr id="5" name="Picture 4">
            <a:extLst>
              <a:ext uri="{FF2B5EF4-FFF2-40B4-BE49-F238E27FC236}">
                <a16:creationId xmlns:a16="http://schemas.microsoft.com/office/drawing/2014/main" id="{07B29BAD-FBC2-3886-778F-637F36823388}"/>
              </a:ext>
            </a:extLst>
          </p:cNvPr>
          <p:cNvPicPr>
            <a:picLocks noChangeAspect="1"/>
          </p:cNvPicPr>
          <p:nvPr/>
        </p:nvPicPr>
        <p:blipFill>
          <a:blip r:embed="rId5"/>
          <a:stretch>
            <a:fillRect/>
          </a:stretch>
        </p:blipFill>
        <p:spPr>
          <a:xfrm>
            <a:off x="30696314" y="10397794"/>
            <a:ext cx="3690360" cy="8371152"/>
          </a:xfrm>
          <a:prstGeom prst="rect">
            <a:avLst/>
          </a:prstGeom>
        </p:spPr>
      </p:pic>
      <p:pic>
        <p:nvPicPr>
          <p:cNvPr id="18" name="Picture 17">
            <a:extLst>
              <a:ext uri="{FF2B5EF4-FFF2-40B4-BE49-F238E27FC236}">
                <a16:creationId xmlns:a16="http://schemas.microsoft.com/office/drawing/2014/main" id="{2FD79F8E-FB55-0D83-9049-EE7D08009282}"/>
              </a:ext>
            </a:extLst>
          </p:cNvPr>
          <p:cNvPicPr>
            <a:picLocks noChangeAspect="1"/>
          </p:cNvPicPr>
          <p:nvPr/>
        </p:nvPicPr>
        <p:blipFill>
          <a:blip r:embed="rId6"/>
          <a:stretch>
            <a:fillRect/>
          </a:stretch>
        </p:blipFill>
        <p:spPr>
          <a:xfrm>
            <a:off x="34549080" y="10463168"/>
            <a:ext cx="4328160" cy="8305778"/>
          </a:xfrm>
          <a:prstGeom prst="rect">
            <a:avLst/>
          </a:prstGeom>
        </p:spPr>
      </p:pic>
      <p:pic>
        <p:nvPicPr>
          <p:cNvPr id="27" name="Picture 26">
            <a:extLst>
              <a:ext uri="{FF2B5EF4-FFF2-40B4-BE49-F238E27FC236}">
                <a16:creationId xmlns:a16="http://schemas.microsoft.com/office/drawing/2014/main" id="{73E56551-9E66-9010-DF23-1B42ED5B29B2}"/>
              </a:ext>
            </a:extLst>
          </p:cNvPr>
          <p:cNvPicPr>
            <a:picLocks noChangeAspect="1"/>
          </p:cNvPicPr>
          <p:nvPr/>
        </p:nvPicPr>
        <p:blipFill>
          <a:blip r:embed="rId7"/>
          <a:stretch>
            <a:fillRect/>
          </a:stretch>
        </p:blipFill>
        <p:spPr>
          <a:xfrm>
            <a:off x="39182040" y="10482342"/>
            <a:ext cx="3887676" cy="8286604"/>
          </a:xfrm>
          <a:prstGeom prst="rect">
            <a:avLst/>
          </a:prstGeom>
        </p:spPr>
      </p:pic>
      <p:pic>
        <p:nvPicPr>
          <p:cNvPr id="40" name="Picture 39">
            <a:extLst>
              <a:ext uri="{FF2B5EF4-FFF2-40B4-BE49-F238E27FC236}">
                <a16:creationId xmlns:a16="http://schemas.microsoft.com/office/drawing/2014/main" id="{C38230EB-05F6-A4E7-35E1-C5D92EBC1339}"/>
              </a:ext>
            </a:extLst>
          </p:cNvPr>
          <p:cNvPicPr>
            <a:picLocks noChangeAspect="1"/>
          </p:cNvPicPr>
          <p:nvPr/>
        </p:nvPicPr>
        <p:blipFill>
          <a:blip r:embed="rId8"/>
          <a:stretch>
            <a:fillRect/>
          </a:stretch>
        </p:blipFill>
        <p:spPr>
          <a:xfrm>
            <a:off x="14141573" y="20333975"/>
            <a:ext cx="15152378" cy="1808846"/>
          </a:xfrm>
          <a:prstGeom prst="rect">
            <a:avLst/>
          </a:prstGeom>
        </p:spPr>
      </p:pic>
      <p:pic>
        <p:nvPicPr>
          <p:cNvPr id="30" name="Picture 29">
            <a:extLst>
              <a:ext uri="{FF2B5EF4-FFF2-40B4-BE49-F238E27FC236}">
                <a16:creationId xmlns:a16="http://schemas.microsoft.com/office/drawing/2014/main" id="{E5EFA633-7B0C-A243-56FA-D74FACD6E334}"/>
              </a:ext>
            </a:extLst>
          </p:cNvPr>
          <p:cNvPicPr>
            <a:picLocks noChangeAspect="1"/>
          </p:cNvPicPr>
          <p:nvPr/>
        </p:nvPicPr>
        <p:blipFill>
          <a:blip r:embed="rId9"/>
          <a:stretch>
            <a:fillRect/>
          </a:stretch>
        </p:blipFill>
        <p:spPr>
          <a:xfrm>
            <a:off x="14093447" y="23283626"/>
            <a:ext cx="15318918" cy="4471071"/>
          </a:xfrm>
          <a:prstGeom prst="rect">
            <a:avLst/>
          </a:prstGeom>
        </p:spPr>
      </p:pic>
      <p:pic>
        <p:nvPicPr>
          <p:cNvPr id="16" name="Picture 15" descr="A qr code on a white background&#10;&#10;AI-generated content may be incorrect.">
            <a:extLst>
              <a:ext uri="{FF2B5EF4-FFF2-40B4-BE49-F238E27FC236}">
                <a16:creationId xmlns:a16="http://schemas.microsoft.com/office/drawing/2014/main" id="{43447896-B288-537A-F26E-D9C325237784}"/>
              </a:ext>
            </a:extLst>
          </p:cNvPr>
          <p:cNvPicPr>
            <a:picLocks noChangeAspect="1"/>
          </p:cNvPicPr>
          <p:nvPr/>
        </p:nvPicPr>
        <p:blipFill>
          <a:blip r:embed="rId10"/>
          <a:stretch>
            <a:fillRect/>
          </a:stretch>
        </p:blipFill>
        <p:spPr>
          <a:xfrm>
            <a:off x="13975033" y="28742170"/>
            <a:ext cx="3550802" cy="3550802"/>
          </a:xfrm>
          <a:prstGeom prst="rect">
            <a:avLst/>
          </a:prstGeom>
        </p:spPr>
      </p:pic>
      <p:sp>
        <p:nvSpPr>
          <p:cNvPr id="32" name="Title 4">
            <a:extLst>
              <a:ext uri="{FF2B5EF4-FFF2-40B4-BE49-F238E27FC236}">
                <a16:creationId xmlns:a16="http://schemas.microsoft.com/office/drawing/2014/main" id="{08665910-3525-6628-0E00-5FF46A778CDA}"/>
              </a:ext>
            </a:extLst>
          </p:cNvPr>
          <p:cNvSpPr txBox="1">
            <a:spLocks/>
          </p:cNvSpPr>
          <p:nvPr/>
        </p:nvSpPr>
        <p:spPr>
          <a:xfrm>
            <a:off x="17714406" y="28598693"/>
            <a:ext cx="4797252" cy="4926162"/>
          </a:xfrm>
          <a:prstGeom prst="rect">
            <a:avLst/>
          </a:prstGeom>
        </p:spPr>
        <p:txBody>
          <a:bodyPr vert="horz" lIns="91440" tIns="45720" rIns="91440" bIns="45720" rtlCol="0" anchor="t">
            <a:noAutofit/>
          </a:bodyPr>
          <a:lstStyle>
            <a:lvl1pPr algn="ctr" defTabSz="4389120" rtl="0" eaLnBrk="1" latinLnBrk="0" hangingPunct="1">
              <a:lnSpc>
                <a:spcPct val="90000"/>
              </a:lnSpc>
              <a:spcBef>
                <a:spcPct val="0"/>
              </a:spcBef>
              <a:buNone/>
              <a:defRPr sz="28800" kern="1200">
                <a:solidFill>
                  <a:schemeClr val="tx1"/>
                </a:solidFill>
                <a:latin typeface="+mj-lt"/>
                <a:ea typeface="+mj-ea"/>
                <a:cs typeface="+mj-cs"/>
              </a:defRPr>
            </a:lvl1pPr>
          </a:lstStyle>
          <a:p>
            <a:pPr algn="l">
              <a:lnSpc>
                <a:spcPct val="150000"/>
              </a:lnSpc>
            </a:pPr>
            <a:r>
              <a:rPr lang="en-US" sz="3600" b="1" dirty="0">
                <a:solidFill>
                  <a:schemeClr val="bg1"/>
                </a:solidFill>
                <a:latin typeface="Helvetica" panose="020B0604020202020204" pitchFamily="34" charset="0"/>
                <a:ea typeface="Verdana" panose="020B0604030504040204" pitchFamily="34" charset="0"/>
                <a:cs typeface="Helvetica" panose="020B0604020202020204" pitchFamily="34" charset="0"/>
              </a:rPr>
              <a:t>Scan the QR code to review the executive summary and references.</a:t>
            </a:r>
            <a:endParaRPr lang="en-US" sz="3600" dirty="0">
              <a:solidFill>
                <a:schemeClr val="bg1"/>
              </a:solidFill>
              <a:latin typeface="Helvetica" panose="020B0604020202020204" pitchFamily="34" charset="0"/>
              <a:ea typeface="Verdana" panose="020B0604030504040204" pitchFamily="34" charset="0"/>
              <a:cs typeface="Helvetica" panose="020B0604020202020204" pitchFamily="34" charset="0"/>
            </a:endParaRPr>
          </a:p>
        </p:txBody>
      </p:sp>
      <p:pic>
        <p:nvPicPr>
          <p:cNvPr id="3" name="Picture 2">
            <a:extLst>
              <a:ext uri="{FF2B5EF4-FFF2-40B4-BE49-F238E27FC236}">
                <a16:creationId xmlns:a16="http://schemas.microsoft.com/office/drawing/2014/main" id="{877E12B8-0406-8909-7AD2-C8DA584A2033}"/>
              </a:ext>
            </a:extLst>
          </p:cNvPr>
          <p:cNvPicPr>
            <a:picLocks noChangeAspect="1"/>
          </p:cNvPicPr>
          <p:nvPr/>
        </p:nvPicPr>
        <p:blipFill>
          <a:blip r:embed="rId11"/>
          <a:stretch>
            <a:fillRect/>
          </a:stretch>
        </p:blipFill>
        <p:spPr>
          <a:xfrm>
            <a:off x="16588740" y="12831907"/>
            <a:ext cx="10713720" cy="6524744"/>
          </a:xfrm>
          <a:prstGeom prst="rect">
            <a:avLst/>
          </a:prstGeom>
        </p:spPr>
      </p:pic>
    </p:spTree>
    <p:extLst>
      <p:ext uri="{BB962C8B-B14F-4D97-AF65-F5344CB8AC3E}">
        <p14:creationId xmlns:p14="http://schemas.microsoft.com/office/powerpoint/2010/main" val="32533262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3521</TotalTime>
  <Words>625</Words>
  <Application>Microsoft Office PowerPoint</Application>
  <PresentationFormat>Custom</PresentationFormat>
  <Paragraphs>38</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Helvetica</vt:lpstr>
      <vt:lpstr>Office Theme</vt:lpstr>
      <vt:lpstr>Wound care for patients with xylazine-related wounds improved after implementing a standardized wound care protocol.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Primary outcome or takeaway message (written in plain English) goes here</dc:title>
  <dc:creator>Hessock, Melissa Marie</dc:creator>
  <cp:lastModifiedBy>Gibbons, Dustin Paul</cp:lastModifiedBy>
  <cp:revision>14</cp:revision>
  <dcterms:created xsi:type="dcterms:W3CDTF">2023-07-20T17:39:27Z</dcterms:created>
  <dcterms:modified xsi:type="dcterms:W3CDTF">2025-10-31T08:24:16Z</dcterms:modified>
</cp:coreProperties>
</file>