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4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7" r:id="rId9"/>
    <p:sldId id="266" r:id="rId10"/>
    <p:sldId id="265" r:id="rId11"/>
    <p:sldId id="267" r:id="rId12"/>
    <p:sldId id="272" r:id="rId13"/>
    <p:sldId id="268" r:id="rId14"/>
    <p:sldId id="276" r:id="rId15"/>
    <p:sldId id="271" r:id="rId16"/>
    <p:sldId id="281" r:id="rId17"/>
    <p:sldId id="278" r:id="rId18"/>
    <p:sldId id="279" r:id="rId19"/>
    <p:sldId id="286" r:id="rId20"/>
    <p:sldId id="280" r:id="rId21"/>
    <p:sldId id="273" r:id="rId22"/>
    <p:sldId id="284" r:id="rId23"/>
    <p:sldId id="282" r:id="rId24"/>
    <p:sldId id="285" r:id="rId25"/>
    <p:sldId id="274" r:id="rId26"/>
    <p:sldId id="275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76702"/>
  </p:normalViewPr>
  <p:slideViewPr>
    <p:cSldViewPr snapToGrid="0" snapToObjects="1">
      <p:cViewPr varScale="1">
        <p:scale>
          <a:sx n="86" d="100"/>
          <a:sy n="86" d="100"/>
        </p:scale>
        <p:origin x="15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861C8D-3B46-4923-B15E-B22C9E38361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A15E580-AAE9-4092-B912-79A3CCC5A359}">
      <dgm:prSet/>
      <dgm:spPr/>
      <dgm:t>
        <a:bodyPr/>
        <a:lstStyle/>
        <a:p>
          <a:r>
            <a:rPr lang="en-US" dirty="0"/>
            <a:t>Recurring ELNEC training courses </a:t>
          </a:r>
        </a:p>
      </dgm:t>
    </dgm:pt>
    <dgm:pt modelId="{84C170DD-6F5E-4982-8C1C-459E2540D480}" type="parTrans" cxnId="{1C24CB1A-67FE-436B-93A2-801086EB4412}">
      <dgm:prSet/>
      <dgm:spPr/>
      <dgm:t>
        <a:bodyPr/>
        <a:lstStyle/>
        <a:p>
          <a:endParaRPr lang="en-US"/>
        </a:p>
      </dgm:t>
    </dgm:pt>
    <dgm:pt modelId="{EA5C7374-FA97-4BA7-8E64-AE14BC1FF207}" type="sibTrans" cxnId="{1C24CB1A-67FE-436B-93A2-801086EB4412}">
      <dgm:prSet/>
      <dgm:spPr/>
      <dgm:t>
        <a:bodyPr/>
        <a:lstStyle/>
        <a:p>
          <a:endParaRPr lang="en-US"/>
        </a:p>
      </dgm:t>
    </dgm:pt>
    <dgm:pt modelId="{23047948-CB73-4452-9F28-0C21E59C0F77}">
      <dgm:prSet/>
      <dgm:spPr/>
      <dgm:t>
        <a:bodyPr/>
        <a:lstStyle/>
        <a:p>
          <a:r>
            <a:rPr lang="en-US" dirty="0"/>
            <a:t>New option to consult coordinator and not physician</a:t>
          </a:r>
        </a:p>
      </dgm:t>
    </dgm:pt>
    <dgm:pt modelId="{268E4645-6A65-40EE-8117-D8806C52A3AB}" type="parTrans" cxnId="{055BDEA0-69B2-4606-A55B-B2D7F73D0B37}">
      <dgm:prSet/>
      <dgm:spPr/>
      <dgm:t>
        <a:bodyPr/>
        <a:lstStyle/>
        <a:p>
          <a:endParaRPr lang="en-US"/>
        </a:p>
      </dgm:t>
    </dgm:pt>
    <dgm:pt modelId="{9D7C9589-C805-42B1-8A08-4B934E351B7E}" type="sibTrans" cxnId="{055BDEA0-69B2-4606-A55B-B2D7F73D0B37}">
      <dgm:prSet/>
      <dgm:spPr/>
      <dgm:t>
        <a:bodyPr/>
        <a:lstStyle/>
        <a:p>
          <a:endParaRPr lang="en-US"/>
        </a:p>
      </dgm:t>
    </dgm:pt>
    <dgm:pt modelId="{8A7DFE27-793E-4CCE-975A-1AA102F8801A}">
      <dgm:prSet custT="1"/>
      <dgm:spPr/>
      <dgm:t>
        <a:bodyPr/>
        <a:lstStyle/>
        <a:p>
          <a:r>
            <a:rPr lang="en-US" sz="4200" dirty="0"/>
            <a:t>Standardized referral tool to be utilized by nurses </a:t>
          </a:r>
          <a:r>
            <a:rPr lang="en-US" sz="1800" dirty="0"/>
            <a:t>(</a:t>
          </a:r>
          <a:r>
            <a:rPr lang="en-US" sz="1800" dirty="0" err="1"/>
            <a:t>Bergstraesser</a:t>
          </a:r>
          <a:r>
            <a:rPr lang="en-US" sz="1800" dirty="0"/>
            <a:t> et al., 2013)</a:t>
          </a:r>
        </a:p>
      </dgm:t>
    </dgm:pt>
    <dgm:pt modelId="{2B9923A0-8DDF-49E1-AD6F-37634BAB5115}" type="parTrans" cxnId="{C0F4147B-1B1B-4880-8F31-68F25821B0DB}">
      <dgm:prSet/>
      <dgm:spPr/>
      <dgm:t>
        <a:bodyPr/>
        <a:lstStyle/>
        <a:p>
          <a:endParaRPr lang="en-US"/>
        </a:p>
      </dgm:t>
    </dgm:pt>
    <dgm:pt modelId="{3EAE12CF-C7D2-4DE1-A040-80BB0643D781}" type="sibTrans" cxnId="{C0F4147B-1B1B-4880-8F31-68F25821B0DB}">
      <dgm:prSet/>
      <dgm:spPr/>
      <dgm:t>
        <a:bodyPr/>
        <a:lstStyle/>
        <a:p>
          <a:endParaRPr lang="en-US"/>
        </a:p>
      </dgm:t>
    </dgm:pt>
    <dgm:pt modelId="{6C53C86A-A21A-CB4E-8D05-2DD4D38B4A56}" type="pres">
      <dgm:prSet presAssocID="{8B861C8D-3B46-4923-B15E-B22C9E38361D}" presName="diagram" presStyleCnt="0">
        <dgm:presLayoutVars>
          <dgm:dir/>
          <dgm:resizeHandles val="exact"/>
        </dgm:presLayoutVars>
      </dgm:prSet>
      <dgm:spPr/>
    </dgm:pt>
    <dgm:pt modelId="{7EA9FA2A-B690-E843-ABCE-2132DA0D3CFD}" type="pres">
      <dgm:prSet presAssocID="{9A15E580-AAE9-4092-B912-79A3CCC5A359}" presName="node" presStyleLbl="node1" presStyleIdx="0" presStyleCnt="3" custScaleY="161521">
        <dgm:presLayoutVars>
          <dgm:bulletEnabled val="1"/>
        </dgm:presLayoutVars>
      </dgm:prSet>
      <dgm:spPr/>
    </dgm:pt>
    <dgm:pt modelId="{D7BF6C4B-F7EF-8646-934D-A0AD2B2A8AC9}" type="pres">
      <dgm:prSet presAssocID="{EA5C7374-FA97-4BA7-8E64-AE14BC1FF207}" presName="sibTrans" presStyleCnt="0"/>
      <dgm:spPr/>
    </dgm:pt>
    <dgm:pt modelId="{AA4404D4-C713-7940-9A42-4D26D0FB2BFC}" type="pres">
      <dgm:prSet presAssocID="{23047948-CB73-4452-9F28-0C21E59C0F77}" presName="node" presStyleLbl="node1" presStyleIdx="1" presStyleCnt="3" custScaleY="161521">
        <dgm:presLayoutVars>
          <dgm:bulletEnabled val="1"/>
        </dgm:presLayoutVars>
      </dgm:prSet>
      <dgm:spPr/>
    </dgm:pt>
    <dgm:pt modelId="{2DB0E84A-DB7A-BA4D-A8DE-D7BDA708FB21}" type="pres">
      <dgm:prSet presAssocID="{9D7C9589-C805-42B1-8A08-4B934E351B7E}" presName="sibTrans" presStyleCnt="0"/>
      <dgm:spPr/>
    </dgm:pt>
    <dgm:pt modelId="{EE6023A8-E984-3A45-A036-213DDA0B8732}" type="pres">
      <dgm:prSet presAssocID="{8A7DFE27-793E-4CCE-975A-1AA102F8801A}" presName="node" presStyleLbl="node1" presStyleIdx="2" presStyleCnt="3" custScaleY="161521">
        <dgm:presLayoutVars>
          <dgm:bulletEnabled val="1"/>
        </dgm:presLayoutVars>
      </dgm:prSet>
      <dgm:spPr/>
    </dgm:pt>
  </dgm:ptLst>
  <dgm:cxnLst>
    <dgm:cxn modelId="{1C24CB1A-67FE-436B-93A2-801086EB4412}" srcId="{8B861C8D-3B46-4923-B15E-B22C9E38361D}" destId="{9A15E580-AAE9-4092-B912-79A3CCC5A359}" srcOrd="0" destOrd="0" parTransId="{84C170DD-6F5E-4982-8C1C-459E2540D480}" sibTransId="{EA5C7374-FA97-4BA7-8E64-AE14BC1FF207}"/>
    <dgm:cxn modelId="{B9BBF22A-C6DE-7749-8CD3-023BF396E1B4}" type="presOf" srcId="{8B861C8D-3B46-4923-B15E-B22C9E38361D}" destId="{6C53C86A-A21A-CB4E-8D05-2DD4D38B4A56}" srcOrd="0" destOrd="0" presId="urn:microsoft.com/office/officeart/2005/8/layout/default"/>
    <dgm:cxn modelId="{45999577-9E29-CE44-9FF5-17506BDAE21D}" type="presOf" srcId="{23047948-CB73-4452-9F28-0C21E59C0F77}" destId="{AA4404D4-C713-7940-9A42-4D26D0FB2BFC}" srcOrd="0" destOrd="0" presId="urn:microsoft.com/office/officeart/2005/8/layout/default"/>
    <dgm:cxn modelId="{C0F4147B-1B1B-4880-8F31-68F25821B0DB}" srcId="{8B861C8D-3B46-4923-B15E-B22C9E38361D}" destId="{8A7DFE27-793E-4CCE-975A-1AA102F8801A}" srcOrd="2" destOrd="0" parTransId="{2B9923A0-8DDF-49E1-AD6F-37634BAB5115}" sibTransId="{3EAE12CF-C7D2-4DE1-A040-80BB0643D781}"/>
    <dgm:cxn modelId="{95D7128D-D5A8-B84B-B280-6DC36A2F262A}" type="presOf" srcId="{9A15E580-AAE9-4092-B912-79A3CCC5A359}" destId="{7EA9FA2A-B690-E843-ABCE-2132DA0D3CFD}" srcOrd="0" destOrd="0" presId="urn:microsoft.com/office/officeart/2005/8/layout/default"/>
    <dgm:cxn modelId="{055BDEA0-69B2-4606-A55B-B2D7F73D0B37}" srcId="{8B861C8D-3B46-4923-B15E-B22C9E38361D}" destId="{23047948-CB73-4452-9F28-0C21E59C0F77}" srcOrd="1" destOrd="0" parTransId="{268E4645-6A65-40EE-8117-D8806C52A3AB}" sibTransId="{9D7C9589-C805-42B1-8A08-4B934E351B7E}"/>
    <dgm:cxn modelId="{35D8E6CB-BEB0-0742-87A7-A63D2DA068E4}" type="presOf" srcId="{8A7DFE27-793E-4CCE-975A-1AA102F8801A}" destId="{EE6023A8-E984-3A45-A036-213DDA0B8732}" srcOrd="0" destOrd="0" presId="urn:microsoft.com/office/officeart/2005/8/layout/default"/>
    <dgm:cxn modelId="{6C966E5A-BACD-3246-9890-1C483131239F}" type="presParOf" srcId="{6C53C86A-A21A-CB4E-8D05-2DD4D38B4A56}" destId="{7EA9FA2A-B690-E843-ABCE-2132DA0D3CFD}" srcOrd="0" destOrd="0" presId="urn:microsoft.com/office/officeart/2005/8/layout/default"/>
    <dgm:cxn modelId="{99E32031-F011-A946-B78D-862C91D5384B}" type="presParOf" srcId="{6C53C86A-A21A-CB4E-8D05-2DD4D38B4A56}" destId="{D7BF6C4B-F7EF-8646-934D-A0AD2B2A8AC9}" srcOrd="1" destOrd="0" presId="urn:microsoft.com/office/officeart/2005/8/layout/default"/>
    <dgm:cxn modelId="{38E09420-E48F-B243-A7AA-6E77360344E7}" type="presParOf" srcId="{6C53C86A-A21A-CB4E-8D05-2DD4D38B4A56}" destId="{AA4404D4-C713-7940-9A42-4D26D0FB2BFC}" srcOrd="2" destOrd="0" presId="urn:microsoft.com/office/officeart/2005/8/layout/default"/>
    <dgm:cxn modelId="{686B2531-D64D-DB47-8F61-12A0F3F8B8F6}" type="presParOf" srcId="{6C53C86A-A21A-CB4E-8D05-2DD4D38B4A56}" destId="{2DB0E84A-DB7A-BA4D-A8DE-D7BDA708FB21}" srcOrd="3" destOrd="0" presId="urn:microsoft.com/office/officeart/2005/8/layout/default"/>
    <dgm:cxn modelId="{6C96C002-0969-B746-8EFB-4BB516197E94}" type="presParOf" srcId="{6C53C86A-A21A-CB4E-8D05-2DD4D38B4A56}" destId="{EE6023A8-E984-3A45-A036-213DDA0B873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A9FA2A-B690-E843-ABCE-2132DA0D3CFD}">
      <dsp:nvSpPr>
        <dsp:cNvPr id="0" name=""/>
        <dsp:cNvSpPr/>
      </dsp:nvSpPr>
      <dsp:spPr>
        <a:xfrm>
          <a:off x="0" y="789934"/>
          <a:ext cx="3206750" cy="31077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Recurring ELNEC training courses </a:t>
          </a:r>
        </a:p>
      </dsp:txBody>
      <dsp:txXfrm>
        <a:off x="0" y="789934"/>
        <a:ext cx="3206750" cy="3107744"/>
      </dsp:txXfrm>
    </dsp:sp>
    <dsp:sp modelId="{AA4404D4-C713-7940-9A42-4D26D0FB2BFC}">
      <dsp:nvSpPr>
        <dsp:cNvPr id="0" name=""/>
        <dsp:cNvSpPr/>
      </dsp:nvSpPr>
      <dsp:spPr>
        <a:xfrm>
          <a:off x="3527424" y="789934"/>
          <a:ext cx="3206750" cy="31077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New option to consult coordinator and not physician</a:t>
          </a:r>
        </a:p>
      </dsp:txBody>
      <dsp:txXfrm>
        <a:off x="3527424" y="789934"/>
        <a:ext cx="3206750" cy="3107744"/>
      </dsp:txXfrm>
    </dsp:sp>
    <dsp:sp modelId="{EE6023A8-E984-3A45-A036-213DDA0B8732}">
      <dsp:nvSpPr>
        <dsp:cNvPr id="0" name=""/>
        <dsp:cNvSpPr/>
      </dsp:nvSpPr>
      <dsp:spPr>
        <a:xfrm>
          <a:off x="7054850" y="789934"/>
          <a:ext cx="3206750" cy="31077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Standardized referral tool to be utilized by nurses </a:t>
          </a:r>
          <a:r>
            <a:rPr lang="en-US" sz="1800" kern="1200" dirty="0"/>
            <a:t>(</a:t>
          </a:r>
          <a:r>
            <a:rPr lang="en-US" sz="1800" kern="1200" dirty="0" err="1"/>
            <a:t>Bergstraesser</a:t>
          </a:r>
          <a:r>
            <a:rPr lang="en-US" sz="1800" kern="1200" dirty="0"/>
            <a:t> et al., 2013)</a:t>
          </a:r>
        </a:p>
      </dsp:txBody>
      <dsp:txXfrm>
        <a:off x="7054850" y="789934"/>
        <a:ext cx="3206750" cy="3107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31AC2-2B6C-C947-8C0C-4D796C225F8F}" type="datetimeFigureOut">
              <a:rPr lang="en-US" smtClean="0"/>
              <a:t>6/8/22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55CFC-60D0-BA4B-8928-5C1C5727B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53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Children don’t get nearly the amount of funding or research as adults </a:t>
            </a:r>
          </a:p>
          <a:p>
            <a:endParaRPr lang="en-US" dirty="0"/>
          </a:p>
          <a:p>
            <a:r>
              <a:rPr lang="en-US" dirty="0"/>
              <a:t>Kids having increasing numbers of chronic illnesses and are living longer</a:t>
            </a:r>
          </a:p>
          <a:p>
            <a:endParaRPr lang="en-US" dirty="0"/>
          </a:p>
          <a:p>
            <a:r>
              <a:rPr lang="en-US" dirty="0"/>
              <a:t>Need more care coordination and layers of support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1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Tammy for allowing the project and helping with curriculum. Provided support</a:t>
            </a:r>
          </a:p>
          <a:p>
            <a:endParaRPr lang="en-US" dirty="0"/>
          </a:p>
          <a:p>
            <a:r>
              <a:rPr lang="en-US" dirty="0"/>
              <a:t>Nurse managers for allowing me to use their education time for this project</a:t>
            </a:r>
          </a:p>
          <a:p>
            <a:endParaRPr lang="en-US" dirty="0"/>
          </a:p>
          <a:p>
            <a:r>
              <a:rPr lang="en-US" dirty="0"/>
              <a:t>Nurse educator for helping facilitate PowerPoint, case studies, and ETCH day logistics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38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Covid changed location and design of education. </a:t>
            </a:r>
          </a:p>
          <a:p>
            <a:endParaRPr lang="en-US" dirty="0"/>
          </a:p>
          <a:p>
            <a:r>
              <a:rPr lang="en-US" dirty="0"/>
              <a:t>Classroom to small patient room (3 at a time) and not additional cost to hospital. Mandatory training anyway so no one was paid extra to be there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21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Cary the UTK statistician </a:t>
            </a:r>
          </a:p>
          <a:p>
            <a:endParaRPr lang="en-US" dirty="0"/>
          </a:p>
          <a:p>
            <a:r>
              <a:rPr lang="en-US" dirty="0"/>
              <a:t>December to march and then march to </a:t>
            </a:r>
            <a:r>
              <a:rPr lang="en-US" dirty="0" err="1"/>
              <a:t>june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85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13% had previous palliative care training they remember</a:t>
            </a:r>
          </a:p>
          <a:p>
            <a:endParaRPr lang="en-US" dirty="0"/>
          </a:p>
          <a:p>
            <a:r>
              <a:rPr lang="en-US" dirty="0"/>
              <a:t>1 person (2.2%) had ever been trained under ELNEC before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834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Repeated Measures ANOVA  showed there was a difference between timepoints. Then did pairwise comparisons for each time point to see the significance of the difference</a:t>
            </a:r>
          </a:p>
          <a:p>
            <a:endParaRPr lang="en-US" sz="1200" dirty="0"/>
          </a:p>
          <a:p>
            <a:r>
              <a:rPr lang="en-US" sz="1200" b="1" dirty="0"/>
              <a:t>Changes across time did not differ by shift or years of experience</a:t>
            </a:r>
          </a:p>
          <a:p>
            <a:endParaRPr lang="en-US" sz="1200" dirty="0"/>
          </a:p>
          <a:p>
            <a:r>
              <a:rPr lang="en-US" sz="1200" dirty="0"/>
              <a:t>Did not compare gender, status, highest level of education, or previous palliative care education (frequencies were not evenly distributed)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0091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100" dirty="0"/>
              <a:t>Chi square test</a:t>
            </a:r>
          </a:p>
          <a:p>
            <a:pPr marL="0" indent="0">
              <a:lnSpc>
                <a:spcPct val="90000"/>
              </a:lnSpc>
              <a:buNone/>
            </a:pPr>
            <a:endParaRPr lang="en-US" sz="3100" dirty="0"/>
          </a:p>
          <a:p>
            <a:pPr>
              <a:lnSpc>
                <a:spcPct val="90000"/>
              </a:lnSpc>
            </a:pPr>
            <a:r>
              <a:rPr lang="en-US" sz="3100" b="1" dirty="0"/>
              <a:t>Pain and Palliative Care:</a:t>
            </a:r>
          </a:p>
          <a:p>
            <a:pPr marL="0" indent="0">
              <a:lnSpc>
                <a:spcPct val="90000"/>
              </a:lnSpc>
              <a:buNone/>
            </a:pPr>
            <a:endParaRPr lang="en-US" sz="3100" b="1" dirty="0"/>
          </a:p>
          <a:p>
            <a:pPr>
              <a:lnSpc>
                <a:spcPct val="90000"/>
              </a:lnSpc>
            </a:pPr>
            <a:r>
              <a:rPr lang="en-US" sz="3100" dirty="0"/>
              <a:t>Increased from 7.7% (11 patients) to 15.7% (29 patients) for all PICU admissions (p=.028)</a:t>
            </a:r>
          </a:p>
          <a:p>
            <a:pPr marL="228600" lvl="1" indent="0">
              <a:lnSpc>
                <a:spcPct val="90000"/>
              </a:lnSpc>
              <a:buNone/>
            </a:pPr>
            <a:endParaRPr lang="en-US" sz="3100" dirty="0"/>
          </a:p>
          <a:p>
            <a:pPr>
              <a:lnSpc>
                <a:spcPct val="90000"/>
              </a:lnSpc>
            </a:pPr>
            <a:r>
              <a:rPr lang="en-US" sz="3100" dirty="0"/>
              <a:t>Increased from 1 out of 53 (20.8%) increased to 29 out of 68 (42.6%) for chronic conditions (p=.011)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55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1200" dirty="0"/>
              <a:t>Chi square test performed in SPSS</a:t>
            </a:r>
          </a:p>
          <a:p>
            <a:pPr marL="0" indent="0">
              <a:lnSpc>
                <a:spcPct val="90000"/>
              </a:lnSpc>
              <a:buNone/>
            </a:pPr>
            <a:endParaRPr lang="en-US" sz="1200" b="1" dirty="0"/>
          </a:p>
          <a:p>
            <a:pPr>
              <a:lnSpc>
                <a:spcPct val="90000"/>
              </a:lnSpc>
            </a:pPr>
            <a:r>
              <a:rPr lang="en-US" sz="1200" b="1" dirty="0"/>
              <a:t>Palliative care Only: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Increased from 2 out of 143 (1.4%) to 14 out of 185 (7.6%) for all PICU admissions (p=.010) </a:t>
            </a:r>
          </a:p>
          <a:p>
            <a:pPr marL="0" indent="0">
              <a:lnSpc>
                <a:spcPct val="90000"/>
              </a:lnSpc>
              <a:buNone/>
            </a:pPr>
            <a:endParaRPr lang="en-US" sz="1200" dirty="0"/>
          </a:p>
          <a:p>
            <a:pPr>
              <a:lnSpc>
                <a:spcPct val="90000"/>
              </a:lnSpc>
            </a:pPr>
            <a:r>
              <a:rPr lang="en-US" sz="1200" dirty="0"/>
              <a:t>Increased from 2 out of 53 (3.8%) increased to 14 out of 54 (20.6%) for chronic conditions (p=.007)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482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Flat rate of the patient’s Diagnosis Related Group 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Must have certified provider in order to bill separately</a:t>
            </a:r>
          </a:p>
          <a:p>
            <a:pPr>
              <a:lnSpc>
                <a:spcPct val="90000"/>
              </a:lnSpc>
            </a:pPr>
            <a:endParaRPr lang="en-US" sz="21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573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/>
            <a:r>
              <a:rPr lang="en-US" sz="3200" b="1" dirty="0">
                <a:solidFill>
                  <a:schemeClr val="bg1"/>
                </a:solidFill>
              </a:rPr>
              <a:t>This project did not address:</a:t>
            </a:r>
          </a:p>
          <a:p>
            <a:pPr marL="514350" lvl="1" indent="-285750"/>
            <a:r>
              <a:rPr lang="en-US" sz="3200" dirty="0">
                <a:solidFill>
                  <a:schemeClr val="bg1"/>
                </a:solidFill>
              </a:rPr>
              <a:t>Improved well-being, quality of life, and symptom management for patients </a:t>
            </a:r>
          </a:p>
          <a:p>
            <a:pPr marL="514350" lvl="1" indent="-285750"/>
            <a:r>
              <a:rPr lang="en-US" sz="3200" dirty="0">
                <a:solidFill>
                  <a:schemeClr val="bg1"/>
                </a:solidFill>
              </a:rPr>
              <a:t>Increased trust and quality of life for families</a:t>
            </a:r>
          </a:p>
          <a:p>
            <a:pPr marL="514350" lvl="1" indent="-285750"/>
            <a:r>
              <a:rPr lang="en-US" sz="3200" dirty="0">
                <a:solidFill>
                  <a:schemeClr val="bg1"/>
                </a:solidFill>
              </a:rPr>
              <a:t>Decreased emotional burden for healthcare professionals</a:t>
            </a:r>
          </a:p>
          <a:p>
            <a:pPr marL="514350" lvl="1" indent="-285750"/>
            <a:r>
              <a:rPr lang="en-US" sz="3200" dirty="0">
                <a:solidFill>
                  <a:schemeClr val="bg1"/>
                </a:solidFill>
              </a:rPr>
              <a:t>Advance care planning, end-of-life scenarios, and bereavement</a:t>
            </a:r>
          </a:p>
          <a:p>
            <a:pPr marL="514350" lvl="1" indent="-285750"/>
            <a:r>
              <a:rPr lang="en-US" sz="3200" dirty="0">
                <a:solidFill>
                  <a:schemeClr val="bg1"/>
                </a:solidFill>
              </a:rPr>
              <a:t>Reduce the high cost of healthcare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721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Could have missed chronic diagnosis </a:t>
            </a:r>
          </a:p>
          <a:p>
            <a:endParaRPr lang="en-US" dirty="0"/>
          </a:p>
          <a:p>
            <a:r>
              <a:rPr lang="en-US" dirty="0"/>
              <a:t>Strengthen with in-person or proctored exam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830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WHO defines palliative care as the active total care of the child’s body, mind, and spirit. Which also involves giving support to the family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Less invasive procedures, fewer ER admissions, shorter hospital stays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Some don’t even know the true definitions and nature of palliative care. Still only associate it with hospice and end-of-life scenarios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3912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instrument that can identify children with palliative care needs (especially helpful in PICU setting and for those not so familiar with palliative care)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747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Goal number 1 is the nursing outcome</a:t>
            </a:r>
          </a:p>
          <a:p>
            <a:endParaRPr lang="en-US" dirty="0"/>
          </a:p>
          <a:p>
            <a:r>
              <a:rPr lang="en-US" dirty="0"/>
              <a:t>Goal number 2 is the patient focused outcome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50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Palliative care, education, referrals </a:t>
            </a:r>
          </a:p>
          <a:p>
            <a:endParaRPr lang="en-US" dirty="0"/>
          </a:p>
          <a:p>
            <a:r>
              <a:rPr lang="en-US" dirty="0"/>
              <a:t>Inclusion criteria: original research, peer reviewed, English, published within the last ten years, and occurring inside the United States</a:t>
            </a:r>
          </a:p>
          <a:p>
            <a:endParaRPr lang="en-US" dirty="0"/>
          </a:p>
          <a:p>
            <a:r>
              <a:rPr lang="en-US" dirty="0"/>
              <a:t>Full text articles excluded for not pertaining to target audience (RNs) </a:t>
            </a:r>
          </a:p>
          <a:p>
            <a:endParaRPr lang="en-US" dirty="0"/>
          </a:p>
          <a:p>
            <a:r>
              <a:rPr lang="en-US" dirty="0"/>
              <a:t>12 final studies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545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universal tool or tool that has been proven valid </a:t>
            </a:r>
          </a:p>
          <a:p>
            <a:endParaRPr lang="en-US" dirty="0"/>
          </a:p>
          <a:p>
            <a:r>
              <a:rPr lang="en-US" dirty="0"/>
              <a:t>Other key points included: increased comfortability, better attitudes, decreased anxieties, and Increase perceived importance of palliative care and training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3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of these studies look ELNEC specifically which guided the curriculum for this learning intervention</a:t>
            </a:r>
          </a:p>
          <a:p>
            <a:endParaRPr lang="en-US" dirty="0"/>
          </a:p>
          <a:p>
            <a:r>
              <a:rPr lang="en-US" dirty="0"/>
              <a:t>All but one being considered level II meaning they are quasi-experimental in nature. Only one randomized control trial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781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could strongly recommend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4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step-by-step guide for the evidence-based practice process</a:t>
            </a:r>
            <a:r>
              <a:rPr lang="en-US" dirty="0">
                <a:effectLst/>
              </a:rPr>
              <a:t> </a:t>
            </a:r>
          </a:p>
          <a:p>
            <a:endParaRPr lang="en-US" dirty="0">
              <a:effectLst/>
            </a:endParaRPr>
          </a:p>
          <a:p>
            <a:r>
              <a:rPr lang="en-US" dirty="0">
                <a:effectLst/>
              </a:rPr>
              <a:t>Both a </a:t>
            </a:r>
            <a:r>
              <a:rPr lang="en-US" b="1" dirty="0">
                <a:effectLst/>
              </a:rPr>
              <a:t>process model </a:t>
            </a:r>
            <a:r>
              <a:rPr lang="en-US" dirty="0">
                <a:effectLst/>
              </a:rPr>
              <a:t>and an </a:t>
            </a:r>
            <a:r>
              <a:rPr lang="en-US" b="1" dirty="0">
                <a:effectLst/>
              </a:rPr>
              <a:t>action model.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Prescribe a  number of steps that should be followed in the process of translating research into practice</a:t>
            </a:r>
            <a:r>
              <a:rPr lang="en-US" dirty="0">
                <a:effectLst/>
              </a:rPr>
              <a:t> </a:t>
            </a:r>
          </a:p>
          <a:p>
            <a:endParaRPr lang="en-US" dirty="0">
              <a:effectLst/>
            </a:endParaRPr>
          </a:p>
          <a:p>
            <a:r>
              <a:rPr lang="en-US" dirty="0">
                <a:effectLst/>
              </a:rPr>
              <a:t>Seven clear steps with decision points all throughout</a:t>
            </a:r>
          </a:p>
          <a:p>
            <a:endParaRPr lang="en-US" dirty="0"/>
          </a:p>
          <a:p>
            <a:r>
              <a:rPr lang="en-US" dirty="0"/>
              <a:t>Used in a number of  clinical settings (including acute care) and even with pediatric focus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27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completed the entire course and received a certificate in July of 2020</a:t>
            </a:r>
          </a:p>
          <a:p>
            <a:endParaRPr lang="en-US" dirty="0"/>
          </a:p>
          <a:p>
            <a:r>
              <a:rPr lang="en-US" dirty="0"/>
              <a:t>Pre-test, online module, post-test, in-person content, and then four week follow-up</a:t>
            </a:r>
          </a:p>
          <a:p>
            <a:endParaRPr lang="en-US" dirty="0"/>
          </a:p>
          <a:p>
            <a:r>
              <a:rPr lang="en-US" dirty="0"/>
              <a:t>Online content was definitions and purpose of palliative care (key points)</a:t>
            </a:r>
          </a:p>
          <a:p>
            <a:endParaRPr lang="en-US" dirty="0"/>
          </a:p>
          <a:p>
            <a:r>
              <a:rPr lang="en-US" dirty="0"/>
              <a:t>In-person learning was patient scenarios with different respects to palliative care and then actual demonstrations with a computer on how to make the referral</a:t>
            </a:r>
          </a:p>
          <a:p>
            <a:endParaRPr lang="en-US" dirty="0"/>
          </a:p>
          <a:p>
            <a:r>
              <a:rPr lang="en-US" dirty="0"/>
              <a:t>Also filled out a demographic survey during the in-person portion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5CFC-60D0-BA4B-8928-5C1C5727BE4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49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612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96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501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50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320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36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77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5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035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1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200C630-6E5C-D141-87C1-E203F2F3D3A3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5D9CA051-AF71-7848-A27F-FAD6599C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97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search-ebscohost-com.proxy.lib.utk.edu/login.aspx?direct=true&amp;db=ccm&amp;AN=109786643&amp;scope=site" TargetMode="External"/><Relationship Id="rId3" Type="http://schemas.openxmlformats.org/officeDocument/2006/relationships/hyperlink" Target="https://doi.org/10.1186/1472-684X-12-20" TargetMode="External"/><Relationship Id="rId7" Type="http://schemas.openxmlformats.org/officeDocument/2006/relationships/hyperlink" Target="https://doi-org.proxy.lib.utk.edu/10.1188/17.CJON.E232-E238" TargetMode="External"/><Relationship Id="rId2" Type="http://schemas.openxmlformats.org/officeDocument/2006/relationships/hyperlink" Target="https://doi.org/10.4037/ajcc201733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-org.proxy.lib.utk.edu/10.1089/jpm.2012.0491" TargetMode="External"/><Relationship Id="rId5" Type="http://schemas.openxmlformats.org/officeDocument/2006/relationships/hyperlink" Target="https://www.nhpco.org/wp-content/uploads/2019/04/Pediatric_Facts-Figures-1.pdf" TargetMode="External"/><Relationship Id="rId4" Type="http://schemas.openxmlformats.org/officeDocument/2006/relationships/hyperlink" Target="https://www.etch.com/About-Us/Annual-Report-Facts.aspx" TargetMode="External"/><Relationship Id="rId9" Type="http://schemas.openxmlformats.org/officeDocument/2006/relationships/hyperlink" Target="https://doi-org.proxy.lib.utk.edu/10.1542/peds.2013-0470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cpcn.org/information/the-need-for-childrens-palliative-care/" TargetMode="External"/><Relationship Id="rId3" Type="http://schemas.openxmlformats.org/officeDocument/2006/relationships/hyperlink" Target="https://registry.capc.org/wp-content/uploads/2017/08/TN_EastSouthCentral_StateReport.pdf" TargetMode="External"/><Relationship Id="rId7" Type="http://schemas.openxmlformats.org/officeDocument/2006/relationships/hyperlink" Target="https://doi-org.proxy.lib.utk.edu/10.1177/0269216313493466" TargetMode="External"/><Relationship Id="rId2" Type="http://schemas.openxmlformats.org/officeDocument/2006/relationships/hyperlink" Target="https://doi-org.proxy.lib.utk.edu/10.1097/DCC.000000000000042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-org.proxy.lib.utk.edu/10.1016/j.apnr.2019.151197" TargetMode="External"/><Relationship Id="rId5" Type="http://schemas.openxmlformats.org/officeDocument/2006/relationships/hyperlink" Target="https://doi-org.proxy.lib.utk.edu/10.1016/j.jpainsymman.2016.05.024" TargetMode="External"/><Relationship Id="rId10" Type="http://schemas.openxmlformats.org/officeDocument/2006/relationships/hyperlink" Target="https://www.who.int/news-room/fact-sheets/detail/palliative-care" TargetMode="External"/><Relationship Id="rId4" Type="http://schemas.openxmlformats.org/officeDocument/2006/relationships/hyperlink" Target="https://doi-org.proxy.lib.utk.edu/10.1016/j.pedhc.2019.07.007" TargetMode="External"/><Relationship Id="rId9" Type="http://schemas.openxmlformats.org/officeDocument/2006/relationships/hyperlink" Target="https://doi-org.proxy.lib.utk.edu/10.1089/jpm.2017.05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46587-6416-5140-B1D4-EF939FF98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347869"/>
            <a:ext cx="8991600" cy="2376638"/>
          </a:xfrm>
        </p:spPr>
        <p:txBody>
          <a:bodyPr>
            <a:normAutofit fontScale="90000"/>
          </a:bodyPr>
          <a:lstStyle/>
          <a:p>
            <a:br>
              <a:rPr lang="en-US" sz="3600" dirty="0"/>
            </a:br>
            <a:r>
              <a:rPr lang="en-US" sz="3600" dirty="0"/>
              <a:t>Implementation of Pediatric Palliative Care Training to Advance Nursing Knowledge and Increase referrals</a:t>
            </a:r>
            <a:br>
              <a:rPr lang="en-US" sz="36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7A69E8-9CFA-3A40-91F4-70B2626B2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921983"/>
          </a:xfrm>
        </p:spPr>
        <p:txBody>
          <a:bodyPr>
            <a:noAutofit/>
          </a:bodyPr>
          <a:lstStyle/>
          <a:p>
            <a:r>
              <a:rPr lang="en-US" sz="3200" dirty="0"/>
              <a:t>Whitney Stone</a:t>
            </a:r>
            <a:br>
              <a:rPr lang="en-US" sz="2800" dirty="0"/>
            </a:br>
            <a:r>
              <a:rPr lang="en-US" sz="2800" dirty="0"/>
              <a:t>University of Tennessee, Knoxville </a:t>
            </a:r>
          </a:p>
        </p:txBody>
      </p:sp>
    </p:spTree>
    <p:extLst>
      <p:ext uri="{BB962C8B-B14F-4D97-AF65-F5344CB8AC3E}">
        <p14:creationId xmlns:p14="http://schemas.microsoft.com/office/powerpoint/2010/main" val="2529682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7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1A0E7E-807A-7442-831C-BED3AC55D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252728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600" dirty="0"/>
              <a:t>Conceptual Framework</a:t>
            </a:r>
          </a:p>
        </p:txBody>
      </p:sp>
      <p:pic>
        <p:nvPicPr>
          <p:cNvPr id="8" name="Content Placeholder 7" descr="Polygon&#10;&#10;Description automatically generated">
            <a:extLst>
              <a:ext uri="{FF2B5EF4-FFF2-40B4-BE49-F238E27FC236}">
                <a16:creationId xmlns:a16="http://schemas.microsoft.com/office/drawing/2014/main" id="{2A152654-1D5F-6E4D-8587-483596F3C4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58441" y="769382"/>
            <a:ext cx="6729413" cy="55578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02399C-1EA0-F24B-AAF8-DD0BAD926794}"/>
              </a:ext>
            </a:extLst>
          </p:cNvPr>
          <p:cNvSpPr txBox="1"/>
          <p:nvPr/>
        </p:nvSpPr>
        <p:spPr>
          <a:xfrm>
            <a:off x="7158038" y="200025"/>
            <a:ext cx="267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IOWA Model </a:t>
            </a:r>
          </a:p>
        </p:txBody>
      </p:sp>
    </p:spTree>
    <p:extLst>
      <p:ext uri="{BB962C8B-B14F-4D97-AF65-F5344CB8AC3E}">
        <p14:creationId xmlns:p14="http://schemas.microsoft.com/office/powerpoint/2010/main" val="3020634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C9F9EF0-93D5-4D4B-BAFE-47700281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CCE0A8-6A21-1E45-940C-7316C4C5E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60734"/>
            <a:ext cx="7729728" cy="892098"/>
          </a:xfrm>
          <a:solidFill>
            <a:srgbClr val="FFFFFF">
              <a:alpha val="10000"/>
            </a:srgb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C1C1E-FCB9-1944-A334-E299E10AA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2" y="1385190"/>
            <a:ext cx="10529888" cy="547281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</a:pPr>
            <a:r>
              <a:rPr lang="en-US" sz="3600" b="1" dirty="0"/>
              <a:t>Population: </a:t>
            </a:r>
            <a:r>
              <a:rPr lang="en-US" sz="3600" dirty="0"/>
              <a:t>Pediatric Registered Nurses</a:t>
            </a:r>
          </a:p>
          <a:p>
            <a:pPr marL="285750" indent="-285750">
              <a:lnSpc>
                <a:spcPct val="90000"/>
              </a:lnSpc>
            </a:pPr>
            <a:endParaRPr lang="en-US" sz="3600" dirty="0"/>
          </a:p>
          <a:p>
            <a:pPr marL="285750" indent="-285750">
              <a:lnSpc>
                <a:spcPct val="90000"/>
              </a:lnSpc>
            </a:pPr>
            <a:r>
              <a:rPr lang="en-US" sz="3600" b="1" dirty="0"/>
              <a:t>Setting: </a:t>
            </a:r>
            <a:r>
              <a:rPr lang="en-US" sz="3600" dirty="0"/>
              <a:t>Local children’s hospital in East Tennessee</a:t>
            </a:r>
          </a:p>
          <a:p>
            <a:pPr marL="0" indent="0">
              <a:lnSpc>
                <a:spcPct val="90000"/>
              </a:lnSpc>
              <a:buNone/>
            </a:pPr>
            <a:endParaRPr lang="en-US" sz="3200" dirty="0"/>
          </a:p>
          <a:p>
            <a:pPr marL="285750" indent="-285750">
              <a:lnSpc>
                <a:spcPct val="90000"/>
              </a:lnSpc>
            </a:pPr>
            <a:r>
              <a:rPr lang="en-US" sz="3600" b="1" dirty="0"/>
              <a:t>Intervention: </a:t>
            </a:r>
          </a:p>
          <a:p>
            <a:pPr marL="514350" lvl="1" indent="-285750">
              <a:lnSpc>
                <a:spcPct val="90000"/>
              </a:lnSpc>
            </a:pPr>
            <a:r>
              <a:rPr lang="en-US" sz="3400" dirty="0"/>
              <a:t>Exempt from IRB</a:t>
            </a:r>
          </a:p>
          <a:p>
            <a:pPr marL="514350" lvl="1" indent="-285750">
              <a:lnSpc>
                <a:spcPct val="90000"/>
              </a:lnSpc>
            </a:pPr>
            <a:r>
              <a:rPr lang="en-US" sz="3600" dirty="0"/>
              <a:t>ELNEC curriculum</a:t>
            </a:r>
          </a:p>
          <a:p>
            <a:pPr marL="514350" lvl="1" indent="-285750">
              <a:lnSpc>
                <a:spcPct val="90000"/>
              </a:lnSpc>
            </a:pPr>
            <a:r>
              <a:rPr lang="en-US" sz="3600" dirty="0"/>
              <a:t>Pre and Post knowledge assessment</a:t>
            </a:r>
          </a:p>
          <a:p>
            <a:pPr marL="742950" lvl="2" indent="-285750">
              <a:lnSpc>
                <a:spcPct val="90000"/>
              </a:lnSpc>
            </a:pPr>
            <a:r>
              <a:rPr lang="en-US" sz="3600" dirty="0"/>
              <a:t>Four-week follow-up (retention) </a:t>
            </a:r>
          </a:p>
          <a:p>
            <a:pPr marL="457200" lvl="2" indent="0">
              <a:lnSpc>
                <a:spcPct val="90000"/>
              </a:lnSpc>
              <a:buNone/>
            </a:pPr>
            <a:endParaRPr lang="en-US" sz="3600" dirty="0"/>
          </a:p>
        </p:txBody>
      </p:sp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397DEF61-403B-724E-9E88-9A92F269A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7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58076" y="3682827"/>
            <a:ext cx="4519615" cy="2309111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11657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3530FE0-C542-45A1-BCD8-935787009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51" y="640080"/>
            <a:ext cx="8924024" cy="5200996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0543" y="825096"/>
            <a:ext cx="8549640" cy="48309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BF485-45A3-0C48-84C2-035302D3B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800" y="825096"/>
            <a:ext cx="6602726" cy="5875742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4000" dirty="0">
                <a:solidFill>
                  <a:srgbClr val="404040"/>
                </a:solidFill>
              </a:rPr>
              <a:t>The outcomes of interest for this project are:</a:t>
            </a:r>
          </a:p>
          <a:p>
            <a:pPr marL="0" indent="0">
              <a:lnSpc>
                <a:spcPct val="90000"/>
              </a:lnSpc>
              <a:buNone/>
            </a:pPr>
            <a:endParaRPr lang="en-US" sz="4000" dirty="0">
              <a:solidFill>
                <a:srgbClr val="404040"/>
              </a:solidFill>
            </a:endParaRPr>
          </a:p>
          <a:p>
            <a:pPr marL="342900" indent="-342900">
              <a:lnSpc>
                <a:spcPct val="90000"/>
              </a:lnSpc>
              <a:buAutoNum type="arabicParenBoth"/>
            </a:pPr>
            <a:r>
              <a:rPr lang="en-US" sz="4000" b="1" dirty="0">
                <a:solidFill>
                  <a:srgbClr val="404040"/>
                </a:solidFill>
              </a:rPr>
              <a:t> Participant knowledge of pediatric palliative care </a:t>
            </a:r>
          </a:p>
          <a:p>
            <a:pPr marL="342900" indent="-342900">
              <a:lnSpc>
                <a:spcPct val="90000"/>
              </a:lnSpc>
              <a:buAutoNum type="arabicParenBoth"/>
            </a:pPr>
            <a:r>
              <a:rPr lang="en-US" sz="4000" b="1" dirty="0">
                <a:solidFill>
                  <a:srgbClr val="404040"/>
                </a:solidFill>
              </a:rPr>
              <a:t>Number of palliative care referrals</a:t>
            </a:r>
          </a:p>
          <a:p>
            <a:pPr marL="342900" indent="-342900">
              <a:lnSpc>
                <a:spcPct val="90000"/>
              </a:lnSpc>
              <a:buAutoNum type="arabicParenBoth"/>
            </a:pPr>
            <a:endParaRPr lang="en-US" sz="2200" dirty="0">
              <a:solidFill>
                <a:srgbClr val="404040"/>
              </a:solidFill>
            </a:endParaRP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404040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6718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C4FA3-C301-CE4F-BED7-6C0BBEE9E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6425" y="1586484"/>
            <a:ext cx="3685032" cy="3685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3000">
                <a:solidFill>
                  <a:srgbClr val="FFFFFF"/>
                </a:solidFill>
              </a:rPr>
              <a:t>Outcome Measures</a:t>
            </a:r>
          </a:p>
        </p:txBody>
      </p:sp>
    </p:spTree>
    <p:extLst>
      <p:ext uri="{BB962C8B-B14F-4D97-AF65-F5344CB8AC3E}">
        <p14:creationId xmlns:p14="http://schemas.microsoft.com/office/powerpoint/2010/main" val="3593502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7019D-98BC-9243-B2D5-DD1ADC82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463" y="1757363"/>
            <a:ext cx="4614862" cy="3286125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3200" dirty="0"/>
              <a:t>Professional Team and Stakeholders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267A5-A3D1-CB4E-8AFA-A7707420E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7998" y="-2"/>
            <a:ext cx="6876939" cy="6743700"/>
          </a:xfrm>
        </p:spPr>
        <p:txBody>
          <a:bodyPr anchor="ctr">
            <a:normAutofit/>
          </a:bodyPr>
          <a:lstStyle/>
          <a:p>
            <a:pPr marL="285750" indent="-285750"/>
            <a:r>
              <a:rPr lang="en-US" sz="4000" b="1" dirty="0">
                <a:solidFill>
                  <a:schemeClr val="bg2">
                    <a:lumMod val="75000"/>
                  </a:schemeClr>
                </a:solidFill>
              </a:rPr>
              <a:t>DNP Student</a:t>
            </a:r>
          </a:p>
          <a:p>
            <a:pPr marL="285750" indent="-285750"/>
            <a:r>
              <a:rPr lang="en-US" sz="4000" b="1" dirty="0">
                <a:solidFill>
                  <a:schemeClr val="bg2">
                    <a:lumMod val="75000"/>
                  </a:schemeClr>
                </a:solidFill>
              </a:rPr>
              <a:t>DNP Chair</a:t>
            </a:r>
            <a:endParaRPr lang="en-US" sz="4000" dirty="0">
              <a:solidFill>
                <a:schemeClr val="bg2">
                  <a:lumMod val="75000"/>
                </a:schemeClr>
              </a:solidFill>
            </a:endParaRPr>
          </a:p>
          <a:p>
            <a:pPr marL="285750" indent="-285750"/>
            <a:r>
              <a:rPr lang="en-US" sz="4000" b="1" dirty="0">
                <a:solidFill>
                  <a:schemeClr val="bg2">
                    <a:lumMod val="75000"/>
                  </a:schemeClr>
                </a:solidFill>
              </a:rPr>
              <a:t>Community Member</a:t>
            </a:r>
          </a:p>
          <a:p>
            <a:pPr marL="285750" indent="-285750"/>
            <a:r>
              <a:rPr lang="en-US" sz="4000" b="1" dirty="0">
                <a:solidFill>
                  <a:schemeClr val="bg2">
                    <a:lumMod val="75000"/>
                  </a:schemeClr>
                </a:solidFill>
              </a:rPr>
              <a:t>Nurse Managers</a:t>
            </a:r>
          </a:p>
          <a:p>
            <a:pPr marL="285750" indent="-285750"/>
            <a:r>
              <a:rPr lang="en-US" sz="4000" b="1" dirty="0">
                <a:solidFill>
                  <a:schemeClr val="bg2">
                    <a:lumMod val="75000"/>
                  </a:schemeClr>
                </a:solidFill>
              </a:rPr>
              <a:t>Nursing Staff </a:t>
            </a:r>
          </a:p>
        </p:txBody>
      </p:sp>
    </p:spTree>
    <p:extLst>
      <p:ext uri="{BB962C8B-B14F-4D97-AF65-F5344CB8AC3E}">
        <p14:creationId xmlns:p14="http://schemas.microsoft.com/office/powerpoint/2010/main" val="21097207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AF8201-318A-7D41-8E57-02831A97F119}"/>
              </a:ext>
            </a:extLst>
          </p:cNvPr>
          <p:cNvSpPr txBox="1"/>
          <p:nvPr/>
        </p:nvSpPr>
        <p:spPr>
          <a:xfrm>
            <a:off x="4431506" y="50585"/>
            <a:ext cx="3328987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Planned Change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137F53-BBB7-E244-91C3-05418825C99A}"/>
              </a:ext>
            </a:extLst>
          </p:cNvPr>
          <p:cNvSpPr txBox="1"/>
          <p:nvPr/>
        </p:nvSpPr>
        <p:spPr>
          <a:xfrm>
            <a:off x="1319561" y="50584"/>
            <a:ext cx="2642839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Restraining Forces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A9C7B5-4160-5A47-8EDE-E516AD2B6CEC}"/>
              </a:ext>
            </a:extLst>
          </p:cNvPr>
          <p:cNvSpPr txBox="1"/>
          <p:nvPr/>
        </p:nvSpPr>
        <p:spPr>
          <a:xfrm>
            <a:off x="8229599" y="50583"/>
            <a:ext cx="2720898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Driving Forces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84E79C-EC83-8644-8FF1-F0E075874DA7}"/>
              </a:ext>
            </a:extLst>
          </p:cNvPr>
          <p:cNvSpPr/>
          <p:nvPr/>
        </p:nvSpPr>
        <p:spPr>
          <a:xfrm>
            <a:off x="4584281" y="722192"/>
            <a:ext cx="3036126" cy="585439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Implementation of specialized palliative care training to advance  RN knowledge and increase palliative care referrals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0284E0CD-C6EB-0149-8617-20E4222209BD}"/>
              </a:ext>
            </a:extLst>
          </p:cNvPr>
          <p:cNvSpPr/>
          <p:nvPr/>
        </p:nvSpPr>
        <p:spPr>
          <a:xfrm>
            <a:off x="1047809" y="847922"/>
            <a:ext cx="3107857" cy="789496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Knowledge Deficit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6F0AD5DC-70FD-584C-B193-882461F44591}"/>
              </a:ext>
            </a:extLst>
          </p:cNvPr>
          <p:cNvSpPr/>
          <p:nvPr/>
        </p:nvSpPr>
        <p:spPr>
          <a:xfrm>
            <a:off x="1047810" y="1661794"/>
            <a:ext cx="3107857" cy="123332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Resistance to Change 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4DECD1B1-78E2-264D-84E7-77BC5D0E2D69}"/>
              </a:ext>
            </a:extLst>
          </p:cNvPr>
          <p:cNvSpPr/>
          <p:nvPr/>
        </p:nvSpPr>
        <p:spPr>
          <a:xfrm>
            <a:off x="1047810" y="2972738"/>
            <a:ext cx="3123675" cy="1315256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Competing Priorities 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B3B7A625-F09D-E24B-AF4B-E049257C49D0}"/>
              </a:ext>
            </a:extLst>
          </p:cNvPr>
          <p:cNvSpPr/>
          <p:nvPr/>
        </p:nvSpPr>
        <p:spPr>
          <a:xfrm>
            <a:off x="1044072" y="4425347"/>
            <a:ext cx="3111595" cy="910192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Time</a:t>
            </a:r>
            <a:r>
              <a:rPr lang="en-US" dirty="0"/>
              <a:t> 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1C86B9F6-BA2E-2E47-AF7E-700913BF973C}"/>
              </a:ext>
            </a:extLst>
          </p:cNvPr>
          <p:cNvSpPr/>
          <p:nvPr/>
        </p:nvSpPr>
        <p:spPr>
          <a:xfrm>
            <a:off x="1044073" y="5413163"/>
            <a:ext cx="3111594" cy="1108124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COVID-19</a:t>
            </a:r>
          </a:p>
        </p:txBody>
      </p:sp>
      <p:sp>
        <p:nvSpPr>
          <p:cNvPr id="13" name="Left Arrow 12">
            <a:extLst>
              <a:ext uri="{FF2B5EF4-FFF2-40B4-BE49-F238E27FC236}">
                <a16:creationId xmlns:a16="http://schemas.microsoft.com/office/drawing/2014/main" id="{AF271ABC-3C50-B74E-918C-256F917378E2}"/>
              </a:ext>
            </a:extLst>
          </p:cNvPr>
          <p:cNvSpPr/>
          <p:nvPr/>
        </p:nvSpPr>
        <p:spPr>
          <a:xfrm>
            <a:off x="8300224" y="719687"/>
            <a:ext cx="2843966" cy="1356678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Desire to deliver best care</a:t>
            </a:r>
          </a:p>
        </p:txBody>
      </p:sp>
      <p:sp>
        <p:nvSpPr>
          <p:cNvPr id="14" name="Left Arrow 13">
            <a:extLst>
              <a:ext uri="{FF2B5EF4-FFF2-40B4-BE49-F238E27FC236}">
                <a16:creationId xmlns:a16="http://schemas.microsoft.com/office/drawing/2014/main" id="{F5826AA9-52FC-AC4A-90E2-6562616EAE80}"/>
              </a:ext>
            </a:extLst>
          </p:cNvPr>
          <p:cNvSpPr/>
          <p:nvPr/>
        </p:nvSpPr>
        <p:spPr>
          <a:xfrm>
            <a:off x="8300225" y="2108454"/>
            <a:ext cx="2824916" cy="1352634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Supporting Evidence </a:t>
            </a:r>
          </a:p>
        </p:txBody>
      </p:sp>
      <p:sp>
        <p:nvSpPr>
          <p:cNvPr id="15" name="Left Arrow 14">
            <a:extLst>
              <a:ext uri="{FF2B5EF4-FFF2-40B4-BE49-F238E27FC236}">
                <a16:creationId xmlns:a16="http://schemas.microsoft.com/office/drawing/2014/main" id="{1E6EACEF-61BE-9447-A58B-5031CA209FE9}"/>
              </a:ext>
            </a:extLst>
          </p:cNvPr>
          <p:cNvSpPr/>
          <p:nvPr/>
        </p:nvSpPr>
        <p:spPr>
          <a:xfrm>
            <a:off x="8196203" y="3504527"/>
            <a:ext cx="2928938" cy="1622504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Low Cost/ Potential Savings </a:t>
            </a:r>
          </a:p>
        </p:txBody>
      </p:sp>
      <p:sp>
        <p:nvSpPr>
          <p:cNvPr id="16" name="Left Arrow 15">
            <a:extLst>
              <a:ext uri="{FF2B5EF4-FFF2-40B4-BE49-F238E27FC236}">
                <a16:creationId xmlns:a16="http://schemas.microsoft.com/office/drawing/2014/main" id="{FCCCEFA8-1137-454A-A9FE-90CB020992E6}"/>
              </a:ext>
            </a:extLst>
          </p:cNvPr>
          <p:cNvSpPr/>
          <p:nvPr/>
        </p:nvSpPr>
        <p:spPr>
          <a:xfrm>
            <a:off x="8108064" y="5127032"/>
            <a:ext cx="3036126" cy="1680386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Partnership between UTK and ETCH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1C1FF7-F66E-B445-B7BC-AC286D766E46}"/>
              </a:ext>
            </a:extLst>
          </p:cNvPr>
          <p:cNvSpPr/>
          <p:nvPr/>
        </p:nvSpPr>
        <p:spPr>
          <a:xfrm>
            <a:off x="446050" y="1586637"/>
            <a:ext cx="275792" cy="352904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Barriers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D25F20-8F62-0F41-A8D0-A6A042C65A7D}"/>
              </a:ext>
            </a:extLst>
          </p:cNvPr>
          <p:cNvSpPr/>
          <p:nvPr/>
        </p:nvSpPr>
        <p:spPr>
          <a:xfrm>
            <a:off x="11477593" y="1586637"/>
            <a:ext cx="242394" cy="374890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Facilitators</a:t>
            </a:r>
          </a:p>
        </p:txBody>
      </p:sp>
    </p:spTree>
    <p:extLst>
      <p:ext uri="{BB962C8B-B14F-4D97-AF65-F5344CB8AC3E}">
        <p14:creationId xmlns:p14="http://schemas.microsoft.com/office/powerpoint/2010/main" val="3901138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14E91-9AB1-C74D-BFA1-E25C8B68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767" y="2014537"/>
            <a:ext cx="4679008" cy="2643187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Methods of Evaluation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AB0AA-8844-2541-A72D-47B8207FB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3825" y="400050"/>
            <a:ext cx="6119409" cy="6457950"/>
          </a:xfrm>
        </p:spPr>
        <p:txBody>
          <a:bodyPr anchor="ctr">
            <a:normAutofit fontScale="92500" lnSpcReduction="10000"/>
          </a:bodyPr>
          <a:lstStyle/>
          <a:p>
            <a:pPr marL="285750" indent="-285750"/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Exams graded via the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</a:rPr>
              <a:t>NetLearning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600" dirty="0">
                <a:solidFill>
                  <a:schemeClr val="bg2">
                    <a:lumMod val="50000"/>
                  </a:schemeClr>
                </a:solidFill>
              </a:rPr>
              <a:t>(Learning Management Software)</a:t>
            </a:r>
          </a:p>
          <a:p>
            <a:pPr marL="285750" indent="-285750"/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Scores and surveys matched by names, but de-identified before analysis</a:t>
            </a:r>
          </a:p>
          <a:p>
            <a:pPr marL="285750" indent="-285750"/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Pre-intervention referrals compared to post-intervention referrals using EMR</a:t>
            </a:r>
          </a:p>
          <a:p>
            <a:pPr marL="285750" indent="-285750"/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Data stored on a UTK OneDrive Business Account</a:t>
            </a:r>
          </a:p>
          <a:p>
            <a:pPr marL="285750" indent="-285750"/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SPSS used for data analysis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16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E866FF9-A729-45F0-A163-10E89E87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2655A1-D0A6-FC49-BBBF-34264A475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629" y="2585804"/>
            <a:ext cx="2899316" cy="1558977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>
            <a:noAutofit/>
          </a:bodyPr>
          <a:lstStyle/>
          <a:p>
            <a:r>
              <a:rPr lang="en-US" sz="2000" dirty="0"/>
              <a:t>Results: Demographics</a:t>
            </a: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804366F-2366-4688-98E7-B101C7BC6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BCBE0F61-552F-7A45-A861-E5330C40E5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6666126"/>
              </p:ext>
            </p:extLst>
          </p:nvPr>
        </p:nvGraphicFramePr>
        <p:xfrm>
          <a:off x="3366574" y="0"/>
          <a:ext cx="8825427" cy="68579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27230">
                  <a:extLst>
                    <a:ext uri="{9D8B030D-6E8A-4147-A177-3AD203B41FA5}">
                      <a16:colId xmlns:a16="http://schemas.microsoft.com/office/drawing/2014/main" val="309831603"/>
                    </a:ext>
                  </a:extLst>
                </a:gridCol>
                <a:gridCol w="2017860">
                  <a:extLst>
                    <a:ext uri="{9D8B030D-6E8A-4147-A177-3AD203B41FA5}">
                      <a16:colId xmlns:a16="http://schemas.microsoft.com/office/drawing/2014/main" val="2761499144"/>
                    </a:ext>
                  </a:extLst>
                </a:gridCol>
                <a:gridCol w="1439301">
                  <a:extLst>
                    <a:ext uri="{9D8B030D-6E8A-4147-A177-3AD203B41FA5}">
                      <a16:colId xmlns:a16="http://schemas.microsoft.com/office/drawing/2014/main" val="2310314409"/>
                    </a:ext>
                  </a:extLst>
                </a:gridCol>
                <a:gridCol w="2141036">
                  <a:extLst>
                    <a:ext uri="{9D8B030D-6E8A-4147-A177-3AD203B41FA5}">
                      <a16:colId xmlns:a16="http://schemas.microsoft.com/office/drawing/2014/main" val="137216935"/>
                    </a:ext>
                  </a:extLst>
                </a:gridCol>
              </a:tblGrid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Variable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Options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Count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Percentage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2970497946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Gender </a:t>
                      </a:r>
                      <a:endParaRPr lang="en-US" sz="13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93.5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1032691145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6.5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691887484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Shift</a:t>
                      </a:r>
                      <a:endParaRPr lang="en-US" sz="13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Dayshift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54.3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753381387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Nightshift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45.7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3648190689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Status</a:t>
                      </a:r>
                      <a:endParaRPr lang="en-US" sz="13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Full time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76.1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3319638697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Part time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8.7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1084989686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PRN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15.2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112945960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Highest Education</a:t>
                      </a:r>
                      <a:endParaRPr lang="en-US" sz="13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Diploma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4.3</a:t>
                      </a:r>
                      <a:endParaRPr lang="en-US" sz="13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1041476805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ASN</a:t>
                      </a:r>
                      <a:endParaRPr lang="en-US" sz="13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23.0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3054288523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BSN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4186149851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Masters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6.5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1236504377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Doctorate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1981943773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Years of Experience </a:t>
                      </a: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Under 5</a:t>
                      </a: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30.4</a:t>
                      </a: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561349018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5-9</a:t>
                      </a: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28.1</a:t>
                      </a: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3346697506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10+</a:t>
                      </a: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43.5</a:t>
                      </a: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4120972152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Previous Training</a:t>
                      </a:r>
                      <a:endParaRPr lang="en-US" sz="13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2497389507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1553291018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ELNEC Training</a:t>
                      </a:r>
                      <a:endParaRPr lang="en-US" sz="13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411477044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6.5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1536925141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Unsure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3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4.3</a:t>
                      </a:r>
                      <a:endParaRPr lang="en-US" sz="13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5760" marR="75760" marT="0" marB="0"/>
                </a:tc>
                <a:extLst>
                  <a:ext uri="{0D108BD9-81ED-4DB2-BD59-A6C34878D82A}">
                    <a16:rowId xmlns:a16="http://schemas.microsoft.com/office/drawing/2014/main" val="670975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59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9A0A0-168A-F04D-A655-227313FE5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0873" y="165727"/>
            <a:ext cx="7729728" cy="849033"/>
          </a:xfrm>
        </p:spPr>
        <p:txBody>
          <a:bodyPr/>
          <a:lstStyle/>
          <a:p>
            <a:r>
              <a:rPr lang="en-US" dirty="0"/>
              <a:t>Results: Knowledge Assessments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91302-6852-4948-9B02-3382AF74E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57" y="1529997"/>
            <a:ext cx="10561910" cy="4381099"/>
          </a:xfrm>
        </p:spPr>
        <p:txBody>
          <a:bodyPr/>
          <a:lstStyle/>
          <a:p>
            <a:r>
              <a:rPr lang="en-US" sz="2800" dirty="0"/>
              <a:t>Increase from pre-test to immediate post-test (p&lt;.05)</a:t>
            </a:r>
          </a:p>
          <a:p>
            <a:r>
              <a:rPr lang="en-US" sz="2800" dirty="0"/>
              <a:t>Decrease from immediate post-test to four-week follow-up (p&lt;.001)</a:t>
            </a:r>
          </a:p>
          <a:p>
            <a:r>
              <a:rPr lang="en-US" sz="2800" dirty="0"/>
              <a:t>Increase from pre-test to four-week follow-up (p&lt;.05)</a:t>
            </a:r>
          </a:p>
          <a:p>
            <a:endParaRPr lang="en-US" sz="2800" dirty="0"/>
          </a:p>
          <a:p>
            <a:r>
              <a:rPr lang="en-US" sz="2800" dirty="0"/>
              <a:t>Changes across time did not differ by shift or years of experience</a:t>
            </a:r>
          </a:p>
          <a:p>
            <a:endParaRPr lang="en-US" sz="2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42B7580-7BC2-5D46-B676-7A10D4E10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10186"/>
              </p:ext>
            </p:extLst>
          </p:nvPr>
        </p:nvGraphicFramePr>
        <p:xfrm>
          <a:off x="957040" y="4927881"/>
          <a:ext cx="10277919" cy="14984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25973">
                  <a:extLst>
                    <a:ext uri="{9D8B030D-6E8A-4147-A177-3AD203B41FA5}">
                      <a16:colId xmlns:a16="http://schemas.microsoft.com/office/drawing/2014/main" val="1386355596"/>
                    </a:ext>
                  </a:extLst>
                </a:gridCol>
                <a:gridCol w="3425973">
                  <a:extLst>
                    <a:ext uri="{9D8B030D-6E8A-4147-A177-3AD203B41FA5}">
                      <a16:colId xmlns:a16="http://schemas.microsoft.com/office/drawing/2014/main" val="317066221"/>
                    </a:ext>
                  </a:extLst>
                </a:gridCol>
                <a:gridCol w="3425973">
                  <a:extLst>
                    <a:ext uri="{9D8B030D-6E8A-4147-A177-3AD203B41FA5}">
                      <a16:colId xmlns:a16="http://schemas.microsoft.com/office/drawing/2014/main" val="1177070051"/>
                    </a:ext>
                  </a:extLst>
                </a:gridCol>
              </a:tblGrid>
              <a:tr h="74922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Pre-test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Post-test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Four-week follow-up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556046"/>
                  </a:ext>
                </a:extLst>
              </a:tr>
              <a:tr h="74922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73.2%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91.7%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86.4%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830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757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51DB1-49FE-A746-9540-1842CFB4E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6922" y="90613"/>
            <a:ext cx="7749914" cy="689548"/>
          </a:xfrm>
        </p:spPr>
        <p:txBody>
          <a:bodyPr>
            <a:noAutofit/>
          </a:bodyPr>
          <a:lstStyle/>
          <a:p>
            <a:r>
              <a:rPr lang="en-US" sz="2000" dirty="0"/>
              <a:t>Results: Palliative care Referrals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74EA8-AAA5-0247-9B87-F434D7736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02" y="1128683"/>
            <a:ext cx="4180108" cy="5729317"/>
          </a:xfrm>
        </p:spPr>
        <p:txBody>
          <a:bodyPr>
            <a:normAutofit/>
          </a:bodyPr>
          <a:lstStyle/>
          <a:p>
            <a:pPr marL="228600" lvl="1" indent="0">
              <a:lnSpc>
                <a:spcPct val="90000"/>
              </a:lnSpc>
              <a:buNone/>
            </a:pPr>
            <a:r>
              <a:rPr lang="en-US" sz="1400" dirty="0"/>
              <a:t> </a:t>
            </a:r>
          </a:p>
          <a:p>
            <a:pPr>
              <a:lnSpc>
                <a:spcPct val="90000"/>
              </a:lnSpc>
            </a:pPr>
            <a:endParaRPr lang="en-US" sz="14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15FC82-3453-4CBE-8895-4CCFF3395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4692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5FD847B-65C0-4027-8DFC-70CB42451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8683"/>
            <a:ext cx="6558192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80959F78-7F63-9741-9113-72F504E20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144" y="896335"/>
            <a:ext cx="10075470" cy="57293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93A4FE-2DCB-174B-B3BD-CCCEE811A984}"/>
              </a:ext>
            </a:extLst>
          </p:cNvPr>
          <p:cNvSpPr txBox="1"/>
          <p:nvPr/>
        </p:nvSpPr>
        <p:spPr>
          <a:xfrm>
            <a:off x="5981373" y="5695909"/>
            <a:ext cx="1079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p= .028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F9AD50-2C85-6446-9601-1A4F0F55A808}"/>
              </a:ext>
            </a:extLst>
          </p:cNvPr>
          <p:cNvSpPr txBox="1"/>
          <p:nvPr/>
        </p:nvSpPr>
        <p:spPr>
          <a:xfrm>
            <a:off x="10343213" y="5695909"/>
            <a:ext cx="1079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p= .011</a:t>
            </a:r>
          </a:p>
        </p:txBody>
      </p:sp>
    </p:spTree>
    <p:extLst>
      <p:ext uri="{BB962C8B-B14F-4D97-AF65-F5344CB8AC3E}">
        <p14:creationId xmlns:p14="http://schemas.microsoft.com/office/powerpoint/2010/main" val="1771665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2A73C-0348-5442-B215-FF8CC11BF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4731" y="26534"/>
            <a:ext cx="8739266" cy="774167"/>
          </a:xfrm>
        </p:spPr>
        <p:txBody>
          <a:bodyPr>
            <a:normAutofit/>
          </a:bodyPr>
          <a:lstStyle/>
          <a:p>
            <a:r>
              <a:rPr lang="en-US" sz="2000" dirty="0"/>
              <a:t>Results: Palliative care Referrals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15FC82-3453-4CBE-8895-4CCFF3395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4692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FD847B-65C0-4027-8DFC-70CB42451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8683"/>
            <a:ext cx="6558192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94190D7B-A8AD-EF4B-86A7-ECDACE2BD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115" y="956750"/>
            <a:ext cx="10030499" cy="56239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3A5A3D-0557-A542-A2D0-E46856FA0517}"/>
              </a:ext>
            </a:extLst>
          </p:cNvPr>
          <p:cNvSpPr txBox="1"/>
          <p:nvPr/>
        </p:nvSpPr>
        <p:spPr>
          <a:xfrm>
            <a:off x="5456420" y="5686968"/>
            <a:ext cx="1034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p= .010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7519B3-7BCA-784C-8299-B0680F08DD9C}"/>
              </a:ext>
            </a:extLst>
          </p:cNvPr>
          <p:cNvSpPr txBox="1"/>
          <p:nvPr/>
        </p:nvSpPr>
        <p:spPr>
          <a:xfrm>
            <a:off x="9233941" y="5686968"/>
            <a:ext cx="1034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p= .007</a:t>
            </a:r>
          </a:p>
        </p:txBody>
      </p:sp>
    </p:spTree>
    <p:extLst>
      <p:ext uri="{BB962C8B-B14F-4D97-AF65-F5344CB8AC3E}">
        <p14:creationId xmlns:p14="http://schemas.microsoft.com/office/powerpoint/2010/main" val="1129422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2EB286-8AE2-2B42-972E-2A87F1ED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Overview of Problem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90F08-1001-8B4D-B7E4-80C39DC2F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680" y="1843589"/>
            <a:ext cx="9565958" cy="4546993"/>
          </a:xfrm>
        </p:spPr>
        <p:txBody>
          <a:bodyPr>
            <a:normAutofit/>
          </a:bodyPr>
          <a:lstStyle/>
          <a:p>
            <a:r>
              <a:rPr lang="en-US" sz="2600" dirty="0"/>
              <a:t>Palliative care services are substandard </a:t>
            </a:r>
            <a:r>
              <a:rPr lang="en-US" sz="1400" dirty="0"/>
              <a:t>(WHO, 2018). </a:t>
            </a:r>
          </a:p>
          <a:p>
            <a:r>
              <a:rPr lang="en-US" sz="2600" dirty="0"/>
              <a:t>Children disproportionately underserved compared to adults </a:t>
            </a:r>
            <a:r>
              <a:rPr lang="en-US" sz="1400" dirty="0"/>
              <a:t>(ICPCN, n.d.).</a:t>
            </a:r>
          </a:p>
          <a:p>
            <a:r>
              <a:rPr lang="en-US" sz="2600" dirty="0"/>
              <a:t>Patient complexity escalates the demand for pediatric palliative care </a:t>
            </a:r>
            <a:r>
              <a:rPr lang="en-US" sz="1400" dirty="0"/>
              <a:t>(</a:t>
            </a:r>
            <a:r>
              <a:rPr lang="en-US" sz="1400" dirty="0" err="1"/>
              <a:t>Friebert</a:t>
            </a:r>
            <a:r>
              <a:rPr lang="en-US" sz="1400" dirty="0"/>
              <a:t> &amp; Williams, 2015). </a:t>
            </a:r>
          </a:p>
          <a:p>
            <a:r>
              <a:rPr lang="en-US" sz="2600" dirty="0"/>
              <a:t>Tennessee’s palliative care services are lower than the national average </a:t>
            </a:r>
            <a:r>
              <a:rPr lang="en-US" sz="1400" dirty="0"/>
              <a:t>(National Palliative Care Registry, 2015). </a:t>
            </a:r>
          </a:p>
          <a:p>
            <a:r>
              <a:rPr lang="en-US" sz="2600" dirty="0"/>
              <a:t>One Comprehensive Regional Pediatric Center in East Tennessee </a:t>
            </a:r>
            <a:r>
              <a:rPr lang="en-US" sz="1400" dirty="0"/>
              <a:t>(ETCH, n.d.).</a:t>
            </a:r>
          </a:p>
          <a:p>
            <a:endParaRPr lang="en-U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282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A3764AE-D7B7-4CB5-A0E1-2885E459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86F0E5-55C3-B044-AC9E-C7EB48FB7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563" y="2099144"/>
            <a:ext cx="3610691" cy="2673194"/>
          </a:xfr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tx1">
                    <a:lumMod val="95000"/>
                    <a:lumOff val="5000"/>
                  </a:schemeClr>
                </a:solidFill>
              </a:rPr>
              <a:t>Financial Implications</a:t>
            </a: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9C095C-3AB6-49D8-9436-3672566FE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B68E3-7EE2-084B-8E40-BC7A593CE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134911"/>
            <a:ext cx="7506183" cy="7499130"/>
          </a:xfrm>
        </p:spPr>
        <p:txBody>
          <a:bodyPr anchor="ctr">
            <a:normAutofit/>
          </a:bodyPr>
          <a:lstStyle/>
          <a:p>
            <a:pPr marL="228600" lvl="1" indent="0">
              <a:lnSpc>
                <a:spcPct val="90000"/>
              </a:lnSpc>
              <a:buNone/>
            </a:pPr>
            <a:endParaRPr lang="en-US" sz="21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1"/>
                </a:solidFill>
              </a:rPr>
              <a:t>No separate reimbursement for palliative care services</a:t>
            </a:r>
          </a:p>
          <a:p>
            <a:pPr marL="228600" lvl="1" indent="0">
              <a:lnSpc>
                <a:spcPct val="90000"/>
              </a:lnSpc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 marL="228600" lvl="1" indent="0">
              <a:lnSpc>
                <a:spcPct val="90000"/>
              </a:lnSpc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tx1"/>
                </a:solidFill>
              </a:rPr>
              <a:t>Big Picture: </a:t>
            </a:r>
            <a:r>
              <a:rPr lang="en-US" sz="2800" dirty="0">
                <a:solidFill>
                  <a:schemeClr val="tx1"/>
                </a:solidFill>
              </a:rPr>
              <a:t>More cost effective in the long run </a:t>
            </a:r>
            <a:r>
              <a:rPr lang="en-US" sz="2400" dirty="0"/>
              <a:t>(Smith, Brick &amp; Normand, 2014)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2800" u="sng" dirty="0">
                <a:solidFill>
                  <a:schemeClr val="tx1"/>
                </a:solidFill>
              </a:rPr>
              <a:t>Inpatient: </a:t>
            </a:r>
            <a:r>
              <a:rPr lang="en-US" sz="2800" dirty="0">
                <a:solidFill>
                  <a:schemeClr val="tx1"/>
                </a:solidFill>
              </a:rPr>
              <a:t>shorter lengths of hospital stay, reduced aggressive interventions, and fewer deaths in acute care settings </a:t>
            </a:r>
          </a:p>
          <a:p>
            <a:pPr lvl="1">
              <a:lnSpc>
                <a:spcPct val="90000"/>
              </a:lnSpc>
            </a:pPr>
            <a:r>
              <a:rPr lang="en-US" sz="2800" u="sng" dirty="0">
                <a:solidFill>
                  <a:schemeClr val="tx1"/>
                </a:solidFill>
              </a:rPr>
              <a:t>Outpatient: </a:t>
            </a:r>
            <a:r>
              <a:rPr lang="en-US" sz="2800" dirty="0">
                <a:solidFill>
                  <a:schemeClr val="tx1"/>
                </a:solidFill>
              </a:rPr>
              <a:t>decreased ER visits, decreased hospitalizations</a:t>
            </a:r>
          </a:p>
          <a:p>
            <a:pPr lvl="2">
              <a:lnSpc>
                <a:spcPct val="90000"/>
              </a:lnSpc>
            </a:pPr>
            <a:endParaRPr lang="en-US" sz="2100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</a:pPr>
            <a:endParaRPr lang="en-US" sz="1500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</a:pPr>
            <a:endParaRPr lang="en-US" sz="1500" dirty="0">
              <a:solidFill>
                <a:schemeClr val="tx1"/>
              </a:solidFill>
            </a:endParaRPr>
          </a:p>
          <a:p>
            <a:pPr marL="228600" lvl="1" indent="0">
              <a:lnSpc>
                <a:spcPct val="90000"/>
              </a:lnSpc>
              <a:buNone/>
            </a:pPr>
            <a:endParaRPr 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2980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BC324-6931-A440-96F1-35AA81B03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Significance and Implications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B8EFA-B7CD-3349-B4A5-D8F95D1D8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060" y="606154"/>
            <a:ext cx="6876939" cy="6858000"/>
          </a:xfrm>
        </p:spPr>
        <p:txBody>
          <a:bodyPr anchor="ctr">
            <a:normAutofit/>
          </a:bodyPr>
          <a:lstStyle/>
          <a:p>
            <a:pPr marL="285750" indent="-285750"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</a:rPr>
              <a:t>Coinciding with the literature, this project:</a:t>
            </a:r>
          </a:p>
          <a:p>
            <a:pPr marL="0" indent="0">
              <a:lnSpc>
                <a:spcPct val="90000"/>
              </a:lnSpc>
              <a:buNone/>
            </a:pPr>
            <a:endParaRPr lang="en-US" sz="2600" b="1" dirty="0">
              <a:solidFill>
                <a:schemeClr val="bg1"/>
              </a:solidFill>
            </a:endParaRPr>
          </a:p>
          <a:p>
            <a:pPr marL="228600" lvl="1" indent="0">
              <a:lnSpc>
                <a:spcPct val="90000"/>
              </a:lnSpc>
              <a:buNone/>
            </a:pPr>
            <a:r>
              <a:rPr lang="en-US" sz="3200" dirty="0">
                <a:solidFill>
                  <a:schemeClr val="bg1"/>
                </a:solidFill>
              </a:rPr>
              <a:t>1) Increased participant knowledge 	</a:t>
            </a:r>
            <a:r>
              <a:rPr lang="en-US" sz="2000" dirty="0">
                <a:solidFill>
                  <a:schemeClr val="bg1"/>
                </a:solidFill>
              </a:rPr>
              <a:t>(O’Shea &amp; </a:t>
            </a:r>
            <a:r>
              <a:rPr lang="en-US" sz="2000" dirty="0" err="1">
                <a:solidFill>
                  <a:schemeClr val="bg1"/>
                </a:solidFill>
              </a:rPr>
              <a:t>Mager</a:t>
            </a:r>
            <a:r>
              <a:rPr lang="en-US" sz="2000" dirty="0">
                <a:solidFill>
                  <a:schemeClr val="bg1"/>
                </a:solidFill>
              </a:rPr>
              <a:t>, 2019; Harden et al., 2017; Haugh, 	2015,  </a:t>
            </a:r>
            <a:r>
              <a:rPr lang="en-US" sz="2000" dirty="0" err="1">
                <a:solidFill>
                  <a:schemeClr val="bg1"/>
                </a:solidFill>
              </a:rPr>
              <a:t>Widger</a:t>
            </a:r>
            <a:r>
              <a:rPr lang="en-US" sz="2000" dirty="0">
                <a:solidFill>
                  <a:schemeClr val="bg1"/>
                </a:solidFill>
              </a:rPr>
              <a:t> et al., 2018)</a:t>
            </a:r>
          </a:p>
          <a:p>
            <a:pPr marL="228600" lvl="1" indent="0">
              <a:lnSpc>
                <a:spcPct val="90000"/>
              </a:lnSpc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 marL="228600" lvl="1" indent="0">
              <a:lnSpc>
                <a:spcPct val="90000"/>
              </a:lnSpc>
              <a:buNone/>
            </a:pPr>
            <a:r>
              <a:rPr lang="en-US" sz="3200" dirty="0">
                <a:solidFill>
                  <a:schemeClr val="bg1"/>
                </a:solidFill>
              </a:rPr>
              <a:t>2) Increased number of palliative care      	referrals </a:t>
            </a:r>
            <a:r>
              <a:rPr lang="en-US" sz="2000" dirty="0">
                <a:solidFill>
                  <a:schemeClr val="bg1"/>
                </a:solidFill>
              </a:rPr>
              <a:t>(</a:t>
            </a:r>
            <a:r>
              <a:rPr lang="en-US" sz="2000" dirty="0" err="1">
                <a:solidFill>
                  <a:schemeClr val="bg1"/>
                </a:solidFill>
              </a:rPr>
              <a:t>Widger</a:t>
            </a:r>
            <a:r>
              <a:rPr lang="en-US" sz="2000" dirty="0">
                <a:solidFill>
                  <a:schemeClr val="bg1"/>
                </a:solidFill>
              </a:rPr>
              <a:t> et al., 2018; Anderson et. al. 	2017; McAndrew 2020; Newton and </a:t>
            </a:r>
            <a:r>
              <a:rPr lang="en-US" sz="2000" dirty="0" err="1">
                <a:solidFill>
                  <a:schemeClr val="bg1"/>
                </a:solidFill>
              </a:rPr>
              <a:t>Sebbens</a:t>
            </a:r>
            <a:r>
              <a:rPr lang="en-US" sz="2000" dirty="0">
                <a:solidFill>
                  <a:schemeClr val="bg1"/>
                </a:solidFill>
              </a:rPr>
              <a:t>, 2020)</a:t>
            </a:r>
          </a:p>
          <a:p>
            <a:pPr marL="228600" lvl="1" indent="0">
              <a:lnSpc>
                <a:spcPct val="90000"/>
              </a:lnSpc>
              <a:buNone/>
            </a:pPr>
            <a:endParaRPr lang="en-US" sz="1300" dirty="0">
              <a:solidFill>
                <a:schemeClr val="bg1"/>
              </a:solidFill>
            </a:endParaRPr>
          </a:p>
          <a:p>
            <a:pPr marL="228600" lvl="1" indent="0">
              <a:lnSpc>
                <a:spcPct val="90000"/>
              </a:lnSpc>
              <a:buNone/>
            </a:pPr>
            <a:r>
              <a:rPr lang="en-US" sz="3200" dirty="0">
                <a:solidFill>
                  <a:schemeClr val="bg1"/>
                </a:solidFill>
              </a:rPr>
              <a:t>3) Increased usage of complementary 	therapies </a:t>
            </a:r>
            <a:r>
              <a:rPr lang="en-US" sz="2000" dirty="0">
                <a:solidFill>
                  <a:schemeClr val="bg1"/>
                </a:solidFill>
              </a:rPr>
              <a:t>(</a:t>
            </a:r>
            <a:r>
              <a:rPr lang="en-US" sz="2000" dirty="0" err="1">
                <a:solidFill>
                  <a:schemeClr val="bg1"/>
                </a:solidFill>
              </a:rPr>
              <a:t>Osenga</a:t>
            </a:r>
            <a:r>
              <a:rPr lang="en-US" sz="2000" dirty="0">
                <a:solidFill>
                  <a:schemeClr val="bg1"/>
                </a:solidFill>
              </a:rPr>
              <a:t> et al., 2016)</a:t>
            </a:r>
          </a:p>
          <a:p>
            <a:pPr marL="285750" indent="-285750">
              <a:lnSpc>
                <a:spcPct val="90000"/>
              </a:lnSpc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sz="1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05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64D9A0-A69B-9344-B159-6D432BFEE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2600">
                <a:solidFill>
                  <a:srgbClr val="FFFFFF"/>
                </a:solidFill>
              </a:rPr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A08DA-3FD2-FF43-A9F3-51EC2BA49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5469" y="344773"/>
            <a:ext cx="6430416" cy="6858000"/>
          </a:xfrm>
        </p:spPr>
        <p:txBody>
          <a:bodyPr anchor="ctr">
            <a:normAutofit/>
          </a:bodyPr>
          <a:lstStyle/>
          <a:p>
            <a:r>
              <a:rPr lang="en-US" sz="2800" dirty="0"/>
              <a:t>Charts for review were based on admitting diagnosis</a:t>
            </a:r>
          </a:p>
          <a:p>
            <a:r>
              <a:rPr lang="en-US" sz="2800" dirty="0"/>
              <a:t>Assessments were not proctored </a:t>
            </a:r>
          </a:p>
          <a:p>
            <a:r>
              <a:rPr lang="en-US" sz="2800" dirty="0"/>
              <a:t>Time constraints of the academic calendar</a:t>
            </a:r>
          </a:p>
          <a:p>
            <a:r>
              <a:rPr lang="en-US" sz="2800" dirty="0"/>
              <a:t>Southeast United States</a:t>
            </a:r>
          </a:p>
          <a:p>
            <a:pPr lvl="1"/>
            <a:r>
              <a:rPr lang="en-US" sz="2800" dirty="0"/>
              <a:t>Limited transferability </a:t>
            </a:r>
          </a:p>
          <a:p>
            <a:r>
              <a:rPr lang="en-US" sz="2800" dirty="0"/>
              <a:t>Non-random, convenient sample</a:t>
            </a:r>
          </a:p>
          <a:p>
            <a:pPr lvl="1"/>
            <a:r>
              <a:rPr lang="en-US" sz="2800" dirty="0"/>
              <a:t>Majority female and all Caucasian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76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3ECE7-F37D-7146-BB40-D13CB14E1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4709" y="268015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/>
              <a:t>Sustainability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B33AC77-3697-4CD3-8E0E-2FC8EBB449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823735"/>
              </p:ext>
            </p:extLst>
          </p:nvPr>
        </p:nvGraphicFramePr>
        <p:xfrm>
          <a:off x="965200" y="1902372"/>
          <a:ext cx="10261600" cy="4687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1445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A841F4-5734-E040-BDA2-DCEAE29A8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954" y="29596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Dissemination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91519-F185-5347-8856-C77FD8E0D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680" y="1672140"/>
            <a:ext cx="9235894" cy="3937704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404040"/>
                </a:solidFill>
              </a:rPr>
              <a:t>UTK’s Research Day 2021</a:t>
            </a:r>
          </a:p>
          <a:p>
            <a:r>
              <a:rPr lang="en-US" sz="2800" dirty="0">
                <a:solidFill>
                  <a:srgbClr val="404040"/>
                </a:solidFill>
              </a:rPr>
              <a:t>Submit manuscript in spring 2022</a:t>
            </a:r>
          </a:p>
          <a:p>
            <a:pPr lvl="1"/>
            <a:r>
              <a:rPr lang="en-US" sz="2800" dirty="0">
                <a:solidFill>
                  <a:srgbClr val="404040"/>
                </a:solidFill>
              </a:rPr>
              <a:t>Journal of Pediatric Nursing</a:t>
            </a:r>
          </a:p>
          <a:p>
            <a:r>
              <a:rPr lang="en-US" sz="2800" dirty="0">
                <a:solidFill>
                  <a:srgbClr val="404040"/>
                </a:solidFill>
              </a:rPr>
              <a:t>Poster/Presentation at national conference </a:t>
            </a:r>
          </a:p>
          <a:p>
            <a:r>
              <a:rPr lang="en-US" sz="2800" dirty="0">
                <a:solidFill>
                  <a:srgbClr val="404040"/>
                </a:solidFill>
              </a:rPr>
              <a:t>Present study findings to administrators at ETCH</a:t>
            </a:r>
          </a:p>
          <a:p>
            <a:pPr lvl="1"/>
            <a:r>
              <a:rPr lang="en-US" sz="2800" dirty="0">
                <a:solidFill>
                  <a:srgbClr val="404040"/>
                </a:solidFill>
              </a:rPr>
              <a:t>Discuss palliative care team growth and expansion of services</a:t>
            </a:r>
          </a:p>
        </p:txBody>
      </p:sp>
    </p:spTree>
    <p:extLst>
      <p:ext uri="{BB962C8B-B14F-4D97-AF65-F5344CB8AC3E}">
        <p14:creationId xmlns:p14="http://schemas.microsoft.com/office/powerpoint/2010/main" val="4240974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51D4F-4C70-204A-BF24-6467B05AB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8590" y="988741"/>
            <a:ext cx="5888754" cy="4880518"/>
          </a:xfrm>
          <a:noFill/>
          <a:ln>
            <a:noFill/>
          </a:ln>
        </p:spPr>
        <p:txBody>
          <a:bodyPr vert="horz" wrap="square" lIns="274320" tIns="182880" rIns="274320" bIns="182880" rtlCol="0" anchor="ctr" anchorCtr="1">
            <a:normAutofit/>
          </a:bodyPr>
          <a:lstStyle/>
          <a:p>
            <a:pPr algn="l"/>
            <a:r>
              <a:rPr lang="en-US" sz="5400" dirty="0"/>
              <a:t>Questions?</a:t>
            </a:r>
            <a:endParaRPr lang="en-US" sz="5400" kern="1200" cap="all" spc="2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5BD17F-C95C-40ED-8D04-03295D46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03DEB5-0B19-4F8E-84E2-00F5861C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44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9F9EF0-93D5-4D4B-BAFE-47700281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45C5BA-1A43-D444-AFB6-6D0E79AF8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6017"/>
            <a:ext cx="7729728" cy="555379"/>
          </a:xfrm>
          <a:solidFill>
            <a:srgbClr val="FFFFFF">
              <a:alpha val="10000"/>
            </a:srgb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7717E-318B-CA41-A392-F44E7CD32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5" y="827413"/>
            <a:ext cx="11844338" cy="5894569"/>
          </a:xfrm>
        </p:spPr>
        <p:txBody>
          <a:bodyPr>
            <a:normAutofit fontScale="92500" lnSpcReduction="10000"/>
          </a:bodyPr>
          <a:lstStyle/>
          <a:p>
            <a:pPr marL="285750" indent="-285750"/>
            <a:r>
              <a:rPr lang="en-US" dirty="0"/>
              <a:t>Anderson, W. G., Puntillo, K., Cimino, J., </a:t>
            </a:r>
            <a:r>
              <a:rPr lang="en-US" dirty="0" err="1"/>
              <a:t>Noort</a:t>
            </a:r>
            <a:r>
              <a:rPr lang="en-US" dirty="0"/>
              <a:t>, J., Pearson, D., Boyle, D., </a:t>
            </a:r>
            <a:r>
              <a:rPr lang="en-US" dirty="0" err="1"/>
              <a:t>Grywalski</a:t>
            </a:r>
            <a:r>
              <a:rPr lang="en-US" dirty="0"/>
              <a:t>, M., Meyer, J., O'Neil-Page, E., Cain, J., Herman, H., Barbour, S., Turner, K., Moore, E., Liao, S., Ferrell, B., Mitchell, W., Edmonds, K., Fairman, N., Joseph, D., … </a:t>
            </a:r>
            <a:r>
              <a:rPr lang="en-US" dirty="0" err="1"/>
              <a:t>Pantilat</a:t>
            </a:r>
            <a:r>
              <a:rPr lang="en-US" dirty="0"/>
              <a:t>, S. Z. (2017). Palliative Care Professional Development for Critical Care Nurses: A Multicenter Program. </a:t>
            </a:r>
            <a:r>
              <a:rPr lang="en-US" i="1" dirty="0"/>
              <a:t>American journal of critical care : an official publication, American Association of Critical-Care Nurses</a:t>
            </a:r>
            <a:r>
              <a:rPr lang="en-US" dirty="0"/>
              <a:t>, </a:t>
            </a:r>
            <a:r>
              <a:rPr lang="en-US" i="1" dirty="0"/>
              <a:t>26</a:t>
            </a:r>
            <a:r>
              <a:rPr lang="en-US" dirty="0"/>
              <a:t>(5), 361–371. </a:t>
            </a:r>
            <a:r>
              <a:rPr lang="en-US" u="sng" dirty="0">
                <a:hlinkClick r:id="rId2"/>
              </a:rPr>
              <a:t>https://doi.org/10.4037/ajcc2017336</a:t>
            </a:r>
            <a:endParaRPr lang="en-US" dirty="0"/>
          </a:p>
          <a:p>
            <a:pPr marL="285750" indent="-285750"/>
            <a:r>
              <a:rPr lang="en-US" dirty="0" err="1"/>
              <a:t>Bergstraesser</a:t>
            </a:r>
            <a:r>
              <a:rPr lang="en-US" dirty="0"/>
              <a:t>, E., Hain, R. D., &amp; Pereira, J. L. (2013). The development of an instrument that can identify children with palliative care needs: the </a:t>
            </a:r>
            <a:r>
              <a:rPr lang="en-US" dirty="0" err="1"/>
              <a:t>Paediatric</a:t>
            </a:r>
            <a:r>
              <a:rPr lang="en-US" dirty="0"/>
              <a:t> Palliative Screening Scale (</a:t>
            </a:r>
            <a:r>
              <a:rPr lang="en-US" dirty="0" err="1"/>
              <a:t>PaPaS</a:t>
            </a:r>
            <a:r>
              <a:rPr lang="en-US" dirty="0"/>
              <a:t> Scale): a qualitative study approach. </a:t>
            </a:r>
            <a:r>
              <a:rPr lang="en-US" i="1" dirty="0"/>
              <a:t>BMC palliative care</a:t>
            </a:r>
            <a:r>
              <a:rPr lang="en-US" dirty="0"/>
              <a:t>, </a:t>
            </a:r>
            <a:r>
              <a:rPr lang="en-US" i="1" dirty="0"/>
              <a:t>12</a:t>
            </a:r>
            <a:r>
              <a:rPr lang="en-US" dirty="0"/>
              <a:t>(1), 20. </a:t>
            </a:r>
            <a:r>
              <a:rPr lang="en-US" u="sng" dirty="0">
                <a:hlinkClick r:id="rId3"/>
              </a:rPr>
              <a:t>https://doi.org/10.1186/1472-684X-12-20</a:t>
            </a:r>
            <a:endParaRPr lang="en-US" dirty="0"/>
          </a:p>
          <a:p>
            <a:pPr marL="285750" indent="-285750"/>
            <a:r>
              <a:rPr lang="en-US" dirty="0"/>
              <a:t>East Tennessee Children’s </a:t>
            </a:r>
            <a:r>
              <a:rPr lang="en-US" dirty="0" err="1"/>
              <a:t>Hosptial</a:t>
            </a:r>
            <a:r>
              <a:rPr lang="en-US" dirty="0"/>
              <a:t>. (n.d.) </a:t>
            </a:r>
            <a:r>
              <a:rPr lang="en-US" i="1" dirty="0"/>
              <a:t>Annual Report and Facts.</a:t>
            </a:r>
            <a:r>
              <a:rPr lang="en-US" u="sng" dirty="0"/>
              <a:t> </a:t>
            </a:r>
            <a:r>
              <a:rPr lang="en-US" u="sng" dirty="0">
                <a:hlinkClick r:id="rId4"/>
              </a:rPr>
              <a:t>https://www.etch.com/About-Us/Annual-Report-Facts.aspx</a:t>
            </a:r>
            <a:endParaRPr lang="en-US" u="sng" dirty="0"/>
          </a:p>
          <a:p>
            <a:pPr marL="285750" indent="-285750"/>
            <a:r>
              <a:rPr lang="en-US" dirty="0" err="1"/>
              <a:t>Friebert</a:t>
            </a:r>
            <a:r>
              <a:rPr lang="en-US" dirty="0"/>
              <a:t>, S. &amp; Williams, C. (2015). NHPCO’s Facts and Figures: Pediatric Palliative &amp; Hospice Care in America. National Hospice and Palliative Care Organization. </a:t>
            </a:r>
            <a:r>
              <a:rPr lang="en-US" u="sng" dirty="0">
                <a:hlinkClick r:id="rId5"/>
              </a:rPr>
              <a:t>https://www.nhpco.org/wp-content/uploads/2019/04/Pediatric_Facts-Figures-1.pdf</a:t>
            </a:r>
            <a:endParaRPr lang="en-US" dirty="0"/>
          </a:p>
          <a:p>
            <a:pPr marL="285750" indent="-285750"/>
            <a:r>
              <a:rPr lang="en-US" dirty="0"/>
              <a:t>Groh, G., </a:t>
            </a:r>
            <a:r>
              <a:rPr lang="en-US" dirty="0" err="1"/>
              <a:t>Vyhnalek</a:t>
            </a:r>
            <a:r>
              <a:rPr lang="en-US" dirty="0"/>
              <a:t>, B., </a:t>
            </a:r>
            <a:r>
              <a:rPr lang="en-US" dirty="0" err="1"/>
              <a:t>Feddersen</a:t>
            </a:r>
            <a:r>
              <a:rPr lang="en-US" dirty="0"/>
              <a:t>, B., Führer, M., &amp; </a:t>
            </a:r>
            <a:r>
              <a:rPr lang="en-US" dirty="0" err="1"/>
              <a:t>Borasio</a:t>
            </a:r>
            <a:r>
              <a:rPr lang="en-US" dirty="0"/>
              <a:t>, G. D. (2013). Effectiveness of a Specialized Outpatient Palliative Care Service as Experienced by Patients and Caregivers. </a:t>
            </a:r>
            <a:r>
              <a:rPr lang="en-US" i="1" dirty="0"/>
              <a:t>Journal of Palliative Medicine</a:t>
            </a:r>
            <a:r>
              <a:rPr lang="en-US" dirty="0"/>
              <a:t>, </a:t>
            </a:r>
            <a:r>
              <a:rPr lang="en-US" i="1" dirty="0"/>
              <a:t>16</a:t>
            </a:r>
            <a:r>
              <a:rPr lang="en-US" dirty="0"/>
              <a:t>(8), 848–856. </a:t>
            </a:r>
            <a:r>
              <a:rPr lang="en-US" u="sng" dirty="0">
                <a:hlinkClick r:id="rId6"/>
              </a:rPr>
              <a:t>https://doi-org.proxy.lib.utk.edu/10.1089/jpm.2012.0491</a:t>
            </a:r>
            <a:endParaRPr lang="en-US" u="sng" dirty="0"/>
          </a:p>
          <a:p>
            <a:r>
              <a:rPr lang="en-US" dirty="0"/>
              <a:t>Harden, K., Price, D., Duffy, E., </a:t>
            </a:r>
            <a:r>
              <a:rPr lang="en-US" dirty="0" err="1"/>
              <a:t>Galunas</a:t>
            </a:r>
            <a:r>
              <a:rPr lang="en-US" dirty="0"/>
              <a:t>, L., &amp; Rodgers, C. (2017). Palliative Care: Improving nursing knowledge, attitudes, and behaviors. </a:t>
            </a:r>
            <a:r>
              <a:rPr lang="en-US" i="1" dirty="0"/>
              <a:t>Clinical Journal of Oncology Nursing</a:t>
            </a:r>
            <a:r>
              <a:rPr lang="en-US" dirty="0"/>
              <a:t>, </a:t>
            </a:r>
            <a:r>
              <a:rPr lang="en-US" i="1" dirty="0"/>
              <a:t>21</a:t>
            </a:r>
            <a:r>
              <a:rPr lang="en-US" dirty="0"/>
              <a:t>(5), E232–E238. </a:t>
            </a:r>
            <a:r>
              <a:rPr lang="en-US" u="sng" dirty="0">
                <a:hlinkClick r:id="rId7"/>
              </a:rPr>
              <a:t>https://doi-org.proxy.lib.utk.edu/10.1188/17.CJON.E232-E238</a:t>
            </a:r>
            <a:endParaRPr lang="en-US" dirty="0"/>
          </a:p>
          <a:p>
            <a:r>
              <a:rPr lang="en-US" dirty="0"/>
              <a:t>Haugh, K. E. (2015, January). </a:t>
            </a:r>
            <a:r>
              <a:rPr lang="en-US" i="1" dirty="0"/>
              <a:t>Nursing Practice Improvement through Education: End-of-Life Care in the Intensive Care Unit</a:t>
            </a:r>
            <a:r>
              <a:rPr lang="en-US" dirty="0"/>
              <a:t> (D.N.P.). </a:t>
            </a:r>
            <a:r>
              <a:rPr lang="en-US" i="1" dirty="0"/>
              <a:t>Nursing Practice Improvement through Education: End-of-Life Care in the Intensive Care Unit</a:t>
            </a:r>
            <a:r>
              <a:rPr lang="en-US" dirty="0"/>
              <a:t>. Brandman University. Retrieved from </a:t>
            </a:r>
            <a:r>
              <a:rPr lang="en-US" u="sng" dirty="0">
                <a:hlinkClick r:id="rId8"/>
              </a:rPr>
              <a:t>https://search-ebscohost-com.proxy.lib.utk.edu/login.aspx?direct=true&amp;db=ccm&amp;AN=109786643&amp;scope=site</a:t>
            </a:r>
            <a:endParaRPr lang="en-US" u="sng" dirty="0"/>
          </a:p>
          <a:p>
            <a:pPr marL="285750" indent="-285750"/>
            <a:r>
              <a:rPr lang="en-US" dirty="0" err="1"/>
              <a:t>Keele</a:t>
            </a:r>
            <a:r>
              <a:rPr lang="en-US" dirty="0"/>
              <a:t>, L., Keenan, H. T., Sheetz, J., &amp; Bratton, S. L. (2013). Differences in Characteristics of Dying Children Who Receive and Do Not Receive Palliative Care. </a:t>
            </a:r>
            <a:r>
              <a:rPr lang="en-US" i="1" dirty="0"/>
              <a:t>Pediatrics</a:t>
            </a:r>
            <a:r>
              <a:rPr lang="en-US" dirty="0"/>
              <a:t>, </a:t>
            </a:r>
            <a:r>
              <a:rPr lang="en-US" i="1" dirty="0"/>
              <a:t>132</a:t>
            </a:r>
            <a:r>
              <a:rPr lang="en-US" dirty="0"/>
              <a:t>(1), 72–78. </a:t>
            </a:r>
            <a:r>
              <a:rPr lang="en-US" u="sng" dirty="0">
                <a:hlinkClick r:id="rId9"/>
              </a:rPr>
              <a:t>https://doi-org.proxy.lib.utk.edu/10.1542/peds.2013-0470</a:t>
            </a:r>
            <a:endParaRPr lang="en-US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179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9F9EF0-93D5-4D4B-BAFE-47700281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128DA-ACAF-6F42-AF76-973A551CB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10359"/>
            <a:ext cx="7729728" cy="493986"/>
          </a:xfrm>
          <a:solidFill>
            <a:srgbClr val="FFFFFF">
              <a:alpha val="10000"/>
            </a:srgb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B8068-193B-5745-BC99-E38947345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61849"/>
            <a:ext cx="12192000" cy="6216869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</a:pPr>
            <a:r>
              <a:rPr lang="en-US" sz="1600" dirty="0"/>
              <a:t>McAndrew, N. S. (2020). Evaluating the Outcomes of an Organizational Initiative to Expand End-of-Life Resources in Intensive Care Units With Palliative Support Tools and Floating Hospice. </a:t>
            </a:r>
            <a:r>
              <a:rPr lang="en-US" sz="1600" i="1" dirty="0"/>
              <a:t>Dimensions of Critical Care Nursing</a:t>
            </a:r>
            <a:r>
              <a:rPr lang="en-US" sz="1600" dirty="0"/>
              <a:t>, </a:t>
            </a:r>
            <a:r>
              <a:rPr lang="en-US" sz="1600" i="1" dirty="0"/>
              <a:t>39</a:t>
            </a:r>
            <a:r>
              <a:rPr lang="en-US" sz="1600" dirty="0"/>
              <a:t>(4), 219–235. </a:t>
            </a:r>
            <a:r>
              <a:rPr lang="en-US" sz="1600" u="sng" dirty="0">
                <a:hlinkClick r:id="rId2"/>
              </a:rPr>
              <a:t>https://doi-org.proxy.lib.utk.edu/10.1097/DCC.0000000000000423</a:t>
            </a:r>
            <a:endParaRPr lang="en-US" sz="1600" dirty="0"/>
          </a:p>
          <a:p>
            <a:pPr marL="285750" indent="-285750">
              <a:lnSpc>
                <a:spcPct val="90000"/>
              </a:lnSpc>
            </a:pPr>
            <a:r>
              <a:rPr lang="en-US" sz="1600" dirty="0"/>
              <a:t>National Palliative Care Registry. (2015). </a:t>
            </a:r>
            <a:r>
              <a:rPr lang="en-US" sz="1600" i="1" dirty="0"/>
              <a:t>Tennessee.</a:t>
            </a:r>
            <a:r>
              <a:rPr lang="en-US" sz="1600" dirty="0"/>
              <a:t> </a:t>
            </a:r>
            <a:r>
              <a:rPr lang="en-US" sz="1600" u="sng" dirty="0">
                <a:hlinkClick r:id="rId3"/>
              </a:rPr>
              <a:t>https://registry.capc.org/wp-content/uploads/2017/08/TN_EastSouthCentral_StateReport.pdf</a:t>
            </a:r>
            <a:endParaRPr lang="en-US" sz="1600" u="sng" dirty="0"/>
          </a:p>
          <a:p>
            <a:pPr marL="285750" indent="-285750">
              <a:lnSpc>
                <a:spcPct val="90000"/>
              </a:lnSpc>
            </a:pPr>
            <a:r>
              <a:rPr lang="en-US" sz="1600" dirty="0"/>
              <a:t>Newton, K., &amp; </a:t>
            </a:r>
            <a:r>
              <a:rPr lang="en-US" sz="1600" dirty="0" err="1"/>
              <a:t>Sebbens</a:t>
            </a:r>
            <a:r>
              <a:rPr lang="en-US" sz="1600" dirty="0"/>
              <a:t>, D. (2020). The Impact of Provider Education on Pediatric Palliative Care Referral. </a:t>
            </a:r>
            <a:r>
              <a:rPr lang="en-US" sz="1600" i="1" dirty="0"/>
              <a:t>Journal of Pediatric Healthcare</a:t>
            </a:r>
            <a:r>
              <a:rPr lang="en-US" sz="1600" dirty="0"/>
              <a:t>, </a:t>
            </a:r>
            <a:r>
              <a:rPr lang="en-US" sz="1600" i="1" dirty="0"/>
              <a:t>34</a:t>
            </a:r>
            <a:r>
              <a:rPr lang="en-US" sz="1600" dirty="0"/>
              <a:t>(2), 99–108. </a:t>
            </a:r>
            <a:r>
              <a:rPr lang="en-US" sz="1600" u="sng" dirty="0">
                <a:hlinkClick r:id="rId4"/>
              </a:rPr>
              <a:t>https://doi-org.proxy.lib.utk.edu/10.1016/j.pedhc.2019.07.007</a:t>
            </a:r>
            <a:endParaRPr lang="en-US" sz="1600" u="sng" dirty="0"/>
          </a:p>
          <a:p>
            <a:pPr marL="285750" indent="-285750">
              <a:lnSpc>
                <a:spcPct val="90000"/>
              </a:lnSpc>
            </a:pPr>
            <a:r>
              <a:rPr lang="en-US" sz="1600" dirty="0" err="1"/>
              <a:t>Osenga</a:t>
            </a:r>
            <a:r>
              <a:rPr lang="en-US" sz="1600" dirty="0"/>
              <a:t>, K., </a:t>
            </a:r>
            <a:r>
              <a:rPr lang="en-US" sz="1600" dirty="0" err="1"/>
              <a:t>Postier</a:t>
            </a:r>
            <a:r>
              <a:rPr lang="en-US" sz="1600" dirty="0"/>
              <a:t>, A., Dreyfus, J., Foster, L., </a:t>
            </a:r>
            <a:r>
              <a:rPr lang="en-US" sz="1600" dirty="0" err="1"/>
              <a:t>Teeple</a:t>
            </a:r>
            <a:r>
              <a:rPr lang="en-US" sz="1600" dirty="0"/>
              <a:t>, W., &amp; </a:t>
            </a:r>
            <a:r>
              <a:rPr lang="en-US" sz="1600" dirty="0" err="1"/>
              <a:t>Friedrichsdorf</a:t>
            </a:r>
            <a:r>
              <a:rPr lang="en-US" sz="1600" dirty="0"/>
              <a:t>, S. J. (2016). A Comparison of Circumstances at the End of Life in a Hospital Setting for Children With Palliative Care Involvement Versus Those Without. </a:t>
            </a:r>
            <a:r>
              <a:rPr lang="en-US" sz="1600" i="1" dirty="0"/>
              <a:t>Journal of Pain &amp; Symptom Management</a:t>
            </a:r>
            <a:r>
              <a:rPr lang="en-US" sz="1600" dirty="0"/>
              <a:t>, </a:t>
            </a:r>
            <a:r>
              <a:rPr lang="en-US" sz="1600" i="1" dirty="0"/>
              <a:t>52</a:t>
            </a:r>
            <a:r>
              <a:rPr lang="en-US" sz="1600" dirty="0"/>
              <a:t>(5), 673–680. </a:t>
            </a:r>
            <a:r>
              <a:rPr lang="en-US" sz="1600" u="sng" dirty="0">
                <a:hlinkClick r:id="rId5"/>
              </a:rPr>
              <a:t>https://doi-org.proxy.lib.utk.edu/10.1016/j.jpainsymman.2016.05.024</a:t>
            </a:r>
            <a:endParaRPr lang="en-US" sz="1600" u="sng" dirty="0"/>
          </a:p>
          <a:p>
            <a:pPr marL="285750" indent="-285750">
              <a:lnSpc>
                <a:spcPct val="90000"/>
              </a:lnSpc>
            </a:pPr>
            <a:r>
              <a:rPr lang="en-US" sz="1600" dirty="0"/>
              <a:t>O’Shea, E. R., &amp; </a:t>
            </a:r>
            <a:r>
              <a:rPr lang="en-US" sz="1600" dirty="0" err="1"/>
              <a:t>Mager</a:t>
            </a:r>
            <a:r>
              <a:rPr lang="en-US" sz="1600" dirty="0"/>
              <a:t>, D. (2019). End-of-life nursing education: Enhancing nurse knowledge and attitudes. </a:t>
            </a:r>
            <a:r>
              <a:rPr lang="en-US" sz="1600" i="1" dirty="0"/>
              <a:t>Applied Nursing Research</a:t>
            </a:r>
            <a:r>
              <a:rPr lang="en-US" sz="1600" dirty="0"/>
              <a:t>, </a:t>
            </a:r>
            <a:r>
              <a:rPr lang="en-US" sz="1600" i="1" dirty="0"/>
              <a:t>50</a:t>
            </a:r>
            <a:r>
              <a:rPr lang="en-US" sz="1600" dirty="0"/>
              <a:t>, N.PAG. </a:t>
            </a:r>
            <a:r>
              <a:rPr lang="en-US" sz="1600" u="sng" dirty="0">
                <a:hlinkClick r:id="rId6"/>
              </a:rPr>
              <a:t>https://doi-org.proxy.lib.utk.edu/10.1016/j.apnr.2019.151197</a:t>
            </a:r>
            <a:endParaRPr lang="en-US" sz="1600" u="sng" dirty="0"/>
          </a:p>
          <a:p>
            <a:pPr marL="285750" indent="-285750">
              <a:lnSpc>
                <a:spcPct val="90000"/>
              </a:lnSpc>
            </a:pPr>
            <a:r>
              <a:rPr lang="en-US" sz="1600" dirty="0"/>
              <a:t>Smith, S., Brick, A., O, H. S., &amp; Normand, C. (2014). Evidence on the cost and cost-effectiveness of palliative care: A literature review. </a:t>
            </a:r>
            <a:r>
              <a:rPr lang="en-US" sz="1600" i="1" dirty="0"/>
              <a:t>Palliative Medicine</a:t>
            </a:r>
            <a:r>
              <a:rPr lang="en-US" sz="1600" dirty="0"/>
              <a:t>, </a:t>
            </a:r>
            <a:r>
              <a:rPr lang="en-US" sz="1600" i="1" dirty="0"/>
              <a:t>28</a:t>
            </a:r>
            <a:r>
              <a:rPr lang="en-US" sz="1600" dirty="0"/>
              <a:t>(2), 130–150. </a:t>
            </a:r>
            <a:r>
              <a:rPr lang="en-US" sz="1600" u="sng" dirty="0">
                <a:hlinkClick r:id="rId7"/>
              </a:rPr>
              <a:t>https://doi-org.proxy.lib.utk.edu/10.1177/0269216313493466</a:t>
            </a:r>
            <a:endParaRPr lang="en-US" sz="1600" u="sng" dirty="0"/>
          </a:p>
          <a:p>
            <a:pPr marL="285750" indent="-285750">
              <a:lnSpc>
                <a:spcPct val="90000"/>
              </a:lnSpc>
            </a:pPr>
            <a:r>
              <a:rPr lang="en-US" sz="1600" dirty="0"/>
              <a:t>The International Children’s Palliative Care Network (ICPCN) (n.d.). Scale of the need. </a:t>
            </a:r>
            <a:r>
              <a:rPr lang="en-US" sz="1600" u="sng" dirty="0">
                <a:hlinkClick r:id="rId8"/>
              </a:rPr>
              <a:t>http://www.icpcn.org/information/the-need-for-childrens-palliative-care/</a:t>
            </a:r>
            <a:endParaRPr lang="en-US" sz="1600" u="sng" dirty="0"/>
          </a:p>
          <a:p>
            <a:pPr marL="285750" indent="-285750">
              <a:lnSpc>
                <a:spcPct val="90000"/>
              </a:lnSpc>
            </a:pPr>
            <a:r>
              <a:rPr lang="en-US" sz="1600" dirty="0" err="1"/>
              <a:t>Widger</a:t>
            </a:r>
            <a:r>
              <a:rPr lang="en-US" sz="1600" dirty="0"/>
              <a:t>, K., Wolfe, J., </a:t>
            </a:r>
            <a:r>
              <a:rPr lang="en-US" sz="1600" dirty="0" err="1"/>
              <a:t>Friedrichsdorf</a:t>
            </a:r>
            <a:r>
              <a:rPr lang="en-US" sz="1600" dirty="0"/>
              <a:t>, S., Pole, J. D., </a:t>
            </a:r>
            <a:r>
              <a:rPr lang="en-US" sz="1600" dirty="0" err="1"/>
              <a:t>Brennenstuhl</a:t>
            </a:r>
            <a:r>
              <a:rPr lang="en-US" sz="1600" dirty="0"/>
              <a:t>, S., </a:t>
            </a:r>
            <a:r>
              <a:rPr lang="en-US" sz="1600" dirty="0" err="1"/>
              <a:t>Liben</a:t>
            </a:r>
            <a:r>
              <a:rPr lang="en-US" sz="1600" dirty="0"/>
              <a:t>, S., Greenberg, M., </a:t>
            </a:r>
            <a:r>
              <a:rPr lang="en-US" sz="1600" dirty="0" err="1"/>
              <a:t>Bouffet</a:t>
            </a:r>
            <a:r>
              <a:rPr lang="en-US" sz="1600" dirty="0"/>
              <a:t>, E., </a:t>
            </a:r>
            <a:r>
              <a:rPr lang="en-US" sz="1600" dirty="0" err="1"/>
              <a:t>Siden</a:t>
            </a:r>
            <a:r>
              <a:rPr lang="en-US" sz="1600" dirty="0"/>
              <a:t>, H., Husain, A., Whitlock, J. A., Leyden, M., &amp; Rapoport, A. (2018). National Impact of the EPEC-Pediatrics Enhanced Train-the-Trainer Model for Delivering Education on Pediatric Palliative Care. </a:t>
            </a:r>
            <a:r>
              <a:rPr lang="en-US" sz="1600" i="1" dirty="0"/>
              <a:t>Journal of Palliative Medicine</a:t>
            </a:r>
            <a:r>
              <a:rPr lang="en-US" sz="1600" dirty="0"/>
              <a:t>, </a:t>
            </a:r>
            <a:r>
              <a:rPr lang="en-US" sz="1600" i="1" dirty="0"/>
              <a:t>21</a:t>
            </a:r>
            <a:r>
              <a:rPr lang="en-US" sz="1600" dirty="0"/>
              <a:t>(9), 1249–1256. </a:t>
            </a:r>
            <a:r>
              <a:rPr lang="en-US" sz="1600" u="sng" dirty="0">
                <a:hlinkClick r:id="rId9"/>
              </a:rPr>
              <a:t>https://doi-org.proxy.lib.utk.edu/10.1089/jpm.2017.053</a:t>
            </a:r>
            <a:endParaRPr lang="en-US" sz="1600" u="sng" dirty="0"/>
          </a:p>
          <a:p>
            <a:pPr marL="285750" indent="-285750">
              <a:lnSpc>
                <a:spcPct val="90000"/>
              </a:lnSpc>
            </a:pPr>
            <a:r>
              <a:rPr lang="en-US" sz="1600" dirty="0"/>
              <a:t>World Health Organization. (2018). </a:t>
            </a:r>
            <a:r>
              <a:rPr lang="en-US" sz="1600" i="1" dirty="0"/>
              <a:t>Palliative Care</a:t>
            </a:r>
            <a:r>
              <a:rPr lang="en-US" sz="1600" dirty="0"/>
              <a:t>.</a:t>
            </a:r>
            <a:r>
              <a:rPr lang="en-US" sz="1600" b="1" dirty="0"/>
              <a:t> </a:t>
            </a:r>
            <a:r>
              <a:rPr lang="en-US" sz="1600" u="sng" dirty="0">
                <a:hlinkClick r:id="rId10"/>
              </a:rPr>
              <a:t>https://www.who.int/news-room/fact-sheets/detail/palliative-care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495888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C9F9EF0-93D5-4D4B-BAFE-47700281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76C5AA-2C61-DA43-A163-C00CFA81A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19915"/>
            <a:ext cx="7729728" cy="1188720"/>
          </a:xfrm>
          <a:solidFill>
            <a:srgbClr val="FFFFFF">
              <a:alpha val="10000"/>
            </a:srgb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Clinical Significance of Palliative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522C2-57B6-C249-A313-72C15CD9C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580" y="2018538"/>
            <a:ext cx="11272837" cy="4991481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</a:pPr>
            <a:r>
              <a:rPr lang="en-US" sz="3600" dirty="0"/>
              <a:t>Improve patients’ quality of life </a:t>
            </a:r>
            <a:r>
              <a:rPr lang="en-US" sz="2000" dirty="0"/>
              <a:t>(Groh et al., 2013)</a:t>
            </a:r>
          </a:p>
          <a:p>
            <a:pPr marL="285750" indent="-285750">
              <a:lnSpc>
                <a:spcPct val="90000"/>
              </a:lnSpc>
            </a:pPr>
            <a:r>
              <a:rPr lang="en-US" sz="3600" dirty="0"/>
              <a:t>Better symptom management </a:t>
            </a:r>
            <a:r>
              <a:rPr lang="en-US" sz="2000" dirty="0"/>
              <a:t>(WHO, 2018),  </a:t>
            </a:r>
            <a:r>
              <a:rPr lang="en-US" sz="3600" dirty="0"/>
              <a:t>fewer procedures </a:t>
            </a:r>
            <a:r>
              <a:rPr lang="en-US" sz="2000" dirty="0"/>
              <a:t>(</a:t>
            </a:r>
            <a:r>
              <a:rPr lang="en-US" sz="2000" dirty="0" err="1"/>
              <a:t>Keele</a:t>
            </a:r>
            <a:r>
              <a:rPr lang="en-US" sz="2000" dirty="0"/>
              <a:t> et al., 2013),  </a:t>
            </a:r>
            <a:r>
              <a:rPr lang="en-US" sz="3600" dirty="0"/>
              <a:t>and more complementary therapies </a:t>
            </a:r>
            <a:r>
              <a:rPr lang="en-US" sz="2000" dirty="0"/>
              <a:t>(</a:t>
            </a:r>
            <a:r>
              <a:rPr lang="en-US" sz="2000" dirty="0" err="1"/>
              <a:t>Osenga</a:t>
            </a:r>
            <a:r>
              <a:rPr lang="en-US" sz="2000" dirty="0"/>
              <a:t> et al., 2016)</a:t>
            </a:r>
          </a:p>
          <a:p>
            <a:pPr marL="285750" indent="-285750">
              <a:lnSpc>
                <a:spcPct val="90000"/>
              </a:lnSpc>
            </a:pPr>
            <a:r>
              <a:rPr lang="en-US" sz="3600" dirty="0"/>
              <a:t>Improved quality of life for parents </a:t>
            </a:r>
            <a:r>
              <a:rPr lang="en-US" sz="2000" dirty="0"/>
              <a:t>(Groh et al., 2013)</a:t>
            </a:r>
          </a:p>
          <a:p>
            <a:pPr marL="285750" indent="-285750">
              <a:lnSpc>
                <a:spcPct val="90000"/>
              </a:lnSpc>
            </a:pPr>
            <a:r>
              <a:rPr lang="en-US" sz="3600" dirty="0"/>
              <a:t>Significantly less expensive compared to other care </a:t>
            </a:r>
            <a:r>
              <a:rPr lang="en-US" sz="2000" dirty="0"/>
              <a:t>(Smith, Brick &amp; Normand, 2014) </a:t>
            </a:r>
          </a:p>
          <a:p>
            <a:pPr marL="285750" indent="-285750">
              <a:lnSpc>
                <a:spcPct val="90000"/>
              </a:lnSpc>
            </a:pPr>
            <a:r>
              <a:rPr lang="en-US" sz="3600" dirty="0"/>
              <a:t>Lack of education identified as a major barrier </a:t>
            </a:r>
            <a:r>
              <a:rPr lang="en-US" sz="2000" dirty="0"/>
              <a:t>(WHO, 2018)</a:t>
            </a:r>
          </a:p>
        </p:txBody>
      </p:sp>
    </p:spTree>
    <p:extLst>
      <p:ext uri="{BB962C8B-B14F-4D97-AF65-F5344CB8AC3E}">
        <p14:creationId xmlns:p14="http://schemas.microsoft.com/office/powerpoint/2010/main" val="671396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6264E1-0C26-1945-8B55-2D56CC3AF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3200" dirty="0"/>
              <a:t>Project Purpose and Goals </a:t>
            </a:r>
            <a:endParaRPr lang="en-US" sz="3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4F3DA-E132-AE4A-8435-DFAB96896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2100" y="728663"/>
            <a:ext cx="6486525" cy="5786437"/>
          </a:xfrm>
        </p:spPr>
        <p:txBody>
          <a:bodyPr anchor="ctr">
            <a:normAutofit lnSpcReduction="10000"/>
          </a:bodyPr>
          <a:lstStyle/>
          <a:p>
            <a:pPr marL="285750" indent="-285750"/>
            <a:r>
              <a:rPr lang="en-US" sz="3000" b="1" dirty="0">
                <a:solidFill>
                  <a:schemeClr val="tx2">
                    <a:lumMod val="75000"/>
                  </a:schemeClr>
                </a:solidFill>
              </a:rPr>
              <a:t>Purpose: 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Implement an evidence-based educational initiative to improve pediatric palliative care at the project site</a:t>
            </a:r>
          </a:p>
          <a:p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/>
            <a:r>
              <a:rPr lang="en-US" sz="3000" b="1" dirty="0">
                <a:solidFill>
                  <a:schemeClr val="tx2">
                    <a:lumMod val="75000"/>
                  </a:schemeClr>
                </a:solidFill>
              </a:rPr>
              <a:t>Goals: </a:t>
            </a:r>
          </a:p>
          <a:p>
            <a:pPr lvl="1" indent="0">
              <a:buNone/>
            </a:pPr>
            <a:r>
              <a:rPr lang="en-US" sz="3000" b="1" dirty="0">
                <a:solidFill>
                  <a:schemeClr val="tx2">
                    <a:lumMod val="75000"/>
                  </a:schemeClr>
                </a:solidFill>
              </a:rPr>
              <a:t>1) 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Improve patient outcomes by advancing registered nurses’ knowledge regarding palliative care </a:t>
            </a:r>
          </a:p>
          <a:p>
            <a:pPr lvl="1" indent="0">
              <a:buNone/>
            </a:pPr>
            <a:r>
              <a:rPr lang="en-US" sz="3000" b="1" dirty="0">
                <a:solidFill>
                  <a:schemeClr val="tx2">
                    <a:lumMod val="75000"/>
                  </a:schemeClr>
                </a:solidFill>
              </a:rPr>
              <a:t>2) 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Increase the amount of patient referrals made to the palliative care service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22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530FE0-C542-45A1-BCD8-935787009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51" y="640080"/>
            <a:ext cx="8924024" cy="5200996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0543" y="825096"/>
            <a:ext cx="8549640" cy="48309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91EF4-6E19-CF40-9BA4-19AD08268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544" y="825096"/>
            <a:ext cx="6558982" cy="483096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“In acute care pediatric nurses, how does participation in an evidence-based pediatric palliative care training program compared to no palliative care training, affect nurses’ knowledge of pediatric palliative care and number of palliative care team referrals over three months?”</a:t>
            </a:r>
          </a:p>
          <a:p>
            <a:endParaRPr lang="en-US" dirty="0">
              <a:solidFill>
                <a:srgbClr val="40404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6718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E9BED1-6464-5F4D-B22B-0BFC833C8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168" y="1586484"/>
            <a:ext cx="3685032" cy="3685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3200" dirty="0"/>
              <a:t>PICOT Question </a:t>
            </a:r>
            <a:endParaRPr lang="en-US" sz="3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416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0BE24C-D439-AD4E-B348-C6665B3A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dirty="0"/>
              <a:t>Literature Search</a:t>
            </a:r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8AB2F0-6483-5949-8791-1C7070376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86338" y="157163"/>
            <a:ext cx="6915150" cy="670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58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9F9EF0-93D5-4D4B-BAFE-47700281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C36D0-B43A-5847-9E6B-4E042F18E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376" y="365014"/>
            <a:ext cx="7729728" cy="1085181"/>
          </a:xfrm>
          <a:solidFill>
            <a:srgbClr val="FFFFFF">
              <a:alpha val="10000"/>
            </a:srgb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Synthesis of the Literature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1BCD8-FA15-784D-A5A4-E297077D6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790" y="1815209"/>
            <a:ext cx="11772900" cy="5525807"/>
          </a:xfrm>
        </p:spPr>
        <p:txBody>
          <a:bodyPr>
            <a:normAutofit/>
          </a:bodyPr>
          <a:lstStyle/>
          <a:p>
            <a:pPr marL="285750" indent="-285750"/>
            <a:r>
              <a:rPr lang="en-US" sz="3400" dirty="0"/>
              <a:t>Training significantly increases RNs’ knowledge </a:t>
            </a:r>
            <a:r>
              <a:rPr lang="en-US" sz="2400" dirty="0"/>
              <a:t>(ELNEC, EPEC, Comfort, and CARE)</a:t>
            </a:r>
          </a:p>
          <a:p>
            <a:pPr marL="285750" indent="-285750"/>
            <a:r>
              <a:rPr lang="en-US" sz="3400" dirty="0"/>
              <a:t>Most assessed knowledge via a pre and post-test methodology</a:t>
            </a:r>
          </a:p>
          <a:p>
            <a:pPr marL="285750" indent="-285750"/>
            <a:r>
              <a:rPr lang="en-US" sz="3400" dirty="0"/>
              <a:t>Many tools to measure outcomes </a:t>
            </a:r>
            <a:r>
              <a:rPr lang="en-US" sz="2400" dirty="0"/>
              <a:t>(PCQN and ELNEC’s KAT)</a:t>
            </a:r>
          </a:p>
          <a:p>
            <a:pPr marL="285750" indent="-285750"/>
            <a:r>
              <a:rPr lang="en-US" sz="3400" dirty="0"/>
              <a:t>Clinically significant increase in palliative care referrals after training </a:t>
            </a:r>
          </a:p>
          <a:p>
            <a:pPr marL="285750" indent="-285750"/>
            <a:r>
              <a:rPr lang="en-US" sz="3400" dirty="0"/>
              <a:t>More rigorous research needed regarding patient outcomes </a:t>
            </a:r>
            <a:r>
              <a:rPr lang="en-US" sz="2400" dirty="0"/>
              <a:t>(Hasson et al., 2020)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282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FCFC466-D66D-3A42-A4F6-BA3AC3F687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113866"/>
              </p:ext>
            </p:extLst>
          </p:nvPr>
        </p:nvGraphicFramePr>
        <p:xfrm>
          <a:off x="66673" y="985838"/>
          <a:ext cx="12058654" cy="49720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85838">
                  <a:extLst>
                    <a:ext uri="{9D8B030D-6E8A-4147-A177-3AD203B41FA5}">
                      <a16:colId xmlns:a16="http://schemas.microsoft.com/office/drawing/2014/main" val="1241198283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965111483"/>
                    </a:ext>
                  </a:extLst>
                </a:gridCol>
                <a:gridCol w="1243012">
                  <a:extLst>
                    <a:ext uri="{9D8B030D-6E8A-4147-A177-3AD203B41FA5}">
                      <a16:colId xmlns:a16="http://schemas.microsoft.com/office/drawing/2014/main" val="410853168"/>
                    </a:ext>
                  </a:extLst>
                </a:gridCol>
                <a:gridCol w="1128713">
                  <a:extLst>
                    <a:ext uri="{9D8B030D-6E8A-4147-A177-3AD203B41FA5}">
                      <a16:colId xmlns:a16="http://schemas.microsoft.com/office/drawing/2014/main" val="2853683769"/>
                    </a:ext>
                  </a:extLst>
                </a:gridCol>
                <a:gridCol w="871537">
                  <a:extLst>
                    <a:ext uri="{9D8B030D-6E8A-4147-A177-3AD203B41FA5}">
                      <a16:colId xmlns:a16="http://schemas.microsoft.com/office/drawing/2014/main" val="2879725762"/>
                    </a:ext>
                  </a:extLst>
                </a:gridCol>
                <a:gridCol w="1014413">
                  <a:extLst>
                    <a:ext uri="{9D8B030D-6E8A-4147-A177-3AD203B41FA5}">
                      <a16:colId xmlns:a16="http://schemas.microsoft.com/office/drawing/2014/main" val="1796263135"/>
                    </a:ext>
                  </a:extLst>
                </a:gridCol>
                <a:gridCol w="985837">
                  <a:extLst>
                    <a:ext uri="{9D8B030D-6E8A-4147-A177-3AD203B41FA5}">
                      <a16:colId xmlns:a16="http://schemas.microsoft.com/office/drawing/2014/main" val="490569791"/>
                    </a:ext>
                  </a:extLst>
                </a:gridCol>
                <a:gridCol w="814388">
                  <a:extLst>
                    <a:ext uri="{9D8B030D-6E8A-4147-A177-3AD203B41FA5}">
                      <a16:colId xmlns:a16="http://schemas.microsoft.com/office/drawing/2014/main" val="322065602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3948708"/>
                    </a:ext>
                  </a:extLst>
                </a:gridCol>
                <a:gridCol w="842962">
                  <a:extLst>
                    <a:ext uri="{9D8B030D-6E8A-4147-A177-3AD203B41FA5}">
                      <a16:colId xmlns:a16="http://schemas.microsoft.com/office/drawing/2014/main" val="1805857545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3984026620"/>
                    </a:ext>
                  </a:extLst>
                </a:gridCol>
                <a:gridCol w="862015">
                  <a:extLst>
                    <a:ext uri="{9D8B030D-6E8A-4147-A177-3AD203B41FA5}">
                      <a16:colId xmlns:a16="http://schemas.microsoft.com/office/drawing/2014/main" val="2408137223"/>
                    </a:ext>
                  </a:extLst>
                </a:gridCol>
                <a:gridCol w="738189">
                  <a:extLst>
                    <a:ext uri="{9D8B030D-6E8A-4147-A177-3AD203B41FA5}">
                      <a16:colId xmlns:a16="http://schemas.microsoft.com/office/drawing/2014/main" val="501613998"/>
                    </a:ext>
                  </a:extLst>
                </a:gridCol>
              </a:tblGrid>
              <a:tr h="16916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Source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Reville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et al., 2013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McAndrew (2020)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Anderson et al., 2017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Widger et al., 2018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Newton &amp;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Sebbens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2020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O’Shea &amp;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Mager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2019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Bishop et al., 2019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Harden et al., 2017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White-head et al., 2010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Haugh (2015)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Balicas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(2018)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Haut et al., 2017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5775920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Know-ledge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eb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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eb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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Web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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eb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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 dirty="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40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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 dirty="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 dirty="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 dirty="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6478691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Referral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 dirty="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ing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</a:t>
                      </a:r>
                      <a:r>
                        <a:rPr lang="en-US" sz="2400" dirty="0">
                          <a:effectLst/>
                          <a:latin typeface="Sathu" pitchFamily="2" charset="-3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eb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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Web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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Web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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eb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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eb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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Web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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Webdings" pitchFamily="2" charset="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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7244382"/>
                  </a:ext>
                </a:extLst>
              </a:tr>
              <a:tr h="1024890">
                <a:tc>
                  <a:txBody>
                    <a:bodyPr/>
                    <a:lstStyle/>
                    <a:p>
                      <a:r>
                        <a:rPr lang="en-US" sz="1800" b="0" dirty="0"/>
                        <a:t>Level and Quality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II, B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II, B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II, A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II, B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II, B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II, A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I, B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II, B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II, A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II, A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II, A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II, A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5547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09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B47878-9A75-8747-A093-774D8EDA6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664" y="1228725"/>
            <a:ext cx="4614862" cy="418624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Recommendations </a:t>
            </a:r>
            <a:br>
              <a:rPr lang="en-US" sz="2000" dirty="0">
                <a:solidFill>
                  <a:srgbClr val="FFFFFF"/>
                </a:solidFill>
              </a:rPr>
            </a:br>
            <a:r>
              <a:rPr lang="en-US" sz="2000" dirty="0">
                <a:solidFill>
                  <a:srgbClr val="FFFFFF"/>
                </a:solidFill>
              </a:rPr>
              <a:t>for Practice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DD6B2-2D08-7843-8C28-D4B190798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6751" y="681619"/>
            <a:ext cx="6252643" cy="5886450"/>
          </a:xfrm>
        </p:spPr>
        <p:txBody>
          <a:bodyPr anchor="ctr">
            <a:normAutofit/>
          </a:bodyPr>
          <a:lstStyle/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Implement a palliative care training program for registered nurses to advance knowledge regarding palliative care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Implement a palliative care training program for registered nurses to increase palliative care referrals</a:t>
            </a:r>
          </a:p>
          <a:p>
            <a:pPr>
              <a:lnSpc>
                <a:spcPct val="90000"/>
              </a:lnSpc>
            </a:pP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90945144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1385</TotalTime>
  <Words>2923</Words>
  <Application>Microsoft Macintosh PowerPoint</Application>
  <PresentationFormat>Widescreen</PresentationFormat>
  <Paragraphs>398</Paragraphs>
  <Slides>27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Cambria</vt:lpstr>
      <vt:lpstr>Gill Sans MT</vt:lpstr>
      <vt:lpstr>Sathu</vt:lpstr>
      <vt:lpstr>Times New Roman</vt:lpstr>
      <vt:lpstr>Webdings</vt:lpstr>
      <vt:lpstr>Wingdings</vt:lpstr>
      <vt:lpstr>Parcel</vt:lpstr>
      <vt:lpstr> Implementation of Pediatric Palliative Care Training to Advance Nursing Knowledge and Increase referrals </vt:lpstr>
      <vt:lpstr>Overview of Problem </vt:lpstr>
      <vt:lpstr>Clinical Significance of Palliative Care</vt:lpstr>
      <vt:lpstr>Project Purpose and Goals </vt:lpstr>
      <vt:lpstr>PICOT Question </vt:lpstr>
      <vt:lpstr>Literature Search</vt:lpstr>
      <vt:lpstr>Synthesis of the Literature</vt:lpstr>
      <vt:lpstr>PowerPoint Presentation</vt:lpstr>
      <vt:lpstr>Recommendations  for Practice </vt:lpstr>
      <vt:lpstr>Conceptual Framework</vt:lpstr>
      <vt:lpstr>Implementation</vt:lpstr>
      <vt:lpstr>Outcome Measures</vt:lpstr>
      <vt:lpstr>Professional Team and Stakeholders</vt:lpstr>
      <vt:lpstr>PowerPoint Presentation</vt:lpstr>
      <vt:lpstr>Methods of Evaluation</vt:lpstr>
      <vt:lpstr>Results: Demographics</vt:lpstr>
      <vt:lpstr>Results: Knowledge Assessments</vt:lpstr>
      <vt:lpstr>Results: Palliative care Referrals</vt:lpstr>
      <vt:lpstr>Results: Palliative care Referrals</vt:lpstr>
      <vt:lpstr>Financial Implications</vt:lpstr>
      <vt:lpstr>Significance and Implications</vt:lpstr>
      <vt:lpstr>Limitations</vt:lpstr>
      <vt:lpstr>Sustainability</vt:lpstr>
      <vt:lpstr>Dissemination Plan</vt:lpstr>
      <vt:lpstr>Questions?</vt:lpstr>
      <vt:lpstr>References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Implementation of Pediatric Palliative Care Training to Advance Nursing Knowledge and Increase referrals </dc:title>
  <dc:creator>Stone, Whitney Lynn</dc:creator>
  <cp:lastModifiedBy>Stone, Whitney Lynn</cp:lastModifiedBy>
  <cp:revision>108</cp:revision>
  <dcterms:created xsi:type="dcterms:W3CDTF">2020-10-14T17:21:12Z</dcterms:created>
  <dcterms:modified xsi:type="dcterms:W3CDTF">2022-06-08T21:28:33Z</dcterms:modified>
</cp:coreProperties>
</file>