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5" r:id="rId1"/>
    <p:sldMasterId id="2147483777" r:id="rId2"/>
    <p:sldMasterId id="2147483790" r:id="rId3"/>
  </p:sldMasterIdLst>
  <p:notesMasterIdLst>
    <p:notesMasterId r:id="rId25"/>
  </p:notesMasterIdLst>
  <p:handoutMasterIdLst>
    <p:handoutMasterId r:id="rId26"/>
  </p:handoutMasterIdLst>
  <p:sldIdLst>
    <p:sldId id="386" r:id="rId4"/>
    <p:sldId id="385" r:id="rId5"/>
    <p:sldId id="384" r:id="rId6"/>
    <p:sldId id="383" r:id="rId7"/>
    <p:sldId id="258" r:id="rId8"/>
    <p:sldId id="335" r:id="rId9"/>
    <p:sldId id="307" r:id="rId10"/>
    <p:sldId id="396" r:id="rId11"/>
    <p:sldId id="395" r:id="rId12"/>
    <p:sldId id="394" r:id="rId13"/>
    <p:sldId id="391" r:id="rId14"/>
    <p:sldId id="316" r:id="rId15"/>
    <p:sldId id="392" r:id="rId16"/>
    <p:sldId id="393" r:id="rId17"/>
    <p:sldId id="324" r:id="rId18"/>
    <p:sldId id="317" r:id="rId19"/>
    <p:sldId id="397" r:id="rId20"/>
    <p:sldId id="295" r:id="rId21"/>
    <p:sldId id="398" r:id="rId22"/>
    <p:sldId id="359" r:id="rId23"/>
    <p:sldId id="387" r:id="rId2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BF3"/>
    <a:srgbClr val="66CCFF"/>
    <a:srgbClr val="234600"/>
    <a:srgbClr val="28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4" autoAdjust="0"/>
    <p:restoredTop sz="91119" autoAdjust="0"/>
  </p:normalViewPr>
  <p:slideViewPr>
    <p:cSldViewPr>
      <p:cViewPr varScale="1">
        <p:scale>
          <a:sx n="73" d="100"/>
          <a:sy n="73" d="100"/>
        </p:scale>
        <p:origin x="128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5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6" d="100"/>
        <a:sy n="76" d="100"/>
      </p:scale>
      <p:origin x="0" y="804"/>
    </p:cViewPr>
  </p:sorterViewPr>
  <p:notesViewPr>
    <p:cSldViewPr>
      <p:cViewPr>
        <p:scale>
          <a:sx n="80" d="100"/>
          <a:sy n="80" d="100"/>
        </p:scale>
        <p:origin x="-1482" y="64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ataOne\USGS\Book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F:\DataOne\USGS\Book1.xlsx" TargetMode="External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Raw Data</c:v>
                </c:pt>
                <c:pt idx="1">
                  <c:v>Summarized Data</c:v>
                </c:pt>
                <c:pt idx="2">
                  <c:v>Models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0.65200000000000014</c:v>
                </c:pt>
                <c:pt idx="1">
                  <c:v>0.64600000000000013</c:v>
                </c:pt>
                <c:pt idx="2">
                  <c:v>0.52300000000000002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23-4F69-94A1-A4EB3B7B6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675584"/>
        <c:axId val="102677504"/>
      </c:barChart>
      <c:catAx>
        <c:axId val="102675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2677504"/>
        <c:crosses val="autoZero"/>
        <c:auto val="1"/>
        <c:lblAlgn val="ctr"/>
        <c:lblOffset val="100"/>
        <c:noMultiLvlLbl val="0"/>
      </c:catAx>
      <c:valAx>
        <c:axId val="102677504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crossAx val="102675584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-1.4169323414806899E-3"/>
                  <c:y val="7.6982051608444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FF1-4E74-A847-38D52FF537BA}"/>
                </c:ext>
              </c:extLst>
            </c:dLbl>
            <c:dLbl>
              <c:idx val="1"/>
              <c:layout>
                <c:manualLayout>
                  <c:x val="-1.4169323414806899E-3"/>
                  <c:y val="7.0823710546574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F1-4E74-A847-38D52FF537BA}"/>
                </c:ext>
              </c:extLst>
            </c:dLbl>
            <c:dLbl>
              <c:idx val="2"/>
              <c:layout>
                <c:manualLayout>
                  <c:x val="2.83375311348573E-3"/>
                  <c:y val="8.6219684433210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F1-4E74-A847-38D52FF537BA}"/>
                </c:ext>
              </c:extLst>
            </c:dLbl>
            <c:dLbl>
              <c:idx val="3"/>
              <c:layout>
                <c:manualLayout>
                  <c:x val="-2.8338646829613903E-3"/>
                  <c:y val="8.0061585835257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1-4E74-A847-38D52FF537BA}"/>
                </c:ext>
              </c:extLst>
            </c:dLbl>
            <c:dLbl>
              <c:idx val="4"/>
              <c:layout>
                <c:manualLayout>
                  <c:x val="-1.4169323414807502E-3"/>
                  <c:y val="9.2378752886836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FF1-4E74-A847-38D52FF537BA}"/>
                </c:ext>
              </c:extLst>
            </c:dLbl>
            <c:dLbl>
              <c:idx val="5"/>
              <c:layout>
                <c:manualLayout>
                  <c:x val="1.4169323414806899E-3"/>
                  <c:y val="7.3903002309468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F1-4E74-A847-38D52FF537BA}"/>
                </c:ext>
              </c:extLst>
            </c:dLbl>
            <c:dLbl>
              <c:idx val="6"/>
              <c:layout>
                <c:manualLayout>
                  <c:x val="2.8338646829614905E-3"/>
                  <c:y val="5.8506301031077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FF1-4E74-A847-38D52FF537BA}"/>
                </c:ext>
              </c:extLst>
            </c:dLbl>
            <c:dLbl>
              <c:idx val="7"/>
              <c:layout>
                <c:manualLayout>
                  <c:x val="2.8338646829613903E-3"/>
                  <c:y val="6.7744418783679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F1-4E74-A847-38D52FF537BA}"/>
                </c:ext>
              </c:extLst>
            </c:dLbl>
            <c:dLbl>
              <c:idx val="8"/>
              <c:layout>
                <c:manualLayout>
                  <c:x val="-2.8338646829616002E-3"/>
                  <c:y val="7.3903002309468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FF1-4E74-A847-38D52FF537BA}"/>
                </c:ext>
              </c:extLst>
            </c:dLbl>
            <c:dLbl>
              <c:idx val="9"/>
              <c:layout>
                <c:manualLayout>
                  <c:x val="-2.8338646829614905E-3"/>
                  <c:y val="6.46651270207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FF1-4E74-A847-38D52FF537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Sheet2!$A$1:$J$1</c:f>
              <c:strCache>
                <c:ptCount val="10"/>
                <c:pt idx="0">
                  <c:v>experiment</c:v>
                </c:pt>
                <c:pt idx="1">
                  <c:v>observational</c:v>
                </c:pt>
                <c:pt idx="2">
                  <c:v>data models</c:v>
                </c:pt>
                <c:pt idx="3">
                  <c:v>biotic survey</c:v>
                </c:pt>
                <c:pt idx="4">
                  <c:v>abiotic survey</c:v>
                </c:pt>
                <c:pt idx="5">
                  <c:v>remote-sensed abiotic</c:v>
                </c:pt>
                <c:pt idx="6">
                  <c:v>remote-sensed biotic</c:v>
                </c:pt>
                <c:pt idx="7">
                  <c:v>social science survey</c:v>
                </c:pt>
                <c:pt idx="8">
                  <c:v>interviews</c:v>
                </c:pt>
                <c:pt idx="9">
                  <c:v>Other</c:v>
                </c:pt>
              </c:strCache>
            </c:strRef>
          </c:cat>
          <c:val>
            <c:numRef>
              <c:f>Sheet2!$A$2:$J$2</c:f>
              <c:numCache>
                <c:formatCode>0%</c:formatCode>
                <c:ptCount val="10"/>
                <c:pt idx="0">
                  <c:v>0.53500000000000003</c:v>
                </c:pt>
                <c:pt idx="1">
                  <c:v>0.47600000000000003</c:v>
                </c:pt>
                <c:pt idx="2">
                  <c:v>0.37500000000000006</c:v>
                </c:pt>
                <c:pt idx="3">
                  <c:v>0.33600000000000008</c:v>
                </c:pt>
                <c:pt idx="4">
                  <c:v>0.33300000000000007</c:v>
                </c:pt>
                <c:pt idx="5">
                  <c:v>0.26900000000000002</c:v>
                </c:pt>
                <c:pt idx="6">
                  <c:v>0.19900000000000001</c:v>
                </c:pt>
                <c:pt idx="7">
                  <c:v>0.18900000000000003</c:v>
                </c:pt>
                <c:pt idx="8">
                  <c:v>0.14700000000000002</c:v>
                </c:pt>
                <c:pt idx="9">
                  <c:v>6.0000000000000005E-2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F1-4E74-A847-38D52FF537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00652544"/>
        <c:axId val="100777984"/>
      </c:barChart>
      <c:catAx>
        <c:axId val="1006525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1980000" vert="horz"/>
          <a:lstStyle/>
          <a:p>
            <a:pPr>
              <a:defRPr sz="1200" b="1"/>
            </a:pPr>
            <a:endParaRPr lang="en-US"/>
          </a:p>
        </c:txPr>
        <c:crossAx val="100777984"/>
        <c:crosses val="autoZero"/>
        <c:auto val="1"/>
        <c:lblAlgn val="ctr"/>
        <c:lblOffset val="100"/>
        <c:noMultiLvlLbl val="0"/>
      </c:catAx>
      <c:valAx>
        <c:axId val="100777984"/>
        <c:scaling>
          <c:orientation val="minMax"/>
          <c:max val="1"/>
          <c:min val="0"/>
        </c:scaling>
        <c:delete val="0"/>
        <c:axPos val="l"/>
        <c:numFmt formatCode="0%" sourceLinked="1"/>
        <c:majorTickMark val="none"/>
        <c:minorTickMark val="none"/>
        <c:tickLblPos val="nextTo"/>
        <c:crossAx val="1006525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003003003003003E-3"/>
                  <c:y val="5.6497175141242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D01-478E-A341-DB4027EE647E}"/>
                </c:ext>
              </c:extLst>
            </c:dLbl>
            <c:dLbl>
              <c:idx val="1"/>
              <c:layout>
                <c:manualLayout>
                  <c:x val="-3.003003003003003E-3"/>
                  <c:y val="-2.82485875706214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01-478E-A341-DB4027EE647E}"/>
                </c:ext>
              </c:extLst>
            </c:dLbl>
            <c:dLbl>
              <c:idx val="2"/>
              <c:layout>
                <c:manualLayout>
                  <c:x val="-7.5075075075075074E-3"/>
                  <c:y val="-5.6497175141242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D01-478E-A341-DB4027EE647E}"/>
                </c:ext>
              </c:extLst>
            </c:dLbl>
            <c:dLbl>
              <c:idx val="3"/>
              <c:layout>
                <c:manualLayout>
                  <c:x val="-6.006006006006006E-3"/>
                  <c:y val="2.82485875706214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01-478E-A341-DB4027EE647E}"/>
                </c:ext>
              </c:extLst>
            </c:dLbl>
            <c:dLbl>
              <c:idx val="4"/>
              <c:layout>
                <c:manualLayout>
                  <c:x val="-1.5016197299661867E-3"/>
                  <c:y val="-5.64993994394768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D01-478E-A341-DB4027EE647E}"/>
                </c:ext>
              </c:extLst>
            </c:dLbl>
            <c:dLbl>
              <c:idx val="5"/>
              <c:layout>
                <c:manualLayout>
                  <c:x val="-6.006006006006006E-3"/>
                  <c:y val="5.6497175141242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01-478E-A341-DB4027EE647E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D01-478E-A341-DB4027EE647E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D01-478E-A341-DB4027EE647E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D01-478E-A341-DB4027EE64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It is appropriate to create new datasets from the shared data</c:v>
                </c:pt>
                <c:pt idx="1">
                  <c:v>Willing to share data across a broad group of researchers</c:v>
                </c:pt>
                <c:pt idx="2">
                  <c:v>Use other researchers' datasets if their datasets were easily accessible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0.76</c:v>
                </c:pt>
                <c:pt idx="1">
                  <c:v>0.81</c:v>
                </c:pt>
                <c:pt idx="2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D01-478E-A341-DB4027EE64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04448"/>
        <c:axId val="7078272"/>
      </c:barChart>
      <c:catAx>
        <c:axId val="69044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7078272"/>
        <c:crosses val="autoZero"/>
        <c:auto val="1"/>
        <c:lblAlgn val="ctr"/>
        <c:lblOffset val="100"/>
        <c:noMultiLvlLbl val="0"/>
      </c:catAx>
      <c:valAx>
        <c:axId val="7078272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904448"/>
        <c:crosses val="autoZero"/>
        <c:crossBetween val="between"/>
        <c:majorUnit val="0.1"/>
        <c:min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A57-4263-815A-9F1F5E92B1C3}"/>
              </c:ext>
            </c:extLst>
          </c:dPt>
          <c:dLbls>
            <c:dLbl>
              <c:idx val="0"/>
              <c:layout>
                <c:manualLayout>
                  <c:x val="-6.6066066066066062E-2"/>
                  <c:y val="-5.6497175141242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57-4263-815A-9F1F5E92B1C3}"/>
                </c:ext>
              </c:extLst>
            </c:dLbl>
            <c:dLbl>
              <c:idx val="1"/>
              <c:layout>
                <c:manualLayout>
                  <c:x val="-7.0570570570570465E-2"/>
                  <c:y val="-2.82485875706214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A57-4263-815A-9F1F5E92B1C3}"/>
                </c:ext>
              </c:extLst>
            </c:dLbl>
            <c:dLbl>
              <c:idx val="2"/>
              <c:layout>
                <c:manualLayout>
                  <c:x val="-6.6066066066065951E-2"/>
                  <c:y val="-2.82485875706214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57-4263-815A-9F1F5E92B1C3}"/>
                </c:ext>
              </c:extLst>
            </c:dLbl>
            <c:dLbl>
              <c:idx val="3"/>
              <c:layout>
                <c:manualLayout>
                  <c:x val="-6.60660660660659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A57-4263-815A-9F1F5E92B1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Others can access my data easily</c:v>
                </c:pt>
                <c:pt idx="1">
                  <c:v>Place all of my data into a central data repository</c:v>
                </c:pt>
                <c:pt idx="2">
                  <c:v>I share my data</c:v>
                </c:pt>
                <c:pt idx="3">
                  <c:v>Place at least some of my data into a central data repository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0.36</c:v>
                </c:pt>
                <c:pt idx="1">
                  <c:v>0.41</c:v>
                </c:pt>
                <c:pt idx="2">
                  <c:v>0.75</c:v>
                </c:pt>
                <c:pt idx="3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A57-4263-815A-9F1F5E92B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921472"/>
        <c:axId val="32923008"/>
      </c:barChart>
      <c:catAx>
        <c:axId val="329214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2923008"/>
        <c:crosses val="autoZero"/>
        <c:auto val="1"/>
        <c:lblAlgn val="ctr"/>
        <c:lblOffset val="100"/>
        <c:noMultiLvlLbl val="0"/>
      </c:catAx>
      <c:valAx>
        <c:axId val="32923008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2921472"/>
        <c:crosses val="autoZero"/>
        <c:crossBetween val="between"/>
        <c:majorUnit val="0.1"/>
        <c:min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6.6066066066066062E-2"/>
                  <c:y val="-5.6497175141242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93-4D77-9241-ADB6030490F4}"/>
                </c:ext>
              </c:extLst>
            </c:dLbl>
            <c:dLbl>
              <c:idx val="1"/>
              <c:layout>
                <c:manualLayout>
                  <c:x val="-7.0570570570570465E-2"/>
                  <c:y val="-2.82485875706214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93-4D77-9241-ADB6030490F4}"/>
                </c:ext>
              </c:extLst>
            </c:dLbl>
            <c:dLbl>
              <c:idx val="2"/>
              <c:layout>
                <c:manualLayout>
                  <c:x val="-6.6066066066065951E-2"/>
                  <c:y val="-2.82485875706214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93-4D77-9241-ADB6030490F4}"/>
                </c:ext>
              </c:extLst>
            </c:dLbl>
            <c:dLbl>
              <c:idx val="3"/>
              <c:layout>
                <c:manualLayout>
                  <c:x val="-6.60660660660659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93-4D77-9241-ADB6030490F4}"/>
                </c:ext>
              </c:extLst>
            </c:dLbl>
            <c:dLbl>
              <c:idx val="4"/>
              <c:layout>
                <c:manualLayout>
                  <c:x val="-6.3063063063062946E-2"/>
                  <c:y val="-8.47457627118644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293-4D77-9241-ADB6030490F4}"/>
                </c:ext>
              </c:extLst>
            </c:dLbl>
            <c:dLbl>
              <c:idx val="5"/>
              <c:layout>
                <c:manualLayout>
                  <c:x val="-5.705705705705705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293-4D77-9241-ADB6030490F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Complete list of products</c:v>
                </c:pt>
                <c:pt idx="1">
                  <c:v>Reprints of articles</c:v>
                </c:pt>
                <c:pt idx="2">
                  <c:v>Reciprocal sharing agreement</c:v>
                </c:pt>
                <c:pt idx="3">
                  <c:v>Opportunity to collaborate</c:v>
                </c:pt>
                <c:pt idx="4">
                  <c:v>Acknowledge provider/funder</c:v>
                </c:pt>
                <c:pt idx="5">
                  <c:v>Formally cite provider/funder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0.69</c:v>
                </c:pt>
                <c:pt idx="1">
                  <c:v>0.7</c:v>
                </c:pt>
                <c:pt idx="2">
                  <c:v>0.72</c:v>
                </c:pt>
                <c:pt idx="3">
                  <c:v>0.81</c:v>
                </c:pt>
                <c:pt idx="4">
                  <c:v>0.93</c:v>
                </c:pt>
                <c:pt idx="5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93-4D77-9241-ADB603049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948992"/>
        <c:axId val="32950528"/>
      </c:barChart>
      <c:catAx>
        <c:axId val="329489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2950528"/>
        <c:crosses val="autoZero"/>
        <c:auto val="1"/>
        <c:lblAlgn val="ctr"/>
        <c:lblOffset val="100"/>
        <c:noMultiLvlLbl val="0"/>
      </c:catAx>
      <c:valAx>
        <c:axId val="32950528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crossAx val="32948992"/>
        <c:crosses val="autoZero"/>
        <c:crossBetween val="between"/>
        <c:majorUnit val="0.1"/>
        <c:min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003003003003003E-3"/>
                  <c:y val="5.6497175141242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4F-4E21-A8B8-367D5431F5F2}"/>
                </c:ext>
              </c:extLst>
            </c:dLbl>
            <c:dLbl>
              <c:idx val="1"/>
              <c:layout>
                <c:manualLayout>
                  <c:x val="-3.003003003003003E-3"/>
                  <c:y val="-2.82485875706214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4F-4E21-A8B8-367D5431F5F2}"/>
                </c:ext>
              </c:extLst>
            </c:dLbl>
            <c:dLbl>
              <c:idx val="2"/>
              <c:layout>
                <c:manualLayout>
                  <c:x val="-7.5075075075075074E-3"/>
                  <c:y val="-5.6497175141242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14F-4E21-A8B8-367D5431F5F2}"/>
                </c:ext>
              </c:extLst>
            </c:dLbl>
            <c:dLbl>
              <c:idx val="3"/>
              <c:layout>
                <c:manualLayout>
                  <c:x val="-6.006006006006006E-3"/>
                  <c:y val="2.82485875706214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4F-4E21-A8B8-367D5431F5F2}"/>
                </c:ext>
              </c:extLst>
            </c:dLbl>
            <c:dLbl>
              <c:idx val="4"/>
              <c:layout>
                <c:manualLayout>
                  <c:x val="-1.5016197299661867E-3"/>
                  <c:y val="-5.64993994394768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4F-4E21-A8B8-367D5431F5F2}"/>
                </c:ext>
              </c:extLst>
            </c:dLbl>
            <c:dLbl>
              <c:idx val="5"/>
              <c:layout>
                <c:manualLayout>
                  <c:x val="-6.006006006006006E-3"/>
                  <c:y val="5.6497175141242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4F-4E21-A8B8-367D5431F5F2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4F-4E21-A8B8-367D5431F5F2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4F-4E21-A8B8-367D5431F5F2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4F-4E21-A8B8-367D5431F5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Other reasons for data not available</c:v>
                </c:pt>
                <c:pt idx="1">
                  <c:v>Should not be available</c:v>
                </c:pt>
                <c:pt idx="2">
                  <c:v>Do not need data</c:v>
                </c:pt>
                <c:pt idx="3">
                  <c:v>Sponsor does not require</c:v>
                </c:pt>
                <c:pt idx="4">
                  <c:v>Lack of standards</c:v>
                </c:pt>
                <c:pt idx="5">
                  <c:v>Do not have rights to make data…</c:v>
                </c:pt>
                <c:pt idx="6">
                  <c:v>No place to put data</c:v>
                </c:pt>
                <c:pt idx="7">
                  <c:v>Lack of funding</c:v>
                </c:pt>
                <c:pt idx="8">
                  <c:v>Insufficient time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0.12</c:v>
                </c:pt>
                <c:pt idx="1">
                  <c:v>0.12</c:v>
                </c:pt>
                <c:pt idx="2">
                  <c:v>0.13</c:v>
                </c:pt>
                <c:pt idx="3">
                  <c:v>0.15</c:v>
                </c:pt>
                <c:pt idx="4">
                  <c:v>0.17</c:v>
                </c:pt>
                <c:pt idx="5">
                  <c:v>0.2</c:v>
                </c:pt>
                <c:pt idx="6">
                  <c:v>0.2</c:v>
                </c:pt>
                <c:pt idx="7">
                  <c:v>0.34</c:v>
                </c:pt>
                <c:pt idx="8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14F-4E21-A8B8-367D5431F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67104"/>
        <c:axId val="33631232"/>
      </c:barChart>
      <c:catAx>
        <c:axId val="27671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3631232"/>
        <c:crosses val="autoZero"/>
        <c:auto val="1"/>
        <c:lblAlgn val="ctr"/>
        <c:lblOffset val="100"/>
        <c:noMultiLvlLbl val="0"/>
      </c:catAx>
      <c:valAx>
        <c:axId val="33631232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crossAx val="2767104"/>
        <c:crosses val="autoZero"/>
        <c:crossBetween val="between"/>
        <c:majorUnit val="0.1"/>
        <c:min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Information Search</c:v>
                </c:pt>
                <c:pt idx="1">
                  <c:v>Mapping</c:v>
                </c:pt>
                <c:pt idx="2">
                  <c:v>Data Management</c:v>
                </c:pt>
                <c:pt idx="3">
                  <c:v>Visualization</c:v>
                </c:pt>
                <c:pt idx="4">
                  <c:v>Documentation</c:v>
                </c:pt>
                <c:pt idx="5">
                  <c:v>Metadata</c:v>
                </c:pt>
                <c:pt idx="6">
                  <c:v>Decision Support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0.87800000000000011</c:v>
                </c:pt>
                <c:pt idx="1">
                  <c:v>0.80600000000000005</c:v>
                </c:pt>
                <c:pt idx="2">
                  <c:v>0.68200000000000005</c:v>
                </c:pt>
                <c:pt idx="3">
                  <c:v>0.62900000000000011</c:v>
                </c:pt>
                <c:pt idx="4">
                  <c:v>0.62500000000000011</c:v>
                </c:pt>
                <c:pt idx="5">
                  <c:v>0.45300000000000001</c:v>
                </c:pt>
                <c:pt idx="6">
                  <c:v>0.33600000000000008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82-4530-8CF3-5404FBB78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100"/>
        <c:axId val="127397888"/>
        <c:axId val="127400576"/>
      </c:barChart>
      <c:catAx>
        <c:axId val="127397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1860000"/>
          <a:lstStyle/>
          <a:p>
            <a:pPr>
              <a:defRPr b="1">
                <a:solidFill>
                  <a:srgbClr val="000000"/>
                </a:solidFill>
              </a:defRPr>
            </a:pPr>
            <a:endParaRPr lang="en-US"/>
          </a:p>
        </c:txPr>
        <c:crossAx val="127400576"/>
        <c:crosses val="autoZero"/>
        <c:auto val="1"/>
        <c:lblAlgn val="ctr"/>
        <c:lblOffset val="100"/>
        <c:noMultiLvlLbl val="0"/>
      </c:catAx>
      <c:valAx>
        <c:axId val="127400576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7397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Sheet1!$A$47</c:f>
              <c:strCache>
                <c:ptCount val="1"/>
                <c:pt idx="0">
                  <c:v>academic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FA-4511-BE10-3DF7D8D7F4B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FA-4511-BE10-3DF7D8D7F4B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1FA-4511-BE10-3DF7D8D7F4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Sheet1!$B$46:$J$46</c:f>
              <c:strCache>
                <c:ptCount val="9"/>
                <c:pt idx="0">
                  <c:v>DC</c:v>
                </c:pt>
                <c:pt idx="1">
                  <c:v>DwC</c:v>
                </c:pt>
                <c:pt idx="2">
                  <c:v>DIF</c:v>
                </c:pt>
                <c:pt idx="3">
                  <c:v>EML</c:v>
                </c:pt>
                <c:pt idx="4">
                  <c:v>FGDC</c:v>
                </c:pt>
                <c:pt idx="5">
                  <c:v>ISO</c:v>
                </c:pt>
                <c:pt idx="6">
                  <c:v>OGIS</c:v>
                </c:pt>
                <c:pt idx="7">
                  <c:v>My lab</c:v>
                </c:pt>
                <c:pt idx="8">
                  <c:v>None</c:v>
                </c:pt>
              </c:strCache>
            </c:strRef>
          </c:cat>
          <c:val>
            <c:numRef>
              <c:f>Sheet1!$B$47:$J$47</c:f>
              <c:numCache>
                <c:formatCode>General</c:formatCode>
                <c:ptCount val="9"/>
                <c:pt idx="0">
                  <c:v>17</c:v>
                </c:pt>
                <c:pt idx="1">
                  <c:v>12</c:v>
                </c:pt>
                <c:pt idx="2">
                  <c:v>7</c:v>
                </c:pt>
                <c:pt idx="3">
                  <c:v>81</c:v>
                </c:pt>
                <c:pt idx="4">
                  <c:v>56</c:v>
                </c:pt>
                <c:pt idx="5">
                  <c:v>67</c:v>
                </c:pt>
                <c:pt idx="6">
                  <c:v>67</c:v>
                </c:pt>
                <c:pt idx="7">
                  <c:v>199</c:v>
                </c:pt>
                <c:pt idx="8">
                  <c:v>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FA-4511-BE10-3DF7D8D7F4B8}"/>
            </c:ext>
          </c:extLst>
        </c:ser>
        <c:ser>
          <c:idx val="1"/>
          <c:order val="1"/>
          <c:tx>
            <c:strRef>
              <c:f>Sheet1!$A$48</c:f>
              <c:strCache>
                <c:ptCount val="1"/>
                <c:pt idx="0">
                  <c:v>government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1FA-4511-BE10-3DF7D8D7F4B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FA-4511-BE10-3DF7D8D7F4B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1FA-4511-BE10-3DF7D8D7F4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Sheet1!$B$46:$J$46</c:f>
              <c:strCache>
                <c:ptCount val="9"/>
                <c:pt idx="0">
                  <c:v>DC</c:v>
                </c:pt>
                <c:pt idx="1">
                  <c:v>DwC</c:v>
                </c:pt>
                <c:pt idx="2">
                  <c:v>DIF</c:v>
                </c:pt>
                <c:pt idx="3">
                  <c:v>EML</c:v>
                </c:pt>
                <c:pt idx="4">
                  <c:v>FGDC</c:v>
                </c:pt>
                <c:pt idx="5">
                  <c:v>ISO</c:v>
                </c:pt>
                <c:pt idx="6">
                  <c:v>OGIS</c:v>
                </c:pt>
                <c:pt idx="7">
                  <c:v>My lab</c:v>
                </c:pt>
                <c:pt idx="8">
                  <c:v>None</c:v>
                </c:pt>
              </c:strCache>
            </c:strRef>
          </c:cat>
          <c:val>
            <c:numRef>
              <c:f>Sheet1!$B$48:$J$48</c:f>
              <c:numCache>
                <c:formatCode>General</c:formatCode>
                <c:ptCount val="9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6</c:v>
                </c:pt>
                <c:pt idx="4">
                  <c:v>34</c:v>
                </c:pt>
                <c:pt idx="5">
                  <c:v>22</c:v>
                </c:pt>
                <c:pt idx="6">
                  <c:v>21</c:v>
                </c:pt>
                <c:pt idx="7">
                  <c:v>45</c:v>
                </c:pt>
                <c:pt idx="8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1FA-4511-BE10-3DF7D8D7F4B8}"/>
            </c:ext>
          </c:extLst>
        </c:ser>
        <c:ser>
          <c:idx val="2"/>
          <c:order val="2"/>
          <c:tx>
            <c:strRef>
              <c:f>Sheet1!$A$49</c:f>
              <c:strCache>
                <c:ptCount val="1"/>
                <c:pt idx="0">
                  <c:v>others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1FA-4511-BE10-3DF7D8D7F4B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FA-4511-BE10-3DF7D8D7F4B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1FA-4511-BE10-3DF7D8D7F4B8}"/>
                </c:ext>
              </c:extLst>
            </c:dLbl>
            <c:dLbl>
              <c:idx val="3"/>
              <c:layout>
                <c:manualLayout>
                  <c:x val="-5.456286174865795E-17"/>
                  <c:y val="-2.1505376344085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1FA-4511-BE10-3DF7D8D7F4B8}"/>
                </c:ext>
              </c:extLst>
            </c:dLbl>
            <c:dLbl>
              <c:idx val="4"/>
              <c:layout>
                <c:manualLayout>
                  <c:x val="0"/>
                  <c:y val="-1.88172043010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1FA-4511-BE10-3DF7D8D7F4B8}"/>
                </c:ext>
              </c:extLst>
            </c:dLbl>
            <c:dLbl>
              <c:idx val="5"/>
              <c:layout>
                <c:manualLayout>
                  <c:x val="0"/>
                  <c:y val="-1.8817204301075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1FA-4511-BE10-3DF7D8D7F4B8}"/>
                </c:ext>
              </c:extLst>
            </c:dLbl>
            <c:dLbl>
              <c:idx val="6"/>
              <c:layout>
                <c:manualLayout>
                  <c:x val="0"/>
                  <c:y val="-1.8817204301075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1FA-4511-BE10-3DF7D8D7F4B8}"/>
                </c:ext>
              </c:extLst>
            </c:dLbl>
            <c:dLbl>
              <c:idx val="8"/>
              <c:layout>
                <c:manualLayout>
                  <c:x val="1.4880952380953501E-3"/>
                  <c:y val="-4.5698924731182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1FA-4511-BE10-3DF7D8D7F4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Sheet1!$B$46:$J$46</c:f>
              <c:strCache>
                <c:ptCount val="9"/>
                <c:pt idx="0">
                  <c:v>DC</c:v>
                </c:pt>
                <c:pt idx="1">
                  <c:v>DwC</c:v>
                </c:pt>
                <c:pt idx="2">
                  <c:v>DIF</c:v>
                </c:pt>
                <c:pt idx="3">
                  <c:v>EML</c:v>
                </c:pt>
                <c:pt idx="4">
                  <c:v>FGDC</c:v>
                </c:pt>
                <c:pt idx="5">
                  <c:v>ISO</c:v>
                </c:pt>
                <c:pt idx="6">
                  <c:v>OGIS</c:v>
                </c:pt>
                <c:pt idx="7">
                  <c:v>My lab</c:v>
                </c:pt>
                <c:pt idx="8">
                  <c:v>None</c:v>
                </c:pt>
              </c:strCache>
            </c:strRef>
          </c:cat>
          <c:val>
            <c:numRef>
              <c:f>Sheet1!$B$49:$J$49</c:f>
              <c:numCache>
                <c:formatCode>General</c:formatCode>
                <c:ptCount val="9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  <c:pt idx="6">
                  <c:v>8</c:v>
                </c:pt>
                <c:pt idx="7">
                  <c:v>22</c:v>
                </c:pt>
                <c:pt idx="8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1FA-4511-BE10-3DF7D8D7F4B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82076928"/>
        <c:axId val="182078464"/>
      </c:barChart>
      <c:catAx>
        <c:axId val="1820769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82078464"/>
        <c:crosses val="autoZero"/>
        <c:auto val="1"/>
        <c:lblAlgn val="ctr"/>
        <c:lblOffset val="100"/>
        <c:noMultiLvlLbl val="0"/>
      </c:catAx>
      <c:valAx>
        <c:axId val="1820784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8207692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Trusted Source</c:v>
                </c:pt>
                <c:pt idx="1">
                  <c:v>Provenance</c:v>
                </c:pt>
                <c:pt idx="2">
                  <c:v>Completeness</c:v>
                </c:pt>
                <c:pt idx="3">
                  <c:v>Appropriate Scale</c:v>
                </c:pt>
                <c:pt idx="4">
                  <c:v>Currency</c:v>
                </c:pt>
                <c:pt idx="5">
                  <c:v>Navigation</c:v>
                </c:pt>
                <c:pt idx="6">
                  <c:v>Usability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0.95600000000000007</c:v>
                </c:pt>
                <c:pt idx="1">
                  <c:v>0.88900000000000001</c:v>
                </c:pt>
                <c:pt idx="2">
                  <c:v>0.87000000000000011</c:v>
                </c:pt>
                <c:pt idx="3">
                  <c:v>0.85000000000000009</c:v>
                </c:pt>
                <c:pt idx="4">
                  <c:v>0.81599999999999995</c:v>
                </c:pt>
                <c:pt idx="5">
                  <c:v>0.81299999999999994</c:v>
                </c:pt>
                <c:pt idx="6">
                  <c:v>0.78900000000000003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98-44B4-BAE9-6FBDEFBEE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7"/>
        <c:overlap val="100"/>
        <c:axId val="2793856"/>
        <c:axId val="2795776"/>
      </c:barChart>
      <c:catAx>
        <c:axId val="2793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1980000"/>
          <a:lstStyle/>
          <a:p>
            <a:pPr>
              <a:defRPr b="1"/>
            </a:pPr>
            <a:endParaRPr lang="en-US"/>
          </a:p>
        </c:txPr>
        <c:crossAx val="2795776"/>
        <c:crosses val="autoZero"/>
        <c:auto val="1"/>
        <c:lblAlgn val="ctr"/>
        <c:lblOffset val="100"/>
        <c:noMultiLvlLbl val="0"/>
      </c:catAx>
      <c:valAx>
        <c:axId val="2795776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crossAx val="2793856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053B36-E459-4699-9118-038C8F52F23D}" type="doc">
      <dgm:prSet loTypeId="urn:microsoft.com/office/officeart/2005/8/layout/cycle5" loCatId="cycle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7D4A84A-FD53-4C89-8766-B5C0A5025285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  <a:ln>
          <a:solidFill>
            <a:srgbClr val="186072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Assure</a:t>
          </a:r>
        </a:p>
      </dgm:t>
    </dgm:pt>
    <dgm:pt modelId="{83CF93A1-5BFE-4327-89FC-F3B074DB56BE}" type="parTrans" cxnId="{37BF8AAE-F2D1-47FD-80C7-85A2611AA334}">
      <dgm:prSet/>
      <dgm:spPr/>
      <dgm:t>
        <a:bodyPr/>
        <a:lstStyle/>
        <a:p>
          <a:endParaRPr lang="en-US" sz="1400" b="0"/>
        </a:p>
      </dgm:t>
    </dgm:pt>
    <dgm:pt modelId="{5FD615BE-97D0-4C69-8037-060D7CF45582}" type="sibTrans" cxnId="{37BF8AAE-F2D1-47FD-80C7-85A2611AA334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D826B2FE-5AC9-47EE-AEB3-142395FBDE71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  <a:ln>
          <a:solidFill>
            <a:srgbClr val="186072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Preserve</a:t>
          </a:r>
        </a:p>
      </dgm:t>
    </dgm:pt>
    <dgm:pt modelId="{CB1A36D4-FDE9-48F2-98C9-29576A48DEAF}" type="parTrans" cxnId="{BCD343DC-1B85-4FCF-817B-24887D1B3E23}">
      <dgm:prSet/>
      <dgm:spPr/>
      <dgm:t>
        <a:bodyPr/>
        <a:lstStyle/>
        <a:p>
          <a:endParaRPr lang="en-US" sz="1400" b="0"/>
        </a:p>
      </dgm:t>
    </dgm:pt>
    <dgm:pt modelId="{E81A7496-7C34-4DBF-9C3D-D0A2A73191C8}" type="sibTrans" cxnId="{BCD343DC-1B85-4FCF-817B-24887D1B3E23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661A4A79-0AAA-4C36-BEAB-A61C849008FA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  <a:ln>
          <a:solidFill>
            <a:srgbClr val="186072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Discover</a:t>
          </a:r>
        </a:p>
      </dgm:t>
    </dgm:pt>
    <dgm:pt modelId="{1B4B79AA-B091-4787-A5DB-5E75A9449EAF}" type="parTrans" cxnId="{6C6D0C39-16F5-4C23-93FF-663C03421B62}">
      <dgm:prSet/>
      <dgm:spPr/>
      <dgm:t>
        <a:bodyPr/>
        <a:lstStyle/>
        <a:p>
          <a:endParaRPr lang="en-US" sz="1400" b="0"/>
        </a:p>
      </dgm:t>
    </dgm:pt>
    <dgm:pt modelId="{F97789DC-0FAD-4C2E-AB9D-457E85023924}" type="sibTrans" cxnId="{6C6D0C39-16F5-4C23-93FF-663C03421B62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A8FAAA24-3DB7-4AFE-8D6E-1FF127F6A8FE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  <a:ln>
          <a:solidFill>
            <a:srgbClr val="186072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Integrate</a:t>
          </a:r>
        </a:p>
      </dgm:t>
    </dgm:pt>
    <dgm:pt modelId="{83664775-34AE-41A2-A40A-AEE1DCB28F5A}" type="parTrans" cxnId="{0FEACBE7-9877-46A8-9701-E31093846DBA}">
      <dgm:prSet/>
      <dgm:spPr/>
      <dgm:t>
        <a:bodyPr/>
        <a:lstStyle/>
        <a:p>
          <a:endParaRPr lang="en-US" sz="1400" b="0"/>
        </a:p>
      </dgm:t>
    </dgm:pt>
    <dgm:pt modelId="{8ED530B9-2AE0-4731-B182-B27C1D10B60C}" type="sibTrans" cxnId="{0FEACBE7-9877-46A8-9701-E31093846DBA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78A95A28-5B18-4CAB-A8F7-FCAAA6066699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  <a:ln>
          <a:solidFill>
            <a:srgbClr val="186072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Analyze</a:t>
          </a:r>
        </a:p>
      </dgm:t>
    </dgm:pt>
    <dgm:pt modelId="{6BE8ECF0-24C5-40B1-9F35-926034AD3A7E}" type="parTrans" cxnId="{DDE8938D-9B46-4EEC-9D74-69D38C6AE27D}">
      <dgm:prSet/>
      <dgm:spPr/>
      <dgm:t>
        <a:bodyPr/>
        <a:lstStyle/>
        <a:p>
          <a:endParaRPr lang="en-US" sz="1400" b="0"/>
        </a:p>
      </dgm:t>
    </dgm:pt>
    <dgm:pt modelId="{DA16D8F2-7AA0-43B2-99A1-9E110743886E}" type="sibTrans" cxnId="{DDE8938D-9B46-4EEC-9D74-69D38C6AE27D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4AD66445-1D35-5E4B-97CB-F1868A81F976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  <a:ln>
          <a:solidFill>
            <a:srgbClr val="186072"/>
          </a:solidFill>
        </a:ln>
      </dgm:spPr>
      <dgm:t>
        <a:bodyPr/>
        <a:lstStyle/>
        <a:p>
          <a:pPr algn="ctr"/>
          <a:r>
            <a:rPr lang="en-US" sz="2000" b="1" dirty="0" smtClean="0">
              <a:solidFill>
                <a:schemeClr val="bg1"/>
              </a:solidFill>
            </a:rPr>
            <a:t>Collect</a:t>
          </a:r>
          <a:endParaRPr lang="en-US" sz="2000" b="1" dirty="0">
            <a:solidFill>
              <a:schemeClr val="bg1"/>
            </a:solidFill>
          </a:endParaRPr>
        </a:p>
      </dgm:t>
    </dgm:pt>
    <dgm:pt modelId="{D6E6296C-8865-CD45-8B84-2CE77AEEFEAD}" type="parTrans" cxnId="{6FA06DDC-0F38-DE42-863F-EB8F7A4572BE}">
      <dgm:prSet/>
      <dgm:spPr/>
      <dgm:t>
        <a:bodyPr/>
        <a:lstStyle/>
        <a:p>
          <a:endParaRPr lang="en-US" sz="1400" b="0"/>
        </a:p>
      </dgm:t>
    </dgm:pt>
    <dgm:pt modelId="{03570386-4604-4B40-84F0-E9CB1E7DA604}" type="sibTrans" cxnId="{6FA06DDC-0F38-DE42-863F-EB8F7A4572BE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CA9A9111-DB94-5549-9608-EEE6A3A2D980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  <a:ln>
          <a:solidFill>
            <a:srgbClr val="186072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Describe</a:t>
          </a:r>
          <a:endParaRPr lang="en-US" sz="2000" b="1" dirty="0">
            <a:solidFill>
              <a:schemeClr val="bg1"/>
            </a:solidFill>
          </a:endParaRPr>
        </a:p>
      </dgm:t>
    </dgm:pt>
    <dgm:pt modelId="{C02256F6-1491-DF41-85E7-7AB4145834E4}" type="parTrans" cxnId="{669CCB14-E5B8-CC48-BF1D-459F50D6BB21}">
      <dgm:prSet/>
      <dgm:spPr/>
      <dgm:t>
        <a:bodyPr/>
        <a:lstStyle/>
        <a:p>
          <a:endParaRPr lang="en-US" sz="1400" b="0"/>
        </a:p>
      </dgm:t>
    </dgm:pt>
    <dgm:pt modelId="{99C07F7C-24F7-F44B-8AEB-A4EC5174B3B9}" type="sibTrans" cxnId="{669CCB14-E5B8-CC48-BF1D-459F50D6BB21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/>
        </a:p>
      </dgm:t>
    </dgm:pt>
    <dgm:pt modelId="{4E9C4D69-ADFB-FA46-BE5A-A338E69769FC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chemeClr val="tx2">
            <a:lumMod val="75000"/>
          </a:schemeClr>
        </a:solidFill>
        <a:ln>
          <a:solidFill>
            <a:srgbClr val="186072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Deposit</a:t>
          </a:r>
          <a:endParaRPr lang="en-US" sz="2000" b="1" dirty="0">
            <a:solidFill>
              <a:schemeClr val="bg1"/>
            </a:solidFill>
          </a:endParaRPr>
        </a:p>
      </dgm:t>
    </dgm:pt>
    <dgm:pt modelId="{4BF50C62-AD1D-DE4C-A4C3-1381E584AB9B}" type="parTrans" cxnId="{FB0A48C9-CACD-D64A-84A1-E2E068B30F09}">
      <dgm:prSet/>
      <dgm:spPr/>
      <dgm:t>
        <a:bodyPr/>
        <a:lstStyle/>
        <a:p>
          <a:endParaRPr lang="en-US"/>
        </a:p>
      </dgm:t>
    </dgm:pt>
    <dgm:pt modelId="{1C10E232-1094-2848-B981-7AF384410EC9}" type="sibTrans" cxnId="{FB0A48C9-CACD-D64A-84A1-E2E068B30F09}">
      <dgm:prSet/>
      <dgm:spPr>
        <a:ln w="28575">
          <a:solidFill>
            <a:srgbClr val="186072"/>
          </a:solidFill>
        </a:ln>
      </dgm:spPr>
      <dgm:t>
        <a:bodyPr/>
        <a:lstStyle/>
        <a:p>
          <a:endParaRPr lang="en-US"/>
        </a:p>
      </dgm:t>
    </dgm:pt>
    <dgm:pt modelId="{6A20FEC1-C6EF-4469-886F-1FB4E4E06963}" type="pres">
      <dgm:prSet presAssocID="{65053B36-E459-4699-9118-038C8F52F23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1E2F18-F043-2846-95DB-CBAA147D529B}" type="pres">
      <dgm:prSet presAssocID="{4AD66445-1D35-5E4B-97CB-F1868A81F976}" presName="node" presStyleLbl="node1" presStyleIdx="0" presStyleCnt="8" custRadScaleRad="1016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A6B48-225A-4840-B4FD-B5777A24A577}" type="pres">
      <dgm:prSet presAssocID="{4AD66445-1D35-5E4B-97CB-F1868A81F976}" presName="spNode" presStyleCnt="0"/>
      <dgm:spPr/>
      <dgm:t>
        <a:bodyPr/>
        <a:lstStyle/>
        <a:p>
          <a:endParaRPr lang="en-US"/>
        </a:p>
      </dgm:t>
    </dgm:pt>
    <dgm:pt modelId="{8864FD29-B527-0A45-AF38-136A7CA3EA73}" type="pres">
      <dgm:prSet presAssocID="{03570386-4604-4B40-84F0-E9CB1E7DA604}" presName="sibTrans" presStyleLbl="sibTrans1D1" presStyleIdx="0" presStyleCnt="8"/>
      <dgm:spPr/>
      <dgm:t>
        <a:bodyPr/>
        <a:lstStyle/>
        <a:p>
          <a:endParaRPr lang="en-US"/>
        </a:p>
      </dgm:t>
    </dgm:pt>
    <dgm:pt modelId="{F0A86B52-E2FF-4D63-93A1-E61D8377C34A}" type="pres">
      <dgm:prSet presAssocID="{97D4A84A-FD53-4C89-8766-B5C0A5025285}" presName="node" presStyleLbl="node1" presStyleIdx="1" presStyleCnt="8" custRadScaleRad="105425" custRadScaleInc="246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CC661F-5906-4C2E-95FD-42BD7C141BE9}" type="pres">
      <dgm:prSet presAssocID="{97D4A84A-FD53-4C89-8766-B5C0A5025285}" presName="spNode" presStyleCnt="0"/>
      <dgm:spPr/>
      <dgm:t>
        <a:bodyPr/>
        <a:lstStyle/>
        <a:p>
          <a:endParaRPr lang="en-US"/>
        </a:p>
      </dgm:t>
    </dgm:pt>
    <dgm:pt modelId="{A9CD118D-5A7B-4B7B-BEB0-016F1E217120}" type="pres">
      <dgm:prSet presAssocID="{5FD615BE-97D0-4C69-8037-060D7CF45582}" presName="sibTrans" presStyleLbl="sibTrans1D1" presStyleIdx="1" presStyleCnt="8"/>
      <dgm:spPr/>
      <dgm:t>
        <a:bodyPr/>
        <a:lstStyle/>
        <a:p>
          <a:endParaRPr lang="en-US"/>
        </a:p>
      </dgm:t>
    </dgm:pt>
    <dgm:pt modelId="{4BA36C64-20B8-A14E-8759-154A58F6D6C3}" type="pres">
      <dgm:prSet presAssocID="{CA9A9111-DB94-5549-9608-EEE6A3A2D980}" presName="node" presStyleLbl="node1" presStyleIdx="2" presStyleCnt="8" custScaleX="111877" custRadScaleRad="123612" custRadScaleInc="-101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64C368-C8AD-DC46-9E87-FF501AEF864A}" type="pres">
      <dgm:prSet presAssocID="{CA9A9111-DB94-5549-9608-EEE6A3A2D980}" presName="spNode" presStyleCnt="0"/>
      <dgm:spPr/>
      <dgm:t>
        <a:bodyPr/>
        <a:lstStyle/>
        <a:p>
          <a:endParaRPr lang="en-US"/>
        </a:p>
      </dgm:t>
    </dgm:pt>
    <dgm:pt modelId="{6A2CC0A6-BC38-5041-A60B-0DABCA6762C7}" type="pres">
      <dgm:prSet presAssocID="{99C07F7C-24F7-F44B-8AEB-A4EC5174B3B9}" presName="sibTrans" presStyleLbl="sibTrans1D1" presStyleIdx="2" presStyleCnt="8"/>
      <dgm:spPr/>
      <dgm:t>
        <a:bodyPr/>
        <a:lstStyle/>
        <a:p>
          <a:endParaRPr lang="en-US"/>
        </a:p>
      </dgm:t>
    </dgm:pt>
    <dgm:pt modelId="{A691E03B-C59E-9A41-9D57-2D4EBEE14039}" type="pres">
      <dgm:prSet presAssocID="{4E9C4D69-ADFB-FA46-BE5A-A338E69769F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DF1ABC-1CC7-714C-A055-1C41C2DE0346}" type="pres">
      <dgm:prSet presAssocID="{4E9C4D69-ADFB-FA46-BE5A-A338E69769FC}" presName="spNode" presStyleCnt="0"/>
      <dgm:spPr/>
    </dgm:pt>
    <dgm:pt modelId="{FDC707AD-A140-C945-86F6-51E693510697}" type="pres">
      <dgm:prSet presAssocID="{1C10E232-1094-2848-B981-7AF384410EC9}" presName="sibTrans" presStyleLbl="sibTrans1D1" presStyleIdx="3" presStyleCnt="8"/>
      <dgm:spPr/>
      <dgm:t>
        <a:bodyPr/>
        <a:lstStyle/>
        <a:p>
          <a:endParaRPr lang="en-US"/>
        </a:p>
      </dgm:t>
    </dgm:pt>
    <dgm:pt modelId="{1E7C3E94-8CB6-456F-B0D4-B3FA407A51A6}" type="pres">
      <dgm:prSet presAssocID="{D826B2FE-5AC9-47EE-AEB3-142395FBDE71}" presName="node" presStyleLbl="node1" presStyleIdx="4" presStyleCnt="8" custScaleX="125084" custRadScaleRad="99514" custRadScaleInc="-73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38B6B8-75DF-4528-9C2A-BB7A7D07CE89}" type="pres">
      <dgm:prSet presAssocID="{D826B2FE-5AC9-47EE-AEB3-142395FBDE71}" presName="spNode" presStyleCnt="0"/>
      <dgm:spPr/>
      <dgm:t>
        <a:bodyPr/>
        <a:lstStyle/>
        <a:p>
          <a:endParaRPr lang="en-US"/>
        </a:p>
      </dgm:t>
    </dgm:pt>
    <dgm:pt modelId="{0FD4A519-10D4-4EE7-AC3E-EBD7D85740E2}" type="pres">
      <dgm:prSet presAssocID="{E81A7496-7C34-4DBF-9C3D-D0A2A73191C8}" presName="sibTrans" presStyleLbl="sibTrans1D1" presStyleIdx="4" presStyleCnt="8"/>
      <dgm:spPr/>
      <dgm:t>
        <a:bodyPr/>
        <a:lstStyle/>
        <a:p>
          <a:endParaRPr lang="en-US"/>
        </a:p>
      </dgm:t>
    </dgm:pt>
    <dgm:pt modelId="{25E735C8-6CA7-48F9-B4AF-4D9B92978769}" type="pres">
      <dgm:prSet presAssocID="{661A4A79-0AAA-4C36-BEAB-A61C849008FA}" presName="node" presStyleLbl="node1" presStyleIdx="5" presStyleCnt="8" custScaleX="135064" custRadScaleRad="98701" custRadScaleInc="-45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22338-C25D-4866-ABF3-7A3BB86AF8C6}" type="pres">
      <dgm:prSet presAssocID="{661A4A79-0AAA-4C36-BEAB-A61C849008FA}" presName="spNode" presStyleCnt="0"/>
      <dgm:spPr/>
      <dgm:t>
        <a:bodyPr/>
        <a:lstStyle/>
        <a:p>
          <a:endParaRPr lang="en-US"/>
        </a:p>
      </dgm:t>
    </dgm:pt>
    <dgm:pt modelId="{7DFDE678-6B1C-4BBC-A38E-46FB50420688}" type="pres">
      <dgm:prSet presAssocID="{F97789DC-0FAD-4C2E-AB9D-457E85023924}" presName="sibTrans" presStyleLbl="sibTrans1D1" presStyleIdx="5" presStyleCnt="8"/>
      <dgm:spPr/>
      <dgm:t>
        <a:bodyPr/>
        <a:lstStyle/>
        <a:p>
          <a:endParaRPr lang="en-US"/>
        </a:p>
      </dgm:t>
    </dgm:pt>
    <dgm:pt modelId="{E2536CDD-7DBF-4C6B-85BF-882FE6A71FDF}" type="pres">
      <dgm:prSet presAssocID="{A8FAAA24-3DB7-4AFE-8D6E-1FF127F6A8FE}" presName="node" presStyleLbl="node1" presStyleIdx="6" presStyleCnt="8" custScaleX="121578" custRadScaleRad="110035" custRadScaleInc="21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500B74-16A3-4CA0-A0E3-C2CBAAB4F994}" type="pres">
      <dgm:prSet presAssocID="{A8FAAA24-3DB7-4AFE-8D6E-1FF127F6A8FE}" presName="spNode" presStyleCnt="0"/>
      <dgm:spPr/>
      <dgm:t>
        <a:bodyPr/>
        <a:lstStyle/>
        <a:p>
          <a:endParaRPr lang="en-US"/>
        </a:p>
      </dgm:t>
    </dgm:pt>
    <dgm:pt modelId="{049616A8-A793-4C77-8E33-8F4622C118F7}" type="pres">
      <dgm:prSet presAssocID="{8ED530B9-2AE0-4731-B182-B27C1D10B60C}" presName="sibTrans" presStyleLbl="sibTrans1D1" presStyleIdx="6" presStyleCnt="8"/>
      <dgm:spPr/>
      <dgm:t>
        <a:bodyPr/>
        <a:lstStyle/>
        <a:p>
          <a:endParaRPr lang="en-US"/>
        </a:p>
      </dgm:t>
    </dgm:pt>
    <dgm:pt modelId="{3204064E-86B9-4A1D-AC40-6B3607D41628}" type="pres">
      <dgm:prSet presAssocID="{78A95A28-5B18-4CAB-A8F7-FCAAA6066699}" presName="node" presStyleLbl="node1" presStyleIdx="7" presStyleCnt="8" custRadScaleRad="98701" custRadScaleInc="45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E9CCE-C7D2-4139-86F0-64E7E1C35BC1}" type="pres">
      <dgm:prSet presAssocID="{78A95A28-5B18-4CAB-A8F7-FCAAA6066699}" presName="spNode" presStyleCnt="0"/>
      <dgm:spPr/>
      <dgm:t>
        <a:bodyPr/>
        <a:lstStyle/>
        <a:p>
          <a:endParaRPr lang="en-US"/>
        </a:p>
      </dgm:t>
    </dgm:pt>
    <dgm:pt modelId="{19FF4228-BCF6-4DBF-AEE0-CF82A986A726}" type="pres">
      <dgm:prSet presAssocID="{DA16D8F2-7AA0-43B2-99A1-9E110743886E}" presName="sibTrans" presStyleLbl="sibTrans1D1" presStyleIdx="7" presStyleCnt="8"/>
      <dgm:spPr/>
      <dgm:t>
        <a:bodyPr/>
        <a:lstStyle/>
        <a:p>
          <a:endParaRPr lang="en-US"/>
        </a:p>
      </dgm:t>
    </dgm:pt>
  </dgm:ptLst>
  <dgm:cxnLst>
    <dgm:cxn modelId="{3DF33A7E-B2A5-4DCD-BBFE-40D079CF5125}" type="presOf" srcId="{97D4A84A-FD53-4C89-8766-B5C0A5025285}" destId="{F0A86B52-E2FF-4D63-93A1-E61D8377C34A}" srcOrd="0" destOrd="0" presId="urn:microsoft.com/office/officeart/2005/8/layout/cycle5"/>
    <dgm:cxn modelId="{37BF8AAE-F2D1-47FD-80C7-85A2611AA334}" srcId="{65053B36-E459-4699-9118-038C8F52F23D}" destId="{97D4A84A-FD53-4C89-8766-B5C0A5025285}" srcOrd="1" destOrd="0" parTransId="{83CF93A1-5BFE-4327-89FC-F3B074DB56BE}" sibTransId="{5FD615BE-97D0-4C69-8037-060D7CF45582}"/>
    <dgm:cxn modelId="{876BC46C-7336-4E26-A616-3F93F8B14A48}" type="presOf" srcId="{D826B2FE-5AC9-47EE-AEB3-142395FBDE71}" destId="{1E7C3E94-8CB6-456F-B0D4-B3FA407A51A6}" srcOrd="0" destOrd="0" presId="urn:microsoft.com/office/officeart/2005/8/layout/cycle5"/>
    <dgm:cxn modelId="{669CCB14-E5B8-CC48-BF1D-459F50D6BB21}" srcId="{65053B36-E459-4699-9118-038C8F52F23D}" destId="{CA9A9111-DB94-5549-9608-EEE6A3A2D980}" srcOrd="2" destOrd="0" parTransId="{C02256F6-1491-DF41-85E7-7AB4145834E4}" sibTransId="{99C07F7C-24F7-F44B-8AEB-A4EC5174B3B9}"/>
    <dgm:cxn modelId="{40AEB1EB-F14B-4834-8B49-5B8A341D9E96}" type="presOf" srcId="{65053B36-E459-4699-9118-038C8F52F23D}" destId="{6A20FEC1-C6EF-4469-886F-1FB4E4E06963}" srcOrd="0" destOrd="0" presId="urn:microsoft.com/office/officeart/2005/8/layout/cycle5"/>
    <dgm:cxn modelId="{BCD343DC-1B85-4FCF-817B-24887D1B3E23}" srcId="{65053B36-E459-4699-9118-038C8F52F23D}" destId="{D826B2FE-5AC9-47EE-AEB3-142395FBDE71}" srcOrd="4" destOrd="0" parTransId="{CB1A36D4-FDE9-48F2-98C9-29576A48DEAF}" sibTransId="{E81A7496-7C34-4DBF-9C3D-D0A2A73191C8}"/>
    <dgm:cxn modelId="{B17A65A2-442B-42E3-9FBD-D77D7249A133}" type="presOf" srcId="{A8FAAA24-3DB7-4AFE-8D6E-1FF127F6A8FE}" destId="{E2536CDD-7DBF-4C6B-85BF-882FE6A71FDF}" srcOrd="0" destOrd="0" presId="urn:microsoft.com/office/officeart/2005/8/layout/cycle5"/>
    <dgm:cxn modelId="{FCD82302-8E9C-4E36-82B3-999B7197C402}" type="presOf" srcId="{8ED530B9-2AE0-4731-B182-B27C1D10B60C}" destId="{049616A8-A793-4C77-8E33-8F4622C118F7}" srcOrd="0" destOrd="0" presId="urn:microsoft.com/office/officeart/2005/8/layout/cycle5"/>
    <dgm:cxn modelId="{F7DA366E-7F8D-4AB7-8177-A10CEC8FA758}" type="presOf" srcId="{99C07F7C-24F7-F44B-8AEB-A4EC5174B3B9}" destId="{6A2CC0A6-BC38-5041-A60B-0DABCA6762C7}" srcOrd="0" destOrd="0" presId="urn:microsoft.com/office/officeart/2005/8/layout/cycle5"/>
    <dgm:cxn modelId="{0FEACBE7-9877-46A8-9701-E31093846DBA}" srcId="{65053B36-E459-4699-9118-038C8F52F23D}" destId="{A8FAAA24-3DB7-4AFE-8D6E-1FF127F6A8FE}" srcOrd="6" destOrd="0" parTransId="{83664775-34AE-41A2-A40A-AEE1DCB28F5A}" sibTransId="{8ED530B9-2AE0-4731-B182-B27C1D10B60C}"/>
    <dgm:cxn modelId="{DDE8938D-9B46-4EEC-9D74-69D38C6AE27D}" srcId="{65053B36-E459-4699-9118-038C8F52F23D}" destId="{78A95A28-5B18-4CAB-A8F7-FCAAA6066699}" srcOrd="7" destOrd="0" parTransId="{6BE8ECF0-24C5-40B1-9F35-926034AD3A7E}" sibTransId="{DA16D8F2-7AA0-43B2-99A1-9E110743886E}"/>
    <dgm:cxn modelId="{D5392E52-2C59-49D4-A768-32FE8FC7B780}" type="presOf" srcId="{03570386-4604-4B40-84F0-E9CB1E7DA604}" destId="{8864FD29-B527-0A45-AF38-136A7CA3EA73}" srcOrd="0" destOrd="0" presId="urn:microsoft.com/office/officeart/2005/8/layout/cycle5"/>
    <dgm:cxn modelId="{AC03E626-6B74-4204-9942-6BE51A9D4B2C}" type="presOf" srcId="{CA9A9111-DB94-5549-9608-EEE6A3A2D980}" destId="{4BA36C64-20B8-A14E-8759-154A58F6D6C3}" srcOrd="0" destOrd="0" presId="urn:microsoft.com/office/officeart/2005/8/layout/cycle5"/>
    <dgm:cxn modelId="{6FA06DDC-0F38-DE42-863F-EB8F7A4572BE}" srcId="{65053B36-E459-4699-9118-038C8F52F23D}" destId="{4AD66445-1D35-5E4B-97CB-F1868A81F976}" srcOrd="0" destOrd="0" parTransId="{D6E6296C-8865-CD45-8B84-2CE77AEEFEAD}" sibTransId="{03570386-4604-4B40-84F0-E9CB1E7DA604}"/>
    <dgm:cxn modelId="{05ED4A75-CD51-47BD-A4AF-4B32A57708F2}" type="presOf" srcId="{E81A7496-7C34-4DBF-9C3D-D0A2A73191C8}" destId="{0FD4A519-10D4-4EE7-AC3E-EBD7D85740E2}" srcOrd="0" destOrd="0" presId="urn:microsoft.com/office/officeart/2005/8/layout/cycle5"/>
    <dgm:cxn modelId="{32421EC9-472A-4E30-8221-A98EC5DB5AD9}" type="presOf" srcId="{5FD615BE-97D0-4C69-8037-060D7CF45582}" destId="{A9CD118D-5A7B-4B7B-BEB0-016F1E217120}" srcOrd="0" destOrd="0" presId="urn:microsoft.com/office/officeart/2005/8/layout/cycle5"/>
    <dgm:cxn modelId="{1E59B10D-795F-4705-9AA3-50D13C7BEF46}" type="presOf" srcId="{78A95A28-5B18-4CAB-A8F7-FCAAA6066699}" destId="{3204064E-86B9-4A1D-AC40-6B3607D41628}" srcOrd="0" destOrd="0" presId="urn:microsoft.com/office/officeart/2005/8/layout/cycle5"/>
    <dgm:cxn modelId="{06A5C5BA-37D6-48E4-AD94-8FA3B840E62F}" type="presOf" srcId="{4AD66445-1D35-5E4B-97CB-F1868A81F976}" destId="{F21E2F18-F043-2846-95DB-CBAA147D529B}" srcOrd="0" destOrd="0" presId="urn:microsoft.com/office/officeart/2005/8/layout/cycle5"/>
    <dgm:cxn modelId="{6C3643C5-E954-4191-B310-EFCFE5504D26}" type="presOf" srcId="{DA16D8F2-7AA0-43B2-99A1-9E110743886E}" destId="{19FF4228-BCF6-4DBF-AEE0-CF82A986A726}" srcOrd="0" destOrd="0" presId="urn:microsoft.com/office/officeart/2005/8/layout/cycle5"/>
    <dgm:cxn modelId="{D38CF62C-7D88-440B-A41A-DFCBD88EDFBD}" type="presOf" srcId="{4E9C4D69-ADFB-FA46-BE5A-A338E69769FC}" destId="{A691E03B-C59E-9A41-9D57-2D4EBEE14039}" srcOrd="0" destOrd="0" presId="urn:microsoft.com/office/officeart/2005/8/layout/cycle5"/>
    <dgm:cxn modelId="{955893F4-8ADE-43C3-A61C-BA718F452031}" type="presOf" srcId="{661A4A79-0AAA-4C36-BEAB-A61C849008FA}" destId="{25E735C8-6CA7-48F9-B4AF-4D9B92978769}" srcOrd="0" destOrd="0" presId="urn:microsoft.com/office/officeart/2005/8/layout/cycle5"/>
    <dgm:cxn modelId="{6C6D0C39-16F5-4C23-93FF-663C03421B62}" srcId="{65053B36-E459-4699-9118-038C8F52F23D}" destId="{661A4A79-0AAA-4C36-BEAB-A61C849008FA}" srcOrd="5" destOrd="0" parTransId="{1B4B79AA-B091-4787-A5DB-5E75A9449EAF}" sibTransId="{F97789DC-0FAD-4C2E-AB9D-457E85023924}"/>
    <dgm:cxn modelId="{FB0A48C9-CACD-D64A-84A1-E2E068B30F09}" srcId="{65053B36-E459-4699-9118-038C8F52F23D}" destId="{4E9C4D69-ADFB-FA46-BE5A-A338E69769FC}" srcOrd="3" destOrd="0" parTransId="{4BF50C62-AD1D-DE4C-A4C3-1381E584AB9B}" sibTransId="{1C10E232-1094-2848-B981-7AF384410EC9}"/>
    <dgm:cxn modelId="{65662B4D-82B5-4BEA-A882-BB1646CBDD3B}" type="presOf" srcId="{1C10E232-1094-2848-B981-7AF384410EC9}" destId="{FDC707AD-A140-C945-86F6-51E693510697}" srcOrd="0" destOrd="0" presId="urn:microsoft.com/office/officeart/2005/8/layout/cycle5"/>
    <dgm:cxn modelId="{79CE3D20-E9E6-4F2F-B563-7294EFEE6E05}" type="presOf" srcId="{F97789DC-0FAD-4C2E-AB9D-457E85023924}" destId="{7DFDE678-6B1C-4BBC-A38E-46FB50420688}" srcOrd="0" destOrd="0" presId="urn:microsoft.com/office/officeart/2005/8/layout/cycle5"/>
    <dgm:cxn modelId="{825A95CE-0EBA-4D12-AA43-2629349262B9}" type="presParOf" srcId="{6A20FEC1-C6EF-4469-886F-1FB4E4E06963}" destId="{F21E2F18-F043-2846-95DB-CBAA147D529B}" srcOrd="0" destOrd="0" presId="urn:microsoft.com/office/officeart/2005/8/layout/cycle5"/>
    <dgm:cxn modelId="{FF4521A5-E3E7-4018-8497-DE6A389DD170}" type="presParOf" srcId="{6A20FEC1-C6EF-4469-886F-1FB4E4E06963}" destId="{3DAA6B48-225A-4840-B4FD-B5777A24A577}" srcOrd="1" destOrd="0" presId="urn:microsoft.com/office/officeart/2005/8/layout/cycle5"/>
    <dgm:cxn modelId="{CB637724-467F-420E-999C-BB31C1BCD535}" type="presParOf" srcId="{6A20FEC1-C6EF-4469-886F-1FB4E4E06963}" destId="{8864FD29-B527-0A45-AF38-136A7CA3EA73}" srcOrd="2" destOrd="0" presId="urn:microsoft.com/office/officeart/2005/8/layout/cycle5"/>
    <dgm:cxn modelId="{A98A1A7B-8906-43DA-9992-0D5BB850A8A8}" type="presParOf" srcId="{6A20FEC1-C6EF-4469-886F-1FB4E4E06963}" destId="{F0A86B52-E2FF-4D63-93A1-E61D8377C34A}" srcOrd="3" destOrd="0" presId="urn:microsoft.com/office/officeart/2005/8/layout/cycle5"/>
    <dgm:cxn modelId="{908C77E6-D859-43AD-9EEB-1B8E58B2DBF4}" type="presParOf" srcId="{6A20FEC1-C6EF-4469-886F-1FB4E4E06963}" destId="{FDCC661F-5906-4C2E-95FD-42BD7C141BE9}" srcOrd="4" destOrd="0" presId="urn:microsoft.com/office/officeart/2005/8/layout/cycle5"/>
    <dgm:cxn modelId="{2416F86A-9A4B-4328-8231-0C2FBB57908B}" type="presParOf" srcId="{6A20FEC1-C6EF-4469-886F-1FB4E4E06963}" destId="{A9CD118D-5A7B-4B7B-BEB0-016F1E217120}" srcOrd="5" destOrd="0" presId="urn:microsoft.com/office/officeart/2005/8/layout/cycle5"/>
    <dgm:cxn modelId="{CF3B5E68-411B-4CA5-9CF5-7494C217A7B7}" type="presParOf" srcId="{6A20FEC1-C6EF-4469-886F-1FB4E4E06963}" destId="{4BA36C64-20B8-A14E-8759-154A58F6D6C3}" srcOrd="6" destOrd="0" presId="urn:microsoft.com/office/officeart/2005/8/layout/cycle5"/>
    <dgm:cxn modelId="{578A1658-C326-4D84-9864-72274E9C51D5}" type="presParOf" srcId="{6A20FEC1-C6EF-4469-886F-1FB4E4E06963}" destId="{6C64C368-C8AD-DC46-9E87-FF501AEF864A}" srcOrd="7" destOrd="0" presId="urn:microsoft.com/office/officeart/2005/8/layout/cycle5"/>
    <dgm:cxn modelId="{C4F50F93-EF29-41BD-8708-70A8D1EFE733}" type="presParOf" srcId="{6A20FEC1-C6EF-4469-886F-1FB4E4E06963}" destId="{6A2CC0A6-BC38-5041-A60B-0DABCA6762C7}" srcOrd="8" destOrd="0" presId="urn:microsoft.com/office/officeart/2005/8/layout/cycle5"/>
    <dgm:cxn modelId="{506C9294-C45C-4CAD-9B02-42BAD5C1DC6C}" type="presParOf" srcId="{6A20FEC1-C6EF-4469-886F-1FB4E4E06963}" destId="{A691E03B-C59E-9A41-9D57-2D4EBEE14039}" srcOrd="9" destOrd="0" presId="urn:microsoft.com/office/officeart/2005/8/layout/cycle5"/>
    <dgm:cxn modelId="{18E12AB7-8560-43AD-8788-AE2752F018AA}" type="presParOf" srcId="{6A20FEC1-C6EF-4469-886F-1FB4E4E06963}" destId="{74DF1ABC-1CC7-714C-A055-1C41C2DE0346}" srcOrd="10" destOrd="0" presId="urn:microsoft.com/office/officeart/2005/8/layout/cycle5"/>
    <dgm:cxn modelId="{3F5A65CD-AFE9-4235-BB2C-369473F07E3F}" type="presParOf" srcId="{6A20FEC1-C6EF-4469-886F-1FB4E4E06963}" destId="{FDC707AD-A140-C945-86F6-51E693510697}" srcOrd="11" destOrd="0" presId="urn:microsoft.com/office/officeart/2005/8/layout/cycle5"/>
    <dgm:cxn modelId="{603F5526-B23B-40A3-B8BD-D9EE63DF1486}" type="presParOf" srcId="{6A20FEC1-C6EF-4469-886F-1FB4E4E06963}" destId="{1E7C3E94-8CB6-456F-B0D4-B3FA407A51A6}" srcOrd="12" destOrd="0" presId="urn:microsoft.com/office/officeart/2005/8/layout/cycle5"/>
    <dgm:cxn modelId="{8343F897-DFA6-4F0D-BFF0-8D74FAE83958}" type="presParOf" srcId="{6A20FEC1-C6EF-4469-886F-1FB4E4E06963}" destId="{E838B6B8-75DF-4528-9C2A-BB7A7D07CE89}" srcOrd="13" destOrd="0" presId="urn:microsoft.com/office/officeart/2005/8/layout/cycle5"/>
    <dgm:cxn modelId="{0B2F9F53-597A-4FC0-B275-178548B6280F}" type="presParOf" srcId="{6A20FEC1-C6EF-4469-886F-1FB4E4E06963}" destId="{0FD4A519-10D4-4EE7-AC3E-EBD7D85740E2}" srcOrd="14" destOrd="0" presId="urn:microsoft.com/office/officeart/2005/8/layout/cycle5"/>
    <dgm:cxn modelId="{3BDA3121-F1F7-47D0-916A-7F9D395B36FB}" type="presParOf" srcId="{6A20FEC1-C6EF-4469-886F-1FB4E4E06963}" destId="{25E735C8-6CA7-48F9-B4AF-4D9B92978769}" srcOrd="15" destOrd="0" presId="urn:microsoft.com/office/officeart/2005/8/layout/cycle5"/>
    <dgm:cxn modelId="{87F99C0A-60A9-403C-ADF5-7AA4036AA283}" type="presParOf" srcId="{6A20FEC1-C6EF-4469-886F-1FB4E4E06963}" destId="{EC522338-C25D-4866-ABF3-7A3BB86AF8C6}" srcOrd="16" destOrd="0" presId="urn:microsoft.com/office/officeart/2005/8/layout/cycle5"/>
    <dgm:cxn modelId="{777400A3-95D9-4CDD-BF9F-7BBDCD7F3658}" type="presParOf" srcId="{6A20FEC1-C6EF-4469-886F-1FB4E4E06963}" destId="{7DFDE678-6B1C-4BBC-A38E-46FB50420688}" srcOrd="17" destOrd="0" presId="urn:microsoft.com/office/officeart/2005/8/layout/cycle5"/>
    <dgm:cxn modelId="{12AED441-0B19-4292-80C7-C4E9E580A622}" type="presParOf" srcId="{6A20FEC1-C6EF-4469-886F-1FB4E4E06963}" destId="{E2536CDD-7DBF-4C6B-85BF-882FE6A71FDF}" srcOrd="18" destOrd="0" presId="urn:microsoft.com/office/officeart/2005/8/layout/cycle5"/>
    <dgm:cxn modelId="{AD896F81-4847-4DCA-B461-F83A44EC8A83}" type="presParOf" srcId="{6A20FEC1-C6EF-4469-886F-1FB4E4E06963}" destId="{6D500B74-16A3-4CA0-A0E3-C2CBAAB4F994}" srcOrd="19" destOrd="0" presId="urn:microsoft.com/office/officeart/2005/8/layout/cycle5"/>
    <dgm:cxn modelId="{C59D2036-6F59-42C0-9C77-55A244B48F71}" type="presParOf" srcId="{6A20FEC1-C6EF-4469-886F-1FB4E4E06963}" destId="{049616A8-A793-4C77-8E33-8F4622C118F7}" srcOrd="20" destOrd="0" presId="urn:microsoft.com/office/officeart/2005/8/layout/cycle5"/>
    <dgm:cxn modelId="{594325BC-A833-4432-8E8F-FFB8EF3B4CD3}" type="presParOf" srcId="{6A20FEC1-C6EF-4469-886F-1FB4E4E06963}" destId="{3204064E-86B9-4A1D-AC40-6B3607D41628}" srcOrd="21" destOrd="0" presId="urn:microsoft.com/office/officeart/2005/8/layout/cycle5"/>
    <dgm:cxn modelId="{58071DA5-49C6-424D-9172-3780F2FFE276}" type="presParOf" srcId="{6A20FEC1-C6EF-4469-886F-1FB4E4E06963}" destId="{285E9CCE-C7D2-4139-86F0-64E7E1C35BC1}" srcOrd="22" destOrd="0" presId="urn:microsoft.com/office/officeart/2005/8/layout/cycle5"/>
    <dgm:cxn modelId="{F69D8C37-5905-400A-A79F-9B27719C5769}" type="presParOf" srcId="{6A20FEC1-C6EF-4469-886F-1FB4E4E06963}" destId="{19FF4228-BCF6-4DBF-AEE0-CF82A986A726}" srcOrd="23" destOrd="0" presId="urn:microsoft.com/office/officeart/2005/8/layout/cycle5"/>
  </dgm:cxnLst>
  <dgm:bg>
    <a:noFill/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E2F18-F043-2846-95DB-CBAA147D529B}">
      <dsp:nvSpPr>
        <dsp:cNvPr id="0" name=""/>
        <dsp:cNvSpPr/>
      </dsp:nvSpPr>
      <dsp:spPr>
        <a:xfrm>
          <a:off x="3065772" y="0"/>
          <a:ext cx="1104764" cy="718096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rgbClr val="186072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Collect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3100827" y="35055"/>
        <a:ext cx="1034654" cy="647986"/>
      </dsp:txXfrm>
    </dsp:sp>
    <dsp:sp modelId="{8864FD29-B527-0A45-AF38-136A7CA3EA73}">
      <dsp:nvSpPr>
        <dsp:cNvPr id="0" name=""/>
        <dsp:cNvSpPr/>
      </dsp:nvSpPr>
      <dsp:spPr>
        <a:xfrm>
          <a:off x="1433650" y="409120"/>
          <a:ext cx="4989942" cy="4989942"/>
        </a:xfrm>
        <a:custGeom>
          <a:avLst/>
          <a:gdLst/>
          <a:ahLst/>
          <a:cxnLst/>
          <a:rect l="0" t="0" r="0" b="0"/>
          <a:pathLst>
            <a:path>
              <a:moveTo>
                <a:pt x="2953195" y="42439"/>
              </a:moveTo>
              <a:arcTo wR="2494971" hR="2494971" stAng="16834978" swAng="915681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86B52-E2FF-4D63-93A1-E61D8377C34A}">
      <dsp:nvSpPr>
        <dsp:cNvPr id="0" name=""/>
        <dsp:cNvSpPr/>
      </dsp:nvSpPr>
      <dsp:spPr>
        <a:xfrm>
          <a:off x="5041828" y="762419"/>
          <a:ext cx="1104764" cy="718096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rgbClr val="186072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Assure</a:t>
          </a:r>
        </a:p>
      </dsp:txBody>
      <dsp:txXfrm>
        <a:off x="5076883" y="797474"/>
        <a:ext cx="1034654" cy="647986"/>
      </dsp:txXfrm>
    </dsp:sp>
    <dsp:sp modelId="{A9CD118D-5A7B-4B7B-BEB0-016F1E217120}">
      <dsp:nvSpPr>
        <dsp:cNvPr id="0" name=""/>
        <dsp:cNvSpPr/>
      </dsp:nvSpPr>
      <dsp:spPr>
        <a:xfrm>
          <a:off x="1730581" y="871256"/>
          <a:ext cx="4989942" cy="4989942"/>
        </a:xfrm>
        <a:custGeom>
          <a:avLst/>
          <a:gdLst/>
          <a:ahLst/>
          <a:cxnLst/>
          <a:rect l="0" t="0" r="0" b="0"/>
          <a:pathLst>
            <a:path>
              <a:moveTo>
                <a:pt x="4295751" y="768103"/>
              </a:moveTo>
              <a:arcTo wR="2494971" hR="2494971" stAng="18972018" swAng="967781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A36C64-20B8-A14E-8759-154A58F6D6C3}">
      <dsp:nvSpPr>
        <dsp:cNvPr id="0" name=""/>
        <dsp:cNvSpPr/>
      </dsp:nvSpPr>
      <dsp:spPr>
        <a:xfrm>
          <a:off x="5946745" y="2416516"/>
          <a:ext cx="1235977" cy="718096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rgbClr val="186072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Describe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5981800" y="2451571"/>
        <a:ext cx="1165867" cy="647986"/>
      </dsp:txXfrm>
    </dsp:sp>
    <dsp:sp modelId="{6A2CC0A6-BC38-5041-A60B-0DABCA6762C7}">
      <dsp:nvSpPr>
        <dsp:cNvPr id="0" name=""/>
        <dsp:cNvSpPr/>
      </dsp:nvSpPr>
      <dsp:spPr>
        <a:xfrm>
          <a:off x="1730574" y="-259625"/>
          <a:ext cx="4989942" cy="4989942"/>
        </a:xfrm>
        <a:custGeom>
          <a:avLst/>
          <a:gdLst/>
          <a:ahLst/>
          <a:cxnLst/>
          <a:rect l="0" t="0" r="0" b="0"/>
          <a:pathLst>
            <a:path>
              <a:moveTo>
                <a:pt x="4704446" y="3653894"/>
              </a:moveTo>
              <a:arcTo wR="2494971" hR="2494971" stAng="1660686" swAng="120704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1E03B-C59E-9A41-9D57-2D4EBEE14039}">
      <dsp:nvSpPr>
        <dsp:cNvPr id="0" name=""/>
        <dsp:cNvSpPr/>
      </dsp:nvSpPr>
      <dsp:spPr>
        <a:xfrm>
          <a:off x="4829983" y="4262662"/>
          <a:ext cx="1104764" cy="718096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rgbClr val="186072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Deposit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865038" y="4297717"/>
        <a:ext cx="1034654" cy="647986"/>
      </dsp:txXfrm>
    </dsp:sp>
    <dsp:sp modelId="{FDC707AD-A140-C945-86F6-51E693510697}">
      <dsp:nvSpPr>
        <dsp:cNvPr id="0" name=""/>
        <dsp:cNvSpPr/>
      </dsp:nvSpPr>
      <dsp:spPr>
        <a:xfrm>
          <a:off x="1165062" y="337249"/>
          <a:ext cx="4989942" cy="4989942"/>
        </a:xfrm>
        <a:custGeom>
          <a:avLst/>
          <a:gdLst/>
          <a:ahLst/>
          <a:cxnLst/>
          <a:rect l="0" t="0" r="0" b="0"/>
          <a:pathLst>
            <a:path>
              <a:moveTo>
                <a:pt x="3654535" y="4704109"/>
              </a:moveTo>
              <a:arcTo wR="2494971" hR="2494971" stAng="3738316" swAng="516969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7C3E94-8CB6-456F-B0D4-B3FA407A51A6}">
      <dsp:nvSpPr>
        <dsp:cNvPr id="0" name=""/>
        <dsp:cNvSpPr/>
      </dsp:nvSpPr>
      <dsp:spPr>
        <a:xfrm>
          <a:off x="2975018" y="4980837"/>
          <a:ext cx="1381883" cy="718096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rgbClr val="186072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Preserve</a:t>
          </a:r>
        </a:p>
      </dsp:txBody>
      <dsp:txXfrm>
        <a:off x="3010073" y="5015892"/>
        <a:ext cx="1311773" cy="647986"/>
      </dsp:txXfrm>
    </dsp:sp>
    <dsp:sp modelId="{0FD4A519-10D4-4EE7-AC3E-EBD7D85740E2}">
      <dsp:nvSpPr>
        <dsp:cNvPr id="0" name=""/>
        <dsp:cNvSpPr/>
      </dsp:nvSpPr>
      <dsp:spPr>
        <a:xfrm>
          <a:off x="1201291" y="372182"/>
          <a:ext cx="4989942" cy="4989942"/>
        </a:xfrm>
        <a:custGeom>
          <a:avLst/>
          <a:gdLst/>
          <a:ahLst/>
          <a:cxnLst/>
          <a:rect l="0" t="0" r="0" b="0"/>
          <a:pathLst>
            <a:path>
              <a:moveTo>
                <a:pt x="1646918" y="4841391"/>
              </a:moveTo>
              <a:arcTo wR="2494971" hR="2494971" stAng="6592265" swAng="555054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735C8-6CA7-48F9-B4AF-4D9B92978769}">
      <dsp:nvSpPr>
        <dsp:cNvPr id="0" name=""/>
        <dsp:cNvSpPr/>
      </dsp:nvSpPr>
      <dsp:spPr>
        <a:xfrm>
          <a:off x="1151808" y="4260512"/>
          <a:ext cx="1492139" cy="718096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rgbClr val="186072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Discover</a:t>
          </a:r>
        </a:p>
      </dsp:txBody>
      <dsp:txXfrm>
        <a:off x="1186863" y="4295567"/>
        <a:ext cx="1422029" cy="647986"/>
      </dsp:txXfrm>
    </dsp:sp>
    <dsp:sp modelId="{7DFDE678-6B1C-4BBC-A38E-46FB50420688}">
      <dsp:nvSpPr>
        <dsp:cNvPr id="0" name=""/>
        <dsp:cNvSpPr/>
      </dsp:nvSpPr>
      <dsp:spPr>
        <a:xfrm>
          <a:off x="762475" y="-94299"/>
          <a:ext cx="4989942" cy="4989942"/>
        </a:xfrm>
        <a:custGeom>
          <a:avLst/>
          <a:gdLst/>
          <a:ahLst/>
          <a:cxnLst/>
          <a:rect l="0" t="0" r="0" b="0"/>
          <a:pathLst>
            <a:path>
              <a:moveTo>
                <a:pt x="651533" y="4176226"/>
              </a:moveTo>
              <a:arcTo wR="2494971" hR="2494971" stAng="8258071" swAng="1069031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36CDD-7DBF-4C6B-85BF-882FE6A71FDF}">
      <dsp:nvSpPr>
        <dsp:cNvPr id="0" name=""/>
        <dsp:cNvSpPr/>
      </dsp:nvSpPr>
      <dsp:spPr>
        <a:xfrm>
          <a:off x="201280" y="2483207"/>
          <a:ext cx="1343150" cy="718096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rgbClr val="186072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Integrate</a:t>
          </a:r>
        </a:p>
      </dsp:txBody>
      <dsp:txXfrm>
        <a:off x="236335" y="2518262"/>
        <a:ext cx="1273040" cy="647986"/>
      </dsp:txXfrm>
    </dsp:sp>
    <dsp:sp modelId="{049616A8-A793-4C77-8E33-8F4622C118F7}">
      <dsp:nvSpPr>
        <dsp:cNvPr id="0" name=""/>
        <dsp:cNvSpPr/>
      </dsp:nvSpPr>
      <dsp:spPr>
        <a:xfrm>
          <a:off x="752930" y="827848"/>
          <a:ext cx="4989942" cy="4989942"/>
        </a:xfrm>
        <a:custGeom>
          <a:avLst/>
          <a:gdLst/>
          <a:ahLst/>
          <a:cxnLst/>
          <a:rect l="0" t="0" r="0" b="0"/>
          <a:pathLst>
            <a:path>
              <a:moveTo>
                <a:pt x="240605" y="1425991"/>
              </a:moveTo>
              <a:arcTo wR="2494971" hR="2494971" stAng="12322168" swAng="1044966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4064E-86B9-4A1D-AC40-6B3607D41628}">
      <dsp:nvSpPr>
        <dsp:cNvPr id="0" name=""/>
        <dsp:cNvSpPr/>
      </dsp:nvSpPr>
      <dsp:spPr>
        <a:xfrm>
          <a:off x="1345495" y="736390"/>
          <a:ext cx="1104764" cy="718096"/>
        </a:xfrm>
        <a:prstGeom prst="round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rgbClr val="186072"/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Analyze</a:t>
          </a:r>
        </a:p>
      </dsp:txBody>
      <dsp:txXfrm>
        <a:off x="1380550" y="771445"/>
        <a:ext cx="1034654" cy="647986"/>
      </dsp:txXfrm>
    </dsp:sp>
    <dsp:sp modelId="{19FF4228-BCF6-4DBF-AEE0-CF82A986A726}">
      <dsp:nvSpPr>
        <dsp:cNvPr id="0" name=""/>
        <dsp:cNvSpPr/>
      </dsp:nvSpPr>
      <dsp:spPr>
        <a:xfrm>
          <a:off x="1236152" y="330523"/>
          <a:ext cx="4989942" cy="4989942"/>
        </a:xfrm>
        <a:custGeom>
          <a:avLst/>
          <a:gdLst/>
          <a:ahLst/>
          <a:cxnLst/>
          <a:rect l="0" t="0" r="0" b="0"/>
          <a:pathLst>
            <a:path>
              <a:moveTo>
                <a:pt x="1261833" y="326042"/>
              </a:moveTo>
              <a:arcTo wR="2494971" hR="2494971" stAng="14422784" swAng="637964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292" y="0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D3C45380-2B21-44FE-9F22-3D7574EA847A}" type="datetimeFigureOut">
              <a:rPr lang="en-US" smtClean="0"/>
              <a:pPr/>
              <a:t>6/20/2019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292" y="8830153"/>
            <a:ext cx="3037523" cy="464662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5E742277-8260-446D-BD51-CB94B775660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64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r">
              <a:defRPr sz="1200"/>
            </a:lvl1pPr>
          </a:lstStyle>
          <a:p>
            <a:pPr>
              <a:defRPr/>
            </a:pPr>
            <a:fld id="{DEA83733-44E7-4186-ACBC-830CCE94E677}" type="datetimeFigureOut">
              <a:rPr lang="en-US"/>
              <a:pPr>
                <a:defRPr/>
              </a:pPr>
              <a:t>6/20/2019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8" rIns="93175" bIns="46588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5" tIns="46588" rIns="93175" bIns="4658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r">
              <a:defRPr sz="1200"/>
            </a:lvl1pPr>
          </a:lstStyle>
          <a:p>
            <a:pPr>
              <a:defRPr/>
            </a:pPr>
            <a:fld id="{FD5B5A2B-FD53-4C24-9A72-72FC3F91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22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hangingPunct="0"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51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1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AAFFE5-8144-402B-A2F5-6C2973569ED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911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BC56C-BAE9-4C87-AFC7-271F76C2B46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Academic respondents are more likely to have sole responsibility for approving access to some or all of their datasets.</a:t>
            </a:r>
          </a:p>
          <a:p>
            <a:r>
              <a:rPr lang="en-US" dirty="0" smtClean="0"/>
              <a:t>Academic 83%, Government 63%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BC56C-BAE9-4C87-AFC7-271F76C2B46C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09C6D-A398-4169-8B0B-2AFE482CC2B6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5B5A2B-FD53-4C24-9A72-72FC3F915CE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703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AAFFE5-8144-402B-A2F5-6C2973569EDF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9754-7F7B-4203-B63F-79B2DD09714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019800" y="6096000"/>
            <a:ext cx="2819400" cy="458788"/>
            <a:chOff x="5638800" y="6172200"/>
            <a:chExt cx="2819400" cy="458788"/>
          </a:xfrm>
        </p:grpSpPr>
        <p:pic>
          <p:nvPicPr>
            <p:cNvPr id="8" name="Picture 1" descr="UT Signature Horizonta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38800" y="6172200"/>
              <a:ext cx="281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5715000" y="6400800"/>
              <a:ext cx="27432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900" b="1" dirty="0">
                  <a:latin typeface="Times New Roman" pitchFamily="18" charset="0"/>
                  <a:cs typeface="Times New Roman" pitchFamily="18" charset="0"/>
                </a:rPr>
                <a:t>Center for Information and Communication Studies</a:t>
              </a: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CE9242-B4E9-41E8-BFBA-EE5A54D1713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39C53-166F-48EA-A68D-F1354B1B06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C5FE7-23D9-403B-998E-1EB096805D0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fld id="{4B79D74F-F25B-425C-B6D7-8314691B55E4}" type="slidenum">
              <a:rPr lang="en-US" smtClean="0"/>
              <a:pPr algn="l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9754-7F7B-4203-B63F-79B2DD0971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6BE106-E8AC-4A78-AD7D-1F5B802250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4E12BD-2DE0-47C8-A14D-EF1D9F984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E4D31-E300-4B48-AFE5-777CC211D1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AEF2A-216D-4A4D-B565-9F28DBE90DA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9754-7F7B-4203-B63F-79B2DD0971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6019800" y="6096000"/>
            <a:ext cx="2819400" cy="458788"/>
            <a:chOff x="5638800" y="6172200"/>
            <a:chExt cx="2819400" cy="458788"/>
          </a:xfrm>
        </p:grpSpPr>
        <p:pic>
          <p:nvPicPr>
            <p:cNvPr id="8" name="Picture 1" descr="UT Signature Horizonta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38800" y="6172200"/>
              <a:ext cx="281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5715000" y="6400800"/>
              <a:ext cx="27432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Center for Information and Communication Studies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859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4CA7F18-1105-4CF2-9FE7-2C28855068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83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CE9242-B4E9-41E8-BFBA-EE5A54D171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893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39C53-166F-48EA-A68D-F1354B1B06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792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C5FE7-23D9-403B-998E-1EB096805D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95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fld id="{4B79D74F-F25B-425C-B6D7-8314691B55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017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9754-7F7B-4203-B63F-79B2DD0971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394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6BE106-E8AC-4A78-AD7D-1F5B802250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737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4E12BD-2DE0-47C8-A14D-EF1D9F9848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97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E4D31-E300-4B48-AFE5-777CC211D1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451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AEF2A-216D-4A4D-B565-9F28DBE90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1872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530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9754-7F7B-4203-B63F-79B2DD0971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6019800" y="6096000"/>
            <a:ext cx="2819400" cy="458788"/>
            <a:chOff x="5638800" y="6172200"/>
            <a:chExt cx="2819400" cy="458788"/>
          </a:xfrm>
        </p:grpSpPr>
        <p:pic>
          <p:nvPicPr>
            <p:cNvPr id="8" name="Picture 1" descr="UT Signature Horizonta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38800" y="6172200"/>
              <a:ext cx="281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5715000" y="6400800"/>
              <a:ext cx="27432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Center for Information and Communication Studies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49380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4CA7F18-1105-4CF2-9FE7-2C28855068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20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CE9242-B4E9-41E8-BFBA-EE5A54D171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3777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39C53-166F-48EA-A68D-F1354B1B06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83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C5FE7-23D9-403B-998E-1EB096805D0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910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fld id="{4B79D74F-F25B-425C-B6D7-8314691B55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085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9754-7F7B-4203-B63F-79B2DD0971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78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6BE106-E8AC-4A78-AD7D-1F5B802250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5846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4E12BD-2DE0-47C8-A14D-EF1D9F9848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6356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E4D31-E300-4B48-AFE5-777CC211D1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054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AEF2A-216D-4A4D-B565-9F28DBE90D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98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66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8EFB9754-7F7B-4203-B63F-79B2DD09714C}" type="slidenum">
              <a:rPr lang="en-US" smtClean="0"/>
              <a:pPr algn="l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096000" y="6246812"/>
            <a:ext cx="2819400" cy="458788"/>
            <a:chOff x="5638800" y="6172200"/>
            <a:chExt cx="2819400" cy="458788"/>
          </a:xfrm>
        </p:grpSpPr>
        <p:pic>
          <p:nvPicPr>
            <p:cNvPr id="8" name="Picture 1" descr="UT Signature Horizontal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638800" y="6172200"/>
              <a:ext cx="281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5715000" y="6400800"/>
              <a:ext cx="27432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900" b="1" dirty="0">
                  <a:latin typeface="Times New Roman" pitchFamily="18" charset="0"/>
                  <a:cs typeface="Times New Roman" pitchFamily="18" charset="0"/>
                </a:rPr>
                <a:t>Center for Information and Communication Studies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55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8EFB9754-7F7B-4203-B63F-79B2DD0971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0" y="6246812"/>
            <a:ext cx="2819400" cy="458788"/>
            <a:chOff x="5638800" y="6172200"/>
            <a:chExt cx="2819400" cy="458788"/>
          </a:xfrm>
        </p:grpSpPr>
        <p:pic>
          <p:nvPicPr>
            <p:cNvPr id="8" name="Picture 1" descr="UT Signature Horizontal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638800" y="6172200"/>
              <a:ext cx="281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5715000" y="6400800"/>
              <a:ext cx="27432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Center for Information and Communication Studies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71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24600"/>
            <a:ext cx="2133600" cy="365125"/>
          </a:xfrm>
          <a:prstGeom prst="rect">
            <a:avLst/>
          </a:prstGeom>
        </p:spPr>
        <p:txBody>
          <a:bodyPr vert="horz" lIns="91440" tIns="45720" rIns="9144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8EFB9754-7F7B-4203-B63F-79B2DD0971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0" y="6246812"/>
            <a:ext cx="2819400" cy="458788"/>
            <a:chOff x="5638800" y="6172200"/>
            <a:chExt cx="2819400" cy="458788"/>
          </a:xfrm>
        </p:grpSpPr>
        <p:pic>
          <p:nvPicPr>
            <p:cNvPr id="8" name="Picture 1" descr="UT Signature Horizontal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638800" y="6172200"/>
              <a:ext cx="28194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5715000" y="6400800"/>
              <a:ext cx="2743200" cy="23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Center for Information and Communication Studies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170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B9754-7F7B-4203-B63F-79B2DD09714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5462" y="228600"/>
            <a:ext cx="8915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+mj-lt"/>
              </a:rPr>
              <a:t>Sharing Data: </a:t>
            </a:r>
          </a:p>
          <a:p>
            <a:pPr algn="ctr"/>
            <a:r>
              <a:rPr lang="en-US" sz="4400" dirty="0" smtClean="0">
                <a:latin typeface="+mj-lt"/>
              </a:rPr>
              <a:t>Practices, Barriers, &amp; Incentives</a:t>
            </a:r>
            <a:endParaRPr lang="en-US" sz="4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21" y="1828800"/>
            <a:ext cx="86237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+mn-lt"/>
                <a:cs typeface="Arial" pitchFamily="34" charset="0"/>
              </a:rPr>
              <a:t>Carol </a:t>
            </a:r>
            <a:r>
              <a:rPr lang="en-US" sz="3200" dirty="0" err="1" smtClean="0">
                <a:latin typeface="+mn-lt"/>
                <a:cs typeface="Arial" pitchFamily="34" charset="0"/>
              </a:rPr>
              <a:t>Tenopir</a:t>
            </a:r>
            <a:r>
              <a:rPr lang="en-US" sz="3200" dirty="0">
                <a:latin typeface="+mn-lt"/>
                <a:cs typeface="Arial" pitchFamily="34" charset="0"/>
              </a:rPr>
              <a:t/>
            </a:r>
            <a:br>
              <a:rPr lang="en-US" sz="3200" dirty="0">
                <a:latin typeface="+mn-lt"/>
                <a:cs typeface="Arial" pitchFamily="34" charset="0"/>
              </a:rPr>
            </a:br>
            <a:r>
              <a:rPr lang="en-US" sz="3200" dirty="0">
                <a:latin typeface="+mn-lt"/>
                <a:cs typeface="Arial" pitchFamily="34" charset="0"/>
              </a:rPr>
              <a:t>Jeffrey van der </a:t>
            </a:r>
            <a:r>
              <a:rPr lang="en-US" sz="3200" dirty="0" err="1" smtClean="0">
                <a:latin typeface="+mn-lt"/>
                <a:cs typeface="Arial" pitchFamily="34" charset="0"/>
              </a:rPr>
              <a:t>Hoeven</a:t>
            </a:r>
            <a:r>
              <a:rPr lang="en-US" sz="3200" dirty="0" smtClean="0">
                <a:latin typeface="+mn-lt"/>
                <a:cs typeface="Arial" pitchFamily="34" charset="0"/>
              </a:rPr>
              <a:t> </a:t>
            </a:r>
            <a:r>
              <a:rPr lang="en-US" sz="3200" dirty="0">
                <a:latin typeface="+mn-lt"/>
                <a:cs typeface="Arial" pitchFamily="34" charset="0"/>
              </a:rPr>
              <a:t/>
            </a:r>
            <a:br>
              <a:rPr lang="en-US" sz="3200" dirty="0">
                <a:latin typeface="+mn-lt"/>
                <a:cs typeface="Arial" pitchFamily="34" charset="0"/>
              </a:rPr>
            </a:br>
            <a:r>
              <a:rPr lang="en-US" sz="3200" dirty="0">
                <a:latin typeface="+mn-lt"/>
                <a:cs typeface="Arial" pitchFamily="34" charset="0"/>
              </a:rPr>
              <a:t>Jim </a:t>
            </a:r>
            <a:r>
              <a:rPr lang="en-US" sz="3200" dirty="0" smtClean="0">
                <a:latin typeface="+mn-lt"/>
                <a:cs typeface="Arial" pitchFamily="34" charset="0"/>
              </a:rPr>
              <a:t>Malone and </a:t>
            </a:r>
            <a:r>
              <a:rPr lang="en-US" sz="3200" dirty="0" err="1">
                <a:latin typeface="+mn-lt"/>
                <a:cs typeface="Arial" pitchFamily="34" charset="0"/>
              </a:rPr>
              <a:t>Priyanki</a:t>
            </a:r>
            <a:r>
              <a:rPr lang="en-US" sz="3200" dirty="0">
                <a:latin typeface="+mn-lt"/>
                <a:cs typeface="Arial" pitchFamily="34" charset="0"/>
              </a:rPr>
              <a:t> </a:t>
            </a:r>
            <a:r>
              <a:rPr lang="en-US" sz="3200" dirty="0" err="1" smtClean="0">
                <a:latin typeface="+mn-lt"/>
                <a:cs typeface="Arial" pitchFamily="34" charset="0"/>
              </a:rPr>
              <a:t>Sinha</a:t>
            </a:r>
            <a:endParaRPr lang="en-US" sz="3200" dirty="0" smtClean="0">
              <a:latin typeface="+mn-lt"/>
              <a:cs typeface="Arial" pitchFamily="34" charset="0"/>
            </a:endParaRPr>
          </a:p>
          <a:p>
            <a:pPr algn="ctr"/>
            <a:r>
              <a:rPr lang="en-US" sz="3200" dirty="0" smtClean="0">
                <a:latin typeface="+mn-lt"/>
                <a:cs typeface="Arial" pitchFamily="34" charset="0"/>
              </a:rPr>
              <a:t>Carole Palmer</a:t>
            </a:r>
            <a:endParaRPr lang="en-US" sz="3200" dirty="0">
              <a:latin typeface="+mn-lt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6970" y="4495800"/>
            <a:ext cx="5192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ASIST 2011 Annual Meeting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8357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fld id="{4B79D74F-F25B-425C-B6D7-8314691B55E4}" type="slidenum">
              <a:rPr lang="en-US" smtClean="0"/>
              <a:pPr algn="l">
                <a:defRPr/>
              </a:pPr>
              <a:t>2</a:t>
            </a:fld>
            <a:endParaRPr lang="en-US" dirty="0"/>
          </a:p>
        </p:txBody>
      </p:sp>
      <p:pic>
        <p:nvPicPr>
          <p:cNvPr id="1026" name="Picture 2" descr="http://research.microsoft.com/en-us/collaboration/fourthparadigm/fpcover-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379898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Kayce\AppData\Local\Microsoft\Windows\Temporary Internet Files\Content.IE5\5LM5DSG9\MP900437265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398" y="381000"/>
            <a:ext cx="2947238" cy="221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yce\AppData\Local\Microsoft\Windows\Temporary Internet Files\Content.IE5\Q8FI8WN5\MP900321102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617" y="3124200"/>
            <a:ext cx="1828800" cy="256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921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2204778" y="1661154"/>
            <a:ext cx="4267200" cy="37338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117600">
              <a:schemeClr val="tx2">
                <a:lumMod val="20000"/>
                <a:lumOff val="80000"/>
                <a:alpha val="53000"/>
              </a:schemeClr>
            </a:glow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300287" y="1676394"/>
            <a:ext cx="4314825" cy="3733800"/>
          </a:xfrm>
          <a:prstGeom prst="ellipse">
            <a:avLst/>
          </a:prstGeom>
          <a:solidFill>
            <a:schemeClr val="tx2">
              <a:lumMod val="75000"/>
              <a:alpha val="78000"/>
            </a:schemeClr>
          </a:solidFill>
          <a:ln>
            <a:noFill/>
          </a:ln>
          <a:effectLst>
            <a:glow rad="228600">
              <a:schemeClr val="tx2">
                <a:lumMod val="20000"/>
                <a:lumOff val="80000"/>
                <a:alpha val="40000"/>
              </a:schemeClr>
            </a:glow>
            <a:outerShdw blurRad="50800" dist="50800" dir="5400000" sx="78000" sy="78000" algn="ctr" rotWithShape="0">
              <a:schemeClr val="tx2">
                <a:lumMod val="40000"/>
                <a:lumOff val="60000"/>
                <a:alpha val="85000"/>
              </a:schemeClr>
            </a:outerShdw>
            <a:softEdge rad="609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EFB9754-7F7B-4203-B63F-79B2DD09714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286640"/>
              </p:ext>
            </p:extLst>
          </p:nvPr>
        </p:nvGraphicFramePr>
        <p:xfrm>
          <a:off x="818277" y="670554"/>
          <a:ext cx="7182723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itle 3"/>
          <p:cNvSpPr txBox="1">
            <a:spLocks/>
          </p:cNvSpPr>
          <p:nvPr/>
        </p:nvSpPr>
        <p:spPr>
          <a:xfrm>
            <a:off x="457200" y="-53975"/>
            <a:ext cx="8229600" cy="8921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</a:rPr>
              <a:t>Data Life Cycle</a:t>
            </a:r>
          </a:p>
        </p:txBody>
      </p:sp>
      <p:pic>
        <p:nvPicPr>
          <p:cNvPr id="12" name="Picture 1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228600"/>
            <a:ext cx="1974273" cy="51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352800" y="3235667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Assessment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718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609600"/>
            <a:ext cx="8382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Data Stakeholders</a:t>
            </a:r>
            <a:endParaRPr lang="en-US" sz="4000" dirty="0"/>
          </a:p>
        </p:txBody>
      </p:sp>
      <p:pic>
        <p:nvPicPr>
          <p:cNvPr id="22532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4480655"/>
            <a:ext cx="1829385" cy="1234345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</p:spPr>
      </p:pic>
      <p:grpSp>
        <p:nvGrpSpPr>
          <p:cNvPr id="20" name="Group 19"/>
          <p:cNvGrpSpPr/>
          <p:nvPr/>
        </p:nvGrpSpPr>
        <p:grpSpPr>
          <a:xfrm>
            <a:off x="457200" y="1967502"/>
            <a:ext cx="8305800" cy="4872721"/>
            <a:chOff x="457200" y="1676400"/>
            <a:chExt cx="8305800" cy="4872721"/>
          </a:xfrm>
        </p:grpSpPr>
        <p:pic>
          <p:nvPicPr>
            <p:cNvPr id="1029" name="Picture 5" descr="C:\Users\Kayce\AppData\Local\Microsoft\Windows\Temporary Internet Files\Content.IE5\Q8FI8WN5\MP900439522[1]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2251" y="3953258"/>
              <a:ext cx="2050834" cy="1764866"/>
            </a:xfrm>
            <a:prstGeom prst="rect">
              <a:avLst/>
            </a:prstGeom>
            <a:noFill/>
            <a:ln w="12700" cmpd="sng">
              <a:solidFill>
                <a:srgbClr val="18607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3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64912" y="3953258"/>
              <a:ext cx="1821406" cy="1567429"/>
            </a:xfrm>
            <a:prstGeom prst="rect">
              <a:avLst/>
            </a:prstGeom>
            <a:noFill/>
            <a:ln w="12700" cmpd="sng">
              <a:solidFill>
                <a:srgbClr val="186072"/>
              </a:solidFill>
              <a:miter lim="800000"/>
              <a:headEnd/>
              <a:tailEnd/>
            </a:ln>
          </p:spPr>
        </p:pic>
        <p:sp>
          <p:nvSpPr>
            <p:cNvPr id="22533" name="TextBox 13"/>
            <p:cNvSpPr txBox="1">
              <a:spLocks noChangeArrowheads="1"/>
            </p:cNvSpPr>
            <p:nvPr/>
          </p:nvSpPr>
          <p:spPr bwMode="auto">
            <a:xfrm>
              <a:off x="457200" y="5423898"/>
              <a:ext cx="1752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Calibri"/>
                </a:rPr>
                <a:t>Scientists</a:t>
              </a:r>
            </a:p>
          </p:txBody>
        </p:sp>
        <p:pic>
          <p:nvPicPr>
            <p:cNvPr id="22534" name="Picture 2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63982" y="4181348"/>
              <a:ext cx="2099018" cy="1197676"/>
            </a:xfrm>
            <a:prstGeom prst="rect">
              <a:avLst/>
            </a:prstGeom>
            <a:noFill/>
            <a:ln w="12700" cmpd="sng">
              <a:solidFill>
                <a:srgbClr val="186072"/>
              </a:solidFill>
              <a:miter lim="800000"/>
              <a:headEnd/>
              <a:tailEnd/>
            </a:ln>
          </p:spPr>
        </p:pic>
        <p:sp>
          <p:nvSpPr>
            <p:cNvPr id="22536" name="TextBox 18"/>
            <p:cNvSpPr txBox="1">
              <a:spLocks noChangeArrowheads="1"/>
            </p:cNvSpPr>
            <p:nvPr/>
          </p:nvSpPr>
          <p:spPr bwMode="auto">
            <a:xfrm>
              <a:off x="838200" y="1690098"/>
              <a:ext cx="197540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Data Managers</a:t>
              </a:r>
              <a:endParaRPr lang="en-US" b="1" dirty="0">
                <a:solidFill>
                  <a:srgbClr val="186072"/>
                </a:solidFill>
                <a:latin typeface="Calibri"/>
              </a:endParaRPr>
            </a:p>
          </p:txBody>
        </p:sp>
        <p:sp>
          <p:nvSpPr>
            <p:cNvPr id="22537" name="TextBox 19"/>
            <p:cNvSpPr txBox="1">
              <a:spLocks noChangeArrowheads="1"/>
            </p:cNvSpPr>
            <p:nvPr/>
          </p:nvSpPr>
          <p:spPr bwMode="auto">
            <a:xfrm>
              <a:off x="3032926" y="1676400"/>
              <a:ext cx="273299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>
                  <a:solidFill>
                    <a:srgbClr val="186072"/>
                  </a:solidFill>
                  <a:latin typeface="Calibri"/>
                </a:rPr>
                <a:t>Public Officials</a:t>
              </a:r>
            </a:p>
          </p:txBody>
        </p:sp>
        <p:sp>
          <p:nvSpPr>
            <p:cNvPr id="22538" name="TextBox 20"/>
            <p:cNvSpPr txBox="1">
              <a:spLocks noChangeArrowheads="1"/>
            </p:cNvSpPr>
            <p:nvPr/>
          </p:nvSpPr>
          <p:spPr bwMode="auto">
            <a:xfrm>
              <a:off x="4664912" y="5579884"/>
              <a:ext cx="1821406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Citizen-scientists</a:t>
              </a:r>
              <a:endParaRPr lang="en-US" b="1" dirty="0">
                <a:solidFill>
                  <a:srgbClr val="186072"/>
                </a:solidFill>
                <a:latin typeface="Calibri"/>
              </a:endParaRPr>
            </a:p>
          </p:txBody>
        </p:sp>
        <p:sp>
          <p:nvSpPr>
            <p:cNvPr id="22539" name="TextBox 21"/>
            <p:cNvSpPr txBox="1">
              <a:spLocks noChangeArrowheads="1"/>
            </p:cNvSpPr>
            <p:nvPr/>
          </p:nvSpPr>
          <p:spPr bwMode="auto">
            <a:xfrm>
              <a:off x="6674171" y="5379024"/>
              <a:ext cx="208882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Libraries </a:t>
              </a:r>
              <a:br>
                <a:rPr lang="en-US" b="1" dirty="0" smtClean="0">
                  <a:solidFill>
                    <a:srgbClr val="186072"/>
                  </a:solidFill>
                  <a:latin typeface="Calibri"/>
                </a:rPr>
              </a:br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&amp; </a:t>
              </a:r>
              <a:r>
                <a:rPr lang="en-US" b="1" dirty="0">
                  <a:solidFill>
                    <a:srgbClr val="186072"/>
                  </a:solidFill>
                  <a:latin typeface="Calibri"/>
                </a:rPr>
                <a:t>Librarians</a:t>
              </a:r>
            </a:p>
          </p:txBody>
        </p:sp>
        <p:pic>
          <p:nvPicPr>
            <p:cNvPr id="6157" name="Picture 1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6035" y="2637424"/>
              <a:ext cx="1975403" cy="1113468"/>
            </a:xfrm>
            <a:prstGeom prst="rect">
              <a:avLst/>
            </a:prstGeom>
            <a:noFill/>
            <a:ln w="12700" cmpd="sng" algn="ctr">
              <a:solidFill>
                <a:srgbClr val="186072"/>
              </a:solidFill>
              <a:miter lim="800000"/>
              <a:headEnd/>
              <a:tailEnd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2462438" y="5718124"/>
              <a:ext cx="20508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186072"/>
                  </a:solidFill>
                  <a:latin typeface="Calibri"/>
                </a:rPr>
                <a:t>Students</a:t>
              </a:r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 </a:t>
              </a:r>
              <a:br>
                <a:rPr lang="en-US" b="1" dirty="0" smtClean="0">
                  <a:solidFill>
                    <a:srgbClr val="186072"/>
                  </a:solidFill>
                  <a:latin typeface="Calibri"/>
                </a:rPr>
              </a:br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&amp; </a:t>
              </a:r>
              <a:r>
                <a:rPr lang="en-US" b="1" dirty="0">
                  <a:solidFill>
                    <a:srgbClr val="186072"/>
                  </a:solidFill>
                  <a:latin typeface="Calibri"/>
                </a:rPr>
                <a:t>Teachers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26358" y="2148937"/>
              <a:ext cx="2750695" cy="1589364"/>
            </a:xfrm>
            <a:prstGeom prst="rect">
              <a:avLst/>
            </a:prstGeom>
            <a:noFill/>
            <a:ln w="12700" cmpd="sng">
              <a:solidFill>
                <a:srgbClr val="18607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22792" y="2427190"/>
              <a:ext cx="2302671" cy="1402963"/>
            </a:xfrm>
            <a:prstGeom prst="rect">
              <a:avLst/>
            </a:prstGeom>
            <a:ln>
              <a:solidFill>
                <a:srgbClr val="1A435D"/>
              </a:solidFill>
            </a:ln>
          </p:spPr>
        </p:pic>
        <p:sp>
          <p:nvSpPr>
            <p:cNvPr id="18" name="TextBox 21"/>
            <p:cNvSpPr txBox="1">
              <a:spLocks noChangeArrowheads="1"/>
            </p:cNvSpPr>
            <p:nvPr/>
          </p:nvSpPr>
          <p:spPr bwMode="auto">
            <a:xfrm>
              <a:off x="6222761" y="1994898"/>
              <a:ext cx="19306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Publishers</a:t>
              </a:r>
              <a:endParaRPr lang="en-US" b="1" dirty="0">
                <a:solidFill>
                  <a:srgbClr val="186072"/>
                </a:solidFill>
                <a:latin typeface="Calibri"/>
              </a:endParaRPr>
            </a:p>
          </p:txBody>
        </p: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358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EFB9754-7F7B-4203-B63F-79B2DD09714C}" type="slidenum">
              <a:rPr lang="en-US" smtClean="0"/>
              <a:pPr algn="l"/>
              <a:t>5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838200" y="381000"/>
            <a:ext cx="3505200" cy="3753148"/>
            <a:chOff x="914400" y="685800"/>
            <a:chExt cx="3200400" cy="3753148"/>
          </a:xfrm>
        </p:grpSpPr>
        <p:pic>
          <p:nvPicPr>
            <p:cNvPr id="1026" name="Picture 2" descr="C:\Users\Miriam Davis\AppData\Local\Microsoft\Windows\Temporary Internet Files\Low\Content.IE5\QNTC5VAB\MC900438059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66800" y="685800"/>
              <a:ext cx="1737360" cy="173736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914400" y="2438400"/>
              <a:ext cx="3200400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latin typeface="+mn-lt"/>
                </a:rPr>
                <a:t>Data Observation Network for Earth (DataONE) 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>
                  <a:latin typeface="+mn-lt"/>
                </a:rPr>
                <a:t>  International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>
                  <a:latin typeface="+mn-lt"/>
                </a:rPr>
                <a:t>  NSF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>
                  <a:latin typeface="+mn-lt"/>
                </a:rPr>
                <a:t>+1300 respondents</a:t>
              </a:r>
            </a:p>
            <a:p>
              <a:endParaRPr lang="en-US" sz="2000" dirty="0" smtClean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95800" y="609600"/>
            <a:ext cx="4419600" cy="3832324"/>
            <a:chOff x="4572000" y="914400"/>
            <a:chExt cx="4419600" cy="3832324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91200" y="914400"/>
              <a:ext cx="1340568" cy="1371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4572000" y="2438400"/>
              <a:ext cx="44196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latin typeface="+mn-lt"/>
                </a:rPr>
                <a:t>Increasing Biological Information Sources (IBIS)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>
                  <a:latin typeface="+mn-lt"/>
                </a:rPr>
                <a:t>  Southeast US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>
                  <a:latin typeface="+mn-lt"/>
                </a:rPr>
                <a:t>  USGS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>
                  <a:latin typeface="+mn-lt"/>
                </a:rPr>
                <a:t>+420 respondents</a:t>
              </a:r>
            </a:p>
            <a:p>
              <a:pPr marL="228600" indent="-228600"/>
              <a:endParaRPr lang="en-US" sz="2000" dirty="0" smtClean="0"/>
            </a:p>
            <a:p>
              <a:pPr>
                <a:buFont typeface="Arial" pitchFamily="34" charset="0"/>
                <a:buChar char="•"/>
              </a:pPr>
              <a:endParaRPr lang="en-US" sz="2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85800" y="4648200"/>
            <a:ext cx="7772400" cy="1364397"/>
            <a:chOff x="1066800" y="4191000"/>
            <a:chExt cx="7467600" cy="1364397"/>
          </a:xfrm>
        </p:grpSpPr>
        <p:sp>
          <p:nvSpPr>
            <p:cNvPr id="15" name="Left Brace 14"/>
            <p:cNvSpPr/>
            <p:nvPr/>
          </p:nvSpPr>
          <p:spPr bwMode="auto">
            <a:xfrm rot="16200000">
              <a:off x="4419600" y="990600"/>
              <a:ext cx="457200" cy="6858000"/>
            </a:xfrm>
            <a:prstGeom prst="leftBrace">
              <a:avLst>
                <a:gd name="adj1" fmla="val 84091"/>
                <a:gd name="adj2" fmla="val 49756"/>
              </a:avLst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16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66800" y="4724400"/>
              <a:ext cx="7467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Both use assessments to gain insights into scientists’ data and information practices and needs.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867400" y="3810000"/>
            <a:ext cx="838200" cy="838200"/>
            <a:chOff x="517512" y="211274"/>
            <a:chExt cx="1242491" cy="16120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12" y="211274"/>
              <a:ext cx="1242491" cy="1316585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03115" y="1361609"/>
              <a:ext cx="78258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IBIS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pic>
        <p:nvPicPr>
          <p:cNvPr id="20" name="Picture 19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4114800"/>
            <a:ext cx="1974273" cy="51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191000"/>
            <a:ext cx="3581400" cy="113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5562600" y="3352800"/>
            <a:ext cx="2209800" cy="2362200"/>
            <a:chOff x="517512" y="211274"/>
            <a:chExt cx="1242491" cy="1612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12" y="211274"/>
              <a:ext cx="1242491" cy="131658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03115" y="1361609"/>
              <a:ext cx="78258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IBIS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724400" y="4038600"/>
            <a:ext cx="11996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+mj-lt"/>
              </a:rPr>
              <a:t>+</a:t>
            </a:r>
            <a:endParaRPr lang="en-US" sz="6600" dirty="0">
              <a:latin typeface="+mj-lt"/>
            </a:endParaRPr>
          </a:p>
        </p:txBody>
      </p:sp>
      <p:pic>
        <p:nvPicPr>
          <p:cNvPr id="12" name="Picture 11" descr="lightbulb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600200"/>
            <a:ext cx="1371600" cy="1370295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657600" y="3200400"/>
            <a:ext cx="533400" cy="685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5029200" y="3200400"/>
            <a:ext cx="533400" cy="76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09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6934200" cy="40687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/>
              <a:t>M</a:t>
            </a:r>
            <a:r>
              <a:rPr lang="en-US" sz="4000" dirty="0" smtClean="0"/>
              <a:t>any scientists are interested in sharing and using a variety of types of data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68953442"/>
              </p:ext>
            </p:extLst>
          </p:nvPr>
        </p:nvGraphicFramePr>
        <p:xfrm>
          <a:off x="1524000" y="1397000"/>
          <a:ext cx="6096000" cy="485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01000" cy="1143000"/>
          </a:xfrm>
        </p:spPr>
        <p:txBody>
          <a:bodyPr/>
          <a:lstStyle/>
          <a:p>
            <a:r>
              <a:rPr lang="en-US" dirty="0" smtClean="0"/>
              <a:t> Biodiversity Data Type Needed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305800" y="381000"/>
            <a:ext cx="838200" cy="838200"/>
            <a:chOff x="517512" y="211274"/>
            <a:chExt cx="1242491" cy="1612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12" y="211274"/>
              <a:ext cx="1242491" cy="1316585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03115" y="1361609"/>
              <a:ext cx="78258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IBIS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8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65819379"/>
              </p:ext>
            </p:extLst>
          </p:nvPr>
        </p:nvGraphicFramePr>
        <p:xfrm>
          <a:off x="178204" y="1524000"/>
          <a:ext cx="8963025" cy="412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81" y="45720"/>
            <a:ext cx="1940719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Types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7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97531806"/>
              </p:ext>
            </p:extLst>
          </p:nvPr>
        </p:nvGraphicFramePr>
        <p:xfrm>
          <a:off x="304800" y="1447800"/>
          <a:ext cx="8763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81" y="198120"/>
            <a:ext cx="1940719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706414" y="762000"/>
            <a:ext cx="4089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Interest in Data Sharing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5692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51234452"/>
              </p:ext>
            </p:extLst>
          </p:nvPr>
        </p:nvGraphicFramePr>
        <p:xfrm>
          <a:off x="457200" y="1371601"/>
          <a:ext cx="8458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81" y="198120"/>
            <a:ext cx="1940719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087040" y="914400"/>
            <a:ext cx="7655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Gap Between Willingness to Share and Accessibility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5187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362200"/>
            <a:ext cx="7010400" cy="1143000"/>
          </a:xfrm>
        </p:spPr>
        <p:txBody>
          <a:bodyPr>
            <a:noAutofit/>
          </a:bodyPr>
          <a:lstStyle/>
          <a:p>
            <a:pPr marL="512064" lvl="0" indent="-512064" algn="l">
              <a:spcBef>
                <a:spcPts val="864"/>
              </a:spcBef>
            </a:pPr>
            <a:r>
              <a:rPr lang="en-US" sz="3600" dirty="0">
                <a:latin typeface="+mn-lt"/>
              </a:rPr>
              <a:t>2</a:t>
            </a:r>
            <a:r>
              <a:rPr lang="en-US" sz="3600" dirty="0" smtClean="0">
                <a:latin typeface="+mn-lt"/>
              </a:rPr>
              <a:t>. </a:t>
            </a:r>
            <a:r>
              <a:rPr lang="en-US" sz="4000" dirty="0" smtClean="0">
                <a:latin typeface="+mn-lt"/>
              </a:rPr>
              <a:t>There are barriers to data sharing and conditions that must be met.</a:t>
            </a:r>
            <a:endParaRPr lang="en-US" sz="40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16664372"/>
              </p:ext>
            </p:extLst>
          </p:nvPr>
        </p:nvGraphicFramePr>
        <p:xfrm>
          <a:off x="457200" y="1600200"/>
          <a:ext cx="8458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81" y="198120"/>
            <a:ext cx="1940719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600200" y="813758"/>
            <a:ext cx="53106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Conditions for Data Sharing</a:t>
            </a:r>
            <a:endParaRPr lang="en-US" sz="3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1004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28833790"/>
              </p:ext>
            </p:extLst>
          </p:nvPr>
        </p:nvGraphicFramePr>
        <p:xfrm>
          <a:off x="457200" y="1600200"/>
          <a:ext cx="8458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81" y="198120"/>
            <a:ext cx="1940719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667000" y="312530"/>
            <a:ext cx="503637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Reasons for Not Making Data</a:t>
            </a:r>
          </a:p>
          <a:p>
            <a:pPr algn="ctr"/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 Electronically Available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6576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Satisfaction with Ability to Engage in Data Management Activities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914729"/>
              </p:ext>
            </p:extLst>
          </p:nvPr>
        </p:nvGraphicFramePr>
        <p:xfrm>
          <a:off x="990600" y="2667000"/>
          <a:ext cx="7315200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5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Government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Academic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Satisfied with the process for cataloging/describing my data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61.5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Satisfied with the tools for preparing my documentation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Managing data during the life of the project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39.6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Storing data beyond the life of the project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34.6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81" y="45720"/>
            <a:ext cx="1940719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81200"/>
            <a:ext cx="7086600" cy="3916363"/>
          </a:xfrm>
        </p:spPr>
        <p:txBody>
          <a:bodyPr/>
          <a:lstStyle/>
          <a:p>
            <a:pPr lvl="0">
              <a:buNone/>
            </a:pPr>
            <a:r>
              <a:rPr lang="en-US" sz="3600" dirty="0"/>
              <a:t>3</a:t>
            </a:r>
            <a:r>
              <a:rPr lang="en-US" sz="3600" dirty="0" smtClean="0"/>
              <a:t>. </a:t>
            </a:r>
            <a:r>
              <a:rPr lang="en-US" sz="4000" dirty="0" smtClean="0"/>
              <a:t>There are many ways that scientists can be assisted.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5344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Importance of Information Tools</a:t>
            </a:r>
            <a:endParaRPr lang="en-US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2065043"/>
              </p:ext>
            </p:extLst>
          </p:nvPr>
        </p:nvGraphicFramePr>
        <p:xfrm>
          <a:off x="533400" y="1371600"/>
          <a:ext cx="8153399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696200" y="228600"/>
            <a:ext cx="1242491" cy="1612000"/>
            <a:chOff x="517512" y="211274"/>
            <a:chExt cx="1242491" cy="1612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12" y="211274"/>
              <a:ext cx="1242491" cy="131658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03115" y="1361609"/>
              <a:ext cx="78258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IBIS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39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Metadata Standards Currently Used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439569132"/>
              </p:ext>
            </p:extLst>
          </p:nvPr>
        </p:nvGraphicFramePr>
        <p:xfrm>
          <a:off x="228600" y="12954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81" y="45720"/>
            <a:ext cx="1940719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81000" y="533400"/>
            <a:ext cx="8001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1" hangingPunct="1">
              <a:defRPr/>
            </a:pPr>
            <a:r>
              <a:rPr lang="en-US" sz="3200" kern="0" dirty="0" smtClean="0"/>
              <a:t>  </a:t>
            </a:r>
            <a:r>
              <a:rPr lang="en-US" sz="3200" kern="0" dirty="0" smtClean="0">
                <a:latin typeface="+mn-lt"/>
              </a:rPr>
              <a:t>Importance of Information Source Criteria</a:t>
            </a:r>
            <a:endParaRPr lang="en-US" sz="3200" kern="0" dirty="0">
              <a:latin typeface="+mn-lt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571386545"/>
              </p:ext>
            </p:extLst>
          </p:nvPr>
        </p:nvGraphicFramePr>
        <p:xfrm>
          <a:off x="838200" y="1447800"/>
          <a:ext cx="7315200" cy="485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7"/>
          <p:cNvGrpSpPr/>
          <p:nvPr/>
        </p:nvGrpSpPr>
        <p:grpSpPr>
          <a:xfrm>
            <a:off x="7901509" y="211274"/>
            <a:ext cx="1242491" cy="1612000"/>
            <a:chOff x="517512" y="211274"/>
            <a:chExt cx="1242491" cy="1612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12" y="211274"/>
              <a:ext cx="1242491" cy="131658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03115" y="1361609"/>
              <a:ext cx="78258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IBIS</a:t>
              </a:r>
              <a:endParaRPr lang="en-US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24600"/>
            <a:ext cx="2133600" cy="365125"/>
          </a:xfrm>
        </p:spPr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33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993438"/>
              </p:ext>
            </p:extLst>
          </p:nvPr>
        </p:nvGraphicFramePr>
        <p:xfrm>
          <a:off x="784860" y="2133600"/>
          <a:ext cx="72390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3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%</a:t>
                      </a:r>
                      <a:r>
                        <a:rPr lang="en-US" sz="2000" baseline="0" dirty="0" smtClean="0"/>
                        <a:t> Government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% Academic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effectLst/>
                        </a:rPr>
                        <a:t>Training</a:t>
                      </a:r>
                      <a:r>
                        <a:rPr lang="en-US" sz="2000" kern="1200" baseline="0" dirty="0" smtClean="0">
                          <a:effectLst/>
                        </a:rPr>
                        <a:t> on best practices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effectLst/>
                        </a:rPr>
                        <a:t>Funds for data management long-term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effectLst/>
                        </a:rPr>
                        <a:t>Funds for data management short-term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29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effectLst/>
                        </a:rPr>
                        <a:t>Tools and technical support for data management</a:t>
                      </a:r>
                      <a:r>
                        <a:rPr lang="en-US" sz="2000" kern="1200" baseline="0" dirty="0" smtClean="0">
                          <a:effectLst/>
                        </a:rPr>
                        <a:t> long-term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effectLst/>
                        </a:rPr>
                        <a:t>Tools and technical support for data management short-term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43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76400" y="951577"/>
            <a:ext cx="545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n-lt"/>
              </a:rPr>
              <a:t>My organization provides…</a:t>
            </a:r>
            <a:endParaRPr lang="en-US" sz="3600" dirty="0">
              <a:latin typeface="+mn-lt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81" y="45720"/>
            <a:ext cx="1940719" cy="56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846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26276"/>
            <a:ext cx="8382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Data Stakeholders</a:t>
            </a:r>
            <a:endParaRPr lang="en-US" sz="4000" dirty="0"/>
          </a:p>
        </p:txBody>
      </p:sp>
      <p:pic>
        <p:nvPicPr>
          <p:cNvPr id="22532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4480655"/>
            <a:ext cx="1829385" cy="1234345"/>
          </a:xfrm>
          <a:prstGeom prst="rect">
            <a:avLst/>
          </a:prstGeom>
          <a:noFill/>
          <a:ln w="38100" cmpd="sng">
            <a:solidFill>
              <a:schemeClr val="accent1"/>
            </a:solidFill>
            <a:miter lim="800000"/>
            <a:headEnd/>
            <a:tailEnd/>
          </a:ln>
        </p:spPr>
      </p:pic>
      <p:grpSp>
        <p:nvGrpSpPr>
          <p:cNvPr id="20" name="Group 19"/>
          <p:cNvGrpSpPr/>
          <p:nvPr/>
        </p:nvGrpSpPr>
        <p:grpSpPr>
          <a:xfrm>
            <a:off x="457200" y="1152271"/>
            <a:ext cx="8279626" cy="5024394"/>
            <a:chOff x="483374" y="1676400"/>
            <a:chExt cx="8279626" cy="5024394"/>
          </a:xfrm>
        </p:grpSpPr>
        <p:pic>
          <p:nvPicPr>
            <p:cNvPr id="1029" name="Picture 5" descr="C:\Users\Kayce\AppData\Local\Microsoft\Windows\Temporary Internet Files\Content.IE5\Q8FI8WN5\MP900439522[1]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2251" y="3953258"/>
              <a:ext cx="2050834" cy="1764866"/>
            </a:xfrm>
            <a:prstGeom prst="rect">
              <a:avLst/>
            </a:prstGeom>
            <a:noFill/>
            <a:ln w="12700" cmpd="sng"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3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64912" y="3953258"/>
              <a:ext cx="1821406" cy="1567429"/>
            </a:xfrm>
            <a:prstGeom prst="rect">
              <a:avLst/>
            </a:prstGeom>
            <a:noFill/>
            <a:ln w="12700" cmpd="sng">
              <a:solidFill>
                <a:srgbClr val="186072"/>
              </a:solidFill>
              <a:miter lim="800000"/>
              <a:headEnd/>
              <a:tailEnd/>
            </a:ln>
          </p:spPr>
        </p:pic>
        <p:sp>
          <p:nvSpPr>
            <p:cNvPr id="22533" name="TextBox 13"/>
            <p:cNvSpPr txBox="1">
              <a:spLocks noChangeArrowheads="1"/>
            </p:cNvSpPr>
            <p:nvPr/>
          </p:nvSpPr>
          <p:spPr bwMode="auto">
            <a:xfrm>
              <a:off x="483374" y="6239129"/>
              <a:ext cx="1752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alibri"/>
                </a:rPr>
                <a:t>Scientists</a:t>
              </a:r>
            </a:p>
          </p:txBody>
        </p:sp>
        <p:pic>
          <p:nvPicPr>
            <p:cNvPr id="22534" name="Picture 2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63982" y="4181348"/>
              <a:ext cx="2099018" cy="1197676"/>
            </a:xfrm>
            <a:prstGeom prst="rect">
              <a:avLst/>
            </a:prstGeom>
            <a:noFill/>
            <a:ln w="12700" cmpd="sng">
              <a:solidFill>
                <a:srgbClr val="186072"/>
              </a:solidFill>
              <a:miter lim="800000"/>
              <a:headEnd/>
              <a:tailEnd/>
            </a:ln>
          </p:spPr>
        </p:pic>
        <p:sp>
          <p:nvSpPr>
            <p:cNvPr id="22536" name="TextBox 18"/>
            <p:cNvSpPr txBox="1">
              <a:spLocks noChangeArrowheads="1"/>
            </p:cNvSpPr>
            <p:nvPr/>
          </p:nvSpPr>
          <p:spPr bwMode="auto">
            <a:xfrm>
              <a:off x="838200" y="1690098"/>
              <a:ext cx="197540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Data Managers</a:t>
              </a:r>
              <a:endParaRPr lang="en-US" b="1" dirty="0">
                <a:solidFill>
                  <a:srgbClr val="186072"/>
                </a:solidFill>
                <a:latin typeface="Calibri"/>
              </a:endParaRPr>
            </a:p>
          </p:txBody>
        </p:sp>
        <p:sp>
          <p:nvSpPr>
            <p:cNvPr id="22537" name="TextBox 19"/>
            <p:cNvSpPr txBox="1">
              <a:spLocks noChangeArrowheads="1"/>
            </p:cNvSpPr>
            <p:nvPr/>
          </p:nvSpPr>
          <p:spPr bwMode="auto">
            <a:xfrm>
              <a:off x="3032926" y="1676400"/>
              <a:ext cx="273299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>
                  <a:solidFill>
                    <a:srgbClr val="186072"/>
                  </a:solidFill>
                  <a:latin typeface="Calibri"/>
                </a:rPr>
                <a:t>Public Officials</a:t>
              </a:r>
            </a:p>
          </p:txBody>
        </p:sp>
        <p:sp>
          <p:nvSpPr>
            <p:cNvPr id="22538" name="TextBox 20"/>
            <p:cNvSpPr txBox="1">
              <a:spLocks noChangeArrowheads="1"/>
            </p:cNvSpPr>
            <p:nvPr/>
          </p:nvSpPr>
          <p:spPr bwMode="auto">
            <a:xfrm>
              <a:off x="4664912" y="5579884"/>
              <a:ext cx="1821406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Citizen-scientists</a:t>
              </a:r>
              <a:endParaRPr lang="en-US" b="1" dirty="0">
                <a:solidFill>
                  <a:srgbClr val="186072"/>
                </a:solidFill>
                <a:latin typeface="Calibri"/>
              </a:endParaRPr>
            </a:p>
          </p:txBody>
        </p:sp>
        <p:sp>
          <p:nvSpPr>
            <p:cNvPr id="22539" name="TextBox 21"/>
            <p:cNvSpPr txBox="1">
              <a:spLocks noChangeArrowheads="1"/>
            </p:cNvSpPr>
            <p:nvPr/>
          </p:nvSpPr>
          <p:spPr bwMode="auto">
            <a:xfrm>
              <a:off x="6674171" y="5379024"/>
              <a:ext cx="208882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Libraries </a:t>
              </a:r>
              <a:br>
                <a:rPr lang="en-US" b="1" dirty="0" smtClean="0">
                  <a:solidFill>
                    <a:srgbClr val="186072"/>
                  </a:solidFill>
                  <a:latin typeface="Calibri"/>
                </a:rPr>
              </a:br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&amp; </a:t>
              </a:r>
              <a:r>
                <a:rPr lang="en-US" b="1" dirty="0">
                  <a:solidFill>
                    <a:srgbClr val="186072"/>
                  </a:solidFill>
                  <a:latin typeface="Calibri"/>
                </a:rPr>
                <a:t>Librarians</a:t>
              </a:r>
            </a:p>
          </p:txBody>
        </p:sp>
        <p:pic>
          <p:nvPicPr>
            <p:cNvPr id="6157" name="Picture 1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6035" y="2637424"/>
              <a:ext cx="1975403" cy="1113468"/>
            </a:xfrm>
            <a:prstGeom prst="rect">
              <a:avLst/>
            </a:prstGeom>
            <a:noFill/>
            <a:ln w="12700" cmpd="sng" algn="ctr">
              <a:solidFill>
                <a:srgbClr val="186072"/>
              </a:solidFill>
              <a:miter lim="800000"/>
              <a:headEnd/>
              <a:tailEnd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2462438" y="5718124"/>
              <a:ext cx="20508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186072"/>
                  </a:solidFill>
                  <a:latin typeface="Calibri"/>
                </a:rPr>
                <a:t>Students</a:t>
              </a:r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 </a:t>
              </a:r>
              <a:br>
                <a:rPr lang="en-US" b="1" dirty="0" smtClean="0">
                  <a:solidFill>
                    <a:srgbClr val="186072"/>
                  </a:solidFill>
                  <a:latin typeface="Calibri"/>
                </a:rPr>
              </a:br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&amp; </a:t>
              </a:r>
              <a:r>
                <a:rPr lang="en-US" b="1" dirty="0">
                  <a:solidFill>
                    <a:srgbClr val="186072"/>
                  </a:solidFill>
                  <a:latin typeface="Calibri"/>
                </a:rPr>
                <a:t>Teachers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26358" y="2148937"/>
              <a:ext cx="2750695" cy="1589364"/>
            </a:xfrm>
            <a:prstGeom prst="rect">
              <a:avLst/>
            </a:prstGeom>
            <a:noFill/>
            <a:ln w="12700" cmpd="sng">
              <a:solidFill>
                <a:srgbClr val="18607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22792" y="2427190"/>
              <a:ext cx="2302671" cy="1402963"/>
            </a:xfrm>
            <a:prstGeom prst="rect">
              <a:avLst/>
            </a:prstGeom>
            <a:ln>
              <a:solidFill>
                <a:srgbClr val="1A435D"/>
              </a:solidFill>
            </a:ln>
          </p:spPr>
        </p:pic>
        <p:sp>
          <p:nvSpPr>
            <p:cNvPr id="18" name="TextBox 21"/>
            <p:cNvSpPr txBox="1">
              <a:spLocks noChangeArrowheads="1"/>
            </p:cNvSpPr>
            <p:nvPr/>
          </p:nvSpPr>
          <p:spPr bwMode="auto">
            <a:xfrm>
              <a:off x="6222761" y="1994898"/>
              <a:ext cx="19306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186072"/>
                  </a:solidFill>
                  <a:latin typeface="Calibri"/>
                </a:rPr>
                <a:t>Publishers</a:t>
              </a:r>
              <a:endParaRPr lang="en-US" b="1" dirty="0">
                <a:solidFill>
                  <a:srgbClr val="186072"/>
                </a:solidFill>
                <a:latin typeface="Calibri"/>
              </a:endParaRPr>
            </a:p>
          </p:txBody>
        </p:sp>
      </p:grp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A7F18-1105-4CF2-9FE7-2C28855068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178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4598</TotalTime>
  <Words>354</Words>
  <Application>Microsoft Office PowerPoint</Application>
  <PresentationFormat>On-screen Show (4:3)</PresentationFormat>
  <Paragraphs>133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ＭＳ Ｐゴシック</vt:lpstr>
      <vt:lpstr>Arial</vt:lpstr>
      <vt:lpstr>Calibri</vt:lpstr>
      <vt:lpstr>Times New Roman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Data Stakeholders</vt:lpstr>
      <vt:lpstr>PowerPoint Presentation</vt:lpstr>
      <vt:lpstr>Lessons Learned</vt:lpstr>
      <vt:lpstr>PowerPoint Presentation</vt:lpstr>
      <vt:lpstr> Biodiversity Data Type Needed</vt:lpstr>
      <vt:lpstr>Data Types Used</vt:lpstr>
      <vt:lpstr>PowerPoint Presentation</vt:lpstr>
      <vt:lpstr>PowerPoint Presentation</vt:lpstr>
      <vt:lpstr>2. There are barriers to data sharing and conditions that must be met.</vt:lpstr>
      <vt:lpstr>PowerPoint Presentation</vt:lpstr>
      <vt:lpstr>PowerPoint Presentation</vt:lpstr>
      <vt:lpstr>Satisfaction with Ability to Engage in Data Management Activities</vt:lpstr>
      <vt:lpstr>PowerPoint Presentation</vt:lpstr>
      <vt:lpstr>Importance of Information Tools</vt:lpstr>
      <vt:lpstr>Metadata Standards Currently Used</vt:lpstr>
      <vt:lpstr>PowerPoint Presentation</vt:lpstr>
      <vt:lpstr>PowerPoint Presentation</vt:lpstr>
      <vt:lpstr>Data Stakeholders</vt:lpstr>
    </vt:vector>
  </TitlesOfParts>
  <Company>ORNL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Sharon Bea Burris</dc:creator>
  <cp:lastModifiedBy>Tenopir, Carol</cp:lastModifiedBy>
  <cp:revision>343</cp:revision>
  <cp:lastPrinted>2011-10-06T22:16:47Z</cp:lastPrinted>
  <dcterms:created xsi:type="dcterms:W3CDTF">2009-12-10T16:05:49Z</dcterms:created>
  <dcterms:modified xsi:type="dcterms:W3CDTF">2019-06-20T13:09:49Z</dcterms:modified>
</cp:coreProperties>
</file>