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aveSubsetFonts="1" autoCompressPictures="0">
  <p:sldMasterIdLst>
    <p:sldMasterId id="2147483660" r:id="rId1"/>
  </p:sldMasterIdLst>
  <p:notesMasterIdLst>
    <p:notesMasterId r:id="rId3"/>
  </p:notesMasterIdLst>
  <p:sldIdLst>
    <p:sldId id="256" r:id="rId2"/>
  </p:sldIdLst>
  <p:sldSz cx="43891200" cy="32918400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11413"/>
    <p:restoredTop sz="95155"/>
  </p:normalViewPr>
  <p:slideViewPr>
    <p:cSldViewPr snapToGrid="0">
      <p:cViewPr varScale="1">
        <p:scale>
          <a:sx n="25" d="100"/>
          <a:sy n="25" d="100"/>
        </p:scale>
        <p:origin x="2400" y="2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9B5195-B792-0E9A-72AC-998F9D15271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E8A77F4-65DB-D0B0-E6B6-0DF9F6D9B5B1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997EFF88-591A-A947-9C31-DEC793DBCE42}" type="datetimeFigureOut">
              <a:rPr lang="en-US"/>
              <a:pPr>
                <a:defRPr/>
              </a:pPr>
              <a:t>8/1/25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0616E160-213B-EC63-3C2A-CC265D1774A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179A5DF2-EE95-11A0-8116-4E1CA6BAE5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49251A-DB21-2E69-FAFB-E92F4737CF38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B1D1E0-7B47-D648-9541-EEA3338993C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E92BCB89-9B78-4743-ADF9-8F8FC9D3FE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5387342"/>
            <a:ext cx="37307520" cy="11460480"/>
          </a:xfrm>
        </p:spPr>
        <p:txBody>
          <a:bodyPr anchor="b"/>
          <a:lstStyle>
            <a:lvl1pPr algn="ctr">
              <a:defRPr sz="2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17289782"/>
            <a:ext cx="32918400" cy="7947658"/>
          </a:xfrm>
        </p:spPr>
        <p:txBody>
          <a:bodyPr/>
          <a:lstStyle>
            <a:lvl1pPr marL="0" indent="0" algn="ctr">
              <a:buNone/>
              <a:defRPr sz="11520"/>
            </a:lvl1pPr>
            <a:lvl2pPr marL="2194560" indent="0" algn="ctr">
              <a:buNone/>
              <a:defRPr sz="9600"/>
            </a:lvl2pPr>
            <a:lvl3pPr marL="4389120" indent="0" algn="ctr">
              <a:buNone/>
              <a:defRPr sz="8640"/>
            </a:lvl3pPr>
            <a:lvl4pPr marL="6583680" indent="0" algn="ctr">
              <a:buNone/>
              <a:defRPr sz="7680"/>
            </a:lvl4pPr>
            <a:lvl5pPr marL="8778240" indent="0" algn="ctr">
              <a:buNone/>
              <a:defRPr sz="7680"/>
            </a:lvl5pPr>
            <a:lvl6pPr marL="10972800" indent="0" algn="ctr">
              <a:buNone/>
              <a:defRPr sz="7680"/>
            </a:lvl6pPr>
            <a:lvl7pPr marL="13167360" indent="0" algn="ctr">
              <a:buNone/>
              <a:defRPr sz="7680"/>
            </a:lvl7pPr>
            <a:lvl8pPr marL="15361920" indent="0" algn="ctr">
              <a:buNone/>
              <a:defRPr sz="7680"/>
            </a:lvl8pPr>
            <a:lvl9pPr marL="17556480" indent="0" algn="ctr">
              <a:buNone/>
              <a:defRPr sz="768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5C205B-ABC0-F3E5-11C1-E900A03A34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066C04-3557-C640-AE50-9B81D3E06A8B}" type="datetimeFigureOut">
              <a:rPr lang="en-US"/>
              <a:pPr>
                <a:defRPr/>
              </a:pPr>
              <a:t>8/1/25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456750-9D74-625F-4840-3180EDCB9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83CC8F-F11F-7D4C-280F-65560144E8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52401E-9CFD-654A-BA3D-EE8BFFF937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0410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CA023D-5F6A-D7DD-4D6C-2D5E5BDC18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C1DE32-4720-794A-8584-FA3983169E14}" type="datetimeFigureOut">
              <a:rPr lang="en-US"/>
              <a:pPr>
                <a:defRPr/>
              </a:pPr>
              <a:t>8/1/25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E7954F-8EEF-E7DF-6347-3C004EBBB6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EFAFD5-ECD5-2251-2AEB-8F07B3510E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FB94A0-75E1-2E49-80E7-9F8A780276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2505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409642" y="1752600"/>
            <a:ext cx="9464040" cy="2789682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7522" y="1752600"/>
            <a:ext cx="27843480" cy="2789682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796946-E3B8-9DA3-61C7-243D17DA4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B53E9F-3A1C-7549-9833-4ACFCF513E5F}" type="datetimeFigureOut">
              <a:rPr lang="en-US"/>
              <a:pPr>
                <a:defRPr/>
              </a:pPr>
              <a:t>8/1/25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008691-915D-0BCB-D38E-D30F647D6B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928A2E-E678-46CB-56C7-1F37177145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49CC1A-EB98-3E44-B81B-CE3D16EB276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7367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51B354-334A-F102-4D39-89E85B2986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7F2AFB-8F64-FD48-8A4D-7830514AE256}" type="datetimeFigureOut">
              <a:rPr lang="en-US"/>
              <a:pPr>
                <a:defRPr/>
              </a:pPr>
              <a:t>8/1/25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9ED683-3AA2-9591-2B65-8D7193D0B0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9BCE26-DDE1-9E7B-86A5-7910270DF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402878-BE88-EB42-8CD8-236E6136006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1924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4662" y="8206749"/>
            <a:ext cx="37856160" cy="13693138"/>
          </a:xfrm>
        </p:spPr>
        <p:txBody>
          <a:bodyPr anchor="b"/>
          <a:lstStyle>
            <a:lvl1pPr>
              <a:defRPr sz="2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94662" y="22029429"/>
            <a:ext cx="37856160" cy="7200898"/>
          </a:xfrm>
        </p:spPr>
        <p:txBody>
          <a:bodyPr/>
          <a:lstStyle>
            <a:lvl1pPr marL="0" indent="0">
              <a:buNone/>
              <a:defRPr sz="11520">
                <a:solidFill>
                  <a:schemeClr val="tx1"/>
                </a:solidFill>
              </a:defRPr>
            </a:lvl1pPr>
            <a:lvl2pPr marL="2194560" indent="0">
              <a:buNone/>
              <a:defRPr sz="9600">
                <a:solidFill>
                  <a:schemeClr val="tx1">
                    <a:tint val="75000"/>
                  </a:schemeClr>
                </a:solidFill>
              </a:defRPr>
            </a:lvl2pPr>
            <a:lvl3pPr marL="4389120" indent="0">
              <a:buNone/>
              <a:defRPr sz="8640">
                <a:solidFill>
                  <a:schemeClr val="tx1">
                    <a:tint val="75000"/>
                  </a:schemeClr>
                </a:solidFill>
              </a:defRPr>
            </a:lvl3pPr>
            <a:lvl4pPr marL="658368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4pPr>
            <a:lvl5pPr marL="877824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5pPr>
            <a:lvl6pPr marL="1097280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6pPr>
            <a:lvl7pPr marL="1316736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7pPr>
            <a:lvl8pPr marL="1536192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8pPr>
            <a:lvl9pPr marL="1755648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E152A3-7F14-2A57-428D-33AE864D92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100C13-2D0F-6141-8123-25446E061D9B}" type="datetimeFigureOut">
              <a:rPr lang="en-US"/>
              <a:pPr>
                <a:defRPr/>
              </a:pPr>
              <a:t>8/1/25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DC0232-D444-B66F-93B4-10E6F8E493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8F5A49-E9D8-AD98-0259-90D96DD645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C78C63-921A-E442-A9FA-A0D51B9F9D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2008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75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2199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08C2B0D-472C-2E30-7D95-657F27E229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4C63B1-A2D4-0740-A20D-34DEAA4695BB}" type="datetimeFigureOut">
              <a:rPr lang="en-US"/>
              <a:pPr>
                <a:defRPr/>
              </a:pPr>
              <a:t>8/1/25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0FA6B66-7563-F1DD-3771-3876DD2099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AF4FDFC-7AB6-8230-92C2-23840F5818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BCD37B-EC82-1E45-8446-9A42F42954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778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1752607"/>
            <a:ext cx="37856160" cy="6362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3242" y="8069582"/>
            <a:ext cx="18568032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23242" y="12024360"/>
            <a:ext cx="18568032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19922" y="8069582"/>
            <a:ext cx="18659477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19922" y="12024360"/>
            <a:ext cx="18659477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9DE68067-7B43-0EA1-8FC6-241698D533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13FB53-290A-0D45-A18A-46771C79C550}" type="datetimeFigureOut">
              <a:rPr lang="en-US"/>
              <a:pPr>
                <a:defRPr/>
              </a:pPr>
              <a:t>8/1/25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8814565-5E3F-0D92-8108-951366BE5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731A693F-EDF0-B637-4011-1F3666D3F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2C3183-A765-0C4D-86C1-4735D32C2C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7527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4AEA7F4E-5FBF-1E19-DC24-52844E65EF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BF7BB3-5EE2-F34F-A4A2-4065C376174B}" type="datetimeFigureOut">
              <a:rPr lang="en-US"/>
              <a:pPr>
                <a:defRPr/>
              </a:pPr>
              <a:t>8/1/25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CB274882-2B0B-F0E5-49BB-D029B03EAE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686CA6A6-A265-070A-A12B-51E733BAD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003723-C10E-4847-ADA3-9B07823E53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18666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FD16D65D-A44F-788A-0855-27E22D64CB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BBD95A-F339-C942-B1CE-21D5AB7195E0}" type="datetimeFigureOut">
              <a:rPr lang="en-US"/>
              <a:pPr>
                <a:defRPr/>
              </a:pPr>
              <a:t>8/1/25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8CD92CBE-C250-49B3-F86E-7CF2C1B877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D9DD9613-6EB9-91A3-BF17-0F83A23288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229F33-F4C6-2648-ABE7-540C22BDAA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91824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59477" y="4739647"/>
            <a:ext cx="22219920" cy="23393400"/>
          </a:xfrm>
        </p:spPr>
        <p:txBody>
          <a:bodyPr/>
          <a:lstStyle>
            <a:lvl1pPr>
              <a:defRPr sz="15360"/>
            </a:lvl1pPr>
            <a:lvl2pPr>
              <a:defRPr sz="13440"/>
            </a:lvl2pPr>
            <a:lvl3pPr>
              <a:defRPr sz="11520"/>
            </a:lvl3pPr>
            <a:lvl4pPr>
              <a:defRPr sz="9600"/>
            </a:lvl4pPr>
            <a:lvl5pPr>
              <a:defRPr sz="9600"/>
            </a:lvl5pPr>
            <a:lvl6pPr>
              <a:defRPr sz="9600"/>
            </a:lvl6pPr>
            <a:lvl7pPr>
              <a:defRPr sz="9600"/>
            </a:lvl7pPr>
            <a:lvl8pPr>
              <a:defRPr sz="9600"/>
            </a:lvl8pPr>
            <a:lvl9pPr>
              <a:defRPr sz="9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C601FFE-4B51-3F86-63A8-BE8EF610B8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564CC5-6EF3-FB43-BDE0-2B69D7D95557}" type="datetimeFigureOut">
              <a:rPr lang="en-US"/>
              <a:pPr>
                <a:defRPr/>
              </a:pPr>
              <a:t>8/1/25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F5838E3-E97C-2BB1-BA7D-4B231F8CC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F60B3D1-13C9-C49C-570C-035DBB01DB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15510B-F9E7-3F4E-B35B-C7E6A21629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4226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659477" y="4739647"/>
            <a:ext cx="22219920" cy="23393400"/>
          </a:xfrm>
        </p:spPr>
        <p:txBody>
          <a:bodyPr anchor="t"/>
          <a:lstStyle>
            <a:lvl1pPr marL="0" indent="0">
              <a:buNone/>
              <a:defRPr sz="15360"/>
            </a:lvl1pPr>
            <a:lvl2pPr marL="2194560" indent="0">
              <a:buNone/>
              <a:defRPr sz="13440"/>
            </a:lvl2pPr>
            <a:lvl3pPr marL="4389120" indent="0">
              <a:buNone/>
              <a:defRPr sz="11520"/>
            </a:lvl3pPr>
            <a:lvl4pPr marL="6583680" indent="0">
              <a:buNone/>
              <a:defRPr sz="9600"/>
            </a:lvl4pPr>
            <a:lvl5pPr marL="8778240" indent="0">
              <a:buNone/>
              <a:defRPr sz="9600"/>
            </a:lvl5pPr>
            <a:lvl6pPr marL="10972800" indent="0">
              <a:buNone/>
              <a:defRPr sz="9600"/>
            </a:lvl6pPr>
            <a:lvl7pPr marL="13167360" indent="0">
              <a:buNone/>
              <a:defRPr sz="9600"/>
            </a:lvl7pPr>
            <a:lvl8pPr marL="15361920" indent="0">
              <a:buNone/>
              <a:defRPr sz="9600"/>
            </a:lvl8pPr>
            <a:lvl9pPr marL="17556480" indent="0">
              <a:buNone/>
              <a:defRPr sz="96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400459F-39CD-CADE-6DD6-C13140D434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BD6A1C-9358-3C40-B4CC-FA7CA6C30DBC}" type="datetimeFigureOut">
              <a:rPr lang="en-US"/>
              <a:pPr>
                <a:defRPr/>
              </a:pPr>
              <a:t>8/1/25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14FD963-5D1A-5B68-F5ED-74CDC9CC59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40CD9F2-8B23-3025-1231-5773C24DF1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6EB88D-5D3D-C043-BF79-CD2ADCFDFA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01130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998BC8D-DC4B-C040-F97F-5C0CE1D237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838" y="1752600"/>
            <a:ext cx="37855525" cy="63627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9DCA58-F20C-5C8F-E10F-FD36B58CB3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17838" y="8763000"/>
            <a:ext cx="37855525" cy="208867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CDE526-86C3-0C3E-73ED-22552A7B291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017838" y="30510163"/>
            <a:ext cx="9875837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576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FA3A21D-C73A-F94D-ABB0-45447545F1AA}" type="datetimeFigureOut">
              <a:rPr lang="en-US"/>
              <a:pPr>
                <a:defRPr/>
              </a:pPr>
              <a:t>8/1/25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E3C25B-6397-B0D4-85E7-E42AA5C7D2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538325" y="30510163"/>
            <a:ext cx="1481455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576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896A61-5D50-2BBB-DD16-482EEFD66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0997525" y="30510163"/>
            <a:ext cx="9875838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576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74ACA95-E1A6-9445-B0DC-58D56CBFBD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387850" rtl="0" fontAlgn="base">
        <a:lnSpc>
          <a:spcPct val="90000"/>
        </a:lnSpc>
        <a:spcBef>
          <a:spcPct val="0"/>
        </a:spcBef>
        <a:spcAft>
          <a:spcPct val="0"/>
        </a:spcAft>
        <a:defRPr sz="211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4387850" rtl="0" fontAlgn="base">
        <a:lnSpc>
          <a:spcPct val="90000"/>
        </a:lnSpc>
        <a:spcBef>
          <a:spcPct val="0"/>
        </a:spcBef>
        <a:spcAft>
          <a:spcPct val="0"/>
        </a:spcAft>
        <a:defRPr sz="21100">
          <a:solidFill>
            <a:schemeClr val="tx1"/>
          </a:solidFill>
          <a:latin typeface="Calibri Light" panose="020F0302020204030204" pitchFamily="34" charset="0"/>
        </a:defRPr>
      </a:lvl2pPr>
      <a:lvl3pPr algn="l" defTabSz="4387850" rtl="0" fontAlgn="base">
        <a:lnSpc>
          <a:spcPct val="90000"/>
        </a:lnSpc>
        <a:spcBef>
          <a:spcPct val="0"/>
        </a:spcBef>
        <a:spcAft>
          <a:spcPct val="0"/>
        </a:spcAft>
        <a:defRPr sz="21100">
          <a:solidFill>
            <a:schemeClr val="tx1"/>
          </a:solidFill>
          <a:latin typeface="Calibri Light" panose="020F0302020204030204" pitchFamily="34" charset="0"/>
        </a:defRPr>
      </a:lvl3pPr>
      <a:lvl4pPr algn="l" defTabSz="4387850" rtl="0" fontAlgn="base">
        <a:lnSpc>
          <a:spcPct val="90000"/>
        </a:lnSpc>
        <a:spcBef>
          <a:spcPct val="0"/>
        </a:spcBef>
        <a:spcAft>
          <a:spcPct val="0"/>
        </a:spcAft>
        <a:defRPr sz="21100">
          <a:solidFill>
            <a:schemeClr val="tx1"/>
          </a:solidFill>
          <a:latin typeface="Calibri Light" panose="020F0302020204030204" pitchFamily="34" charset="0"/>
        </a:defRPr>
      </a:lvl4pPr>
      <a:lvl5pPr algn="l" defTabSz="4387850" rtl="0" fontAlgn="base">
        <a:lnSpc>
          <a:spcPct val="90000"/>
        </a:lnSpc>
        <a:spcBef>
          <a:spcPct val="0"/>
        </a:spcBef>
        <a:spcAft>
          <a:spcPct val="0"/>
        </a:spcAft>
        <a:defRPr sz="211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4387850" rtl="0" fontAlgn="base">
        <a:lnSpc>
          <a:spcPct val="90000"/>
        </a:lnSpc>
        <a:spcBef>
          <a:spcPct val="0"/>
        </a:spcBef>
        <a:spcAft>
          <a:spcPct val="0"/>
        </a:spcAft>
        <a:defRPr sz="211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4387850" rtl="0" fontAlgn="base">
        <a:lnSpc>
          <a:spcPct val="90000"/>
        </a:lnSpc>
        <a:spcBef>
          <a:spcPct val="0"/>
        </a:spcBef>
        <a:spcAft>
          <a:spcPct val="0"/>
        </a:spcAft>
        <a:defRPr sz="211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4387850" rtl="0" fontAlgn="base">
        <a:lnSpc>
          <a:spcPct val="90000"/>
        </a:lnSpc>
        <a:spcBef>
          <a:spcPct val="0"/>
        </a:spcBef>
        <a:spcAft>
          <a:spcPct val="0"/>
        </a:spcAft>
        <a:defRPr sz="211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4387850" rtl="0" fontAlgn="base">
        <a:lnSpc>
          <a:spcPct val="90000"/>
        </a:lnSpc>
        <a:spcBef>
          <a:spcPct val="0"/>
        </a:spcBef>
        <a:spcAft>
          <a:spcPct val="0"/>
        </a:spcAft>
        <a:defRPr sz="211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096963" indent="-1096963" algn="l" defTabSz="4387850" rtl="0" fontAlgn="base">
        <a:lnSpc>
          <a:spcPct val="90000"/>
        </a:lnSpc>
        <a:spcBef>
          <a:spcPts val="4800"/>
        </a:spcBef>
        <a:spcAft>
          <a:spcPct val="0"/>
        </a:spcAft>
        <a:buFont typeface="Arial" panose="020B0604020202020204" pitchFamily="34" charset="0"/>
        <a:buChar char="•"/>
        <a:defRPr sz="13400" kern="1200">
          <a:solidFill>
            <a:schemeClr val="tx1"/>
          </a:solidFill>
          <a:latin typeface="+mn-lt"/>
          <a:ea typeface="+mn-ea"/>
          <a:cs typeface="+mn-cs"/>
        </a:defRPr>
      </a:lvl1pPr>
      <a:lvl2pPr marL="3290888" indent="-1096963" algn="l" defTabSz="4387850" rtl="0" fontAlgn="base">
        <a:lnSpc>
          <a:spcPct val="90000"/>
        </a:lnSpc>
        <a:spcBef>
          <a:spcPts val="2400"/>
        </a:spcBef>
        <a:spcAft>
          <a:spcPct val="0"/>
        </a:spcAft>
        <a:buFont typeface="Arial" panose="020B0604020202020204" pitchFamily="34" charset="0"/>
        <a:buChar char="•"/>
        <a:defRPr sz="11500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0" indent="-1096963" algn="l" defTabSz="4387850" rtl="0" fontAlgn="base">
        <a:lnSpc>
          <a:spcPct val="90000"/>
        </a:lnSpc>
        <a:spcBef>
          <a:spcPts val="2400"/>
        </a:spcBef>
        <a:spcAft>
          <a:spcPct val="0"/>
        </a:spcAft>
        <a:buFont typeface="Arial" panose="020B0604020202020204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7680325" indent="-1096963" algn="l" defTabSz="4387850" rtl="0" fontAlgn="base">
        <a:lnSpc>
          <a:spcPct val="90000"/>
        </a:lnSpc>
        <a:spcBef>
          <a:spcPts val="2400"/>
        </a:spcBef>
        <a:spcAft>
          <a:spcPct val="0"/>
        </a:spcAft>
        <a:buFont typeface="Arial" panose="020B0604020202020204" pitchFamily="34" charset="0"/>
        <a:buChar char="•"/>
        <a:defRPr sz="8600" kern="1200">
          <a:solidFill>
            <a:schemeClr val="tx1"/>
          </a:solidFill>
          <a:latin typeface="+mn-lt"/>
          <a:ea typeface="+mn-ea"/>
          <a:cs typeface="+mn-cs"/>
        </a:defRPr>
      </a:lvl4pPr>
      <a:lvl5pPr marL="9874250" indent="-1096963" algn="l" defTabSz="4387850" rtl="0" fontAlgn="base">
        <a:lnSpc>
          <a:spcPct val="90000"/>
        </a:lnSpc>
        <a:spcBef>
          <a:spcPts val="2400"/>
        </a:spcBef>
        <a:spcAft>
          <a:spcPct val="0"/>
        </a:spcAft>
        <a:buFont typeface="Arial" panose="020B0604020202020204" pitchFamily="34" charset="0"/>
        <a:buChar char="•"/>
        <a:defRPr sz="8600" kern="1200">
          <a:solidFill>
            <a:schemeClr val="tx1"/>
          </a:solidFill>
          <a:latin typeface="+mn-lt"/>
          <a:ea typeface="+mn-ea"/>
          <a:cs typeface="+mn-cs"/>
        </a:defRPr>
      </a:lvl5pPr>
      <a:lvl6pPr marL="1207008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42646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64592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86537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1pPr>
      <a:lvl2pPr marL="21945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2pPr>
      <a:lvl3pPr marL="43891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3pPr>
      <a:lvl4pPr marL="65836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877824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31673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53619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75564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9405276-E652-1BA4-BB50-7390B5FD68CF}"/>
              </a:ext>
            </a:extLst>
          </p:cNvPr>
          <p:cNvSpPr txBox="1"/>
          <p:nvPr/>
        </p:nvSpPr>
        <p:spPr>
          <a:xfrm>
            <a:off x="9961563" y="1377950"/>
            <a:ext cx="32694562" cy="565308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600" b="1" dirty="0">
                <a:latin typeface="+mn-lt"/>
              </a:rPr>
              <a:t>Escalation Plan to Promote Nasogastric and Orogastric Tube Policy Adherence and Patient Safety</a:t>
            </a:r>
            <a:endParaRPr lang="en-US" sz="9600" b="1" dirty="0">
              <a:ln w="38100" cap="flat">
                <a:noFill/>
                <a:bevel/>
              </a:ln>
              <a:solidFill>
                <a:srgbClr val="58595B"/>
              </a:solidFill>
              <a:effectLst>
                <a:outerShdw blurRad="50800" dist="50800" dir="5400000" algn="ctr" rotWithShape="0">
                  <a:schemeClr val="bg1"/>
                </a:outerShdw>
              </a:effectLst>
              <a:latin typeface="Helvetica" pitchFamily="2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800" b="1" i="1" dirty="0">
              <a:solidFill>
                <a:srgbClr val="58595B"/>
              </a:solidFill>
              <a:latin typeface="Helvetica" pitchFamily="2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b="1" dirty="0">
                <a:latin typeface="Helvetica" pitchFamily="2" charset="0"/>
              </a:rPr>
              <a:t>Kiana Carmichael BSN, CPN, RN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b="1" dirty="0">
                <a:latin typeface="Helvetica" pitchFamily="2" charset="0"/>
              </a:rPr>
              <a:t> Dr. Malone DNP, APRN, CPNP-AC/PC Dr. Gettis DNP, CPNP-PC, EBP-C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7333" i="1" dirty="0">
              <a:latin typeface="Helvetica" pitchFamily="2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1EAB7B4-3617-5EBF-F4A3-19E72794AA72}"/>
              </a:ext>
            </a:extLst>
          </p:cNvPr>
          <p:cNvSpPr/>
          <p:nvPr/>
        </p:nvSpPr>
        <p:spPr>
          <a:xfrm>
            <a:off x="13107988" y="6034088"/>
            <a:ext cx="17876837" cy="25888950"/>
          </a:xfrm>
          <a:prstGeom prst="rect">
            <a:avLst/>
          </a:prstGeom>
          <a:solidFill>
            <a:srgbClr val="FF82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075" name="Title 4">
            <a:extLst>
              <a:ext uri="{FF2B5EF4-FFF2-40B4-BE49-F238E27FC236}">
                <a16:creationId xmlns:a16="http://schemas.microsoft.com/office/drawing/2014/main" id="{9793DF87-781D-BCFD-6753-E673736069DC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 bwMode="auto">
          <a:xfrm>
            <a:off x="13982700" y="7031038"/>
            <a:ext cx="15511463" cy="9999662"/>
          </a:xfrm>
        </p:spPr>
        <p:txBody>
          <a:bodyPr wrap="square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en-US" altLang="en-US" sz="8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Nasogastric (NGT) / Orogastric tube (OGT) Policy adherence and patient safety</a:t>
            </a:r>
            <a:r>
              <a:rPr lang="en-US" altLang="en-US" sz="8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en-US" sz="8800" b="1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increased</a:t>
            </a:r>
            <a:r>
              <a:rPr lang="en-US" altLang="en-US" sz="8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en-US" sz="8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after</a:t>
            </a:r>
            <a:r>
              <a:rPr lang="en-US" altLang="en-US" sz="8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implementation </a:t>
            </a:r>
            <a:r>
              <a:rPr lang="en-US" altLang="en-US" sz="8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of bedside re-education.</a:t>
            </a:r>
          </a:p>
        </p:txBody>
      </p:sp>
      <p:pic>
        <p:nvPicPr>
          <p:cNvPr id="3076" name="Picture 7" descr="A picture containing text, book&#10;&#10;Description automatically generated">
            <a:extLst>
              <a:ext uri="{FF2B5EF4-FFF2-40B4-BE49-F238E27FC236}">
                <a16:creationId xmlns:a16="http://schemas.microsoft.com/office/drawing/2014/main" id="{EC88BD44-4A91-2F6D-5F44-1745BF3F1C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76200" y="27649488"/>
            <a:ext cx="3863975" cy="325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238D9834-DF27-4C7E-1F16-8CB90F75BBAE}"/>
              </a:ext>
            </a:extLst>
          </p:cNvPr>
          <p:cNvSpPr/>
          <p:nvPr/>
        </p:nvSpPr>
        <p:spPr>
          <a:xfrm>
            <a:off x="1120775" y="6034088"/>
            <a:ext cx="10937875" cy="1135062"/>
          </a:xfrm>
          <a:prstGeom prst="rect">
            <a:avLst/>
          </a:prstGeom>
          <a:solidFill>
            <a:srgbClr val="E0E0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solidFill>
                  <a:srgbClr val="58595B"/>
                </a:solidFill>
                <a:latin typeface="Helvetica" pitchFamily="2" charset="0"/>
              </a:rPr>
              <a:t>BACKGROUND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842B738-93FB-9E8E-581E-6EA6103947A3}"/>
              </a:ext>
            </a:extLst>
          </p:cNvPr>
          <p:cNvSpPr/>
          <p:nvPr/>
        </p:nvSpPr>
        <p:spPr>
          <a:xfrm>
            <a:off x="1123950" y="15535275"/>
            <a:ext cx="10934700" cy="1135063"/>
          </a:xfrm>
          <a:prstGeom prst="rect">
            <a:avLst/>
          </a:prstGeom>
          <a:solidFill>
            <a:srgbClr val="E0E0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solidFill>
                  <a:srgbClr val="58595B"/>
                </a:solidFill>
                <a:latin typeface="Helvetica" pitchFamily="2" charset="0"/>
              </a:rPr>
              <a:t>LOCAL PROBLEM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74A9C02-69FB-C099-0262-3E318D4D816E}"/>
              </a:ext>
            </a:extLst>
          </p:cNvPr>
          <p:cNvSpPr/>
          <p:nvPr/>
        </p:nvSpPr>
        <p:spPr>
          <a:xfrm>
            <a:off x="1066800" y="24261763"/>
            <a:ext cx="10934700" cy="1135062"/>
          </a:xfrm>
          <a:prstGeom prst="rect">
            <a:avLst/>
          </a:prstGeom>
          <a:solidFill>
            <a:srgbClr val="E0E0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solidFill>
                  <a:srgbClr val="58595B"/>
                </a:solidFill>
                <a:latin typeface="Helvetica" pitchFamily="2" charset="0"/>
              </a:rPr>
              <a:t>METHODS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EB67DCD-582A-0ADB-F964-E339A8322EDB}"/>
              </a:ext>
            </a:extLst>
          </p:cNvPr>
          <p:cNvSpPr/>
          <p:nvPr/>
        </p:nvSpPr>
        <p:spPr>
          <a:xfrm>
            <a:off x="31365825" y="6034088"/>
            <a:ext cx="10909300" cy="1135062"/>
          </a:xfrm>
          <a:prstGeom prst="rect">
            <a:avLst/>
          </a:prstGeom>
          <a:solidFill>
            <a:srgbClr val="E0E0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solidFill>
                  <a:srgbClr val="58595B"/>
                </a:solidFill>
                <a:latin typeface="Helvetica" pitchFamily="2" charset="0"/>
              </a:rPr>
              <a:t>INTERVENTIONS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1112368-520E-9EAB-8787-DAEF46CD0BB1}"/>
              </a:ext>
            </a:extLst>
          </p:cNvPr>
          <p:cNvSpPr/>
          <p:nvPr/>
        </p:nvSpPr>
        <p:spPr>
          <a:xfrm>
            <a:off x="31311849" y="20650200"/>
            <a:ext cx="10910888" cy="979487"/>
          </a:xfrm>
          <a:prstGeom prst="rect">
            <a:avLst/>
          </a:prstGeom>
          <a:solidFill>
            <a:srgbClr val="E0E0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solidFill>
                  <a:srgbClr val="58595B"/>
                </a:solidFill>
                <a:latin typeface="Helvetica" pitchFamily="2" charset="0"/>
              </a:rPr>
              <a:t>RESULTS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8BCC542-E1BE-23A8-4A46-8C7C9D991E78}"/>
              </a:ext>
            </a:extLst>
          </p:cNvPr>
          <p:cNvSpPr/>
          <p:nvPr/>
        </p:nvSpPr>
        <p:spPr>
          <a:xfrm>
            <a:off x="31508700" y="28201938"/>
            <a:ext cx="10661650" cy="1073150"/>
          </a:xfrm>
          <a:prstGeom prst="rect">
            <a:avLst/>
          </a:prstGeom>
          <a:solidFill>
            <a:srgbClr val="E0E0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solidFill>
                  <a:srgbClr val="58595B"/>
                </a:solidFill>
                <a:latin typeface="Helvetica" pitchFamily="2" charset="0"/>
              </a:rPr>
              <a:t>CONCLUSIONS</a:t>
            </a:r>
          </a:p>
        </p:txBody>
      </p:sp>
      <p:pic>
        <p:nvPicPr>
          <p:cNvPr id="3083" name="Picture 14">
            <a:extLst>
              <a:ext uri="{FF2B5EF4-FFF2-40B4-BE49-F238E27FC236}">
                <a16:creationId xmlns:a16="http://schemas.microsoft.com/office/drawing/2014/main" id="{BAA023A3-8138-CB57-E66A-003E10F532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950" y="1600200"/>
            <a:ext cx="8342313" cy="151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E41FE0F-A3FF-BC51-DCCB-529357CF4872}"/>
              </a:ext>
            </a:extLst>
          </p:cNvPr>
          <p:cNvCxnSpPr/>
          <p:nvPr/>
        </p:nvCxnSpPr>
        <p:spPr>
          <a:xfrm>
            <a:off x="9961563" y="1377950"/>
            <a:ext cx="0" cy="2087563"/>
          </a:xfrm>
          <a:prstGeom prst="line">
            <a:avLst/>
          </a:prstGeom>
          <a:ln w="12700">
            <a:solidFill>
              <a:srgbClr val="58595B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56BC3F0A-1B2D-B46C-696D-370BA3C1281B}"/>
              </a:ext>
            </a:extLst>
          </p:cNvPr>
          <p:cNvSpPr txBox="1"/>
          <p:nvPr/>
        </p:nvSpPr>
        <p:spPr>
          <a:xfrm>
            <a:off x="742950" y="16271875"/>
            <a:ext cx="11722100" cy="78486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571500" indent="-5715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sz="3600" dirty="0">
              <a:latin typeface="+mn-lt"/>
            </a:endParaRPr>
          </a:p>
          <a:p>
            <a:pPr marL="457200" indent="-4572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3600" dirty="0">
                <a:latin typeface="Helvetica" pitchFamily="2" charset="0"/>
              </a:rPr>
              <a:t>The project was a medically diverse children’s hospital located in metro Atlanta.</a:t>
            </a:r>
          </a:p>
          <a:p>
            <a:pPr marL="457200" indent="-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3600" dirty="0">
              <a:latin typeface="Helvetica" pitchFamily="2" charset="0"/>
            </a:endParaRPr>
          </a:p>
          <a:p>
            <a:pPr marL="457200" indent="-4572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3600" dirty="0">
                <a:latin typeface="Helvetica" pitchFamily="2" charset="0"/>
              </a:rPr>
              <a:t>The project site policy requires that nurses use two verifiers for confirmation of feeding tube placement. </a:t>
            </a:r>
          </a:p>
          <a:p>
            <a:pPr marL="457200" indent="-4572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sz="3600" dirty="0">
              <a:latin typeface="Helvetica" pitchFamily="2" charset="0"/>
            </a:endParaRPr>
          </a:p>
          <a:p>
            <a:pPr marL="457200" indent="-4572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3600" dirty="0">
                <a:latin typeface="Helvetica" pitchFamily="2" charset="0"/>
              </a:rPr>
              <a:t>The project aimed to increase adherence to the site's nasogastric (NGT)/orogastric tube (OGT) policy by 40% by March 1, 2025.</a:t>
            </a:r>
          </a:p>
          <a:p>
            <a:pPr marL="457200" indent="-4572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sz="3600" dirty="0">
              <a:latin typeface="Helvetica" pitchFamily="2" charset="0"/>
            </a:endParaRPr>
          </a:p>
          <a:p>
            <a:pPr marL="571500" indent="-5715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3600" dirty="0">
                <a:latin typeface="Helvetica" pitchFamily="2" charset="0"/>
              </a:rPr>
              <a:t>There was an expressed need for an escalation plan that promoted policy adherence and patient safety. </a:t>
            </a:r>
          </a:p>
          <a:p>
            <a:pPr marL="571500" indent="-5715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sz="3600" dirty="0">
              <a:solidFill>
                <a:srgbClr val="333333"/>
              </a:solidFill>
              <a:latin typeface="Helvetica" pitchFamily="2" charset="0"/>
            </a:endParaRPr>
          </a:p>
        </p:txBody>
      </p:sp>
      <p:sp>
        <p:nvSpPr>
          <p:cNvPr id="3086" name="TextBox 24">
            <a:extLst>
              <a:ext uri="{FF2B5EF4-FFF2-40B4-BE49-F238E27FC236}">
                <a16:creationId xmlns:a16="http://schemas.microsoft.com/office/drawing/2014/main" id="{14651046-E987-B803-EA48-9A8323A635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613475" y="29832300"/>
            <a:ext cx="10661650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71500" indent="-5715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 typeface="Arial" panose="020B0604020202020204" pitchFamily="34" charset="0"/>
              <a:buChar char="•"/>
            </a:pPr>
            <a:r>
              <a:rPr lang="en-US" altLang="en-US" sz="3600" dirty="0">
                <a:latin typeface="Helvetica" pitchFamily="2" charset="0"/>
              </a:rPr>
              <a:t>Using bedside re-education improved policy adherence and patient safety.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n-US" altLang="en-US" sz="3600" dirty="0">
                <a:latin typeface="Helvetica" pitchFamily="2" charset="0"/>
              </a:rPr>
              <a:t>Future stability plans include implementing this project to increase adherence to other policies. 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endParaRPr lang="en-US" altLang="en-US" sz="3600" dirty="0">
              <a:solidFill>
                <a:srgbClr val="7030A0"/>
              </a:solidFill>
              <a:latin typeface="Helvetica" pitchFamily="2" charset="0"/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endParaRPr lang="en-US" altLang="en-US" sz="3600" dirty="0">
              <a:solidFill>
                <a:srgbClr val="7030A0"/>
              </a:solidFill>
              <a:latin typeface="Helvetica" pitchFamily="2" charset="0"/>
            </a:endParaRPr>
          </a:p>
        </p:txBody>
      </p:sp>
      <p:sp>
        <p:nvSpPr>
          <p:cNvPr id="3087" name="TextBox 2">
            <a:extLst>
              <a:ext uri="{FF2B5EF4-FFF2-40B4-BE49-F238E27FC236}">
                <a16:creationId xmlns:a16="http://schemas.microsoft.com/office/drawing/2014/main" id="{06EA01FE-947D-D8BE-C4FC-9F65C3E59C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6588" y="25736550"/>
            <a:ext cx="12261850" cy="9669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71500" indent="-5715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altLang="en-US" sz="4000">
                <a:solidFill>
                  <a:srgbClr val="333333"/>
                </a:solidFill>
                <a:latin typeface="Helvetica" pitchFamily="2" charset="0"/>
              </a:rPr>
              <a:t>The Evidence-Based Practice Improvement model was the framework for this project.</a:t>
            </a:r>
          </a:p>
          <a:p>
            <a:pPr eaLnBrk="1" hangingPunct="1"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altLang="en-US" sz="4000">
                <a:solidFill>
                  <a:srgbClr val="333333"/>
                </a:solidFill>
                <a:latin typeface="Helvetica" pitchFamily="2" charset="0"/>
              </a:rPr>
              <a:t>Literature search and critical appraisal demonstrated strong evidence supporting nurse reeducation.</a:t>
            </a:r>
          </a:p>
          <a:p>
            <a:pPr eaLnBrk="1" hangingPunct="1"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altLang="en-US" sz="4000">
                <a:solidFill>
                  <a:srgbClr val="333333"/>
                </a:solidFill>
                <a:latin typeface="Helvetica" pitchFamily="2" charset="0"/>
              </a:rPr>
              <a:t>Plan-Do-Study-Act cycles were conducted to collect accurate data. </a:t>
            </a:r>
          </a:p>
          <a:p>
            <a:pPr eaLnBrk="1" hangingPunct="1"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altLang="en-US" sz="4000">
                <a:solidFill>
                  <a:srgbClr val="333333"/>
                </a:solidFill>
                <a:latin typeface="Helvetica" pitchFamily="2" charset="0"/>
              </a:rPr>
              <a:t>Weekly chart audits were done. If there was incorrect documentation of the two verifiers, then education was given to the nurse at the bedside. </a:t>
            </a:r>
          </a:p>
          <a:p>
            <a:pPr eaLnBrk="1" hangingPunct="1"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endParaRPr lang="en-US" altLang="en-US" sz="4000">
              <a:solidFill>
                <a:srgbClr val="333333"/>
              </a:solidFill>
              <a:latin typeface="Helvetica" pitchFamily="2" charset="0"/>
            </a:endParaRPr>
          </a:p>
          <a:p>
            <a:pPr eaLnBrk="1" hangingPunct="1"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endParaRPr lang="en-US" altLang="en-US" sz="4400">
              <a:solidFill>
                <a:srgbClr val="333333"/>
              </a:solidFill>
              <a:latin typeface="Helvetica" pitchFamily="2" charset="0"/>
            </a:endParaRPr>
          </a:p>
          <a:p>
            <a:pPr eaLnBrk="1" hangingPunct="1"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endParaRPr lang="en-US" altLang="en-US" sz="4400">
              <a:solidFill>
                <a:srgbClr val="333333"/>
              </a:solidFill>
              <a:latin typeface="Helvetica" pitchFamily="2" charset="0"/>
            </a:endParaRPr>
          </a:p>
          <a:p>
            <a:pPr eaLnBrk="1" hangingPunct="1"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endParaRPr lang="en-US" altLang="en-US" sz="5400" baseline="30000">
              <a:solidFill>
                <a:srgbClr val="333333"/>
              </a:solidFill>
              <a:latin typeface="Helvetica" pitchFamily="2" charset="0"/>
            </a:endParaRPr>
          </a:p>
        </p:txBody>
      </p:sp>
      <p:sp>
        <p:nvSpPr>
          <p:cNvPr id="3088" name="TextBox 4">
            <a:extLst>
              <a:ext uri="{FF2B5EF4-FFF2-40B4-BE49-F238E27FC236}">
                <a16:creationId xmlns:a16="http://schemas.microsoft.com/office/drawing/2014/main" id="{EE713205-6454-46F5-24B9-3DE8CC6A5C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65825" y="7232650"/>
            <a:ext cx="10288588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 typeface="Arial" panose="020B0604020202020204" pitchFamily="34" charset="0"/>
              <a:buChar char="•"/>
            </a:pPr>
            <a:r>
              <a:rPr lang="en-US" altLang="en-US" sz="2800" dirty="0">
                <a:latin typeface="Helvetica" pitchFamily="2" charset="0"/>
              </a:rPr>
              <a:t>The escalation plan included weekly chart audits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endParaRPr lang="en-US" altLang="en-US" sz="2800" dirty="0">
              <a:latin typeface="Helvetica" pitchFamily="2" charset="0"/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n-US" altLang="en-US" sz="2800" dirty="0">
                <a:latin typeface="Helvetica" pitchFamily="2" charset="0"/>
              </a:rPr>
              <a:t>Reduction was using a script developed by the DNP student and the site. </a:t>
            </a:r>
          </a:p>
        </p:txBody>
      </p:sp>
      <p:sp>
        <p:nvSpPr>
          <p:cNvPr id="3089" name="TextBox 15">
            <a:extLst>
              <a:ext uri="{FF2B5EF4-FFF2-40B4-BE49-F238E27FC236}">
                <a16:creationId xmlns:a16="http://schemas.microsoft.com/office/drawing/2014/main" id="{B4BBAEF9-2157-9F43-5B63-E6B05D27B4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11849" y="21964650"/>
            <a:ext cx="10910888" cy="686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 typeface="Arial" panose="020B0604020202020204" pitchFamily="34" charset="0"/>
              <a:buChar char="•"/>
            </a:pPr>
            <a:r>
              <a:rPr lang="en-US" altLang="en-US" sz="4000" dirty="0">
                <a:latin typeface="Helvetica" pitchFamily="2" charset="0"/>
              </a:rPr>
              <a:t>Of the 57 charts audited, 6 were non-compliant with policy, resulting in 88.2% of the charts being policy compliant.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n-US" altLang="en-US" sz="4000" dirty="0">
                <a:latin typeface="Helvetica" pitchFamily="2" charset="0"/>
              </a:rPr>
              <a:t>Post-implementation analyses were conducted on 255 charts, revealing that 90.2% of the charts were policy compliant.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n-US" altLang="en-US" sz="4000" dirty="0">
                <a:latin typeface="Helvetica" pitchFamily="2" charset="0"/>
              </a:rPr>
              <a:t>This represented a 2% increase in policy adherence. 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n-US" altLang="en-US" sz="4000" dirty="0">
                <a:latin typeface="Helvetica" pitchFamily="2" charset="0"/>
              </a:rPr>
              <a:t>Post-implementation, 0% of the NGTs/OGTs were misplaced. </a:t>
            </a:r>
          </a:p>
          <a:p>
            <a:pPr eaLnBrk="1" hangingPunct="1"/>
            <a:r>
              <a:rPr lang="en-US" altLang="en-US" sz="4000" dirty="0">
                <a:latin typeface="Helvetica" pitchFamily="2" charset="0"/>
              </a:rPr>
              <a:t> </a:t>
            </a:r>
          </a:p>
        </p:txBody>
      </p:sp>
      <p:pic>
        <p:nvPicPr>
          <p:cNvPr id="3090" name="Picture 26">
            <a:extLst>
              <a:ext uri="{FF2B5EF4-FFF2-40B4-BE49-F238E27FC236}">
                <a16:creationId xmlns:a16="http://schemas.microsoft.com/office/drawing/2014/main" id="{7AB0A3C1-B873-DF0A-E907-6079E788DD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21250" y="7850981"/>
            <a:ext cx="13522325" cy="13835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91" name="Picture 29">
            <a:extLst>
              <a:ext uri="{FF2B5EF4-FFF2-40B4-BE49-F238E27FC236}">
                <a16:creationId xmlns:a16="http://schemas.microsoft.com/office/drawing/2014/main" id="{B702C614-1C5C-7A74-3AEF-726A012EDA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" t="17378" r="6160" b="2765"/>
          <a:stretch>
            <a:fillRect/>
          </a:stretch>
        </p:blipFill>
        <p:spPr bwMode="auto">
          <a:xfrm>
            <a:off x="14481175" y="19551650"/>
            <a:ext cx="14466888" cy="133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0CAE5085-5D27-8752-5FB0-3DFD02E19444}"/>
              </a:ext>
            </a:extLst>
          </p:cNvPr>
          <p:cNvSpPr txBox="1"/>
          <p:nvPr/>
        </p:nvSpPr>
        <p:spPr>
          <a:xfrm>
            <a:off x="1524000" y="7440613"/>
            <a:ext cx="10534650" cy="79708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3600" dirty="0">
              <a:latin typeface="+mn-lt"/>
            </a:endParaRPr>
          </a:p>
          <a:p>
            <a:pPr marL="571500" indent="-5715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4000" dirty="0">
                <a:latin typeface="Helvetica" pitchFamily="2" charset="0"/>
              </a:rPr>
              <a:t>A nurse's actions and knowledge directly impact patient safety. </a:t>
            </a:r>
          </a:p>
          <a:p>
            <a:pPr marL="571500" indent="-5715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4000" dirty="0">
                <a:latin typeface="Helvetica" pitchFamily="2" charset="0"/>
              </a:rPr>
              <a:t>In 2023, an estimated 80,0000 preventable medical deaths could have been avoided by following organizational policies (Prioritizing Evidence to Protect Patients from Harm, 2023).</a:t>
            </a:r>
          </a:p>
          <a:p>
            <a:pPr marL="571500" indent="-5715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4000" dirty="0">
                <a:latin typeface="Helvetica" pitchFamily="2" charset="0"/>
              </a:rPr>
              <a:t>Organizations have developed and implemented specific policies supported by evidence shown to benefit patients and prevent harm.</a:t>
            </a:r>
          </a:p>
          <a:p>
            <a:pPr marL="571500" indent="-5715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sz="3600" dirty="0">
              <a:latin typeface="Helvetica" pitchFamily="2" charset="0"/>
            </a:endParaRPr>
          </a:p>
        </p:txBody>
      </p:sp>
      <p:pic>
        <p:nvPicPr>
          <p:cNvPr id="3093" name="Picture 22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4493A042-6C77-B336-8206-ED1401FA0F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73" t="34630" r="30539" b="35007"/>
          <a:stretch>
            <a:fillRect/>
          </a:stretch>
        </p:blipFill>
        <p:spPr bwMode="auto">
          <a:xfrm>
            <a:off x="15330487" y="27732038"/>
            <a:ext cx="3298825" cy="325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F2BF3BA-2775-6384-7AF4-C4D96ED48B4D}"/>
              </a:ext>
            </a:extLst>
          </p:cNvPr>
          <p:cNvSpPr txBox="1"/>
          <p:nvPr/>
        </p:nvSpPr>
        <p:spPr>
          <a:xfrm>
            <a:off x="14808199" y="26736676"/>
            <a:ext cx="4343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References</a:t>
            </a:r>
            <a:r>
              <a:rPr lang="en-US" sz="4400" dirty="0">
                <a:solidFill>
                  <a:schemeClr val="bg1"/>
                </a:solidFill>
              </a:rPr>
              <a:t>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4531</TotalTime>
  <Words>370</Words>
  <Application>Microsoft Macintosh PowerPoint</Application>
  <PresentationFormat>Custom</PresentationFormat>
  <Paragraphs>40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Calibri</vt:lpstr>
      <vt:lpstr>Arial</vt:lpstr>
      <vt:lpstr>Calibri Light</vt:lpstr>
      <vt:lpstr>Helvetica</vt:lpstr>
      <vt:lpstr>Verdana</vt:lpstr>
      <vt:lpstr>Office Theme</vt:lpstr>
      <vt:lpstr>Nasogastric (NGT) / Orogastric tube (OGT) Policy adherence and patient safety increased after implementation of bedside re-education.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Primary outcome or takeaway message (written in plain English) goes here</dc:title>
  <dc:creator>Hessock, Melissa Marie</dc:creator>
  <cp:lastModifiedBy>Carmichael, Kiana</cp:lastModifiedBy>
  <cp:revision>11</cp:revision>
  <dcterms:created xsi:type="dcterms:W3CDTF">2023-07-20T17:39:27Z</dcterms:created>
  <dcterms:modified xsi:type="dcterms:W3CDTF">2025-08-02T00:44:15Z</dcterms:modified>
</cp:coreProperties>
</file>