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42062400" cy="38404800"/>
  <p:notesSz cx="9296400" cy="7010400"/>
  <p:defaultTextStyle>
    <a:defPPr>
      <a:defRPr lang="en-US"/>
    </a:defPPr>
    <a:lvl1pPr algn="l" rtl="0" fontAlgn="base">
      <a:spcBef>
        <a:spcPct val="0"/>
      </a:spcBef>
      <a:spcAft>
        <a:spcPct val="0"/>
      </a:spcAft>
      <a:defRPr sz="28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8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8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8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32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FFFF66"/>
    <a:srgbClr val="FFFFCC"/>
    <a:srgbClr val="CCFF66"/>
    <a:srgbClr val="FFCCFF"/>
    <a:srgbClr val="FF9999"/>
    <a:srgbClr val="CCFFCC"/>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4434" autoAdjust="0"/>
  </p:normalViewPr>
  <p:slideViewPr>
    <p:cSldViewPr>
      <p:cViewPr>
        <p:scale>
          <a:sx n="10" d="100"/>
          <a:sy n="10" d="100"/>
        </p:scale>
        <p:origin x="2394" y="366"/>
      </p:cViewPr>
      <p:guideLst>
        <p:guide orient="horz" pos="12096"/>
        <p:guide pos="1324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4029075" cy="350838"/>
          </a:xfrm>
          <a:prstGeom prst="rect">
            <a:avLst/>
          </a:prstGeom>
          <a:noFill/>
          <a:ln w="9525">
            <a:noFill/>
            <a:miter lim="800000"/>
            <a:headEnd/>
            <a:tailEnd/>
          </a:ln>
        </p:spPr>
        <p:txBody>
          <a:bodyPr vert="horz" wrap="square" lIns="91438" tIns="45719" rIns="91438" bIns="45719" numCol="1" anchor="t" anchorCtr="0" compatLnSpc="1">
            <a:prstTxWarp prst="textNoShape">
              <a:avLst/>
            </a:prstTxWarp>
          </a:bodyPr>
          <a:lstStyle>
            <a:lvl1pPr defTabSz="904875">
              <a:defRPr sz="1200">
                <a:latin typeface="Arial" charset="0"/>
              </a:defRPr>
            </a:lvl1pPr>
          </a:lstStyle>
          <a:p>
            <a:pPr>
              <a:defRPr/>
            </a:pPr>
            <a:endParaRPr lang="en-US"/>
          </a:p>
        </p:txBody>
      </p:sp>
      <p:sp>
        <p:nvSpPr>
          <p:cNvPr id="5123" name="Rectangle 3"/>
          <p:cNvSpPr>
            <a:spLocks noGrp="1" noChangeArrowheads="1"/>
          </p:cNvSpPr>
          <p:nvPr>
            <p:ph type="dt" sz="quarter" idx="1"/>
          </p:nvPr>
        </p:nvSpPr>
        <p:spPr bwMode="auto">
          <a:xfrm>
            <a:off x="5265738" y="0"/>
            <a:ext cx="4029075" cy="350838"/>
          </a:xfrm>
          <a:prstGeom prst="rect">
            <a:avLst/>
          </a:prstGeom>
          <a:noFill/>
          <a:ln w="9525">
            <a:noFill/>
            <a:miter lim="800000"/>
            <a:headEnd/>
            <a:tailEnd/>
          </a:ln>
        </p:spPr>
        <p:txBody>
          <a:bodyPr vert="horz" wrap="square" lIns="91438" tIns="45719" rIns="91438" bIns="45719" numCol="1" anchor="t" anchorCtr="0" compatLnSpc="1">
            <a:prstTxWarp prst="textNoShape">
              <a:avLst/>
            </a:prstTxWarp>
          </a:bodyPr>
          <a:lstStyle>
            <a:lvl1pPr algn="r" defTabSz="904875">
              <a:defRPr sz="1200">
                <a:latin typeface="Arial" charset="0"/>
              </a:defRPr>
            </a:lvl1pPr>
          </a:lstStyle>
          <a:p>
            <a:pPr>
              <a:defRPr/>
            </a:pPr>
            <a:endParaRPr lang="en-US"/>
          </a:p>
        </p:txBody>
      </p:sp>
      <p:sp>
        <p:nvSpPr>
          <p:cNvPr id="5124" name="Rectangle 4"/>
          <p:cNvSpPr>
            <a:spLocks noGrp="1" noChangeArrowheads="1"/>
          </p:cNvSpPr>
          <p:nvPr>
            <p:ph type="ftr" sz="quarter" idx="2"/>
          </p:nvPr>
        </p:nvSpPr>
        <p:spPr bwMode="auto">
          <a:xfrm>
            <a:off x="0" y="6657975"/>
            <a:ext cx="4029075" cy="350838"/>
          </a:xfrm>
          <a:prstGeom prst="rect">
            <a:avLst/>
          </a:prstGeom>
          <a:noFill/>
          <a:ln w="9525">
            <a:noFill/>
            <a:miter lim="800000"/>
            <a:headEnd/>
            <a:tailEnd/>
          </a:ln>
        </p:spPr>
        <p:txBody>
          <a:bodyPr vert="horz" wrap="square" lIns="91438" tIns="45719" rIns="91438" bIns="45719" numCol="1" anchor="b" anchorCtr="0" compatLnSpc="1">
            <a:prstTxWarp prst="textNoShape">
              <a:avLst/>
            </a:prstTxWarp>
          </a:bodyPr>
          <a:lstStyle>
            <a:lvl1pPr defTabSz="904875">
              <a:defRPr sz="1200">
                <a:latin typeface="Arial" charset="0"/>
              </a:defRPr>
            </a:lvl1pPr>
          </a:lstStyle>
          <a:p>
            <a:pPr>
              <a:defRPr/>
            </a:pPr>
            <a:endParaRPr lang="en-US"/>
          </a:p>
        </p:txBody>
      </p:sp>
      <p:sp>
        <p:nvSpPr>
          <p:cNvPr id="5125" name="Rectangle 5"/>
          <p:cNvSpPr>
            <a:spLocks noGrp="1" noChangeArrowheads="1"/>
          </p:cNvSpPr>
          <p:nvPr>
            <p:ph type="sldNum" sz="quarter" idx="3"/>
          </p:nvPr>
        </p:nvSpPr>
        <p:spPr bwMode="auto">
          <a:xfrm>
            <a:off x="5265738" y="6657975"/>
            <a:ext cx="4029075" cy="350838"/>
          </a:xfrm>
          <a:prstGeom prst="rect">
            <a:avLst/>
          </a:prstGeom>
          <a:noFill/>
          <a:ln w="9525">
            <a:noFill/>
            <a:miter lim="800000"/>
            <a:headEnd/>
            <a:tailEnd/>
          </a:ln>
        </p:spPr>
        <p:txBody>
          <a:bodyPr vert="horz" wrap="square" lIns="91438" tIns="45719" rIns="91438" bIns="45719" numCol="1" anchor="b" anchorCtr="0" compatLnSpc="1">
            <a:prstTxWarp prst="textNoShape">
              <a:avLst/>
            </a:prstTxWarp>
          </a:bodyPr>
          <a:lstStyle>
            <a:lvl1pPr algn="r" defTabSz="904875">
              <a:defRPr sz="1200"/>
            </a:lvl1pPr>
          </a:lstStyle>
          <a:p>
            <a:fld id="{635756F8-C3C3-4FDD-97F4-07697F936B82}" type="slidenum">
              <a:rPr lang="en-US" altLang="en-US"/>
              <a:pPr/>
              <a:t>‹#›</a:t>
            </a:fld>
            <a:endParaRPr lang="en-US" altLang="en-US"/>
          </a:p>
        </p:txBody>
      </p:sp>
    </p:spTree>
    <p:extLst>
      <p:ext uri="{BB962C8B-B14F-4D97-AF65-F5344CB8AC3E}">
        <p14:creationId xmlns:p14="http://schemas.microsoft.com/office/powerpoint/2010/main" val="40329241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0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65738" y="0"/>
            <a:ext cx="4029075" cy="350838"/>
          </a:xfrm>
          <a:prstGeom prst="rect">
            <a:avLst/>
          </a:prstGeom>
        </p:spPr>
        <p:txBody>
          <a:bodyPr vert="horz" lIns="91440" tIns="45720" rIns="91440" bIns="45720" rtlCol="0"/>
          <a:lstStyle>
            <a:lvl1pPr algn="r">
              <a:defRPr sz="1200"/>
            </a:lvl1pPr>
          </a:lstStyle>
          <a:p>
            <a:fld id="{6E2D5650-B3E3-47B5-834A-5A44B46C98C2}" type="datetimeFigureOut">
              <a:rPr lang="en-US" smtClean="0"/>
              <a:t>4/16/2018</a:t>
            </a:fld>
            <a:endParaRPr lang="en-US"/>
          </a:p>
        </p:txBody>
      </p:sp>
      <p:sp>
        <p:nvSpPr>
          <p:cNvPr id="4" name="Slide Image Placeholder 3"/>
          <p:cNvSpPr>
            <a:spLocks noGrp="1" noRot="1" noChangeAspect="1"/>
          </p:cNvSpPr>
          <p:nvPr>
            <p:ph type="sldImg" idx="2"/>
          </p:nvPr>
        </p:nvSpPr>
        <p:spPr>
          <a:xfrm>
            <a:off x="3352800" y="876300"/>
            <a:ext cx="2590800" cy="23653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30275" y="3373438"/>
            <a:ext cx="7435850" cy="276066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9563"/>
            <a:ext cx="4029075" cy="3508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65738" y="6659563"/>
            <a:ext cx="4029075" cy="350837"/>
          </a:xfrm>
          <a:prstGeom prst="rect">
            <a:avLst/>
          </a:prstGeom>
        </p:spPr>
        <p:txBody>
          <a:bodyPr vert="horz" lIns="91440" tIns="45720" rIns="91440" bIns="45720" rtlCol="0" anchor="b"/>
          <a:lstStyle>
            <a:lvl1pPr algn="r">
              <a:defRPr sz="1200"/>
            </a:lvl1pPr>
          </a:lstStyle>
          <a:p>
            <a:fld id="{0BE232BE-BB5D-4B37-A675-8C20F7380D6B}" type="slidenum">
              <a:rPr lang="en-US" smtClean="0"/>
              <a:t>‹#›</a:t>
            </a:fld>
            <a:endParaRPr lang="en-US"/>
          </a:p>
        </p:txBody>
      </p:sp>
    </p:spTree>
    <p:extLst>
      <p:ext uri="{BB962C8B-B14F-4D97-AF65-F5344CB8AC3E}">
        <p14:creationId xmlns:p14="http://schemas.microsoft.com/office/powerpoint/2010/main" val="1875220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E232BE-BB5D-4B37-A675-8C20F7380D6B}" type="slidenum">
              <a:rPr lang="en-US" smtClean="0"/>
              <a:t>1</a:t>
            </a:fld>
            <a:endParaRPr lang="en-US"/>
          </a:p>
        </p:txBody>
      </p:sp>
    </p:spTree>
    <p:extLst>
      <p:ext uri="{BB962C8B-B14F-4D97-AF65-F5344CB8AC3E}">
        <p14:creationId xmlns:p14="http://schemas.microsoft.com/office/powerpoint/2010/main" val="4059701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154363" y="13066713"/>
            <a:ext cx="35753675" cy="9015412"/>
          </a:xfrm>
        </p:spPr>
        <p:txBody>
          <a:bodyPr/>
          <a:lstStyle/>
          <a:p>
            <a:r>
              <a:rPr lang="en-US" smtClean="0"/>
              <a:t>Click to edit Master title style</a:t>
            </a:r>
            <a:endParaRPr lang="en-US"/>
          </a:p>
        </p:txBody>
      </p:sp>
      <p:sp>
        <p:nvSpPr>
          <p:cNvPr id="3" name="Subtitle 2"/>
          <p:cNvSpPr>
            <a:spLocks noGrp="1"/>
          </p:cNvSpPr>
          <p:nvPr>
            <p:ph type="subTitle" idx="1"/>
          </p:nvPr>
        </p:nvSpPr>
        <p:spPr>
          <a:xfrm>
            <a:off x="6308725" y="23834725"/>
            <a:ext cx="29444950" cy="107505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65A3556-59AF-4CE8-A7B2-18B7674AC5F0}" type="slidenum">
              <a:rPr lang="en-US" altLang="en-US"/>
              <a:pPr/>
              <a:t>‹#›</a:t>
            </a:fld>
            <a:endParaRPr lang="en-US" altLang="en-US"/>
          </a:p>
        </p:txBody>
      </p:sp>
    </p:spTree>
    <p:extLst>
      <p:ext uri="{BB962C8B-B14F-4D97-AF65-F5344CB8AC3E}">
        <p14:creationId xmlns:p14="http://schemas.microsoft.com/office/powerpoint/2010/main" val="65880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58A0D33-9F98-473F-AD4B-1B543F36E756}" type="slidenum">
              <a:rPr lang="en-US" altLang="en-US"/>
              <a:pPr/>
              <a:t>‹#›</a:t>
            </a:fld>
            <a:endParaRPr lang="en-US" altLang="en-US"/>
          </a:p>
        </p:txBody>
      </p:sp>
    </p:spTree>
    <p:extLst>
      <p:ext uri="{BB962C8B-B14F-4D97-AF65-F5344CB8AC3E}">
        <p14:creationId xmlns:p14="http://schemas.microsoft.com/office/powerpoint/2010/main" val="3854132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495875" y="1684338"/>
            <a:ext cx="9463088" cy="3589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03438" y="1684338"/>
            <a:ext cx="28240037" cy="3589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0F2BFC9-AB2A-4E72-BF60-12C48346C587}" type="slidenum">
              <a:rPr lang="en-US" altLang="en-US"/>
              <a:pPr/>
              <a:t>‹#›</a:t>
            </a:fld>
            <a:endParaRPr lang="en-US" altLang="en-US"/>
          </a:p>
        </p:txBody>
      </p:sp>
    </p:spTree>
    <p:extLst>
      <p:ext uri="{BB962C8B-B14F-4D97-AF65-F5344CB8AC3E}">
        <p14:creationId xmlns:p14="http://schemas.microsoft.com/office/powerpoint/2010/main" val="3793076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8CAC7C6-D181-44C8-8FD9-821A414FF83F}" type="slidenum">
              <a:rPr lang="en-US" altLang="en-US"/>
              <a:pPr/>
              <a:t>‹#›</a:t>
            </a:fld>
            <a:endParaRPr lang="en-US" altLang="en-US"/>
          </a:p>
        </p:txBody>
      </p:sp>
    </p:spTree>
    <p:extLst>
      <p:ext uri="{BB962C8B-B14F-4D97-AF65-F5344CB8AC3E}">
        <p14:creationId xmlns:p14="http://schemas.microsoft.com/office/powerpoint/2010/main" val="1906795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322638" y="27028775"/>
            <a:ext cx="35753675" cy="8355013"/>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3322638" y="17827625"/>
            <a:ext cx="35753675" cy="92011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9CFE723-5524-430E-B214-5F13AEF13EA3}" type="slidenum">
              <a:rPr lang="en-US" altLang="en-US"/>
              <a:pPr/>
              <a:t>‹#›</a:t>
            </a:fld>
            <a:endParaRPr lang="en-US" altLang="en-US"/>
          </a:p>
        </p:txBody>
      </p:sp>
    </p:spTree>
    <p:extLst>
      <p:ext uri="{BB962C8B-B14F-4D97-AF65-F5344CB8AC3E}">
        <p14:creationId xmlns:p14="http://schemas.microsoft.com/office/powerpoint/2010/main" val="3557645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03438" y="9813925"/>
            <a:ext cx="18851562" cy="27760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1107400" y="9813925"/>
            <a:ext cx="18851563" cy="27760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E91F0893-2539-4436-9B61-812A77E8F637}" type="slidenum">
              <a:rPr lang="en-US" altLang="en-US"/>
              <a:pPr/>
              <a:t>‹#›</a:t>
            </a:fld>
            <a:endParaRPr lang="en-US" altLang="en-US"/>
          </a:p>
        </p:txBody>
      </p:sp>
    </p:spTree>
    <p:extLst>
      <p:ext uri="{BB962C8B-B14F-4D97-AF65-F5344CB8AC3E}">
        <p14:creationId xmlns:p14="http://schemas.microsoft.com/office/powerpoint/2010/main" val="3982181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03438" y="9415463"/>
            <a:ext cx="18584862" cy="39243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103438" y="13339763"/>
            <a:ext cx="18584862" cy="242347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1367750" y="9415463"/>
            <a:ext cx="18591213" cy="39243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21367750" y="13339763"/>
            <a:ext cx="18591213" cy="242347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DFA8B119-2B2E-48B5-939D-04707D5B13C2}" type="slidenum">
              <a:rPr lang="en-US" altLang="en-US"/>
              <a:pPr/>
              <a:t>‹#›</a:t>
            </a:fld>
            <a:endParaRPr lang="en-US" altLang="en-US"/>
          </a:p>
        </p:txBody>
      </p:sp>
    </p:spTree>
    <p:extLst>
      <p:ext uri="{BB962C8B-B14F-4D97-AF65-F5344CB8AC3E}">
        <p14:creationId xmlns:p14="http://schemas.microsoft.com/office/powerpoint/2010/main" val="947587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1603DE89-6934-4E0B-BC73-21329D7D43E1}" type="slidenum">
              <a:rPr lang="en-US" altLang="en-US"/>
              <a:pPr/>
              <a:t>‹#›</a:t>
            </a:fld>
            <a:endParaRPr lang="en-US" altLang="en-US"/>
          </a:p>
        </p:txBody>
      </p:sp>
    </p:spTree>
    <p:extLst>
      <p:ext uri="{BB962C8B-B14F-4D97-AF65-F5344CB8AC3E}">
        <p14:creationId xmlns:p14="http://schemas.microsoft.com/office/powerpoint/2010/main" val="991506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05296A80-9EBD-4A29-9343-51A4C0F1131D}" type="slidenum">
              <a:rPr lang="en-US" altLang="en-US"/>
              <a:pPr/>
              <a:t>‹#›</a:t>
            </a:fld>
            <a:endParaRPr lang="en-US" altLang="en-US"/>
          </a:p>
        </p:txBody>
      </p:sp>
    </p:spTree>
    <p:extLst>
      <p:ext uri="{BB962C8B-B14F-4D97-AF65-F5344CB8AC3E}">
        <p14:creationId xmlns:p14="http://schemas.microsoft.com/office/powerpoint/2010/main" val="4292925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03438" y="1674813"/>
            <a:ext cx="13838237" cy="71278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16444913" y="1674813"/>
            <a:ext cx="23514050" cy="358997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03438" y="8802688"/>
            <a:ext cx="13838237" cy="287718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3D205BB-BE10-4519-B788-4AB72E08E086}" type="slidenum">
              <a:rPr lang="en-US" altLang="en-US"/>
              <a:pPr/>
              <a:t>‹#›</a:t>
            </a:fld>
            <a:endParaRPr lang="en-US" altLang="en-US"/>
          </a:p>
        </p:txBody>
      </p:sp>
    </p:spTree>
    <p:extLst>
      <p:ext uri="{BB962C8B-B14F-4D97-AF65-F5344CB8AC3E}">
        <p14:creationId xmlns:p14="http://schemas.microsoft.com/office/powerpoint/2010/main" val="1421508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243888" y="29443363"/>
            <a:ext cx="25238075" cy="347662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8243888" y="3757613"/>
            <a:ext cx="25238075" cy="25238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8243888" y="32919988"/>
            <a:ext cx="25238075" cy="49355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781760E0-9812-44AC-8A4C-1E730E72FEB9}" type="slidenum">
              <a:rPr lang="en-US" altLang="en-US"/>
              <a:pPr/>
              <a:t>‹#›</a:t>
            </a:fld>
            <a:endParaRPr lang="en-US" altLang="en-US"/>
          </a:p>
        </p:txBody>
      </p:sp>
    </p:spTree>
    <p:extLst>
      <p:ext uri="{BB962C8B-B14F-4D97-AF65-F5344CB8AC3E}">
        <p14:creationId xmlns:p14="http://schemas.microsoft.com/office/powerpoint/2010/main" val="4140696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03438" y="1538288"/>
            <a:ext cx="37855525"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80709" tIns="240355" rIns="480709" bIns="240355"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2103438" y="8959850"/>
            <a:ext cx="37855525" cy="2534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80709" tIns="240355" rIns="480709" bIns="240355"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2103438" y="34974213"/>
            <a:ext cx="9813925" cy="2667000"/>
          </a:xfrm>
          <a:prstGeom prst="rect">
            <a:avLst/>
          </a:prstGeom>
          <a:noFill/>
          <a:ln w="9525">
            <a:noFill/>
            <a:miter lim="800000"/>
            <a:headEnd/>
            <a:tailEnd/>
          </a:ln>
          <a:effectLst/>
        </p:spPr>
        <p:txBody>
          <a:bodyPr vert="horz" wrap="square" lIns="480709" tIns="240355" rIns="480709" bIns="240355" numCol="1" anchor="t" anchorCtr="0" compatLnSpc="1">
            <a:prstTxWarp prst="textNoShape">
              <a:avLst/>
            </a:prstTxWarp>
          </a:bodyPr>
          <a:lstStyle>
            <a:lvl1pPr>
              <a:defRPr sz="7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14371638" y="34974213"/>
            <a:ext cx="13319125" cy="2667000"/>
          </a:xfrm>
          <a:prstGeom prst="rect">
            <a:avLst/>
          </a:prstGeom>
          <a:noFill/>
          <a:ln w="9525">
            <a:noFill/>
            <a:miter lim="800000"/>
            <a:headEnd/>
            <a:tailEnd/>
          </a:ln>
          <a:effectLst/>
        </p:spPr>
        <p:txBody>
          <a:bodyPr vert="horz" wrap="square" lIns="480709" tIns="240355" rIns="480709" bIns="240355" numCol="1" anchor="t" anchorCtr="0" compatLnSpc="1">
            <a:prstTxWarp prst="textNoShape">
              <a:avLst/>
            </a:prstTxWarp>
          </a:bodyPr>
          <a:lstStyle>
            <a:lvl1pPr algn="ctr">
              <a:defRPr sz="7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30145038" y="34974213"/>
            <a:ext cx="9813925" cy="2667000"/>
          </a:xfrm>
          <a:prstGeom prst="rect">
            <a:avLst/>
          </a:prstGeom>
          <a:noFill/>
          <a:ln w="9525">
            <a:noFill/>
            <a:miter lim="800000"/>
            <a:headEnd/>
            <a:tailEnd/>
          </a:ln>
          <a:effectLst/>
        </p:spPr>
        <p:txBody>
          <a:bodyPr vert="horz" wrap="square" lIns="480709" tIns="240355" rIns="480709" bIns="240355" numCol="1" anchor="t" anchorCtr="0" compatLnSpc="1">
            <a:prstTxWarp prst="textNoShape">
              <a:avLst/>
            </a:prstTxWarp>
          </a:bodyPr>
          <a:lstStyle>
            <a:lvl1pPr algn="r">
              <a:defRPr sz="7400"/>
            </a:lvl1pPr>
          </a:lstStyle>
          <a:p>
            <a:fld id="{CE05C5A5-8E7A-41C3-BBBB-EB5B7AD4E50C}"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806950" rtl="0" eaLnBrk="0" fontAlgn="base" hangingPunct="0">
        <a:spcBef>
          <a:spcPct val="0"/>
        </a:spcBef>
        <a:spcAft>
          <a:spcPct val="0"/>
        </a:spcAft>
        <a:defRPr sz="23100">
          <a:solidFill>
            <a:schemeClr val="tx2"/>
          </a:solidFill>
          <a:latin typeface="+mj-lt"/>
          <a:ea typeface="+mj-ea"/>
          <a:cs typeface="+mj-cs"/>
        </a:defRPr>
      </a:lvl1pPr>
      <a:lvl2pPr algn="ctr" defTabSz="4806950" rtl="0" eaLnBrk="0" fontAlgn="base" hangingPunct="0">
        <a:spcBef>
          <a:spcPct val="0"/>
        </a:spcBef>
        <a:spcAft>
          <a:spcPct val="0"/>
        </a:spcAft>
        <a:defRPr sz="23100">
          <a:solidFill>
            <a:schemeClr val="tx2"/>
          </a:solidFill>
          <a:latin typeface="Arial" charset="0"/>
        </a:defRPr>
      </a:lvl2pPr>
      <a:lvl3pPr algn="ctr" defTabSz="4806950" rtl="0" eaLnBrk="0" fontAlgn="base" hangingPunct="0">
        <a:spcBef>
          <a:spcPct val="0"/>
        </a:spcBef>
        <a:spcAft>
          <a:spcPct val="0"/>
        </a:spcAft>
        <a:defRPr sz="23100">
          <a:solidFill>
            <a:schemeClr val="tx2"/>
          </a:solidFill>
          <a:latin typeface="Arial" charset="0"/>
        </a:defRPr>
      </a:lvl3pPr>
      <a:lvl4pPr algn="ctr" defTabSz="4806950" rtl="0" eaLnBrk="0" fontAlgn="base" hangingPunct="0">
        <a:spcBef>
          <a:spcPct val="0"/>
        </a:spcBef>
        <a:spcAft>
          <a:spcPct val="0"/>
        </a:spcAft>
        <a:defRPr sz="23100">
          <a:solidFill>
            <a:schemeClr val="tx2"/>
          </a:solidFill>
          <a:latin typeface="Arial" charset="0"/>
        </a:defRPr>
      </a:lvl4pPr>
      <a:lvl5pPr algn="ctr" defTabSz="4806950" rtl="0" eaLnBrk="0" fontAlgn="base" hangingPunct="0">
        <a:spcBef>
          <a:spcPct val="0"/>
        </a:spcBef>
        <a:spcAft>
          <a:spcPct val="0"/>
        </a:spcAft>
        <a:defRPr sz="23100">
          <a:solidFill>
            <a:schemeClr val="tx2"/>
          </a:solidFill>
          <a:latin typeface="Arial" charset="0"/>
        </a:defRPr>
      </a:lvl5pPr>
      <a:lvl6pPr marL="457200" algn="ctr" defTabSz="4806950" rtl="0" fontAlgn="base">
        <a:spcBef>
          <a:spcPct val="0"/>
        </a:spcBef>
        <a:spcAft>
          <a:spcPct val="0"/>
        </a:spcAft>
        <a:defRPr sz="23100">
          <a:solidFill>
            <a:schemeClr val="tx2"/>
          </a:solidFill>
          <a:latin typeface="Arial" charset="0"/>
        </a:defRPr>
      </a:lvl6pPr>
      <a:lvl7pPr marL="914400" algn="ctr" defTabSz="4806950" rtl="0" fontAlgn="base">
        <a:spcBef>
          <a:spcPct val="0"/>
        </a:spcBef>
        <a:spcAft>
          <a:spcPct val="0"/>
        </a:spcAft>
        <a:defRPr sz="23100">
          <a:solidFill>
            <a:schemeClr val="tx2"/>
          </a:solidFill>
          <a:latin typeface="Arial" charset="0"/>
        </a:defRPr>
      </a:lvl7pPr>
      <a:lvl8pPr marL="1371600" algn="ctr" defTabSz="4806950" rtl="0" fontAlgn="base">
        <a:spcBef>
          <a:spcPct val="0"/>
        </a:spcBef>
        <a:spcAft>
          <a:spcPct val="0"/>
        </a:spcAft>
        <a:defRPr sz="23100">
          <a:solidFill>
            <a:schemeClr val="tx2"/>
          </a:solidFill>
          <a:latin typeface="Arial" charset="0"/>
        </a:defRPr>
      </a:lvl8pPr>
      <a:lvl9pPr marL="1828800" algn="ctr" defTabSz="4806950" rtl="0" fontAlgn="base">
        <a:spcBef>
          <a:spcPct val="0"/>
        </a:spcBef>
        <a:spcAft>
          <a:spcPct val="0"/>
        </a:spcAft>
        <a:defRPr sz="23100">
          <a:solidFill>
            <a:schemeClr val="tx2"/>
          </a:solidFill>
          <a:latin typeface="Arial" charset="0"/>
        </a:defRPr>
      </a:lvl9pPr>
    </p:titleStyle>
    <p:bodyStyle>
      <a:lvl1pPr marL="1803400" indent="-1803400" algn="l" defTabSz="4806950" rtl="0" eaLnBrk="0" fontAlgn="base" hangingPunct="0">
        <a:spcBef>
          <a:spcPct val="20000"/>
        </a:spcBef>
        <a:spcAft>
          <a:spcPct val="0"/>
        </a:spcAft>
        <a:buChar char="•"/>
        <a:defRPr sz="16800">
          <a:solidFill>
            <a:schemeClr val="tx1"/>
          </a:solidFill>
          <a:latin typeface="+mn-lt"/>
          <a:ea typeface="+mn-ea"/>
          <a:cs typeface="+mn-cs"/>
        </a:defRPr>
      </a:lvl1pPr>
      <a:lvl2pPr marL="3905250" indent="-1501775" algn="l" defTabSz="4806950" rtl="0" eaLnBrk="0" fontAlgn="base" hangingPunct="0">
        <a:spcBef>
          <a:spcPct val="20000"/>
        </a:spcBef>
        <a:spcAft>
          <a:spcPct val="0"/>
        </a:spcAft>
        <a:buChar char="–"/>
        <a:defRPr sz="14700">
          <a:solidFill>
            <a:schemeClr val="tx1"/>
          </a:solidFill>
          <a:latin typeface="+mn-lt"/>
        </a:defRPr>
      </a:lvl2pPr>
      <a:lvl3pPr marL="6008688" indent="-1201738" algn="l" defTabSz="4806950" rtl="0" eaLnBrk="0" fontAlgn="base" hangingPunct="0">
        <a:spcBef>
          <a:spcPct val="20000"/>
        </a:spcBef>
        <a:spcAft>
          <a:spcPct val="0"/>
        </a:spcAft>
        <a:buChar char="•"/>
        <a:defRPr sz="12600">
          <a:solidFill>
            <a:schemeClr val="tx1"/>
          </a:solidFill>
          <a:latin typeface="+mn-lt"/>
        </a:defRPr>
      </a:lvl3pPr>
      <a:lvl4pPr marL="8412163" indent="-1201738" algn="l" defTabSz="4806950" rtl="0" eaLnBrk="0" fontAlgn="base" hangingPunct="0">
        <a:spcBef>
          <a:spcPct val="20000"/>
        </a:spcBef>
        <a:spcAft>
          <a:spcPct val="0"/>
        </a:spcAft>
        <a:buChar char="–"/>
        <a:defRPr sz="10500">
          <a:solidFill>
            <a:schemeClr val="tx1"/>
          </a:solidFill>
          <a:latin typeface="+mn-lt"/>
        </a:defRPr>
      </a:lvl4pPr>
      <a:lvl5pPr marL="10815638" indent="-1201738" algn="l" defTabSz="4806950" rtl="0" eaLnBrk="0" fontAlgn="base" hangingPunct="0">
        <a:spcBef>
          <a:spcPct val="20000"/>
        </a:spcBef>
        <a:spcAft>
          <a:spcPct val="0"/>
        </a:spcAft>
        <a:buChar char="»"/>
        <a:defRPr sz="10500">
          <a:solidFill>
            <a:schemeClr val="tx1"/>
          </a:solidFill>
          <a:latin typeface="+mn-lt"/>
        </a:defRPr>
      </a:lvl5pPr>
      <a:lvl6pPr marL="11272838" indent="-1201738" algn="l" defTabSz="4806950" rtl="0" fontAlgn="base">
        <a:spcBef>
          <a:spcPct val="20000"/>
        </a:spcBef>
        <a:spcAft>
          <a:spcPct val="0"/>
        </a:spcAft>
        <a:buChar char="»"/>
        <a:defRPr sz="10500">
          <a:solidFill>
            <a:schemeClr val="tx1"/>
          </a:solidFill>
          <a:latin typeface="+mn-lt"/>
        </a:defRPr>
      </a:lvl6pPr>
      <a:lvl7pPr marL="11730038" indent="-1201738" algn="l" defTabSz="4806950" rtl="0" fontAlgn="base">
        <a:spcBef>
          <a:spcPct val="20000"/>
        </a:spcBef>
        <a:spcAft>
          <a:spcPct val="0"/>
        </a:spcAft>
        <a:buChar char="»"/>
        <a:defRPr sz="10500">
          <a:solidFill>
            <a:schemeClr val="tx1"/>
          </a:solidFill>
          <a:latin typeface="+mn-lt"/>
        </a:defRPr>
      </a:lvl7pPr>
      <a:lvl8pPr marL="12187238" indent="-1201738" algn="l" defTabSz="4806950" rtl="0" fontAlgn="base">
        <a:spcBef>
          <a:spcPct val="20000"/>
        </a:spcBef>
        <a:spcAft>
          <a:spcPct val="0"/>
        </a:spcAft>
        <a:buChar char="»"/>
        <a:defRPr sz="10500">
          <a:solidFill>
            <a:schemeClr val="tx1"/>
          </a:solidFill>
          <a:latin typeface="+mn-lt"/>
        </a:defRPr>
      </a:lvl8pPr>
      <a:lvl9pPr marL="12644438" indent="-1201738" algn="l" defTabSz="4806950" rtl="0" fontAlgn="base">
        <a:spcBef>
          <a:spcPct val="20000"/>
        </a:spcBef>
        <a:spcAft>
          <a:spcPct val="0"/>
        </a:spcAft>
        <a:buChar char="»"/>
        <a:defRPr sz="105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6371080" y="1004272"/>
            <a:ext cx="4115157" cy="6187976"/>
          </a:xfrm>
          <a:prstGeom prst="rect">
            <a:avLst/>
          </a:prstGeom>
        </p:spPr>
      </p:pic>
      <p:sp>
        <p:nvSpPr>
          <p:cNvPr id="2054" name="TextBox 7"/>
          <p:cNvSpPr txBox="1">
            <a:spLocks noChangeArrowheads="1"/>
          </p:cNvSpPr>
          <p:nvPr/>
        </p:nvSpPr>
        <p:spPr bwMode="auto">
          <a:xfrm>
            <a:off x="7936640" y="465443"/>
            <a:ext cx="261366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1">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ctr" eaLnBrk="1" hangingPunct="1"/>
            <a:r>
              <a:rPr lang="en-US" altLang="en-US" sz="9600" dirty="0" smtClean="0">
                <a:cs typeface="Arial" panose="020B0604020202020204" pitchFamily="34" charset="0"/>
              </a:rPr>
              <a:t>Molecular Barcoding of Eupatorieae of Tennessee</a:t>
            </a:r>
            <a:endParaRPr lang="en-US" altLang="en-US" dirty="0">
              <a:cs typeface="Arial" panose="020B0604020202020204" pitchFamily="34" charset="0"/>
            </a:endParaRPr>
          </a:p>
          <a:p>
            <a:pPr algn="ctr" eaLnBrk="1" hangingPunct="1"/>
            <a:r>
              <a:rPr lang="en-US" altLang="en-US" sz="3200" dirty="0" smtClean="0">
                <a:cs typeface="Arial" panose="020B0604020202020204" pitchFamily="34" charset="0"/>
              </a:rPr>
              <a:t>Magen Poindexter</a:t>
            </a:r>
          </a:p>
          <a:p>
            <a:pPr algn="ctr" eaLnBrk="1" hangingPunct="1"/>
            <a:r>
              <a:rPr lang="en-US" altLang="en-US" sz="3200" dirty="0" smtClean="0">
                <a:cs typeface="Arial" panose="020B0604020202020204" pitchFamily="34" charset="0"/>
              </a:rPr>
              <a:t>Department of Ecology and Evolutionary Biology, University of Tennessee, Knoxville, TN 37996</a:t>
            </a:r>
            <a:endParaRPr lang="en-US" altLang="en-US" sz="3200" dirty="0">
              <a:cs typeface="Arial" panose="020B0604020202020204" pitchFamily="34" charset="0"/>
            </a:endParaRPr>
          </a:p>
        </p:txBody>
      </p:sp>
      <p:sp>
        <p:nvSpPr>
          <p:cNvPr id="2059" name="TextBox 13"/>
          <p:cNvSpPr txBox="1">
            <a:spLocks noChangeArrowheads="1"/>
          </p:cNvSpPr>
          <p:nvPr/>
        </p:nvSpPr>
        <p:spPr bwMode="auto">
          <a:xfrm>
            <a:off x="11506200" y="9372600"/>
            <a:ext cx="12725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endParaRPr lang="en-US" altLang="en-US"/>
          </a:p>
        </p:txBody>
      </p:sp>
      <p:sp>
        <p:nvSpPr>
          <p:cNvPr id="2065" name="TextBox 2"/>
          <p:cNvSpPr txBox="1">
            <a:spLocks noChangeArrowheads="1"/>
          </p:cNvSpPr>
          <p:nvPr/>
        </p:nvSpPr>
        <p:spPr bwMode="auto">
          <a:xfrm>
            <a:off x="15138642" y="25258422"/>
            <a:ext cx="1173259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altLang="en-US" sz="2000" dirty="0"/>
              <a:t>Figure 2</a:t>
            </a:r>
            <a:r>
              <a:rPr lang="en-US" altLang="en-US" sz="2000" b="1" dirty="0" smtClean="0"/>
              <a:t>. </a:t>
            </a:r>
            <a:r>
              <a:rPr lang="en-US" altLang="en-US" sz="2000" dirty="0" smtClean="0"/>
              <a:t>Maximum Likelihood Tree generated with </a:t>
            </a:r>
            <a:r>
              <a:rPr lang="en-US" altLang="en-US" sz="2000" dirty="0" err="1" smtClean="0"/>
              <a:t>RAxML</a:t>
            </a:r>
            <a:r>
              <a:rPr lang="en-US" altLang="en-US" sz="2000" dirty="0" smtClean="0"/>
              <a:t> implemented in Geneious from ITS sequence alignments. Numbers following organism name indicate sample number used for analysis. Sequences for species without a sample number were obtained from GenBank. </a:t>
            </a:r>
            <a:r>
              <a:rPr lang="en-US" altLang="en-US" sz="2000" i="1" dirty="0" err="1" smtClean="0"/>
              <a:t>Polymnia</a:t>
            </a:r>
            <a:r>
              <a:rPr lang="en-US" altLang="en-US" sz="2000" i="1" dirty="0"/>
              <a:t> </a:t>
            </a:r>
            <a:r>
              <a:rPr lang="en-US" altLang="en-US" sz="2000" dirty="0" smtClean="0"/>
              <a:t>represents an outgroup. This tree indicates that each genus has a distinct ITS sequence, making this region a suitable barcode for genus level identification. Species of some, but not all genera have distinct ITS regions.  </a:t>
            </a:r>
            <a:endParaRPr lang="en-US" altLang="en-US" sz="2000" dirty="0">
              <a:solidFill>
                <a:srgbClr val="FF0000"/>
              </a:solidFill>
            </a:endParaRPr>
          </a:p>
        </p:txBody>
      </p:sp>
      <p:pic>
        <p:nvPicPr>
          <p:cNvPr id="2" name="Picture 1"/>
          <p:cNvPicPr>
            <a:picLocks noChangeAspect="1"/>
          </p:cNvPicPr>
          <p:nvPr/>
        </p:nvPicPr>
        <p:blipFill rotWithShape="1">
          <a:blip r:embed="rId4"/>
          <a:srcRect l="39482" t="8821" r="37951" b="61957"/>
          <a:stretch/>
        </p:blipFill>
        <p:spPr>
          <a:xfrm>
            <a:off x="2099469" y="472259"/>
            <a:ext cx="2825365" cy="2712349"/>
          </a:xfrm>
          <a:prstGeom prst="rect">
            <a:avLst/>
          </a:prstGeom>
        </p:spPr>
      </p:pic>
      <p:pic>
        <p:nvPicPr>
          <p:cNvPr id="3" name="Picture 2"/>
          <p:cNvPicPr>
            <a:picLocks noChangeAspect="1"/>
          </p:cNvPicPr>
          <p:nvPr/>
        </p:nvPicPr>
        <p:blipFill>
          <a:blip r:embed="rId5"/>
          <a:stretch>
            <a:fillRect/>
          </a:stretch>
        </p:blipFill>
        <p:spPr>
          <a:xfrm>
            <a:off x="30291339" y="3711130"/>
            <a:ext cx="5243014" cy="3481118"/>
          </a:xfrm>
          <a:prstGeom prst="rect">
            <a:avLst/>
          </a:prstGeom>
        </p:spPr>
      </p:pic>
      <p:sp>
        <p:nvSpPr>
          <p:cNvPr id="7" name="Rounded Rectangle 6"/>
          <p:cNvSpPr/>
          <p:nvPr/>
        </p:nvSpPr>
        <p:spPr bwMode="auto">
          <a:xfrm>
            <a:off x="533400" y="5798840"/>
            <a:ext cx="10972800" cy="7082161"/>
          </a:xfrm>
          <a:prstGeom prst="roundRect">
            <a:avLst/>
          </a:prstGeom>
          <a:solidFill>
            <a:srgbClr val="92D050"/>
          </a:solidFill>
          <a:ln>
            <a:solidFill>
              <a:srgbClr val="92D050"/>
            </a:solidFill>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algn="ctr">
              <a:defRPr/>
            </a:pPr>
            <a:r>
              <a:rPr lang="en-US" sz="3200" b="1" dirty="0" smtClean="0">
                <a:solidFill>
                  <a:schemeClr val="tx1"/>
                </a:solidFill>
                <a:cs typeface="Arial" pitchFamily="34" charset="0"/>
              </a:rPr>
              <a:t>Introduction</a:t>
            </a:r>
            <a:endParaRPr lang="en-US" sz="3200" dirty="0">
              <a:solidFill>
                <a:schemeClr val="tx1"/>
              </a:solidFill>
              <a:cs typeface="Arial" pitchFamily="34" charset="0"/>
            </a:endParaRPr>
          </a:p>
          <a:p>
            <a:pPr marL="457200" lvl="0" indent="-457200">
              <a:buFont typeface="Arial" panose="020B0604020202020204" pitchFamily="34" charset="0"/>
              <a:buChar char="•"/>
            </a:pPr>
            <a:r>
              <a:rPr lang="en-US" sz="3200" dirty="0">
                <a:solidFill>
                  <a:schemeClr val="tx1"/>
                </a:solidFill>
              </a:rPr>
              <a:t>Eupatorieae: tribe of plants within </a:t>
            </a:r>
            <a:r>
              <a:rPr lang="en-US" sz="3200" i="1" dirty="0">
                <a:solidFill>
                  <a:schemeClr val="tx1"/>
                </a:solidFill>
              </a:rPr>
              <a:t>Asteraceae</a:t>
            </a:r>
            <a:r>
              <a:rPr lang="en-US" sz="3200" dirty="0">
                <a:solidFill>
                  <a:schemeClr val="tx1"/>
                </a:solidFill>
              </a:rPr>
              <a:t> family </a:t>
            </a:r>
          </a:p>
          <a:p>
            <a:pPr marL="457200" lvl="0" indent="-457200">
              <a:buFont typeface="Arial" panose="020B0604020202020204" pitchFamily="34" charset="0"/>
              <a:buChar char="•"/>
            </a:pPr>
            <a:r>
              <a:rPr lang="en-US" sz="3200" dirty="0">
                <a:solidFill>
                  <a:schemeClr val="tx1"/>
                </a:solidFill>
              </a:rPr>
              <a:t>150+ genera, 2400+ species worldwide </a:t>
            </a:r>
          </a:p>
          <a:p>
            <a:pPr marL="457200" lvl="0" indent="-457200">
              <a:buFont typeface="Arial" panose="020B0604020202020204" pitchFamily="34" charset="0"/>
              <a:buChar char="•"/>
            </a:pPr>
            <a:r>
              <a:rPr lang="en-US" sz="3200" dirty="0">
                <a:solidFill>
                  <a:schemeClr val="tx1"/>
                </a:solidFill>
              </a:rPr>
              <a:t>Many common wildflowers (joe </a:t>
            </a:r>
            <a:r>
              <a:rPr lang="en-US" sz="3200" dirty="0" err="1">
                <a:solidFill>
                  <a:schemeClr val="tx1"/>
                </a:solidFill>
              </a:rPr>
              <a:t>pye</a:t>
            </a:r>
            <a:r>
              <a:rPr lang="en-US" sz="3200" dirty="0">
                <a:solidFill>
                  <a:schemeClr val="tx1"/>
                </a:solidFill>
              </a:rPr>
              <a:t> weed, blazing star) </a:t>
            </a:r>
          </a:p>
          <a:p>
            <a:pPr marL="457200" lvl="0" indent="-457200">
              <a:buFont typeface="Arial" panose="020B0604020202020204" pitchFamily="34" charset="0"/>
              <a:buChar char="•"/>
            </a:pPr>
            <a:r>
              <a:rPr lang="en-US" sz="3200" dirty="0">
                <a:solidFill>
                  <a:schemeClr val="tx1"/>
                </a:solidFill>
              </a:rPr>
              <a:t>Popular sugar substitute, </a:t>
            </a:r>
            <a:r>
              <a:rPr lang="en-US" sz="3200" i="1" dirty="0">
                <a:solidFill>
                  <a:schemeClr val="tx1"/>
                </a:solidFill>
              </a:rPr>
              <a:t>Stevia </a:t>
            </a:r>
            <a:r>
              <a:rPr lang="en-US" sz="3200" i="1" dirty="0" err="1">
                <a:solidFill>
                  <a:schemeClr val="tx1"/>
                </a:solidFill>
              </a:rPr>
              <a:t>rebaudiana</a:t>
            </a:r>
            <a:r>
              <a:rPr lang="en-US" sz="3200" i="1" dirty="0">
                <a:solidFill>
                  <a:schemeClr val="tx1"/>
                </a:solidFill>
              </a:rPr>
              <a:t> </a:t>
            </a:r>
            <a:endParaRPr lang="en-US" sz="3200" dirty="0">
              <a:solidFill>
                <a:schemeClr val="tx1"/>
              </a:solidFill>
            </a:endParaRPr>
          </a:p>
          <a:p>
            <a:pPr marL="457200" lvl="0" indent="-457200">
              <a:buFont typeface="Arial" panose="020B0604020202020204" pitchFamily="34" charset="0"/>
              <a:buChar char="•"/>
            </a:pPr>
            <a:r>
              <a:rPr lang="en-US" sz="3200" dirty="0">
                <a:solidFill>
                  <a:schemeClr val="tx1"/>
                </a:solidFill>
              </a:rPr>
              <a:t>8 genera native to Tennessee </a:t>
            </a:r>
          </a:p>
          <a:p>
            <a:pPr marL="457200" lvl="0" indent="-457200">
              <a:buFont typeface="Arial" panose="020B0604020202020204" pitchFamily="34" charset="0"/>
              <a:buChar char="•"/>
            </a:pPr>
            <a:r>
              <a:rPr lang="en-US" sz="3200" dirty="0">
                <a:solidFill>
                  <a:schemeClr val="tx1"/>
                </a:solidFill>
              </a:rPr>
              <a:t>Both sexual reproduction and apomixis </a:t>
            </a:r>
          </a:p>
          <a:p>
            <a:pPr marL="457200" lvl="0" indent="-457200">
              <a:buFont typeface="Arial" panose="020B0604020202020204" pitchFamily="34" charset="0"/>
              <a:buChar char="•"/>
            </a:pPr>
            <a:r>
              <a:rPr lang="en-US" sz="3200" dirty="0">
                <a:solidFill>
                  <a:schemeClr val="tx1"/>
                </a:solidFill>
              </a:rPr>
              <a:t>Hybridization is common </a:t>
            </a:r>
            <a:endParaRPr lang="en-US" sz="3200" dirty="0" smtClean="0">
              <a:solidFill>
                <a:schemeClr val="tx1"/>
              </a:solidFill>
            </a:endParaRPr>
          </a:p>
          <a:p>
            <a:pPr marL="457200" lvl="0" indent="-457200">
              <a:buFont typeface="Arial" panose="020B0604020202020204" pitchFamily="34" charset="0"/>
              <a:buChar char="•"/>
            </a:pPr>
            <a:r>
              <a:rPr lang="en-US" sz="3200" b="1" dirty="0" smtClean="0">
                <a:solidFill>
                  <a:schemeClr val="tx1"/>
                </a:solidFill>
              </a:rPr>
              <a:t>Goal</a:t>
            </a:r>
            <a:r>
              <a:rPr lang="en-US" sz="3200" b="1" dirty="0">
                <a:solidFill>
                  <a:schemeClr val="tx1"/>
                </a:solidFill>
              </a:rPr>
              <a:t>: obtain molecular barcode data for each of the Tennessee native species </a:t>
            </a:r>
          </a:p>
          <a:p>
            <a:pPr marL="457200" lvl="0" indent="-457200">
              <a:buFont typeface="Arial" panose="020B0604020202020204" pitchFamily="34" charset="0"/>
              <a:buChar char="•"/>
            </a:pPr>
            <a:r>
              <a:rPr lang="en-US" sz="3200" b="1" dirty="0">
                <a:solidFill>
                  <a:schemeClr val="tx1"/>
                </a:solidFill>
              </a:rPr>
              <a:t>Barcode marker: nuclear DNA marker ITS </a:t>
            </a:r>
          </a:p>
          <a:p>
            <a:pPr marL="457200" lvl="0" indent="-457200">
              <a:buFont typeface="Arial" panose="020B0604020202020204" pitchFamily="34" charset="0"/>
              <a:buChar char="•"/>
            </a:pPr>
            <a:r>
              <a:rPr lang="en-US" sz="3200" b="1" dirty="0">
                <a:solidFill>
                  <a:schemeClr val="tx1"/>
                </a:solidFill>
              </a:rPr>
              <a:t>Purpose: facilitate identification, detect hybrids </a:t>
            </a:r>
          </a:p>
        </p:txBody>
      </p:sp>
      <p:sp>
        <p:nvSpPr>
          <p:cNvPr id="22" name="Rounded Rectangle 21"/>
          <p:cNvSpPr/>
          <p:nvPr/>
        </p:nvSpPr>
        <p:spPr bwMode="auto">
          <a:xfrm>
            <a:off x="533400" y="24012636"/>
            <a:ext cx="10972800" cy="6547570"/>
          </a:xfrm>
          <a:prstGeom prst="roundRect">
            <a:avLst/>
          </a:prstGeom>
          <a:solidFill>
            <a:srgbClr val="92D050"/>
          </a:solidFill>
          <a:ln>
            <a:solidFill>
              <a:srgbClr val="92D050"/>
            </a:solidFill>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algn="ctr" eaLnBrk="1" hangingPunct="1"/>
            <a:r>
              <a:rPr lang="en-US" altLang="en-US" sz="3200" b="1" dirty="0" smtClean="0">
                <a:solidFill>
                  <a:schemeClr val="tx1"/>
                </a:solidFill>
                <a:cs typeface="Arial" panose="020B0604020202020204" pitchFamily="34" charset="0"/>
              </a:rPr>
              <a:t>Methods</a:t>
            </a:r>
          </a:p>
          <a:p>
            <a:pPr marL="457200" lvl="0" indent="-457200">
              <a:buFont typeface="Arial" panose="020B0604020202020204" pitchFamily="34" charset="0"/>
              <a:buChar char="•"/>
            </a:pPr>
            <a:r>
              <a:rPr lang="en-US" sz="3200" b="1" dirty="0" smtClean="0">
                <a:solidFill>
                  <a:schemeClr val="tx1"/>
                </a:solidFill>
              </a:rPr>
              <a:t>Hypothesis</a:t>
            </a:r>
            <a:r>
              <a:rPr lang="en-US" sz="3200" b="1" dirty="0">
                <a:solidFill>
                  <a:schemeClr val="tx1"/>
                </a:solidFill>
              </a:rPr>
              <a:t>: Each species of this tribe in TN will have a distinctive ITS sequence that will allow identification</a:t>
            </a:r>
            <a:r>
              <a:rPr lang="en-US" sz="3200" dirty="0">
                <a:solidFill>
                  <a:schemeClr val="tx1"/>
                </a:solidFill>
              </a:rPr>
              <a:t>. </a:t>
            </a:r>
          </a:p>
          <a:p>
            <a:pPr marL="457200" lvl="0" indent="-457200">
              <a:buFont typeface="Arial" panose="020B0604020202020204" pitchFamily="34" charset="0"/>
              <a:buChar char="•"/>
            </a:pPr>
            <a:r>
              <a:rPr lang="en-US" sz="3200" dirty="0" smtClean="0">
                <a:solidFill>
                  <a:schemeClr val="tx1"/>
                </a:solidFill>
              </a:rPr>
              <a:t>Obtained </a:t>
            </a:r>
            <a:r>
              <a:rPr lang="en-US" sz="3200" dirty="0">
                <a:solidFill>
                  <a:schemeClr val="tx1"/>
                </a:solidFill>
              </a:rPr>
              <a:t>ITS sequence for each native species</a:t>
            </a:r>
          </a:p>
          <a:p>
            <a:pPr marL="457200" lvl="0" indent="-457200">
              <a:buFont typeface="Arial" panose="020B0604020202020204" pitchFamily="34" charset="0"/>
              <a:buChar char="•"/>
            </a:pPr>
            <a:r>
              <a:rPr lang="en-US" sz="3200" dirty="0">
                <a:solidFill>
                  <a:schemeClr val="tx1"/>
                </a:solidFill>
              </a:rPr>
              <a:t>Extracted DNA using </a:t>
            </a:r>
            <a:r>
              <a:rPr lang="en-US" sz="3200" dirty="0" err="1">
                <a:solidFill>
                  <a:schemeClr val="tx1"/>
                </a:solidFill>
              </a:rPr>
              <a:t>Qiagen</a:t>
            </a:r>
            <a:r>
              <a:rPr lang="en-US" sz="3200" dirty="0">
                <a:solidFill>
                  <a:schemeClr val="tx1"/>
                </a:solidFill>
              </a:rPr>
              <a:t> extraction kit</a:t>
            </a:r>
          </a:p>
          <a:p>
            <a:pPr marL="457200" lvl="0" indent="-457200">
              <a:buFont typeface="Arial" panose="020B0604020202020204" pitchFamily="34" charset="0"/>
              <a:buChar char="•"/>
            </a:pPr>
            <a:r>
              <a:rPr lang="en-US" sz="3200" dirty="0">
                <a:solidFill>
                  <a:schemeClr val="tx1"/>
                </a:solidFill>
              </a:rPr>
              <a:t>PCR amplified ITS region with ITS4 and ITS5 primers</a:t>
            </a:r>
          </a:p>
          <a:p>
            <a:pPr marL="457200" lvl="0" indent="-457200">
              <a:buFont typeface="Arial" panose="020B0604020202020204" pitchFamily="34" charset="0"/>
              <a:buChar char="•"/>
            </a:pPr>
            <a:r>
              <a:rPr lang="en-US" sz="3200" dirty="0">
                <a:solidFill>
                  <a:schemeClr val="tx1"/>
                </a:solidFill>
              </a:rPr>
              <a:t>Cleaned amplifications with </a:t>
            </a:r>
            <a:r>
              <a:rPr lang="en-US" sz="3200" dirty="0" err="1">
                <a:solidFill>
                  <a:schemeClr val="tx1"/>
                </a:solidFill>
              </a:rPr>
              <a:t>Exosap</a:t>
            </a:r>
            <a:endParaRPr lang="en-US" sz="3200" dirty="0">
              <a:solidFill>
                <a:schemeClr val="tx1"/>
              </a:solidFill>
            </a:endParaRPr>
          </a:p>
          <a:p>
            <a:pPr marL="457200" lvl="0" indent="-457200">
              <a:buFont typeface="Arial" panose="020B0604020202020204" pitchFamily="34" charset="0"/>
              <a:buChar char="•"/>
            </a:pPr>
            <a:r>
              <a:rPr lang="en-US" sz="3200" dirty="0">
                <a:solidFill>
                  <a:schemeClr val="tx1"/>
                </a:solidFill>
              </a:rPr>
              <a:t>Sequenced in UT genomics core by Joe May</a:t>
            </a:r>
          </a:p>
          <a:p>
            <a:pPr marL="457200" lvl="0" indent="-457200">
              <a:buFont typeface="Arial" panose="020B0604020202020204" pitchFamily="34" charset="0"/>
              <a:buChar char="•"/>
            </a:pPr>
            <a:r>
              <a:rPr lang="en-US" sz="3200" dirty="0">
                <a:solidFill>
                  <a:schemeClr val="tx1"/>
                </a:solidFill>
              </a:rPr>
              <a:t>Analysis done on </a:t>
            </a:r>
            <a:r>
              <a:rPr lang="en-US" sz="3200" dirty="0" err="1">
                <a:solidFill>
                  <a:schemeClr val="tx1"/>
                </a:solidFill>
              </a:rPr>
              <a:t>Sequencher</a:t>
            </a:r>
            <a:r>
              <a:rPr lang="en-US" sz="3200" dirty="0">
                <a:solidFill>
                  <a:schemeClr val="tx1"/>
                </a:solidFill>
              </a:rPr>
              <a:t> and </a:t>
            </a:r>
            <a:r>
              <a:rPr lang="en-US" sz="3200" dirty="0" err="1">
                <a:solidFill>
                  <a:schemeClr val="tx1"/>
                </a:solidFill>
              </a:rPr>
              <a:t>BioEdit</a:t>
            </a:r>
            <a:r>
              <a:rPr lang="en-US" sz="3200" dirty="0">
                <a:solidFill>
                  <a:schemeClr val="tx1"/>
                </a:solidFill>
              </a:rPr>
              <a:t> </a:t>
            </a:r>
          </a:p>
          <a:p>
            <a:pPr marL="457200" lvl="0" indent="-457200">
              <a:buFont typeface="Arial" panose="020B0604020202020204" pitchFamily="34" charset="0"/>
              <a:buChar char="•"/>
            </a:pPr>
            <a:r>
              <a:rPr lang="en-US" sz="3200" dirty="0">
                <a:solidFill>
                  <a:schemeClr val="tx1"/>
                </a:solidFill>
              </a:rPr>
              <a:t>Maximum Likelihood Tree </a:t>
            </a:r>
            <a:r>
              <a:rPr lang="en-US" sz="3200" dirty="0" smtClean="0">
                <a:solidFill>
                  <a:schemeClr val="tx1"/>
                </a:solidFill>
              </a:rPr>
              <a:t>obtained </a:t>
            </a:r>
            <a:r>
              <a:rPr lang="en-US" sz="3200" dirty="0">
                <a:solidFill>
                  <a:schemeClr val="tx1"/>
                </a:solidFill>
              </a:rPr>
              <a:t>using  </a:t>
            </a:r>
            <a:r>
              <a:rPr lang="en-US" sz="3200" dirty="0" err="1">
                <a:solidFill>
                  <a:schemeClr val="tx1"/>
                </a:solidFill>
              </a:rPr>
              <a:t>RAxML</a:t>
            </a:r>
            <a:r>
              <a:rPr lang="en-US" sz="3200" dirty="0">
                <a:solidFill>
                  <a:schemeClr val="tx1"/>
                </a:solidFill>
              </a:rPr>
              <a:t> in Geneious (Figure 2)</a:t>
            </a:r>
          </a:p>
          <a:p>
            <a:pPr eaLnBrk="1" hangingPunct="1"/>
            <a:endParaRPr lang="en-US" sz="3200" dirty="0">
              <a:solidFill>
                <a:schemeClr val="tx1"/>
              </a:solidFill>
            </a:endParaRPr>
          </a:p>
        </p:txBody>
      </p:sp>
      <p:sp>
        <p:nvSpPr>
          <p:cNvPr id="23" name="Rounded Rectangle 22"/>
          <p:cNvSpPr/>
          <p:nvPr/>
        </p:nvSpPr>
        <p:spPr bwMode="auto">
          <a:xfrm>
            <a:off x="533400" y="13705637"/>
            <a:ext cx="10972800" cy="4083545"/>
          </a:xfrm>
          <a:prstGeom prst="roundRect">
            <a:avLst/>
          </a:prstGeom>
          <a:solidFill>
            <a:srgbClr val="DDDDDD"/>
          </a:solidFill>
          <a:ln>
            <a:solidFill>
              <a:srgbClr val="DDDDDD"/>
            </a:solidFill>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algn="ctr" eaLnBrk="1" hangingPunct="1"/>
            <a:r>
              <a:rPr lang="en-US" altLang="en-US" sz="3200" b="1" dirty="0" smtClean="0">
                <a:solidFill>
                  <a:schemeClr val="tx1"/>
                </a:solidFill>
                <a:cs typeface="Arial" panose="020B0604020202020204" pitchFamily="34" charset="0"/>
              </a:rPr>
              <a:t>What is ITS?</a:t>
            </a:r>
          </a:p>
          <a:p>
            <a:pPr marL="457200" indent="-457200">
              <a:buFont typeface="Arial" panose="020B0604020202020204" pitchFamily="34" charset="0"/>
              <a:buChar char="•"/>
            </a:pPr>
            <a:r>
              <a:rPr lang="en-US" sz="3200" dirty="0">
                <a:solidFill>
                  <a:schemeClr val="tx1"/>
                </a:solidFill>
              </a:rPr>
              <a:t>Internal Transcribed Spacer of the nuclear ribosomal DNA </a:t>
            </a:r>
          </a:p>
          <a:p>
            <a:pPr marL="457200" indent="-457200">
              <a:buFont typeface="Arial" panose="020B0604020202020204" pitchFamily="34" charset="0"/>
              <a:buChar char="•"/>
            </a:pPr>
            <a:r>
              <a:rPr lang="en-US" sz="3200" dirty="0">
                <a:solidFill>
                  <a:schemeClr val="tx1"/>
                </a:solidFill>
              </a:rPr>
              <a:t>Commonly used barcode in plants </a:t>
            </a:r>
          </a:p>
          <a:p>
            <a:pPr marL="457200" indent="-457200">
              <a:buFont typeface="Arial" panose="020B0604020202020204" pitchFamily="34" charset="0"/>
              <a:buChar char="•"/>
            </a:pPr>
            <a:r>
              <a:rPr lang="en-US" sz="3200" dirty="0">
                <a:solidFill>
                  <a:schemeClr val="tx1"/>
                </a:solidFill>
              </a:rPr>
              <a:t>Always present in high copy number</a:t>
            </a:r>
          </a:p>
          <a:p>
            <a:pPr marL="457200" indent="-457200">
              <a:buFont typeface="Arial" panose="020B0604020202020204" pitchFamily="34" charset="0"/>
              <a:buChar char="•"/>
            </a:pPr>
            <a:r>
              <a:rPr lang="en-US" sz="3200" dirty="0">
                <a:solidFill>
                  <a:schemeClr val="tx1"/>
                </a:solidFill>
              </a:rPr>
              <a:t>Flanked by highly conserved 18S and 28S regions in </a:t>
            </a:r>
            <a:r>
              <a:rPr lang="en-US" sz="3200" dirty="0" smtClean="0">
                <a:solidFill>
                  <a:schemeClr val="tx1"/>
                </a:solidFill>
              </a:rPr>
              <a:t>plants (Figure 1)</a:t>
            </a:r>
            <a:endParaRPr lang="en-US" sz="3200" dirty="0">
              <a:solidFill>
                <a:schemeClr val="tx1"/>
              </a:solidFill>
            </a:endParaRPr>
          </a:p>
          <a:p>
            <a:pPr eaLnBrk="1" hangingPunct="1"/>
            <a:endParaRPr lang="en-US" altLang="en-US" sz="3200" dirty="0">
              <a:solidFill>
                <a:schemeClr val="tx1"/>
              </a:solidFill>
              <a:cs typeface="Arial" panose="020B0604020202020204" pitchFamily="34" charset="0"/>
            </a:endParaRPr>
          </a:p>
        </p:txBody>
      </p:sp>
      <p:sp>
        <p:nvSpPr>
          <p:cNvPr id="24" name="Rounded Rectangle 23"/>
          <p:cNvSpPr/>
          <p:nvPr/>
        </p:nvSpPr>
        <p:spPr bwMode="auto">
          <a:xfrm>
            <a:off x="30576537" y="9267771"/>
            <a:ext cx="10972800" cy="6021666"/>
          </a:xfrm>
          <a:prstGeom prst="roundRect">
            <a:avLst/>
          </a:prstGeom>
          <a:solidFill>
            <a:srgbClr val="92D050"/>
          </a:solidFill>
          <a:ln>
            <a:solidFill>
              <a:srgbClr val="92D050"/>
            </a:solidFill>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r>
              <a:rPr lang="en-US" sz="3200" b="1" i="1" dirty="0" smtClean="0">
                <a:solidFill>
                  <a:schemeClr val="tx1"/>
                </a:solidFill>
              </a:rPr>
              <a:t>Eupatorium</a:t>
            </a:r>
            <a:r>
              <a:rPr lang="en-US" sz="3200" b="1" dirty="0" smtClean="0">
                <a:solidFill>
                  <a:schemeClr val="tx1"/>
                </a:solidFill>
              </a:rPr>
              <a:t> </a:t>
            </a:r>
            <a:r>
              <a:rPr lang="en-US" sz="3200" b="1" dirty="0">
                <a:solidFill>
                  <a:schemeClr val="tx1"/>
                </a:solidFill>
              </a:rPr>
              <a:t>in Tennessee </a:t>
            </a:r>
            <a:endParaRPr lang="en-US" sz="3200" dirty="0">
              <a:solidFill>
                <a:schemeClr val="tx1"/>
              </a:solidFill>
            </a:endParaRPr>
          </a:p>
          <a:p>
            <a:r>
              <a:rPr lang="en-US" sz="3200" i="1" dirty="0">
                <a:solidFill>
                  <a:schemeClr val="tx1"/>
                </a:solidFill>
              </a:rPr>
              <a:t>Eupatorium </a:t>
            </a:r>
            <a:r>
              <a:rPr lang="en-US" sz="3200" dirty="0">
                <a:solidFill>
                  <a:schemeClr val="tx1"/>
                </a:solidFill>
              </a:rPr>
              <a:t>is the most abundant and diverse genus of the Eupatorieae tribe found in Tennessee. This genus </a:t>
            </a:r>
            <a:r>
              <a:rPr lang="en-US" sz="3200" dirty="0" smtClean="0">
                <a:solidFill>
                  <a:schemeClr val="tx1"/>
                </a:solidFill>
              </a:rPr>
              <a:t>reproduces sexually and through </a:t>
            </a:r>
            <a:r>
              <a:rPr lang="en-US" sz="3200" dirty="0">
                <a:solidFill>
                  <a:schemeClr val="tx1"/>
                </a:solidFill>
              </a:rPr>
              <a:t>apomixis and contains nine species, plus several hybrid </a:t>
            </a:r>
            <a:r>
              <a:rPr lang="en-US" sz="3200" dirty="0" smtClean="0">
                <a:solidFill>
                  <a:schemeClr val="tx1"/>
                </a:solidFill>
              </a:rPr>
              <a:t>variants</a:t>
            </a:r>
            <a:r>
              <a:rPr lang="en-US" sz="3200" dirty="0">
                <a:solidFill>
                  <a:schemeClr val="tx1"/>
                </a:solidFill>
              </a:rPr>
              <a:t>. One species, </a:t>
            </a:r>
            <a:r>
              <a:rPr lang="en-US" sz="3200" i="1" dirty="0">
                <a:solidFill>
                  <a:schemeClr val="tx1"/>
                </a:solidFill>
              </a:rPr>
              <a:t>E. leucolepis</a:t>
            </a:r>
            <a:r>
              <a:rPr lang="en-US" sz="3200" dirty="0">
                <a:solidFill>
                  <a:schemeClr val="tx1"/>
                </a:solidFill>
              </a:rPr>
              <a:t>, is currently recognized as a </a:t>
            </a:r>
            <a:r>
              <a:rPr lang="en-US" sz="3200" dirty="0" smtClean="0">
                <a:solidFill>
                  <a:schemeClr val="tx1"/>
                </a:solidFill>
              </a:rPr>
              <a:t>state endangered </a:t>
            </a:r>
            <a:r>
              <a:rPr lang="en-US" sz="3200" dirty="0">
                <a:solidFill>
                  <a:schemeClr val="tx1"/>
                </a:solidFill>
              </a:rPr>
              <a:t>plant, occurring in only one </a:t>
            </a:r>
            <a:r>
              <a:rPr lang="en-US" sz="3200" dirty="0" smtClean="0">
                <a:solidFill>
                  <a:schemeClr val="tx1"/>
                </a:solidFill>
              </a:rPr>
              <a:t>county, hundreds </a:t>
            </a:r>
            <a:r>
              <a:rPr lang="en-US" sz="3200" dirty="0">
                <a:solidFill>
                  <a:schemeClr val="tx1"/>
                </a:solidFill>
              </a:rPr>
              <a:t>of miles away from any other of its species. However, </a:t>
            </a:r>
            <a:r>
              <a:rPr lang="en-US" sz="3200" dirty="0" smtClean="0">
                <a:solidFill>
                  <a:schemeClr val="tx1"/>
                </a:solidFill>
              </a:rPr>
              <a:t>our </a:t>
            </a:r>
            <a:r>
              <a:rPr lang="en-US" sz="3200" dirty="0">
                <a:solidFill>
                  <a:schemeClr val="tx1"/>
                </a:solidFill>
              </a:rPr>
              <a:t>molecular analysis </a:t>
            </a:r>
            <a:r>
              <a:rPr lang="en-US" sz="3200" dirty="0" smtClean="0">
                <a:solidFill>
                  <a:schemeClr val="tx1"/>
                </a:solidFill>
              </a:rPr>
              <a:t>suggests </a:t>
            </a:r>
            <a:r>
              <a:rPr lang="en-US" sz="3200" dirty="0">
                <a:solidFill>
                  <a:schemeClr val="tx1"/>
                </a:solidFill>
              </a:rPr>
              <a:t>the Tennessee plants identified as </a:t>
            </a:r>
            <a:r>
              <a:rPr lang="en-US" sz="3200" i="1" dirty="0">
                <a:solidFill>
                  <a:schemeClr val="tx1"/>
                </a:solidFill>
              </a:rPr>
              <a:t>E. leucolepis</a:t>
            </a:r>
            <a:r>
              <a:rPr lang="en-US" sz="3200" dirty="0">
                <a:solidFill>
                  <a:schemeClr val="tx1"/>
                </a:solidFill>
              </a:rPr>
              <a:t> are actually </a:t>
            </a:r>
            <a:r>
              <a:rPr lang="en-US" sz="3200" dirty="0" smtClean="0">
                <a:solidFill>
                  <a:schemeClr val="tx1"/>
                </a:solidFill>
              </a:rPr>
              <a:t>of hybrid origin. </a:t>
            </a:r>
            <a:endParaRPr lang="en-US" sz="3200" dirty="0">
              <a:solidFill>
                <a:schemeClr val="tx1"/>
              </a:solidFill>
            </a:endParaRPr>
          </a:p>
          <a:p>
            <a:pPr eaLnBrk="1" hangingPunct="1"/>
            <a:endParaRPr lang="en-US" altLang="en-US" sz="3600" dirty="0">
              <a:solidFill>
                <a:schemeClr val="tx1"/>
              </a:solidFill>
              <a:cs typeface="Arial" panose="020B0604020202020204" pitchFamily="34" charset="0"/>
            </a:endParaRPr>
          </a:p>
        </p:txBody>
      </p:sp>
      <p:sp>
        <p:nvSpPr>
          <p:cNvPr id="25" name="Rounded Rectangle 24"/>
          <p:cNvSpPr/>
          <p:nvPr/>
        </p:nvSpPr>
        <p:spPr bwMode="auto">
          <a:xfrm>
            <a:off x="533400" y="31574710"/>
            <a:ext cx="10972800" cy="4797656"/>
          </a:xfrm>
          <a:prstGeom prst="roundRect">
            <a:avLst/>
          </a:prstGeom>
          <a:solidFill>
            <a:srgbClr val="FFCCFF"/>
          </a:solidFill>
          <a:ln>
            <a:solidFill>
              <a:srgbClr val="FFCCFF"/>
            </a:solidFill>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algn="ctr" eaLnBrk="1" hangingPunct="1"/>
            <a:r>
              <a:rPr lang="en-US" altLang="en-US" b="1" dirty="0" smtClean="0">
                <a:solidFill>
                  <a:schemeClr val="tx1"/>
                </a:solidFill>
              </a:rPr>
              <a:t>References</a:t>
            </a:r>
          </a:p>
          <a:p>
            <a:pPr eaLnBrk="1" hangingPunct="1"/>
            <a:r>
              <a:rPr lang="en-US" dirty="0">
                <a:solidFill>
                  <a:schemeClr val="tx1"/>
                </a:solidFill>
              </a:rPr>
              <a:t>Baldwin, Bruce G., et al. "The ITS region of nuclear ribosomal DNA: a valuable source of evidence on angiosperm phylogeny." </a:t>
            </a:r>
            <a:r>
              <a:rPr lang="en-US" i="1" dirty="0">
                <a:solidFill>
                  <a:schemeClr val="tx1"/>
                </a:solidFill>
              </a:rPr>
              <a:t>Annals of the Missouri </a:t>
            </a:r>
            <a:r>
              <a:rPr lang="en-US" i="1" dirty="0" smtClean="0">
                <a:solidFill>
                  <a:schemeClr val="tx1"/>
                </a:solidFill>
              </a:rPr>
              <a:t>Botanical </a:t>
            </a:r>
            <a:r>
              <a:rPr lang="en-US" i="1" dirty="0">
                <a:solidFill>
                  <a:schemeClr val="tx1"/>
                </a:solidFill>
              </a:rPr>
              <a:t>G</a:t>
            </a:r>
            <a:r>
              <a:rPr lang="en-US" i="1" dirty="0" smtClean="0">
                <a:solidFill>
                  <a:schemeClr val="tx1"/>
                </a:solidFill>
              </a:rPr>
              <a:t>arden</a:t>
            </a:r>
            <a:r>
              <a:rPr lang="en-US" dirty="0" smtClean="0">
                <a:solidFill>
                  <a:schemeClr val="tx1"/>
                </a:solidFill>
              </a:rPr>
              <a:t> </a:t>
            </a:r>
            <a:r>
              <a:rPr lang="en-US" dirty="0">
                <a:solidFill>
                  <a:schemeClr val="tx1"/>
                </a:solidFill>
              </a:rPr>
              <a:t>(</a:t>
            </a:r>
            <a:r>
              <a:rPr lang="en-US" dirty="0" smtClean="0">
                <a:solidFill>
                  <a:schemeClr val="tx1"/>
                </a:solidFill>
              </a:rPr>
              <a:t>1995) 82: </a:t>
            </a:r>
            <a:r>
              <a:rPr lang="en-US" dirty="0">
                <a:solidFill>
                  <a:schemeClr val="tx1"/>
                </a:solidFill>
              </a:rPr>
              <a:t>247-277</a:t>
            </a:r>
            <a:r>
              <a:rPr lang="en-US" dirty="0" smtClean="0">
                <a:solidFill>
                  <a:schemeClr val="tx1"/>
                </a:solidFill>
              </a:rPr>
              <a:t>.</a:t>
            </a:r>
          </a:p>
          <a:p>
            <a:pPr eaLnBrk="1" hangingPunct="1"/>
            <a:endParaRPr lang="en-US" altLang="en-US" b="1" dirty="0">
              <a:solidFill>
                <a:schemeClr val="tx1"/>
              </a:solidFill>
            </a:endParaRPr>
          </a:p>
          <a:p>
            <a:pPr eaLnBrk="1" hangingPunct="1"/>
            <a:r>
              <a:rPr lang="en-US" altLang="en-US" i="1" dirty="0" smtClean="0">
                <a:solidFill>
                  <a:schemeClr val="tx1"/>
                </a:solidFill>
              </a:rPr>
              <a:t>Eupatorium, </a:t>
            </a:r>
            <a:r>
              <a:rPr lang="en-US" altLang="en-US" dirty="0" smtClean="0">
                <a:solidFill>
                  <a:schemeClr val="tx1"/>
                </a:solidFill>
              </a:rPr>
              <a:t>in </a:t>
            </a:r>
            <a:r>
              <a:rPr lang="en-US" altLang="en-US" i="1" dirty="0" smtClean="0">
                <a:solidFill>
                  <a:schemeClr val="tx1"/>
                </a:solidFill>
              </a:rPr>
              <a:t>Flora of North America</a:t>
            </a:r>
            <a:r>
              <a:rPr lang="en-US" altLang="en-US" dirty="0" smtClean="0">
                <a:solidFill>
                  <a:schemeClr val="tx1"/>
                </a:solidFill>
              </a:rPr>
              <a:t>. Vol. 21. pp. 456, 459</a:t>
            </a:r>
          </a:p>
          <a:p>
            <a:pPr eaLnBrk="1" hangingPunct="1"/>
            <a:endParaRPr lang="en-US" altLang="en-US" dirty="0">
              <a:solidFill>
                <a:schemeClr val="tx1"/>
              </a:solidFill>
            </a:endParaRPr>
          </a:p>
          <a:p>
            <a:r>
              <a:rPr lang="en-US" dirty="0">
                <a:solidFill>
                  <a:schemeClr val="tx1"/>
                </a:solidFill>
              </a:rPr>
              <a:t>Schilling, Edward E., and Daniel E. Schilling. "A Novel Hybrid Apomictic Eupatorium (Asteraceae) from the Southern Appalachians." </a:t>
            </a:r>
            <a:r>
              <a:rPr lang="en-US" i="1" dirty="0" err="1">
                <a:solidFill>
                  <a:schemeClr val="tx1"/>
                </a:solidFill>
              </a:rPr>
              <a:t>Castanea</a:t>
            </a:r>
            <a:r>
              <a:rPr lang="en-US" dirty="0">
                <a:solidFill>
                  <a:schemeClr val="tx1"/>
                </a:solidFill>
              </a:rPr>
              <a:t> 80.4 (2015): 273-277.</a:t>
            </a:r>
          </a:p>
          <a:p>
            <a:pPr eaLnBrk="1" hangingPunct="1"/>
            <a:endParaRPr lang="en-US" altLang="en-US" sz="3200" dirty="0">
              <a:solidFill>
                <a:schemeClr val="tx1"/>
              </a:solidFill>
            </a:endParaRPr>
          </a:p>
        </p:txBody>
      </p:sp>
      <p:sp>
        <p:nvSpPr>
          <p:cNvPr id="26" name="Rounded Rectangle 25"/>
          <p:cNvSpPr/>
          <p:nvPr/>
        </p:nvSpPr>
        <p:spPr bwMode="auto">
          <a:xfrm>
            <a:off x="15518540" y="27850373"/>
            <a:ext cx="10972800" cy="9524876"/>
          </a:xfrm>
          <a:prstGeom prst="roundRect">
            <a:avLst/>
          </a:prstGeom>
          <a:solidFill>
            <a:srgbClr val="92D050"/>
          </a:solidFill>
          <a:ln>
            <a:solidFill>
              <a:srgbClr val="92D050"/>
            </a:solidFill>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algn="ctr" eaLnBrk="1" hangingPunct="1"/>
            <a:r>
              <a:rPr lang="en-US" altLang="en-US" sz="3200" b="1" dirty="0" smtClean="0">
                <a:solidFill>
                  <a:schemeClr val="tx1"/>
                </a:solidFill>
                <a:cs typeface="Arial" panose="020B0604020202020204" pitchFamily="34" charset="0"/>
              </a:rPr>
              <a:t>Results and Discussion </a:t>
            </a:r>
          </a:p>
          <a:p>
            <a:pPr eaLnBrk="1" hangingPunct="1"/>
            <a:r>
              <a:rPr lang="en-US" altLang="en-US" sz="3200" dirty="0">
                <a:solidFill>
                  <a:schemeClr val="tx1"/>
                </a:solidFill>
                <a:cs typeface="Arial" panose="020B0604020202020204" pitchFamily="34" charset="0"/>
              </a:rPr>
              <a:t>	</a:t>
            </a:r>
            <a:r>
              <a:rPr lang="en-US" altLang="en-US" sz="3200" dirty="0" smtClean="0">
                <a:solidFill>
                  <a:schemeClr val="tx1"/>
                </a:solidFill>
                <a:cs typeface="Arial" panose="020B0604020202020204" pitchFamily="34" charset="0"/>
              </a:rPr>
              <a:t>We found that the ITS sequence can be used to identify this tribe to the genus level. It can also be used for identification at the species level for some, but not all. </a:t>
            </a:r>
            <a:r>
              <a:rPr lang="en-US" altLang="en-US" sz="3200" i="1" dirty="0" err="1" smtClean="0">
                <a:solidFill>
                  <a:schemeClr val="tx1"/>
                </a:solidFill>
                <a:cs typeface="Arial" panose="020B0604020202020204" pitchFamily="34" charset="0"/>
              </a:rPr>
              <a:t>Ageratina</a:t>
            </a:r>
            <a:r>
              <a:rPr lang="en-US" altLang="en-US" sz="3200" i="1" dirty="0">
                <a:solidFill>
                  <a:schemeClr val="tx1"/>
                </a:solidFill>
                <a:cs typeface="Arial" panose="020B0604020202020204" pitchFamily="34" charset="0"/>
              </a:rPr>
              <a:t> </a:t>
            </a:r>
            <a:r>
              <a:rPr lang="en-US" altLang="en-US" sz="3200" dirty="0" smtClean="0">
                <a:solidFill>
                  <a:schemeClr val="tx1"/>
                </a:solidFill>
                <a:cs typeface="Arial" panose="020B0604020202020204" pitchFamily="34" charset="0"/>
              </a:rPr>
              <a:t>shows no differences in the ITS region in any of the three native species. This could be due to recent divergence. </a:t>
            </a:r>
            <a:r>
              <a:rPr lang="en-US" altLang="en-US" sz="3200" i="1" dirty="0" err="1" smtClean="0">
                <a:solidFill>
                  <a:schemeClr val="tx1"/>
                </a:solidFill>
                <a:cs typeface="Arial" panose="020B0604020202020204" pitchFamily="34" charset="0"/>
              </a:rPr>
              <a:t>Liatris</a:t>
            </a:r>
            <a:r>
              <a:rPr lang="en-US" altLang="en-US" sz="3200" i="1" dirty="0" smtClean="0">
                <a:solidFill>
                  <a:schemeClr val="tx1"/>
                </a:solidFill>
                <a:cs typeface="Arial" panose="020B0604020202020204" pitchFamily="34" charset="0"/>
              </a:rPr>
              <a:t> </a:t>
            </a:r>
            <a:r>
              <a:rPr lang="en-US" altLang="en-US" sz="3200" dirty="0" smtClean="0">
                <a:solidFill>
                  <a:schemeClr val="tx1"/>
                </a:solidFill>
                <a:cs typeface="Arial" panose="020B0604020202020204" pitchFamily="34" charset="0"/>
              </a:rPr>
              <a:t>and</a:t>
            </a:r>
            <a:r>
              <a:rPr lang="en-US" altLang="en-US" sz="3200" i="1" dirty="0" smtClean="0">
                <a:solidFill>
                  <a:schemeClr val="tx1"/>
                </a:solidFill>
                <a:cs typeface="Arial" panose="020B0604020202020204" pitchFamily="34" charset="0"/>
              </a:rPr>
              <a:t> </a:t>
            </a:r>
            <a:r>
              <a:rPr lang="en-US" altLang="en-US" sz="3200" i="1" dirty="0" err="1" smtClean="0">
                <a:solidFill>
                  <a:schemeClr val="tx1"/>
                </a:solidFill>
                <a:cs typeface="Arial" panose="020B0604020202020204" pitchFamily="34" charset="0"/>
              </a:rPr>
              <a:t>Eutrochium</a:t>
            </a:r>
            <a:r>
              <a:rPr lang="en-US" altLang="en-US" sz="3200" i="1" dirty="0" smtClean="0">
                <a:solidFill>
                  <a:schemeClr val="tx1"/>
                </a:solidFill>
                <a:cs typeface="Arial" panose="020B0604020202020204" pitchFamily="34" charset="0"/>
              </a:rPr>
              <a:t> </a:t>
            </a:r>
            <a:r>
              <a:rPr lang="en-US" altLang="en-US" sz="3200" dirty="0" smtClean="0">
                <a:solidFill>
                  <a:schemeClr val="tx1"/>
                </a:solidFill>
                <a:cs typeface="Arial" panose="020B0604020202020204" pitchFamily="34" charset="0"/>
              </a:rPr>
              <a:t> show ITS variation in some, but not all species. </a:t>
            </a:r>
            <a:r>
              <a:rPr lang="en-US" altLang="en-US" sz="3200" i="1" dirty="0" smtClean="0">
                <a:solidFill>
                  <a:schemeClr val="tx1"/>
                </a:solidFill>
                <a:cs typeface="Arial" panose="020B0604020202020204" pitchFamily="34" charset="0"/>
              </a:rPr>
              <a:t>Eupatorium </a:t>
            </a:r>
            <a:r>
              <a:rPr lang="en-US" altLang="en-US" sz="3200" dirty="0" smtClean="0">
                <a:solidFill>
                  <a:schemeClr val="tx1"/>
                </a:solidFill>
                <a:cs typeface="Arial" panose="020B0604020202020204" pitchFamily="34" charset="0"/>
              </a:rPr>
              <a:t>shows distinct ITS regions in all Tennessee species, and nearly every other species of this genus worldwide. This makes this molecular barcode an important tool in </a:t>
            </a:r>
            <a:r>
              <a:rPr lang="en-US" altLang="en-US" sz="3200" i="1" dirty="0" smtClean="0">
                <a:solidFill>
                  <a:schemeClr val="tx1"/>
                </a:solidFill>
                <a:cs typeface="Arial" panose="020B0604020202020204" pitchFamily="34" charset="0"/>
              </a:rPr>
              <a:t>Eupatorium </a:t>
            </a:r>
            <a:r>
              <a:rPr lang="en-US" altLang="en-US" sz="3200" dirty="0" smtClean="0">
                <a:solidFill>
                  <a:schemeClr val="tx1"/>
                </a:solidFill>
                <a:cs typeface="Arial" panose="020B0604020202020204" pitchFamily="34" charset="0"/>
              </a:rPr>
              <a:t>identification</a:t>
            </a:r>
            <a:r>
              <a:rPr lang="en-US" altLang="en-US" sz="3200" i="1" dirty="0" smtClean="0">
                <a:solidFill>
                  <a:schemeClr val="tx1"/>
                </a:solidFill>
                <a:cs typeface="Arial" panose="020B0604020202020204" pitchFamily="34" charset="0"/>
              </a:rPr>
              <a:t> </a:t>
            </a:r>
            <a:r>
              <a:rPr lang="en-US" altLang="en-US" sz="3200" dirty="0" smtClean="0">
                <a:solidFill>
                  <a:schemeClr val="tx1"/>
                </a:solidFill>
                <a:cs typeface="Arial" panose="020B0604020202020204" pitchFamily="34" charset="0"/>
              </a:rPr>
              <a:t>since hybridization is common in this genus. </a:t>
            </a:r>
            <a:r>
              <a:rPr lang="en-US" altLang="en-US" sz="3200" i="1" dirty="0" smtClean="0">
                <a:solidFill>
                  <a:schemeClr val="tx1"/>
                </a:solidFill>
                <a:cs typeface="Arial" panose="020B0604020202020204" pitchFamily="34" charset="0"/>
              </a:rPr>
              <a:t>Eupatorium leucolepis </a:t>
            </a:r>
            <a:r>
              <a:rPr lang="en-US" altLang="en-US" sz="3200" dirty="0" smtClean="0">
                <a:solidFill>
                  <a:schemeClr val="tx1"/>
                </a:solidFill>
                <a:cs typeface="Arial" panose="020B0604020202020204" pitchFamily="34" charset="0"/>
              </a:rPr>
              <a:t>samples from Tennessee appear to be of hybrid origin with </a:t>
            </a:r>
            <a:r>
              <a:rPr lang="en-US" altLang="en-US" sz="3200" i="1" dirty="0">
                <a:solidFill>
                  <a:schemeClr val="tx1"/>
                </a:solidFill>
                <a:cs typeface="Arial" panose="020B0604020202020204" pitchFamily="34" charset="0"/>
              </a:rPr>
              <a:t>E. </a:t>
            </a:r>
            <a:r>
              <a:rPr lang="en-US" altLang="en-US" sz="3200" i="1" dirty="0" smtClean="0">
                <a:solidFill>
                  <a:schemeClr val="tx1"/>
                </a:solidFill>
                <a:cs typeface="Arial" panose="020B0604020202020204" pitchFamily="34" charset="0"/>
              </a:rPr>
              <a:t>semiserratum </a:t>
            </a:r>
            <a:r>
              <a:rPr lang="en-US" altLang="en-US" sz="3200" dirty="0" smtClean="0">
                <a:solidFill>
                  <a:schemeClr val="tx1"/>
                </a:solidFill>
                <a:cs typeface="Arial" panose="020B0604020202020204" pitchFamily="34" charset="0"/>
              </a:rPr>
              <a:t>as the other parent. While </a:t>
            </a:r>
            <a:r>
              <a:rPr lang="en-US" altLang="en-US" sz="3200" i="1" dirty="0" smtClean="0">
                <a:solidFill>
                  <a:schemeClr val="tx1"/>
                </a:solidFill>
                <a:cs typeface="Arial" panose="020B0604020202020204" pitchFamily="34" charset="0"/>
              </a:rPr>
              <a:t>E. semiserratum </a:t>
            </a:r>
            <a:r>
              <a:rPr lang="en-US" altLang="en-US" sz="3200" dirty="0" smtClean="0">
                <a:solidFill>
                  <a:schemeClr val="tx1"/>
                </a:solidFill>
                <a:cs typeface="Arial" panose="020B0604020202020204" pitchFamily="34" charset="0"/>
              </a:rPr>
              <a:t>is known to hybridize frequently, this is the first time it has been seen to hybridize with </a:t>
            </a:r>
            <a:r>
              <a:rPr lang="en-US" altLang="en-US" sz="3200" i="1" dirty="0" smtClean="0">
                <a:solidFill>
                  <a:schemeClr val="tx1"/>
                </a:solidFill>
                <a:cs typeface="Arial" panose="020B0604020202020204" pitchFamily="34" charset="0"/>
              </a:rPr>
              <a:t>E. leucolepis.   </a:t>
            </a:r>
            <a:endParaRPr lang="en-US" altLang="en-US" sz="3200" i="1" dirty="0">
              <a:solidFill>
                <a:schemeClr val="tx1"/>
              </a:solidFill>
              <a:cs typeface="Arial" panose="020B0604020202020204" pitchFamily="34" charset="0"/>
            </a:endParaRPr>
          </a:p>
        </p:txBody>
      </p:sp>
      <p:sp>
        <p:nvSpPr>
          <p:cNvPr id="27" name="Rounded Rectangle 26"/>
          <p:cNvSpPr/>
          <p:nvPr/>
        </p:nvSpPr>
        <p:spPr bwMode="auto">
          <a:xfrm>
            <a:off x="30503680" y="16199372"/>
            <a:ext cx="10972800" cy="9127573"/>
          </a:xfrm>
          <a:prstGeom prst="roundRect">
            <a:avLst/>
          </a:prstGeom>
          <a:solidFill>
            <a:srgbClr val="FFC000"/>
          </a:solidFill>
          <a:ln>
            <a:solidFill>
              <a:srgbClr val="92D050"/>
            </a:solidFill>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eaLnBrk="1" hangingPunct="1"/>
            <a:r>
              <a:rPr lang="en-US" altLang="en-US" sz="3200" b="1" dirty="0" smtClean="0">
                <a:solidFill>
                  <a:schemeClr val="tx1"/>
                </a:solidFill>
                <a:cs typeface="Arial" panose="020B0604020202020204" pitchFamily="34" charset="0"/>
              </a:rPr>
              <a:t>How the new hybrid was found</a:t>
            </a:r>
          </a:p>
          <a:p>
            <a:pPr eaLnBrk="1" hangingPunct="1"/>
            <a:r>
              <a:rPr lang="en-US" altLang="en-US" sz="3200" b="1" dirty="0">
                <a:solidFill>
                  <a:schemeClr val="tx1"/>
                </a:solidFill>
                <a:cs typeface="Arial" panose="020B0604020202020204" pitchFamily="34" charset="0"/>
              </a:rPr>
              <a:t>	</a:t>
            </a:r>
            <a:r>
              <a:rPr lang="en-US" altLang="en-US" sz="3200" dirty="0" smtClean="0">
                <a:solidFill>
                  <a:schemeClr val="tx1"/>
                </a:solidFill>
                <a:cs typeface="Arial" panose="020B0604020202020204" pitchFamily="34" charset="0"/>
              </a:rPr>
              <a:t>DNA was extracted from two TENN herbarium specimens collected in Tennessee and identified as </a:t>
            </a:r>
            <a:r>
              <a:rPr lang="en-US" altLang="en-US" sz="3200" i="1" dirty="0" smtClean="0">
                <a:solidFill>
                  <a:schemeClr val="tx1"/>
                </a:solidFill>
                <a:cs typeface="Arial" panose="020B0604020202020204" pitchFamily="34" charset="0"/>
              </a:rPr>
              <a:t>E. leucolepis. </a:t>
            </a:r>
            <a:r>
              <a:rPr lang="en-US" altLang="en-US" sz="3200" dirty="0" smtClean="0">
                <a:solidFill>
                  <a:schemeClr val="tx1"/>
                </a:solidFill>
                <a:cs typeface="Arial" panose="020B0604020202020204" pitchFamily="34" charset="0"/>
              </a:rPr>
              <a:t>The sequences were analyzed using </a:t>
            </a:r>
            <a:r>
              <a:rPr lang="en-US" altLang="en-US" sz="3200" dirty="0" err="1" smtClean="0">
                <a:solidFill>
                  <a:schemeClr val="tx1"/>
                </a:solidFill>
                <a:cs typeface="Arial" panose="020B0604020202020204" pitchFamily="34" charset="0"/>
              </a:rPr>
              <a:t>Bioedit</a:t>
            </a:r>
            <a:r>
              <a:rPr lang="en-US" altLang="en-US" sz="3200" dirty="0" smtClean="0">
                <a:solidFill>
                  <a:schemeClr val="tx1"/>
                </a:solidFill>
                <a:cs typeface="Arial" panose="020B0604020202020204" pitchFamily="34" charset="0"/>
              </a:rPr>
              <a:t> and </a:t>
            </a:r>
            <a:r>
              <a:rPr lang="en-US" altLang="en-US" sz="3200" dirty="0" err="1" smtClean="0">
                <a:solidFill>
                  <a:schemeClr val="tx1"/>
                </a:solidFill>
                <a:cs typeface="Arial" panose="020B0604020202020204" pitchFamily="34" charset="0"/>
              </a:rPr>
              <a:t>Sequencher</a:t>
            </a:r>
            <a:r>
              <a:rPr lang="en-US" altLang="en-US" sz="3200" dirty="0">
                <a:solidFill>
                  <a:schemeClr val="tx1"/>
                </a:solidFill>
                <a:cs typeface="Arial" panose="020B0604020202020204" pitchFamily="34" charset="0"/>
              </a:rPr>
              <a:t> </a:t>
            </a:r>
            <a:r>
              <a:rPr lang="en-US" altLang="en-US" sz="3200" dirty="0" smtClean="0">
                <a:solidFill>
                  <a:schemeClr val="tx1"/>
                </a:solidFill>
                <a:cs typeface="Arial" panose="020B0604020202020204" pitchFamily="34" charset="0"/>
              </a:rPr>
              <a:t>software to identify single nucleotide polymorphisms (SNPs) and length polymorphisms. Due to the length polymorphism present in these sequences (Figure 3), BLAST results showed no close matches. The sequences were compared to a list of known </a:t>
            </a:r>
            <a:r>
              <a:rPr lang="en-US" altLang="en-US" sz="3200" i="1" dirty="0" smtClean="0">
                <a:solidFill>
                  <a:schemeClr val="tx1"/>
                </a:solidFill>
                <a:cs typeface="Arial" panose="020B0604020202020204" pitchFamily="34" charset="0"/>
              </a:rPr>
              <a:t>Eupatorium </a:t>
            </a:r>
            <a:r>
              <a:rPr lang="en-US" altLang="en-US" sz="3200" dirty="0" smtClean="0">
                <a:solidFill>
                  <a:schemeClr val="tx1"/>
                </a:solidFill>
                <a:cs typeface="Arial" panose="020B0604020202020204" pitchFamily="34" charset="0"/>
              </a:rPr>
              <a:t>sequences and were found to most closely resemble </a:t>
            </a:r>
            <a:r>
              <a:rPr lang="en-US" altLang="en-US" sz="3200" i="1" dirty="0" smtClean="0">
                <a:solidFill>
                  <a:schemeClr val="tx1"/>
                </a:solidFill>
                <a:cs typeface="Arial" panose="020B0604020202020204" pitchFamily="34" charset="0"/>
              </a:rPr>
              <a:t>E. leucolepis </a:t>
            </a:r>
            <a:r>
              <a:rPr lang="en-US" altLang="en-US" sz="3200" dirty="0" smtClean="0">
                <a:solidFill>
                  <a:schemeClr val="tx1"/>
                </a:solidFill>
                <a:cs typeface="Arial" panose="020B0604020202020204" pitchFamily="34" charset="0"/>
              </a:rPr>
              <a:t>in the region preceding the length polymorphism. However, the sequences also contained SNPs where the sequences matched both </a:t>
            </a:r>
            <a:r>
              <a:rPr lang="en-US" altLang="en-US" sz="3200" i="1" dirty="0" smtClean="0">
                <a:solidFill>
                  <a:schemeClr val="tx1"/>
                </a:solidFill>
                <a:cs typeface="Arial" panose="020B0604020202020204" pitchFamily="34" charset="0"/>
              </a:rPr>
              <a:t>E. leucolepis </a:t>
            </a:r>
            <a:r>
              <a:rPr lang="en-US" altLang="en-US" sz="3200" dirty="0" smtClean="0">
                <a:solidFill>
                  <a:schemeClr val="tx1"/>
                </a:solidFill>
                <a:cs typeface="Arial" panose="020B0604020202020204" pitchFamily="34" charset="0"/>
              </a:rPr>
              <a:t>and </a:t>
            </a:r>
            <a:r>
              <a:rPr lang="en-US" altLang="en-US" sz="3200" i="1" dirty="0" smtClean="0">
                <a:solidFill>
                  <a:schemeClr val="tx1"/>
                </a:solidFill>
                <a:cs typeface="Arial" panose="020B0604020202020204" pitchFamily="34" charset="0"/>
              </a:rPr>
              <a:t>E. semiserratum </a:t>
            </a:r>
            <a:r>
              <a:rPr lang="en-US" altLang="en-US" sz="3200" dirty="0" smtClean="0">
                <a:solidFill>
                  <a:schemeClr val="tx1"/>
                </a:solidFill>
                <a:cs typeface="Arial" panose="020B0604020202020204" pitchFamily="34" charset="0"/>
              </a:rPr>
              <a:t>(Figure 4). This, in combination with the length polymorphism allowed us to identify these samples as a hybrid.  </a:t>
            </a:r>
            <a:endParaRPr lang="en-US" altLang="en-US" sz="3200" b="1" dirty="0" smtClean="0">
              <a:solidFill>
                <a:schemeClr val="tx1"/>
              </a:solidFill>
              <a:cs typeface="Arial" panose="020B0604020202020204" pitchFamily="34" charset="0"/>
            </a:endParaRPr>
          </a:p>
          <a:p>
            <a:pPr eaLnBrk="1" hangingPunct="1"/>
            <a:r>
              <a:rPr lang="en-US" altLang="en-US" sz="3200" b="1" dirty="0">
                <a:solidFill>
                  <a:schemeClr val="tx1"/>
                </a:solidFill>
                <a:cs typeface="Arial" panose="020B0604020202020204" pitchFamily="34" charset="0"/>
              </a:rPr>
              <a:t>	</a:t>
            </a:r>
          </a:p>
        </p:txBody>
      </p:sp>
      <p:sp>
        <p:nvSpPr>
          <p:cNvPr id="28" name="Rounded Rectangle 27"/>
          <p:cNvSpPr/>
          <p:nvPr/>
        </p:nvSpPr>
        <p:spPr bwMode="auto">
          <a:xfrm>
            <a:off x="13804040" y="5798840"/>
            <a:ext cx="14401800" cy="5479881"/>
          </a:xfrm>
          <a:prstGeom prst="roundRect">
            <a:avLst/>
          </a:prstGeom>
          <a:solidFill>
            <a:srgbClr val="FFFF66"/>
          </a:solidFill>
          <a:ln>
            <a:solidFill>
              <a:srgbClr val="92D050"/>
            </a:solidFill>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algn="ctr">
              <a:defRPr/>
            </a:pPr>
            <a:r>
              <a:rPr lang="en-US" sz="3200" b="1" dirty="0" smtClean="0">
                <a:solidFill>
                  <a:schemeClr val="tx1"/>
                </a:solidFill>
                <a:cs typeface="Arial" pitchFamily="34" charset="0"/>
              </a:rPr>
              <a:t>Summary</a:t>
            </a:r>
            <a:endParaRPr lang="en-US" sz="3200" b="1" dirty="0">
              <a:solidFill>
                <a:schemeClr val="tx1"/>
              </a:solidFill>
              <a:cs typeface="Arial" pitchFamily="34" charset="0"/>
            </a:endParaRPr>
          </a:p>
          <a:p>
            <a:pPr>
              <a:defRPr/>
            </a:pPr>
            <a:r>
              <a:rPr lang="en-US" sz="3200" dirty="0">
                <a:solidFill>
                  <a:schemeClr val="tx1"/>
                </a:solidFill>
                <a:cs typeface="Arial" pitchFamily="34" charset="0"/>
              </a:rPr>
              <a:t>   Molecular analysis has become a popular method used to </a:t>
            </a:r>
            <a:r>
              <a:rPr lang="en-US" sz="3200" dirty="0" smtClean="0">
                <a:solidFill>
                  <a:schemeClr val="tx1"/>
                </a:solidFill>
                <a:cs typeface="Arial" pitchFamily="34" charset="0"/>
              </a:rPr>
              <a:t>help characterize </a:t>
            </a:r>
            <a:r>
              <a:rPr lang="en-US" sz="3200" dirty="0">
                <a:solidFill>
                  <a:schemeClr val="tx1"/>
                </a:solidFill>
                <a:cs typeface="Arial" pitchFamily="34" charset="0"/>
              </a:rPr>
              <a:t>the complex biodiversity of our world. </a:t>
            </a:r>
            <a:r>
              <a:rPr lang="en-US" sz="3200" dirty="0" smtClean="0">
                <a:solidFill>
                  <a:schemeClr val="tx1"/>
                </a:solidFill>
                <a:cs typeface="Arial" pitchFamily="34" charset="0"/>
              </a:rPr>
              <a:t>Our goal for this project was to add </a:t>
            </a:r>
            <a:r>
              <a:rPr lang="en-US" sz="3200" dirty="0">
                <a:solidFill>
                  <a:schemeClr val="tx1"/>
                </a:solidFill>
                <a:cs typeface="Arial" pitchFamily="34" charset="0"/>
              </a:rPr>
              <a:t>to the understanding of the </a:t>
            </a:r>
            <a:r>
              <a:rPr lang="en-US" sz="3200" dirty="0" smtClean="0">
                <a:solidFill>
                  <a:schemeClr val="tx1"/>
                </a:solidFill>
                <a:cs typeface="Arial" pitchFamily="34" charset="0"/>
              </a:rPr>
              <a:t>biodiversity of Tennessee by obtaining molecular barcodes for all species of the Eupatorieae tribe native to this state. We did this by sequencing the ITS region of each species. These sequences will be submitted to GenBank, and will facilitate quick and easy identification of unknown specimens. We found that the ITS region can be used to identify this tribe to the genus level, and not all, but some of these genera can be identified to the species level with this barcode. </a:t>
            </a:r>
            <a:endParaRPr lang="en-US" sz="3200" dirty="0">
              <a:solidFill>
                <a:schemeClr val="tx1"/>
              </a:solidFill>
              <a:cs typeface="Arial" pitchFamily="34" charset="0"/>
            </a:endParaRPr>
          </a:p>
        </p:txBody>
      </p:sp>
      <p:pic>
        <p:nvPicPr>
          <p:cNvPr id="8" name="Picture 7"/>
          <p:cNvPicPr>
            <a:picLocks noChangeAspect="1"/>
          </p:cNvPicPr>
          <p:nvPr/>
        </p:nvPicPr>
        <p:blipFill>
          <a:blip r:embed="rId6"/>
          <a:stretch>
            <a:fillRect/>
          </a:stretch>
        </p:blipFill>
        <p:spPr>
          <a:xfrm>
            <a:off x="15920730" y="12089471"/>
            <a:ext cx="11336408" cy="12716718"/>
          </a:xfrm>
          <a:prstGeom prst="rect">
            <a:avLst/>
          </a:prstGeom>
        </p:spPr>
      </p:pic>
      <p:pic>
        <p:nvPicPr>
          <p:cNvPr id="11" name="Picture 10"/>
          <p:cNvPicPr>
            <a:picLocks noChangeAspect="1"/>
          </p:cNvPicPr>
          <p:nvPr/>
        </p:nvPicPr>
        <p:blipFill>
          <a:blip r:embed="rId7"/>
          <a:stretch>
            <a:fillRect/>
          </a:stretch>
        </p:blipFill>
        <p:spPr>
          <a:xfrm>
            <a:off x="29068205" y="30314004"/>
            <a:ext cx="11484205" cy="5214680"/>
          </a:xfrm>
          <a:prstGeom prst="rect">
            <a:avLst/>
          </a:prstGeom>
        </p:spPr>
      </p:pic>
      <p:pic>
        <p:nvPicPr>
          <p:cNvPr id="12" name="Picture 11"/>
          <p:cNvPicPr>
            <a:picLocks noChangeAspect="1"/>
          </p:cNvPicPr>
          <p:nvPr/>
        </p:nvPicPr>
        <p:blipFill>
          <a:blip r:embed="rId8"/>
          <a:stretch>
            <a:fillRect/>
          </a:stretch>
        </p:blipFill>
        <p:spPr>
          <a:xfrm>
            <a:off x="29707614" y="26698459"/>
            <a:ext cx="11653478" cy="1553797"/>
          </a:xfrm>
          <a:prstGeom prst="rect">
            <a:avLst/>
          </a:prstGeom>
        </p:spPr>
      </p:pic>
      <p:sp>
        <p:nvSpPr>
          <p:cNvPr id="9" name="TextBox 8"/>
          <p:cNvSpPr txBox="1"/>
          <p:nvPr/>
        </p:nvSpPr>
        <p:spPr>
          <a:xfrm>
            <a:off x="32308800" y="7464966"/>
            <a:ext cx="6934200" cy="707886"/>
          </a:xfrm>
          <a:prstGeom prst="rect">
            <a:avLst/>
          </a:prstGeom>
          <a:noFill/>
        </p:spPr>
        <p:txBody>
          <a:bodyPr wrap="square" rtlCol="0">
            <a:spAutoFit/>
          </a:bodyPr>
          <a:lstStyle/>
          <a:p>
            <a:r>
              <a:rPr lang="en-US" sz="2000" i="1" dirty="0" smtClean="0"/>
              <a:t>Eupatorium album </a:t>
            </a:r>
            <a:r>
              <a:rPr lang="en-US" sz="2000" dirty="0" smtClean="0"/>
              <a:t>(left) and </a:t>
            </a:r>
            <a:r>
              <a:rPr lang="en-US" sz="2000" i="1" dirty="0" err="1"/>
              <a:t>Liatris</a:t>
            </a:r>
            <a:r>
              <a:rPr lang="en-US" sz="2000" i="1" dirty="0"/>
              <a:t> </a:t>
            </a:r>
            <a:r>
              <a:rPr lang="en-US" sz="2000" i="1" dirty="0" err="1"/>
              <a:t>aspera</a:t>
            </a:r>
            <a:r>
              <a:rPr lang="en-US" sz="2000" i="1" dirty="0"/>
              <a:t> </a:t>
            </a:r>
            <a:r>
              <a:rPr lang="en-US" sz="2000" dirty="0"/>
              <a:t>(right)</a:t>
            </a:r>
            <a:r>
              <a:rPr lang="en-US" sz="2000" dirty="0" smtClean="0"/>
              <a:t> photos </a:t>
            </a:r>
            <a:r>
              <a:rPr lang="en-US" sz="2000" dirty="0"/>
              <a:t>by Thomas G. Barnes, </a:t>
            </a:r>
            <a:r>
              <a:rPr lang="en-US" sz="2000" dirty="0" smtClean="0"/>
              <a:t>from </a:t>
            </a:r>
            <a:r>
              <a:rPr lang="en-US" sz="2000" dirty="0"/>
              <a:t>TENN herbarium website </a:t>
            </a:r>
          </a:p>
        </p:txBody>
      </p:sp>
      <p:sp>
        <p:nvSpPr>
          <p:cNvPr id="5" name="TextBox 4"/>
          <p:cNvSpPr txBox="1"/>
          <p:nvPr/>
        </p:nvSpPr>
        <p:spPr>
          <a:xfrm>
            <a:off x="29659296" y="35528684"/>
            <a:ext cx="11495091" cy="1631216"/>
          </a:xfrm>
          <a:prstGeom prst="rect">
            <a:avLst/>
          </a:prstGeom>
          <a:noFill/>
        </p:spPr>
        <p:txBody>
          <a:bodyPr wrap="square" rtlCol="0">
            <a:spAutoFit/>
          </a:bodyPr>
          <a:lstStyle/>
          <a:p>
            <a:r>
              <a:rPr lang="en-US" sz="2000" dirty="0" smtClean="0"/>
              <a:t>Figure 4. Chromatograms showing the bases present in a short stretch of the ITS region of </a:t>
            </a:r>
            <a:r>
              <a:rPr lang="en-US" sz="2000" i="1" dirty="0" smtClean="0"/>
              <a:t>Eupatorium semiserratum </a:t>
            </a:r>
            <a:r>
              <a:rPr lang="en-US" sz="2000" dirty="0" smtClean="0"/>
              <a:t>(top)</a:t>
            </a:r>
            <a:r>
              <a:rPr lang="en-US" sz="2000" i="1" dirty="0" smtClean="0"/>
              <a:t>, Eupatorium leucolepis </a:t>
            </a:r>
            <a:r>
              <a:rPr lang="en-US" sz="2000" dirty="0" smtClean="0"/>
              <a:t>(bottom)</a:t>
            </a:r>
            <a:r>
              <a:rPr lang="en-US" sz="2000" i="1" dirty="0" smtClean="0"/>
              <a:t>, </a:t>
            </a:r>
            <a:r>
              <a:rPr lang="en-US" sz="2000" dirty="0" smtClean="0"/>
              <a:t>and a Tennessee sample identified as </a:t>
            </a:r>
            <a:r>
              <a:rPr lang="en-US" sz="2000" i="1" dirty="0" smtClean="0"/>
              <a:t>E. leucolepis </a:t>
            </a:r>
            <a:r>
              <a:rPr lang="en-US" sz="2000" dirty="0" smtClean="0"/>
              <a:t>(middle)</a:t>
            </a:r>
            <a:r>
              <a:rPr lang="en-US" sz="2000" i="1" dirty="0" smtClean="0"/>
              <a:t>, </a:t>
            </a:r>
            <a:r>
              <a:rPr lang="en-US" sz="2000" dirty="0" smtClean="0"/>
              <a:t>but suggested by ITS data to be of hybrid origin of the two species. Highlighted areas show points in the hybrid sample where two bases are present, one from each of the parent species. </a:t>
            </a:r>
            <a:endParaRPr lang="en-US" sz="2000" dirty="0"/>
          </a:p>
        </p:txBody>
      </p:sp>
      <p:sp>
        <p:nvSpPr>
          <p:cNvPr id="10" name="TextBox 9"/>
          <p:cNvSpPr txBox="1"/>
          <p:nvPr/>
        </p:nvSpPr>
        <p:spPr>
          <a:xfrm>
            <a:off x="29707614" y="28577721"/>
            <a:ext cx="11703828" cy="1015663"/>
          </a:xfrm>
          <a:prstGeom prst="rect">
            <a:avLst/>
          </a:prstGeom>
          <a:noFill/>
        </p:spPr>
        <p:txBody>
          <a:bodyPr wrap="square" rtlCol="0">
            <a:spAutoFit/>
          </a:bodyPr>
          <a:lstStyle/>
          <a:p>
            <a:r>
              <a:rPr lang="en-US" sz="2000" dirty="0" smtClean="0"/>
              <a:t>Figure 3. Short stretch of ITS sequence of </a:t>
            </a:r>
            <a:r>
              <a:rPr lang="en-US" sz="2000" i="1" dirty="0" smtClean="0"/>
              <a:t>Eupatorium leucolepis </a:t>
            </a:r>
            <a:r>
              <a:rPr lang="en-US" sz="2000" dirty="0" smtClean="0"/>
              <a:t>from Tennessee showing length polymorphism. The parent species have sequences of different length causing an echo in the sequence. </a:t>
            </a:r>
            <a:endParaRPr lang="en-US" sz="2000" dirty="0"/>
          </a:p>
        </p:txBody>
      </p:sp>
      <p:pic>
        <p:nvPicPr>
          <p:cNvPr id="6" name="Picture 5"/>
          <p:cNvPicPr>
            <a:picLocks noChangeAspect="1"/>
          </p:cNvPicPr>
          <p:nvPr/>
        </p:nvPicPr>
        <p:blipFill>
          <a:blip r:embed="rId9"/>
          <a:stretch>
            <a:fillRect/>
          </a:stretch>
        </p:blipFill>
        <p:spPr>
          <a:xfrm>
            <a:off x="2169710" y="18975235"/>
            <a:ext cx="7306507" cy="2536076"/>
          </a:xfrm>
          <a:prstGeom prst="rect">
            <a:avLst/>
          </a:prstGeom>
        </p:spPr>
      </p:pic>
      <p:sp>
        <p:nvSpPr>
          <p:cNvPr id="13" name="TextBox 12"/>
          <p:cNvSpPr txBox="1"/>
          <p:nvPr/>
        </p:nvSpPr>
        <p:spPr>
          <a:xfrm>
            <a:off x="1257436" y="21802053"/>
            <a:ext cx="9131053" cy="1754326"/>
          </a:xfrm>
          <a:prstGeom prst="rect">
            <a:avLst/>
          </a:prstGeom>
          <a:noFill/>
        </p:spPr>
        <p:txBody>
          <a:bodyPr wrap="square" rtlCol="0">
            <a:spAutoFit/>
          </a:bodyPr>
          <a:lstStyle/>
          <a:p>
            <a:r>
              <a:rPr lang="en-US" sz="2000" dirty="0" smtClean="0">
                <a:latin typeface="+mn-lt"/>
              </a:rPr>
              <a:t>Figure 1. Illustration of Internal Transcribed Spacer (ITS) region. </a:t>
            </a:r>
            <a:r>
              <a:rPr lang="en-US" sz="2000" dirty="0">
                <a:latin typeface="+mn-lt"/>
              </a:rPr>
              <a:t>Adapted from “The ITS Region of Nuclear Ribosomal DNA: A Valuable Source of Evidence on </a:t>
            </a:r>
            <a:r>
              <a:rPr lang="en-US" sz="2000" dirty="0" smtClean="0">
                <a:latin typeface="+mn-lt"/>
              </a:rPr>
              <a:t>Angiosperm Phylogeny</a:t>
            </a:r>
            <a:r>
              <a:rPr lang="en-US" sz="2000" dirty="0">
                <a:latin typeface="+mn-lt"/>
              </a:rPr>
              <a:t>” by Baldwin et al., 1995, </a:t>
            </a:r>
            <a:r>
              <a:rPr lang="en-US" sz="2000" i="1" dirty="0">
                <a:latin typeface="+mn-lt"/>
              </a:rPr>
              <a:t>Annals of Missouri Botanical </a:t>
            </a:r>
            <a:r>
              <a:rPr lang="en-US" sz="2000" dirty="0">
                <a:latin typeface="+mn-lt"/>
              </a:rPr>
              <a:t>Garden 82(2) pp. 247-277. </a:t>
            </a:r>
          </a:p>
          <a:p>
            <a:endParaRPr lang="en-US" dirty="0"/>
          </a:p>
        </p:txBody>
      </p:sp>
      <p:pic>
        <p:nvPicPr>
          <p:cNvPr id="14" name="Picture 13"/>
          <p:cNvPicPr>
            <a:picLocks noChangeAspect="1"/>
          </p:cNvPicPr>
          <p:nvPr/>
        </p:nvPicPr>
        <p:blipFill>
          <a:blip r:embed="rId10"/>
          <a:stretch>
            <a:fillRect/>
          </a:stretch>
        </p:blipFill>
        <p:spPr>
          <a:xfrm>
            <a:off x="6418604" y="320418"/>
            <a:ext cx="3036071" cy="4743099"/>
          </a:xfrm>
          <a:prstGeom prst="rect">
            <a:avLst/>
          </a:prstGeom>
        </p:spPr>
      </p:pic>
      <p:sp>
        <p:nvSpPr>
          <p:cNvPr id="15" name="TextBox 14"/>
          <p:cNvSpPr txBox="1"/>
          <p:nvPr/>
        </p:nvSpPr>
        <p:spPr>
          <a:xfrm>
            <a:off x="1593942" y="3961385"/>
            <a:ext cx="4800599" cy="1015663"/>
          </a:xfrm>
          <a:prstGeom prst="rect">
            <a:avLst/>
          </a:prstGeom>
          <a:noFill/>
        </p:spPr>
        <p:txBody>
          <a:bodyPr wrap="square" rtlCol="0">
            <a:spAutoFit/>
          </a:bodyPr>
          <a:lstStyle/>
          <a:p>
            <a:r>
              <a:rPr lang="en-US" sz="2000" dirty="0" smtClean="0"/>
              <a:t>Joe </a:t>
            </a:r>
            <a:r>
              <a:rPr lang="en-US" sz="2000" dirty="0" err="1" smtClean="0"/>
              <a:t>pye</a:t>
            </a:r>
            <a:r>
              <a:rPr lang="en-US" sz="2000" dirty="0" smtClean="0"/>
              <a:t> weed (</a:t>
            </a:r>
            <a:r>
              <a:rPr lang="en-US" sz="2000" i="1" dirty="0" err="1" smtClean="0"/>
              <a:t>Eutrochium</a:t>
            </a:r>
            <a:r>
              <a:rPr lang="en-US" sz="2000" i="1" dirty="0" smtClean="0"/>
              <a:t> </a:t>
            </a:r>
            <a:r>
              <a:rPr lang="en-US" sz="2000" i="1" dirty="0" err="1" smtClean="0"/>
              <a:t>maculatum</a:t>
            </a:r>
            <a:r>
              <a:rPr lang="en-US" sz="2000" dirty="0" smtClean="0"/>
              <a:t>) photo by Dan </a:t>
            </a:r>
            <a:r>
              <a:rPr lang="en-US" sz="2000" dirty="0" err="1" smtClean="0"/>
              <a:t>Busemeyer</a:t>
            </a:r>
            <a:r>
              <a:rPr lang="en-US" sz="2000" dirty="0" smtClean="0"/>
              <a:t>, from TENN herbarium website</a:t>
            </a:r>
            <a:r>
              <a:rPr lang="en-US" sz="2000" i="1" dirty="0" smtClean="0"/>
              <a:t> </a:t>
            </a:r>
            <a:endParaRPr lang="en-US" sz="2000" dirty="0"/>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80695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80695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3053</TotalTime>
  <Words>794</Words>
  <Application>Microsoft Office PowerPoint</Application>
  <PresentationFormat>Custom</PresentationFormat>
  <Paragraphs>50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Default Design</vt:lpstr>
      <vt:lpstr>PowerPoint Presentation</vt:lpstr>
    </vt:vector>
  </TitlesOfParts>
  <Company>The University of Tennessee - Institutional Use Only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Dwayne Estes</dc:creator>
  <cp:lastModifiedBy>Magen Poindexter</cp:lastModifiedBy>
  <cp:revision>182</cp:revision>
  <dcterms:created xsi:type="dcterms:W3CDTF">2011-04-07T12:05:29Z</dcterms:created>
  <dcterms:modified xsi:type="dcterms:W3CDTF">2018-04-16T20:06:56Z</dcterms:modified>
</cp:coreProperties>
</file>