
<file path=[Content_Types].xml><?xml version="1.0" encoding="utf-8"?>
<Types xmlns="http://schemas.openxmlformats.org/package/2006/content-types">
  <Default Extension="xml" ContentType="application/xml"/>
  <Default Extension="jpg" ContentType="image/jpeg"/>
  <Default Extension="tiff" ContentType="image/tiff"/>
  <Default Extension="jpeg" ContentType="image/jpeg"/>
  <Default Extension="mp3" ContentType="audio/unknown"/>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8" r:id="rId3"/>
    <p:sldId id="257" r:id="rId4"/>
    <p:sldId id="259" r:id="rId5"/>
    <p:sldId id="287" r:id="rId6"/>
    <p:sldId id="261" r:id="rId7"/>
    <p:sldId id="262" r:id="rId8"/>
    <p:sldId id="263" r:id="rId9"/>
    <p:sldId id="264" r:id="rId10"/>
    <p:sldId id="265" r:id="rId11"/>
    <p:sldId id="266" r:id="rId12"/>
    <p:sldId id="267" r:id="rId13"/>
    <p:sldId id="268" r:id="rId14"/>
    <p:sldId id="271" r:id="rId15"/>
    <p:sldId id="270" r:id="rId16"/>
    <p:sldId id="269" r:id="rId17"/>
    <p:sldId id="272" r:id="rId18"/>
    <p:sldId id="273" r:id="rId19"/>
    <p:sldId id="288" r:id="rId20"/>
    <p:sldId id="274" r:id="rId21"/>
    <p:sldId id="289" r:id="rId22"/>
    <p:sldId id="277" r:id="rId23"/>
    <p:sldId id="278" r:id="rId24"/>
    <p:sldId id="279" r:id="rId25"/>
    <p:sldId id="280" r:id="rId26"/>
    <p:sldId id="281" r:id="rId27"/>
    <p:sldId id="290" r:id="rId28"/>
    <p:sldId id="282" r:id="rId29"/>
    <p:sldId id="283" r:id="rId30"/>
    <p:sldId id="286"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60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D51A1A-3D7E-EA43-9DE2-01F3D42A9711}" type="datetimeFigureOut">
              <a:rPr lang="en-US" smtClean="0"/>
              <a:t>2/18/12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A1567B-55A4-754D-ABBD-B69CF550D380}" type="slidenum">
              <a:rPr lang="en-US" smtClean="0"/>
              <a:t>‹#›</a:t>
            </a:fld>
            <a:endParaRPr lang="en-US"/>
          </a:p>
        </p:txBody>
      </p:sp>
    </p:spTree>
    <p:extLst>
      <p:ext uri="{BB962C8B-B14F-4D97-AF65-F5344CB8AC3E}">
        <p14:creationId xmlns:p14="http://schemas.microsoft.com/office/powerpoint/2010/main" val="24242376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EA1567B-55A4-754D-ABBD-B69CF550D380}" type="slidenum">
              <a:rPr lang="en-US" smtClean="0"/>
              <a:t>1</a:t>
            </a:fld>
            <a:endParaRPr lang="en-US"/>
          </a:p>
        </p:txBody>
      </p:sp>
    </p:spTree>
    <p:extLst>
      <p:ext uri="{BB962C8B-B14F-4D97-AF65-F5344CB8AC3E}">
        <p14:creationId xmlns:p14="http://schemas.microsoft.com/office/powerpoint/2010/main" val="28069428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African American Music Reference</a:t>
            </a:r>
            <a:r>
              <a:rPr lang="en-US" dirty="0" smtClean="0"/>
              <a:t> will contain 50,000 pages that offers the first comprehensive coverage of blues, jazz, spirituals, civil rights songs, slave songs, minstrelsy, rhythm and blues, gospel, and other forms of black American musical expression.</a:t>
            </a:r>
          </a:p>
          <a:p>
            <a:r>
              <a:rPr lang="en-US" dirty="0" smtClean="0"/>
              <a:t>This release includes </a:t>
            </a:r>
            <a:r>
              <a:rPr lang="en-US" b="1" dirty="0" smtClean="0"/>
              <a:t>38,792</a:t>
            </a:r>
            <a:r>
              <a:rPr lang="en-US" dirty="0" smtClean="0"/>
              <a:t> essays and images from </a:t>
            </a:r>
            <a:r>
              <a:rPr lang="en-US" b="1" dirty="0" smtClean="0"/>
              <a:t>150</a:t>
            </a:r>
            <a:r>
              <a:rPr lang="en-US" dirty="0" smtClean="0"/>
              <a:t> sources, over </a:t>
            </a:r>
            <a:r>
              <a:rPr lang="en-US" b="1" dirty="0" smtClean="0"/>
              <a:t>44,408</a:t>
            </a:r>
            <a:r>
              <a:rPr lang="en-US" dirty="0" smtClean="0"/>
              <a:t> pages. </a:t>
            </a:r>
          </a:p>
          <a:p>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15</a:t>
            </a:fld>
            <a:endParaRPr lang="en-US"/>
          </a:p>
        </p:txBody>
      </p:sp>
    </p:spTree>
    <p:extLst>
      <p:ext uri="{BB962C8B-B14F-4D97-AF65-F5344CB8AC3E}">
        <p14:creationId xmlns:p14="http://schemas.microsoft.com/office/powerpoint/2010/main" val="4780056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find the content of the original African American Music database by clicking on our Music Online link on our homepage.  You can search for specific pieces of music or musicians, or browse by genre.</a:t>
            </a:r>
          </a:p>
          <a:p>
            <a:r>
              <a:rPr lang="en-US" baseline="0" dirty="0" smtClean="0"/>
              <a:t>--You can also access videos through the online catalog </a:t>
            </a:r>
            <a:r>
              <a:rPr lang="en-US" i="1" baseline="0" dirty="0" smtClean="0"/>
              <a:t>(show Jimi Hendrix Monterey example – and open in new window)</a:t>
            </a:r>
            <a:endParaRPr lang="en-US" i="1" dirty="0"/>
          </a:p>
        </p:txBody>
      </p:sp>
      <p:sp>
        <p:nvSpPr>
          <p:cNvPr id="4" name="Slide Number Placeholder 3"/>
          <p:cNvSpPr>
            <a:spLocks noGrp="1"/>
          </p:cNvSpPr>
          <p:nvPr>
            <p:ph type="sldNum" sz="quarter" idx="10"/>
          </p:nvPr>
        </p:nvSpPr>
        <p:spPr/>
        <p:txBody>
          <a:bodyPr/>
          <a:lstStyle/>
          <a:p>
            <a:fld id="{3FD194D5-678C-4904-B2B6-83A0C565DEE1}" type="slidenum">
              <a:rPr lang="en-US" smtClean="0"/>
              <a:t>16</a:t>
            </a:fld>
            <a:endParaRPr lang="en-US"/>
          </a:p>
        </p:txBody>
      </p:sp>
    </p:spTree>
    <p:extLst>
      <p:ext uri="{BB962C8B-B14F-4D97-AF65-F5344CB8AC3E}">
        <p14:creationId xmlns:p14="http://schemas.microsoft.com/office/powerpoint/2010/main" val="773735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i="1" dirty="0" smtClean="0"/>
              <a:t>Look up</a:t>
            </a:r>
            <a:r>
              <a:rPr lang="en-US" i="1" baseline="0" dirty="0" smtClean="0"/>
              <a:t> Whitney Houston in Primo.)  </a:t>
            </a:r>
            <a:r>
              <a:rPr lang="en-US" baseline="0" dirty="0" smtClean="0"/>
              <a:t>We do have her self-titled album, The Soulful Divas book, the Waiting to Exhale video.  After she passed, we decided to purchase some of her other albums.  </a:t>
            </a:r>
          </a:p>
          <a:p>
            <a:r>
              <a:rPr lang="en-US" baseline="0" dirty="0" smtClean="0"/>
              <a:t>--But if you go to the Encyclopedia of Popular Music, you’ll find subject entries for her that include her history, discography, videography, filmography, etc.  And in International Index to Music Periodicals, you can find journal articles, reviews, and all sorts of other things…</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17</a:t>
            </a:fld>
            <a:endParaRPr lang="en-US"/>
          </a:p>
        </p:txBody>
      </p:sp>
    </p:spTree>
    <p:extLst>
      <p:ext uri="{BB962C8B-B14F-4D97-AF65-F5344CB8AC3E}">
        <p14:creationId xmlns:p14="http://schemas.microsoft.com/office/powerpoint/2010/main" val="23580142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Media</a:t>
            </a:r>
            <a:r>
              <a:rPr lang="en-US" baseline="0" dirty="0" smtClean="0"/>
              <a:t> production lab – examples of types of projects</a:t>
            </a:r>
          </a:p>
          <a:p>
            <a:pPr marL="171450" indent="-171450">
              <a:buFont typeface="Arial"/>
              <a:buChar char="•"/>
            </a:pPr>
            <a:r>
              <a:rPr lang="en-US" baseline="0" dirty="0" smtClean="0"/>
              <a:t>Location – 245 Hodges Library inside Media Center</a:t>
            </a:r>
          </a:p>
          <a:p>
            <a:pPr marL="171450" indent="-171450">
              <a:buFont typeface="Arial"/>
              <a:buChar char="•"/>
            </a:pPr>
            <a:r>
              <a:rPr lang="en-US" baseline="0" dirty="0" smtClean="0"/>
              <a:t>Hours – until 3am all nights but Fri and Sat</a:t>
            </a:r>
            <a:endParaRPr lang="en-US" dirty="0"/>
          </a:p>
        </p:txBody>
      </p:sp>
      <p:sp>
        <p:nvSpPr>
          <p:cNvPr id="4" name="Slide Number Placeholder 3"/>
          <p:cNvSpPr>
            <a:spLocks noGrp="1"/>
          </p:cNvSpPr>
          <p:nvPr>
            <p:ph type="sldNum" sz="quarter" idx="10"/>
          </p:nvPr>
        </p:nvSpPr>
        <p:spPr/>
        <p:txBody>
          <a:bodyPr/>
          <a:lstStyle/>
          <a:p>
            <a:fld id="{2EA1567B-55A4-754D-ABBD-B69CF550D380}" type="slidenum">
              <a:rPr lang="en-US" smtClean="0"/>
              <a:t>20</a:t>
            </a:fld>
            <a:endParaRPr lang="en-US"/>
          </a:p>
        </p:txBody>
      </p:sp>
    </p:spTree>
    <p:extLst>
      <p:ext uri="{BB962C8B-B14F-4D97-AF65-F5344CB8AC3E}">
        <p14:creationId xmlns:p14="http://schemas.microsoft.com/office/powerpoint/2010/main" val="3203732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Audio, video,</a:t>
            </a:r>
            <a:r>
              <a:rPr lang="en-US" baseline="0" dirty="0" smtClean="0"/>
              <a:t> and graphics workstations</a:t>
            </a:r>
          </a:p>
          <a:p>
            <a:pPr marL="171450" indent="-171450">
              <a:buFont typeface="Arial"/>
              <a:buChar char="•"/>
            </a:pPr>
            <a:r>
              <a:rPr lang="en-US" baseline="0" dirty="0" smtClean="0"/>
              <a:t>Input equipment including scanners, media converters, microphones, decks, etc.</a:t>
            </a:r>
          </a:p>
          <a:p>
            <a:pPr marL="171450" indent="-171450">
              <a:buFont typeface="Arial"/>
              <a:buChar char="•"/>
            </a:pPr>
            <a:r>
              <a:rPr lang="en-US" baseline="0" dirty="0" smtClean="0"/>
              <a:t>Industry standard software</a:t>
            </a:r>
          </a:p>
          <a:p>
            <a:pPr marL="171450" indent="-171450">
              <a:buFont typeface="Arial"/>
              <a:buChar char="•"/>
            </a:pPr>
            <a:r>
              <a:rPr lang="en-US" baseline="0" dirty="0" smtClean="0"/>
              <a:t>Short courses, consultation, help desk, </a:t>
            </a:r>
            <a:r>
              <a:rPr lang="en-US" baseline="0" smtClean="0"/>
              <a:t>reference collection</a:t>
            </a:r>
            <a:endParaRPr lang="en-US" dirty="0"/>
          </a:p>
        </p:txBody>
      </p:sp>
      <p:sp>
        <p:nvSpPr>
          <p:cNvPr id="4" name="Slide Number Placeholder 3"/>
          <p:cNvSpPr>
            <a:spLocks noGrp="1"/>
          </p:cNvSpPr>
          <p:nvPr>
            <p:ph type="sldNum" sz="quarter" idx="10"/>
          </p:nvPr>
        </p:nvSpPr>
        <p:spPr/>
        <p:txBody>
          <a:bodyPr/>
          <a:lstStyle/>
          <a:p>
            <a:fld id="{2EA1567B-55A4-754D-ABBD-B69CF550D380}" type="slidenum">
              <a:rPr lang="en-US" smtClean="0"/>
              <a:t>22</a:t>
            </a:fld>
            <a:endParaRPr lang="en-US"/>
          </a:p>
        </p:txBody>
      </p:sp>
    </p:spTree>
    <p:extLst>
      <p:ext uri="{BB962C8B-B14F-4D97-AF65-F5344CB8AC3E}">
        <p14:creationId xmlns:p14="http://schemas.microsoft.com/office/powerpoint/2010/main" val="2191528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Sound rooms used for a range</a:t>
            </a:r>
            <a:r>
              <a:rPr lang="en-US" baseline="0" dirty="0" smtClean="0"/>
              <a:t> of purposes from recording voice over for video projects to completing language class assignments to recording music</a:t>
            </a:r>
          </a:p>
          <a:p>
            <a:pPr marL="171450" indent="-171450">
              <a:buFont typeface="Arial"/>
              <a:buChar char="•"/>
            </a:pPr>
            <a:r>
              <a:rPr lang="en-US" baseline="0" dirty="0" smtClean="0"/>
              <a:t>USB </a:t>
            </a:r>
            <a:r>
              <a:rPr lang="en-US" baseline="0" dirty="0" err="1" smtClean="0"/>
              <a:t>mics</a:t>
            </a:r>
            <a:r>
              <a:rPr lang="en-US" baseline="0" dirty="0" smtClean="0"/>
              <a:t> used for much recording</a:t>
            </a:r>
          </a:p>
          <a:p>
            <a:pPr marL="171450" indent="-171450">
              <a:buFont typeface="Arial"/>
              <a:buChar char="•"/>
            </a:pPr>
            <a:r>
              <a:rPr lang="en-US" baseline="0" dirty="0" smtClean="0"/>
              <a:t>Keyboards, XLR </a:t>
            </a:r>
            <a:r>
              <a:rPr lang="en-US" baseline="0" dirty="0" err="1" smtClean="0"/>
              <a:t>mics</a:t>
            </a:r>
            <a:r>
              <a:rPr lang="en-US" baseline="0" dirty="0" smtClean="0"/>
              <a:t> and racks to plug in your equipment available</a:t>
            </a:r>
          </a:p>
          <a:p>
            <a:pPr marL="171450" indent="-171450">
              <a:buFont typeface="Arial"/>
              <a:buChar char="•"/>
            </a:pPr>
            <a:r>
              <a:rPr lang="en-US" baseline="0" dirty="0" smtClean="0"/>
              <a:t>Full </a:t>
            </a:r>
            <a:r>
              <a:rPr lang="en-US" baseline="0" dirty="0" err="1" smtClean="0"/>
              <a:t>mic</a:t>
            </a:r>
            <a:r>
              <a:rPr lang="en-US" baseline="0" dirty="0" smtClean="0"/>
              <a:t> stands and table top </a:t>
            </a:r>
            <a:r>
              <a:rPr lang="en-US" baseline="0" dirty="0" err="1" smtClean="0"/>
              <a:t>mic</a:t>
            </a:r>
            <a:r>
              <a:rPr lang="en-US" baseline="0" dirty="0" smtClean="0"/>
              <a:t> stand available</a:t>
            </a:r>
            <a:endParaRPr lang="en-US" dirty="0"/>
          </a:p>
        </p:txBody>
      </p:sp>
      <p:sp>
        <p:nvSpPr>
          <p:cNvPr id="4" name="Slide Number Placeholder 3"/>
          <p:cNvSpPr>
            <a:spLocks noGrp="1"/>
          </p:cNvSpPr>
          <p:nvPr>
            <p:ph type="sldNum" sz="quarter" idx="10"/>
          </p:nvPr>
        </p:nvSpPr>
        <p:spPr/>
        <p:txBody>
          <a:bodyPr/>
          <a:lstStyle/>
          <a:p>
            <a:fld id="{2EA1567B-55A4-754D-ABBD-B69CF550D380}" type="slidenum">
              <a:rPr lang="en-US" smtClean="0"/>
              <a:t>23</a:t>
            </a:fld>
            <a:endParaRPr lang="en-US"/>
          </a:p>
        </p:txBody>
      </p:sp>
    </p:spTree>
    <p:extLst>
      <p:ext uri="{BB962C8B-B14F-4D97-AF65-F5344CB8AC3E}">
        <p14:creationId xmlns:p14="http://schemas.microsoft.com/office/powerpoint/2010/main" val="39236840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smtClean="0"/>
              <a:t>Media</a:t>
            </a:r>
            <a:r>
              <a:rPr lang="en-US" baseline="0" dirty="0" smtClean="0"/>
              <a:t> production lab – examples of types of projects</a:t>
            </a:r>
          </a:p>
          <a:p>
            <a:pPr marL="171450" indent="-171450">
              <a:buFont typeface="Arial"/>
              <a:buChar char="•"/>
            </a:pPr>
            <a:r>
              <a:rPr lang="en-US" baseline="0" dirty="0" smtClean="0"/>
              <a:t>Location – 245 Hodges Library inside Media Center</a:t>
            </a:r>
          </a:p>
          <a:p>
            <a:pPr marL="171450" indent="-171450">
              <a:buFont typeface="Arial"/>
              <a:buChar char="•"/>
            </a:pPr>
            <a:r>
              <a:rPr lang="en-US" baseline="0" dirty="0" smtClean="0"/>
              <a:t>Hours – until 3am all nights but Fri and Sat</a:t>
            </a:r>
            <a:endParaRPr lang="en-US" dirty="0"/>
          </a:p>
        </p:txBody>
      </p:sp>
      <p:sp>
        <p:nvSpPr>
          <p:cNvPr id="4" name="Slide Number Placeholder 3"/>
          <p:cNvSpPr>
            <a:spLocks noGrp="1"/>
          </p:cNvSpPr>
          <p:nvPr>
            <p:ph type="sldNum" sz="quarter" idx="10"/>
          </p:nvPr>
        </p:nvSpPr>
        <p:spPr/>
        <p:txBody>
          <a:bodyPr/>
          <a:lstStyle/>
          <a:p>
            <a:fld id="{2EA1567B-55A4-754D-ABBD-B69CF550D380}" type="slidenum">
              <a:rPr lang="en-US" smtClean="0"/>
              <a:t>26</a:t>
            </a:fld>
            <a:endParaRPr lang="en-US"/>
          </a:p>
        </p:txBody>
      </p:sp>
    </p:spTree>
    <p:extLst>
      <p:ext uri="{BB962C8B-B14F-4D97-AF65-F5344CB8AC3E}">
        <p14:creationId xmlns:p14="http://schemas.microsoft.com/office/powerpoint/2010/main" val="3203732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a:t>
            </a:r>
            <a:r>
              <a:rPr lang="en-US" baseline="0" dirty="0" smtClean="0"/>
              <a:t> can find extensive resources online or the physical collection at the library.</a:t>
            </a:r>
          </a:p>
          <a:p>
            <a:r>
              <a:rPr lang="en-US" baseline="0" dirty="0" smtClean="0"/>
              <a:t>-Explain the move to the Humanities Building and where exactly to find us.  </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6</a:t>
            </a:fld>
            <a:endParaRPr lang="en-US"/>
          </a:p>
        </p:txBody>
      </p:sp>
    </p:spTree>
    <p:extLst>
      <p:ext uri="{BB962C8B-B14F-4D97-AF65-F5344CB8AC3E}">
        <p14:creationId xmlns:p14="http://schemas.microsoft.com/office/powerpoint/2010/main" val="1885269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--First, let’s just say that it’s nearly impossible to touch any genre of music in America</a:t>
            </a:r>
            <a:r>
              <a:rPr lang="en-US" baseline="0" dirty="0" smtClean="0"/>
              <a:t> without coming across African American influence.  For example the modern day banjo finds its roots in a traditional African instrument.  When musical traditions from Africa were carried over to the new world, some remained true, some were suppressed, and some evolved over time as they were influenced by European American musical traditions.  In turn, European traditions evolved as well as they came in contact with African traditions.  Many new genres were spawned that we count as part of the uniquely American musical tradition.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--Grove Music Online is the standard Music encyclopedia.  So if we go to our homepage and click on the link and type in African American, we can find an historical overview.</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some of the genres often originally associated with African Americans include:  Jazz, Blues, R&amp;B, Soul, Rap, Hip-hop, Black Gospel.  And we have a wide representation of genres across all of our resource formats.  Not</a:t>
            </a:r>
            <a:r>
              <a:rPr lang="en-US" baseline="0" dirty="0" smtClean="0"/>
              <a:t> everyone is even aware of the Music Library on campus, and even the ones that our collection covers a wide spectrum, not just classical and band music.</a:t>
            </a:r>
            <a:endParaRPr lang="en-US" dirty="0" smtClean="0"/>
          </a:p>
          <a:p>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7</a:t>
            </a:fld>
            <a:endParaRPr lang="en-US"/>
          </a:p>
        </p:txBody>
      </p:sp>
    </p:spTree>
    <p:extLst>
      <p:ext uri="{BB962C8B-B14F-4D97-AF65-F5344CB8AC3E}">
        <p14:creationId xmlns:p14="http://schemas.microsoft.com/office/powerpoint/2010/main" val="1117614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books are for basic reference and stay in the library</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8</a:t>
            </a:fld>
            <a:endParaRPr lang="en-US"/>
          </a:p>
        </p:txBody>
      </p:sp>
    </p:spTree>
    <p:extLst>
      <p:ext uri="{BB962C8B-B14F-4D97-AF65-F5344CB8AC3E}">
        <p14:creationId xmlns:p14="http://schemas.microsoft.com/office/powerpoint/2010/main" val="2468437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 books can be checked out.</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9</a:t>
            </a:fld>
            <a:endParaRPr lang="en-US"/>
          </a:p>
        </p:txBody>
      </p:sp>
    </p:spTree>
    <p:extLst>
      <p:ext uri="{BB962C8B-B14F-4D97-AF65-F5344CB8AC3E}">
        <p14:creationId xmlns:p14="http://schemas.microsoft.com/office/powerpoint/2010/main" val="1016958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Studio has a better collection of software</a:t>
            </a:r>
            <a:r>
              <a:rPr lang="en-US" baseline="0" dirty="0" smtClean="0"/>
              <a:t> how-to books, and Michelle will talk more about them during her part of the presentation…</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10</a:t>
            </a:fld>
            <a:endParaRPr lang="en-US"/>
          </a:p>
        </p:txBody>
      </p:sp>
    </p:spTree>
    <p:extLst>
      <p:ext uri="{BB962C8B-B14F-4D97-AF65-F5344CB8AC3E}">
        <p14:creationId xmlns:p14="http://schemas.microsoft.com/office/powerpoint/2010/main" val="3870759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--Circulation</a:t>
            </a:r>
            <a:r>
              <a:rPr lang="en-US" baseline="0" dirty="0" smtClean="0"/>
              <a:t> policy: 3 CDs at a time for 3 days, unlimited for faculty</a:t>
            </a:r>
            <a:br>
              <a:rPr lang="en-US" baseline="0" dirty="0" smtClean="0"/>
            </a:br>
            <a:endParaRPr lang="en-US" baseline="0" dirty="0" smtClean="0"/>
          </a:p>
          <a:p>
            <a:r>
              <a:rPr lang="en-US" i="1" baseline="0" dirty="0" smtClean="0"/>
              <a:t>--Show how to look up in catalog/Primo – use Booker T. Jones, Trombone Shorty, and the most recent Roots album “</a:t>
            </a:r>
            <a:r>
              <a:rPr lang="en-US" i="1" baseline="0" dirty="0" err="1" smtClean="0"/>
              <a:t>Undun</a:t>
            </a:r>
            <a:r>
              <a:rPr lang="en-US" i="1" baseline="0" dirty="0" smtClean="0"/>
              <a:t>” as recent purchases</a:t>
            </a:r>
          </a:p>
          <a:p>
            <a:endParaRPr lang="en-US" baseline="0" dirty="0" smtClean="0"/>
          </a:p>
          <a:p>
            <a:r>
              <a:rPr lang="en-US" baseline="0" dirty="0" smtClean="0"/>
              <a:t>--Or you can come in and browse the CD stacks…</a:t>
            </a:r>
          </a:p>
        </p:txBody>
      </p:sp>
      <p:sp>
        <p:nvSpPr>
          <p:cNvPr id="4" name="Slide Number Placeholder 3"/>
          <p:cNvSpPr>
            <a:spLocks noGrp="1"/>
          </p:cNvSpPr>
          <p:nvPr>
            <p:ph type="sldNum" sz="quarter" idx="10"/>
          </p:nvPr>
        </p:nvSpPr>
        <p:spPr/>
        <p:txBody>
          <a:bodyPr/>
          <a:lstStyle/>
          <a:p>
            <a:fld id="{3FD194D5-678C-4904-B2B6-83A0C565DEE1}" type="slidenum">
              <a:rPr lang="en-US" smtClean="0"/>
              <a:t>12</a:t>
            </a:fld>
            <a:endParaRPr lang="en-US"/>
          </a:p>
        </p:txBody>
      </p:sp>
    </p:spTree>
    <p:extLst>
      <p:ext uri="{BB962C8B-B14F-4D97-AF65-F5344CB8AC3E}">
        <p14:creationId xmlns:p14="http://schemas.microsoft.com/office/powerpoint/2010/main" val="2900595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--includes feature films, live performances,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histories, </a:t>
            </a:r>
            <a:r>
              <a:rPr lang="en-US" sz="1200" kern="1200" dirty="0" err="1" smtClean="0">
                <a:solidFill>
                  <a:schemeClr val="tx1"/>
                </a:solidFill>
                <a:effectLst/>
                <a:latin typeface="+mn-lt"/>
                <a:ea typeface="+mn-ea"/>
                <a:cs typeface="+mn-cs"/>
              </a:rPr>
              <a:t>etc</a:t>
            </a:r>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--Circulation policy:  3 DVDs at a time for 3</a:t>
            </a:r>
            <a:r>
              <a:rPr lang="en-US" sz="1200" kern="1200" baseline="0" dirty="0" smtClean="0">
                <a:solidFill>
                  <a:schemeClr val="tx1"/>
                </a:solidFill>
                <a:effectLst/>
                <a:latin typeface="+mn-lt"/>
                <a:ea typeface="+mn-ea"/>
                <a:cs typeface="+mn-cs"/>
              </a:rPr>
              <a:t> days, unlimited for faculty</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13</a:t>
            </a:fld>
            <a:endParaRPr lang="en-US"/>
          </a:p>
        </p:txBody>
      </p:sp>
    </p:spTree>
    <p:extLst>
      <p:ext uri="{BB962C8B-B14F-4D97-AF65-F5344CB8AC3E}">
        <p14:creationId xmlns:p14="http://schemas.microsoft.com/office/powerpoint/2010/main" val="4106077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for other</a:t>
            </a:r>
            <a:r>
              <a:rPr lang="en-US" baseline="0" dirty="0" smtClean="0"/>
              <a:t> music business resources, we have an assortment of other things not on this subject guide if you do some searching in the catalog, like “Music Business: The Key Concepts” and “Garage to Gigs: A Musician’s Guide”.</a:t>
            </a:r>
          </a:p>
          <a:p>
            <a:endParaRPr lang="en-US" baseline="0" dirty="0" smtClean="0"/>
          </a:p>
          <a:p>
            <a:r>
              <a:rPr lang="en-US" baseline="0" dirty="0" smtClean="0"/>
              <a:t>--Or t</a:t>
            </a:r>
            <a:r>
              <a:rPr lang="en-US" dirty="0" smtClean="0"/>
              <a:t>ype in hip-hop in</a:t>
            </a:r>
            <a:r>
              <a:rPr lang="en-US" baseline="0" dirty="0" smtClean="0"/>
              <a:t>to the catalog and you’ll get things like “Hip-hop, Inc.- Success strategies of the rap moguls” and “The Big Payback: the history of the business of hip-hop”</a:t>
            </a:r>
            <a:endParaRPr lang="en-US" dirty="0"/>
          </a:p>
        </p:txBody>
      </p:sp>
      <p:sp>
        <p:nvSpPr>
          <p:cNvPr id="4" name="Slide Number Placeholder 3"/>
          <p:cNvSpPr>
            <a:spLocks noGrp="1"/>
          </p:cNvSpPr>
          <p:nvPr>
            <p:ph type="sldNum" sz="quarter" idx="10"/>
          </p:nvPr>
        </p:nvSpPr>
        <p:spPr/>
        <p:txBody>
          <a:bodyPr/>
          <a:lstStyle/>
          <a:p>
            <a:fld id="{3FD194D5-678C-4904-B2B6-83A0C565DEE1}" type="slidenum">
              <a:rPr lang="en-US" smtClean="0"/>
              <a:t>14</a:t>
            </a:fld>
            <a:endParaRPr lang="en-US"/>
          </a:p>
        </p:txBody>
      </p:sp>
    </p:spTree>
    <p:extLst>
      <p:ext uri="{BB962C8B-B14F-4D97-AF65-F5344CB8AC3E}">
        <p14:creationId xmlns:p14="http://schemas.microsoft.com/office/powerpoint/2010/main" val="570937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7" name="Rectangle 6"/>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16"/>
          <p:cNvGrpSpPr/>
          <p:nvPr/>
        </p:nvGrpSpPr>
        <p:grpSpPr>
          <a:xfrm>
            <a:off x="284163" y="1906542"/>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21341" y="449005"/>
            <a:ext cx="7808976" cy="1088136"/>
          </a:xfrm>
          <a:noFill/>
        </p:spPr>
        <p:txBody>
          <a:bodyPr vert="horz" lIns="91440" tIns="45720" rIns="91440" bIns="45720" rtlCol="0" anchor="b" anchorCtr="0">
            <a:normAutofit/>
          </a:bodyPr>
          <a:lstStyle>
            <a:lvl1pPr marL="0" algn="l" defTabSz="914400" rtl="0" eaLnBrk="1" latinLnBrk="0" hangingPunct="1">
              <a:lnSpc>
                <a:spcPts val="4600"/>
              </a:lnSpc>
              <a:spcBef>
                <a:spcPct val="0"/>
              </a:spcBef>
              <a:buNone/>
              <a:defRPr sz="4200" kern="1200">
                <a:solidFill>
                  <a:schemeClr val="bg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76205" y="1532427"/>
            <a:ext cx="7754112" cy="484632"/>
          </a:xfrm>
        </p:spPr>
        <p:txBody>
          <a:bodyPr vert="horz" lIns="91440" tIns="45720" rIns="91440" bIns="45720" rtlCol="0">
            <a:normAutofit/>
          </a:bodyPr>
          <a:lstStyle>
            <a:lvl1pPr marL="0" indent="0" algn="l" defTabSz="914400" rtl="0" eaLnBrk="1" latinLnBrk="0" hangingPunct="1">
              <a:lnSpc>
                <a:spcPct val="100000"/>
              </a:lnSpc>
              <a:spcBef>
                <a:spcPts val="0"/>
              </a:spcBef>
              <a:buClr>
                <a:schemeClr val="bg1">
                  <a:lumMod val="65000"/>
                </a:schemeClr>
              </a:buClr>
              <a:buSzPct val="90000"/>
              <a:buFont typeface="Wingdings" pitchFamily="2" charset="2"/>
              <a:buNone/>
              <a:defRPr sz="1800" kern="1200">
                <a:solidFill>
                  <a:schemeClr val="bg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13" name="Rectangle 12"/>
          <p:cNvSpPr/>
          <p:nvPr/>
        </p:nvSpPr>
        <p:spPr>
          <a:xfrm>
            <a:off x="284163" y="6227064"/>
            <a:ext cx="8574087" cy="173736"/>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941" y="1298762"/>
            <a:ext cx="4069080" cy="1162050"/>
          </a:xfrm>
          <a:noFill/>
        </p:spPr>
        <p:txBody>
          <a:bodyPr anchor="b">
            <a:noAutofit/>
          </a:bodyPr>
          <a:lstStyle>
            <a:lvl1pPr algn="ctr">
              <a:defRPr sz="3200" b="1">
                <a:solidFill>
                  <a:schemeClr val="accent2"/>
                </a:solidFill>
              </a:defRPr>
            </a:lvl1pPr>
          </a:lstStyle>
          <a:p>
            <a:r>
              <a:rPr lang="en-US" smtClean="0"/>
              <a:t>Click to edit Master title style</a:t>
            </a:r>
            <a:endParaRPr/>
          </a:p>
        </p:txBody>
      </p:sp>
      <p:sp>
        <p:nvSpPr>
          <p:cNvPr id="3" name="Content Placeholder 2"/>
          <p:cNvSpPr>
            <a:spLocks noGrp="1"/>
          </p:cNvSpPr>
          <p:nvPr>
            <p:ph idx="1"/>
          </p:nvPr>
        </p:nvSpPr>
        <p:spPr>
          <a:xfrm>
            <a:off x="4783567" y="914400"/>
            <a:ext cx="4069080"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268941" y="2456329"/>
            <a:ext cx="4069080" cy="318247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grpSp>
        <p:nvGrpSpPr>
          <p:cNvPr id="8" name="Group 7"/>
          <p:cNvGrpSpPr/>
          <p:nvPr/>
        </p:nvGrpSpPr>
        <p:grpSpPr>
          <a:xfrm>
            <a:off x="284163" y="452718"/>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800600"/>
            <a:ext cx="8360242"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84163" y="457199"/>
            <a:ext cx="8577072" cy="43525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9099" y="5367338"/>
            <a:ext cx="8304213"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284163" y="4280647"/>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63071" y="4778189"/>
            <a:ext cx="8360242" cy="566738"/>
          </a:xfrm>
          <a:noFill/>
        </p:spPr>
        <p:txBody>
          <a:bodyPr anchor="b">
            <a:normAutofit/>
          </a:bodyPr>
          <a:lstStyle>
            <a:lvl1pPr algn="l">
              <a:defRPr sz="2800" b="0">
                <a:solidFill>
                  <a:schemeClr val="accent2"/>
                </a:solidFill>
              </a:defRPr>
            </a:lvl1pPr>
          </a:lstStyle>
          <a:p>
            <a:r>
              <a:rPr lang="en-US" smtClean="0"/>
              <a:t>Click to edit Master title style</a:t>
            </a:r>
            <a:endParaRPr/>
          </a:p>
        </p:txBody>
      </p:sp>
      <p:sp>
        <p:nvSpPr>
          <p:cNvPr id="3" name="Picture Placeholder 2"/>
          <p:cNvSpPr>
            <a:spLocks noGrp="1"/>
          </p:cNvSpPr>
          <p:nvPr>
            <p:ph type="pic" idx="1"/>
          </p:nvPr>
        </p:nvSpPr>
        <p:spPr>
          <a:xfrm>
            <a:off x="284163" y="457200"/>
            <a:ext cx="8577072" cy="382219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9099" y="5344927"/>
            <a:ext cx="8304213" cy="804862"/>
          </a:xfrm>
          <a:noFill/>
        </p:spPr>
        <p:txBody>
          <a:bodyPr/>
          <a:lstStyle>
            <a:lvl1pPr marL="0" indent="0">
              <a:spcBef>
                <a:spcPts val="0"/>
              </a:spcBef>
              <a:buNone/>
              <a:defRPr sz="1400">
                <a:solidFill>
                  <a:schemeClr val="tx1">
                    <a:lumMod val="85000"/>
                    <a:lumOff val="1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Picture, and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914400"/>
            <a:ext cx="5195047" cy="52117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2" name="Rectangle 11"/>
          <p:cNvSpPr/>
          <p:nvPr/>
        </p:nvSpPr>
        <p:spPr>
          <a:xfrm>
            <a:off x="284163" y="4267200"/>
            <a:ext cx="2743200" cy="2120153"/>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Text Placeholder 3"/>
          <p:cNvSpPr>
            <a:spLocks noGrp="1"/>
          </p:cNvSpPr>
          <p:nvPr>
            <p:ph type="body" sz="half" idx="2"/>
          </p:nvPr>
        </p:nvSpPr>
        <p:spPr>
          <a:xfrm>
            <a:off x="419101" y="4953001"/>
            <a:ext cx="2472017" cy="1246094"/>
          </a:xfrm>
        </p:spPr>
        <p:txBody>
          <a:bodyPr>
            <a:normAutofit/>
          </a:bodyPr>
          <a:lstStyle>
            <a:lvl1pPr marL="0" indent="0" algn="l">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410764" y="4419600"/>
            <a:ext cx="2475395" cy="510988"/>
          </a:xfrm>
          <a:noFill/>
        </p:spPr>
        <p:txBody>
          <a:bodyPr anchor="b">
            <a:normAutofit/>
          </a:bodyPr>
          <a:lstStyle>
            <a:lvl1pPr algn="l">
              <a:defRPr sz="2000" b="1">
                <a:solidFill>
                  <a:schemeClr val="bg1"/>
                </a:solidFill>
              </a:defRPr>
            </a:lvl1pPr>
          </a:lstStyle>
          <a:p>
            <a:r>
              <a:rPr lang="en-US" smtClean="0"/>
              <a:t>Click to edit Master title style</a:t>
            </a:r>
            <a:endParaRPr/>
          </a:p>
        </p:txBody>
      </p:sp>
      <p:sp>
        <p:nvSpPr>
          <p:cNvPr id="14" name="Picture Placeholder 13"/>
          <p:cNvSpPr>
            <a:spLocks noGrp="1"/>
          </p:cNvSpPr>
          <p:nvPr>
            <p:ph type="pic" sz="quarter" idx="13"/>
          </p:nvPr>
        </p:nvSpPr>
        <p:spPr>
          <a:xfrm>
            <a:off x="284164" y="594360"/>
            <a:ext cx="2743200" cy="3675888"/>
          </a:xfrm>
        </p:spPr>
        <p:txBody>
          <a:bodyPr/>
          <a:lstStyle>
            <a:lvl1pPr>
              <a:buNone/>
              <a:defRPr/>
            </a:lvl1pPr>
          </a:lstStyle>
          <a:p>
            <a:r>
              <a:rPr lang="en-US" smtClean="0"/>
              <a:t>Drag picture to placeholder or click icon to add</a:t>
            </a:r>
            <a:endParaRPr/>
          </a:p>
        </p:txBody>
      </p:sp>
      <p:grpSp>
        <p:nvGrpSpPr>
          <p:cNvPr id="8" name="Group 14"/>
          <p:cNvGrpSpPr/>
          <p:nvPr/>
        </p:nvGrpSpPr>
        <p:grpSpPr>
          <a:xfrm>
            <a:off x="284163" y="461682"/>
            <a:ext cx="8576373" cy="137411"/>
            <a:chOff x="284163" y="1759424"/>
            <a:chExt cx="8576373" cy="137411"/>
          </a:xfrm>
        </p:grpSpPr>
        <p:sp>
          <p:nvSpPr>
            <p:cNvPr id="16" name="Rectangle 15"/>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Rectangle 16"/>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Rectangle 17"/>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3 Pictures with Caption">
    <p:spTree>
      <p:nvGrpSpPr>
        <p:cNvPr id="1" name=""/>
        <p:cNvGrpSpPr/>
        <p:nvPr/>
      </p:nvGrpSpPr>
      <p:grpSpPr>
        <a:xfrm>
          <a:off x="0" y="0"/>
          <a:ext cx="0" cy="0"/>
          <a:chOff x="0" y="0"/>
          <a:chExt cx="0" cy="0"/>
        </a:xfrm>
      </p:grpSpPr>
      <p:sp>
        <p:nvSpPr>
          <p:cNvPr id="8" name="Rectangle 7"/>
          <p:cNvSpPr/>
          <p:nvPr/>
        </p:nvSpPr>
        <p:spPr>
          <a:xfrm>
            <a:off x="3021013" y="4801575"/>
            <a:ext cx="583723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3031661" y="4800600"/>
            <a:ext cx="5691651" cy="566738"/>
          </a:xfrm>
          <a:noFill/>
        </p:spPr>
        <p:txBody>
          <a:bodyPr vert="horz" lIns="91440" tIns="45720" rIns="91440" bIns="45720" rtlCol="0" anchor="b" anchorCtr="0">
            <a:normAutofit/>
          </a:bodyPr>
          <a:lstStyle>
            <a:lvl1pPr algn="l" defTabSz="914400" rtl="0" eaLnBrk="1" latinLnBrk="0" hangingPunct="1">
              <a:spcBef>
                <a:spcPct val="0"/>
              </a:spcBef>
              <a:buNone/>
              <a:defRPr sz="28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3021014" y="457199"/>
            <a:ext cx="5833872" cy="4352544"/>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069805" y="5367338"/>
            <a:ext cx="5653507" cy="804862"/>
          </a:xfrm>
        </p:spPr>
        <p:txBody>
          <a:bodyPr/>
          <a:lstStyle>
            <a:lvl1pPr marL="0" indent="0">
              <a:spcBef>
                <a:spcPts val="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3" name="Picture Placeholder 2"/>
          <p:cNvSpPr>
            <a:spLocks noGrp="1"/>
          </p:cNvSpPr>
          <p:nvPr>
            <p:ph type="pic" idx="13"/>
          </p:nvPr>
        </p:nvSpPr>
        <p:spPr>
          <a:xfrm>
            <a:off x="284164" y="457200"/>
            <a:ext cx="2736850" cy="290779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4" name="Picture Placeholder 2"/>
          <p:cNvSpPr>
            <a:spLocks noGrp="1"/>
          </p:cNvSpPr>
          <p:nvPr>
            <p:ph type="pic" idx="14"/>
          </p:nvPr>
        </p:nvSpPr>
        <p:spPr>
          <a:xfrm>
            <a:off x="284164" y="3364992"/>
            <a:ext cx="2736850" cy="2898648"/>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284163" y="2133600"/>
            <a:ext cx="8574087" cy="40132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5313882" y="2857535"/>
            <a:ext cx="5934615"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695124" y="473075"/>
            <a:ext cx="969264" cy="5921375"/>
          </a:xfrm>
        </p:spPr>
        <p:txBody>
          <a:bodyPr vert="eaVert"/>
          <a:lstStyle>
            <a:lvl1pPr algn="l">
              <a:defRPr sz="3400"/>
            </a:lvl1pPr>
          </a:lstStyle>
          <a:p>
            <a:r>
              <a:rPr lang="en-US" smtClean="0"/>
              <a:t>Click to edit Master title style</a:t>
            </a:r>
            <a:endParaRPr/>
          </a:p>
        </p:txBody>
      </p:sp>
      <p:sp>
        <p:nvSpPr>
          <p:cNvPr id="3" name="Vertical Text Placeholder 2"/>
          <p:cNvSpPr>
            <a:spLocks noGrp="1"/>
          </p:cNvSpPr>
          <p:nvPr>
            <p:ph type="body" orient="vert" idx="1"/>
          </p:nvPr>
        </p:nvSpPr>
        <p:spPr>
          <a:xfrm>
            <a:off x="284163" y="457200"/>
            <a:ext cx="6497637" cy="5937250"/>
          </a:xfrm>
        </p:spPr>
        <p:txBody>
          <a:bodyPr vert="eaVert"/>
          <a:lstStyle>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grpSp>
        <p:nvGrpSpPr>
          <p:cNvPr id="8" name="Group 7"/>
          <p:cNvGrpSpPr/>
          <p:nvPr/>
        </p:nvGrpSpPr>
        <p:grpSpPr>
          <a:xfrm rot="5400000">
            <a:off x="4658724" y="3355723"/>
            <a:ext cx="5934456"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8" name="Group 7"/>
          <p:cNvGrpSpPr/>
          <p:nvPr/>
        </p:nvGrpSpPr>
        <p:grpSpPr>
          <a:xfrm>
            <a:off x="284163" y="1577847"/>
            <a:ext cx="8576373" cy="137411"/>
            <a:chOff x="284163" y="1577847"/>
            <a:chExt cx="8576373" cy="137411"/>
          </a:xfrm>
        </p:grpSpPr>
        <p:sp>
          <p:nvSpPr>
            <p:cNvPr id="9" name="Rectangle 8"/>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8" name="Rectangle 17"/>
          <p:cNvSpPr/>
          <p:nvPr/>
        </p:nvSpPr>
        <p:spPr>
          <a:xfrm>
            <a:off x="284163" y="444728"/>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8" name="Picture Placeholder 7"/>
          <p:cNvSpPr>
            <a:spLocks noGrp="1"/>
          </p:cNvSpPr>
          <p:nvPr>
            <p:ph type="pic" sz="quarter" idx="13"/>
          </p:nvPr>
        </p:nvSpPr>
        <p:spPr>
          <a:xfrm>
            <a:off x="284162" y="2017058"/>
            <a:ext cx="8574087" cy="4377391"/>
          </a:xfrm>
        </p:spPr>
        <p:txBody>
          <a:bodyPr/>
          <a:lstStyle>
            <a:lvl1pPr>
              <a:buNone/>
              <a:defRPr/>
            </a:lvl1pPr>
          </a:lstStyle>
          <a:p>
            <a:r>
              <a:rPr lang="en-US" smtClean="0"/>
              <a:t>Drag picture to placeholder or click icon to add</a:t>
            </a:r>
            <a:endParaRPr/>
          </a:p>
        </p:txBody>
      </p:sp>
      <p:sp>
        <p:nvSpPr>
          <p:cNvPr id="3" name="Subtitle 2"/>
          <p:cNvSpPr>
            <a:spLocks noGrp="1"/>
          </p:cNvSpPr>
          <p:nvPr>
            <p:ph type="subTitle" idx="1"/>
          </p:nvPr>
        </p:nvSpPr>
        <p:spPr>
          <a:xfrm>
            <a:off x="472420" y="1532965"/>
            <a:ext cx="7754284" cy="484094"/>
          </a:xfrm>
        </p:spPr>
        <p:txBody>
          <a:bodyPr>
            <a:normAutofit/>
          </a:bodyPr>
          <a:lstStyle>
            <a:lvl1pPr marL="0" indent="0" algn="l">
              <a:lnSpc>
                <a:spcPct val="100000"/>
              </a:lnSpc>
              <a:spcBef>
                <a:spcPts val="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grpSp>
        <p:nvGrpSpPr>
          <p:cNvPr id="7" name="Group 16"/>
          <p:cNvGrpSpPr/>
          <p:nvPr/>
        </p:nvGrpSpPr>
        <p:grpSpPr>
          <a:xfrm>
            <a:off x="284163" y="1906542"/>
            <a:ext cx="8576373" cy="137411"/>
            <a:chOff x="284163" y="1759424"/>
            <a:chExt cx="8576373" cy="137411"/>
          </a:xfrm>
        </p:grpSpPr>
        <p:sp>
          <p:nvSpPr>
            <p:cNvPr id="11" name="Rectangle 10"/>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9" name="TextBox 18"/>
          <p:cNvSpPr txBox="1"/>
          <p:nvPr/>
        </p:nvSpPr>
        <p:spPr>
          <a:xfrm>
            <a:off x="8230889" y="444728"/>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ctrTitle"/>
          </p:nvPr>
        </p:nvSpPr>
        <p:spPr>
          <a:xfrm>
            <a:off x="418633" y="444728"/>
            <a:ext cx="7810967" cy="1088237"/>
          </a:xfrm>
          <a:noFill/>
        </p:spPr>
        <p:txBody>
          <a:bodyPr bIns="45720" anchor="b" anchorCtr="0">
            <a:normAutofit/>
          </a:bodyPr>
          <a:lstStyle>
            <a:lvl1pPr algn="l">
              <a:lnSpc>
                <a:spcPts val="4600"/>
              </a:lnSpc>
              <a:defRPr/>
            </a:lvl1pPr>
          </a:lstStyle>
          <a:p>
            <a:r>
              <a:rPr lang="en-US" smtClean="0"/>
              <a:t>Click to edit Master title style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9" name="Group 8"/>
          <p:cNvGrpSpPr/>
          <p:nvPr/>
        </p:nvGrpSpPr>
        <p:grpSpPr>
          <a:xfrm>
            <a:off x="284163" y="6263389"/>
            <a:ext cx="8576373" cy="137411"/>
            <a:chOff x="284163" y="1759424"/>
            <a:chExt cx="8576373" cy="137411"/>
          </a:xfrm>
        </p:grpSpPr>
        <p:sp>
          <p:nvSpPr>
            <p:cNvPr id="10" name="Rectangle 9"/>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TextBox 12"/>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29768" y="4814125"/>
            <a:ext cx="7772400" cy="1051560"/>
          </a:xfrm>
          <a:noFill/>
        </p:spPr>
        <p:txBody>
          <a:bodyPr vert="horz" lIns="91440" tIns="45720" rIns="91440" bIns="45720" rtlCol="0" anchor="b" anchorCtr="0">
            <a:normAutofit/>
          </a:bodyPr>
          <a:lstStyle>
            <a:lvl1pPr algn="l" defTabSz="914400" rtl="0" eaLnBrk="1" latinLnBrk="0" hangingPunct="1">
              <a:spcBef>
                <a:spcPct val="0"/>
              </a:spcBef>
              <a:buNone/>
              <a:defRPr sz="4200" b="0" i="0" kern="1200" cap="none" baseline="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75488" y="5861304"/>
            <a:ext cx="7735824" cy="402336"/>
          </a:xfrm>
        </p:spPr>
        <p:txBody>
          <a:bodyPr vert="horz" lIns="91440" tIns="45720" rIns="91440" bIns="45720" rtlCol="0" anchor="t" anchorCtr="0">
            <a:normAutofit/>
          </a:bodyPr>
          <a:lstStyle>
            <a:lvl1pPr marL="0" indent="0">
              <a:spcBef>
                <a:spcPts val="0"/>
              </a:spcBef>
              <a:buNone/>
              <a:defRPr sz="18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Clr>
                <a:schemeClr val="bg1">
                  <a:lumMod val="65000"/>
                </a:schemeClr>
              </a:buClr>
              <a:buSzPct val="90000"/>
              <a:buFont typeface="Wingdings" pitchFamily="2" charset="2"/>
              <a:buNone/>
            </a:pPr>
            <a:r>
              <a:rPr lang="en-US" smtClean="0"/>
              <a:t>Click to edit Master text styles</a:t>
            </a:r>
          </a:p>
        </p:txBody>
      </p:sp>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13" name="Picture Placeholder 7"/>
          <p:cNvSpPr>
            <a:spLocks noGrp="1"/>
          </p:cNvSpPr>
          <p:nvPr>
            <p:ph type="pic" sz="quarter" idx="13"/>
          </p:nvPr>
        </p:nvSpPr>
        <p:spPr>
          <a:xfrm>
            <a:off x="284162" y="443754"/>
            <a:ext cx="8574087" cy="4370293"/>
          </a:xfrm>
        </p:spPr>
        <p:txBody>
          <a:bodyPr/>
          <a:lstStyle>
            <a:lvl1pPr>
              <a:buNone/>
              <a:defRPr/>
            </a:lvl1pPr>
          </a:lstStyle>
          <a:p>
            <a:r>
              <a:rPr lang="en-US" smtClean="0"/>
              <a:t>Drag picture to placeholder or click icon to add</a:t>
            </a:r>
            <a:endParaRPr/>
          </a:p>
        </p:txBody>
      </p:sp>
      <p:sp>
        <p:nvSpPr>
          <p:cNvPr id="4" name="Date Placeholder 3"/>
          <p:cNvSpPr>
            <a:spLocks noGrp="1"/>
          </p:cNvSpPr>
          <p:nvPr>
            <p:ph type="dt" sz="half" idx="10"/>
          </p:nvPr>
        </p:nvSpPr>
        <p:spPr/>
        <p:txBody>
          <a:bodyPr/>
          <a:lstStyle/>
          <a:p>
            <a:fld id="{4251665B-C24A-4702-B522-6A4334602E03}"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
        <p:nvSpPr>
          <p:cNvPr id="7" name="Rectangle 6"/>
          <p:cNvSpPr/>
          <p:nvPr/>
        </p:nvSpPr>
        <p:spPr>
          <a:xfrm>
            <a:off x="284163" y="4801575"/>
            <a:ext cx="8574087" cy="1468437"/>
          </a:xfrm>
          <a:prstGeom prst="rect">
            <a:avLst/>
          </a:prstGeom>
          <a:solidFill>
            <a:schemeClr val="tx1">
              <a:lumMod val="85000"/>
              <a:lumOff val="15000"/>
              <a:alpha val="85000"/>
            </a:schemeClr>
          </a:solidFill>
        </p:spPr>
        <p:txBody>
          <a:bodyPr vert="horz" lIns="91440" tIns="45720" rIns="182880" bIns="365760" rtlCol="0" anchor="b" anchorCtr="0">
            <a:normAutofit/>
          </a:bodyPr>
          <a:lstStyle/>
          <a:p>
            <a:pPr algn="l" defTabSz="914400" rtl="0" eaLnBrk="1" latinLnBrk="0" hangingPunct="1">
              <a:spcBef>
                <a:spcPct val="0"/>
              </a:spcBef>
              <a:buNone/>
            </a:pPr>
            <a:endParaRPr sz="4200" kern="1200">
              <a:solidFill>
                <a:schemeClr val="bg1"/>
              </a:solidFill>
              <a:latin typeface="+mj-lt"/>
              <a:ea typeface="+mj-ea"/>
              <a:cs typeface="+mj-cs"/>
            </a:endParaRPr>
          </a:p>
        </p:txBody>
      </p:sp>
      <p:grpSp>
        <p:nvGrpSpPr>
          <p:cNvPr id="8" name="Group 7"/>
          <p:cNvGrpSpPr/>
          <p:nvPr/>
        </p:nvGrpSpPr>
        <p:grpSpPr>
          <a:xfrm>
            <a:off x="284163" y="6263389"/>
            <a:ext cx="8576373" cy="137411"/>
            <a:chOff x="284163" y="1759424"/>
            <a:chExt cx="8576373" cy="137411"/>
          </a:xfrm>
        </p:grpSpPr>
        <p:sp>
          <p:nvSpPr>
            <p:cNvPr id="9" name="Rectangle 8"/>
            <p:cNvSpPr/>
            <p:nvPr/>
          </p:nvSpPr>
          <p:spPr>
            <a:xfrm>
              <a:off x="284163" y="1759424"/>
              <a:ext cx="2743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3026392" y="1759424"/>
              <a:ext cx="1600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6864" y="1759424"/>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TextBox 11"/>
          <p:cNvSpPr txBox="1"/>
          <p:nvPr/>
        </p:nvSpPr>
        <p:spPr>
          <a:xfrm>
            <a:off x="8230889" y="4801575"/>
            <a:ext cx="587020" cy="646331"/>
          </a:xfrm>
          <a:prstGeom prst="rect">
            <a:avLst/>
          </a:prstGeom>
          <a:noFill/>
        </p:spPr>
        <p:txBody>
          <a:bodyPr wrap="none" rtlCol="0">
            <a:spAutoFit/>
          </a:bodyPr>
          <a:lstStyle/>
          <a:p>
            <a:r>
              <a:rPr sz="3600">
                <a:solidFill>
                  <a:schemeClr val="bg1"/>
                </a:solidFill>
                <a:sym typeface="Wingdings"/>
              </a:rPr>
              <a:t></a:t>
            </a:r>
            <a:endParaRPr sz="3600">
              <a:solidFill>
                <a:schemeClr val="bg1"/>
              </a:solidFill>
            </a:endParaRPr>
          </a:p>
        </p:txBody>
      </p:sp>
      <p:sp>
        <p:nvSpPr>
          <p:cNvPr id="2" name="Title 1"/>
          <p:cNvSpPr>
            <a:spLocks noGrp="1"/>
          </p:cNvSpPr>
          <p:nvPr>
            <p:ph type="title"/>
          </p:nvPr>
        </p:nvSpPr>
        <p:spPr>
          <a:xfrm>
            <a:off x="430306" y="4814047"/>
            <a:ext cx="7772400" cy="1048871"/>
          </a:xfrm>
          <a:noFill/>
        </p:spPr>
        <p:txBody>
          <a:bodyPr anchor="b" anchorCtr="0">
            <a:normAutofit/>
          </a:bodyPr>
          <a:lstStyle>
            <a:lvl1pPr algn="l">
              <a:defRPr sz="4200" b="0" i="0" cap="none" baseline="0"/>
            </a:lvl1pPr>
          </a:lstStyle>
          <a:p>
            <a:r>
              <a:rPr lang="en-US" smtClean="0"/>
              <a:t>Click to edit Master title style</a:t>
            </a:r>
            <a:endParaRPr/>
          </a:p>
        </p:txBody>
      </p:sp>
      <p:sp>
        <p:nvSpPr>
          <p:cNvPr id="3" name="Text Placeholder 2"/>
          <p:cNvSpPr>
            <a:spLocks noGrp="1"/>
          </p:cNvSpPr>
          <p:nvPr>
            <p:ph type="body" idx="1"/>
          </p:nvPr>
        </p:nvSpPr>
        <p:spPr>
          <a:xfrm>
            <a:off x="470647" y="5862918"/>
            <a:ext cx="7732059" cy="403412"/>
          </a:xfrm>
        </p:spPr>
        <p:txBody>
          <a:bodyPr anchor="t" anchorCtr="0">
            <a:normAutofit/>
          </a:bodyPr>
          <a:lstStyle>
            <a:lvl1pPr marL="0" indent="0">
              <a:spcBef>
                <a:spcPts val="0"/>
              </a:spcBef>
              <a:buNone/>
              <a:defRPr sz="18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9" name="Group 8"/>
          <p:cNvGrpSpPr/>
          <p:nvPr/>
        </p:nvGrpSpPr>
        <p:grpSpPr>
          <a:xfrm>
            <a:off x="284163" y="1577847"/>
            <a:ext cx="8576373" cy="137411"/>
            <a:chOff x="284163" y="1577847"/>
            <a:chExt cx="8576373" cy="137411"/>
          </a:xfrm>
        </p:grpSpPr>
        <p:sp>
          <p:nvSpPr>
            <p:cNvPr id="10" name="Rectangle 9"/>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03412"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78188" y="2151063"/>
            <a:ext cx="3931920" cy="3975100"/>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2/18/12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a:off x="284163" y="1577847"/>
            <a:ext cx="8576373" cy="137411"/>
            <a:chOff x="284163" y="1577847"/>
            <a:chExt cx="8576373" cy="137411"/>
          </a:xfrm>
        </p:grpSpPr>
        <p:sp>
          <p:nvSpPr>
            <p:cNvPr id="12" name="Rectangle 11"/>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Rectangle 12"/>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Rectangle 13"/>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03412" y="1735138"/>
            <a:ext cx="3931920" cy="833250"/>
          </a:xfrm>
        </p:spPr>
        <p:txBody>
          <a:bodyPr anchor="b">
            <a:noAutofit/>
          </a:bodyPr>
          <a:lstStyle>
            <a:lvl1pPr marL="0" indent="0" algn="ctr">
              <a:lnSpc>
                <a:spcPct val="100000"/>
              </a:lnSpc>
              <a:spcBef>
                <a:spcPts val="600"/>
              </a:spcBef>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03412"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79495" y="1735138"/>
            <a:ext cx="3931920" cy="833250"/>
          </a:xfrm>
        </p:spPr>
        <p:txBody>
          <a:bodyPr anchor="b">
            <a:noAutofit/>
          </a:bodyPr>
          <a:lstStyle>
            <a:lvl1pPr marL="0" indent="0" algn="ctr">
              <a:lnSpc>
                <a:spcPct val="100000"/>
              </a:lnSpc>
              <a:spcBef>
                <a:spcPts val="600"/>
              </a:spcBef>
              <a:buNone/>
              <a:defRPr sz="26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79495" y="2590800"/>
            <a:ext cx="3931920" cy="35353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4251665B-C24A-4702-B522-6A4334602E03}" type="datetimeFigureOut">
              <a:rPr lang="en-US" smtClean="0"/>
              <a:t>2/18/12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284163" y="455773"/>
            <a:ext cx="8574087" cy="1133949"/>
          </a:xfrm>
          <a:prstGeom prst="rect">
            <a:avLst/>
          </a:pr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7" name="Group 6"/>
          <p:cNvGrpSpPr/>
          <p:nvPr/>
        </p:nvGrpSpPr>
        <p:grpSpPr>
          <a:xfrm>
            <a:off x="284163" y="1577847"/>
            <a:ext cx="8576373" cy="137411"/>
            <a:chOff x="284163" y="1577847"/>
            <a:chExt cx="8576373" cy="137411"/>
          </a:xfrm>
        </p:grpSpPr>
        <p:sp>
          <p:nvSpPr>
            <p:cNvPr id="8" name="Rectangle 7"/>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4251665B-C24A-4702-B522-6A4334602E03}" type="datetimeFigureOut">
              <a:rPr lang="en-US" smtClean="0"/>
              <a:t>2/18/12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51665B-C24A-4702-B522-6A4334602E03}" type="datetimeFigureOut">
              <a:rPr lang="en-US" smtClean="0"/>
              <a:t>2/18/12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889E0-CAB2-4699-909D-B9A88D47ACBE}" type="slidenum">
              <a:rPr lang="en-US" smtClean="0"/>
              <a:t>‹#›</a:t>
            </a:fld>
            <a:endParaRPr lang="en-US"/>
          </a:p>
        </p:txBody>
      </p:sp>
      <p:grpSp>
        <p:nvGrpSpPr>
          <p:cNvPr id="5" name="Group 4"/>
          <p:cNvGrpSpPr/>
          <p:nvPr/>
        </p:nvGrpSpPr>
        <p:grpSpPr>
          <a:xfrm>
            <a:off x="284163" y="452718"/>
            <a:ext cx="8576373" cy="137411"/>
            <a:chOff x="284163" y="1577847"/>
            <a:chExt cx="8576373" cy="137411"/>
          </a:xfrm>
        </p:grpSpPr>
        <p:sp>
          <p:nvSpPr>
            <p:cNvPr id="6" name="Rectangle 5"/>
            <p:cNvSpPr/>
            <p:nvPr/>
          </p:nvSpPr>
          <p:spPr>
            <a:xfrm>
              <a:off x="284163" y="1577847"/>
              <a:ext cx="1600200" cy="1374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 name="Rectangle 6"/>
            <p:cNvSpPr/>
            <p:nvPr/>
          </p:nvSpPr>
          <p:spPr>
            <a:xfrm>
              <a:off x="1885174" y="1577847"/>
              <a:ext cx="2743200" cy="1374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4626864" y="1577847"/>
              <a:ext cx="4233672" cy="13741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81503" y="2133600"/>
            <a:ext cx="7076747" cy="3992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4936" y="6437032"/>
            <a:ext cx="2133600" cy="365125"/>
          </a:xfrm>
          <a:prstGeom prst="rect">
            <a:avLst/>
          </a:prstGeom>
        </p:spPr>
        <p:txBody>
          <a:bodyPr vert="horz" lIns="91440" tIns="45720" rIns="91440" bIns="45720" rtlCol="0" anchor="ctr"/>
          <a:lstStyle>
            <a:lvl1pPr algn="r">
              <a:defRPr sz="1100" b="1">
                <a:solidFill>
                  <a:schemeClr val="bg1">
                    <a:lumMod val="65000"/>
                  </a:schemeClr>
                </a:solidFill>
              </a:defRPr>
            </a:lvl1pPr>
          </a:lstStyle>
          <a:p>
            <a:fld id="{4251665B-C24A-4702-B522-6A4334602E03}" type="datetimeFigureOut">
              <a:rPr lang="en-US" smtClean="0"/>
              <a:t>2/18/12</a:t>
            </a:fld>
            <a:endParaRPr lang="en-US"/>
          </a:p>
        </p:txBody>
      </p:sp>
      <p:sp>
        <p:nvSpPr>
          <p:cNvPr id="5" name="Footer Placeholder 4"/>
          <p:cNvSpPr>
            <a:spLocks noGrp="1"/>
          </p:cNvSpPr>
          <p:nvPr>
            <p:ph type="ftr" sz="quarter" idx="3"/>
          </p:nvPr>
        </p:nvSpPr>
        <p:spPr>
          <a:xfrm>
            <a:off x="199698" y="6437032"/>
            <a:ext cx="6124902" cy="365125"/>
          </a:xfrm>
          <a:prstGeom prst="rect">
            <a:avLst/>
          </a:prstGeom>
        </p:spPr>
        <p:txBody>
          <a:bodyPr vert="horz" lIns="91440" tIns="45720" rIns="91440" bIns="45720" rtlCol="0" anchor="ctr"/>
          <a:lstStyle>
            <a:lvl1pPr algn="l">
              <a:defRPr sz="1100" b="1">
                <a:solidFill>
                  <a:schemeClr val="bg1">
                    <a:lumMod val="65000"/>
                  </a:schemeClr>
                </a:solidFill>
              </a:defRPr>
            </a:lvl1pPr>
          </a:lstStyle>
          <a:p>
            <a:endParaRPr lang="en-US"/>
          </a:p>
        </p:txBody>
      </p:sp>
      <p:sp>
        <p:nvSpPr>
          <p:cNvPr id="6" name="Slide Number Placeholder 5"/>
          <p:cNvSpPr>
            <a:spLocks noGrp="1"/>
          </p:cNvSpPr>
          <p:nvPr>
            <p:ph type="sldNum" sz="quarter" idx="4"/>
          </p:nvPr>
        </p:nvSpPr>
        <p:spPr>
          <a:xfrm>
            <a:off x="8306459" y="167347"/>
            <a:ext cx="630621" cy="359760"/>
          </a:xfrm>
          <a:prstGeom prst="rect">
            <a:avLst/>
          </a:prstGeom>
        </p:spPr>
        <p:txBody>
          <a:bodyPr vert="horz" lIns="91440" tIns="45720" rIns="91440" bIns="45720" rtlCol="0" anchor="ctr"/>
          <a:lstStyle>
            <a:lvl1pPr algn="r">
              <a:defRPr sz="1400" b="1">
                <a:solidFill>
                  <a:schemeClr val="tx1">
                    <a:lumMod val="85000"/>
                    <a:lumOff val="15000"/>
                  </a:schemeClr>
                </a:solidFill>
              </a:defRPr>
            </a:lvl1pPr>
          </a:lstStyle>
          <a:p>
            <a:fld id="{5FD889E0-CAB2-4699-909D-B9A88D47ACBE}" type="slidenum">
              <a:rPr lang="en-US" smtClean="0"/>
              <a:t>‹#›</a:t>
            </a:fld>
            <a:endParaRPr lang="en-US"/>
          </a:p>
        </p:txBody>
      </p:sp>
      <p:sp>
        <p:nvSpPr>
          <p:cNvPr id="2" name="Title Placeholder 1"/>
          <p:cNvSpPr>
            <a:spLocks noGrp="1"/>
          </p:cNvSpPr>
          <p:nvPr>
            <p:ph type="title"/>
          </p:nvPr>
        </p:nvSpPr>
        <p:spPr>
          <a:xfrm>
            <a:off x="284163" y="630382"/>
            <a:ext cx="8574087" cy="967840"/>
          </a:xfrm>
          <a:prstGeom prst="rect">
            <a:avLst/>
          </a:prstGeom>
          <a:solidFill>
            <a:schemeClr val="tx1">
              <a:lumMod val="85000"/>
              <a:lumOff val="15000"/>
              <a:alpha val="70000"/>
            </a:schemeClr>
          </a:solidFill>
        </p:spPr>
        <p:txBody>
          <a:bodyPr vert="horz" lIns="91440" tIns="45720" rIns="91440" bIns="45720" rtlCol="0" anchor="ctr">
            <a:normAutofit/>
          </a:bodyPr>
          <a:lstStyle/>
          <a:p>
            <a:r>
              <a:rPr lang="en-US" smtClean="0"/>
              <a:t>Click to edit Master title style</a:t>
            </a: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r" defTabSz="914400" rtl="0" eaLnBrk="1" latinLnBrk="0" hangingPunct="1">
        <a:spcBef>
          <a:spcPct val="0"/>
        </a:spcBef>
        <a:buNone/>
        <a:defRPr sz="4200" kern="1200">
          <a:solidFill>
            <a:schemeClr val="bg1"/>
          </a:solidFill>
          <a:latin typeface="+mj-lt"/>
          <a:ea typeface="+mj-ea"/>
          <a:cs typeface="+mj-cs"/>
        </a:defRPr>
      </a:lvl1pPr>
    </p:titleStyle>
    <p:bodyStyle>
      <a:lvl1pPr marL="454025" indent="-454025" algn="l" defTabSz="914400" rtl="0" eaLnBrk="1" latinLnBrk="0" hangingPunct="1">
        <a:spcBef>
          <a:spcPts val="2000"/>
        </a:spcBef>
        <a:buClr>
          <a:schemeClr val="bg1">
            <a:lumMod val="65000"/>
          </a:schemeClr>
        </a:buClr>
        <a:buSzPct val="90000"/>
        <a:buFont typeface="Wingdings" pitchFamily="2" charset="2"/>
        <a:buChar char=""/>
        <a:defRPr sz="2400" kern="1200">
          <a:solidFill>
            <a:schemeClr val="tx1">
              <a:lumMod val="85000"/>
              <a:lumOff val="15000"/>
            </a:schemeClr>
          </a:solidFill>
          <a:latin typeface="+mn-lt"/>
          <a:ea typeface="+mn-ea"/>
          <a:cs typeface="+mn-cs"/>
        </a:defRPr>
      </a:lvl1pPr>
      <a:lvl2pPr marL="914400" indent="-457200" algn="l" defTabSz="914400" rtl="0" eaLnBrk="1" latinLnBrk="0" hangingPunct="1">
        <a:spcBef>
          <a:spcPts val="600"/>
        </a:spcBef>
        <a:buClr>
          <a:schemeClr val="tx1">
            <a:lumMod val="75000"/>
            <a:lumOff val="25000"/>
          </a:schemeClr>
        </a:buClr>
        <a:buSzPct val="90000"/>
        <a:buFont typeface="Wingdings" pitchFamily="2" charset="2"/>
        <a:buChar char=""/>
        <a:defRPr sz="2200" kern="1200">
          <a:solidFill>
            <a:schemeClr val="tx1">
              <a:lumMod val="85000"/>
              <a:lumOff val="15000"/>
            </a:schemeClr>
          </a:solidFill>
          <a:latin typeface="+mn-lt"/>
          <a:ea typeface="+mn-ea"/>
          <a:cs typeface="+mn-cs"/>
        </a:defRPr>
      </a:lvl2pPr>
      <a:lvl3pPr marL="1260475" indent="-346075" algn="l" defTabSz="914400" rtl="0" eaLnBrk="1" latinLnBrk="0" hangingPunct="1">
        <a:spcBef>
          <a:spcPts val="600"/>
        </a:spcBef>
        <a:buClr>
          <a:schemeClr val="bg1">
            <a:lumMod val="65000"/>
          </a:schemeClr>
        </a:buClr>
        <a:buSzPct val="90000"/>
        <a:buFont typeface="Wingdings" pitchFamily="2" charset="2"/>
        <a:buChar char=""/>
        <a:defRPr sz="2000" kern="1200">
          <a:solidFill>
            <a:schemeClr val="tx1">
              <a:lumMod val="85000"/>
              <a:lumOff val="15000"/>
            </a:schemeClr>
          </a:solidFill>
          <a:latin typeface="+mn-lt"/>
          <a:ea typeface="+mn-ea"/>
          <a:cs typeface="+mn-cs"/>
        </a:defRPr>
      </a:lvl3pPr>
      <a:lvl4pPr marL="1600200" indent="-339725" algn="l" defTabSz="914400" rtl="0" eaLnBrk="1" latinLnBrk="0" hangingPunct="1">
        <a:spcBef>
          <a:spcPts val="600"/>
        </a:spcBef>
        <a:buClr>
          <a:schemeClr val="tx1">
            <a:lumMod val="75000"/>
            <a:lumOff val="25000"/>
          </a:schemeClr>
        </a:buClr>
        <a:buSzPct val="90000"/>
        <a:buFont typeface="Wingdings" pitchFamily="2" charset="2"/>
        <a:buChar char=""/>
        <a:defRPr sz="1800" kern="1200">
          <a:solidFill>
            <a:schemeClr val="tx1">
              <a:lumMod val="85000"/>
              <a:lumOff val="15000"/>
            </a:schemeClr>
          </a:solidFill>
          <a:latin typeface="+mn-lt"/>
          <a:ea typeface="+mn-ea"/>
          <a:cs typeface="+mn-cs"/>
        </a:defRPr>
      </a:lvl4pPr>
      <a:lvl5pPr marL="1939925" indent="-331788" algn="l" defTabSz="914400" rtl="0" eaLnBrk="1" latinLnBrk="0" hangingPunct="1">
        <a:spcBef>
          <a:spcPts val="600"/>
        </a:spcBef>
        <a:buClr>
          <a:schemeClr val="bg1">
            <a:lumMod val="65000"/>
          </a:schemeClr>
        </a:buClr>
        <a:buSzPct val="90000"/>
        <a:buFont typeface="Wingdings" pitchFamily="2" charset="2"/>
        <a:buChar char=""/>
        <a:defRPr sz="1800" kern="1200">
          <a:solidFill>
            <a:schemeClr val="tx1">
              <a:lumMod val="85000"/>
              <a:lumOff val="15000"/>
            </a:schemeClr>
          </a:solidFill>
          <a:latin typeface="+mn-lt"/>
          <a:ea typeface="+mn-ea"/>
          <a:cs typeface="+mn-cs"/>
        </a:defRPr>
      </a:lvl5pPr>
      <a:lvl6pPr marL="229076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6pPr>
      <a:lvl7pPr marL="2625725"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7pPr>
      <a:lvl8pPr marL="2970213" indent="-344488" algn="l" defTabSz="914400" rtl="0" eaLnBrk="1" latinLnBrk="0" hangingPunct="1">
        <a:spcBef>
          <a:spcPts val="600"/>
        </a:spcBef>
        <a:buClr>
          <a:schemeClr val="tx1">
            <a:lumMod val="75000"/>
            <a:lumOff val="25000"/>
          </a:schemeClr>
        </a:buClr>
        <a:buSzPct val="90000"/>
        <a:buFont typeface="Wingdings" pitchFamily="2" charset="2"/>
        <a:buChar char=""/>
        <a:defRPr lang="en-US" sz="1800" kern="1200" dirty="0" smtClean="0">
          <a:solidFill>
            <a:schemeClr val="tx1">
              <a:lumMod val="85000"/>
              <a:lumOff val="15000"/>
            </a:schemeClr>
          </a:solidFill>
          <a:latin typeface="+mn-lt"/>
          <a:ea typeface="+mn-ea"/>
          <a:cs typeface="+mn-cs"/>
        </a:defRPr>
      </a:lvl8pPr>
      <a:lvl9pPr marL="3313113" indent="-344488" algn="l" defTabSz="914400" rtl="0" eaLnBrk="1" latinLnBrk="0" hangingPunct="1">
        <a:spcBef>
          <a:spcPts val="600"/>
        </a:spcBef>
        <a:buClr>
          <a:schemeClr val="bg1">
            <a:lumMod val="65000"/>
          </a:schemeClr>
        </a:buClr>
        <a:buSzPct val="90000"/>
        <a:buFont typeface="Wingdings" pitchFamily="2" charset="2"/>
        <a:buChar char=""/>
        <a:defRPr lang="en-US" sz="1800" kern="1200" dirty="0">
          <a:solidFill>
            <a:schemeClr val="tx1">
              <a:lumMod val="85000"/>
              <a:lumOff val="1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4" Type="http://schemas.openxmlformats.org/officeDocument/2006/relationships/hyperlink" Target="http://www.lib.utk.edu/music/" TargetMode="External"/><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4.jpg"/></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4" Type="http://schemas.openxmlformats.org/officeDocument/2006/relationships/hyperlink" Target="http://www.lib.utk.edu/music/" TargetMode="External"/><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6.jpg"/></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hyperlink" Target="http://www.lib.utk.edu/music/" TargetMode="External"/><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g"/><Relationship Id="rId4" Type="http://schemas.openxmlformats.org/officeDocument/2006/relationships/image" Target="../media/image29.jpg"/><Relationship Id="rId5" Type="http://schemas.openxmlformats.org/officeDocument/2006/relationships/hyperlink" Target="http://www.lib.utk.edu/music/" TargetMode="External"/><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4" Type="http://schemas.openxmlformats.org/officeDocument/2006/relationships/image" Target="../media/image4.jpg"/><Relationship Id="rId5" Type="http://schemas.openxmlformats.org/officeDocument/2006/relationships/image" Target="../media/image5.jpg"/><Relationship Id="rId6" Type="http://schemas.openxmlformats.org/officeDocument/2006/relationships/image" Target="../media/image6.jpg"/><Relationship Id="rId7" Type="http://schemas.openxmlformats.org/officeDocument/2006/relationships/image" Target="../media/image7.jpg"/><Relationship Id="rId8" Type="http://schemas.openxmlformats.org/officeDocument/2006/relationships/image" Target="../media/image8.jpg"/><Relationship Id="rId1" Type="http://schemas.openxmlformats.org/officeDocument/2006/relationships/slideLayout" Target="../slideLayouts/slideLayout9.xml"/><Relationship Id="rId2"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1.tif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3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7.jpeg"/><Relationship Id="rId3"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9.png"/><Relationship Id="rId5" Type="http://schemas.openxmlformats.org/officeDocument/2006/relationships/image" Target="../media/image40.png"/><Relationship Id="rId1" Type="http://schemas.microsoft.com/office/2007/relationships/media" Target="../media/media1.mp3"/><Relationship Id="rId2" Type="http://schemas.openxmlformats.org/officeDocument/2006/relationships/audio" Target="../media/media1.mp3"/></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g"/><Relationship Id="rId5" Type="http://schemas.openxmlformats.org/officeDocument/2006/relationships/image" Target="../media/image12.jpg"/><Relationship Id="rId6" Type="http://schemas.openxmlformats.org/officeDocument/2006/relationships/image" Target="../media/image13.jpg"/><Relationship Id="rId7" Type="http://schemas.openxmlformats.org/officeDocument/2006/relationships/image" Target="../media/image14.jpg"/><Relationship Id="rId1" Type="http://schemas.openxmlformats.org/officeDocument/2006/relationships/slideLayout" Target="../slideLayouts/slideLayout9.xml"/><Relationship Id="rId2" Type="http://schemas.openxmlformats.org/officeDocument/2006/relationships/image" Target="../media/image9.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4" Type="http://schemas.openxmlformats.org/officeDocument/2006/relationships/hyperlink" Target="http://www.lib.utk.edu/music/" TargetMode="External"/><Relationship Id="rId5" Type="http://schemas.openxmlformats.org/officeDocument/2006/relationships/hyperlink" Target="mailto:musiclib@utk.edu" TargetMode="External"/><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png"/><Relationship Id="rId5" Type="http://schemas.microsoft.com/office/2007/relationships/hdphoto" Target="../media/hdphoto1.wdp"/><Relationship Id="rId6" Type="http://schemas.openxmlformats.org/officeDocument/2006/relationships/hyperlink" Target="http://www.lib.utk.edu/music/" TargetMode="External"/><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err="1"/>
              <a:t>Mashups</a:t>
            </a:r>
            <a:r>
              <a:rPr lang="en-US" dirty="0"/>
              <a:t>:  Supporting </a:t>
            </a:r>
            <a:r>
              <a:rPr lang="en-US" dirty="0" smtClean="0"/>
              <a:t>Music </a:t>
            </a:r>
            <a:r>
              <a:rPr lang="en-US" dirty="0"/>
              <a:t>C</a:t>
            </a:r>
            <a:r>
              <a:rPr lang="en-US" dirty="0" smtClean="0"/>
              <a:t>ommunities </a:t>
            </a:r>
            <a:r>
              <a:rPr lang="en-US" dirty="0"/>
              <a:t>@ </a:t>
            </a:r>
            <a:r>
              <a:rPr lang="en-US" dirty="0" smtClean="0"/>
              <a:t>Your </a:t>
            </a:r>
            <a:r>
              <a:rPr lang="en-US" dirty="0"/>
              <a:t>L</a:t>
            </a:r>
            <a:r>
              <a:rPr lang="en-US" dirty="0" smtClean="0"/>
              <a:t>ibrary</a:t>
            </a:r>
            <a:endParaRPr lang="en-US" dirty="0"/>
          </a:p>
        </p:txBody>
      </p:sp>
      <p:sp>
        <p:nvSpPr>
          <p:cNvPr id="3" name="Subtitle 2"/>
          <p:cNvSpPr>
            <a:spLocks noGrp="1"/>
          </p:cNvSpPr>
          <p:nvPr>
            <p:ph type="subTitle" idx="1"/>
          </p:nvPr>
        </p:nvSpPr>
        <p:spPr/>
        <p:txBody>
          <a:bodyPr/>
          <a:lstStyle/>
          <a:p>
            <a:r>
              <a:rPr lang="en-US" dirty="0" smtClean="0"/>
              <a:t>UT Libraries Diversity Committee</a:t>
            </a:r>
            <a:endParaRPr lang="en-US" dirty="0"/>
          </a:p>
        </p:txBody>
      </p:sp>
      <p:pic>
        <p:nvPicPr>
          <p:cNvPr id="6" name="Picture Placeholder 5" descr="bic-logo.sm.jpg"/>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l="-40346" r="-40346"/>
          <a:stretch>
            <a:fillRect/>
          </a:stretch>
        </p:blipFill>
        <p:spPr>
          <a:xfrm>
            <a:off x="564800" y="2092326"/>
            <a:ext cx="7950245" cy="4058998"/>
          </a:xfrm>
          <a:effectLst>
            <a:outerShdw blurRad="50800" dist="38100" dir="2700000" algn="tl" rotWithShape="0">
              <a:prstClr val="black">
                <a:alpha val="40000"/>
              </a:prstClr>
            </a:outerShdw>
          </a:effectLst>
        </p:spPr>
      </p:pic>
      <p:sp>
        <p:nvSpPr>
          <p:cNvPr id="4" name="TextBox 3"/>
          <p:cNvSpPr txBox="1"/>
          <p:nvPr/>
        </p:nvSpPr>
        <p:spPr>
          <a:xfrm>
            <a:off x="191961" y="6291269"/>
            <a:ext cx="8852378" cy="369332"/>
          </a:xfrm>
          <a:prstGeom prst="rect">
            <a:avLst/>
          </a:prstGeom>
          <a:noFill/>
        </p:spPr>
        <p:txBody>
          <a:bodyPr wrap="none" rtlCol="0">
            <a:spAutoFit/>
          </a:bodyPr>
          <a:lstStyle/>
          <a:p>
            <a:r>
              <a:rPr lang="en-US" dirty="0" smtClean="0"/>
              <a:t>UT Libraries Diversity Committee                                        Black Issues Conference Feb 18, 2012</a:t>
            </a:r>
            <a:endParaRPr lang="en-US" dirty="0"/>
          </a:p>
        </p:txBody>
      </p:sp>
    </p:spTree>
    <p:extLst>
      <p:ext uri="{BB962C8B-B14F-4D97-AF65-F5344CB8AC3E}">
        <p14:creationId xmlns:p14="http://schemas.microsoft.com/office/powerpoint/2010/main" val="182895014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normAutofit fontScale="92500" lnSpcReduction="20000"/>
          </a:bodyPr>
          <a:lstStyle/>
          <a:p>
            <a:r>
              <a:rPr lang="en-US" dirty="0" smtClean="0"/>
              <a:t>Power tools for </a:t>
            </a:r>
            <a:r>
              <a:rPr lang="en-US" dirty="0" err="1" smtClean="0"/>
              <a:t>GarageBand</a:t>
            </a:r>
            <a:r>
              <a:rPr lang="en-US" dirty="0" smtClean="0"/>
              <a:t>: creating music with audio recording, MIDI sequencing, and loops</a:t>
            </a:r>
          </a:p>
          <a:p>
            <a:pPr lvl="0"/>
            <a:r>
              <a:rPr lang="en-US" dirty="0" err="1" smtClean="0"/>
              <a:t>Bastien</a:t>
            </a:r>
            <a:r>
              <a:rPr lang="en-US" dirty="0" smtClean="0"/>
              <a:t> Piano for Adults: A Beginning Course- Lessons, Theory, Technique, Sight Reading</a:t>
            </a:r>
            <a:endParaRPr lang="en-US" dirty="0"/>
          </a:p>
          <a:p>
            <a:pPr lvl="0"/>
            <a:r>
              <a:rPr lang="en-US" dirty="0"/>
              <a:t>The </a:t>
            </a:r>
            <a:r>
              <a:rPr lang="en-US" dirty="0" smtClean="0"/>
              <a:t>Electric Guitar : How to Find the Sounds You Like</a:t>
            </a:r>
            <a:endParaRPr lang="en-US" dirty="0"/>
          </a:p>
          <a:p>
            <a:pPr lvl="0"/>
            <a:r>
              <a:rPr lang="en-US" dirty="0"/>
              <a:t>Teaching </a:t>
            </a:r>
            <a:r>
              <a:rPr lang="en-US" dirty="0" smtClean="0"/>
              <a:t>Music Through Performance in Choir</a:t>
            </a:r>
          </a:p>
          <a:p>
            <a:endParaRPr lang="en-US" dirty="0"/>
          </a:p>
        </p:txBody>
      </p:sp>
      <p:pic>
        <p:nvPicPr>
          <p:cNvPr id="7"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72771" y="2033908"/>
            <a:ext cx="3607458" cy="4525963"/>
          </a:xfrm>
          <a:effectLst>
            <a:outerShdw blurRad="50800" dist="38100" dir="2700000" algn="tl" rotWithShape="0">
              <a:prstClr val="black">
                <a:alpha val="40000"/>
              </a:prstClr>
            </a:outerShdw>
          </a:effectLst>
        </p:spPr>
      </p:pic>
      <p:sp>
        <p:nvSpPr>
          <p:cNvPr id="5" name="Title 4"/>
          <p:cNvSpPr>
            <a:spLocks noGrp="1"/>
          </p:cNvSpPr>
          <p:nvPr>
            <p:ph type="title"/>
          </p:nvPr>
        </p:nvSpPr>
        <p:spPr/>
        <p:txBody>
          <a:bodyPr>
            <a:normAutofit/>
          </a:bodyPr>
          <a:lstStyle/>
          <a:p>
            <a:r>
              <a:rPr lang="en-US" dirty="0" smtClean="0"/>
              <a:t>Instructional Books &amp; Creating Music</a:t>
            </a:r>
            <a:endParaRPr lang="en-US" dirty="0"/>
          </a:p>
        </p:txBody>
      </p:sp>
    </p:spTree>
    <p:extLst>
      <p:ext uri="{BB962C8B-B14F-4D97-AF65-F5344CB8AC3E}">
        <p14:creationId xmlns:p14="http://schemas.microsoft.com/office/powerpoint/2010/main" val="1245724017"/>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2151063"/>
            <a:ext cx="3886200" cy="4206081"/>
          </a:xfrm>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normAutofit fontScale="85000" lnSpcReduction="10000"/>
          </a:bodyPr>
          <a:lstStyle/>
          <a:p>
            <a:pPr lvl="0"/>
            <a:r>
              <a:rPr lang="en-US" dirty="0"/>
              <a:t>Billie Holiday </a:t>
            </a:r>
            <a:r>
              <a:rPr lang="en-US" dirty="0" smtClean="0"/>
              <a:t>Anthology </a:t>
            </a:r>
            <a:r>
              <a:rPr lang="en-US" dirty="0"/>
              <a:t>: Lady </a:t>
            </a:r>
            <a:r>
              <a:rPr lang="en-US" dirty="0" smtClean="0"/>
              <a:t>Sings </a:t>
            </a:r>
            <a:r>
              <a:rPr lang="en-US" dirty="0"/>
              <a:t>the </a:t>
            </a:r>
            <a:r>
              <a:rPr lang="en-US" dirty="0" smtClean="0"/>
              <a:t>Blues</a:t>
            </a:r>
          </a:p>
          <a:p>
            <a:r>
              <a:rPr lang="en-US" dirty="0" smtClean="0"/>
              <a:t>Hip-hop &amp; rap : complete lyrics for 175 songs </a:t>
            </a:r>
          </a:p>
          <a:p>
            <a:pPr lvl="0"/>
            <a:r>
              <a:rPr lang="en-US" dirty="0" smtClean="0"/>
              <a:t>W</a:t>
            </a:r>
            <a:r>
              <a:rPr lang="en-US" dirty="0"/>
              <a:t>. C. </a:t>
            </a:r>
            <a:r>
              <a:rPr lang="en-US" dirty="0" err="1"/>
              <a:t>Handy's</a:t>
            </a:r>
            <a:r>
              <a:rPr lang="en-US" dirty="0"/>
              <a:t> </a:t>
            </a:r>
            <a:r>
              <a:rPr lang="en-US" dirty="0" smtClean="0"/>
              <a:t>Second Collection </a:t>
            </a:r>
            <a:r>
              <a:rPr lang="en-US" dirty="0"/>
              <a:t>of 37 </a:t>
            </a:r>
            <a:r>
              <a:rPr lang="en-US" dirty="0" smtClean="0"/>
              <a:t>Spirituals</a:t>
            </a:r>
            <a:endParaRPr lang="en-US" dirty="0"/>
          </a:p>
          <a:p>
            <a:pPr lvl="0"/>
            <a:r>
              <a:rPr lang="en-US" dirty="0"/>
              <a:t>Count Basie Collection</a:t>
            </a:r>
          </a:p>
          <a:p>
            <a:pPr lvl="0"/>
            <a:r>
              <a:rPr lang="en-US" dirty="0"/>
              <a:t>History, Past, Present and Future: Songs of Michael Jackson</a:t>
            </a:r>
          </a:p>
          <a:p>
            <a:pPr lvl="0"/>
            <a:r>
              <a:rPr lang="en-US" dirty="0"/>
              <a:t>Kind of Blue: Miles </a:t>
            </a:r>
            <a:r>
              <a:rPr lang="en-US" dirty="0" smtClean="0"/>
              <a:t>Davis</a:t>
            </a:r>
          </a:p>
        </p:txBody>
      </p:sp>
      <p:sp>
        <p:nvSpPr>
          <p:cNvPr id="3" name="Title 2"/>
          <p:cNvSpPr>
            <a:spLocks noGrp="1"/>
          </p:cNvSpPr>
          <p:nvPr>
            <p:ph type="title"/>
          </p:nvPr>
        </p:nvSpPr>
        <p:spPr/>
        <p:txBody>
          <a:bodyPr/>
          <a:lstStyle/>
          <a:p>
            <a:r>
              <a:rPr lang="en-US" dirty="0" smtClean="0"/>
              <a:t>Scores &amp; Sheet Music</a:t>
            </a:r>
            <a:endParaRPr lang="en-US" dirty="0"/>
          </a:p>
        </p:txBody>
      </p:sp>
    </p:spTree>
    <p:extLst>
      <p:ext uri="{BB962C8B-B14F-4D97-AF65-F5344CB8AC3E}">
        <p14:creationId xmlns:p14="http://schemas.microsoft.com/office/powerpoint/2010/main" val="871804990"/>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9600" y="1963646"/>
            <a:ext cx="3886200" cy="4038600"/>
          </a:xfrm>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normAutofit fontScale="92500"/>
          </a:bodyPr>
          <a:lstStyle/>
          <a:p>
            <a:pPr lvl="0"/>
            <a:r>
              <a:rPr lang="en-US" dirty="0"/>
              <a:t>A </a:t>
            </a:r>
            <a:r>
              <a:rPr lang="en-US" dirty="0" smtClean="0"/>
              <a:t>Festive </a:t>
            </a:r>
            <a:r>
              <a:rPr lang="en-US" dirty="0"/>
              <a:t>Sunday with William Grant Still</a:t>
            </a:r>
          </a:p>
          <a:p>
            <a:r>
              <a:rPr lang="en-US" dirty="0" smtClean="0"/>
              <a:t>Carolina Chocolate Drops: Dona Got </a:t>
            </a:r>
            <a:r>
              <a:rPr lang="en-US" dirty="0"/>
              <a:t>a </a:t>
            </a:r>
            <a:r>
              <a:rPr lang="en-US" dirty="0" err="1"/>
              <a:t>R</a:t>
            </a:r>
            <a:r>
              <a:rPr lang="en-US" dirty="0" err="1" smtClean="0"/>
              <a:t>amblin</a:t>
            </a:r>
            <a:r>
              <a:rPr lang="en-US" dirty="0"/>
              <a:t>' </a:t>
            </a:r>
            <a:r>
              <a:rPr lang="en-US" dirty="0" smtClean="0"/>
              <a:t>Mind</a:t>
            </a:r>
          </a:p>
          <a:p>
            <a:r>
              <a:rPr lang="en-US" dirty="0" err="1" smtClean="0"/>
              <a:t>Mahalia</a:t>
            </a:r>
            <a:r>
              <a:rPr lang="en-US" dirty="0" smtClean="0"/>
              <a:t> </a:t>
            </a:r>
            <a:r>
              <a:rPr lang="en-US" dirty="0"/>
              <a:t>Jackson's </a:t>
            </a:r>
            <a:r>
              <a:rPr lang="en-US" dirty="0" smtClean="0"/>
              <a:t>Greatest Hits</a:t>
            </a:r>
            <a:endParaRPr lang="en-US" dirty="0"/>
          </a:p>
          <a:p>
            <a:pPr lvl="0"/>
            <a:r>
              <a:rPr lang="en-US" dirty="0"/>
              <a:t>Head Hunters: </a:t>
            </a:r>
            <a:r>
              <a:rPr lang="en-US" dirty="0" err="1"/>
              <a:t>Herbie</a:t>
            </a:r>
            <a:r>
              <a:rPr lang="en-US" dirty="0"/>
              <a:t> Hancock</a:t>
            </a:r>
          </a:p>
          <a:p>
            <a:pPr lvl="0"/>
            <a:r>
              <a:rPr lang="en-US" dirty="0"/>
              <a:t>Teenage dream: Snoop </a:t>
            </a:r>
            <a:r>
              <a:rPr lang="en-US" dirty="0" err="1"/>
              <a:t>Dogg</a:t>
            </a:r>
            <a:r>
              <a:rPr lang="en-US" dirty="0"/>
              <a:t>, Katy </a:t>
            </a:r>
            <a:r>
              <a:rPr lang="en-US" dirty="0" smtClean="0"/>
              <a:t>Perry</a:t>
            </a:r>
            <a:endParaRPr lang="en-US" dirty="0"/>
          </a:p>
        </p:txBody>
      </p:sp>
      <p:sp>
        <p:nvSpPr>
          <p:cNvPr id="3" name="Title 2"/>
          <p:cNvSpPr>
            <a:spLocks noGrp="1"/>
          </p:cNvSpPr>
          <p:nvPr>
            <p:ph type="title"/>
          </p:nvPr>
        </p:nvSpPr>
        <p:spPr/>
        <p:txBody>
          <a:bodyPr/>
          <a:lstStyle/>
          <a:p>
            <a:r>
              <a:rPr lang="en-US" dirty="0" smtClean="0"/>
              <a:t>Compact Discs</a:t>
            </a:r>
            <a:endParaRPr lang="en-US" dirty="0"/>
          </a:p>
        </p:txBody>
      </p:sp>
      <p:sp>
        <p:nvSpPr>
          <p:cNvPr id="2" name="TextBox 1"/>
          <p:cNvSpPr txBox="1"/>
          <p:nvPr/>
        </p:nvSpPr>
        <p:spPr>
          <a:xfrm>
            <a:off x="609600" y="6126163"/>
            <a:ext cx="3096558" cy="369332"/>
          </a:xfrm>
          <a:prstGeom prst="rect">
            <a:avLst/>
          </a:prstGeom>
          <a:noFill/>
        </p:spPr>
        <p:txBody>
          <a:bodyPr wrap="none" rtlCol="0">
            <a:spAutoFit/>
          </a:bodyPr>
          <a:lstStyle/>
          <a:p>
            <a:r>
              <a:rPr lang="en-US" dirty="0">
                <a:hlinkClick r:id="rId4"/>
              </a:rPr>
              <a:t>http://www.lib.utk.edu/music/</a:t>
            </a:r>
            <a:r>
              <a:rPr lang="en-US" dirty="0"/>
              <a:t> </a:t>
            </a:r>
          </a:p>
        </p:txBody>
      </p:sp>
    </p:spTree>
    <p:extLst>
      <p:ext uri="{BB962C8B-B14F-4D97-AF65-F5344CB8AC3E}">
        <p14:creationId xmlns:p14="http://schemas.microsoft.com/office/powerpoint/2010/main" val="338715143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9384" t="10708" r="9656" b="10788"/>
          <a:stretch/>
        </p:blipFill>
        <p:spPr>
          <a:xfrm>
            <a:off x="650514" y="2151063"/>
            <a:ext cx="3639789" cy="4368054"/>
          </a:xfrm>
          <a:effectLst>
            <a:reflection stA="45000" endPos="0" dist="50800" dir="5400000" sy="-100000" algn="bl" rotWithShape="0"/>
          </a:effectLst>
        </p:spPr>
      </p:pic>
      <p:sp>
        <p:nvSpPr>
          <p:cNvPr id="4" name="Content Placeholder 3"/>
          <p:cNvSpPr>
            <a:spLocks noGrp="1"/>
          </p:cNvSpPr>
          <p:nvPr>
            <p:ph sz="half" idx="2"/>
          </p:nvPr>
        </p:nvSpPr>
        <p:spPr>
          <a:xfrm>
            <a:off x="4778188" y="2073620"/>
            <a:ext cx="3931920" cy="4261612"/>
          </a:xfrm>
        </p:spPr>
        <p:txBody>
          <a:bodyPr>
            <a:noAutofit/>
          </a:bodyPr>
          <a:lstStyle/>
          <a:p>
            <a:pPr lvl="0"/>
            <a:r>
              <a:rPr lang="en-US" sz="2400" dirty="0"/>
              <a:t>Sweet old song: Louie </a:t>
            </a:r>
            <a:r>
              <a:rPr lang="en-US" sz="2400" dirty="0" err="1" smtClean="0"/>
              <a:t>Bluie</a:t>
            </a:r>
            <a:r>
              <a:rPr lang="en-US" sz="2400" dirty="0" smtClean="0"/>
              <a:t> (Howard Armstrong)</a:t>
            </a:r>
            <a:endParaRPr lang="en-US" sz="2400" dirty="0"/>
          </a:p>
          <a:p>
            <a:pPr lvl="0"/>
            <a:r>
              <a:rPr lang="en-US" sz="2400" dirty="0"/>
              <a:t>The </a:t>
            </a:r>
            <a:r>
              <a:rPr lang="en-US" sz="2400" dirty="0" err="1"/>
              <a:t>Gershwins</a:t>
            </a:r>
            <a:r>
              <a:rPr lang="en-US" sz="2400" dirty="0"/>
              <a:t>' Porgy and Bess</a:t>
            </a:r>
          </a:p>
          <a:p>
            <a:pPr lvl="0"/>
            <a:r>
              <a:rPr lang="en-US" sz="2400" dirty="0"/>
              <a:t>Through many dangers: the </a:t>
            </a:r>
            <a:r>
              <a:rPr lang="en-US" sz="2400" dirty="0" smtClean="0"/>
              <a:t>Story </a:t>
            </a:r>
            <a:r>
              <a:rPr lang="en-US" sz="2400" dirty="0"/>
              <a:t>of </a:t>
            </a:r>
            <a:r>
              <a:rPr lang="en-US" sz="2400" dirty="0" smtClean="0"/>
              <a:t>Gospel Music</a:t>
            </a:r>
            <a:endParaRPr lang="en-US" sz="2400" dirty="0"/>
          </a:p>
          <a:p>
            <a:pPr lvl="0"/>
            <a:r>
              <a:rPr lang="en-US" sz="2400" dirty="0"/>
              <a:t>Ken Burns Jazz: The Story of America’s Music</a:t>
            </a:r>
          </a:p>
        </p:txBody>
      </p:sp>
      <p:sp>
        <p:nvSpPr>
          <p:cNvPr id="3" name="Title 2"/>
          <p:cNvSpPr>
            <a:spLocks noGrp="1"/>
          </p:cNvSpPr>
          <p:nvPr>
            <p:ph type="title"/>
          </p:nvPr>
        </p:nvSpPr>
        <p:spPr/>
        <p:txBody>
          <a:bodyPr/>
          <a:lstStyle/>
          <a:p>
            <a:r>
              <a:rPr lang="en-US" dirty="0" smtClean="0"/>
              <a:t>DVDs</a:t>
            </a:r>
            <a:endParaRPr lang="en-US" dirty="0"/>
          </a:p>
        </p:txBody>
      </p:sp>
    </p:spTree>
    <p:extLst>
      <p:ext uri="{BB962C8B-B14F-4D97-AF65-F5344CB8AC3E}">
        <p14:creationId xmlns:p14="http://schemas.microsoft.com/office/powerpoint/2010/main" val="375162397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31911" y="1984127"/>
            <a:ext cx="3889178" cy="4343400"/>
          </a:xfrm>
          <a:effectLst>
            <a:outerShdw blurRad="50800" dist="38100" dir="2700000" algn="tl" rotWithShape="0">
              <a:prstClr val="black">
                <a:alpha val="40000"/>
              </a:prstClr>
            </a:outerShdw>
          </a:effectLst>
        </p:spPr>
      </p:pic>
      <p:sp>
        <p:nvSpPr>
          <p:cNvPr id="4" name="Content Placeholder 3"/>
          <p:cNvSpPr>
            <a:spLocks noGrp="1"/>
          </p:cNvSpPr>
          <p:nvPr>
            <p:ph sz="half" idx="2"/>
          </p:nvPr>
        </p:nvSpPr>
        <p:spPr>
          <a:xfrm>
            <a:off x="4778188" y="2151062"/>
            <a:ext cx="3931920" cy="4447487"/>
          </a:xfrm>
        </p:spPr>
        <p:txBody>
          <a:bodyPr>
            <a:normAutofit fontScale="40000" lnSpcReduction="20000"/>
          </a:bodyPr>
          <a:lstStyle/>
          <a:p>
            <a:r>
              <a:rPr lang="en-US" sz="5000" dirty="0" smtClean="0">
                <a:effectLst/>
              </a:rPr>
              <a:t>Jazz and Blues </a:t>
            </a:r>
          </a:p>
          <a:p>
            <a:r>
              <a:rPr lang="en-US" sz="5000" dirty="0" smtClean="0">
                <a:effectLst/>
              </a:rPr>
              <a:t>Rock Music   </a:t>
            </a:r>
          </a:p>
          <a:p>
            <a:r>
              <a:rPr lang="en-US" sz="5000" dirty="0" smtClean="0">
                <a:effectLst/>
              </a:rPr>
              <a:t>Sacred Music   </a:t>
            </a:r>
          </a:p>
          <a:p>
            <a:r>
              <a:rPr lang="en-US" sz="5000" dirty="0" smtClean="0">
                <a:effectLst/>
              </a:rPr>
              <a:t>Women in Music   </a:t>
            </a:r>
          </a:p>
          <a:p>
            <a:r>
              <a:rPr lang="en-US" sz="5000" dirty="0" smtClean="0">
                <a:effectLst/>
              </a:rPr>
              <a:t>World Music, Folk Music, and Ethnomusicology  </a:t>
            </a:r>
          </a:p>
          <a:p>
            <a:r>
              <a:rPr lang="en-US" sz="5000" dirty="0" smtClean="0">
                <a:effectLst/>
              </a:rPr>
              <a:t>Resources for Careers in Music   </a:t>
            </a:r>
            <a:br>
              <a:rPr lang="en-US" sz="5000" dirty="0" smtClean="0">
                <a:effectLst/>
              </a:rPr>
            </a:br>
            <a:r>
              <a:rPr lang="en-US" sz="3500" dirty="0" smtClean="0">
                <a:effectLst/>
              </a:rPr>
              <a:t>--Music Business: The Key Concepts</a:t>
            </a:r>
            <a:br>
              <a:rPr lang="en-US" sz="3500" dirty="0" smtClean="0">
                <a:effectLst/>
              </a:rPr>
            </a:br>
            <a:r>
              <a:rPr lang="en-US" sz="3500" dirty="0" smtClean="0"/>
              <a:t>--Garage to gigs: a musician's guide</a:t>
            </a:r>
            <a:r>
              <a:rPr lang="en-US" sz="3500" dirty="0" smtClean="0">
                <a:effectLst/>
              </a:rPr>
              <a:t> </a:t>
            </a:r>
            <a:br>
              <a:rPr lang="en-US" sz="3500" dirty="0" smtClean="0">
                <a:effectLst/>
              </a:rPr>
            </a:br>
            <a:r>
              <a:rPr lang="en-US" sz="3500" dirty="0" smtClean="0">
                <a:effectLst/>
              </a:rPr>
              <a:t>--Hip-hop, </a:t>
            </a:r>
            <a:r>
              <a:rPr lang="en-US" sz="3500" dirty="0" err="1" smtClean="0">
                <a:effectLst/>
              </a:rPr>
              <a:t>inc.</a:t>
            </a:r>
            <a:r>
              <a:rPr lang="en-US" sz="3500" dirty="0"/>
              <a:t>-</a:t>
            </a:r>
            <a:r>
              <a:rPr lang="en-US" sz="3500" dirty="0" smtClean="0">
                <a:effectLst/>
              </a:rPr>
              <a:t> success strategies of the rap moguls </a:t>
            </a:r>
            <a:br>
              <a:rPr lang="en-US" sz="3500" dirty="0" smtClean="0">
                <a:effectLst/>
              </a:rPr>
            </a:br>
            <a:r>
              <a:rPr lang="en-US" sz="3500" dirty="0" smtClean="0"/>
              <a:t>--The big payback: the history of the business of hip-hop</a:t>
            </a:r>
            <a:br>
              <a:rPr lang="en-US" sz="3500" dirty="0" smtClean="0"/>
            </a:br>
            <a:endParaRPr lang="en-US" sz="3500" b="1" dirty="0" smtClean="0">
              <a:effectLst/>
            </a:endParaRPr>
          </a:p>
        </p:txBody>
      </p:sp>
      <p:sp>
        <p:nvSpPr>
          <p:cNvPr id="3" name="Title 2"/>
          <p:cNvSpPr>
            <a:spLocks noGrp="1"/>
          </p:cNvSpPr>
          <p:nvPr>
            <p:ph type="title"/>
          </p:nvPr>
        </p:nvSpPr>
        <p:spPr/>
        <p:txBody>
          <a:bodyPr/>
          <a:lstStyle/>
          <a:p>
            <a:r>
              <a:rPr lang="en-US" dirty="0" smtClean="0"/>
              <a:t>Subject Guides</a:t>
            </a:r>
            <a:endParaRPr lang="en-US" dirty="0"/>
          </a:p>
        </p:txBody>
      </p:sp>
      <p:sp>
        <p:nvSpPr>
          <p:cNvPr id="2" name="TextBox 1"/>
          <p:cNvSpPr txBox="1"/>
          <p:nvPr/>
        </p:nvSpPr>
        <p:spPr>
          <a:xfrm>
            <a:off x="531911" y="6488668"/>
            <a:ext cx="3096558" cy="369332"/>
          </a:xfrm>
          <a:prstGeom prst="rect">
            <a:avLst/>
          </a:prstGeom>
          <a:noFill/>
        </p:spPr>
        <p:txBody>
          <a:bodyPr wrap="none" rtlCol="0">
            <a:spAutoFit/>
          </a:bodyPr>
          <a:lstStyle/>
          <a:p>
            <a:r>
              <a:rPr lang="en-US" dirty="0">
                <a:hlinkClick r:id="rId4"/>
              </a:rPr>
              <a:t>http://www.lib.utk.edu/music/</a:t>
            </a:r>
            <a:r>
              <a:rPr lang="en-US" dirty="0"/>
              <a:t> </a:t>
            </a:r>
          </a:p>
        </p:txBody>
      </p:sp>
    </p:spTree>
    <p:extLst>
      <p:ext uri="{BB962C8B-B14F-4D97-AF65-F5344CB8AC3E}">
        <p14:creationId xmlns:p14="http://schemas.microsoft.com/office/powerpoint/2010/main" val="109101027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9600" y="2151063"/>
            <a:ext cx="3733800" cy="4080351"/>
          </a:xfrm>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normAutofit fontScale="92500" lnSpcReduction="10000"/>
          </a:bodyPr>
          <a:lstStyle/>
          <a:p>
            <a:pPr lvl="0"/>
            <a:r>
              <a:rPr lang="en-US" sz="3200" dirty="0"/>
              <a:t>African American Music Reference</a:t>
            </a:r>
          </a:p>
          <a:p>
            <a:pPr lvl="0"/>
            <a:r>
              <a:rPr lang="en-US" sz="3200" dirty="0"/>
              <a:t>Grove Music Online</a:t>
            </a:r>
          </a:p>
          <a:p>
            <a:pPr lvl="0"/>
            <a:r>
              <a:rPr lang="en-US" sz="3200" dirty="0"/>
              <a:t>Encyclopedia of Popular Music</a:t>
            </a:r>
          </a:p>
          <a:p>
            <a:r>
              <a:rPr lang="en-US" sz="3200" dirty="0"/>
              <a:t>International Index to Music Periodicals</a:t>
            </a:r>
          </a:p>
        </p:txBody>
      </p:sp>
      <p:sp>
        <p:nvSpPr>
          <p:cNvPr id="3" name="Title 2"/>
          <p:cNvSpPr>
            <a:spLocks noGrp="1"/>
          </p:cNvSpPr>
          <p:nvPr>
            <p:ph type="title"/>
          </p:nvPr>
        </p:nvSpPr>
        <p:spPr/>
        <p:txBody>
          <a:bodyPr/>
          <a:lstStyle/>
          <a:p>
            <a:r>
              <a:rPr lang="en-US" dirty="0" smtClean="0"/>
              <a:t>Online Research Databases</a:t>
            </a:r>
            <a:endParaRPr lang="en-US" dirty="0"/>
          </a:p>
        </p:txBody>
      </p:sp>
    </p:spTree>
    <p:extLst>
      <p:ext uri="{BB962C8B-B14F-4D97-AF65-F5344CB8AC3E}">
        <p14:creationId xmlns:p14="http://schemas.microsoft.com/office/powerpoint/2010/main" val="90779459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9600" y="2065685"/>
            <a:ext cx="3657600" cy="4060478"/>
          </a:xfrm>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normAutofit/>
          </a:bodyPr>
          <a:lstStyle/>
          <a:p>
            <a:pPr lvl="0"/>
            <a:r>
              <a:rPr lang="en-US" dirty="0"/>
              <a:t>Music Online (covers all musical genres, including historical recordings)</a:t>
            </a:r>
          </a:p>
          <a:p>
            <a:pPr lvl="0"/>
            <a:r>
              <a:rPr lang="en-US" dirty="0"/>
              <a:t>Naxos Music Library (all genres, including Naxos Jazz)</a:t>
            </a:r>
          </a:p>
          <a:p>
            <a:pPr lvl="0"/>
            <a:r>
              <a:rPr lang="en-US" dirty="0"/>
              <a:t>Smithsonian Global Sound</a:t>
            </a:r>
          </a:p>
          <a:p>
            <a:pPr lvl="0"/>
            <a:r>
              <a:rPr lang="en-US" dirty="0"/>
              <a:t>American Song (which absorbed African American Music database</a:t>
            </a:r>
            <a:r>
              <a:rPr lang="en-US" dirty="0" smtClean="0"/>
              <a:t>)</a:t>
            </a:r>
            <a:endParaRPr lang="en-US" dirty="0"/>
          </a:p>
        </p:txBody>
      </p:sp>
      <p:sp>
        <p:nvSpPr>
          <p:cNvPr id="6" name="Title 5"/>
          <p:cNvSpPr>
            <a:spLocks noGrp="1"/>
          </p:cNvSpPr>
          <p:nvPr>
            <p:ph type="title"/>
          </p:nvPr>
        </p:nvSpPr>
        <p:spPr/>
        <p:txBody>
          <a:bodyPr/>
          <a:lstStyle/>
          <a:p>
            <a:r>
              <a:rPr lang="en-US" dirty="0" smtClean="0"/>
              <a:t>Streaming Audio &amp; Video Databases</a:t>
            </a:r>
            <a:endParaRPr lang="en-US" dirty="0"/>
          </a:p>
        </p:txBody>
      </p:sp>
      <p:sp>
        <p:nvSpPr>
          <p:cNvPr id="2" name="TextBox 1"/>
          <p:cNvSpPr txBox="1"/>
          <p:nvPr/>
        </p:nvSpPr>
        <p:spPr>
          <a:xfrm>
            <a:off x="609600" y="6353709"/>
            <a:ext cx="3096558" cy="369332"/>
          </a:xfrm>
          <a:prstGeom prst="rect">
            <a:avLst/>
          </a:prstGeom>
          <a:noFill/>
        </p:spPr>
        <p:txBody>
          <a:bodyPr wrap="none" rtlCol="0">
            <a:spAutoFit/>
          </a:bodyPr>
          <a:lstStyle/>
          <a:p>
            <a:r>
              <a:rPr lang="en-US" dirty="0">
                <a:hlinkClick r:id="rId4"/>
              </a:rPr>
              <a:t>http://www.lib.utk.edu/music/</a:t>
            </a:r>
            <a:r>
              <a:rPr lang="en-US" dirty="0"/>
              <a:t> </a:t>
            </a:r>
          </a:p>
        </p:txBody>
      </p:sp>
    </p:spTree>
    <p:extLst>
      <p:ext uri="{BB962C8B-B14F-4D97-AF65-F5344CB8AC3E}">
        <p14:creationId xmlns:p14="http://schemas.microsoft.com/office/powerpoint/2010/main" val="6926640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8922" y="1978818"/>
            <a:ext cx="8046156" cy="4525963"/>
          </a:xfr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4241800"/>
            <a:ext cx="2209800" cy="2209800"/>
          </a:xfrm>
          <a:prstGeom prst="rect">
            <a:avLst/>
          </a:prstGeom>
        </p:spPr>
      </p:pic>
      <p:sp>
        <p:nvSpPr>
          <p:cNvPr id="3" name="Title 2"/>
          <p:cNvSpPr>
            <a:spLocks noGrp="1"/>
          </p:cNvSpPr>
          <p:nvPr>
            <p:ph type="title"/>
          </p:nvPr>
        </p:nvSpPr>
        <p:spPr/>
        <p:txBody>
          <a:bodyPr/>
          <a:lstStyle/>
          <a:p>
            <a:r>
              <a:rPr lang="en-US" dirty="0" smtClean="0"/>
              <a:t>A Little Love for Whitney</a:t>
            </a:r>
            <a:endParaRPr lang="en-US" dirty="0"/>
          </a:p>
        </p:txBody>
      </p:sp>
      <p:sp>
        <p:nvSpPr>
          <p:cNvPr id="2" name="TextBox 1"/>
          <p:cNvSpPr txBox="1"/>
          <p:nvPr/>
        </p:nvSpPr>
        <p:spPr>
          <a:xfrm>
            <a:off x="548922" y="6521942"/>
            <a:ext cx="3096558" cy="369332"/>
          </a:xfrm>
          <a:prstGeom prst="rect">
            <a:avLst/>
          </a:prstGeom>
          <a:noFill/>
        </p:spPr>
        <p:txBody>
          <a:bodyPr wrap="none" rtlCol="0">
            <a:spAutoFit/>
          </a:bodyPr>
          <a:lstStyle/>
          <a:p>
            <a:r>
              <a:rPr lang="en-US" dirty="0">
                <a:hlinkClick r:id="rId5"/>
              </a:rPr>
              <a:t>http://www.lib.utk.edu/music/</a:t>
            </a:r>
            <a:r>
              <a:rPr lang="en-US" dirty="0"/>
              <a:t> </a:t>
            </a:r>
          </a:p>
        </p:txBody>
      </p:sp>
    </p:spTree>
    <p:extLst>
      <p:ext uri="{BB962C8B-B14F-4D97-AF65-F5344CB8AC3E}">
        <p14:creationId xmlns:p14="http://schemas.microsoft.com/office/powerpoint/2010/main" val="268636099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Music Databases on Mobile Devices</a:t>
            </a:r>
            <a:endParaRPr lang="en-US" dirty="0"/>
          </a:p>
        </p:txBody>
      </p:sp>
      <p:sp>
        <p:nvSpPr>
          <p:cNvPr id="6" name="TextBox 5"/>
          <p:cNvSpPr txBox="1"/>
          <p:nvPr/>
        </p:nvSpPr>
        <p:spPr>
          <a:xfrm>
            <a:off x="191961" y="6291269"/>
            <a:ext cx="8852378" cy="369332"/>
          </a:xfrm>
          <a:prstGeom prst="rect">
            <a:avLst/>
          </a:prstGeom>
          <a:noFill/>
        </p:spPr>
        <p:txBody>
          <a:bodyPr wrap="none" rtlCol="0">
            <a:spAutoFit/>
          </a:bodyPr>
          <a:lstStyle/>
          <a:p>
            <a:r>
              <a:rPr lang="en-US" dirty="0" smtClean="0"/>
              <a:t>UT Libraries Diversity Committee                                        Black Issues Conference Feb 18, 2012</a:t>
            </a:r>
            <a:endParaRPr lang="en-US" dirty="0"/>
          </a:p>
        </p:txBody>
      </p:sp>
      <p:pic>
        <p:nvPicPr>
          <p:cNvPr id="2" name="Picture 1" descr="naxo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2782" y="2126627"/>
            <a:ext cx="2702224" cy="4053336"/>
          </a:xfrm>
          <a:prstGeom prst="rect">
            <a:avLst/>
          </a:prstGeom>
        </p:spPr>
      </p:pic>
    </p:spTree>
    <p:extLst>
      <p:ext uri="{BB962C8B-B14F-4D97-AF65-F5344CB8AC3E}">
        <p14:creationId xmlns:p14="http://schemas.microsoft.com/office/powerpoint/2010/main" val="303390872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a:t>
            </a:r>
            <a:endParaRPr lang="en-US" dirty="0"/>
          </a:p>
        </p:txBody>
      </p:sp>
      <p:sp>
        <p:nvSpPr>
          <p:cNvPr id="3" name="Content Placeholder 2"/>
          <p:cNvSpPr>
            <a:spLocks noGrp="1"/>
          </p:cNvSpPr>
          <p:nvPr>
            <p:ph idx="1"/>
          </p:nvPr>
        </p:nvSpPr>
        <p:spPr/>
        <p:txBody>
          <a:bodyPr/>
          <a:lstStyle/>
          <a:p>
            <a:r>
              <a:rPr lang="en-US" dirty="0" smtClean="0"/>
              <a:t>What device did you last listen to music on?</a:t>
            </a:r>
          </a:p>
          <a:p>
            <a:pPr lvl="1"/>
            <a:r>
              <a:rPr lang="en-US" dirty="0" smtClean="0"/>
              <a:t>iPod or mp3 player</a:t>
            </a:r>
          </a:p>
          <a:p>
            <a:pPr lvl="1"/>
            <a:r>
              <a:rPr lang="en-US" dirty="0" smtClean="0"/>
              <a:t>Car stereo</a:t>
            </a:r>
          </a:p>
          <a:p>
            <a:pPr lvl="1"/>
            <a:r>
              <a:rPr lang="en-US" dirty="0" smtClean="0"/>
              <a:t>Streaming on computer (i.e. Pandora)</a:t>
            </a:r>
          </a:p>
          <a:p>
            <a:pPr lvl="1"/>
            <a:r>
              <a:rPr lang="en-US" dirty="0" smtClean="0"/>
              <a:t>Live performance</a:t>
            </a:r>
          </a:p>
          <a:p>
            <a:pPr lvl="1"/>
            <a:r>
              <a:rPr lang="en-US" dirty="0" smtClean="0"/>
              <a:t>8-track tape deck</a:t>
            </a:r>
          </a:p>
          <a:p>
            <a:pPr lvl="1"/>
            <a:r>
              <a:rPr lang="en-US" dirty="0"/>
              <a:t>O</a:t>
            </a:r>
            <a:r>
              <a:rPr lang="en-US" dirty="0" smtClean="0"/>
              <a:t>ther</a:t>
            </a:r>
            <a:endParaRPr lang="en-US" dirty="0"/>
          </a:p>
        </p:txBody>
      </p:sp>
      <p:sp>
        <p:nvSpPr>
          <p:cNvPr id="4" name="Rectangle 3"/>
          <p:cNvSpPr/>
          <p:nvPr/>
        </p:nvSpPr>
        <p:spPr>
          <a:xfrm>
            <a:off x="8230317" y="4939793"/>
            <a:ext cx="612517" cy="1200329"/>
          </a:xfrm>
          <a:prstGeom prst="rect">
            <a:avLst/>
          </a:prstGeom>
        </p:spPr>
        <p:txBody>
          <a:bodyPr wrap="none">
            <a:spAutoFit/>
          </a:bodyPr>
          <a:lstStyle/>
          <a:p>
            <a:pPr lvl="0"/>
            <a:r>
              <a:rPr lang="en-US" sz="7200" dirty="0">
                <a:solidFill>
                  <a:srgbClr val="FF6600"/>
                </a:solidFill>
              </a:rPr>
              <a:t>?</a:t>
            </a:r>
          </a:p>
        </p:txBody>
      </p:sp>
    </p:spTree>
    <p:extLst>
      <p:ext uri="{BB962C8B-B14F-4D97-AF65-F5344CB8AC3E}">
        <p14:creationId xmlns:p14="http://schemas.microsoft.com/office/powerpoint/2010/main" val="3391529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7476" y="490961"/>
            <a:ext cx="2443059" cy="1508105"/>
          </a:xfrm>
          <a:prstGeom prst="rect">
            <a:avLst/>
          </a:prstGeom>
          <a:noFill/>
        </p:spPr>
        <p:txBody>
          <a:bodyPr wrap="none" rtlCol="0">
            <a:spAutoFit/>
          </a:bodyPr>
          <a:lstStyle/>
          <a:p>
            <a:pPr algn="ctr"/>
            <a:r>
              <a:rPr lang="en-US" sz="2400" b="1" dirty="0" err="1" smtClean="0"/>
              <a:t>Marva</a:t>
            </a:r>
            <a:r>
              <a:rPr lang="en-US" sz="2400" b="1" dirty="0" smtClean="0"/>
              <a:t> Rudolph</a:t>
            </a:r>
          </a:p>
          <a:p>
            <a:pPr algn="ctr"/>
            <a:r>
              <a:rPr lang="en-US" sz="1600" dirty="0" smtClean="0"/>
              <a:t>Director of Office of</a:t>
            </a:r>
          </a:p>
          <a:p>
            <a:pPr algn="ctr"/>
            <a:r>
              <a:rPr lang="en-US" sz="1600" dirty="0" smtClean="0"/>
              <a:t>Equity &amp; Diversity</a:t>
            </a:r>
          </a:p>
          <a:p>
            <a:pPr algn="ctr"/>
            <a:r>
              <a:rPr lang="en-US" dirty="0" smtClean="0"/>
              <a:t>Favorite Song: “</a:t>
            </a:r>
            <a:r>
              <a:rPr lang="en-US" dirty="0" err="1" smtClean="0"/>
              <a:t>Aint</a:t>
            </a:r>
            <a:r>
              <a:rPr lang="en-US" dirty="0" smtClean="0"/>
              <a:t> No</a:t>
            </a:r>
          </a:p>
          <a:p>
            <a:pPr algn="ctr"/>
            <a:r>
              <a:rPr lang="en-US" dirty="0" smtClean="0"/>
              <a:t>Mountain High Enough” </a:t>
            </a:r>
            <a:endParaRPr lang="en-US" dirty="0"/>
          </a:p>
        </p:txBody>
      </p:sp>
      <p:sp>
        <p:nvSpPr>
          <p:cNvPr id="13" name="TextBox 12"/>
          <p:cNvSpPr txBox="1"/>
          <p:nvPr/>
        </p:nvSpPr>
        <p:spPr>
          <a:xfrm>
            <a:off x="2161755" y="497038"/>
            <a:ext cx="3188593" cy="1231106"/>
          </a:xfrm>
          <a:prstGeom prst="rect">
            <a:avLst/>
          </a:prstGeom>
          <a:noFill/>
        </p:spPr>
        <p:txBody>
          <a:bodyPr wrap="none" rtlCol="0">
            <a:spAutoFit/>
          </a:bodyPr>
          <a:lstStyle/>
          <a:p>
            <a:pPr algn="ctr"/>
            <a:r>
              <a:rPr lang="en-US" sz="2400" b="1" dirty="0" err="1" smtClean="0"/>
              <a:t>Thura</a:t>
            </a:r>
            <a:r>
              <a:rPr lang="en-US" sz="2400" b="1" dirty="0" smtClean="0"/>
              <a:t> Mack</a:t>
            </a:r>
          </a:p>
          <a:p>
            <a:pPr algn="ctr"/>
            <a:r>
              <a:rPr lang="en-US" sz="1600" dirty="0" smtClean="0"/>
              <a:t>Coordinator of Community Learning</a:t>
            </a:r>
          </a:p>
          <a:p>
            <a:pPr algn="ctr"/>
            <a:r>
              <a:rPr lang="en-US" sz="1600" dirty="0" smtClean="0"/>
              <a:t>Services @ Hodges Library</a:t>
            </a:r>
          </a:p>
          <a:p>
            <a:pPr algn="ctr"/>
            <a:r>
              <a:rPr lang="en-US" dirty="0" smtClean="0"/>
              <a:t>Favorite Artist: Bob Dylan</a:t>
            </a:r>
          </a:p>
        </p:txBody>
      </p:sp>
      <p:sp>
        <p:nvSpPr>
          <p:cNvPr id="17" name="TextBox 16"/>
          <p:cNvSpPr txBox="1"/>
          <p:nvPr/>
        </p:nvSpPr>
        <p:spPr>
          <a:xfrm>
            <a:off x="-79193" y="3779137"/>
            <a:ext cx="2642069" cy="1261884"/>
          </a:xfrm>
          <a:prstGeom prst="rect">
            <a:avLst/>
          </a:prstGeom>
          <a:noFill/>
        </p:spPr>
        <p:txBody>
          <a:bodyPr wrap="none" rtlCol="0">
            <a:spAutoFit/>
          </a:bodyPr>
          <a:lstStyle/>
          <a:p>
            <a:pPr algn="ctr"/>
            <a:r>
              <a:rPr lang="en-US" sz="2400" b="1" dirty="0" err="1" smtClean="0"/>
              <a:t>Annazette</a:t>
            </a:r>
            <a:r>
              <a:rPr lang="en-US" sz="2400" b="1" dirty="0" smtClean="0"/>
              <a:t> Houston</a:t>
            </a:r>
          </a:p>
          <a:p>
            <a:pPr algn="ctr"/>
            <a:r>
              <a:rPr lang="en-US" sz="1600" dirty="0" smtClean="0"/>
              <a:t>Director of Disability Services</a:t>
            </a:r>
          </a:p>
          <a:p>
            <a:pPr algn="ctr"/>
            <a:r>
              <a:rPr lang="en-US" dirty="0" smtClean="0"/>
              <a:t>Favorite Artist:</a:t>
            </a:r>
          </a:p>
          <a:p>
            <a:pPr algn="ctr"/>
            <a:r>
              <a:rPr lang="en-US" dirty="0" smtClean="0"/>
              <a:t>Luther Vandross</a:t>
            </a:r>
            <a:endParaRPr lang="en-US" dirty="0"/>
          </a:p>
        </p:txBody>
      </p:sp>
      <p:sp>
        <p:nvSpPr>
          <p:cNvPr id="20" name="TextBox 19"/>
          <p:cNvSpPr txBox="1"/>
          <p:nvPr/>
        </p:nvSpPr>
        <p:spPr>
          <a:xfrm>
            <a:off x="6753843" y="3530097"/>
            <a:ext cx="2323974" cy="1538883"/>
          </a:xfrm>
          <a:prstGeom prst="rect">
            <a:avLst/>
          </a:prstGeom>
          <a:noFill/>
        </p:spPr>
        <p:txBody>
          <a:bodyPr wrap="none" rtlCol="0">
            <a:spAutoFit/>
          </a:bodyPr>
          <a:lstStyle/>
          <a:p>
            <a:pPr algn="ctr"/>
            <a:r>
              <a:rPr lang="en-US" sz="2400" b="1" dirty="0" smtClean="0"/>
              <a:t>Elizabeth Young</a:t>
            </a:r>
          </a:p>
          <a:p>
            <a:pPr algn="ctr"/>
            <a:r>
              <a:rPr lang="en-US" sz="1600" dirty="0" smtClean="0"/>
              <a:t>Senior Library Associate II</a:t>
            </a:r>
          </a:p>
          <a:p>
            <a:pPr algn="ctr"/>
            <a:r>
              <a:rPr lang="en-US" dirty="0" smtClean="0"/>
              <a:t>Favorite Song: “These</a:t>
            </a:r>
          </a:p>
          <a:p>
            <a:pPr algn="ctr"/>
            <a:r>
              <a:rPr lang="en-US" dirty="0" smtClean="0"/>
              <a:t>Arms</a:t>
            </a:r>
            <a:r>
              <a:rPr lang="en-US" dirty="0"/>
              <a:t> o</a:t>
            </a:r>
            <a:r>
              <a:rPr lang="en-US" dirty="0" smtClean="0"/>
              <a:t>f Mine”</a:t>
            </a:r>
          </a:p>
          <a:p>
            <a:pPr algn="ctr"/>
            <a:r>
              <a:rPr lang="en-US" dirty="0" smtClean="0"/>
              <a:t> – Otis Redding</a:t>
            </a:r>
          </a:p>
        </p:txBody>
      </p:sp>
      <p:sp>
        <p:nvSpPr>
          <p:cNvPr id="25" name="TextBox 24"/>
          <p:cNvSpPr txBox="1"/>
          <p:nvPr/>
        </p:nvSpPr>
        <p:spPr>
          <a:xfrm>
            <a:off x="6214204" y="497038"/>
            <a:ext cx="3026001" cy="1231106"/>
          </a:xfrm>
          <a:prstGeom prst="rect">
            <a:avLst/>
          </a:prstGeom>
          <a:noFill/>
        </p:spPr>
        <p:txBody>
          <a:bodyPr wrap="none" rtlCol="0">
            <a:spAutoFit/>
          </a:bodyPr>
          <a:lstStyle/>
          <a:p>
            <a:pPr algn="ctr"/>
            <a:r>
              <a:rPr lang="en-US" sz="2400" b="1" dirty="0" smtClean="0"/>
              <a:t>Jerry Roberson</a:t>
            </a:r>
          </a:p>
          <a:p>
            <a:pPr algn="ctr"/>
            <a:r>
              <a:rPr lang="en-US" sz="1600" dirty="0" smtClean="0"/>
              <a:t>Associate Professor</a:t>
            </a:r>
          </a:p>
          <a:p>
            <a:pPr algn="ctr"/>
            <a:r>
              <a:rPr lang="en-US" sz="1600" dirty="0" smtClean="0"/>
              <a:t>Large Animal Clinical Sciences</a:t>
            </a:r>
          </a:p>
          <a:p>
            <a:pPr algn="ctr"/>
            <a:r>
              <a:rPr lang="en-US" dirty="0" smtClean="0"/>
              <a:t>Favorite Artist: Merle Haggard</a:t>
            </a:r>
          </a:p>
        </p:txBody>
      </p:sp>
      <p:sp>
        <p:nvSpPr>
          <p:cNvPr id="28" name="TextBox 27"/>
          <p:cNvSpPr txBox="1"/>
          <p:nvPr/>
        </p:nvSpPr>
        <p:spPr>
          <a:xfrm>
            <a:off x="289573" y="127706"/>
            <a:ext cx="2798663" cy="369332"/>
          </a:xfrm>
          <a:prstGeom prst="rect">
            <a:avLst/>
          </a:prstGeom>
          <a:noFill/>
        </p:spPr>
        <p:txBody>
          <a:bodyPr wrap="none" rtlCol="0">
            <a:spAutoFit/>
          </a:bodyPr>
          <a:lstStyle/>
          <a:p>
            <a:r>
              <a:rPr lang="en-US" dirty="0" smtClean="0"/>
              <a:t>Library Diversity Committee</a:t>
            </a:r>
            <a:endParaRPr lang="en-US" dirty="0"/>
          </a:p>
        </p:txBody>
      </p:sp>
      <p:pic>
        <p:nvPicPr>
          <p:cNvPr id="2" name="Picture 1" descr="aint no mountain.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712" y="1953648"/>
            <a:ext cx="1833209" cy="1826662"/>
          </a:xfrm>
          <a:prstGeom prst="rect">
            <a:avLst/>
          </a:prstGeom>
          <a:effectLst>
            <a:outerShdw blurRad="50800" dist="38100" dir="2700000" algn="tl" rotWithShape="0">
              <a:prstClr val="black">
                <a:alpha val="40000"/>
              </a:prstClr>
            </a:outerShdw>
          </a:effectLst>
        </p:spPr>
      </p:pic>
      <p:pic>
        <p:nvPicPr>
          <p:cNvPr id="3" name="Picture 2" descr="dyla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317" y="1710667"/>
            <a:ext cx="1798524" cy="1798524"/>
          </a:xfrm>
          <a:prstGeom prst="rect">
            <a:avLst/>
          </a:prstGeom>
          <a:effectLst>
            <a:outerShdw blurRad="50800" dist="38100" dir="2700000" algn="tl" rotWithShape="0">
              <a:prstClr val="black">
                <a:alpha val="40000"/>
              </a:prstClr>
            </a:outerShdw>
          </a:effectLst>
        </p:spPr>
      </p:pic>
      <p:sp>
        <p:nvSpPr>
          <p:cNvPr id="19" name="TextBox 18"/>
          <p:cNvSpPr txBox="1"/>
          <p:nvPr/>
        </p:nvSpPr>
        <p:spPr>
          <a:xfrm>
            <a:off x="4860000" y="2474901"/>
            <a:ext cx="1799190" cy="1754326"/>
          </a:xfrm>
          <a:prstGeom prst="rect">
            <a:avLst/>
          </a:prstGeom>
          <a:noFill/>
        </p:spPr>
        <p:txBody>
          <a:bodyPr wrap="none" rtlCol="0">
            <a:spAutoFit/>
          </a:bodyPr>
          <a:lstStyle/>
          <a:p>
            <a:pPr algn="ctr"/>
            <a:r>
              <a:rPr lang="en-US" sz="2400" b="1" dirty="0" err="1" smtClean="0"/>
              <a:t>Rabia</a:t>
            </a:r>
            <a:r>
              <a:rPr lang="en-US" sz="2400" b="1" dirty="0" smtClean="0"/>
              <a:t> Gibbs</a:t>
            </a:r>
          </a:p>
          <a:p>
            <a:pPr algn="ctr"/>
            <a:r>
              <a:rPr lang="en-US" sz="1600" dirty="0" smtClean="0"/>
              <a:t>Digital Services and</a:t>
            </a:r>
          </a:p>
          <a:p>
            <a:pPr algn="ctr"/>
            <a:r>
              <a:rPr lang="en-US" sz="1600" dirty="0" smtClean="0"/>
              <a:t>Access Librarian</a:t>
            </a:r>
            <a:endParaRPr lang="en-US" sz="1600" dirty="0"/>
          </a:p>
          <a:p>
            <a:pPr algn="ctr"/>
            <a:r>
              <a:rPr lang="en-US" sz="1600" dirty="0" smtClean="0"/>
              <a:t>Special</a:t>
            </a:r>
            <a:r>
              <a:rPr lang="en-US" sz="1600" dirty="0"/>
              <a:t> </a:t>
            </a:r>
            <a:r>
              <a:rPr lang="en-US" sz="1600" dirty="0" smtClean="0"/>
              <a:t>Collections</a:t>
            </a:r>
          </a:p>
          <a:p>
            <a:pPr algn="ctr"/>
            <a:r>
              <a:rPr lang="en-US" dirty="0" smtClean="0"/>
              <a:t>Favorite Artist:</a:t>
            </a:r>
          </a:p>
          <a:p>
            <a:pPr algn="ctr"/>
            <a:r>
              <a:rPr lang="en-US" dirty="0" smtClean="0"/>
              <a:t>Nina Simone</a:t>
            </a:r>
          </a:p>
        </p:txBody>
      </p:sp>
      <p:pic>
        <p:nvPicPr>
          <p:cNvPr id="4" name="Picture 3" descr="oti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4745" y="5000463"/>
            <a:ext cx="1815506" cy="1815506"/>
          </a:xfrm>
          <a:prstGeom prst="rect">
            <a:avLst/>
          </a:prstGeom>
          <a:effectLst>
            <a:outerShdw blurRad="50800" dist="38100" dir="2700000" algn="tl" rotWithShape="0">
              <a:prstClr val="black">
                <a:alpha val="40000"/>
              </a:prstClr>
            </a:outerShdw>
          </a:effectLst>
        </p:spPr>
      </p:pic>
      <p:pic>
        <p:nvPicPr>
          <p:cNvPr id="5" name="Picture 4" descr="merl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7450" y="1715004"/>
            <a:ext cx="1794187" cy="1794187"/>
          </a:xfrm>
          <a:prstGeom prst="rect">
            <a:avLst/>
          </a:prstGeom>
          <a:effectLst>
            <a:outerShdw blurRad="50800" dist="38100" dir="2700000" algn="tl" rotWithShape="0">
              <a:prstClr val="black">
                <a:alpha val="40000"/>
              </a:prstClr>
            </a:outerShdw>
          </a:effectLst>
        </p:spPr>
      </p:pic>
      <p:pic>
        <p:nvPicPr>
          <p:cNvPr id="6" name="Picture 5" descr="nina_simone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50198" y="4211057"/>
            <a:ext cx="1826339" cy="1826339"/>
          </a:xfrm>
          <a:prstGeom prst="rect">
            <a:avLst/>
          </a:prstGeom>
          <a:effectLst>
            <a:outerShdw blurRad="50800" dist="38100" dir="2700000" algn="tl" rotWithShape="0">
              <a:prstClr val="black">
                <a:alpha val="40000"/>
              </a:prstClr>
            </a:outerShdw>
          </a:effectLst>
        </p:spPr>
      </p:pic>
      <p:pic>
        <p:nvPicPr>
          <p:cNvPr id="7" name="Picture 6" descr="luther-vandross-albums-discograph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536" y="4998145"/>
            <a:ext cx="1792221" cy="1817824"/>
          </a:xfrm>
          <a:prstGeom prst="rect">
            <a:avLst/>
          </a:prstGeom>
          <a:effectLst>
            <a:outerShdw blurRad="50800" dist="38100" dir="2700000" algn="tl" rotWithShape="0">
              <a:prstClr val="black">
                <a:alpha val="40000"/>
              </a:prstClr>
            </a:outerShdw>
          </a:effectLst>
        </p:spPr>
      </p:pic>
      <p:sp>
        <p:nvSpPr>
          <p:cNvPr id="16" name="TextBox 15"/>
          <p:cNvSpPr txBox="1"/>
          <p:nvPr/>
        </p:nvSpPr>
        <p:spPr>
          <a:xfrm>
            <a:off x="2865752" y="3575157"/>
            <a:ext cx="1639692" cy="1508105"/>
          </a:xfrm>
          <a:prstGeom prst="rect">
            <a:avLst/>
          </a:prstGeom>
          <a:noFill/>
        </p:spPr>
        <p:txBody>
          <a:bodyPr wrap="none" rtlCol="0">
            <a:spAutoFit/>
          </a:bodyPr>
          <a:lstStyle/>
          <a:p>
            <a:pPr algn="ctr"/>
            <a:r>
              <a:rPr lang="en-US" sz="2400" b="1" dirty="0" smtClean="0"/>
              <a:t>Anne </a:t>
            </a:r>
            <a:r>
              <a:rPr lang="en-US" sz="2400" b="1" dirty="0" err="1" smtClean="0"/>
              <a:t>Hulse</a:t>
            </a:r>
            <a:endParaRPr lang="en-US" sz="2400" b="1" dirty="0" smtClean="0"/>
          </a:p>
          <a:p>
            <a:pPr algn="ctr"/>
            <a:r>
              <a:rPr lang="en-US" sz="1600" dirty="0" smtClean="0"/>
              <a:t>Programs Abroad</a:t>
            </a:r>
          </a:p>
          <a:p>
            <a:pPr algn="ctr"/>
            <a:r>
              <a:rPr lang="en-US" sz="1600" dirty="0" smtClean="0"/>
              <a:t>Coordinator</a:t>
            </a:r>
          </a:p>
          <a:p>
            <a:pPr algn="ctr"/>
            <a:r>
              <a:rPr lang="en-US" dirty="0" smtClean="0"/>
              <a:t>Favorite Artist:</a:t>
            </a:r>
          </a:p>
          <a:p>
            <a:pPr algn="ctr"/>
            <a:r>
              <a:rPr lang="en-US" dirty="0" smtClean="0"/>
              <a:t>India </a:t>
            </a:r>
            <a:r>
              <a:rPr lang="en-US" dirty="0" err="1" smtClean="0"/>
              <a:t>Arie</a:t>
            </a:r>
            <a:endParaRPr lang="en-US" dirty="0" smtClean="0"/>
          </a:p>
        </p:txBody>
      </p:sp>
      <p:pic>
        <p:nvPicPr>
          <p:cNvPr id="9" name="Picture 8" descr="imgindia_arie5.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46919" y="5029738"/>
            <a:ext cx="1813001" cy="182826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4020363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Resources in The Studio</a:t>
            </a:r>
            <a:endParaRPr lang="en-US" dirty="0"/>
          </a:p>
        </p:txBody>
      </p:sp>
      <p:sp>
        <p:nvSpPr>
          <p:cNvPr id="6" name="TextBox 5"/>
          <p:cNvSpPr txBox="1"/>
          <p:nvPr/>
        </p:nvSpPr>
        <p:spPr>
          <a:xfrm>
            <a:off x="191961" y="6291269"/>
            <a:ext cx="8852378" cy="369332"/>
          </a:xfrm>
          <a:prstGeom prst="rect">
            <a:avLst/>
          </a:prstGeom>
          <a:noFill/>
        </p:spPr>
        <p:txBody>
          <a:bodyPr wrap="none" rtlCol="0">
            <a:spAutoFit/>
          </a:bodyPr>
          <a:lstStyle/>
          <a:p>
            <a:r>
              <a:rPr lang="en-US" dirty="0" smtClean="0"/>
              <a:t>UT Libraries Diversity Committee                                        Black Issues Conference Feb 18, 2012</a:t>
            </a:r>
            <a:endParaRPr lang="en-US" dirty="0"/>
          </a:p>
        </p:txBody>
      </p:sp>
      <p:pic>
        <p:nvPicPr>
          <p:cNvPr id="2" name="Picture 1" descr="bwhand.tif"/>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1800" y="2224266"/>
            <a:ext cx="3200400" cy="3200400"/>
          </a:xfrm>
          <a:prstGeom prst="rect">
            <a:avLst/>
          </a:prstGeom>
          <a:effectLst>
            <a:outerShdw blurRad="50800" dist="38100" dir="2700000" algn="tl" rotWithShape="0">
              <a:prstClr val="black">
                <a:alpha val="40000"/>
              </a:prstClr>
            </a:outerShdw>
          </a:effectLst>
        </p:spPr>
      </p:pic>
      <p:sp>
        <p:nvSpPr>
          <p:cNvPr id="3" name="TextBox 2"/>
          <p:cNvSpPr txBox="1"/>
          <p:nvPr/>
        </p:nvSpPr>
        <p:spPr>
          <a:xfrm>
            <a:off x="2727652" y="5601381"/>
            <a:ext cx="3788367" cy="523220"/>
          </a:xfrm>
          <a:prstGeom prst="rect">
            <a:avLst/>
          </a:prstGeom>
          <a:noFill/>
        </p:spPr>
        <p:txBody>
          <a:bodyPr wrap="none" rtlCol="0">
            <a:spAutoFit/>
          </a:bodyPr>
          <a:lstStyle/>
          <a:p>
            <a:r>
              <a:rPr lang="en-US" sz="2800" b="1" dirty="0" err="1" smtClean="0"/>
              <a:t>www.lib.utk.edu</a:t>
            </a:r>
            <a:r>
              <a:rPr lang="en-US" sz="2800" b="1" dirty="0" smtClean="0"/>
              <a:t>/studio</a:t>
            </a:r>
            <a:endParaRPr lang="en-US" sz="2800" b="1" dirty="0"/>
          </a:p>
        </p:txBody>
      </p:sp>
    </p:spTree>
    <p:extLst>
      <p:ext uri="{BB962C8B-B14F-4D97-AF65-F5344CB8AC3E}">
        <p14:creationId xmlns:p14="http://schemas.microsoft.com/office/powerpoint/2010/main" val="153361852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a:t>
            </a:r>
            <a:endParaRPr lang="en-US" dirty="0"/>
          </a:p>
        </p:txBody>
      </p:sp>
      <p:sp>
        <p:nvSpPr>
          <p:cNvPr id="3" name="Content Placeholder 2"/>
          <p:cNvSpPr>
            <a:spLocks noGrp="1"/>
          </p:cNvSpPr>
          <p:nvPr>
            <p:ph idx="1"/>
          </p:nvPr>
        </p:nvSpPr>
        <p:spPr/>
        <p:txBody>
          <a:bodyPr/>
          <a:lstStyle/>
          <a:p>
            <a:r>
              <a:rPr lang="en-US" dirty="0" smtClean="0"/>
              <a:t>Have you ever been to the studio?</a:t>
            </a:r>
          </a:p>
          <a:p>
            <a:pPr lvl="1"/>
            <a:r>
              <a:rPr lang="en-US" dirty="0" smtClean="0"/>
              <a:t>Yes</a:t>
            </a:r>
          </a:p>
          <a:p>
            <a:pPr lvl="1"/>
            <a:r>
              <a:rPr lang="en-US" dirty="0" smtClean="0"/>
              <a:t>No</a:t>
            </a:r>
          </a:p>
          <a:p>
            <a:pPr lvl="1"/>
            <a:r>
              <a:rPr lang="en-US" dirty="0" smtClean="0"/>
              <a:t>What is the studio?</a:t>
            </a:r>
            <a:endParaRPr lang="en-US" dirty="0"/>
          </a:p>
        </p:txBody>
      </p:sp>
      <p:sp>
        <p:nvSpPr>
          <p:cNvPr id="4" name="Rectangle 3"/>
          <p:cNvSpPr/>
          <p:nvPr/>
        </p:nvSpPr>
        <p:spPr>
          <a:xfrm>
            <a:off x="8230317" y="4939793"/>
            <a:ext cx="612517" cy="1200329"/>
          </a:xfrm>
          <a:prstGeom prst="rect">
            <a:avLst/>
          </a:prstGeom>
        </p:spPr>
        <p:txBody>
          <a:bodyPr wrap="none">
            <a:spAutoFit/>
          </a:bodyPr>
          <a:lstStyle/>
          <a:p>
            <a:pPr lvl="0"/>
            <a:r>
              <a:rPr lang="en-US" sz="7200" dirty="0">
                <a:solidFill>
                  <a:srgbClr val="FF6600"/>
                </a:solidFill>
              </a:rPr>
              <a:t>?</a:t>
            </a:r>
          </a:p>
        </p:txBody>
      </p:sp>
    </p:spTree>
    <p:extLst>
      <p:ext uri="{BB962C8B-B14F-4D97-AF65-F5344CB8AC3E}">
        <p14:creationId xmlns:p14="http://schemas.microsoft.com/office/powerpoint/2010/main" val="3574829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 Production</a:t>
            </a:r>
            <a:endParaRPr lang="en-US" dirty="0"/>
          </a:p>
        </p:txBody>
      </p:sp>
      <p:pic>
        <p:nvPicPr>
          <p:cNvPr id="6" name="Content Placeholder 5" descr="Studio Busy Time Pics - 10.jpg"/>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12904" r="12904"/>
          <a:stretch>
            <a:fillRect/>
          </a:stretch>
        </p:blipFill>
        <p:spPr>
          <a:effectLst>
            <a:outerShdw blurRad="50800" dist="38100" dir="2700000" algn="tl" rotWithShape="0">
              <a:prstClr val="black">
                <a:alpha val="40000"/>
              </a:prstClr>
            </a:outerShdw>
          </a:effectLst>
        </p:spPr>
      </p:pic>
      <p:sp>
        <p:nvSpPr>
          <p:cNvPr id="5" name="Content Placeholder 4"/>
          <p:cNvSpPr>
            <a:spLocks noGrp="1"/>
          </p:cNvSpPr>
          <p:nvPr>
            <p:ph sz="half" idx="2"/>
          </p:nvPr>
        </p:nvSpPr>
        <p:spPr/>
        <p:txBody>
          <a:bodyPr>
            <a:normAutofit/>
          </a:bodyPr>
          <a:lstStyle/>
          <a:p>
            <a:r>
              <a:rPr lang="en-US" sz="2800" dirty="0" smtClean="0"/>
              <a:t>Audio, video, and graphics workstations</a:t>
            </a:r>
          </a:p>
          <a:p>
            <a:r>
              <a:rPr lang="en-US" sz="2800" dirty="0" smtClean="0"/>
              <a:t>Input equipment</a:t>
            </a:r>
          </a:p>
          <a:p>
            <a:r>
              <a:rPr lang="en-US" sz="2800" dirty="0" smtClean="0"/>
              <a:t>Industry standard software</a:t>
            </a:r>
          </a:p>
          <a:p>
            <a:r>
              <a:rPr lang="en-US" sz="2800" dirty="0" smtClean="0"/>
              <a:t>Learning resources</a:t>
            </a:r>
            <a:endParaRPr lang="en-US" sz="2800" dirty="0"/>
          </a:p>
        </p:txBody>
      </p:sp>
    </p:spTree>
    <p:extLst>
      <p:ext uri="{BB962C8B-B14F-4D97-AF65-F5344CB8AC3E}">
        <p14:creationId xmlns:p14="http://schemas.microsoft.com/office/powerpoint/2010/main" val="206941711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Sound Rooms</a:t>
            </a:r>
            <a:endParaRPr lang="en-US" dirty="0"/>
          </a:p>
        </p:txBody>
      </p:sp>
      <p:pic>
        <p:nvPicPr>
          <p:cNvPr id="5" name="Content Placeholder 4" descr="Screen shot 2012-02-15 at 12.43.46 PM.png"/>
          <p:cNvPicPr>
            <a:picLocks noGrp="1" noChangeAspect="1"/>
          </p:cNvPicPr>
          <p:nvPr>
            <p:ph sz="half" idx="1"/>
          </p:nvPr>
        </p:nvPicPr>
        <p:blipFill>
          <a:blip r:embed="rId3">
            <a:extLst>
              <a:ext uri="{28A0092B-C50C-407E-A947-70E740481C1C}">
                <a14:useLocalDpi xmlns:a14="http://schemas.microsoft.com/office/drawing/2010/main" val="0"/>
              </a:ext>
            </a:extLst>
          </a:blip>
          <a:srcRect l="12980" r="12980"/>
          <a:stretch>
            <a:fillRect/>
          </a:stretch>
        </p:blipFill>
        <p:spPr>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lstStyle/>
          <a:p>
            <a:r>
              <a:rPr lang="en-US" dirty="0" smtClean="0"/>
              <a:t>2 rooms for sound recording</a:t>
            </a:r>
          </a:p>
          <a:p>
            <a:r>
              <a:rPr lang="en-US" dirty="0" smtClean="0"/>
              <a:t>Software for recording and editing sound includes:</a:t>
            </a:r>
          </a:p>
          <a:p>
            <a:pPr lvl="1"/>
            <a:r>
              <a:rPr lang="en-US" dirty="0" err="1" smtClean="0"/>
              <a:t>GarageBand</a:t>
            </a:r>
            <a:endParaRPr lang="en-US" dirty="0" smtClean="0"/>
          </a:p>
          <a:p>
            <a:pPr lvl="1"/>
            <a:r>
              <a:rPr lang="en-US" dirty="0" smtClean="0"/>
              <a:t>Pro Tools</a:t>
            </a:r>
          </a:p>
          <a:p>
            <a:pPr lvl="1"/>
            <a:r>
              <a:rPr lang="en-US" dirty="0" smtClean="0"/>
              <a:t>Logic</a:t>
            </a:r>
          </a:p>
          <a:p>
            <a:r>
              <a:rPr lang="en-US" dirty="0" smtClean="0"/>
              <a:t>USB and XLR microphones</a:t>
            </a:r>
          </a:p>
          <a:p>
            <a:r>
              <a:rPr lang="en-US" dirty="0" smtClean="0"/>
              <a:t>USB keyboards</a:t>
            </a:r>
            <a:endParaRPr lang="en-US" dirty="0"/>
          </a:p>
        </p:txBody>
      </p:sp>
    </p:spTree>
    <p:extLst>
      <p:ext uri="{BB962C8B-B14F-4D97-AF65-F5344CB8AC3E}">
        <p14:creationId xmlns:p14="http://schemas.microsoft.com/office/powerpoint/2010/main" val="2524703465"/>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Checkout Equipment</a:t>
            </a:r>
            <a:endParaRPr lang="en-US" dirty="0"/>
          </a:p>
        </p:txBody>
      </p:sp>
      <p:pic>
        <p:nvPicPr>
          <p:cNvPr id="5" name="Content Placeholder 4" descr="audio recorder.jpg"/>
          <p:cNvPicPr>
            <a:picLocks noGrp="1" noChangeAspect="1"/>
          </p:cNvPicPr>
          <p:nvPr>
            <p:ph sz="half" idx="1"/>
          </p:nvPr>
        </p:nvPicPr>
        <p:blipFill>
          <a:blip r:embed="rId2">
            <a:extLst>
              <a:ext uri="{28A0092B-C50C-407E-A947-70E740481C1C}">
                <a14:useLocalDpi xmlns:a14="http://schemas.microsoft.com/office/drawing/2010/main" val="0"/>
              </a:ext>
            </a:extLst>
          </a:blip>
          <a:srcRect l="12904" r="12904"/>
          <a:stretch>
            <a:fillRect/>
          </a:stretch>
        </p:blipFill>
        <p:spPr>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normAutofit fontScale="92500" lnSpcReduction="20000"/>
          </a:bodyPr>
          <a:lstStyle/>
          <a:p>
            <a:r>
              <a:rPr lang="en-US" dirty="0" smtClean="0"/>
              <a:t>Checkout for 1-3 days</a:t>
            </a:r>
          </a:p>
          <a:p>
            <a:r>
              <a:rPr lang="en-US" dirty="0" smtClean="0"/>
              <a:t>Reserve in advance</a:t>
            </a:r>
          </a:p>
          <a:p>
            <a:r>
              <a:rPr lang="en-US" dirty="0" smtClean="0"/>
              <a:t>Certification required for checkout</a:t>
            </a:r>
          </a:p>
          <a:p>
            <a:r>
              <a:rPr lang="en-US" dirty="0" smtClean="0"/>
              <a:t>Equipment Available:</a:t>
            </a:r>
          </a:p>
          <a:p>
            <a:pPr lvl="1"/>
            <a:r>
              <a:rPr lang="en-US" dirty="0" smtClean="0"/>
              <a:t>Digital Audio Recorders</a:t>
            </a:r>
          </a:p>
          <a:p>
            <a:pPr lvl="1"/>
            <a:r>
              <a:rPr lang="en-US" dirty="0" smtClean="0"/>
              <a:t>Video Cameras</a:t>
            </a:r>
          </a:p>
          <a:p>
            <a:pPr lvl="1"/>
            <a:r>
              <a:rPr lang="en-US" dirty="0" smtClean="0"/>
              <a:t>Digital &amp; SLR Cameras</a:t>
            </a:r>
          </a:p>
          <a:p>
            <a:pPr lvl="1"/>
            <a:r>
              <a:rPr lang="en-US" dirty="0" smtClean="0"/>
              <a:t>Lighting Kits</a:t>
            </a:r>
          </a:p>
          <a:p>
            <a:pPr lvl="1"/>
            <a:r>
              <a:rPr lang="en-US" dirty="0" smtClean="0"/>
              <a:t>Green Screens</a:t>
            </a:r>
          </a:p>
          <a:p>
            <a:pPr lvl="1"/>
            <a:r>
              <a:rPr lang="en-US" dirty="0"/>
              <a:t>e</a:t>
            </a:r>
            <a:r>
              <a:rPr lang="en-US" dirty="0" smtClean="0"/>
              <a:t>tc.</a:t>
            </a:r>
          </a:p>
          <a:p>
            <a:endParaRPr lang="en-US" dirty="0"/>
          </a:p>
        </p:txBody>
      </p:sp>
    </p:spTree>
    <p:extLst>
      <p:ext uri="{BB962C8B-B14F-4D97-AF65-F5344CB8AC3E}">
        <p14:creationId xmlns:p14="http://schemas.microsoft.com/office/powerpoint/2010/main" val="67031931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Reservations</a:t>
            </a:r>
            <a:endParaRPr lang="en-US" dirty="0"/>
          </a:p>
        </p:txBody>
      </p:sp>
      <p:pic>
        <p:nvPicPr>
          <p:cNvPr id="5" name="Content Placeholder 4" descr="Screen shot 2012-02-15 at 1.06.54 PM.png"/>
          <p:cNvPicPr>
            <a:picLocks noGrp="1" noChangeAspect="1"/>
          </p:cNvPicPr>
          <p:nvPr>
            <p:ph sz="half" idx="1"/>
          </p:nvPr>
        </p:nvPicPr>
        <p:blipFill>
          <a:blip r:embed="rId2">
            <a:extLst>
              <a:ext uri="{28A0092B-C50C-407E-A947-70E740481C1C}">
                <a14:useLocalDpi xmlns:a14="http://schemas.microsoft.com/office/drawing/2010/main" val="0"/>
              </a:ext>
            </a:extLst>
          </a:blip>
          <a:srcRect t="-7691" b="-7691"/>
          <a:stretch>
            <a:fillRect/>
          </a:stretch>
        </p:blipFill>
        <p:spPr>
          <a:effectLst>
            <a:outerShdw blurRad="50800" dist="38100" dir="2700000" algn="tl" rotWithShape="0">
              <a:prstClr val="black">
                <a:alpha val="40000"/>
              </a:prstClr>
            </a:outerShdw>
          </a:effectLst>
        </p:spPr>
      </p:pic>
      <p:sp>
        <p:nvSpPr>
          <p:cNvPr id="4" name="Content Placeholder 3"/>
          <p:cNvSpPr>
            <a:spLocks noGrp="1"/>
          </p:cNvSpPr>
          <p:nvPr>
            <p:ph sz="half" idx="2"/>
          </p:nvPr>
        </p:nvSpPr>
        <p:spPr/>
        <p:txBody>
          <a:bodyPr/>
          <a:lstStyle/>
          <a:p>
            <a:r>
              <a:rPr lang="en-US" dirty="0" smtClean="0"/>
              <a:t>Reservations can be made in advance by phone, email, or at The Studio desk</a:t>
            </a:r>
          </a:p>
          <a:p>
            <a:r>
              <a:rPr lang="en-US" dirty="0" smtClean="0"/>
              <a:t>Checkout equipment can be reserved for up to 3 days</a:t>
            </a:r>
          </a:p>
          <a:p>
            <a:r>
              <a:rPr lang="en-US" dirty="0" smtClean="0"/>
              <a:t>Reserve workstations for times you are available</a:t>
            </a:r>
          </a:p>
          <a:p>
            <a:r>
              <a:rPr lang="en-US" dirty="0" smtClean="0"/>
              <a:t>Sound rooms are popular – reserve in advance</a:t>
            </a:r>
            <a:endParaRPr lang="en-US" dirty="0"/>
          </a:p>
        </p:txBody>
      </p:sp>
    </p:spTree>
    <p:extLst>
      <p:ext uri="{BB962C8B-B14F-4D97-AF65-F5344CB8AC3E}">
        <p14:creationId xmlns:p14="http://schemas.microsoft.com/office/powerpoint/2010/main" val="293075217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The Studio: Student Perspective</a:t>
            </a:r>
            <a:endParaRPr lang="en-US" dirty="0"/>
          </a:p>
        </p:txBody>
      </p:sp>
      <p:sp>
        <p:nvSpPr>
          <p:cNvPr id="6" name="TextBox 5"/>
          <p:cNvSpPr txBox="1"/>
          <p:nvPr/>
        </p:nvSpPr>
        <p:spPr>
          <a:xfrm>
            <a:off x="191961" y="6291269"/>
            <a:ext cx="8852378" cy="369332"/>
          </a:xfrm>
          <a:prstGeom prst="rect">
            <a:avLst/>
          </a:prstGeom>
          <a:noFill/>
        </p:spPr>
        <p:txBody>
          <a:bodyPr wrap="none" rtlCol="0">
            <a:spAutoFit/>
          </a:bodyPr>
          <a:lstStyle/>
          <a:p>
            <a:r>
              <a:rPr lang="en-US" dirty="0" smtClean="0"/>
              <a:t>UT Libraries Diversity Committee                                        Black Issues Conference Feb 18, 2012</a:t>
            </a:r>
            <a:endParaRPr lang="en-US" dirty="0"/>
          </a:p>
        </p:txBody>
      </p:sp>
      <p:pic>
        <p:nvPicPr>
          <p:cNvPr id="3" name="Picture 2" descr="usb keyboard.jpg"/>
          <p:cNvPicPr>
            <a:picLocks noChangeAspect="1"/>
          </p:cNvPicPr>
          <p:nvPr/>
        </p:nvPicPr>
        <p:blipFill rotWithShape="1">
          <a:blip r:embed="rId3">
            <a:extLst>
              <a:ext uri="{28A0092B-C50C-407E-A947-70E740481C1C}">
                <a14:useLocalDpi xmlns:a14="http://schemas.microsoft.com/office/drawing/2010/main" val="0"/>
              </a:ext>
            </a:extLst>
          </a:blip>
          <a:srcRect l="13393" r="14881"/>
          <a:stretch/>
        </p:blipFill>
        <p:spPr>
          <a:xfrm>
            <a:off x="3084286" y="2497667"/>
            <a:ext cx="2914952" cy="3048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2593639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a:t>
            </a:r>
            <a:endParaRPr lang="en-US" dirty="0"/>
          </a:p>
        </p:txBody>
      </p:sp>
      <p:sp>
        <p:nvSpPr>
          <p:cNvPr id="3" name="Content Placeholder 2"/>
          <p:cNvSpPr>
            <a:spLocks noGrp="1"/>
          </p:cNvSpPr>
          <p:nvPr>
            <p:ph idx="1"/>
          </p:nvPr>
        </p:nvSpPr>
        <p:spPr/>
        <p:txBody>
          <a:bodyPr/>
          <a:lstStyle/>
          <a:p>
            <a:r>
              <a:rPr lang="en-US" dirty="0" smtClean="0"/>
              <a:t>Have you ever recorded music?</a:t>
            </a:r>
          </a:p>
          <a:p>
            <a:pPr lvl="1"/>
            <a:r>
              <a:rPr lang="en-US" dirty="0" smtClean="0"/>
              <a:t>Yes</a:t>
            </a:r>
          </a:p>
          <a:p>
            <a:pPr lvl="1"/>
            <a:r>
              <a:rPr lang="en-US" dirty="0" smtClean="0"/>
              <a:t>No</a:t>
            </a:r>
          </a:p>
          <a:p>
            <a:pPr lvl="1"/>
            <a:r>
              <a:rPr lang="en-US" dirty="0" smtClean="0"/>
              <a:t>Want to but </a:t>
            </a:r>
            <a:r>
              <a:rPr lang="en-US" smtClean="0"/>
              <a:t>don’t know how</a:t>
            </a:r>
            <a:endParaRPr lang="en-US" dirty="0"/>
          </a:p>
        </p:txBody>
      </p:sp>
      <p:sp>
        <p:nvSpPr>
          <p:cNvPr id="4" name="Rectangle 3"/>
          <p:cNvSpPr/>
          <p:nvPr/>
        </p:nvSpPr>
        <p:spPr>
          <a:xfrm>
            <a:off x="8230317" y="4939793"/>
            <a:ext cx="612517" cy="1200329"/>
          </a:xfrm>
          <a:prstGeom prst="rect">
            <a:avLst/>
          </a:prstGeom>
        </p:spPr>
        <p:txBody>
          <a:bodyPr wrap="none">
            <a:spAutoFit/>
          </a:bodyPr>
          <a:lstStyle/>
          <a:p>
            <a:pPr lvl="0"/>
            <a:r>
              <a:rPr lang="en-US" sz="7200" dirty="0">
                <a:solidFill>
                  <a:srgbClr val="FF6600"/>
                </a:solidFill>
              </a:rPr>
              <a:t>?</a:t>
            </a:r>
          </a:p>
        </p:txBody>
      </p:sp>
    </p:spTree>
    <p:extLst>
      <p:ext uri="{BB962C8B-B14F-4D97-AF65-F5344CB8AC3E}">
        <p14:creationId xmlns:p14="http://schemas.microsoft.com/office/powerpoint/2010/main" val="1118931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Sound Rooms</a:t>
            </a:r>
            <a:endParaRPr lang="en-US" dirty="0"/>
          </a:p>
        </p:txBody>
      </p:sp>
      <p:pic>
        <p:nvPicPr>
          <p:cNvPr id="19" name="Content Placeholder 18" descr="IMG_8989.JPG"/>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l="17026" r="17026"/>
          <a:stretch>
            <a:fillRect/>
          </a:stretch>
        </p:blipFill>
        <p:spPr>
          <a:effectLst>
            <a:outerShdw blurRad="50800" dist="38100" dir="2700000" algn="tl" rotWithShape="0">
              <a:prstClr val="black">
                <a:alpha val="40000"/>
              </a:prstClr>
            </a:outerShdw>
          </a:effectLst>
        </p:spPr>
      </p:pic>
      <p:pic>
        <p:nvPicPr>
          <p:cNvPr id="20" name="Content Placeholder 19" descr="IMG_8983.JPG"/>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17026" r="17026"/>
          <a:stretch>
            <a:fillRect/>
          </a:stretch>
        </p:blipFill>
        <p:spPr>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9721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Trey’s Music</a:t>
            </a:r>
            <a:endParaRPr lang="en-US" dirty="0"/>
          </a:p>
        </p:txBody>
      </p:sp>
      <p:pic>
        <p:nvPicPr>
          <p:cNvPr id="7" name="Content Placeholder 6" descr="Screen shot 2012-02-16 at 2.17.18 AM.png"/>
          <p:cNvPicPr>
            <a:picLocks noGrp="1" noChangeAspect="1"/>
          </p:cNvPicPr>
          <p:nvPr>
            <p:ph idx="1"/>
          </p:nvPr>
        </p:nvPicPr>
        <p:blipFill>
          <a:blip r:embed="rId4">
            <a:extLst>
              <a:ext uri="{28A0092B-C50C-407E-A947-70E740481C1C}">
                <a14:useLocalDpi xmlns:a14="http://schemas.microsoft.com/office/drawing/2010/main" val="0"/>
              </a:ext>
            </a:extLst>
          </a:blip>
          <a:srcRect t="4868" b="4868"/>
          <a:stretch>
            <a:fillRect/>
          </a:stretch>
        </p:blipFill>
        <p:spPr>
          <a:xfrm>
            <a:off x="645253" y="1909462"/>
            <a:ext cx="7805583" cy="4403758"/>
          </a:xfrm>
          <a:effectLst>
            <a:outerShdw blurRad="50800" dist="38100" dir="2700000" algn="tl" rotWithShape="0">
              <a:prstClr val="black">
                <a:alpha val="40000"/>
              </a:prstClr>
            </a:outerShdw>
          </a:effectLst>
        </p:spPr>
      </p:pic>
      <p:pic>
        <p:nvPicPr>
          <p:cNvPr id="8" name="(11) Happines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84163" y="6313220"/>
            <a:ext cx="473330" cy="473330"/>
          </a:xfrm>
          <a:prstGeom prst="rect">
            <a:avLst/>
          </a:prstGeom>
        </p:spPr>
      </p:pic>
      <p:sp>
        <p:nvSpPr>
          <p:cNvPr id="9" name="TextBox 8"/>
          <p:cNvSpPr txBox="1"/>
          <p:nvPr/>
        </p:nvSpPr>
        <p:spPr>
          <a:xfrm>
            <a:off x="2328429" y="6338160"/>
            <a:ext cx="4438134" cy="523220"/>
          </a:xfrm>
          <a:prstGeom prst="rect">
            <a:avLst/>
          </a:prstGeom>
          <a:noFill/>
        </p:spPr>
        <p:txBody>
          <a:bodyPr wrap="none" rtlCol="0">
            <a:spAutoFit/>
          </a:bodyPr>
          <a:lstStyle/>
          <a:p>
            <a:r>
              <a:rPr lang="en-US" sz="2800" b="1" dirty="0" smtClean="0"/>
              <a:t>“Happiness” by Trey Hobson</a:t>
            </a:r>
            <a:endParaRPr lang="en-US" sz="2800" b="1" dirty="0"/>
          </a:p>
        </p:txBody>
      </p:sp>
    </p:spTree>
    <p:extLst>
      <p:ext uri="{BB962C8B-B14F-4D97-AF65-F5344CB8AC3E}">
        <p14:creationId xmlns:p14="http://schemas.microsoft.com/office/powerpoint/2010/main" val="2117937552"/>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22511"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09766" y="490961"/>
            <a:ext cx="2407430" cy="1477327"/>
          </a:xfrm>
          <a:prstGeom prst="rect">
            <a:avLst/>
          </a:prstGeom>
          <a:noFill/>
        </p:spPr>
        <p:txBody>
          <a:bodyPr wrap="none" rtlCol="0">
            <a:spAutoFit/>
          </a:bodyPr>
          <a:lstStyle/>
          <a:p>
            <a:pPr algn="ctr"/>
            <a:r>
              <a:rPr lang="en-US" sz="2400" b="1" dirty="0" smtClean="0"/>
              <a:t>Allison Sharp</a:t>
            </a:r>
          </a:p>
          <a:p>
            <a:pPr algn="ctr"/>
            <a:r>
              <a:rPr lang="en-US" sz="1600" dirty="0" smtClean="0"/>
              <a:t>Instructional Librarian</a:t>
            </a:r>
          </a:p>
          <a:p>
            <a:pPr algn="ctr"/>
            <a:r>
              <a:rPr lang="en-US" sz="1600" dirty="0" smtClean="0"/>
              <a:t>for Student Engagement &amp;</a:t>
            </a:r>
          </a:p>
          <a:p>
            <a:pPr algn="ctr"/>
            <a:r>
              <a:rPr lang="en-US" sz="1600" dirty="0" smtClean="0"/>
              <a:t>Learning Technologies</a:t>
            </a:r>
          </a:p>
          <a:p>
            <a:pPr algn="ctr"/>
            <a:r>
              <a:rPr lang="en-US" dirty="0" smtClean="0"/>
              <a:t>Favorite Band: U2</a:t>
            </a:r>
            <a:endParaRPr lang="en-US" dirty="0"/>
          </a:p>
        </p:txBody>
      </p:sp>
      <p:pic>
        <p:nvPicPr>
          <p:cNvPr id="10" name="Picture 9" descr="U2.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003" y="1953647"/>
            <a:ext cx="1808363" cy="1808363"/>
          </a:xfrm>
          <a:prstGeom prst="rect">
            <a:avLst/>
          </a:prstGeom>
          <a:effectLst>
            <a:outerShdw blurRad="50800" dist="38100" dir="2700000" algn="tl" rotWithShape="0">
              <a:prstClr val="black">
                <a:alpha val="40000"/>
              </a:prstClr>
            </a:outerShdw>
          </a:effectLst>
        </p:spPr>
      </p:pic>
      <p:sp>
        <p:nvSpPr>
          <p:cNvPr id="11" name="TextBox 10"/>
          <p:cNvSpPr txBox="1"/>
          <p:nvPr/>
        </p:nvSpPr>
        <p:spPr>
          <a:xfrm>
            <a:off x="2952344" y="3581803"/>
            <a:ext cx="2893240" cy="1508105"/>
          </a:xfrm>
          <a:prstGeom prst="rect">
            <a:avLst/>
          </a:prstGeom>
          <a:noFill/>
        </p:spPr>
        <p:txBody>
          <a:bodyPr wrap="none" rtlCol="0">
            <a:spAutoFit/>
          </a:bodyPr>
          <a:lstStyle/>
          <a:p>
            <a:pPr algn="ctr"/>
            <a:r>
              <a:rPr lang="en-US" sz="2400" b="1" dirty="0" smtClean="0"/>
              <a:t>Laurie Roberson</a:t>
            </a:r>
          </a:p>
          <a:p>
            <a:pPr algn="ctr"/>
            <a:r>
              <a:rPr lang="en-US" sz="1600" dirty="0" smtClean="0"/>
              <a:t>Director of Student Services,</a:t>
            </a:r>
          </a:p>
          <a:p>
            <a:pPr algn="ctr"/>
            <a:r>
              <a:rPr lang="en-US" sz="1600" dirty="0" smtClean="0"/>
              <a:t>College of Architecture &amp; Design</a:t>
            </a:r>
          </a:p>
          <a:p>
            <a:pPr algn="ctr"/>
            <a:r>
              <a:rPr lang="en-US" dirty="0" smtClean="0"/>
              <a:t>Favorite Song: “A New Day</a:t>
            </a:r>
          </a:p>
          <a:p>
            <a:pPr algn="ctr"/>
            <a:r>
              <a:rPr lang="en-US" dirty="0" smtClean="0"/>
              <a:t>Has Come” Celine Dion</a:t>
            </a:r>
          </a:p>
        </p:txBody>
      </p:sp>
      <p:sp>
        <p:nvSpPr>
          <p:cNvPr id="13" name="TextBox 12"/>
          <p:cNvSpPr txBox="1"/>
          <p:nvPr/>
        </p:nvSpPr>
        <p:spPr>
          <a:xfrm>
            <a:off x="5571357" y="497038"/>
            <a:ext cx="3659100" cy="1508105"/>
          </a:xfrm>
          <a:prstGeom prst="rect">
            <a:avLst/>
          </a:prstGeom>
          <a:noFill/>
        </p:spPr>
        <p:txBody>
          <a:bodyPr wrap="none" rtlCol="0">
            <a:spAutoFit/>
          </a:bodyPr>
          <a:lstStyle/>
          <a:p>
            <a:pPr algn="ctr"/>
            <a:r>
              <a:rPr lang="en-US" sz="2400" b="1" dirty="0" smtClean="0"/>
              <a:t>Matt Jordan</a:t>
            </a:r>
          </a:p>
          <a:p>
            <a:pPr algn="ctr"/>
            <a:r>
              <a:rPr lang="en-US" sz="1600" dirty="0" smtClean="0"/>
              <a:t>Library Departmental Supervisor</a:t>
            </a:r>
          </a:p>
          <a:p>
            <a:pPr algn="ctr"/>
            <a:r>
              <a:rPr lang="en-US" sz="1600" dirty="0" smtClean="0"/>
              <a:t>George F. </a:t>
            </a:r>
            <a:r>
              <a:rPr lang="en-US" sz="1600" dirty="0" err="1" smtClean="0"/>
              <a:t>DeVine</a:t>
            </a:r>
            <a:r>
              <a:rPr lang="en-US" sz="1600" dirty="0" smtClean="0"/>
              <a:t> Music Library</a:t>
            </a:r>
          </a:p>
          <a:p>
            <a:pPr algn="ctr"/>
            <a:r>
              <a:rPr lang="en-US" dirty="0" smtClean="0"/>
              <a:t>Favorite Album: “You Are Not Alone”</a:t>
            </a:r>
          </a:p>
          <a:p>
            <a:pPr algn="ctr"/>
            <a:r>
              <a:rPr lang="en-US" dirty="0" smtClean="0"/>
              <a:t>- Mavis Staples</a:t>
            </a:r>
          </a:p>
        </p:txBody>
      </p:sp>
      <p:pic>
        <p:nvPicPr>
          <p:cNvPr id="15" name="Picture 14" descr="Céline_Dion_-_A_New_Day_Has_Com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6925" y="5044489"/>
            <a:ext cx="1798113" cy="1798113"/>
          </a:xfrm>
          <a:prstGeom prst="rect">
            <a:avLst/>
          </a:prstGeom>
          <a:effectLst>
            <a:outerShdw blurRad="50800" dist="38100" dir="2700000" algn="tl" rotWithShape="0">
              <a:prstClr val="black">
                <a:alpha val="40000"/>
              </a:prstClr>
            </a:outerShdw>
          </a:effectLst>
        </p:spPr>
      </p:pic>
      <p:sp>
        <p:nvSpPr>
          <p:cNvPr id="17" name="TextBox 16"/>
          <p:cNvSpPr txBox="1"/>
          <p:nvPr/>
        </p:nvSpPr>
        <p:spPr>
          <a:xfrm>
            <a:off x="256753" y="3779137"/>
            <a:ext cx="2313454" cy="1231106"/>
          </a:xfrm>
          <a:prstGeom prst="rect">
            <a:avLst/>
          </a:prstGeom>
          <a:noFill/>
        </p:spPr>
        <p:txBody>
          <a:bodyPr wrap="none" rtlCol="0">
            <a:spAutoFit/>
          </a:bodyPr>
          <a:lstStyle/>
          <a:p>
            <a:pPr algn="ctr"/>
            <a:r>
              <a:rPr lang="en-US" sz="2400" b="1" dirty="0" smtClean="0"/>
              <a:t>Trey Hobson</a:t>
            </a:r>
          </a:p>
          <a:p>
            <a:pPr algn="ctr"/>
            <a:r>
              <a:rPr lang="en-US" sz="1600" dirty="0" smtClean="0"/>
              <a:t>Student in Psychology</a:t>
            </a:r>
          </a:p>
          <a:p>
            <a:pPr algn="ctr"/>
            <a:r>
              <a:rPr lang="en-US" sz="1600" dirty="0"/>
              <a:t>&amp;</a:t>
            </a:r>
            <a:r>
              <a:rPr lang="en-US" sz="1600" dirty="0" smtClean="0"/>
              <a:t> Sociology</a:t>
            </a:r>
          </a:p>
          <a:p>
            <a:pPr algn="ctr"/>
            <a:r>
              <a:rPr lang="en-US" dirty="0" smtClean="0"/>
              <a:t>Favorite Artist: R. Kelly</a:t>
            </a:r>
            <a:endParaRPr lang="en-US" dirty="0"/>
          </a:p>
        </p:txBody>
      </p:sp>
      <p:sp>
        <p:nvSpPr>
          <p:cNvPr id="20" name="TextBox 19"/>
          <p:cNvSpPr txBox="1"/>
          <p:nvPr/>
        </p:nvSpPr>
        <p:spPr>
          <a:xfrm>
            <a:off x="6012622" y="3779137"/>
            <a:ext cx="2776571" cy="1231106"/>
          </a:xfrm>
          <a:prstGeom prst="rect">
            <a:avLst/>
          </a:prstGeom>
          <a:noFill/>
        </p:spPr>
        <p:txBody>
          <a:bodyPr wrap="none" rtlCol="0">
            <a:spAutoFit/>
          </a:bodyPr>
          <a:lstStyle/>
          <a:p>
            <a:pPr algn="ctr"/>
            <a:r>
              <a:rPr lang="en-US" sz="2400" b="1" dirty="0" smtClean="0"/>
              <a:t>Michelle Brannen</a:t>
            </a:r>
          </a:p>
          <a:p>
            <a:pPr algn="ctr"/>
            <a:r>
              <a:rPr lang="en-US" sz="1600" dirty="0" smtClean="0"/>
              <a:t>Senior IT </a:t>
            </a:r>
            <a:r>
              <a:rPr lang="en-US" sz="1600" dirty="0" err="1" smtClean="0"/>
              <a:t>Technolgist</a:t>
            </a:r>
            <a:r>
              <a:rPr lang="en-US" sz="1600" dirty="0" smtClean="0"/>
              <a:t> II</a:t>
            </a:r>
          </a:p>
          <a:p>
            <a:pPr algn="ctr"/>
            <a:r>
              <a:rPr lang="en-US" sz="1600" dirty="0" smtClean="0"/>
              <a:t>The Studio @ Hodges Library</a:t>
            </a:r>
          </a:p>
          <a:p>
            <a:pPr algn="ctr"/>
            <a:r>
              <a:rPr lang="en-US" dirty="0" smtClean="0"/>
              <a:t>Favorite Artist: Frank Zappa</a:t>
            </a:r>
          </a:p>
        </p:txBody>
      </p:sp>
      <p:pic>
        <p:nvPicPr>
          <p:cNvPr id="22" name="Picture 21" descr="zappa.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1447" y="5000463"/>
            <a:ext cx="1796099" cy="1796099"/>
          </a:xfrm>
          <a:prstGeom prst="rect">
            <a:avLst/>
          </a:prstGeom>
          <a:effectLst>
            <a:outerShdw blurRad="50800" dist="38100" dir="2700000" algn="tl" rotWithShape="0">
              <a:prstClr val="black">
                <a:alpha val="40000"/>
              </a:prstClr>
            </a:outerShdw>
          </a:effectLst>
        </p:spPr>
      </p:pic>
      <p:sp>
        <p:nvSpPr>
          <p:cNvPr id="25" name="TextBox 24"/>
          <p:cNvSpPr txBox="1"/>
          <p:nvPr/>
        </p:nvSpPr>
        <p:spPr>
          <a:xfrm>
            <a:off x="2873571" y="497038"/>
            <a:ext cx="2972013" cy="1231106"/>
          </a:xfrm>
          <a:prstGeom prst="rect">
            <a:avLst/>
          </a:prstGeom>
          <a:noFill/>
        </p:spPr>
        <p:txBody>
          <a:bodyPr wrap="none" rtlCol="0">
            <a:spAutoFit/>
          </a:bodyPr>
          <a:lstStyle/>
          <a:p>
            <a:pPr algn="ctr"/>
            <a:r>
              <a:rPr lang="en-US" sz="2400" b="1" dirty="0" smtClean="0"/>
              <a:t>Allison Roberts</a:t>
            </a:r>
          </a:p>
          <a:p>
            <a:pPr algn="ctr"/>
            <a:r>
              <a:rPr lang="en-US" sz="1600" dirty="0" smtClean="0"/>
              <a:t>Library Departmental Supervisor</a:t>
            </a:r>
          </a:p>
          <a:p>
            <a:pPr algn="ctr"/>
            <a:r>
              <a:rPr lang="en-US" sz="1600" dirty="0" smtClean="0"/>
              <a:t>Hodges Library</a:t>
            </a:r>
          </a:p>
          <a:p>
            <a:pPr algn="ctr"/>
            <a:r>
              <a:rPr lang="en-US" dirty="0" smtClean="0"/>
              <a:t>Favorite Artist: Kate Bush</a:t>
            </a:r>
          </a:p>
        </p:txBody>
      </p:sp>
      <p:pic>
        <p:nvPicPr>
          <p:cNvPr id="27" name="Picture 26" descr="kate bush.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12643" y="1728614"/>
            <a:ext cx="1714302" cy="1798113"/>
          </a:xfrm>
          <a:prstGeom prst="rect">
            <a:avLst/>
          </a:prstGeom>
          <a:effectLst>
            <a:outerShdw blurRad="50800" dist="38100" dir="2700000" algn="tl" rotWithShape="0">
              <a:prstClr val="black">
                <a:alpha val="40000"/>
              </a:prstClr>
            </a:outerShdw>
          </a:effectLst>
        </p:spPr>
      </p:pic>
      <p:sp>
        <p:nvSpPr>
          <p:cNvPr id="28" name="TextBox 27"/>
          <p:cNvSpPr txBox="1"/>
          <p:nvPr/>
        </p:nvSpPr>
        <p:spPr>
          <a:xfrm>
            <a:off x="289573" y="127706"/>
            <a:ext cx="3980577" cy="369332"/>
          </a:xfrm>
          <a:prstGeom prst="rect">
            <a:avLst/>
          </a:prstGeom>
          <a:noFill/>
        </p:spPr>
        <p:txBody>
          <a:bodyPr wrap="none" rtlCol="0">
            <a:spAutoFit/>
          </a:bodyPr>
          <a:lstStyle/>
          <a:p>
            <a:r>
              <a:rPr lang="en-US" dirty="0" smtClean="0"/>
              <a:t>Library Diversity Committee - Presenters</a:t>
            </a:r>
            <a:endParaRPr lang="en-US" dirty="0"/>
          </a:p>
        </p:txBody>
      </p:sp>
      <p:pic>
        <p:nvPicPr>
          <p:cNvPr id="2" name="Picture 1" descr="r-kelly-untitled-album-cover.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0720" y="5010243"/>
            <a:ext cx="1816646" cy="1816646"/>
          </a:xfrm>
          <a:prstGeom prst="rect">
            <a:avLst/>
          </a:prstGeom>
          <a:effectLst>
            <a:outerShdw blurRad="50800" dist="38100" dir="2700000" algn="tl" rotWithShape="0">
              <a:prstClr val="black">
                <a:alpha val="40000"/>
              </a:prstClr>
            </a:outerShdw>
          </a:effectLst>
        </p:spPr>
      </p:pic>
      <p:pic>
        <p:nvPicPr>
          <p:cNvPr id="3" name="Picture 2" descr="Mavis-Staples-You-Are-Not-Alone.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8746" y="1933210"/>
            <a:ext cx="1828800" cy="18288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53617671"/>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Thank you for attending our program</a:t>
            </a:r>
            <a:endParaRPr lang="en-US" dirty="0"/>
          </a:p>
        </p:txBody>
      </p:sp>
      <p:sp>
        <p:nvSpPr>
          <p:cNvPr id="3" name="Subtitle 2"/>
          <p:cNvSpPr>
            <a:spLocks noGrp="1"/>
          </p:cNvSpPr>
          <p:nvPr>
            <p:ph type="subTitle" idx="1"/>
          </p:nvPr>
        </p:nvSpPr>
        <p:spPr/>
        <p:txBody>
          <a:bodyPr/>
          <a:lstStyle/>
          <a:p>
            <a:r>
              <a:rPr lang="en-US" dirty="0" smtClean="0"/>
              <a:t>UT Libraries Diversity Committee</a:t>
            </a:r>
            <a:endParaRPr lang="en-US" dirty="0"/>
          </a:p>
        </p:txBody>
      </p:sp>
      <p:sp>
        <p:nvSpPr>
          <p:cNvPr id="4" name="TextBox 3"/>
          <p:cNvSpPr txBox="1"/>
          <p:nvPr/>
        </p:nvSpPr>
        <p:spPr>
          <a:xfrm>
            <a:off x="191961" y="6291269"/>
            <a:ext cx="8852378" cy="369332"/>
          </a:xfrm>
          <a:prstGeom prst="rect">
            <a:avLst/>
          </a:prstGeom>
          <a:noFill/>
        </p:spPr>
        <p:txBody>
          <a:bodyPr wrap="none" rtlCol="0">
            <a:spAutoFit/>
          </a:bodyPr>
          <a:lstStyle/>
          <a:p>
            <a:r>
              <a:rPr lang="en-US" dirty="0" smtClean="0"/>
              <a:t>UT Libraries Diversity Committee                                        Black Issues Conference Feb 18, 2012</a:t>
            </a:r>
            <a:endParaRPr lang="en-US" dirty="0"/>
          </a:p>
        </p:txBody>
      </p:sp>
      <p:sp>
        <p:nvSpPr>
          <p:cNvPr id="6" name="TextBox 5"/>
          <p:cNvSpPr txBox="1"/>
          <p:nvPr/>
        </p:nvSpPr>
        <p:spPr>
          <a:xfrm>
            <a:off x="2794599" y="2762935"/>
            <a:ext cx="3336408" cy="2585323"/>
          </a:xfrm>
          <a:prstGeom prst="rect">
            <a:avLst/>
          </a:prstGeom>
          <a:noFill/>
        </p:spPr>
        <p:txBody>
          <a:bodyPr wrap="none" rtlCol="0">
            <a:spAutoFit/>
          </a:bodyPr>
          <a:lstStyle/>
          <a:p>
            <a:pPr algn="ctr"/>
            <a:r>
              <a:rPr lang="en-US" sz="5400" dirty="0" smtClean="0"/>
              <a:t>Questions?</a:t>
            </a:r>
          </a:p>
          <a:p>
            <a:pPr algn="ctr"/>
            <a:endParaRPr lang="en-US" sz="5400" dirty="0"/>
          </a:p>
          <a:p>
            <a:pPr algn="ctr"/>
            <a:r>
              <a:rPr lang="en-US" sz="5400" dirty="0" smtClean="0"/>
              <a:t>Door prize</a:t>
            </a:r>
            <a:endParaRPr lang="en-US" sz="5400" dirty="0"/>
          </a:p>
        </p:txBody>
      </p:sp>
    </p:spTree>
    <p:extLst>
      <p:ext uri="{BB962C8B-B14F-4D97-AF65-F5344CB8AC3E}">
        <p14:creationId xmlns:p14="http://schemas.microsoft.com/office/powerpoint/2010/main" val="112342446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Resources at the Music Library</a:t>
            </a:r>
            <a:endParaRPr lang="en-US" dirty="0"/>
          </a:p>
        </p:txBody>
      </p:sp>
      <p:sp>
        <p:nvSpPr>
          <p:cNvPr id="6" name="TextBox 5"/>
          <p:cNvSpPr txBox="1"/>
          <p:nvPr/>
        </p:nvSpPr>
        <p:spPr>
          <a:xfrm>
            <a:off x="191961" y="6291269"/>
            <a:ext cx="8852378" cy="369332"/>
          </a:xfrm>
          <a:prstGeom prst="rect">
            <a:avLst/>
          </a:prstGeom>
          <a:noFill/>
        </p:spPr>
        <p:txBody>
          <a:bodyPr wrap="none" rtlCol="0">
            <a:spAutoFit/>
          </a:bodyPr>
          <a:lstStyle/>
          <a:p>
            <a:r>
              <a:rPr lang="en-US" dirty="0" smtClean="0"/>
              <a:t>UT Libraries Diversity Committee                                        Black Issues Conference Feb 18, 2012</a:t>
            </a:r>
            <a:endParaRPr lang="en-US" dirty="0"/>
          </a:p>
        </p:txBody>
      </p:sp>
      <p:pic>
        <p:nvPicPr>
          <p:cNvPr id="8" name="Picture 7" descr="music li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5766" y="2181521"/>
            <a:ext cx="3212002" cy="3212002"/>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2716990" y="5582268"/>
            <a:ext cx="3720515" cy="523220"/>
          </a:xfrm>
          <a:prstGeom prst="rect">
            <a:avLst/>
          </a:prstGeom>
          <a:noFill/>
        </p:spPr>
        <p:txBody>
          <a:bodyPr wrap="none" rtlCol="0">
            <a:spAutoFit/>
          </a:bodyPr>
          <a:lstStyle/>
          <a:p>
            <a:r>
              <a:rPr lang="en-US" sz="2800" b="1" dirty="0" err="1" smtClean="0"/>
              <a:t>www.lib.utk.edu</a:t>
            </a:r>
            <a:r>
              <a:rPr lang="en-US" sz="2800" b="1" dirty="0" smtClean="0"/>
              <a:t>/music</a:t>
            </a:r>
            <a:endParaRPr lang="en-US" sz="2800" b="1" dirty="0"/>
          </a:p>
        </p:txBody>
      </p:sp>
    </p:spTree>
    <p:extLst>
      <p:ext uri="{BB962C8B-B14F-4D97-AF65-F5344CB8AC3E}">
        <p14:creationId xmlns:p14="http://schemas.microsoft.com/office/powerpoint/2010/main" val="359712299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Poll</a:t>
            </a:r>
            <a:endParaRPr lang="en-US" dirty="0"/>
          </a:p>
        </p:txBody>
      </p:sp>
      <p:sp>
        <p:nvSpPr>
          <p:cNvPr id="3" name="Content Placeholder 2"/>
          <p:cNvSpPr>
            <a:spLocks noGrp="1"/>
          </p:cNvSpPr>
          <p:nvPr>
            <p:ph idx="1"/>
          </p:nvPr>
        </p:nvSpPr>
        <p:spPr/>
        <p:txBody>
          <a:bodyPr/>
          <a:lstStyle/>
          <a:p>
            <a:r>
              <a:rPr lang="en-US" dirty="0" smtClean="0"/>
              <a:t>Have you ever been to the Music Library?</a:t>
            </a:r>
          </a:p>
          <a:p>
            <a:pPr lvl="1"/>
            <a:r>
              <a:rPr lang="en-US" dirty="0" smtClean="0"/>
              <a:t>Yes</a:t>
            </a:r>
          </a:p>
          <a:p>
            <a:pPr lvl="1"/>
            <a:r>
              <a:rPr lang="en-US" dirty="0" smtClean="0"/>
              <a:t>No</a:t>
            </a:r>
          </a:p>
          <a:p>
            <a:pPr lvl="1"/>
            <a:r>
              <a:rPr lang="en-US" dirty="0" smtClean="0"/>
              <a:t>I didn’t know we had a music library</a:t>
            </a:r>
            <a:endParaRPr lang="en-US" dirty="0"/>
          </a:p>
        </p:txBody>
      </p:sp>
      <p:sp>
        <p:nvSpPr>
          <p:cNvPr id="4" name="Rectangle 3"/>
          <p:cNvSpPr/>
          <p:nvPr/>
        </p:nvSpPr>
        <p:spPr>
          <a:xfrm>
            <a:off x="8230317" y="4939793"/>
            <a:ext cx="612517" cy="1200329"/>
          </a:xfrm>
          <a:prstGeom prst="rect">
            <a:avLst/>
          </a:prstGeom>
        </p:spPr>
        <p:txBody>
          <a:bodyPr wrap="none">
            <a:spAutoFit/>
          </a:bodyPr>
          <a:lstStyle/>
          <a:p>
            <a:pPr lvl="0"/>
            <a:r>
              <a:rPr lang="en-US" sz="7200" dirty="0">
                <a:solidFill>
                  <a:srgbClr val="FF6600"/>
                </a:solidFill>
              </a:rPr>
              <a:t>?</a:t>
            </a:r>
          </a:p>
        </p:txBody>
      </p:sp>
    </p:spTree>
    <p:extLst>
      <p:ext uri="{BB962C8B-B14F-4D97-AF65-F5344CB8AC3E}">
        <p14:creationId xmlns:p14="http://schemas.microsoft.com/office/powerpoint/2010/main" val="290125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UT Music Library</a:t>
            </a:r>
            <a:endParaRPr lang="en-US" dirty="0"/>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2081638"/>
            <a:ext cx="4038600" cy="4114800"/>
          </a:xfrm>
          <a:effectLst>
            <a:outerShdw blurRad="50800" dist="38100" dir="2700000" algn="tl" rotWithShape="0">
              <a:prstClr val="black">
                <a:alpha val="40000"/>
              </a:prstClr>
            </a:outerShdw>
          </a:effectLst>
        </p:spPr>
      </p:pic>
      <p:sp>
        <p:nvSpPr>
          <p:cNvPr id="4" name="Content Placeholder 3"/>
          <p:cNvSpPr>
            <a:spLocks noGrp="1"/>
          </p:cNvSpPr>
          <p:nvPr>
            <p:ph sz="half" idx="2"/>
          </p:nvPr>
        </p:nvSpPr>
        <p:spPr>
          <a:xfrm>
            <a:off x="4648200" y="1646237"/>
            <a:ext cx="4038600" cy="4525963"/>
          </a:xfrm>
        </p:spPr>
        <p:txBody>
          <a:bodyPr>
            <a:noAutofit/>
          </a:bodyPr>
          <a:lstStyle/>
          <a:p>
            <a:r>
              <a:rPr lang="en-US" sz="2200" dirty="0" smtClean="0"/>
              <a:t>Find us online at </a:t>
            </a:r>
            <a:r>
              <a:rPr lang="en-US" sz="2200" dirty="0" smtClean="0">
                <a:hlinkClick r:id="rId4"/>
              </a:rPr>
              <a:t>http://www.lib.utk.edu/music/</a:t>
            </a:r>
            <a:r>
              <a:rPr lang="en-US" sz="2200" dirty="0" smtClean="0"/>
              <a:t> or navigate to us through the main library website.  Friend us on Facebook or follow us on Twitter</a:t>
            </a:r>
          </a:p>
          <a:p>
            <a:r>
              <a:rPr lang="en-US" sz="2200" dirty="0" smtClean="0"/>
              <a:t>Call us at 974-3474, email us at </a:t>
            </a:r>
            <a:r>
              <a:rPr lang="en-US" sz="2200" dirty="0" smtClean="0">
                <a:hlinkClick r:id="rId5"/>
              </a:rPr>
              <a:t>musiclib@utk.edu</a:t>
            </a:r>
            <a:r>
              <a:rPr lang="en-US" sz="2200" dirty="0" smtClean="0"/>
              <a:t>, or chat with us from the link on our homepage</a:t>
            </a:r>
          </a:p>
          <a:p>
            <a:r>
              <a:rPr lang="en-US" sz="2200" dirty="0" smtClean="0"/>
              <a:t>Or better yet, come visit us at the Humanities  Building!</a:t>
            </a:r>
            <a:endParaRPr lang="en-US" sz="2200" dirty="0"/>
          </a:p>
        </p:txBody>
      </p:sp>
    </p:spTree>
    <p:extLst>
      <p:ext uri="{BB962C8B-B14F-4D97-AF65-F5344CB8AC3E}">
        <p14:creationId xmlns:p14="http://schemas.microsoft.com/office/powerpoint/2010/main" val="40482893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124200"/>
            <a:ext cx="5680784" cy="3159793"/>
          </a:xfrm>
          <a:prstGeom prst="rect">
            <a:avLst/>
          </a:prstGeom>
          <a:noFill/>
          <a:ln>
            <a:solidFill>
              <a:schemeClr val="accent1">
                <a:alpha val="0"/>
              </a:schemeClr>
            </a:solidFill>
          </a:ln>
          <a:effectLst>
            <a:outerShdw blurRad="50800" dist="38100" dir="2700000" sx="101000" sy="101000" algn="tl" rotWithShape="0">
              <a:prstClr val="black">
                <a:alpha val="40000"/>
              </a:prstClr>
            </a:outerShdw>
          </a:effectLst>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artisticPlasticWrap/>
                    </a14:imgEffect>
                  </a14:imgLayer>
                </a14:imgProps>
              </a:ext>
              <a:ext uri="{28A0092B-C50C-407E-A947-70E740481C1C}">
                <a14:useLocalDpi xmlns:a14="http://schemas.microsoft.com/office/drawing/2010/main" val="0"/>
              </a:ext>
            </a:extLst>
          </a:blip>
          <a:stretch>
            <a:fillRect/>
          </a:stretch>
        </p:blipFill>
        <p:spPr>
          <a:xfrm>
            <a:off x="1447800" y="2710854"/>
            <a:ext cx="7086600" cy="1099146"/>
          </a:xfrm>
          <a:prstGeom prst="rect">
            <a:avLst/>
          </a:prstGeom>
          <a:effectLst>
            <a:glow rad="279400">
              <a:schemeClr val="accent1">
                <a:alpha val="40000"/>
              </a:schemeClr>
            </a:glow>
            <a:reflection stA="65000" endPos="53000" dist="50800" dir="5400000" sy="-100000" algn="bl" rotWithShape="0"/>
          </a:effectLst>
          <a:scene3d>
            <a:camera prst="perspectiveContrastingLeftFacing">
              <a:rot lat="623785" lon="1200000" rev="21386789"/>
            </a:camera>
            <a:lightRig rig="threePt" dir="t"/>
          </a:scene3d>
          <a:sp3d contourW="12700">
            <a:bevelT/>
            <a:contourClr>
              <a:schemeClr val="tx2">
                <a:lumMod val="60000"/>
                <a:lumOff val="40000"/>
              </a:schemeClr>
            </a:contourClr>
          </a:sp3d>
        </p:spPr>
      </p:pic>
      <p:sp>
        <p:nvSpPr>
          <p:cNvPr id="5" name="TextBox 4"/>
          <p:cNvSpPr txBox="1"/>
          <p:nvPr/>
        </p:nvSpPr>
        <p:spPr>
          <a:xfrm>
            <a:off x="418925" y="457200"/>
            <a:ext cx="7543800" cy="1077218"/>
          </a:xfrm>
          <a:prstGeom prst="rect">
            <a:avLst/>
          </a:prstGeom>
          <a:noFill/>
        </p:spPr>
        <p:txBody>
          <a:bodyPr wrap="square" rtlCol="0">
            <a:spAutoFit/>
          </a:bodyPr>
          <a:lstStyle/>
          <a:p>
            <a:pPr algn="ctr"/>
            <a:r>
              <a:rPr lang="en-US" sz="3200" b="1" dirty="0" smtClean="0"/>
              <a:t>Musical traditions from Africa and Europe meet in America…</a:t>
            </a:r>
            <a:endParaRPr lang="en-US" sz="3200" b="1" dirty="0"/>
          </a:p>
        </p:txBody>
      </p:sp>
      <p:sp>
        <p:nvSpPr>
          <p:cNvPr id="6" name="TextBox 5"/>
          <p:cNvSpPr txBox="1"/>
          <p:nvPr/>
        </p:nvSpPr>
        <p:spPr>
          <a:xfrm>
            <a:off x="533401" y="1490556"/>
            <a:ext cx="8001000" cy="1046440"/>
          </a:xfrm>
          <a:prstGeom prst="rect">
            <a:avLst/>
          </a:prstGeom>
          <a:noFill/>
        </p:spPr>
        <p:txBody>
          <a:bodyPr wrap="square" rtlCol="0">
            <a:spAutoFit/>
          </a:bodyPr>
          <a:lstStyle/>
          <a:p>
            <a:pPr algn="ctr"/>
            <a:r>
              <a:rPr lang="en-US" sz="2200" dirty="0" smtClean="0"/>
              <a:t>Check out Grove Music Online on our homepage:  </a:t>
            </a:r>
            <a:r>
              <a:rPr lang="en-US" sz="2200" dirty="0" smtClean="0">
                <a:hlinkClick r:id="rId6"/>
              </a:rPr>
              <a:t>http://www.lib.utk.edu/music/</a:t>
            </a:r>
            <a:r>
              <a:rPr lang="en-US" sz="2200" dirty="0" smtClean="0"/>
              <a:t> </a:t>
            </a:r>
          </a:p>
          <a:p>
            <a:endParaRPr lang="en-US" dirty="0"/>
          </a:p>
        </p:txBody>
      </p:sp>
    </p:spTree>
    <p:extLst>
      <p:ext uri="{BB962C8B-B14F-4D97-AF65-F5344CB8AC3E}">
        <p14:creationId xmlns:p14="http://schemas.microsoft.com/office/powerpoint/2010/main" val="249315597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normAutofit fontScale="85000" lnSpcReduction="10000"/>
          </a:bodyPr>
          <a:lstStyle/>
          <a:p>
            <a:pPr marL="0" lvl="0" indent="0">
              <a:buNone/>
            </a:pPr>
            <a:r>
              <a:rPr lang="en-US" sz="3000" i="1" dirty="0" smtClean="0"/>
              <a:t>Examples include:</a:t>
            </a:r>
          </a:p>
          <a:p>
            <a:pPr lvl="0"/>
            <a:r>
              <a:rPr lang="en-US" sz="3000" dirty="0" smtClean="0"/>
              <a:t>The Biographical </a:t>
            </a:r>
            <a:r>
              <a:rPr lang="en-US" sz="3000" dirty="0"/>
              <a:t>Encyclopedia of Jazz</a:t>
            </a:r>
          </a:p>
          <a:p>
            <a:pPr lvl="0"/>
            <a:r>
              <a:rPr lang="en-US" sz="3000" dirty="0"/>
              <a:t>Encyclopedia of Rap and Hip Hop Culture</a:t>
            </a:r>
          </a:p>
          <a:p>
            <a:pPr lvl="0"/>
            <a:r>
              <a:rPr lang="en-US" sz="3000" dirty="0"/>
              <a:t>International Dictionary of Black Composers</a:t>
            </a:r>
          </a:p>
          <a:p>
            <a:pPr lvl="0"/>
            <a:r>
              <a:rPr lang="en-US" sz="3000" dirty="0"/>
              <a:t>A Blues Bibliography</a:t>
            </a:r>
          </a:p>
          <a:p>
            <a:endParaRPr lang="en-US" dirty="0"/>
          </a:p>
        </p:txBody>
      </p:sp>
      <p:pic>
        <p:nvPicPr>
          <p:cNvPr id="7" name="Content Placeholder 6"/>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33400" y="2002929"/>
            <a:ext cx="3657600" cy="4411680"/>
          </a:xfrm>
          <a:effectLst>
            <a:outerShdw blurRad="50800" dist="38100" dir="2700000" algn="tl" rotWithShape="0">
              <a:prstClr val="black">
                <a:alpha val="40000"/>
              </a:prstClr>
            </a:outerShdw>
          </a:effectLst>
        </p:spPr>
      </p:pic>
      <p:sp>
        <p:nvSpPr>
          <p:cNvPr id="3" name="Title 2"/>
          <p:cNvSpPr>
            <a:spLocks noGrp="1"/>
          </p:cNvSpPr>
          <p:nvPr>
            <p:ph type="title"/>
          </p:nvPr>
        </p:nvSpPr>
        <p:spPr/>
        <p:txBody>
          <a:bodyPr/>
          <a:lstStyle/>
          <a:p>
            <a:r>
              <a:rPr lang="en-US" dirty="0" smtClean="0"/>
              <a:t>Reference Books</a:t>
            </a:r>
            <a:endParaRPr lang="en-US" dirty="0"/>
          </a:p>
        </p:txBody>
      </p:sp>
    </p:spTree>
    <p:extLst>
      <p:ext uri="{BB962C8B-B14F-4D97-AF65-F5344CB8AC3E}">
        <p14:creationId xmlns:p14="http://schemas.microsoft.com/office/powerpoint/2010/main" val="2617807818"/>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normAutofit fontScale="92500" lnSpcReduction="10000"/>
          </a:bodyPr>
          <a:lstStyle/>
          <a:p>
            <a:pPr lvl="0"/>
            <a:r>
              <a:rPr lang="en-US" dirty="0"/>
              <a:t>Keep on Pushing: Black Power Music from Blues to Hip Hop</a:t>
            </a:r>
          </a:p>
          <a:p>
            <a:pPr lvl="0"/>
            <a:r>
              <a:rPr lang="en-US" dirty="0" smtClean="0"/>
              <a:t>Blues </a:t>
            </a:r>
            <a:r>
              <a:rPr lang="en-US" dirty="0"/>
              <a:t>Empress in Black Chattanooga : Bessie Smith and the </a:t>
            </a:r>
            <a:r>
              <a:rPr lang="en-US" dirty="0" smtClean="0"/>
              <a:t>Emerging Urban South</a:t>
            </a:r>
          </a:p>
          <a:p>
            <a:pPr lvl="0"/>
            <a:r>
              <a:rPr lang="en-US" dirty="0"/>
              <a:t>When the </a:t>
            </a:r>
            <a:r>
              <a:rPr lang="en-US" dirty="0" smtClean="0"/>
              <a:t>Church Becomes Your Party </a:t>
            </a:r>
            <a:r>
              <a:rPr lang="en-US" dirty="0"/>
              <a:t>: </a:t>
            </a:r>
            <a:r>
              <a:rPr lang="en-US" dirty="0" smtClean="0"/>
              <a:t>Contemporary Gospel Music</a:t>
            </a:r>
            <a:endParaRPr lang="en-US" dirty="0"/>
          </a:p>
          <a:p>
            <a:pPr lvl="0"/>
            <a:r>
              <a:rPr lang="en-US" dirty="0"/>
              <a:t>Way up north in Dixie : a Black </a:t>
            </a:r>
            <a:r>
              <a:rPr lang="en-US" dirty="0" smtClean="0"/>
              <a:t>Family's Claim </a:t>
            </a:r>
            <a:r>
              <a:rPr lang="en-US" dirty="0"/>
              <a:t>to the Confederate </a:t>
            </a:r>
            <a:r>
              <a:rPr lang="en-US" dirty="0" smtClean="0"/>
              <a:t>Anthem</a:t>
            </a:r>
          </a:p>
        </p:txBody>
      </p:sp>
      <p:pic>
        <p:nvPicPr>
          <p:cNvPr id="7" name="Content Placeholder 6"/>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5922" r="7175"/>
          <a:stretch/>
        </p:blipFill>
        <p:spPr>
          <a:xfrm>
            <a:off x="960285" y="1971949"/>
            <a:ext cx="2989272" cy="4525963"/>
          </a:xfrm>
          <a:effectLst>
            <a:outerShdw blurRad="50800" dist="38100" dir="2700000" algn="tl" rotWithShape="0">
              <a:prstClr val="black">
                <a:alpha val="40000"/>
              </a:prstClr>
            </a:outerShdw>
          </a:effectLst>
        </p:spPr>
      </p:pic>
      <p:sp>
        <p:nvSpPr>
          <p:cNvPr id="3" name="Title 2"/>
          <p:cNvSpPr>
            <a:spLocks noGrp="1"/>
          </p:cNvSpPr>
          <p:nvPr>
            <p:ph type="title"/>
          </p:nvPr>
        </p:nvSpPr>
        <p:spPr/>
        <p:txBody>
          <a:bodyPr/>
          <a:lstStyle/>
          <a:p>
            <a:r>
              <a:rPr lang="en-US" dirty="0" smtClean="0"/>
              <a:t>Circulating Books</a:t>
            </a:r>
            <a:endParaRPr lang="en-US" dirty="0"/>
          </a:p>
        </p:txBody>
      </p:sp>
    </p:spTree>
    <p:extLst>
      <p:ext uri="{BB962C8B-B14F-4D97-AF65-F5344CB8AC3E}">
        <p14:creationId xmlns:p14="http://schemas.microsoft.com/office/powerpoint/2010/main" val="328302238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pectrum">
  <a:themeElements>
    <a:clrScheme name="Custom 7">
      <a:dk1>
        <a:sysClr val="windowText" lastClr="000000"/>
      </a:dk1>
      <a:lt1>
        <a:sysClr val="window" lastClr="FFFFFF"/>
      </a:lt1>
      <a:dk2>
        <a:srgbClr val="252731"/>
      </a:dk2>
      <a:lt2>
        <a:srgbClr val="EAE7E4"/>
      </a:lt2>
      <a:accent1>
        <a:srgbClr val="E47823"/>
      </a:accent1>
      <a:accent2>
        <a:srgbClr val="B7D24D"/>
      </a:accent2>
      <a:accent3>
        <a:srgbClr val="FAC931"/>
      </a:accent3>
      <a:accent4>
        <a:srgbClr val="00524D"/>
      </a:accent4>
      <a:accent5>
        <a:srgbClr val="00524D"/>
      </a:accent5>
      <a:accent6>
        <a:srgbClr val="0C4361"/>
      </a:accent6>
      <a:hlink>
        <a:srgbClr val="E47823"/>
      </a:hlink>
      <a:folHlink>
        <a:srgbClr val="E47823"/>
      </a:folHlink>
    </a:clrScheme>
    <a:fontScheme name="Spectrum">
      <a:majorFont>
        <a:latin typeface="Corbel"/>
        <a:ea typeface=""/>
        <a:cs typeface=""/>
        <a:font script="Jpan" typeface="ＭＳ ゴシック"/>
        <a:font script="Hans" typeface="宋体"/>
        <a:font script="Hant" typeface="新細明體"/>
      </a:majorFont>
      <a:minorFont>
        <a:latin typeface="Calibri"/>
        <a:ea typeface=""/>
        <a:cs typeface=""/>
        <a:font script="Jpan" typeface="ＭＳ ゴシック"/>
        <a:font script="Hans" typeface="宋体"/>
        <a:font script="Hant" typeface="新細明體"/>
      </a:minorFont>
    </a:fontScheme>
    <a:fmtScheme name="Spectrum">
      <a:fillStyleLst>
        <a:solidFill>
          <a:schemeClr val="phClr"/>
        </a:solidFill>
        <a:gradFill rotWithShape="1">
          <a:gsLst>
            <a:gs pos="0">
              <a:schemeClr val="phClr">
                <a:tint val="100000"/>
                <a:shade val="70000"/>
                <a:satMod val="150000"/>
              </a:schemeClr>
            </a:gs>
            <a:gs pos="100000">
              <a:schemeClr val="phClr">
                <a:tint val="95000"/>
                <a:satMod val="150000"/>
              </a:schemeClr>
            </a:gs>
          </a:gsLst>
          <a:lin ang="16200000" scaled="1"/>
        </a:gradFill>
        <a:gradFill rotWithShape="1">
          <a:gsLst>
            <a:gs pos="0">
              <a:schemeClr val="phClr">
                <a:tint val="95000"/>
                <a:shade val="70000"/>
                <a:satMod val="150000"/>
              </a:schemeClr>
            </a:gs>
            <a:gs pos="100000">
              <a:schemeClr val="phClr">
                <a:tint val="100000"/>
                <a:shade val="100000"/>
                <a:satMod val="150000"/>
              </a:schemeClr>
            </a:gs>
          </a:gsLst>
          <a:lin ang="16200000" scaled="0"/>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6600000" sx="101000" sy="101000" rotWithShape="0">
              <a:srgbClr val="000000">
                <a:alpha val="75000"/>
              </a:srgbClr>
            </a:outerShdw>
          </a:effectLst>
        </a:effectStyle>
        <a:effectStyle>
          <a:effectLst>
            <a:outerShdw blurRad="50800" dir="5400000" sx="105000" sy="105000" algn="ctr" rotWithShape="0">
              <a:srgbClr val="000000">
                <a:alpha val="40000"/>
              </a:srgbClr>
            </a:outerShdw>
          </a:effectLst>
          <a:scene3d>
            <a:camera prst="orthographicFront">
              <a:rot lat="0" lon="0" rev="0"/>
            </a:camera>
            <a:lightRig rig="balanced" dir="t">
              <a:rot lat="0" lon="0" rev="4800000"/>
            </a:lightRig>
          </a:scene3d>
          <a:sp3d prstMaterial="matte">
            <a:bevelT w="635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Spectrum.thmx</Template>
  <TotalTime>1319</TotalTime>
  <Words>1823</Words>
  <Application>Microsoft Macintosh PowerPoint</Application>
  <PresentationFormat>On-screen Show (4:3)</PresentationFormat>
  <Paragraphs>256</Paragraphs>
  <Slides>30</Slides>
  <Notes>16</Notes>
  <HiddenSlides>0</HiddenSlides>
  <MMClips>1</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Spectrum</vt:lpstr>
      <vt:lpstr>Mashups:  Supporting Music Communities @ Your Library</vt:lpstr>
      <vt:lpstr>PowerPoint Presentation</vt:lpstr>
      <vt:lpstr>PowerPoint Presentation</vt:lpstr>
      <vt:lpstr>Resources at the Music Library</vt:lpstr>
      <vt:lpstr>Poll</vt:lpstr>
      <vt:lpstr>The UT Music Library</vt:lpstr>
      <vt:lpstr>PowerPoint Presentation</vt:lpstr>
      <vt:lpstr>Reference Books</vt:lpstr>
      <vt:lpstr>Circulating Books</vt:lpstr>
      <vt:lpstr>Instructional Books &amp; Creating Music</vt:lpstr>
      <vt:lpstr>Scores &amp; Sheet Music</vt:lpstr>
      <vt:lpstr>Compact Discs</vt:lpstr>
      <vt:lpstr>DVDs</vt:lpstr>
      <vt:lpstr>Subject Guides</vt:lpstr>
      <vt:lpstr>Online Research Databases</vt:lpstr>
      <vt:lpstr>Streaming Audio &amp; Video Databases</vt:lpstr>
      <vt:lpstr>A Little Love for Whitney</vt:lpstr>
      <vt:lpstr>Music Databases on Mobile Devices</vt:lpstr>
      <vt:lpstr>Poll</vt:lpstr>
      <vt:lpstr>Resources in The Studio</vt:lpstr>
      <vt:lpstr>Poll</vt:lpstr>
      <vt:lpstr>Media Production</vt:lpstr>
      <vt:lpstr>Sound Rooms</vt:lpstr>
      <vt:lpstr>Checkout Equipment</vt:lpstr>
      <vt:lpstr>Reservations</vt:lpstr>
      <vt:lpstr>The Studio: Student Perspective</vt:lpstr>
      <vt:lpstr>Poll</vt:lpstr>
      <vt:lpstr>Using the Sound Rooms</vt:lpstr>
      <vt:lpstr>Trey’s Music</vt:lpstr>
      <vt:lpstr>Thank you for attending our program</vt:lpstr>
    </vt:vector>
  </TitlesOfParts>
  <Company>University of TN Libraries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Musical Mashup @ your library</dc:title>
  <dc:creator>Michelle Brannen</dc:creator>
  <cp:lastModifiedBy>Michelle Brannen</cp:lastModifiedBy>
  <cp:revision>58</cp:revision>
  <dcterms:created xsi:type="dcterms:W3CDTF">2012-02-15T13:03:41Z</dcterms:created>
  <dcterms:modified xsi:type="dcterms:W3CDTF">2012-02-18T15:23:39Z</dcterms:modified>
</cp:coreProperties>
</file>