
<file path=[Content_Types].xml><?xml version="1.0" encoding="utf-8"?>
<Types xmlns="http://schemas.openxmlformats.org/package/2006/content-types">
  <Override PartName="/ppt/slides/slide18.xml" ContentType="application/vnd.openxmlformats-officedocument.presentationml.slide+xml"/>
  <Override PartName="/ppt/notesSlides/notesSlide4.xml" ContentType="application/vnd.openxmlformats-officedocument.presentationml.notesSlide+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Override PartName="/ppt/notesSlides/notesSlide9.xml" ContentType="application/vnd.openxmlformats-officedocument.presentationml.notesSlide+xml"/>
  <Override PartName="/ppt/notesSlides/notesSlide16.xml" ContentType="application/vnd.openxmlformats-officedocument.presentationml.notesSlide+xml"/>
  <Default Extension="rels" ContentType="application/vnd.openxmlformats-package.relationships+xml"/>
  <Default Extension="jpeg" ContentType="image/jpeg"/>
  <Override PartName="/ppt/slides/slide10.xml" ContentType="application/vnd.openxmlformats-officedocument.presentationml.slide+xml"/>
  <Override PartName="/ppt/notesMasters/notesMaster1.xml" ContentType="application/vnd.openxmlformats-officedocument.presentationml.notesMaster+xml"/>
  <Override PartName="/ppt/slides/slide1.xml" ContentType="application/vnd.openxmlformats-officedocument.presentationml.slide+xml"/>
  <Override PartName="/ppt/handoutMasters/handoutMaster1.xml" ContentType="application/vnd.openxmlformats-officedocument.presentationml.handoutMaster+xml"/>
  <Override PartName="/ppt/slideLayouts/slideLayout5.xml" ContentType="application/vnd.openxmlformats-officedocument.presentationml.slideLayout+xml"/>
  <Override PartName="/ppt/notesSlides/notesSlide12.xml" ContentType="application/vnd.openxmlformats-officedocument.presentationml.notesSlide+xml"/>
  <Override PartName="/ppt/theme/theme2.xml" ContentType="application/vnd.openxmlformats-officedocument.theme+xml"/>
  <Override PartName="/ppt/slideLayouts/slideLayout1.xml" ContentType="application/vnd.openxmlformats-officedocument.presentationml.slideLayout+xml"/>
  <Override PartName="/docProps/app.xml" ContentType="application/vnd.openxmlformats-officedocument.extended-properties+xml"/>
  <Default Extension="xml" ContentType="application/xml"/>
  <Override PartName="/ppt/slides/slide19.xml" ContentType="application/vnd.openxmlformats-officedocument.presentationml.slide+xml"/>
  <Override PartName="/ppt/notesSlides/notesSlide5.xml" ContentType="application/vnd.openxmlformats-officedocument.presentationml.notesSlide+xml"/>
  <Override PartName="/ppt/tableStyles.xml" ContentType="application/vnd.openxmlformats-officedocument.presentationml.tableStyles+xml"/>
  <Override PartName="/ppt/notesSlides/notesSlide20.xml" ContentType="application/vnd.openxmlformats-officedocument.presentationml.notesSlide+xml"/>
  <Override PartName="/docProps/custom.xml" ContentType="application/vnd.openxmlformats-officedocument.custom-properties+xml"/>
  <Override PartName="/ppt/slides/slide15.xml" ContentType="application/vnd.openxmlformats-officedocument.presentationml.slide+xml"/>
  <Override PartName="/ppt/notesSlides/notesSlide1.xml" ContentType="application/vnd.openxmlformats-officedocument.presentationml.notesSlide+xml"/>
  <Override PartName="/ppt/notesSlides/notesSlide17.xml" ContentType="application/vnd.openxmlformats-officedocument.presentationml.notesSlide+xml"/>
  <Override PartName="/ppt/slides/slide6.xml" ContentType="application/vnd.openxmlformats-officedocument.presentationml.slide+xml"/>
  <Override PartName="/ppt/charts/chart1.xml" ContentType="application/vnd.openxmlformats-officedocument.drawingml.chart+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notesSlides/notesSlide13.xml" ContentType="application/vnd.openxmlformats-officedocument.presentationml.notesSlide+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theme/theme3.xml" ContentType="application/vnd.openxmlformats-officedocument.theme+xml"/>
  <Override PartName="/ppt/notesSlides/notesSlide6.xml" ContentType="application/vnd.openxmlformats-officedocument.presentationml.notesSlide+xml"/>
  <Override PartName="/ppt/slides/slide16.xml" ContentType="application/vnd.openxmlformats-officedocument.presentationml.slide+xml"/>
  <Override PartName="/ppt/notesSlides/notesSlide2.xml" ContentType="application/vnd.openxmlformats-officedocument.presentationml.notesSlide+xml"/>
  <Override PartName="/ppt/notesSlides/notesSlide18.xml" ContentType="application/vnd.openxmlformats-officedocument.presentationml.notesSlide+xml"/>
  <Override PartName="/ppt/slides/slide7.xml" ContentType="application/vnd.openxmlformats-officedocument.presentationml.slide+xml"/>
  <Override PartName="/ppt/charts/chart2.xml" ContentType="application/vnd.openxmlformats-officedocument.drawingml.chart+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notesSlides/notesSlide14.xml" ContentType="application/vnd.openxmlformats-officedocument.presentationml.notesSlide+xml"/>
  <Override PartName="/ppt/slides/slide3.xml" ContentType="application/vnd.openxmlformats-officedocument.presentationml.slide+xml"/>
  <Override PartName="/ppt/slideLayouts/slideLayout3.xml" ContentType="application/vnd.openxmlformats-officedocument.presentationml.slideLayout+xml"/>
  <Override PartName="/ppt/slides/slide20.xml" ContentType="application/vnd.openxmlformats-officedocument.presentationml.slide+xml"/>
  <Override PartName="/ppt/notesSlides/notesSlide7.xml" ContentType="application/vnd.openxmlformats-officedocument.presentationml.notesSlide+xml"/>
  <Override PartName="/ppt/slides/slide17.xml" ContentType="application/vnd.openxmlformats-officedocument.presentationml.slide+xml"/>
  <Override PartName="/ppt/notesSlides/notesSlide3.xml" ContentType="application/vnd.openxmlformats-officedocument.presentationml.notesSlide+xml"/>
  <Override PartName="/ppt/notesSlides/notesSlide10.xml" ContentType="application/vnd.openxmlformats-officedocument.presentationml.notesSlide+xml"/>
  <Override PartName="/ppt/slides/slide8.xml" ContentType="application/vnd.openxmlformats-officedocument.presentationml.slide+xml"/>
  <Override PartName="/ppt/notesSlides/notesSlide19.xml" ContentType="application/vnd.openxmlformats-officedocument.presentationml.notes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notesSlides/notesSlide8.xml" ContentType="application/vnd.openxmlformats-officedocument.presentationml.notesSlide+xml"/>
  <Override PartName="/ppt/notesSlides/notesSlide15.xml" ContentType="application/vnd.openxmlformats-officedocument.presentationml.notesSlide+xml"/>
  <Override PartName="/ppt/notesSlides/notesSlide11.xml" ContentType="application/vnd.openxmlformats-officedocument.presentationml.notesSlide+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48" r:id="rId1"/>
  </p:sldMasterIdLst>
  <p:notesMasterIdLst>
    <p:notesMasterId r:id="rId23"/>
  </p:notesMasterIdLst>
  <p:handoutMasterIdLst>
    <p:handoutMasterId r:id="rId24"/>
  </p:handoutMasterIdLst>
  <p:sldIdLst>
    <p:sldId id="256" r:id="rId2"/>
    <p:sldId id="258" r:id="rId3"/>
    <p:sldId id="257" r:id="rId4"/>
    <p:sldId id="260" r:id="rId5"/>
    <p:sldId id="259" r:id="rId6"/>
    <p:sldId id="261" r:id="rId7"/>
    <p:sldId id="270" r:id="rId8"/>
    <p:sldId id="272" r:id="rId9"/>
    <p:sldId id="271" r:id="rId10"/>
    <p:sldId id="262" r:id="rId11"/>
    <p:sldId id="263" r:id="rId12"/>
    <p:sldId id="264" r:id="rId13"/>
    <p:sldId id="265" r:id="rId14"/>
    <p:sldId id="266" r:id="rId15"/>
    <p:sldId id="273" r:id="rId16"/>
    <p:sldId id="276" r:id="rId17"/>
    <p:sldId id="275" r:id="rId18"/>
    <p:sldId id="274" r:id="rId19"/>
    <p:sldId id="267" r:id="rId20"/>
    <p:sldId id="268" r:id="rId21"/>
    <p:sldId id="269" r:id="rId2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006666"/>
    <a:srgbClr val="000000"/>
    <a:srgbClr val="777777"/>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9231" autoAdjust="0"/>
    <p:restoredTop sz="88146" autoAdjust="0"/>
  </p:normalViewPr>
  <p:slideViewPr>
    <p:cSldViewPr>
      <p:cViewPr varScale="1">
        <p:scale>
          <a:sx n="112" d="100"/>
          <a:sy n="112" d="100"/>
        </p:scale>
        <p:origin x="-608" y="-11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6" d="100"/>
          <a:sy n="86" d="100"/>
        </p:scale>
        <p:origin x="-1926" y="-84"/>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handoutMaster" Target="handoutMasters/handoutMaster1.xml"/><Relationship Id="rId25" Type="http://schemas.openxmlformats.org/officeDocument/2006/relationships/printerSettings" Target="printerSettings/printerSettings1.bin"/><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oleObject" Target="file:///\\Store1\dli_production_area\05_human-transcribed_one_MODS_UNFINISHED\Jenny\Statistics\Trace%20Usage%20Stats%20B.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Store1\dli_production_area\05_human-transcribed_one_MODS_UNFINISHED\Jenny\Statistics\Trace%20Usage%20Stats%20B.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2"/>
  <c:chart>
    <c:title>
      <c:tx>
        <c:rich>
          <a:bodyPr/>
          <a:lstStyle/>
          <a:p>
            <a:pPr>
              <a:defRPr/>
            </a:pPr>
            <a:r>
              <a:rPr lang="en-US"/>
              <a:t>Downloads,</a:t>
            </a:r>
            <a:r>
              <a:rPr lang="en-US" baseline="0"/>
              <a:t> Hits, and Contents Ingested</a:t>
            </a:r>
            <a:endParaRPr lang="en-US"/>
          </a:p>
        </c:rich>
      </c:tx>
    </c:title>
    <c:plotArea>
      <c:layout>
        <c:manualLayout>
          <c:layoutTarget val="inner"/>
          <c:xMode val="edge"/>
          <c:yMode val="edge"/>
          <c:x val="0.140432852143482"/>
          <c:y val="0.162511665208515"/>
          <c:w val="0.671830927384079"/>
          <c:h val="0.687113954505687"/>
        </c:manualLayout>
      </c:layout>
      <c:lineChart>
        <c:grouping val="standard"/>
        <c:ser>
          <c:idx val="0"/>
          <c:order val="0"/>
          <c:tx>
            <c:v>Contents Added</c:v>
          </c:tx>
          <c:spPr>
            <a:ln w="50800"/>
          </c:spPr>
          <c:marker>
            <c:symbol val="none"/>
          </c:marker>
          <c:cat>
            <c:numRef>
              <c:f>Totals!$A$6:$A$15</c:f>
              <c:numCache>
                <c:formatCode>[$-409]mmm\-yy;@</c:formatCode>
                <c:ptCount val="10"/>
                <c:pt idx="0">
                  <c:v>39994.0</c:v>
                </c:pt>
                <c:pt idx="1">
                  <c:v>40025.0</c:v>
                </c:pt>
                <c:pt idx="2">
                  <c:v>40056.0</c:v>
                </c:pt>
                <c:pt idx="3">
                  <c:v>40086.0</c:v>
                </c:pt>
                <c:pt idx="4">
                  <c:v>40117.0</c:v>
                </c:pt>
                <c:pt idx="5">
                  <c:v>40147.0</c:v>
                </c:pt>
                <c:pt idx="6">
                  <c:v>40178.0</c:v>
                </c:pt>
                <c:pt idx="7">
                  <c:v>40209.0</c:v>
                </c:pt>
                <c:pt idx="8">
                  <c:v>40237.0</c:v>
                </c:pt>
                <c:pt idx="9">
                  <c:v>40268.0</c:v>
                </c:pt>
              </c:numCache>
            </c:numRef>
          </c:cat>
          <c:val>
            <c:numRef>
              <c:f>Totals!$I$6:$I$15</c:f>
              <c:numCache>
                <c:formatCode>General</c:formatCode>
                <c:ptCount val="10"/>
                <c:pt idx="0">
                  <c:v>0.0</c:v>
                </c:pt>
                <c:pt idx="1">
                  <c:v>14.0</c:v>
                </c:pt>
                <c:pt idx="2">
                  <c:v>34.0</c:v>
                </c:pt>
                <c:pt idx="3">
                  <c:v>27.0</c:v>
                </c:pt>
                <c:pt idx="4">
                  <c:v>11.0</c:v>
                </c:pt>
                <c:pt idx="5">
                  <c:v>89.0</c:v>
                </c:pt>
                <c:pt idx="6">
                  <c:v>403.0</c:v>
                </c:pt>
                <c:pt idx="7">
                  <c:v>211.0</c:v>
                </c:pt>
                <c:pt idx="8">
                  <c:v>1064.0</c:v>
                </c:pt>
                <c:pt idx="9">
                  <c:v>818.0</c:v>
                </c:pt>
              </c:numCache>
            </c:numRef>
          </c:val>
        </c:ser>
        <c:ser>
          <c:idx val="1"/>
          <c:order val="1"/>
          <c:tx>
            <c:v>Total Hits</c:v>
          </c:tx>
          <c:spPr>
            <a:ln w="50800"/>
          </c:spPr>
          <c:marker>
            <c:symbol val="none"/>
          </c:marker>
          <c:cat>
            <c:numRef>
              <c:f>Totals!$A$6:$A$15</c:f>
              <c:numCache>
                <c:formatCode>[$-409]mmm\-yy;@</c:formatCode>
                <c:ptCount val="10"/>
                <c:pt idx="0">
                  <c:v>39994.0</c:v>
                </c:pt>
                <c:pt idx="1">
                  <c:v>40025.0</c:v>
                </c:pt>
                <c:pt idx="2">
                  <c:v>40056.0</c:v>
                </c:pt>
                <c:pt idx="3">
                  <c:v>40086.0</c:v>
                </c:pt>
                <c:pt idx="4">
                  <c:v>40117.0</c:v>
                </c:pt>
                <c:pt idx="5">
                  <c:v>40147.0</c:v>
                </c:pt>
                <c:pt idx="6">
                  <c:v>40178.0</c:v>
                </c:pt>
                <c:pt idx="7">
                  <c:v>40209.0</c:v>
                </c:pt>
                <c:pt idx="8">
                  <c:v>40237.0</c:v>
                </c:pt>
                <c:pt idx="9">
                  <c:v>40268.0</c:v>
                </c:pt>
              </c:numCache>
            </c:numRef>
          </c:cat>
          <c:val>
            <c:numRef>
              <c:f>Totals!$P$6:$P$15</c:f>
              <c:numCache>
                <c:formatCode>General</c:formatCode>
                <c:ptCount val="10"/>
                <c:pt idx="0">
                  <c:v>0.0</c:v>
                </c:pt>
                <c:pt idx="1">
                  <c:v>136.0</c:v>
                </c:pt>
                <c:pt idx="2">
                  <c:v>292.0</c:v>
                </c:pt>
                <c:pt idx="3">
                  <c:v>344.0</c:v>
                </c:pt>
                <c:pt idx="4">
                  <c:v>332.0</c:v>
                </c:pt>
                <c:pt idx="5">
                  <c:v>305.0</c:v>
                </c:pt>
                <c:pt idx="6">
                  <c:v>463.0</c:v>
                </c:pt>
                <c:pt idx="7">
                  <c:v>811.0</c:v>
                </c:pt>
                <c:pt idx="8">
                  <c:v>1938.0</c:v>
                </c:pt>
                <c:pt idx="9">
                  <c:v>4959.0</c:v>
                </c:pt>
              </c:numCache>
            </c:numRef>
          </c:val>
        </c:ser>
        <c:ser>
          <c:idx val="2"/>
          <c:order val="2"/>
          <c:tx>
            <c:v>Total Downloads</c:v>
          </c:tx>
          <c:spPr>
            <a:ln w="50800">
              <a:solidFill>
                <a:schemeClr val="accent6">
                  <a:lumMod val="20000"/>
                  <a:lumOff val="80000"/>
                </a:schemeClr>
              </a:solidFill>
            </a:ln>
          </c:spPr>
          <c:marker>
            <c:symbol val="none"/>
          </c:marker>
          <c:cat>
            <c:numRef>
              <c:f>Totals!$A$6:$A$15</c:f>
              <c:numCache>
                <c:formatCode>[$-409]mmm\-yy;@</c:formatCode>
                <c:ptCount val="10"/>
                <c:pt idx="0">
                  <c:v>39994.0</c:v>
                </c:pt>
                <c:pt idx="1">
                  <c:v>40025.0</c:v>
                </c:pt>
                <c:pt idx="2">
                  <c:v>40056.0</c:v>
                </c:pt>
                <c:pt idx="3">
                  <c:v>40086.0</c:v>
                </c:pt>
                <c:pt idx="4">
                  <c:v>40117.0</c:v>
                </c:pt>
                <c:pt idx="5">
                  <c:v>40147.0</c:v>
                </c:pt>
                <c:pt idx="6">
                  <c:v>40178.0</c:v>
                </c:pt>
                <c:pt idx="7">
                  <c:v>40209.0</c:v>
                </c:pt>
                <c:pt idx="8">
                  <c:v>40237.0</c:v>
                </c:pt>
                <c:pt idx="9">
                  <c:v>40268.0</c:v>
                </c:pt>
              </c:numCache>
            </c:numRef>
          </c:cat>
          <c:val>
            <c:numRef>
              <c:f>Totals!$V$6:$V$15</c:f>
              <c:numCache>
                <c:formatCode>General</c:formatCode>
                <c:ptCount val="10"/>
                <c:pt idx="0">
                  <c:v>0.0</c:v>
                </c:pt>
                <c:pt idx="1">
                  <c:v>44.0</c:v>
                </c:pt>
                <c:pt idx="2">
                  <c:v>140.0</c:v>
                </c:pt>
                <c:pt idx="3">
                  <c:v>162.0</c:v>
                </c:pt>
                <c:pt idx="4">
                  <c:v>193.0</c:v>
                </c:pt>
                <c:pt idx="5">
                  <c:v>227.0</c:v>
                </c:pt>
                <c:pt idx="6">
                  <c:v>250.0</c:v>
                </c:pt>
                <c:pt idx="7">
                  <c:v>759.0</c:v>
                </c:pt>
                <c:pt idx="8">
                  <c:v>1838.0</c:v>
                </c:pt>
                <c:pt idx="9">
                  <c:v>4196.0</c:v>
                </c:pt>
              </c:numCache>
            </c:numRef>
          </c:val>
        </c:ser>
        <c:marker val="1"/>
        <c:axId val="463024984"/>
        <c:axId val="463028040"/>
      </c:lineChart>
      <c:dateAx>
        <c:axId val="463024984"/>
        <c:scaling>
          <c:orientation val="minMax"/>
        </c:scaling>
        <c:axPos val="b"/>
        <c:numFmt formatCode="[$-409]mmm\-yy;@" sourceLinked="1"/>
        <c:tickLblPos val="nextTo"/>
        <c:crossAx val="463028040"/>
        <c:crosses val="autoZero"/>
        <c:auto val="1"/>
        <c:lblOffset val="100"/>
      </c:dateAx>
      <c:valAx>
        <c:axId val="463028040"/>
        <c:scaling>
          <c:orientation val="minMax"/>
          <c:max val="5000.0"/>
        </c:scaling>
        <c:axPos val="l"/>
        <c:majorGridlines/>
        <c:numFmt formatCode="General" sourceLinked="1"/>
        <c:tickLblPos val="nextTo"/>
        <c:crossAx val="463024984"/>
        <c:crosses val="autoZero"/>
        <c:crossBetween val="between"/>
      </c:valAx>
    </c:plotArea>
    <c:legend>
      <c:legendPos val="r"/>
      <c:layout>
        <c:manualLayout>
          <c:xMode val="edge"/>
          <c:yMode val="edge"/>
          <c:x val="0.824684186208737"/>
          <c:y val="0.377722016284196"/>
          <c:w val="0.163654007995836"/>
          <c:h val="0.317662976960191"/>
        </c:manualLayout>
      </c:layout>
    </c:legend>
    <c:plotVisOnly val="1"/>
  </c:chart>
  <c:spPr>
    <a:solidFill>
      <a:schemeClr val="tx2">
        <a:lumMod val="95000"/>
      </a:schemeClr>
    </a:solidFill>
  </c:sp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42"/>
  <c:chart>
    <c:title>
      <c:tx>
        <c:rich>
          <a:bodyPr/>
          <a:lstStyle/>
          <a:p>
            <a:pPr>
              <a:defRPr>
                <a:solidFill>
                  <a:schemeClr val="dk1"/>
                </a:solidFill>
                <a:latin typeface="+mn-lt"/>
                <a:ea typeface="+mn-ea"/>
                <a:cs typeface="+mn-cs"/>
              </a:defRPr>
            </a:pPr>
            <a:r>
              <a:rPr lang="en-US">
                <a:solidFill>
                  <a:schemeClr val="dk1"/>
                </a:solidFill>
                <a:latin typeface="+mn-lt"/>
                <a:ea typeface="+mn-ea"/>
                <a:cs typeface="+mn-cs"/>
              </a:rPr>
              <a:t>Downloads by Month</a:t>
            </a:r>
          </a:p>
        </c:rich>
      </c:tx>
      <c:spPr>
        <a:solidFill>
          <a:schemeClr val="lt1"/>
        </a:solidFill>
        <a:ln w="25400" cap="flat" cmpd="sng" algn="ctr">
          <a:solidFill>
            <a:schemeClr val="dk1"/>
          </a:solidFill>
          <a:prstDash val="solid"/>
        </a:ln>
        <a:effectLst/>
      </c:spPr>
    </c:title>
    <c:plotArea>
      <c:layout>
        <c:manualLayout>
          <c:layoutTarget val="inner"/>
          <c:xMode val="edge"/>
          <c:yMode val="edge"/>
          <c:x val="0.112655074365704"/>
          <c:y val="0.17304215613825"/>
          <c:w val="0.693608705161855"/>
          <c:h val="0.610617265074876"/>
        </c:manualLayout>
      </c:layout>
      <c:lineChart>
        <c:grouping val="standard"/>
        <c:ser>
          <c:idx val="0"/>
          <c:order val="0"/>
          <c:tx>
            <c:strRef>
              <c:f>Totals!$R$5</c:f>
              <c:strCache>
                <c:ptCount val="1"/>
                <c:pt idx="0">
                  <c:v>ETDs</c:v>
                </c:pt>
              </c:strCache>
            </c:strRef>
          </c:tx>
          <c:cat>
            <c:numRef>
              <c:f>Totals!$A$6:$A$15</c:f>
              <c:numCache>
                <c:formatCode>[$-409]mmm\-yy;@</c:formatCode>
                <c:ptCount val="10"/>
                <c:pt idx="0">
                  <c:v>39994.0</c:v>
                </c:pt>
                <c:pt idx="1">
                  <c:v>40025.0</c:v>
                </c:pt>
                <c:pt idx="2">
                  <c:v>40056.0</c:v>
                </c:pt>
                <c:pt idx="3">
                  <c:v>40086.0</c:v>
                </c:pt>
                <c:pt idx="4">
                  <c:v>40117.0</c:v>
                </c:pt>
                <c:pt idx="5">
                  <c:v>40147.0</c:v>
                </c:pt>
                <c:pt idx="6">
                  <c:v>40178.0</c:v>
                </c:pt>
                <c:pt idx="7">
                  <c:v>40209.0</c:v>
                </c:pt>
                <c:pt idx="8">
                  <c:v>40237.0</c:v>
                </c:pt>
                <c:pt idx="9">
                  <c:v>40268.0</c:v>
                </c:pt>
              </c:numCache>
            </c:numRef>
          </c:cat>
          <c:val>
            <c:numRef>
              <c:f>Totals!$R$6:$R$15</c:f>
              <c:numCache>
                <c:formatCode>General</c:formatCode>
                <c:ptCount val="10"/>
                <c:pt idx="0">
                  <c:v>0.0</c:v>
                </c:pt>
                <c:pt idx="1">
                  <c:v>23.0</c:v>
                </c:pt>
                <c:pt idx="2">
                  <c:v>39.0</c:v>
                </c:pt>
                <c:pt idx="3">
                  <c:v>37.0</c:v>
                </c:pt>
                <c:pt idx="4">
                  <c:v>49.0</c:v>
                </c:pt>
                <c:pt idx="5">
                  <c:v>73.0</c:v>
                </c:pt>
                <c:pt idx="6">
                  <c:v>100.0</c:v>
                </c:pt>
                <c:pt idx="7">
                  <c:v>618.0</c:v>
                </c:pt>
                <c:pt idx="8">
                  <c:v>1542.0</c:v>
                </c:pt>
                <c:pt idx="9">
                  <c:v>3430.0</c:v>
                </c:pt>
              </c:numCache>
            </c:numRef>
          </c:val>
        </c:ser>
        <c:ser>
          <c:idx val="1"/>
          <c:order val="1"/>
          <c:tx>
            <c:strRef>
              <c:f>Totals!$T$5</c:f>
              <c:strCache>
                <c:ptCount val="1"/>
                <c:pt idx="0">
                  <c:v>Items</c:v>
                </c:pt>
              </c:strCache>
            </c:strRef>
          </c:tx>
          <c:cat>
            <c:numRef>
              <c:f>Totals!$A$6:$A$15</c:f>
              <c:numCache>
                <c:formatCode>[$-409]mmm\-yy;@</c:formatCode>
                <c:ptCount val="10"/>
                <c:pt idx="0">
                  <c:v>39994.0</c:v>
                </c:pt>
                <c:pt idx="1">
                  <c:v>40025.0</c:v>
                </c:pt>
                <c:pt idx="2">
                  <c:v>40056.0</c:v>
                </c:pt>
                <c:pt idx="3">
                  <c:v>40086.0</c:v>
                </c:pt>
                <c:pt idx="4">
                  <c:v>40117.0</c:v>
                </c:pt>
                <c:pt idx="5">
                  <c:v>40147.0</c:v>
                </c:pt>
                <c:pt idx="6">
                  <c:v>40178.0</c:v>
                </c:pt>
                <c:pt idx="7">
                  <c:v>40209.0</c:v>
                </c:pt>
                <c:pt idx="8">
                  <c:v>40237.0</c:v>
                </c:pt>
                <c:pt idx="9">
                  <c:v>40268.0</c:v>
                </c:pt>
              </c:numCache>
            </c:numRef>
          </c:cat>
          <c:val>
            <c:numRef>
              <c:f>Totals!$T$6:$T$15</c:f>
              <c:numCache>
                <c:formatCode>General</c:formatCode>
                <c:ptCount val="10"/>
                <c:pt idx="0">
                  <c:v>0.0</c:v>
                </c:pt>
                <c:pt idx="1">
                  <c:v>21.0</c:v>
                </c:pt>
                <c:pt idx="2">
                  <c:v>101.0</c:v>
                </c:pt>
                <c:pt idx="3">
                  <c:v>125.0</c:v>
                </c:pt>
                <c:pt idx="4">
                  <c:v>144.0</c:v>
                </c:pt>
                <c:pt idx="5">
                  <c:v>154.0</c:v>
                </c:pt>
                <c:pt idx="6">
                  <c:v>150.0</c:v>
                </c:pt>
                <c:pt idx="7">
                  <c:v>141.0</c:v>
                </c:pt>
                <c:pt idx="8">
                  <c:v>296.0</c:v>
                </c:pt>
                <c:pt idx="9">
                  <c:v>766.0</c:v>
                </c:pt>
              </c:numCache>
            </c:numRef>
          </c:val>
        </c:ser>
        <c:marker val="1"/>
        <c:axId val="463194040"/>
        <c:axId val="463197400"/>
      </c:lineChart>
      <c:dateAx>
        <c:axId val="463194040"/>
        <c:scaling>
          <c:orientation val="minMax"/>
        </c:scaling>
        <c:axPos val="b"/>
        <c:numFmt formatCode="[$-409]mmm\-yy;@" sourceLinked="1"/>
        <c:tickLblPos val="nextTo"/>
        <c:txPr>
          <a:bodyPr/>
          <a:lstStyle/>
          <a:p>
            <a:pPr>
              <a:defRPr>
                <a:solidFill>
                  <a:sysClr val="windowText" lastClr="000000"/>
                </a:solidFill>
              </a:defRPr>
            </a:pPr>
            <a:endParaRPr lang="en-US"/>
          </a:p>
        </c:txPr>
        <c:crossAx val="463197400"/>
        <c:crosses val="autoZero"/>
        <c:auto val="1"/>
        <c:lblOffset val="100"/>
      </c:dateAx>
      <c:valAx>
        <c:axId val="463197400"/>
        <c:scaling>
          <c:orientation val="minMax"/>
        </c:scaling>
        <c:axPos val="l"/>
        <c:majorGridlines/>
        <c:numFmt formatCode="General" sourceLinked="1"/>
        <c:tickLblPos val="nextTo"/>
        <c:txPr>
          <a:bodyPr/>
          <a:lstStyle/>
          <a:p>
            <a:pPr>
              <a:defRPr>
                <a:solidFill>
                  <a:sysClr val="windowText" lastClr="000000"/>
                </a:solidFill>
              </a:defRPr>
            </a:pPr>
            <a:endParaRPr lang="en-US"/>
          </a:p>
        </c:txPr>
        <c:crossAx val="463194040"/>
        <c:crosses val="autoZero"/>
        <c:crossBetween val="between"/>
      </c:valAx>
      <c:spPr>
        <a:solidFill>
          <a:schemeClr val="bg1"/>
        </a:solidFill>
      </c:spPr>
    </c:plotArea>
    <c:legend>
      <c:legendPos val="r"/>
      <c:txPr>
        <a:bodyPr/>
        <a:lstStyle/>
        <a:p>
          <a:pPr>
            <a:defRPr>
              <a:solidFill>
                <a:sysClr val="windowText" lastClr="000000"/>
              </a:solidFill>
            </a:defRPr>
          </a:pPr>
          <a:endParaRPr lang="en-US"/>
        </a:p>
      </c:txPr>
    </c:legend>
    <c:plotVisOnly val="1"/>
  </c:chart>
  <c:spPr>
    <a:solidFill>
      <a:schemeClr val="accent1">
        <a:lumMod val="90000"/>
      </a:schemeClr>
    </a:solidFill>
    <a:ln>
      <a:solidFill>
        <a:sysClr val="windowText" lastClr="000000"/>
      </a:solidFill>
    </a:ln>
  </c:spPr>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8ECBF9D-63F7-4920-8AC3-57B5D7A3BAEE}" type="datetimeFigureOut">
              <a:rPr lang="en-US" smtClean="0"/>
              <a:pPr/>
              <a:t>3/23/12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AF65202-32F6-45E0-A488-30E1C7B0DEFE}"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4F3CB7C-AEE6-442B-B0DE-B6831E73D2F5}" type="datetimeFigureOut">
              <a:rPr lang="en-US" smtClean="0"/>
              <a:pPr/>
              <a:t>3/23/12</a:t>
            </a:fld>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B6F552-A613-4A84-8D5D-ADDC712FE538}" type="slidenum">
              <a:rPr lang="en-US" smtClean="0"/>
              <a:pPr/>
              <a:t>‹#›</a:t>
            </a:fld>
            <a:endParaRPr lang="en-US"/>
          </a:p>
        </p:txBody>
      </p:sp>
      <p:sp>
        <p:nvSpPr>
          <p:cNvPr id="8" name="Footer Placeholder 7"/>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9" name="Slide Image Placeholder 8"/>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10" name="Header Placeholder 9"/>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CB6F552-A613-4A84-8D5D-ADDC712FE538}"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p:spPr>
      </p:sp>
      <p:sp>
        <p:nvSpPr>
          <p:cNvPr id="3" name="Notes Placeholder 2"/>
          <p:cNvSpPr>
            <a:spLocks noGrp="1"/>
          </p:cNvSpPr>
          <p:nvPr>
            <p:ph type="body" idx="1"/>
          </p:nvPr>
        </p:nvSpPr>
        <p:spPr/>
        <p:txBody>
          <a:bodyPr>
            <a:normAutofit/>
          </a:bodyPr>
          <a:lstStyle/>
          <a:p>
            <a:r>
              <a:rPr lang="en-US" dirty="0" smtClean="0"/>
              <a:t>How can Trace enhance UT’s Virtual Library? By providing digital content that is [click] discoverable on multiple engines [click] collaborative</a:t>
            </a:r>
            <a:r>
              <a:rPr lang="en-US" baseline="0" dirty="0" smtClean="0"/>
              <a:t> involving users and stakeholders </a:t>
            </a:r>
            <a:r>
              <a:rPr lang="en-US" dirty="0" smtClean="0"/>
              <a:t>[click] contextual</a:t>
            </a:r>
            <a:r>
              <a:rPr lang="en-US" baseline="0" dirty="0" smtClean="0"/>
              <a:t> within larger institutional frameworks and </a:t>
            </a:r>
            <a:r>
              <a:rPr lang="en-US" dirty="0" smtClean="0"/>
              <a:t>[click] networked within</a:t>
            </a:r>
            <a:r>
              <a:rPr lang="en-US" baseline="0" dirty="0" smtClean="0"/>
              <a:t> institutions</a:t>
            </a:r>
            <a:endParaRPr lang="en-US" dirty="0" smtClean="0"/>
          </a:p>
          <a:p>
            <a:endParaRPr lang="en-US" dirty="0"/>
          </a:p>
        </p:txBody>
      </p:sp>
      <p:sp>
        <p:nvSpPr>
          <p:cNvPr id="4" name="Slide Number Placeholder 3"/>
          <p:cNvSpPr>
            <a:spLocks noGrp="1"/>
          </p:cNvSpPr>
          <p:nvPr>
            <p:ph type="sldNum" sz="quarter" idx="10"/>
          </p:nvPr>
        </p:nvSpPr>
        <p:spPr/>
        <p:txBody>
          <a:bodyPr/>
          <a:lstStyle/>
          <a:p>
            <a:fld id="{5CB6F552-A613-4A84-8D5D-ADDC712FE538}"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p:spPr>
      </p:sp>
      <p:sp>
        <p:nvSpPr>
          <p:cNvPr id="3" name="Notes Placeholder 2"/>
          <p:cNvSpPr>
            <a:spLocks noGrp="1"/>
          </p:cNvSpPr>
          <p:nvPr>
            <p:ph type="body" idx="1"/>
          </p:nvPr>
        </p:nvSpPr>
        <p:spPr/>
        <p:txBody>
          <a:bodyPr>
            <a:normAutofit/>
          </a:bodyPr>
          <a:lstStyle/>
          <a:p>
            <a:r>
              <a:rPr lang="en-US" dirty="0" smtClean="0"/>
              <a:t>Trace</a:t>
            </a:r>
            <a:r>
              <a:rPr lang="en-US" baseline="0" dirty="0" smtClean="0"/>
              <a:t> is discoverable</a:t>
            </a:r>
            <a:r>
              <a:rPr lang="en-US" dirty="0" smtClean="0"/>
              <a:t>:</a:t>
            </a:r>
            <a:r>
              <a:rPr lang="en-US" baseline="0" dirty="0" smtClean="0"/>
              <a:t> </a:t>
            </a:r>
            <a:r>
              <a:rPr lang="en-US" dirty="0" smtClean="0"/>
              <a:t>After M. </a:t>
            </a:r>
            <a:r>
              <a:rPr lang="en-US" dirty="0" err="1" smtClean="0"/>
              <a:t>Breeding’s</a:t>
            </a:r>
            <a:r>
              <a:rPr lang="en-US" dirty="0" smtClean="0"/>
              <a:t> suggestion, the virtual library</a:t>
            </a:r>
            <a:r>
              <a:rPr lang="en-US" baseline="0" dirty="0" smtClean="0"/>
              <a:t> must include</a:t>
            </a:r>
            <a:r>
              <a:rPr lang="en-US" sz="1200" kern="1200" dirty="0" smtClean="0">
                <a:solidFill>
                  <a:schemeClr val="tx1"/>
                </a:solidFill>
                <a:latin typeface="+mn-lt"/>
                <a:ea typeface="+mn-ea"/>
                <a:cs typeface="+mn-cs"/>
              </a:rPr>
              <a:t> deep indexing and full-text searching options. To the extent that records are </a:t>
            </a:r>
            <a:r>
              <a:rPr lang="en-US" sz="1200" kern="1200" dirty="0" err="1" smtClean="0">
                <a:solidFill>
                  <a:schemeClr val="tx1"/>
                </a:solidFill>
                <a:latin typeface="+mn-lt"/>
                <a:ea typeface="+mn-ea"/>
                <a:cs typeface="+mn-cs"/>
              </a:rPr>
              <a:t>OCR’d</a:t>
            </a:r>
            <a:r>
              <a:rPr lang="en-US" sz="1200" kern="1200" dirty="0" smtClean="0">
                <a:solidFill>
                  <a:schemeClr val="tx1"/>
                </a:solidFill>
                <a:latin typeface="+mn-lt"/>
                <a:ea typeface="+mn-ea"/>
                <a:cs typeface="+mn-cs"/>
              </a:rPr>
              <a:t>, Trace is full-text searchable, allowing records</a:t>
            </a:r>
            <a:r>
              <a:rPr lang="en-US" sz="1200" kern="1200" baseline="0" dirty="0" smtClean="0">
                <a:solidFill>
                  <a:schemeClr val="tx1"/>
                </a:solidFill>
                <a:latin typeface="+mn-lt"/>
                <a:ea typeface="+mn-ea"/>
                <a:cs typeface="+mn-cs"/>
              </a:rPr>
              <a:t> in Primo to be searched, and “</a:t>
            </a:r>
            <a:r>
              <a:rPr lang="en-US" dirty="0" smtClean="0"/>
              <a:t>optimized for Google indexing</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This example traces discovery</a:t>
            </a:r>
            <a:r>
              <a:rPr lang="en-US" sz="1200" kern="1200" baseline="0" dirty="0" smtClean="0">
                <a:solidFill>
                  <a:schemeClr val="tx1"/>
                </a:solidFill>
                <a:latin typeface="+mn-lt"/>
                <a:ea typeface="+mn-ea"/>
                <a:cs typeface="+mn-cs"/>
              </a:rPr>
              <a:t> of a thesis in Primo and Google. I just received an email from a professor in Germany who found a Trace ETD on Google, so we are getting results! These searching services do </a:t>
            </a:r>
            <a:r>
              <a:rPr lang="en-US" sz="1200" kern="1200" dirty="0" smtClean="0">
                <a:solidFill>
                  <a:schemeClr val="tx1"/>
                </a:solidFill>
                <a:latin typeface="+mn-lt"/>
                <a:ea typeface="+mn-ea"/>
                <a:cs typeface="+mn-cs"/>
              </a:rPr>
              <a:t>produce</a:t>
            </a:r>
            <a:r>
              <a:rPr lang="en-US" sz="1200" kern="1200" baseline="0" dirty="0" smtClean="0">
                <a:solidFill>
                  <a:schemeClr val="tx1"/>
                </a:solidFill>
                <a:latin typeface="+mn-lt"/>
                <a:ea typeface="+mn-ea"/>
                <a:cs typeface="+mn-cs"/>
              </a:rPr>
              <a:t> in-text search results.</a:t>
            </a:r>
            <a:endParaRPr lang="en-US" dirty="0" smtClean="0"/>
          </a:p>
          <a:p>
            <a:endParaRPr lang="en-US" dirty="0"/>
          </a:p>
        </p:txBody>
      </p:sp>
      <p:sp>
        <p:nvSpPr>
          <p:cNvPr id="4" name="Slide Number Placeholder 3"/>
          <p:cNvSpPr>
            <a:spLocks noGrp="1"/>
          </p:cNvSpPr>
          <p:nvPr>
            <p:ph type="sldNum" sz="quarter" idx="10"/>
          </p:nvPr>
        </p:nvSpPr>
        <p:spPr/>
        <p:txBody>
          <a:bodyPr/>
          <a:lstStyle/>
          <a:p>
            <a:fld id="{5CB6F552-A613-4A84-8D5D-ADDC712FE538}"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p:spPr>
      </p:sp>
      <p:sp>
        <p:nvSpPr>
          <p:cNvPr id="3" name="Notes Placeholder 2"/>
          <p:cNvSpPr>
            <a:spLocks noGrp="1"/>
          </p:cNvSpPr>
          <p:nvPr>
            <p:ph type="body" idx="1"/>
          </p:nvPr>
        </p:nvSpPr>
        <p:spPr/>
        <p:txBody>
          <a:bodyPr>
            <a:normAutofit/>
          </a:bodyPr>
          <a:lstStyle/>
          <a:p>
            <a:r>
              <a:rPr lang="en-US" dirty="0" smtClean="0"/>
              <a:t>Trace is collaborative:</a:t>
            </a:r>
            <a:r>
              <a:rPr lang="en-US" baseline="0" dirty="0" smtClean="0"/>
              <a:t> </a:t>
            </a:r>
            <a:r>
              <a:rPr lang="en-US" dirty="0" smtClean="0"/>
              <a:t>Trace allows individual campus contributors to self-archive</a:t>
            </a:r>
            <a:r>
              <a:rPr lang="en-US" baseline="0" dirty="0" smtClean="0"/>
              <a:t> their publications and other works through a streamlined submit form. Once submitted, a manager must approve the work for Trace. These collaborative services make contributors aware of how the library/IR can help disseminate their work.</a:t>
            </a:r>
            <a:endParaRPr lang="en-US" dirty="0"/>
          </a:p>
        </p:txBody>
      </p:sp>
      <p:sp>
        <p:nvSpPr>
          <p:cNvPr id="4" name="Slide Number Placeholder 3"/>
          <p:cNvSpPr>
            <a:spLocks noGrp="1"/>
          </p:cNvSpPr>
          <p:nvPr>
            <p:ph type="sldNum" sz="quarter" idx="10"/>
          </p:nvPr>
        </p:nvSpPr>
        <p:spPr/>
        <p:txBody>
          <a:bodyPr/>
          <a:lstStyle/>
          <a:p>
            <a:fld id="{5CB6F552-A613-4A84-8D5D-ADDC712FE538}"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p:spPr>
      </p:sp>
      <p:sp>
        <p:nvSpPr>
          <p:cNvPr id="3" name="Notes Placeholder 2"/>
          <p:cNvSpPr>
            <a:spLocks noGrp="1"/>
          </p:cNvSpPr>
          <p:nvPr>
            <p:ph type="body" idx="1"/>
          </p:nvPr>
        </p:nvSpPr>
        <p:spPr/>
        <p:txBody>
          <a:bodyPr>
            <a:normAutofit/>
          </a:bodyPr>
          <a:lstStyle/>
          <a:p>
            <a:r>
              <a:rPr lang="en-US" dirty="0" smtClean="0"/>
              <a:t>Trace is contextual</a:t>
            </a:r>
            <a:r>
              <a:rPr lang="en-US" baseline="0" dirty="0" smtClean="0"/>
              <a:t>: </a:t>
            </a:r>
            <a:r>
              <a:rPr lang="en-US" dirty="0" smtClean="0"/>
              <a:t>Trace places</a:t>
            </a:r>
            <a:r>
              <a:rPr lang="en-US" baseline="0" dirty="0" smtClean="0"/>
              <a:t> contributors and collections </a:t>
            </a:r>
            <a:r>
              <a:rPr lang="en-US" dirty="0" smtClean="0"/>
              <a:t>in the larger context of the UT environment, side-by-side with the scholarly and artistic contributions of their colleagues and students. Similar services at other universities and among scholarly societies link this work to the global community. For ex, Digital Commons provides a list of</a:t>
            </a:r>
            <a:r>
              <a:rPr lang="en-US" baseline="0" dirty="0" smtClean="0"/>
              <a:t> their institutions and </a:t>
            </a:r>
            <a:r>
              <a:rPr lang="en-US" baseline="0" dirty="0" err="1" smtClean="0"/>
              <a:t>OpenDOAR</a:t>
            </a:r>
            <a:r>
              <a:rPr lang="en-US" baseline="0" dirty="0" smtClean="0"/>
              <a:t> lists all </a:t>
            </a:r>
            <a:r>
              <a:rPr lang="en-US" dirty="0" smtClean="0"/>
              <a:t>academic open access repositories</a:t>
            </a:r>
            <a:endParaRPr lang="en-US" dirty="0"/>
          </a:p>
        </p:txBody>
      </p:sp>
      <p:sp>
        <p:nvSpPr>
          <p:cNvPr id="4" name="Slide Number Placeholder 3"/>
          <p:cNvSpPr>
            <a:spLocks noGrp="1"/>
          </p:cNvSpPr>
          <p:nvPr>
            <p:ph type="sldNum" sz="quarter" idx="10"/>
          </p:nvPr>
        </p:nvSpPr>
        <p:spPr/>
        <p:txBody>
          <a:bodyPr/>
          <a:lstStyle/>
          <a:p>
            <a:fld id="{5CB6F552-A613-4A84-8D5D-ADDC712FE538}"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p:spPr>
      </p:sp>
      <p:sp>
        <p:nvSpPr>
          <p:cNvPr id="3" name="Notes Placeholder 2"/>
          <p:cNvSpPr>
            <a:spLocks noGrp="1"/>
          </p:cNvSpPr>
          <p:nvPr>
            <p:ph type="body" idx="1"/>
          </p:nvPr>
        </p:nvSpPr>
        <p:spPr/>
        <p:txBody>
          <a:bodyPr>
            <a:normAutofit/>
          </a:bodyPr>
          <a:lstStyle/>
          <a:p>
            <a:r>
              <a:rPr lang="en-US" dirty="0" smtClean="0"/>
              <a:t>Trace is social</a:t>
            </a:r>
            <a:r>
              <a:rPr lang="en-US" baseline="0" dirty="0" smtClean="0"/>
              <a:t> networked and provides services like</a:t>
            </a:r>
            <a:r>
              <a:rPr lang="en-US" dirty="0" smtClean="0"/>
              <a:t> links</a:t>
            </a:r>
            <a:r>
              <a:rPr lang="en-US" baseline="0" dirty="0" smtClean="0"/>
              <a:t> to </a:t>
            </a:r>
            <a:r>
              <a:rPr lang="en-US" baseline="0" dirty="0" err="1" smtClean="0"/>
              <a:t>SelectedWorks</a:t>
            </a:r>
            <a:r>
              <a:rPr lang="en-US" baseline="0" dirty="0" smtClean="0"/>
              <a:t> profile pages and other </a:t>
            </a:r>
            <a:r>
              <a:rPr lang="en-US" baseline="0" dirty="0" err="1" smtClean="0"/>
              <a:t>bepress</a:t>
            </a:r>
            <a:r>
              <a:rPr lang="en-US" baseline="0" dirty="0" smtClean="0"/>
              <a:t>-hosted sites. Trace also lets researchers invite subscribers to RSS feeds for research alerts.  This service is useful to expose faculty work and departmental productivity. The College of Veterinary Medicine is considering requesting faculty to create the SW profiles that will be harvested in Trace to create a list of faculty publications for their annual report!</a:t>
            </a:r>
            <a:endParaRPr lang="en-US" dirty="0"/>
          </a:p>
        </p:txBody>
      </p:sp>
      <p:sp>
        <p:nvSpPr>
          <p:cNvPr id="4" name="Slide Number Placeholder 3"/>
          <p:cNvSpPr>
            <a:spLocks noGrp="1"/>
          </p:cNvSpPr>
          <p:nvPr>
            <p:ph type="sldNum" sz="quarter" idx="10"/>
          </p:nvPr>
        </p:nvSpPr>
        <p:spPr/>
        <p:txBody>
          <a:bodyPr/>
          <a:lstStyle/>
          <a:p>
            <a:fld id="{5CB6F552-A613-4A84-8D5D-ADDC712FE538}"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p:spPr>
      </p:sp>
      <p:sp>
        <p:nvSpPr>
          <p:cNvPr id="3" name="Notes Placeholder 2"/>
          <p:cNvSpPr>
            <a:spLocks noGrp="1"/>
          </p:cNvSpPr>
          <p:nvPr>
            <p:ph type="body" idx="1"/>
          </p:nvPr>
        </p:nvSpPr>
        <p:spPr/>
        <p:txBody>
          <a:bodyPr>
            <a:normAutofit/>
          </a:bodyPr>
          <a:lstStyle/>
          <a:p>
            <a:r>
              <a:rPr lang="en-US" dirty="0" smtClean="0"/>
              <a:t>So who uses Trace? With Google</a:t>
            </a:r>
            <a:r>
              <a:rPr lang="en-US" baseline="0" dirty="0" smtClean="0"/>
              <a:t> Analytics (focuses on visitor provenance and traffic sources), we know that currently, Google is the top referring site, followed by the UT library’s website.</a:t>
            </a:r>
            <a:endParaRPr lang="en-US" dirty="0"/>
          </a:p>
        </p:txBody>
      </p:sp>
      <p:sp>
        <p:nvSpPr>
          <p:cNvPr id="4" name="Slide Number Placeholder 3"/>
          <p:cNvSpPr>
            <a:spLocks noGrp="1"/>
          </p:cNvSpPr>
          <p:nvPr>
            <p:ph type="sldNum" sz="quarter" idx="10"/>
          </p:nvPr>
        </p:nvSpPr>
        <p:spPr/>
        <p:txBody>
          <a:bodyPr/>
          <a:lstStyle/>
          <a:p>
            <a:fld id="{5CB6F552-A613-4A84-8D5D-ADDC712FE538}"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p:spPr>
      </p:sp>
      <p:sp>
        <p:nvSpPr>
          <p:cNvPr id="3" name="Notes Placeholder 2"/>
          <p:cNvSpPr>
            <a:spLocks noGrp="1"/>
          </p:cNvSpPr>
          <p:nvPr>
            <p:ph type="body" idx="1"/>
          </p:nvPr>
        </p:nvSpPr>
        <p:spPr/>
        <p:txBody>
          <a:bodyPr>
            <a:normAutofit/>
          </a:bodyPr>
          <a:lstStyle/>
          <a:p>
            <a:r>
              <a:rPr lang="en-US" baseline="0" dirty="0" smtClean="0"/>
              <a:t>To give another example of </a:t>
            </a:r>
            <a:r>
              <a:rPr lang="en-US" dirty="0" smtClean="0"/>
              <a:t>Google</a:t>
            </a:r>
            <a:r>
              <a:rPr lang="en-US" baseline="0" dirty="0" smtClean="0"/>
              <a:t> Analytics :  This map illustrates heavy use by US users, and of course demonstrates that Trace is aiding local audiences. </a:t>
            </a:r>
            <a:endParaRPr lang="en-US" dirty="0"/>
          </a:p>
        </p:txBody>
      </p:sp>
      <p:sp>
        <p:nvSpPr>
          <p:cNvPr id="4" name="Slide Number Placeholder 3"/>
          <p:cNvSpPr>
            <a:spLocks noGrp="1"/>
          </p:cNvSpPr>
          <p:nvPr>
            <p:ph type="sldNum" sz="quarter" idx="10"/>
          </p:nvPr>
        </p:nvSpPr>
        <p:spPr/>
        <p:txBody>
          <a:bodyPr/>
          <a:lstStyle/>
          <a:p>
            <a:fld id="{5CB6F552-A613-4A84-8D5D-ADDC712FE538}"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In-house Trace usage reports (for entire site, any series, or </a:t>
            </a:r>
            <a:r>
              <a:rPr lang="en-US" baseline="0" dirty="0" err="1" smtClean="0"/>
              <a:t>indiv</a:t>
            </a:r>
            <a:r>
              <a:rPr lang="en-US" baseline="0" dirty="0" smtClean="0"/>
              <a:t> article) also provide data, focusing on frequency of use</a:t>
            </a:r>
          </a:p>
          <a:p>
            <a:r>
              <a:rPr lang="en-US" baseline="0" dirty="0" smtClean="0"/>
              <a:t>(here we’re comparing downloads (lilac) and hits (purple) by month to the contents ingested (teal). notice exponential growth of downloads as more content is ingested). </a:t>
            </a:r>
            <a:endParaRPr lang="en-US" dirty="0"/>
          </a:p>
        </p:txBody>
      </p:sp>
      <p:sp>
        <p:nvSpPr>
          <p:cNvPr id="4" name="Slide Number Placeholder 3"/>
          <p:cNvSpPr>
            <a:spLocks noGrp="1"/>
          </p:cNvSpPr>
          <p:nvPr>
            <p:ph type="sldNum" sz="quarter" idx="10"/>
          </p:nvPr>
        </p:nvSpPr>
        <p:spPr/>
        <p:txBody>
          <a:bodyPr/>
          <a:lstStyle/>
          <a:p>
            <a:fld id="{5CB6F552-A613-4A84-8D5D-ADDC712FE538}"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p:spPr>
      </p:sp>
      <p:sp>
        <p:nvSpPr>
          <p:cNvPr id="3" name="Notes Placeholder 2"/>
          <p:cNvSpPr>
            <a:spLocks noGrp="1"/>
          </p:cNvSpPr>
          <p:nvPr>
            <p:ph type="body" idx="1"/>
          </p:nvPr>
        </p:nvSpPr>
        <p:spPr/>
        <p:txBody>
          <a:bodyPr>
            <a:normAutofit/>
          </a:bodyPr>
          <a:lstStyle/>
          <a:p>
            <a:r>
              <a:rPr lang="en-US" baseline="0" dirty="0" smtClean="0"/>
              <a:t>Again, as we add more content and links, Trace is becoming more discoverable). These statistics help track our users’ behaviors and needs, and can be valuable to help track the virtual library outreach to users.</a:t>
            </a:r>
            <a:endParaRPr lang="en-US" dirty="0"/>
          </a:p>
        </p:txBody>
      </p:sp>
      <p:sp>
        <p:nvSpPr>
          <p:cNvPr id="4" name="Slide Number Placeholder 3"/>
          <p:cNvSpPr>
            <a:spLocks noGrp="1"/>
          </p:cNvSpPr>
          <p:nvPr>
            <p:ph type="sldNum" sz="quarter" idx="10"/>
          </p:nvPr>
        </p:nvSpPr>
        <p:spPr/>
        <p:txBody>
          <a:bodyPr/>
          <a:lstStyle/>
          <a:p>
            <a:fld id="{5CB6F552-A613-4A84-8D5D-ADDC712FE538}"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p:spPr>
      </p:sp>
      <p:sp>
        <p:nvSpPr>
          <p:cNvPr id="3" name="Notes Placeholder 2"/>
          <p:cNvSpPr>
            <a:spLocks noGrp="1"/>
          </p:cNvSpPr>
          <p:nvPr>
            <p:ph type="body" idx="1"/>
          </p:nvPr>
        </p:nvSpPr>
        <p:spPr/>
        <p:txBody>
          <a:bodyPr>
            <a:normAutofit/>
          </a:bodyPr>
          <a:lstStyle/>
          <a:p>
            <a:r>
              <a:rPr lang="en-US" dirty="0" smtClean="0"/>
              <a:t>So Trace defines </a:t>
            </a:r>
            <a:r>
              <a:rPr lang="en-US" baseline="0" dirty="0" smtClean="0"/>
              <a:t>its place in the virtual library in 2 ways. For </a:t>
            </a:r>
            <a:r>
              <a:rPr lang="en-US" b="1" dirty="0" smtClean="0"/>
              <a:t>Contributors</a:t>
            </a:r>
            <a:r>
              <a:rPr lang="en-US" dirty="0" smtClean="0"/>
              <a:t>  and content managers Trace provides</a:t>
            </a:r>
            <a:r>
              <a:rPr lang="en-US" baseline="0" dirty="0" smtClean="0"/>
              <a:t> an easy interface to manage content, from submission to revision. We’ve begun to promote </a:t>
            </a:r>
            <a:r>
              <a:rPr lang="en-US" b="0" i="1" baseline="0" dirty="0" smtClean="0"/>
              <a:t>Journal and conference </a:t>
            </a:r>
            <a:r>
              <a:rPr lang="en-US" baseline="0" dirty="0" smtClean="0"/>
              <a:t>hosting </a:t>
            </a:r>
            <a:r>
              <a:rPr lang="en-US" baseline="0" dirty="0" err="1" smtClean="0"/>
              <a:t>asvaluable</a:t>
            </a:r>
            <a:r>
              <a:rPr lang="en-US" baseline="0" dirty="0" smtClean="0"/>
              <a:t> features that can facilitate the UT community’s outreach. For </a:t>
            </a:r>
            <a:r>
              <a:rPr lang="en-US" b="1" dirty="0" smtClean="0"/>
              <a:t>Users</a:t>
            </a:r>
            <a:r>
              <a:rPr lang="en-US" baseline="0" dirty="0" smtClean="0"/>
              <a:t> , Trace delivers lasting content via Trace, Primo, or search engines such as Google. </a:t>
            </a:r>
            <a:endParaRPr lang="en-US" dirty="0"/>
          </a:p>
        </p:txBody>
      </p:sp>
      <p:sp>
        <p:nvSpPr>
          <p:cNvPr id="4" name="Slide Number Placeholder 3"/>
          <p:cNvSpPr>
            <a:spLocks noGrp="1"/>
          </p:cNvSpPr>
          <p:nvPr>
            <p:ph type="sldNum" sz="quarter" idx="10"/>
          </p:nvPr>
        </p:nvSpPr>
        <p:spPr/>
        <p:txBody>
          <a:bodyPr/>
          <a:lstStyle/>
          <a:p>
            <a:fld id="{5CB6F552-A613-4A84-8D5D-ADDC712FE538}"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CB6F552-A613-4A84-8D5D-ADDC712FE538}"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As</a:t>
            </a:r>
            <a:r>
              <a:rPr lang="en-US" baseline="0" dirty="0" smtClean="0"/>
              <a:t> Trace nears the end of its first year, we’re excited to watch its virtual library services grow. </a:t>
            </a:r>
            <a:r>
              <a:rPr lang="en-US" dirty="0" smtClean="0"/>
              <a:t>With DLI, we’re currently working to</a:t>
            </a:r>
            <a:r>
              <a:rPr lang="en-US" baseline="0" dirty="0" smtClean="0"/>
              <a:t> develop digitization standards for the virtual library and best practices to provide digitization consultations to the larger UT community. </a:t>
            </a:r>
            <a:r>
              <a:rPr lang="en-US" dirty="0" smtClean="0"/>
              <a:t>As part of the VLSC’s charge, how can we include Trace in our conversation</a:t>
            </a:r>
            <a:r>
              <a:rPr lang="en-US" baseline="0" dirty="0" smtClean="0"/>
              <a:t> to</a:t>
            </a:r>
            <a:r>
              <a:rPr lang="en-US" dirty="0" smtClean="0"/>
              <a:t> “</a:t>
            </a:r>
            <a:r>
              <a:rPr lang="en-US" sz="1200" kern="1200" dirty="0" smtClean="0">
                <a:solidFill>
                  <a:schemeClr val="tx1"/>
                </a:solidFill>
                <a:latin typeface="+mn-lt"/>
                <a:ea typeface="+mn-ea"/>
                <a:cs typeface="+mn-cs"/>
              </a:rPr>
              <a:t>Identify </a:t>
            </a:r>
            <a:r>
              <a:rPr lang="en-US" sz="1200" b="1" kern="1200" dirty="0" smtClean="0">
                <a:solidFill>
                  <a:schemeClr val="tx1"/>
                </a:solidFill>
                <a:latin typeface="+mn-lt"/>
                <a:ea typeface="+mn-ea"/>
                <a:cs typeface="+mn-cs"/>
              </a:rPr>
              <a:t>priorities for future</a:t>
            </a:r>
            <a:r>
              <a:rPr lang="en-US" sz="1200" kern="1200" dirty="0" smtClean="0">
                <a:solidFill>
                  <a:schemeClr val="tx1"/>
                </a:solidFill>
                <a:latin typeface="+mn-lt"/>
                <a:ea typeface="+mn-ea"/>
                <a:cs typeface="+mn-cs"/>
              </a:rPr>
              <a:t> virtual library development”?</a:t>
            </a:r>
            <a:endParaRPr lang="en-US" dirty="0" smtClean="0"/>
          </a:p>
          <a:p>
            <a:endParaRPr lang="en-US" dirty="0"/>
          </a:p>
        </p:txBody>
      </p:sp>
      <p:sp>
        <p:nvSpPr>
          <p:cNvPr id="4" name="Slide Number Placeholder 3"/>
          <p:cNvSpPr>
            <a:spLocks noGrp="1"/>
          </p:cNvSpPr>
          <p:nvPr>
            <p:ph type="sldNum" sz="quarter" idx="10"/>
          </p:nvPr>
        </p:nvSpPr>
        <p:spPr/>
        <p:txBody>
          <a:bodyPr/>
          <a:lstStyle/>
          <a:p>
            <a:fld id="{5CB6F552-A613-4A84-8D5D-ADDC712FE538}" type="slidenum">
              <a:rPr lang="en-US" smtClean="0"/>
              <a:pPr/>
              <a:t>20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p:spPr>
      </p:sp>
      <p:sp>
        <p:nvSpPr>
          <p:cNvPr id="3" name="Notes Placeholder 2"/>
          <p:cNvSpPr>
            <a:spLocks noGrp="1"/>
          </p:cNvSpPr>
          <p:nvPr>
            <p:ph type="body" idx="1"/>
          </p:nvPr>
        </p:nvSpPr>
        <p:spPr/>
        <p:txBody>
          <a:bodyPr>
            <a:normAutofit/>
          </a:bodyPr>
          <a:lstStyle/>
          <a:p>
            <a:r>
              <a:rPr lang="en-US" dirty="0" smtClean="0"/>
              <a:t>So where does Trace fit in the virtual library? After the VLSC</a:t>
            </a:r>
            <a:r>
              <a:rPr lang="en-US" baseline="0" dirty="0" smtClean="0"/>
              <a:t> charge, it enhances the library’s virtual presence – with searching, interactive, and archiving features. Clearly, an evolving concept.</a:t>
            </a:r>
          </a:p>
          <a:p>
            <a:endParaRPr lang="en-US" dirty="0"/>
          </a:p>
        </p:txBody>
      </p:sp>
      <p:sp>
        <p:nvSpPr>
          <p:cNvPr id="4" name="Slide Number Placeholder 3"/>
          <p:cNvSpPr>
            <a:spLocks noGrp="1"/>
          </p:cNvSpPr>
          <p:nvPr>
            <p:ph type="sldNum" sz="quarter" idx="10"/>
          </p:nvPr>
        </p:nvSpPr>
        <p:spPr/>
        <p:txBody>
          <a:bodyPr/>
          <a:lstStyle/>
          <a:p>
            <a:fld id="{5CB6F552-A613-4A84-8D5D-ADDC712FE538}"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p:spPr>
      </p:sp>
      <p:sp>
        <p:nvSpPr>
          <p:cNvPr id="3" name="Notes Placeholder 2"/>
          <p:cNvSpPr>
            <a:spLocks noGrp="1"/>
          </p:cNvSpPr>
          <p:nvPr>
            <p:ph type="body" idx="1"/>
          </p:nvPr>
        </p:nvSpPr>
        <p:spPr/>
        <p:txBody>
          <a:bodyPr>
            <a:normAutofit/>
          </a:bodyPr>
          <a:lstStyle/>
          <a:p>
            <a:r>
              <a:rPr lang="en-US" dirty="0" smtClean="0"/>
              <a:t>Trace’s vision is to promote UT’s intellectual</a:t>
            </a:r>
            <a:r>
              <a:rPr lang="en-US" baseline="0" dirty="0" smtClean="0"/>
              <a:t> capital. </a:t>
            </a:r>
            <a:r>
              <a:rPr lang="en-US" dirty="0" smtClean="0"/>
              <a:t>How does Trace achieve these</a:t>
            </a:r>
            <a:r>
              <a:rPr lang="en-US" baseline="0" dirty="0" smtClean="0"/>
              <a:t> services? </a:t>
            </a:r>
            <a:r>
              <a:rPr lang="en-US" dirty="0" smtClean="0"/>
              <a:t>[click] </a:t>
            </a:r>
            <a:endParaRPr lang="en-US" dirty="0"/>
          </a:p>
        </p:txBody>
      </p:sp>
      <p:sp>
        <p:nvSpPr>
          <p:cNvPr id="4" name="Slide Number Placeholder 3"/>
          <p:cNvSpPr>
            <a:spLocks noGrp="1"/>
          </p:cNvSpPr>
          <p:nvPr>
            <p:ph type="sldNum" sz="quarter" idx="10"/>
          </p:nvPr>
        </p:nvSpPr>
        <p:spPr/>
        <p:txBody>
          <a:bodyPr/>
          <a:lstStyle/>
          <a:p>
            <a:fld id="{5CB6F552-A613-4A84-8D5D-ADDC712FE538}"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p:spPr>
      </p:sp>
      <p:sp>
        <p:nvSpPr>
          <p:cNvPr id="3" name="Notes Placeholder 2"/>
          <p:cNvSpPr>
            <a:spLocks noGrp="1"/>
          </p:cNvSpPr>
          <p:nvPr>
            <p:ph type="body" idx="1"/>
          </p:nvPr>
        </p:nvSpPr>
        <p:spPr/>
        <p:txBody>
          <a:bodyPr>
            <a:normAutofit/>
          </a:bodyPr>
          <a:lstStyle/>
          <a:p>
            <a:r>
              <a:rPr lang="en-US" dirty="0" smtClean="0"/>
              <a:t>Here’s an introduction Today we’re actually over 2800 papers and 10,000 downloads. [click] </a:t>
            </a:r>
            <a:r>
              <a:rPr lang="en-US" baseline="0" dirty="0" smtClean="0"/>
              <a:t>Trace allows full-text </a:t>
            </a:r>
            <a:r>
              <a:rPr lang="en-US" baseline="0" dirty="0" err="1" smtClean="0"/>
              <a:t>searchability</a:t>
            </a:r>
            <a:r>
              <a:rPr lang="en-US" baseline="0" dirty="0" smtClean="0"/>
              <a:t>, and </a:t>
            </a:r>
            <a:r>
              <a:rPr lang="en-US" dirty="0" smtClean="0"/>
              <a:t>[click] </a:t>
            </a:r>
            <a:r>
              <a:rPr lang="en-US" baseline="0" dirty="0" smtClean="0"/>
              <a:t> links to SW faculty profiles.</a:t>
            </a:r>
            <a:endParaRPr lang="en-US" dirty="0"/>
          </a:p>
        </p:txBody>
      </p:sp>
      <p:sp>
        <p:nvSpPr>
          <p:cNvPr id="4" name="Slide Number Placeholder 3"/>
          <p:cNvSpPr>
            <a:spLocks noGrp="1"/>
          </p:cNvSpPr>
          <p:nvPr>
            <p:ph type="sldNum" sz="quarter" idx="10"/>
          </p:nvPr>
        </p:nvSpPr>
        <p:spPr/>
        <p:txBody>
          <a:bodyPr/>
          <a:lstStyle/>
          <a:p>
            <a:fld id="{5CB6F552-A613-4A84-8D5D-ADDC712FE538}"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p:spPr>
      </p:sp>
      <p:sp>
        <p:nvSpPr>
          <p:cNvPr id="3" name="Notes Placeholder 2"/>
          <p:cNvSpPr>
            <a:spLocks noGrp="1"/>
          </p:cNvSpPr>
          <p:nvPr>
            <p:ph type="body" idx="1"/>
          </p:nvPr>
        </p:nvSpPr>
        <p:spPr/>
        <p:txBody>
          <a:bodyPr>
            <a:normAutofit/>
          </a:bodyPr>
          <a:lstStyle/>
          <a:p>
            <a:r>
              <a:rPr lang="en-US" dirty="0" smtClean="0"/>
              <a:t>Here are examples of content</a:t>
            </a:r>
            <a:r>
              <a:rPr lang="en-US" baseline="0" dirty="0" smtClean="0"/>
              <a:t> Trace provides. Electronic Theses &amp; dissertations [click]</a:t>
            </a:r>
            <a:endParaRPr lang="en-US" dirty="0"/>
          </a:p>
        </p:txBody>
      </p:sp>
      <p:sp>
        <p:nvSpPr>
          <p:cNvPr id="4" name="Slide Number Placeholder 3"/>
          <p:cNvSpPr>
            <a:spLocks noGrp="1"/>
          </p:cNvSpPr>
          <p:nvPr>
            <p:ph type="sldNum" sz="quarter" idx="10"/>
          </p:nvPr>
        </p:nvSpPr>
        <p:spPr/>
        <p:txBody>
          <a:bodyPr/>
          <a:lstStyle/>
          <a:p>
            <a:fld id="{5CB6F552-A613-4A84-8D5D-ADDC712FE538}"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p:spPr>
      </p:sp>
      <p:sp>
        <p:nvSpPr>
          <p:cNvPr id="3" name="Notes Placeholder 2"/>
          <p:cNvSpPr>
            <a:spLocks noGrp="1"/>
          </p:cNvSpPr>
          <p:nvPr>
            <p:ph type="body" idx="1"/>
          </p:nvPr>
        </p:nvSpPr>
        <p:spPr/>
        <p:txBody>
          <a:bodyPr>
            <a:normAutofit/>
          </a:bodyPr>
          <a:lstStyle/>
          <a:p>
            <a:r>
              <a:rPr lang="en-US" dirty="0" smtClean="0"/>
              <a:t>Here are examples of content</a:t>
            </a:r>
            <a:r>
              <a:rPr lang="en-US" baseline="0" dirty="0" smtClean="0"/>
              <a:t> Trace provides. Campus collections [click]</a:t>
            </a:r>
            <a:endParaRPr lang="en-US" dirty="0"/>
          </a:p>
        </p:txBody>
      </p:sp>
      <p:sp>
        <p:nvSpPr>
          <p:cNvPr id="4" name="Slide Number Placeholder 3"/>
          <p:cNvSpPr>
            <a:spLocks noGrp="1"/>
          </p:cNvSpPr>
          <p:nvPr>
            <p:ph type="sldNum" sz="quarter" idx="10"/>
          </p:nvPr>
        </p:nvSpPr>
        <p:spPr/>
        <p:txBody>
          <a:bodyPr/>
          <a:lstStyle/>
          <a:p>
            <a:fld id="{5CB6F552-A613-4A84-8D5D-ADDC712FE538}"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p:spPr>
      </p:sp>
      <p:sp>
        <p:nvSpPr>
          <p:cNvPr id="3" name="Notes Placeholder 2"/>
          <p:cNvSpPr>
            <a:spLocks noGrp="1"/>
          </p:cNvSpPr>
          <p:nvPr>
            <p:ph type="body" idx="1"/>
          </p:nvPr>
        </p:nvSpPr>
        <p:spPr/>
        <p:txBody>
          <a:bodyPr>
            <a:normAutofit/>
          </a:bodyPr>
          <a:lstStyle/>
          <a:p>
            <a:r>
              <a:rPr lang="en-US" dirty="0" smtClean="0"/>
              <a:t>Here are examples of content</a:t>
            </a:r>
            <a:r>
              <a:rPr lang="en-US" baseline="0" dirty="0" smtClean="0"/>
              <a:t> Trace provides. Journals – we have 3 now: Pursuit (Undergrad research), Transactions (law review), Intl Ed (cultural studies)</a:t>
            </a:r>
            <a:endParaRPr lang="en-US" dirty="0"/>
          </a:p>
        </p:txBody>
      </p:sp>
      <p:sp>
        <p:nvSpPr>
          <p:cNvPr id="4" name="Slide Number Placeholder 3"/>
          <p:cNvSpPr>
            <a:spLocks noGrp="1"/>
          </p:cNvSpPr>
          <p:nvPr>
            <p:ph type="sldNum" sz="quarter" idx="10"/>
          </p:nvPr>
        </p:nvSpPr>
        <p:spPr/>
        <p:txBody>
          <a:bodyPr/>
          <a:lstStyle/>
          <a:p>
            <a:fld id="{5CB6F552-A613-4A84-8D5D-ADDC712FE538}"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p:spPr>
      </p:sp>
      <p:sp>
        <p:nvSpPr>
          <p:cNvPr id="3" name="Notes Placeholder 2"/>
          <p:cNvSpPr>
            <a:spLocks noGrp="1"/>
          </p:cNvSpPr>
          <p:nvPr>
            <p:ph type="body" idx="1"/>
          </p:nvPr>
        </p:nvSpPr>
        <p:spPr/>
        <p:txBody>
          <a:bodyPr>
            <a:normAutofit/>
          </a:bodyPr>
          <a:lstStyle/>
          <a:p>
            <a:r>
              <a:rPr lang="en-US" dirty="0" smtClean="0"/>
              <a:t>Here are examples of content</a:t>
            </a:r>
            <a:r>
              <a:rPr lang="en-US" baseline="0" dirty="0" smtClean="0"/>
              <a:t> Trace provides. SW are </a:t>
            </a:r>
            <a:r>
              <a:rPr lang="en-US" sz="1200" dirty="0" smtClean="0"/>
              <a:t>faculty personal profile pages</a:t>
            </a:r>
            <a:r>
              <a:rPr lang="en-US" baseline="0" dirty="0" smtClean="0"/>
              <a:t> that showcase faculty publications and creative output. These pages stay with faculty if they change institutions (which helps win them over!).</a:t>
            </a:r>
            <a:endParaRPr lang="en-US" dirty="0"/>
          </a:p>
        </p:txBody>
      </p:sp>
      <p:sp>
        <p:nvSpPr>
          <p:cNvPr id="4" name="Slide Number Placeholder 3"/>
          <p:cNvSpPr>
            <a:spLocks noGrp="1"/>
          </p:cNvSpPr>
          <p:nvPr>
            <p:ph type="sldNum" sz="quarter" idx="10"/>
          </p:nvPr>
        </p:nvSpPr>
        <p:spPr/>
        <p:txBody>
          <a:bodyPr/>
          <a:lstStyle/>
          <a:p>
            <a:fld id="{5CB6F552-A613-4A84-8D5D-ADDC712FE538}"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28600" y="533400"/>
            <a:ext cx="8763000" cy="533400"/>
          </a:xfrm>
        </p:spPr>
        <p:txBody>
          <a:bodyPr anchor="t"/>
          <a:lstStyle>
            <a:lvl1pPr algn="ctr">
              <a:defRPr>
                <a:solidFill>
                  <a:schemeClr val="bg1"/>
                </a:solidFill>
              </a:defRPr>
            </a:lvl1pPr>
          </a:lstStyle>
          <a:p>
            <a:r>
              <a:rPr lang="en-US" smtClean="0"/>
              <a:t>Click to edit Master title style</a:t>
            </a:r>
            <a:endParaRPr lang="en-US"/>
          </a:p>
        </p:txBody>
      </p:sp>
      <p:sp>
        <p:nvSpPr>
          <p:cNvPr id="3075" name="Rectangle 3"/>
          <p:cNvSpPr>
            <a:spLocks noGrp="1" noChangeArrowheads="1"/>
          </p:cNvSpPr>
          <p:nvPr>
            <p:ph type="subTitle" idx="1"/>
          </p:nvPr>
        </p:nvSpPr>
        <p:spPr>
          <a:xfrm>
            <a:off x="228600" y="1219200"/>
            <a:ext cx="8763000" cy="381000"/>
          </a:xfrm>
        </p:spPr>
        <p:txBody>
          <a:bodyPr anchor="ctr"/>
          <a:lstStyle>
            <a:lvl1pPr marL="0" indent="0" algn="ctr">
              <a:buFontTx/>
              <a:buNone/>
              <a:defRPr sz="2400">
                <a:solidFill>
                  <a:schemeClr val="bg1"/>
                </a:solidFill>
              </a:defRPr>
            </a:lvl1pPr>
          </a:lstStyle>
          <a:p>
            <a:r>
              <a:rPr lang="en-US" smtClean="0"/>
              <a:t>Click to edit Master subtitle style</a:t>
            </a:r>
            <a:endParaRPr lang="en-US"/>
          </a:p>
        </p:txBody>
      </p:sp>
      <p:sp>
        <p:nvSpPr>
          <p:cNvPr id="3109" name="Rectangle 37"/>
          <p:cNvSpPr>
            <a:spLocks noGrp="1" noChangeArrowheads="1"/>
          </p:cNvSpPr>
          <p:nvPr>
            <p:ph type="dt" sz="half" idx="2"/>
          </p:nvPr>
        </p:nvSpPr>
        <p:spPr/>
        <p:txBody>
          <a:bodyPr/>
          <a:lstStyle>
            <a:lvl1pPr>
              <a:defRPr>
                <a:solidFill>
                  <a:schemeClr val="bg1"/>
                </a:solidFill>
              </a:defRPr>
            </a:lvl1pPr>
          </a:lstStyle>
          <a:p>
            <a:endParaRPr lang="en-US"/>
          </a:p>
        </p:txBody>
      </p:sp>
      <p:sp>
        <p:nvSpPr>
          <p:cNvPr id="3110" name="Rectangle 38"/>
          <p:cNvSpPr>
            <a:spLocks noGrp="1" noChangeArrowheads="1"/>
          </p:cNvSpPr>
          <p:nvPr>
            <p:ph type="ftr" sz="quarter" idx="3"/>
          </p:nvPr>
        </p:nvSpPr>
        <p:spPr/>
        <p:txBody>
          <a:bodyPr/>
          <a:lstStyle>
            <a:lvl1pPr>
              <a:defRPr>
                <a:solidFill>
                  <a:schemeClr val="bg1"/>
                </a:solidFill>
              </a:defRPr>
            </a:lvl1pPr>
          </a:lstStyle>
          <a:p>
            <a:endParaRPr lang="en-US"/>
          </a:p>
        </p:txBody>
      </p:sp>
      <p:sp>
        <p:nvSpPr>
          <p:cNvPr id="3111" name="Rectangle 39"/>
          <p:cNvSpPr>
            <a:spLocks noGrp="1" noChangeArrowheads="1"/>
          </p:cNvSpPr>
          <p:nvPr>
            <p:ph type="sldNum" sz="quarter" idx="4"/>
          </p:nvPr>
        </p:nvSpPr>
        <p:spPr/>
        <p:txBody>
          <a:bodyPr/>
          <a:lstStyle>
            <a:lvl1pPr>
              <a:defRPr>
                <a:solidFill>
                  <a:schemeClr val="bg1"/>
                </a:solidFill>
              </a:defRPr>
            </a:lvl1pPr>
          </a:lstStyle>
          <a:p>
            <a:fld id="{5A4E4F6C-63A1-4A1A-BB9C-E57F3693B626}"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324B5FB-2F5B-4693-AE51-6E880BB582D4}"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381000"/>
            <a:ext cx="2190750" cy="5867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381000"/>
            <a:ext cx="641985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54E6D26-A461-459A-9DE8-3ED043FD2449}"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96E19CF-0DA8-46C6-9E52-E53DF77EF00F}"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BB4973E-77D6-46C7-874C-A1145CC11A4B}"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524000"/>
            <a:ext cx="39624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29200" y="1524000"/>
            <a:ext cx="39624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1C4E9FB-ACAF-4318-92F7-3FF6288A0E05}"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493E70BC-4BC5-4B7C-8F03-9877D10BCF8F}"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31D105D1-52C4-40D8-A06D-F9D2FE715213}"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876A025C-C270-4E28-94B1-C56FDF55435D}"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EE25A64-38EF-4415-9E52-3CAF73C31191}"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A27A913-3939-4BD4-85E2-460FBC7FECE9}"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28600" y="381000"/>
            <a:ext cx="8763000" cy="762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914400" y="1524000"/>
            <a:ext cx="8077200" cy="472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1" name="Rectangle 17"/>
          <p:cNvSpPr>
            <a:spLocks noGrp="1" noChangeArrowheads="1"/>
          </p:cNvSpPr>
          <p:nvPr>
            <p:ph type="dt" sz="half" idx="2"/>
          </p:nvPr>
        </p:nvSpPr>
        <p:spPr bwMode="auto">
          <a:xfrm>
            <a:off x="914400" y="6400800"/>
            <a:ext cx="19812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000"/>
            </a:lvl1pPr>
          </a:lstStyle>
          <a:p>
            <a:endParaRPr lang="en-US"/>
          </a:p>
        </p:txBody>
      </p:sp>
      <p:sp>
        <p:nvSpPr>
          <p:cNvPr id="1042" name="Rectangle 18"/>
          <p:cNvSpPr>
            <a:spLocks noGrp="1" noChangeArrowheads="1"/>
          </p:cNvSpPr>
          <p:nvPr>
            <p:ph type="ftr" sz="quarter" idx="3"/>
          </p:nvPr>
        </p:nvSpPr>
        <p:spPr bwMode="auto">
          <a:xfrm>
            <a:off x="3403600" y="6400800"/>
            <a:ext cx="267335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000"/>
            </a:lvl1pPr>
          </a:lstStyle>
          <a:p>
            <a:endParaRPr lang="en-US"/>
          </a:p>
        </p:txBody>
      </p:sp>
      <p:sp>
        <p:nvSpPr>
          <p:cNvPr id="1043" name="Rectangle 19"/>
          <p:cNvSpPr>
            <a:spLocks noGrp="1" noChangeArrowheads="1"/>
          </p:cNvSpPr>
          <p:nvPr>
            <p:ph type="sldNum" sz="quarter" idx="4"/>
          </p:nvPr>
        </p:nvSpPr>
        <p:spPr bwMode="auto">
          <a:xfrm>
            <a:off x="6586538" y="6400800"/>
            <a:ext cx="2405062"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000"/>
            </a:lvl1pPr>
          </a:lstStyle>
          <a:p>
            <a:fld id="{0358FDF2-ACFF-4A5B-B667-48044337AD6C}"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fontAlgn="base" hangingPunct="1">
        <a:spcBef>
          <a:spcPct val="0"/>
        </a:spcBef>
        <a:spcAft>
          <a:spcPct val="0"/>
        </a:spcAft>
        <a:defRPr sz="3600">
          <a:solidFill>
            <a:schemeClr val="tx2"/>
          </a:solidFill>
          <a:latin typeface="+mj-lt"/>
          <a:ea typeface="+mj-ea"/>
          <a:cs typeface="+mj-cs"/>
        </a:defRPr>
      </a:lvl1pPr>
      <a:lvl2pPr algn="l" rtl="0" eaLnBrk="1" fontAlgn="base" hangingPunct="1">
        <a:spcBef>
          <a:spcPct val="0"/>
        </a:spcBef>
        <a:spcAft>
          <a:spcPct val="0"/>
        </a:spcAft>
        <a:defRPr sz="3600">
          <a:solidFill>
            <a:schemeClr val="tx2"/>
          </a:solidFill>
          <a:latin typeface="Arial" charset="0"/>
        </a:defRPr>
      </a:lvl2pPr>
      <a:lvl3pPr algn="l" rtl="0" eaLnBrk="1" fontAlgn="base" hangingPunct="1">
        <a:spcBef>
          <a:spcPct val="0"/>
        </a:spcBef>
        <a:spcAft>
          <a:spcPct val="0"/>
        </a:spcAft>
        <a:defRPr sz="3600">
          <a:solidFill>
            <a:schemeClr val="tx2"/>
          </a:solidFill>
          <a:latin typeface="Arial" charset="0"/>
        </a:defRPr>
      </a:lvl3pPr>
      <a:lvl4pPr algn="l" rtl="0" eaLnBrk="1" fontAlgn="base" hangingPunct="1">
        <a:spcBef>
          <a:spcPct val="0"/>
        </a:spcBef>
        <a:spcAft>
          <a:spcPct val="0"/>
        </a:spcAft>
        <a:defRPr sz="3600">
          <a:solidFill>
            <a:schemeClr val="tx2"/>
          </a:solidFill>
          <a:latin typeface="Arial" charset="0"/>
        </a:defRPr>
      </a:lvl4pPr>
      <a:lvl5pPr algn="l" rtl="0" eaLnBrk="1" fontAlgn="base" hangingPunct="1">
        <a:spcBef>
          <a:spcPct val="0"/>
        </a:spcBef>
        <a:spcAft>
          <a:spcPct val="0"/>
        </a:spcAft>
        <a:defRPr sz="3600">
          <a:solidFill>
            <a:schemeClr val="tx2"/>
          </a:solidFill>
          <a:latin typeface="Arial" charset="0"/>
        </a:defRPr>
      </a:lvl5pPr>
      <a:lvl6pPr marL="457200" algn="l" rtl="0" eaLnBrk="1" fontAlgn="base" hangingPunct="1">
        <a:spcBef>
          <a:spcPct val="0"/>
        </a:spcBef>
        <a:spcAft>
          <a:spcPct val="0"/>
        </a:spcAft>
        <a:defRPr sz="3600">
          <a:solidFill>
            <a:schemeClr val="tx2"/>
          </a:solidFill>
          <a:latin typeface="Arial" charset="0"/>
        </a:defRPr>
      </a:lvl6pPr>
      <a:lvl7pPr marL="914400" algn="l" rtl="0" eaLnBrk="1" fontAlgn="base" hangingPunct="1">
        <a:spcBef>
          <a:spcPct val="0"/>
        </a:spcBef>
        <a:spcAft>
          <a:spcPct val="0"/>
        </a:spcAft>
        <a:defRPr sz="3600">
          <a:solidFill>
            <a:schemeClr val="tx2"/>
          </a:solidFill>
          <a:latin typeface="Arial" charset="0"/>
        </a:defRPr>
      </a:lvl7pPr>
      <a:lvl8pPr marL="1371600" algn="l" rtl="0" eaLnBrk="1" fontAlgn="base" hangingPunct="1">
        <a:spcBef>
          <a:spcPct val="0"/>
        </a:spcBef>
        <a:spcAft>
          <a:spcPct val="0"/>
        </a:spcAft>
        <a:defRPr sz="3600">
          <a:solidFill>
            <a:schemeClr val="tx2"/>
          </a:solidFill>
          <a:latin typeface="Arial" charset="0"/>
        </a:defRPr>
      </a:lvl8pPr>
      <a:lvl9pPr marL="1828800" algn="l" rtl="0" eaLnBrk="1" fontAlgn="base" hangingPunct="1">
        <a:spcBef>
          <a:spcPct val="0"/>
        </a:spcBef>
        <a:spcAft>
          <a:spcPct val="0"/>
        </a:spcAft>
        <a:defRPr sz="3600">
          <a:solidFill>
            <a:schemeClr val="tx2"/>
          </a:solidFill>
          <a:latin typeface="Arial" charset="0"/>
        </a:defRPr>
      </a:lvl9pPr>
    </p:titleStyle>
    <p:bodyStyle>
      <a:lvl1pPr marL="342900" indent="-342900" algn="l" rtl="0" eaLnBrk="1" fontAlgn="base" hangingPunct="1">
        <a:spcBef>
          <a:spcPct val="20000"/>
        </a:spcBef>
        <a:spcAft>
          <a:spcPct val="0"/>
        </a:spcAft>
        <a:buClr>
          <a:schemeClr val="tx1"/>
        </a:buClr>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800">
          <a:solidFill>
            <a:schemeClr val="tx1"/>
          </a:solidFill>
          <a:latin typeface="+mn-lt"/>
        </a:defRPr>
      </a:lvl2pPr>
      <a:lvl3pPr marL="1143000" indent="-228600" algn="l" rtl="0" eaLnBrk="1" fontAlgn="base" hangingPunct="1">
        <a:spcBef>
          <a:spcPct val="20000"/>
        </a:spcBef>
        <a:spcAft>
          <a:spcPct val="0"/>
        </a:spcAft>
        <a:buClr>
          <a:schemeClr val="tx1"/>
        </a:buClr>
        <a:buChar char="•"/>
        <a:defRPr sz="2400">
          <a:solidFill>
            <a:schemeClr val="tx1"/>
          </a:solidFill>
          <a:latin typeface="+mn-lt"/>
        </a:defRPr>
      </a:lvl3pPr>
      <a:lvl4pPr marL="1600200" indent="-228600" algn="l" rtl="0" eaLnBrk="1" fontAlgn="base" hangingPunct="1">
        <a:spcBef>
          <a:spcPct val="20000"/>
        </a:spcBef>
        <a:spcAft>
          <a:spcPct val="0"/>
        </a:spcAft>
        <a:buClr>
          <a:schemeClr val="tx1"/>
        </a:buClr>
        <a:buChar char="–"/>
        <a:defRPr sz="2000">
          <a:solidFill>
            <a:schemeClr val="tx1"/>
          </a:solidFill>
          <a:latin typeface="+mn-lt"/>
        </a:defRPr>
      </a:lvl4pPr>
      <a:lvl5pPr marL="2057400" indent="-228600" algn="l" rtl="0" eaLnBrk="1" fontAlgn="base" hangingPunct="1">
        <a:spcBef>
          <a:spcPct val="20000"/>
        </a:spcBef>
        <a:spcAft>
          <a:spcPct val="0"/>
        </a:spcAft>
        <a:buClr>
          <a:schemeClr val="tx1"/>
        </a:buClr>
        <a:buChar char="»"/>
        <a:defRPr sz="2000">
          <a:solidFill>
            <a:schemeClr val="tx1"/>
          </a:solidFill>
          <a:latin typeface="+mn-lt"/>
        </a:defRPr>
      </a:lvl5pPr>
      <a:lvl6pPr marL="2514600" indent="-228600" algn="l" rtl="0" eaLnBrk="1" fontAlgn="base" hangingPunct="1">
        <a:spcBef>
          <a:spcPct val="20000"/>
        </a:spcBef>
        <a:spcAft>
          <a:spcPct val="0"/>
        </a:spcAft>
        <a:buClr>
          <a:schemeClr val="tx1"/>
        </a:buClr>
        <a:buChar char="»"/>
        <a:defRPr sz="2000">
          <a:solidFill>
            <a:schemeClr val="tx1"/>
          </a:solidFill>
          <a:latin typeface="+mn-lt"/>
        </a:defRPr>
      </a:lvl6pPr>
      <a:lvl7pPr marL="2971800" indent="-228600" algn="l" rtl="0" eaLnBrk="1" fontAlgn="base" hangingPunct="1">
        <a:spcBef>
          <a:spcPct val="20000"/>
        </a:spcBef>
        <a:spcAft>
          <a:spcPct val="0"/>
        </a:spcAft>
        <a:buClr>
          <a:schemeClr val="tx1"/>
        </a:buClr>
        <a:buChar char="»"/>
        <a:defRPr sz="2000">
          <a:solidFill>
            <a:schemeClr val="tx1"/>
          </a:solidFill>
          <a:latin typeface="+mn-lt"/>
        </a:defRPr>
      </a:lvl7pPr>
      <a:lvl8pPr marL="3429000" indent="-228600" algn="l" rtl="0" eaLnBrk="1" fontAlgn="base" hangingPunct="1">
        <a:spcBef>
          <a:spcPct val="20000"/>
        </a:spcBef>
        <a:spcAft>
          <a:spcPct val="0"/>
        </a:spcAft>
        <a:buClr>
          <a:schemeClr val="tx1"/>
        </a:buClr>
        <a:buChar char="»"/>
        <a:defRPr sz="2000">
          <a:solidFill>
            <a:schemeClr val="tx1"/>
          </a:solidFill>
          <a:latin typeface="+mn-lt"/>
        </a:defRPr>
      </a:lvl8pPr>
      <a:lvl9pPr marL="3886200" indent="-228600" algn="l" rtl="0" eaLnBrk="1" fontAlgn="base" hangingPunct="1">
        <a:spcBef>
          <a:spcPct val="20000"/>
        </a:spcBef>
        <a:spcAft>
          <a:spcPct val="0"/>
        </a:spcAft>
        <a:buClr>
          <a:schemeClr val="tx1"/>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chart" Target="../charts/char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chart" Target="../charts/char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trace.tennessee.edu/about.html"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Digital Showcase in the Library</a:t>
            </a:r>
            <a:endParaRPr lang="en-US" dirty="0"/>
          </a:p>
        </p:txBody>
      </p:sp>
      <p:sp>
        <p:nvSpPr>
          <p:cNvPr id="3" name="Subtitle 2"/>
          <p:cNvSpPr>
            <a:spLocks noGrp="1"/>
          </p:cNvSpPr>
          <p:nvPr>
            <p:ph type="subTitle" idx="1"/>
          </p:nvPr>
        </p:nvSpPr>
        <p:spPr/>
        <p:txBody>
          <a:bodyPr/>
          <a:lstStyle/>
          <a:p>
            <a:r>
              <a:rPr lang="en-US" dirty="0" smtClean="0"/>
              <a:t>How Trace enhances UT’s Virtual Library</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Trace in the Virtual Library</a:t>
            </a:r>
            <a:endParaRPr lang="en-US" dirty="0"/>
          </a:p>
        </p:txBody>
      </p:sp>
      <p:sp>
        <p:nvSpPr>
          <p:cNvPr id="3" name="Content Placeholder 2"/>
          <p:cNvSpPr>
            <a:spLocks noGrp="1"/>
          </p:cNvSpPr>
          <p:nvPr>
            <p:ph idx="1"/>
          </p:nvPr>
        </p:nvSpPr>
        <p:spPr/>
        <p:txBody>
          <a:bodyPr/>
          <a:lstStyle/>
          <a:p>
            <a:pPr>
              <a:buNone/>
            </a:pPr>
            <a:r>
              <a:rPr lang="en-US" dirty="0" smtClean="0"/>
              <a:t>The content is:</a:t>
            </a:r>
          </a:p>
          <a:p>
            <a:pPr>
              <a:buFont typeface="Wingdings" pitchFamily="2" charset="2"/>
              <a:buChar char="ü"/>
            </a:pPr>
            <a:r>
              <a:rPr lang="en-US" dirty="0" smtClean="0"/>
              <a:t>Discoverable</a:t>
            </a:r>
          </a:p>
          <a:p>
            <a:pPr>
              <a:buFont typeface="Wingdings" pitchFamily="2" charset="2"/>
              <a:buChar char="ü"/>
            </a:pPr>
            <a:r>
              <a:rPr lang="en-US" dirty="0" smtClean="0"/>
              <a:t>               Collaborative</a:t>
            </a:r>
          </a:p>
          <a:p>
            <a:pPr>
              <a:buFont typeface="Wingdings" pitchFamily="2" charset="2"/>
              <a:buChar char="ü"/>
            </a:pPr>
            <a:r>
              <a:rPr lang="en-US" dirty="0" smtClean="0"/>
              <a:t>                                 Contextual</a:t>
            </a:r>
          </a:p>
          <a:p>
            <a:pPr>
              <a:buFont typeface="Wingdings" pitchFamily="2" charset="2"/>
              <a:buChar char="ü"/>
            </a:pPr>
            <a:r>
              <a:rPr lang="en-US" dirty="0" smtClean="0"/>
              <a:t>                                                 Networked</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diamond(i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diamond(i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diamond(i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diamond(in)">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81000"/>
            <a:ext cx="8763000" cy="990600"/>
          </a:xfrm>
        </p:spPr>
        <p:txBody>
          <a:bodyPr/>
          <a:lstStyle/>
          <a:p>
            <a:r>
              <a:rPr lang="en-US" dirty="0" smtClean="0"/>
              <a:t>Trace in the Virtual Library</a:t>
            </a:r>
            <a:r>
              <a:rPr lang="en-US" dirty="0"/>
              <a:t/>
            </a:r>
            <a:br>
              <a:rPr lang="en-US" dirty="0"/>
            </a:br>
            <a:r>
              <a:rPr lang="en-US" dirty="0" smtClean="0"/>
              <a:t>  </a:t>
            </a:r>
            <a:r>
              <a:rPr lang="en-US" sz="3000" dirty="0" smtClean="0"/>
              <a:t>Discoverable</a:t>
            </a:r>
            <a:r>
              <a:rPr lang="en-US" dirty="0" smtClean="0"/>
              <a:t/>
            </a:r>
            <a:br>
              <a:rPr lang="en-US" dirty="0" smtClean="0"/>
            </a:br>
            <a:endParaRPr lang="en-US" dirty="0"/>
          </a:p>
        </p:txBody>
      </p:sp>
      <p:pic>
        <p:nvPicPr>
          <p:cNvPr id="49154" name="Picture 2"/>
          <p:cNvPicPr>
            <a:picLocks noGrp="1" noChangeAspect="1" noChangeArrowheads="1"/>
          </p:cNvPicPr>
          <p:nvPr>
            <p:ph idx="1"/>
          </p:nvPr>
        </p:nvPicPr>
        <p:blipFill>
          <a:blip r:embed="rId3" cstate="print"/>
          <a:srcRect/>
          <a:stretch>
            <a:fillRect/>
          </a:stretch>
        </p:blipFill>
        <p:spPr bwMode="auto">
          <a:xfrm>
            <a:off x="457200" y="1905000"/>
            <a:ext cx="5029200" cy="3153022"/>
          </a:xfrm>
          <a:prstGeom prst="rect">
            <a:avLst/>
          </a:prstGeom>
          <a:noFill/>
          <a:ln w="9525">
            <a:noFill/>
            <a:miter lim="800000"/>
            <a:headEnd/>
            <a:tailEnd/>
          </a:ln>
        </p:spPr>
      </p:pic>
      <p:sp>
        <p:nvSpPr>
          <p:cNvPr id="5" name="TextBox 4"/>
          <p:cNvSpPr txBox="1"/>
          <p:nvPr/>
        </p:nvSpPr>
        <p:spPr>
          <a:xfrm>
            <a:off x="914400" y="1447800"/>
            <a:ext cx="7924800" cy="461665"/>
          </a:xfrm>
          <a:prstGeom prst="rect">
            <a:avLst/>
          </a:prstGeom>
          <a:noFill/>
        </p:spPr>
        <p:txBody>
          <a:bodyPr wrap="square" rtlCol="0">
            <a:spAutoFit/>
          </a:bodyPr>
          <a:lstStyle/>
          <a:p>
            <a:pPr algn="ctr"/>
            <a:r>
              <a:rPr lang="en-US" sz="2400" dirty="0" smtClean="0"/>
              <a:t>Primo, Google, and OAI harvesters</a:t>
            </a:r>
          </a:p>
        </p:txBody>
      </p:sp>
      <p:pic>
        <p:nvPicPr>
          <p:cNvPr id="49155" name="Picture 3"/>
          <p:cNvPicPr>
            <a:picLocks noChangeAspect="1" noChangeArrowheads="1"/>
          </p:cNvPicPr>
          <p:nvPr/>
        </p:nvPicPr>
        <p:blipFill>
          <a:blip r:embed="rId4" cstate="print"/>
          <a:srcRect/>
          <a:stretch>
            <a:fillRect/>
          </a:stretch>
        </p:blipFill>
        <p:spPr bwMode="auto">
          <a:xfrm>
            <a:off x="4419600" y="4191000"/>
            <a:ext cx="4500562" cy="23939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81000"/>
            <a:ext cx="8763000" cy="990600"/>
          </a:xfrm>
        </p:spPr>
        <p:txBody>
          <a:bodyPr/>
          <a:lstStyle/>
          <a:p>
            <a:r>
              <a:rPr lang="en-US" dirty="0" smtClean="0"/>
              <a:t>Trace in the Virtual Library</a:t>
            </a:r>
            <a:r>
              <a:rPr lang="en-US" dirty="0"/>
              <a:t/>
            </a:r>
            <a:br>
              <a:rPr lang="en-US" dirty="0"/>
            </a:br>
            <a:r>
              <a:rPr lang="en-US" dirty="0" smtClean="0"/>
              <a:t>  </a:t>
            </a:r>
            <a:r>
              <a:rPr lang="en-US" sz="3000" dirty="0" smtClean="0"/>
              <a:t>Collaborative</a:t>
            </a:r>
            <a:r>
              <a:rPr lang="en-US" dirty="0" smtClean="0"/>
              <a:t/>
            </a:r>
            <a:br>
              <a:rPr lang="en-US" dirty="0" smtClean="0"/>
            </a:br>
            <a:endParaRPr lang="en-US" dirty="0"/>
          </a:p>
        </p:txBody>
      </p:sp>
      <p:pic>
        <p:nvPicPr>
          <p:cNvPr id="51202" name="Picture 2"/>
          <p:cNvPicPr>
            <a:picLocks noGrp="1" noChangeAspect="1" noChangeArrowheads="1"/>
          </p:cNvPicPr>
          <p:nvPr>
            <p:ph idx="1"/>
          </p:nvPr>
        </p:nvPicPr>
        <p:blipFill>
          <a:blip r:embed="rId3" cstate="print"/>
          <a:srcRect/>
          <a:stretch>
            <a:fillRect/>
          </a:stretch>
        </p:blipFill>
        <p:spPr bwMode="auto">
          <a:xfrm>
            <a:off x="1178480" y="1676399"/>
            <a:ext cx="7432120" cy="4747063"/>
          </a:xfrm>
          <a:prstGeom prst="rect">
            <a:avLst/>
          </a:prstGeom>
          <a:noFill/>
          <a:ln w="9525">
            <a:noFill/>
            <a:miter lim="800000"/>
            <a:headEnd/>
            <a:tailEnd/>
          </a:ln>
        </p:spPr>
      </p:pic>
      <p:cxnSp>
        <p:nvCxnSpPr>
          <p:cNvPr id="9" name="Straight Arrow Connector 8"/>
          <p:cNvCxnSpPr/>
          <p:nvPr/>
        </p:nvCxnSpPr>
        <p:spPr>
          <a:xfrm rot="5400000" flipH="1" flipV="1">
            <a:off x="952500" y="5067300"/>
            <a:ext cx="533400" cy="457200"/>
          </a:xfrm>
          <a:prstGeom prst="straightConnector1">
            <a:avLst/>
          </a:prstGeom>
          <a:ln w="19050" cmpd="sng">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rot="10800000" flipV="1">
            <a:off x="4572000" y="2667000"/>
            <a:ext cx="762000" cy="228600"/>
          </a:xfrm>
          <a:prstGeom prst="straightConnector1">
            <a:avLst/>
          </a:prstGeom>
          <a:ln w="19050" cmpd="sng">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81000"/>
            <a:ext cx="8763000" cy="990600"/>
          </a:xfrm>
        </p:spPr>
        <p:txBody>
          <a:bodyPr/>
          <a:lstStyle/>
          <a:p>
            <a:r>
              <a:rPr lang="en-US" dirty="0" smtClean="0"/>
              <a:t>Trace in the Virtual Library</a:t>
            </a:r>
            <a:r>
              <a:rPr lang="en-US" dirty="0"/>
              <a:t/>
            </a:r>
            <a:br>
              <a:rPr lang="en-US" dirty="0"/>
            </a:br>
            <a:r>
              <a:rPr lang="en-US" dirty="0" smtClean="0"/>
              <a:t>  </a:t>
            </a:r>
            <a:r>
              <a:rPr lang="en-US" sz="3000" dirty="0" smtClean="0"/>
              <a:t>Contextual</a:t>
            </a:r>
            <a:r>
              <a:rPr lang="en-US" dirty="0" smtClean="0"/>
              <a:t/>
            </a:r>
            <a:br>
              <a:rPr lang="en-US" dirty="0" smtClean="0"/>
            </a:br>
            <a:endParaRPr lang="en-US" dirty="0"/>
          </a:p>
        </p:txBody>
      </p:sp>
      <p:pic>
        <p:nvPicPr>
          <p:cNvPr id="52226" name="Picture 2"/>
          <p:cNvPicPr>
            <a:picLocks noGrp="1" noChangeAspect="1" noChangeArrowheads="1"/>
          </p:cNvPicPr>
          <p:nvPr>
            <p:ph idx="1"/>
          </p:nvPr>
        </p:nvPicPr>
        <p:blipFill>
          <a:blip r:embed="rId3" cstate="print"/>
          <a:srcRect l="17949"/>
          <a:stretch>
            <a:fillRect/>
          </a:stretch>
        </p:blipFill>
        <p:spPr bwMode="auto">
          <a:xfrm>
            <a:off x="0" y="1447800"/>
            <a:ext cx="4876800" cy="5146955"/>
          </a:xfrm>
          <a:prstGeom prst="rect">
            <a:avLst/>
          </a:prstGeom>
          <a:noFill/>
          <a:ln w="9525">
            <a:noFill/>
            <a:miter lim="800000"/>
            <a:headEnd/>
            <a:tailEnd/>
          </a:ln>
        </p:spPr>
      </p:pic>
      <p:pic>
        <p:nvPicPr>
          <p:cNvPr id="3" name="Picture 2"/>
          <p:cNvPicPr>
            <a:picLocks noChangeAspect="1" noChangeArrowheads="1"/>
          </p:cNvPicPr>
          <p:nvPr/>
        </p:nvPicPr>
        <p:blipFill>
          <a:blip r:embed="rId4" cstate="print"/>
          <a:srcRect/>
          <a:stretch>
            <a:fillRect/>
          </a:stretch>
        </p:blipFill>
        <p:spPr bwMode="auto">
          <a:xfrm>
            <a:off x="3505201" y="2133600"/>
            <a:ext cx="5638799" cy="41330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81000"/>
            <a:ext cx="8763000" cy="990600"/>
          </a:xfrm>
        </p:spPr>
        <p:txBody>
          <a:bodyPr/>
          <a:lstStyle/>
          <a:p>
            <a:r>
              <a:rPr lang="en-US" dirty="0" smtClean="0"/>
              <a:t>Trace in the Virtual Library</a:t>
            </a:r>
            <a:r>
              <a:rPr lang="en-US" dirty="0"/>
              <a:t/>
            </a:r>
            <a:br>
              <a:rPr lang="en-US" dirty="0"/>
            </a:br>
            <a:r>
              <a:rPr lang="en-US" dirty="0" smtClean="0"/>
              <a:t>  </a:t>
            </a:r>
            <a:r>
              <a:rPr lang="en-US" sz="3000" dirty="0" smtClean="0"/>
              <a:t>Networked</a:t>
            </a:r>
            <a:r>
              <a:rPr lang="en-US" dirty="0" smtClean="0"/>
              <a:t/>
            </a:r>
            <a:br>
              <a:rPr lang="en-US" dirty="0" smtClean="0"/>
            </a:br>
            <a:endParaRPr lang="en-US" dirty="0"/>
          </a:p>
        </p:txBody>
      </p:sp>
      <p:pic>
        <p:nvPicPr>
          <p:cNvPr id="53251" name="Picture 3"/>
          <p:cNvPicPr>
            <a:picLocks noGrp="1" noChangeAspect="1" noChangeArrowheads="1"/>
          </p:cNvPicPr>
          <p:nvPr>
            <p:ph idx="1"/>
          </p:nvPr>
        </p:nvPicPr>
        <p:blipFill>
          <a:blip r:embed="rId3" cstate="print"/>
          <a:srcRect/>
          <a:stretch>
            <a:fillRect/>
          </a:stretch>
        </p:blipFill>
        <p:spPr bwMode="auto">
          <a:xfrm>
            <a:off x="4876800" y="3352800"/>
            <a:ext cx="4426076" cy="3276600"/>
          </a:xfrm>
          <a:prstGeom prst="rect">
            <a:avLst/>
          </a:prstGeom>
          <a:noFill/>
          <a:ln w="9525">
            <a:noFill/>
            <a:miter lim="800000"/>
            <a:headEnd/>
            <a:tailEnd/>
          </a:ln>
        </p:spPr>
      </p:pic>
      <p:pic>
        <p:nvPicPr>
          <p:cNvPr id="53252" name="Picture 4"/>
          <p:cNvPicPr>
            <a:picLocks noChangeAspect="1" noChangeArrowheads="1"/>
          </p:cNvPicPr>
          <p:nvPr/>
        </p:nvPicPr>
        <p:blipFill>
          <a:blip r:embed="rId4" cstate="print"/>
          <a:srcRect/>
          <a:stretch>
            <a:fillRect/>
          </a:stretch>
        </p:blipFill>
        <p:spPr bwMode="auto">
          <a:xfrm>
            <a:off x="152400" y="1524000"/>
            <a:ext cx="4648200" cy="4213997"/>
          </a:xfrm>
          <a:prstGeom prst="rect">
            <a:avLst/>
          </a:prstGeom>
          <a:noFill/>
          <a:ln w="9525">
            <a:noFill/>
            <a:miter lim="800000"/>
            <a:headEnd/>
            <a:tailEnd/>
          </a:ln>
        </p:spPr>
      </p:pic>
      <p:cxnSp>
        <p:nvCxnSpPr>
          <p:cNvPr id="11" name="Straight Arrow Connector 10"/>
          <p:cNvCxnSpPr/>
          <p:nvPr/>
        </p:nvCxnSpPr>
        <p:spPr>
          <a:xfrm>
            <a:off x="2971800" y="4267200"/>
            <a:ext cx="2057400" cy="1600200"/>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81000"/>
            <a:ext cx="8763000" cy="990600"/>
          </a:xfrm>
        </p:spPr>
        <p:txBody>
          <a:bodyPr/>
          <a:lstStyle/>
          <a:p>
            <a:r>
              <a:rPr lang="en-US" dirty="0" smtClean="0"/>
              <a:t>Trace in the Virtual Library</a:t>
            </a:r>
            <a:r>
              <a:rPr lang="en-US" dirty="0"/>
              <a:t/>
            </a:r>
            <a:br>
              <a:rPr lang="en-US" dirty="0"/>
            </a:br>
            <a:r>
              <a:rPr lang="en-US" dirty="0" smtClean="0"/>
              <a:t>  </a:t>
            </a:r>
            <a:r>
              <a:rPr lang="en-US" sz="3000" dirty="0" smtClean="0"/>
              <a:t>Statistics</a:t>
            </a:r>
            <a:r>
              <a:rPr lang="en-US" dirty="0" smtClean="0"/>
              <a:t/>
            </a:r>
            <a:br>
              <a:rPr lang="en-US" dirty="0" smtClean="0"/>
            </a:br>
            <a:endParaRPr lang="en-US" dirty="0"/>
          </a:p>
        </p:txBody>
      </p:sp>
      <p:pic>
        <p:nvPicPr>
          <p:cNvPr id="1028" name="Picture 4"/>
          <p:cNvPicPr>
            <a:picLocks noChangeAspect="1" noChangeArrowheads="1"/>
          </p:cNvPicPr>
          <p:nvPr/>
        </p:nvPicPr>
        <p:blipFill>
          <a:blip r:embed="rId3" cstate="print"/>
          <a:srcRect/>
          <a:stretch>
            <a:fillRect/>
          </a:stretch>
        </p:blipFill>
        <p:spPr bwMode="auto">
          <a:xfrm>
            <a:off x="914400" y="1752600"/>
            <a:ext cx="8077200" cy="4388530"/>
          </a:xfrm>
          <a:prstGeom prst="rect">
            <a:avLst/>
          </a:prstGeom>
          <a:noFill/>
          <a:ln w="9525">
            <a:noFill/>
            <a:miter lim="800000"/>
            <a:headEnd/>
            <a:tailEnd/>
          </a:ln>
        </p:spPr>
      </p:pic>
      <p:cxnSp>
        <p:nvCxnSpPr>
          <p:cNvPr id="8" name="Straight Arrow Connector 7"/>
          <p:cNvCxnSpPr/>
          <p:nvPr/>
        </p:nvCxnSpPr>
        <p:spPr>
          <a:xfrm rot="10800000" flipV="1">
            <a:off x="1219200" y="4114800"/>
            <a:ext cx="1676400" cy="1447800"/>
          </a:xfrm>
          <a:prstGeom prst="straightConnector1">
            <a:avLst/>
          </a:prstGeom>
          <a:ln>
            <a:tailEnd type="arrow"/>
          </a:ln>
        </p:spPr>
        <p:style>
          <a:lnRef idx="3">
            <a:schemeClr val="accent4"/>
          </a:lnRef>
          <a:fillRef idx="0">
            <a:schemeClr val="accent4"/>
          </a:fillRef>
          <a:effectRef idx="2">
            <a:schemeClr val="accent4"/>
          </a:effectRef>
          <a:fontRef idx="minor">
            <a:schemeClr val="tx1"/>
          </a:fontRef>
        </p:style>
      </p:cxn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81000"/>
            <a:ext cx="8763000" cy="990600"/>
          </a:xfrm>
        </p:spPr>
        <p:txBody>
          <a:bodyPr/>
          <a:lstStyle/>
          <a:p>
            <a:r>
              <a:rPr lang="en-US" dirty="0" smtClean="0"/>
              <a:t>Trace in the Virtual Library</a:t>
            </a:r>
            <a:r>
              <a:rPr lang="en-US" dirty="0"/>
              <a:t/>
            </a:r>
            <a:br>
              <a:rPr lang="en-US" dirty="0"/>
            </a:br>
            <a:r>
              <a:rPr lang="en-US" dirty="0" smtClean="0"/>
              <a:t>  </a:t>
            </a:r>
            <a:r>
              <a:rPr lang="en-US" sz="3000" dirty="0" smtClean="0"/>
              <a:t>Statistics</a:t>
            </a:r>
            <a:r>
              <a:rPr lang="en-US" dirty="0" smtClean="0"/>
              <a:t/>
            </a:r>
            <a:br>
              <a:rPr lang="en-US" dirty="0" smtClean="0"/>
            </a:br>
            <a:endParaRPr lang="en-US" dirty="0"/>
          </a:p>
        </p:txBody>
      </p:sp>
      <p:pic>
        <p:nvPicPr>
          <p:cNvPr id="1026" name="Picture 2"/>
          <p:cNvPicPr>
            <a:picLocks noChangeAspect="1" noChangeArrowheads="1"/>
          </p:cNvPicPr>
          <p:nvPr/>
        </p:nvPicPr>
        <p:blipFill>
          <a:blip r:embed="rId3" cstate="print"/>
          <a:srcRect/>
          <a:stretch>
            <a:fillRect/>
          </a:stretch>
        </p:blipFill>
        <p:spPr bwMode="auto">
          <a:xfrm>
            <a:off x="762000" y="1524000"/>
            <a:ext cx="5945687" cy="4876800"/>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a:off x="5867400" y="2362200"/>
            <a:ext cx="3429000" cy="2584503"/>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81000"/>
            <a:ext cx="8763000" cy="990600"/>
          </a:xfrm>
        </p:spPr>
        <p:txBody>
          <a:bodyPr/>
          <a:lstStyle/>
          <a:p>
            <a:r>
              <a:rPr lang="en-US" dirty="0" smtClean="0"/>
              <a:t>Trace in the Virtual Library</a:t>
            </a:r>
            <a:r>
              <a:rPr lang="en-US" dirty="0"/>
              <a:t/>
            </a:r>
            <a:br>
              <a:rPr lang="en-US" dirty="0"/>
            </a:br>
            <a:r>
              <a:rPr lang="en-US" dirty="0" smtClean="0"/>
              <a:t>  </a:t>
            </a:r>
            <a:r>
              <a:rPr lang="en-US" sz="3000" dirty="0" smtClean="0"/>
              <a:t>Statistics</a:t>
            </a:r>
            <a:r>
              <a:rPr lang="en-US" dirty="0" smtClean="0"/>
              <a:t/>
            </a:r>
            <a:br>
              <a:rPr lang="en-US" dirty="0" smtClean="0"/>
            </a:br>
            <a:endParaRPr lang="en-US" dirty="0"/>
          </a:p>
        </p:txBody>
      </p:sp>
      <p:graphicFrame>
        <p:nvGraphicFramePr>
          <p:cNvPr id="4" name="Chart 3"/>
          <p:cNvGraphicFramePr/>
          <p:nvPr/>
        </p:nvGraphicFramePr>
        <p:xfrm>
          <a:off x="1219200" y="1828800"/>
          <a:ext cx="6705600" cy="4419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81000"/>
            <a:ext cx="8763000" cy="990600"/>
          </a:xfrm>
        </p:spPr>
        <p:txBody>
          <a:bodyPr/>
          <a:lstStyle/>
          <a:p>
            <a:r>
              <a:rPr lang="en-US" dirty="0" smtClean="0"/>
              <a:t>Trace in the Virtual Library</a:t>
            </a:r>
            <a:r>
              <a:rPr lang="en-US" dirty="0"/>
              <a:t/>
            </a:r>
            <a:br>
              <a:rPr lang="en-US" dirty="0"/>
            </a:br>
            <a:r>
              <a:rPr lang="en-US" dirty="0" smtClean="0"/>
              <a:t>  </a:t>
            </a:r>
            <a:r>
              <a:rPr lang="en-US" sz="3000" dirty="0" smtClean="0"/>
              <a:t>Statistics</a:t>
            </a:r>
            <a:r>
              <a:rPr lang="en-US" dirty="0" smtClean="0"/>
              <a:t/>
            </a:r>
            <a:br>
              <a:rPr lang="en-US" dirty="0" smtClean="0"/>
            </a:br>
            <a:endParaRPr lang="en-US" dirty="0"/>
          </a:p>
        </p:txBody>
      </p:sp>
      <p:graphicFrame>
        <p:nvGraphicFramePr>
          <p:cNvPr id="5" name="Downloads by month"/>
          <p:cNvGraphicFramePr/>
          <p:nvPr/>
        </p:nvGraphicFramePr>
        <p:xfrm>
          <a:off x="1676400" y="1828800"/>
          <a:ext cx="6300789" cy="4171951"/>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Trace in the Virtual Library</a:t>
            </a:r>
            <a:endParaRPr lang="en-US" dirty="0"/>
          </a:p>
        </p:txBody>
      </p:sp>
      <p:sp>
        <p:nvSpPr>
          <p:cNvPr id="3" name="Content Placeholder 2"/>
          <p:cNvSpPr>
            <a:spLocks noGrp="1"/>
          </p:cNvSpPr>
          <p:nvPr>
            <p:ph idx="1"/>
          </p:nvPr>
        </p:nvSpPr>
        <p:spPr>
          <a:xfrm>
            <a:off x="914400" y="1524000"/>
            <a:ext cx="8077200" cy="5105400"/>
          </a:xfrm>
        </p:spPr>
        <p:txBody>
          <a:bodyPr/>
          <a:lstStyle/>
          <a:p>
            <a:pPr>
              <a:buNone/>
            </a:pPr>
            <a:r>
              <a:rPr lang="en-US" dirty="0" smtClean="0"/>
              <a:t>The future of Trace…oh, the possibilities!</a:t>
            </a:r>
          </a:p>
          <a:p>
            <a:pPr>
              <a:buNone/>
            </a:pPr>
            <a:r>
              <a:rPr lang="en-US" dirty="0" smtClean="0"/>
              <a:t>For contributors:</a:t>
            </a:r>
          </a:p>
          <a:p>
            <a:pPr>
              <a:buFont typeface="Wingdings" pitchFamily="2" charset="2"/>
              <a:buChar char="ü"/>
            </a:pPr>
            <a:r>
              <a:rPr lang="en-US" sz="2200" dirty="0" smtClean="0"/>
              <a:t>Born-digital journal and conference publishing and preservation</a:t>
            </a:r>
          </a:p>
          <a:p>
            <a:pPr>
              <a:buFont typeface="Wingdings" pitchFamily="2" charset="2"/>
              <a:buChar char="ü"/>
            </a:pPr>
            <a:r>
              <a:rPr lang="en-US" sz="2200" dirty="0" smtClean="0"/>
              <a:t>Content management capabilities</a:t>
            </a:r>
          </a:p>
          <a:p>
            <a:pPr>
              <a:buFont typeface="Wingdings" pitchFamily="2" charset="2"/>
              <a:buChar char="ü"/>
            </a:pPr>
            <a:r>
              <a:rPr lang="en-US" sz="2200" dirty="0" smtClean="0"/>
              <a:t>Social networking enhancements</a:t>
            </a:r>
          </a:p>
          <a:p>
            <a:pPr>
              <a:buNone/>
            </a:pPr>
            <a:endParaRPr lang="en-US" dirty="0" smtClean="0"/>
          </a:p>
          <a:p>
            <a:pPr>
              <a:buNone/>
            </a:pPr>
            <a:r>
              <a:rPr lang="en-US" dirty="0" smtClean="0"/>
              <a:t>For users:</a:t>
            </a:r>
          </a:p>
          <a:p>
            <a:pPr>
              <a:buFont typeface="Wingdings" pitchFamily="2" charset="2"/>
              <a:buChar char="ü"/>
            </a:pPr>
            <a:r>
              <a:rPr lang="en-US" sz="2400" dirty="0" smtClean="0"/>
              <a:t>Long-term open access to digital information</a:t>
            </a:r>
          </a:p>
          <a:p>
            <a:pPr>
              <a:buFont typeface="Wingdings" pitchFamily="2" charset="2"/>
              <a:buChar char="ü"/>
            </a:pPr>
            <a:r>
              <a:rPr lang="en-US" sz="2400" dirty="0" smtClean="0"/>
              <a:t>Multiple points of entry</a:t>
            </a:r>
          </a:p>
          <a:p>
            <a:pPr>
              <a:buFont typeface="Wingdings" pitchFamily="2" charset="2"/>
              <a:buChar char="ü"/>
            </a:pPr>
            <a:endParaRPr lang="en-US" sz="2400" dirty="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The Virtual Library – a few definitions</a:t>
            </a:r>
            <a:endParaRPr lang="en-US" dirty="0"/>
          </a:p>
        </p:txBody>
      </p:sp>
      <p:sp>
        <p:nvSpPr>
          <p:cNvPr id="3" name="Content Placeholder 2"/>
          <p:cNvSpPr>
            <a:spLocks noGrp="1"/>
          </p:cNvSpPr>
          <p:nvPr>
            <p:ph idx="1"/>
          </p:nvPr>
        </p:nvSpPr>
        <p:spPr>
          <a:xfrm>
            <a:off x="914400" y="1676400"/>
            <a:ext cx="8077200" cy="4572000"/>
          </a:xfrm>
        </p:spPr>
        <p:txBody>
          <a:bodyPr/>
          <a:lstStyle/>
          <a:p>
            <a:pPr marL="342900" lvl="1" indent="-342900">
              <a:buFontTx/>
              <a:buChar char="•"/>
            </a:pPr>
            <a:r>
              <a:rPr lang="en-US" dirty="0" smtClean="0"/>
              <a:t>A set of electronic resources for creating, searching, and using information constructed by and for a community of users </a:t>
            </a:r>
            <a:r>
              <a:rPr lang="en-US" sz="1600" dirty="0" smtClean="0"/>
              <a:t>(</a:t>
            </a:r>
            <a:r>
              <a:rPr lang="en-US" sz="1600" dirty="0" err="1" smtClean="0"/>
              <a:t>Borgman</a:t>
            </a:r>
            <a:r>
              <a:rPr lang="en-US" sz="1600" dirty="0" smtClean="0"/>
              <a:t> 2007, 17-18)</a:t>
            </a:r>
          </a:p>
          <a:p>
            <a:pPr marL="342900" lvl="1" indent="-342900">
              <a:buNone/>
            </a:pPr>
            <a:endParaRPr lang="en-US" sz="1600" dirty="0" smtClean="0"/>
          </a:p>
          <a:p>
            <a:pPr marL="342900" lvl="1" indent="-342900">
              <a:buFontTx/>
              <a:buChar char="•"/>
            </a:pPr>
            <a:endParaRPr lang="en-US" dirty="0" smtClean="0"/>
          </a:p>
          <a:p>
            <a:pPr marL="342900" lvl="1" indent="-342900">
              <a:buFontTx/>
              <a:buChar char="•"/>
            </a:pPr>
            <a:r>
              <a:rPr lang="en-US" dirty="0" smtClean="0"/>
              <a:t>An information network overlay </a:t>
            </a:r>
            <a:r>
              <a:rPr lang="en-US" dirty="0" smtClean="0">
                <a:solidFill>
                  <a:schemeClr val="tx1"/>
                </a:solidFill>
                <a:latin typeface="+mn-lt"/>
              </a:rPr>
              <a:t>that </a:t>
            </a:r>
            <a:r>
              <a:rPr lang="en-US" dirty="0">
                <a:solidFill>
                  <a:schemeClr val="tx1"/>
                </a:solidFill>
                <a:latin typeface="+mn-lt"/>
              </a:rPr>
              <a:t>facilitates the creation of collaborative and contextual knowledge </a:t>
            </a:r>
            <a:r>
              <a:rPr lang="en-US" dirty="0" smtClean="0">
                <a:solidFill>
                  <a:schemeClr val="tx1"/>
                </a:solidFill>
                <a:latin typeface="+mn-lt"/>
              </a:rPr>
              <a:t>environments </a:t>
            </a:r>
            <a:r>
              <a:rPr lang="en-US" sz="1600" dirty="0" smtClean="0">
                <a:solidFill>
                  <a:schemeClr val="tx1"/>
                </a:solidFill>
                <a:latin typeface="+mn-lt"/>
              </a:rPr>
              <a:t>(</a:t>
            </a:r>
            <a:r>
              <a:rPr lang="en-US" sz="1600" dirty="0" err="1" smtClean="0">
                <a:solidFill>
                  <a:schemeClr val="tx1"/>
                </a:solidFill>
                <a:latin typeface="+mn-lt"/>
              </a:rPr>
              <a:t>Lagoze</a:t>
            </a:r>
            <a:r>
              <a:rPr lang="en-US" sz="1600" dirty="0" smtClean="0">
                <a:solidFill>
                  <a:schemeClr val="tx1"/>
                </a:solidFill>
                <a:latin typeface="+mn-lt"/>
              </a:rPr>
              <a:t> et al. 2005)</a:t>
            </a:r>
          </a:p>
          <a:p>
            <a:pPr marL="342900" lvl="1" indent="-342900">
              <a:buNone/>
            </a:pPr>
            <a:endParaRPr lang="en-US"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Virtual Library Development</a:t>
            </a:r>
            <a:endParaRPr lang="en-US" dirty="0"/>
          </a:p>
        </p:txBody>
      </p:sp>
      <p:sp>
        <p:nvSpPr>
          <p:cNvPr id="3" name="Content Placeholder 2"/>
          <p:cNvSpPr>
            <a:spLocks noGrp="1"/>
          </p:cNvSpPr>
          <p:nvPr>
            <p:ph idx="1"/>
          </p:nvPr>
        </p:nvSpPr>
        <p:spPr/>
        <p:txBody>
          <a:bodyPr/>
          <a:lstStyle/>
          <a:p>
            <a:pPr>
              <a:buNone/>
            </a:pPr>
            <a:endParaRPr lang="en-US" dirty="0" smtClean="0"/>
          </a:p>
          <a:p>
            <a:pPr algn="ctr">
              <a:buNone/>
            </a:pPr>
            <a:r>
              <a:rPr lang="en-US" smtClean="0"/>
              <a:t>Standards!</a:t>
            </a:r>
            <a:endParaRPr lang="en-US" dirty="0" smtClean="0"/>
          </a:p>
          <a:p>
            <a:pPr algn="ctr">
              <a:buNone/>
            </a:pPr>
            <a:endParaRPr lang="en-US" dirty="0" smtClean="0"/>
          </a:p>
          <a:p>
            <a:pPr algn="ctr">
              <a:buNone/>
            </a:pPr>
            <a:endParaRPr lang="en-US" dirty="0" smtClean="0"/>
          </a:p>
          <a:p>
            <a:pPr algn="ctr">
              <a:buNone/>
            </a:pPr>
            <a:endParaRPr lang="en-US" dirty="0" smtClean="0"/>
          </a:p>
          <a:p>
            <a:pPr algn="ctr">
              <a:buNone/>
            </a:pPr>
            <a:r>
              <a:rPr lang="en-US" dirty="0" smtClean="0"/>
              <a:t>Suggestions?</a:t>
            </a:r>
          </a:p>
          <a:p>
            <a:pPr algn="ctr">
              <a:buNone/>
            </a:pPr>
            <a:r>
              <a:rPr lang="en-US" dirty="0" smtClean="0"/>
              <a:t>Comments?</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Works Cited</a:t>
            </a:r>
            <a:endParaRPr lang="en-US"/>
          </a:p>
        </p:txBody>
      </p:sp>
      <p:sp>
        <p:nvSpPr>
          <p:cNvPr id="3" name="Content Placeholder 2"/>
          <p:cNvSpPr>
            <a:spLocks noGrp="1"/>
          </p:cNvSpPr>
          <p:nvPr>
            <p:ph idx="1"/>
          </p:nvPr>
        </p:nvSpPr>
        <p:spPr/>
        <p:txBody>
          <a:bodyPr/>
          <a:lstStyle/>
          <a:p>
            <a:pPr>
              <a:buNone/>
            </a:pPr>
            <a:r>
              <a:rPr lang="en-US" sz="1200" dirty="0" smtClean="0"/>
              <a:t>The Berkeley Electronic Press. 2010. </a:t>
            </a:r>
            <a:r>
              <a:rPr lang="en-US" sz="1200" dirty="0" err="1" smtClean="0"/>
              <a:t>SelectedWorks</a:t>
            </a:r>
            <a:r>
              <a:rPr lang="en-US" sz="1200" dirty="0" smtClean="0"/>
              <a:t> vs. faculty publication pages. http://works.bepress.com/comparison.html (accessed March 29, 2010).</a:t>
            </a:r>
            <a:endParaRPr lang="en-US" sz="1200" b="1" dirty="0" smtClean="0"/>
          </a:p>
          <a:p>
            <a:pPr>
              <a:buNone/>
            </a:pPr>
            <a:r>
              <a:rPr lang="en-US" sz="1200" dirty="0" err="1" smtClean="0"/>
              <a:t>Borgman</a:t>
            </a:r>
            <a:r>
              <a:rPr lang="en-US" sz="1200" dirty="0" smtClean="0"/>
              <a:t>, Christine. 2007. </a:t>
            </a:r>
            <a:r>
              <a:rPr lang="en-US" sz="1200" i="1" dirty="0" smtClean="0"/>
              <a:t>Scholarship in the digital age: information, infrastructure, and the internet</a:t>
            </a:r>
            <a:r>
              <a:rPr lang="en-US" sz="1200" dirty="0" smtClean="0"/>
              <a:t>. Cambridge, MA: The MIT Press.</a:t>
            </a:r>
          </a:p>
          <a:p>
            <a:pPr>
              <a:buNone/>
            </a:pPr>
            <a:r>
              <a:rPr lang="en-US" sz="1200" dirty="0" smtClean="0"/>
              <a:t>Breeding, Michael. 2010. Is the library web site the new library catalog? Exploring a vision of next-generation library discovery. Presented at the University of Tennessee Virtual Library Steering Committee meeting, January 13, 2010.</a:t>
            </a:r>
          </a:p>
          <a:p>
            <a:pPr>
              <a:buNone/>
            </a:pPr>
            <a:r>
              <a:rPr lang="en-US" sz="1200" dirty="0" err="1" smtClean="0"/>
              <a:t>Lagoze</a:t>
            </a:r>
            <a:r>
              <a:rPr lang="en-US" sz="1200" dirty="0" smtClean="0"/>
              <a:t>, Carl, Dean B. </a:t>
            </a:r>
            <a:r>
              <a:rPr lang="en-US" sz="1200" dirty="0" err="1" smtClean="0"/>
              <a:t>Krafft</a:t>
            </a:r>
            <a:r>
              <a:rPr lang="en-US" sz="1200" dirty="0" smtClean="0"/>
              <a:t>, Sandy Payette, and Susan </a:t>
            </a:r>
            <a:r>
              <a:rPr lang="en-US" sz="1200" dirty="0" err="1" smtClean="0"/>
              <a:t>Jesuroga</a:t>
            </a:r>
            <a:r>
              <a:rPr lang="en-US" sz="1200" dirty="0" smtClean="0"/>
              <a:t>. 2005. What is a digital library anymore, anyway? beyond search and access in the NSDL. </a:t>
            </a:r>
            <a:r>
              <a:rPr lang="en-US" sz="1200" i="1" dirty="0" smtClean="0"/>
              <a:t>D-</a:t>
            </a:r>
            <a:r>
              <a:rPr lang="en-US" sz="1200" i="1" dirty="0" err="1" smtClean="0"/>
              <a:t>LibMagazine</a:t>
            </a:r>
            <a:r>
              <a:rPr lang="en-US" sz="1200" dirty="0" smtClean="0"/>
              <a:t>. 11, no. 11 (Nov. 2005) http://dlib.org/dlib/november05/lagoze/11lagoze.html (accessed February 26, 2010).</a:t>
            </a:r>
          </a:p>
          <a:p>
            <a:pPr>
              <a:buNone/>
            </a:pPr>
            <a:r>
              <a:rPr lang="en-US" sz="1200" dirty="0" smtClean="0"/>
              <a:t>University of Tennessee Libraries. 2009. Virtual library steering committee charge. February 18, 2009.</a:t>
            </a:r>
            <a:endParaRPr lang="en-US" sz="1200" b="1" dirty="0" smtClean="0"/>
          </a:p>
          <a:p>
            <a:pPr>
              <a:buNone/>
            </a:pPr>
            <a:endParaRPr lang="en-US" sz="1100" b="1" dirty="0" smtClean="0"/>
          </a:p>
          <a:p>
            <a:pPr>
              <a:buNone/>
            </a:pPr>
            <a:endParaRPr lang="en-US" sz="1100" dirty="0" smtClean="0"/>
          </a:p>
          <a:p>
            <a:pPr>
              <a:buNone/>
            </a:pP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The UT Virtual Library</a:t>
            </a:r>
            <a:endParaRPr lang="en-US" dirty="0"/>
          </a:p>
        </p:txBody>
      </p:sp>
      <p:sp>
        <p:nvSpPr>
          <p:cNvPr id="3" name="Content Placeholder 2"/>
          <p:cNvSpPr>
            <a:spLocks noGrp="1"/>
          </p:cNvSpPr>
          <p:nvPr>
            <p:ph idx="1"/>
          </p:nvPr>
        </p:nvSpPr>
        <p:spPr/>
        <p:txBody>
          <a:bodyPr/>
          <a:lstStyle/>
          <a:p>
            <a:r>
              <a:rPr lang="en-US" sz="2400" b="1" dirty="0">
                <a:solidFill>
                  <a:schemeClr val="tx1"/>
                </a:solidFill>
                <a:latin typeface="+mn-lt"/>
                <a:ea typeface="+mn-ea"/>
                <a:cs typeface="+mn-cs"/>
              </a:rPr>
              <a:t>Enhance the library’s virtual presence </a:t>
            </a:r>
            <a:r>
              <a:rPr lang="en-US" sz="2400" dirty="0">
                <a:solidFill>
                  <a:schemeClr val="tx1"/>
                </a:solidFill>
                <a:latin typeface="+mn-lt"/>
                <a:ea typeface="+mn-ea"/>
                <a:cs typeface="+mn-cs"/>
              </a:rPr>
              <a:t>through efficient</a:t>
            </a:r>
            <a:r>
              <a:rPr lang="en-US" sz="2400" i="1" dirty="0">
                <a:solidFill>
                  <a:schemeClr val="tx1"/>
                </a:solidFill>
                <a:latin typeface="+mn-lt"/>
                <a:ea typeface="+mn-ea"/>
                <a:cs typeface="+mn-cs"/>
              </a:rPr>
              <a:t> searching</a:t>
            </a:r>
            <a:r>
              <a:rPr lang="en-US" sz="2400" dirty="0">
                <a:solidFill>
                  <a:schemeClr val="tx1"/>
                </a:solidFill>
                <a:latin typeface="+mn-lt"/>
                <a:ea typeface="+mn-ea"/>
                <a:cs typeface="+mn-cs"/>
              </a:rPr>
              <a:t> capabilities, </a:t>
            </a:r>
            <a:r>
              <a:rPr lang="en-US" sz="2400" i="1" dirty="0">
                <a:solidFill>
                  <a:schemeClr val="tx1"/>
                </a:solidFill>
                <a:latin typeface="+mn-lt"/>
                <a:ea typeface="+mn-ea"/>
                <a:cs typeface="+mn-cs"/>
              </a:rPr>
              <a:t>interactive</a:t>
            </a:r>
            <a:r>
              <a:rPr lang="en-US" sz="2400" dirty="0">
                <a:solidFill>
                  <a:schemeClr val="tx1"/>
                </a:solidFill>
                <a:latin typeface="+mn-lt"/>
                <a:ea typeface="+mn-ea"/>
                <a:cs typeface="+mn-cs"/>
              </a:rPr>
              <a:t> features, </a:t>
            </a:r>
            <a:r>
              <a:rPr lang="en-US" sz="2400" i="1" dirty="0">
                <a:solidFill>
                  <a:schemeClr val="tx1"/>
                </a:solidFill>
                <a:latin typeface="+mn-lt"/>
                <a:ea typeface="+mn-ea"/>
                <a:cs typeface="+mn-cs"/>
              </a:rPr>
              <a:t>archiving</a:t>
            </a:r>
            <a:r>
              <a:rPr lang="en-US" sz="2400" dirty="0">
                <a:solidFill>
                  <a:schemeClr val="tx1"/>
                </a:solidFill>
                <a:latin typeface="+mn-lt"/>
                <a:ea typeface="+mn-ea"/>
                <a:cs typeface="+mn-cs"/>
              </a:rPr>
              <a:t> services, tools for </a:t>
            </a:r>
            <a:r>
              <a:rPr lang="en-US" sz="2400" i="1" dirty="0">
                <a:solidFill>
                  <a:schemeClr val="tx1"/>
                </a:solidFill>
                <a:latin typeface="+mn-lt"/>
                <a:ea typeface="+mn-ea"/>
                <a:cs typeface="+mn-cs"/>
              </a:rPr>
              <a:t>discovery</a:t>
            </a:r>
            <a:r>
              <a:rPr lang="en-US" sz="2400" dirty="0">
                <a:solidFill>
                  <a:schemeClr val="tx1"/>
                </a:solidFill>
                <a:latin typeface="+mn-lt"/>
                <a:ea typeface="+mn-ea"/>
                <a:cs typeface="+mn-cs"/>
              </a:rPr>
              <a:t> and delivery of scholarly resources, and new technologies that advance and scale services. </a:t>
            </a:r>
            <a:endParaRPr lang="en-US" sz="2400" u="sng" dirty="0" smtClean="0">
              <a:solidFill>
                <a:schemeClr val="tx1"/>
              </a:solidFill>
              <a:latin typeface="+mn-lt"/>
              <a:ea typeface="+mn-ea"/>
              <a:cs typeface="+mn-cs"/>
            </a:endParaRPr>
          </a:p>
          <a:p>
            <a:pPr algn="r">
              <a:buNone/>
            </a:pPr>
            <a:r>
              <a:rPr lang="en-US" sz="1200" dirty="0" smtClean="0">
                <a:solidFill>
                  <a:schemeClr val="tx1"/>
                </a:solidFill>
                <a:latin typeface="+mn-lt"/>
                <a:ea typeface="+mn-ea"/>
                <a:cs typeface="+mn-cs"/>
              </a:rPr>
              <a:t>(Virtual Library Steering Committee Charge, February 18, 2009)</a:t>
            </a:r>
          </a:p>
          <a:p>
            <a:pPr algn="r">
              <a:buNone/>
            </a:pPr>
            <a:endParaRPr lang="en-US" sz="1200" dirty="0"/>
          </a:p>
          <a:p>
            <a:pPr algn="r">
              <a:buNone/>
            </a:pPr>
            <a:endParaRPr lang="en-US" sz="1200" dirty="0" smtClean="0">
              <a:solidFill>
                <a:schemeClr val="tx1"/>
              </a:solidFill>
              <a:latin typeface="+mn-lt"/>
              <a:ea typeface="+mn-ea"/>
              <a:cs typeface="+mn-cs"/>
            </a:endParaRPr>
          </a:p>
          <a:p>
            <a:r>
              <a:rPr lang="en-US" sz="2800" dirty="0" smtClean="0"/>
              <a:t>…an evolving concept defined by and for UT’s user communities: collaborative, discoverable, contextual, interactive</a:t>
            </a:r>
            <a:endParaRPr lang="en-US" sz="2800" dirty="0">
              <a:solidFill>
                <a:schemeClr val="tx1"/>
              </a:solidFill>
              <a:latin typeface="+mn-lt"/>
              <a:ea typeface="+mn-ea"/>
              <a:cs typeface="+mn-cs"/>
            </a:endParaRPr>
          </a:p>
          <a:p>
            <a:pPr marL="342900" lvl="1" indent="-342900">
              <a:buNone/>
            </a:pPr>
            <a:endParaRPr lang="en-US"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Trace: UT’s Digital Showcase</a:t>
            </a:r>
            <a:r>
              <a:rPr lang="en-US" dirty="0" smtClean="0"/>
              <a:t/>
            </a:r>
            <a:br>
              <a:rPr lang="en-US" dirty="0" smtClean="0"/>
            </a:br>
            <a:r>
              <a:rPr lang="en-US" sz="3000" dirty="0" smtClean="0"/>
              <a:t>Vision</a:t>
            </a:r>
            <a:endParaRPr lang="en-US" sz="3000" dirty="0"/>
          </a:p>
        </p:txBody>
      </p:sp>
      <p:sp>
        <p:nvSpPr>
          <p:cNvPr id="3" name="Content Placeholder 2"/>
          <p:cNvSpPr>
            <a:spLocks noGrp="1"/>
          </p:cNvSpPr>
          <p:nvPr>
            <p:ph idx="1"/>
          </p:nvPr>
        </p:nvSpPr>
        <p:spPr/>
        <p:txBody>
          <a:bodyPr/>
          <a:lstStyle/>
          <a:p>
            <a:pPr>
              <a:buNone/>
            </a:pPr>
            <a:r>
              <a:rPr lang="en-US" dirty="0" smtClean="0"/>
              <a:t>   “Trace acquires, organizes, preserves, and provides access to the intellectual capital that makes Tennessee a leader in research and teaching. These services highlight UT's prominence in advancing knowledge globally.” </a:t>
            </a:r>
            <a:r>
              <a:rPr lang="en-US" sz="1600" dirty="0" smtClean="0"/>
              <a:t>(“About Us” </a:t>
            </a:r>
            <a:r>
              <a:rPr lang="en-US" sz="1000" dirty="0" smtClean="0">
                <a:hlinkClick r:id="rId3"/>
              </a:rPr>
              <a:t>http://trace.tennessee.edu/about.html</a:t>
            </a:r>
            <a:r>
              <a:rPr lang="en-US" sz="1600" dirty="0" smtClean="0"/>
              <a:t>)</a:t>
            </a:r>
          </a:p>
          <a:p>
            <a:endParaRPr lang="en-US" sz="1600" dirty="0" smtClean="0"/>
          </a:p>
          <a:p>
            <a:r>
              <a:rPr lang="en-US" sz="1800" dirty="0" smtClean="0"/>
              <a:t>Born-digital preservation and archiving tool</a:t>
            </a:r>
          </a:p>
          <a:p>
            <a:r>
              <a:rPr lang="en-US" sz="1800" dirty="0" smtClean="0"/>
              <a:t>Advance UT’s institutional profile</a:t>
            </a:r>
          </a:p>
          <a:p>
            <a:r>
              <a:rPr lang="en-US" sz="1800" dirty="0" smtClean="0"/>
              <a:t>Increase exposure to and dissemination of faculty research</a:t>
            </a:r>
            <a:endParaRPr lang="en-US" sz="1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5" name="TextBox 4"/>
          <p:cNvSpPr txBox="1"/>
          <p:nvPr/>
        </p:nvSpPr>
        <p:spPr>
          <a:xfrm>
            <a:off x="152400" y="152400"/>
            <a:ext cx="8763000" cy="584775"/>
          </a:xfrm>
          <a:prstGeom prst="rect">
            <a:avLst/>
          </a:prstGeom>
          <a:noFill/>
        </p:spPr>
        <p:txBody>
          <a:bodyPr wrap="square" rtlCol="0">
            <a:spAutoFit/>
          </a:bodyPr>
          <a:lstStyle/>
          <a:p>
            <a:pPr algn="ctr"/>
            <a:r>
              <a:rPr lang="en-US" sz="3200" dirty="0" smtClean="0">
                <a:solidFill>
                  <a:schemeClr val="bg1"/>
                </a:solidFill>
              </a:rPr>
              <a:t>Trace: UT’s Digital Showcase</a:t>
            </a:r>
            <a:endParaRPr lang="en-US" sz="3200" dirty="0"/>
          </a:p>
        </p:txBody>
      </p:sp>
      <p:pic>
        <p:nvPicPr>
          <p:cNvPr id="3074" name="Picture 2"/>
          <p:cNvPicPr>
            <a:picLocks noChangeAspect="1" noChangeArrowheads="1"/>
          </p:cNvPicPr>
          <p:nvPr/>
        </p:nvPicPr>
        <p:blipFill>
          <a:blip r:embed="rId3" cstate="print"/>
          <a:srcRect/>
          <a:stretch>
            <a:fillRect/>
          </a:stretch>
        </p:blipFill>
        <p:spPr bwMode="auto">
          <a:xfrm>
            <a:off x="1295400" y="1524000"/>
            <a:ext cx="7054894" cy="5181600"/>
          </a:xfrm>
          <a:prstGeom prst="rect">
            <a:avLst/>
          </a:prstGeom>
          <a:noFill/>
          <a:ln w="9525">
            <a:noFill/>
            <a:miter lim="800000"/>
            <a:headEnd/>
            <a:tailEnd/>
          </a:ln>
        </p:spPr>
      </p:pic>
      <p:sp>
        <p:nvSpPr>
          <p:cNvPr id="9" name="Down Arrow 8"/>
          <p:cNvSpPr/>
          <p:nvPr/>
        </p:nvSpPr>
        <p:spPr>
          <a:xfrm rot="1358367">
            <a:off x="4196443" y="6016795"/>
            <a:ext cx="484632" cy="521208"/>
          </a:xfrm>
          <a:prstGeom prst="down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00000"/>
              </a:solidFill>
            </a:endParaRPr>
          </a:p>
        </p:txBody>
      </p:sp>
      <p:sp>
        <p:nvSpPr>
          <p:cNvPr id="11" name="Down Arrow 10"/>
          <p:cNvSpPr/>
          <p:nvPr/>
        </p:nvSpPr>
        <p:spPr>
          <a:xfrm rot="11807768">
            <a:off x="2346525" y="3018458"/>
            <a:ext cx="484632" cy="669632"/>
          </a:xfrm>
          <a:prstGeom prst="downArrow">
            <a:avLst>
              <a:gd name="adj1" fmla="val 50000"/>
              <a:gd name="adj2" fmla="val 54659"/>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00000"/>
              </a:solidFill>
            </a:endParaRPr>
          </a:p>
        </p:txBody>
      </p:sp>
      <p:sp>
        <p:nvSpPr>
          <p:cNvPr id="12" name="Down Arrow 11"/>
          <p:cNvSpPr/>
          <p:nvPr/>
        </p:nvSpPr>
        <p:spPr>
          <a:xfrm rot="9376917">
            <a:off x="4608868" y="3117427"/>
            <a:ext cx="484632" cy="663957"/>
          </a:xfrm>
          <a:prstGeom prst="downArrow">
            <a:avLst>
              <a:gd name="adj1" fmla="val 50000"/>
              <a:gd name="adj2" fmla="val 54659"/>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8130" name="Picture 2"/>
          <p:cNvPicPr>
            <a:picLocks noGrp="1" noChangeAspect="1" noChangeArrowheads="1"/>
          </p:cNvPicPr>
          <p:nvPr>
            <p:ph idx="1"/>
          </p:nvPr>
        </p:nvPicPr>
        <p:blipFill>
          <a:blip r:embed="rId3" cstate="print"/>
          <a:srcRect/>
          <a:stretch>
            <a:fillRect/>
          </a:stretch>
        </p:blipFill>
        <p:spPr bwMode="auto">
          <a:xfrm>
            <a:off x="762000" y="1600200"/>
            <a:ext cx="6297672" cy="3657600"/>
          </a:xfrm>
          <a:prstGeom prst="rect">
            <a:avLst/>
          </a:prstGeom>
          <a:noFill/>
          <a:ln w="9525">
            <a:solidFill>
              <a:schemeClr val="bg1"/>
            </a:solidFill>
            <a:miter lim="800000"/>
            <a:headEnd/>
            <a:tailEnd/>
          </a:ln>
        </p:spPr>
      </p:pic>
      <p:sp>
        <p:nvSpPr>
          <p:cNvPr id="2" name="Title 1"/>
          <p:cNvSpPr>
            <a:spLocks noGrp="1"/>
          </p:cNvSpPr>
          <p:nvPr>
            <p:ph type="title"/>
          </p:nvPr>
        </p:nvSpPr>
        <p:spPr/>
        <p:txBody>
          <a:bodyPr/>
          <a:lstStyle/>
          <a:p>
            <a:r>
              <a:rPr lang="en-US" dirty="0" smtClean="0">
                <a:solidFill>
                  <a:schemeClr val="bg1"/>
                </a:solidFill>
              </a:rPr>
              <a:t>Trace: UT’s Digital Showcase</a:t>
            </a:r>
            <a:r>
              <a:rPr lang="en-US" dirty="0" smtClean="0"/>
              <a:t/>
            </a:r>
            <a:br>
              <a:rPr lang="en-US" dirty="0" smtClean="0"/>
            </a:br>
            <a:r>
              <a:rPr lang="en-US" sz="3000" dirty="0" smtClean="0"/>
              <a:t>Highlights  </a:t>
            </a:r>
            <a:endParaRPr lang="en-US" sz="3000" dirty="0"/>
          </a:p>
        </p:txBody>
      </p:sp>
      <p:sp>
        <p:nvSpPr>
          <p:cNvPr id="5" name="TextBox 4"/>
          <p:cNvSpPr txBox="1"/>
          <p:nvPr/>
        </p:nvSpPr>
        <p:spPr>
          <a:xfrm>
            <a:off x="1676400" y="1447800"/>
            <a:ext cx="6553200" cy="430887"/>
          </a:xfrm>
          <a:prstGeom prst="rect">
            <a:avLst/>
          </a:prstGeom>
          <a:noFill/>
        </p:spPr>
        <p:txBody>
          <a:bodyPr wrap="square" rtlCol="0">
            <a:spAutoFit/>
          </a:bodyPr>
          <a:lstStyle/>
          <a:p>
            <a:pPr algn="ctr"/>
            <a:r>
              <a:rPr lang="en-US" sz="2200" dirty="0" smtClean="0"/>
              <a:t>ETDs</a:t>
            </a:r>
            <a:endParaRPr lang="en-US" sz="2200" dirty="0"/>
          </a:p>
        </p:txBody>
      </p:sp>
      <p:pic>
        <p:nvPicPr>
          <p:cNvPr id="1026" name="Picture 2"/>
          <p:cNvPicPr>
            <a:picLocks noChangeAspect="1" noChangeArrowheads="1"/>
          </p:cNvPicPr>
          <p:nvPr/>
        </p:nvPicPr>
        <p:blipFill>
          <a:blip r:embed="rId4" cstate="print"/>
          <a:srcRect l="29375" t="18750" r="11875" b="6250"/>
          <a:stretch>
            <a:fillRect/>
          </a:stretch>
        </p:blipFill>
        <p:spPr bwMode="auto">
          <a:xfrm>
            <a:off x="3572934" y="2286000"/>
            <a:ext cx="5571066" cy="4267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8133" name="Picture 5"/>
          <p:cNvPicPr>
            <a:picLocks noChangeAspect="1" noChangeArrowheads="1"/>
          </p:cNvPicPr>
          <p:nvPr/>
        </p:nvPicPr>
        <p:blipFill>
          <a:blip r:embed="rId3" cstate="print"/>
          <a:srcRect/>
          <a:stretch>
            <a:fillRect/>
          </a:stretch>
        </p:blipFill>
        <p:spPr bwMode="auto">
          <a:xfrm>
            <a:off x="762000" y="2133600"/>
            <a:ext cx="5844320" cy="3276600"/>
          </a:xfrm>
          <a:prstGeom prst="rect">
            <a:avLst/>
          </a:prstGeom>
          <a:noFill/>
          <a:ln w="9525">
            <a:solidFill>
              <a:schemeClr val="tx1"/>
            </a:solidFill>
            <a:miter lim="800000"/>
            <a:headEnd/>
            <a:tailEnd/>
          </a:ln>
        </p:spPr>
      </p:pic>
      <p:sp>
        <p:nvSpPr>
          <p:cNvPr id="2" name="Title 1"/>
          <p:cNvSpPr>
            <a:spLocks noGrp="1"/>
          </p:cNvSpPr>
          <p:nvPr>
            <p:ph type="title"/>
          </p:nvPr>
        </p:nvSpPr>
        <p:spPr/>
        <p:txBody>
          <a:bodyPr/>
          <a:lstStyle/>
          <a:p>
            <a:r>
              <a:rPr lang="en-US" dirty="0" smtClean="0">
                <a:solidFill>
                  <a:schemeClr val="bg1"/>
                </a:solidFill>
              </a:rPr>
              <a:t>Trace: UT’s Digital Showcase</a:t>
            </a:r>
            <a:r>
              <a:rPr lang="en-US" dirty="0" smtClean="0"/>
              <a:t/>
            </a:r>
            <a:br>
              <a:rPr lang="en-US" dirty="0" smtClean="0"/>
            </a:br>
            <a:r>
              <a:rPr lang="en-US" sz="3000" dirty="0" smtClean="0"/>
              <a:t>Highlights</a:t>
            </a:r>
            <a:endParaRPr lang="en-US" sz="3000" dirty="0"/>
          </a:p>
        </p:txBody>
      </p:sp>
      <p:sp>
        <p:nvSpPr>
          <p:cNvPr id="8" name="TextBox 7"/>
          <p:cNvSpPr txBox="1"/>
          <p:nvPr/>
        </p:nvSpPr>
        <p:spPr>
          <a:xfrm>
            <a:off x="990600" y="1600200"/>
            <a:ext cx="7848600" cy="430887"/>
          </a:xfrm>
          <a:prstGeom prst="rect">
            <a:avLst/>
          </a:prstGeom>
          <a:noFill/>
        </p:spPr>
        <p:txBody>
          <a:bodyPr wrap="square" rtlCol="0">
            <a:spAutoFit/>
          </a:bodyPr>
          <a:lstStyle/>
          <a:p>
            <a:pPr algn="ctr"/>
            <a:r>
              <a:rPr lang="en-US" sz="2200" dirty="0" smtClean="0"/>
              <a:t>Campus Collections</a:t>
            </a:r>
            <a:endParaRPr lang="en-US" sz="2200" dirty="0"/>
          </a:p>
        </p:txBody>
      </p:sp>
      <p:pic>
        <p:nvPicPr>
          <p:cNvPr id="2050" name="Picture 2"/>
          <p:cNvPicPr>
            <a:picLocks noChangeAspect="1" noChangeArrowheads="1"/>
          </p:cNvPicPr>
          <p:nvPr/>
        </p:nvPicPr>
        <p:blipFill>
          <a:blip r:embed="rId4" cstate="print"/>
          <a:srcRect l="29375" t="17708" r="11875" b="9375"/>
          <a:stretch>
            <a:fillRect/>
          </a:stretch>
        </p:blipFill>
        <p:spPr bwMode="auto">
          <a:xfrm>
            <a:off x="3886200" y="2942617"/>
            <a:ext cx="5257800" cy="3915383"/>
          </a:xfrm>
          <a:prstGeom prst="rect">
            <a:avLst/>
          </a:prstGeom>
          <a:noFill/>
          <a:ln w="9525">
            <a:solidFill>
              <a:schemeClr val="tx1"/>
            </a:solid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Trace: UT’s Digital Showcase</a:t>
            </a:r>
            <a:r>
              <a:rPr lang="en-US" dirty="0" smtClean="0"/>
              <a:t/>
            </a:r>
            <a:br>
              <a:rPr lang="en-US" dirty="0" smtClean="0"/>
            </a:br>
            <a:r>
              <a:rPr lang="en-US" sz="3000" dirty="0" smtClean="0"/>
              <a:t>Highlights</a:t>
            </a:r>
            <a:endParaRPr lang="en-US" sz="3000" dirty="0"/>
          </a:p>
        </p:txBody>
      </p:sp>
      <p:sp>
        <p:nvSpPr>
          <p:cNvPr id="10" name="TextBox 9"/>
          <p:cNvSpPr txBox="1"/>
          <p:nvPr/>
        </p:nvSpPr>
        <p:spPr>
          <a:xfrm>
            <a:off x="914400" y="1447800"/>
            <a:ext cx="7772400" cy="430887"/>
          </a:xfrm>
          <a:prstGeom prst="rect">
            <a:avLst/>
          </a:prstGeom>
          <a:noFill/>
        </p:spPr>
        <p:txBody>
          <a:bodyPr wrap="square" rtlCol="0">
            <a:spAutoFit/>
          </a:bodyPr>
          <a:lstStyle/>
          <a:p>
            <a:pPr algn="ctr"/>
            <a:r>
              <a:rPr lang="en-US" sz="2200" dirty="0" smtClean="0"/>
              <a:t>Journals</a:t>
            </a:r>
            <a:endParaRPr lang="en-US" sz="2200" dirty="0"/>
          </a:p>
        </p:txBody>
      </p:sp>
      <p:pic>
        <p:nvPicPr>
          <p:cNvPr id="1026" name="Picture 2"/>
          <p:cNvPicPr>
            <a:picLocks noChangeAspect="1" noChangeArrowheads="1"/>
          </p:cNvPicPr>
          <p:nvPr/>
        </p:nvPicPr>
        <p:blipFill>
          <a:blip r:embed="rId3" cstate="print"/>
          <a:srcRect/>
          <a:stretch>
            <a:fillRect/>
          </a:stretch>
        </p:blipFill>
        <p:spPr bwMode="auto">
          <a:xfrm>
            <a:off x="1676400" y="1905000"/>
            <a:ext cx="6222108" cy="480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Trace: UT’s Digital Showcase</a:t>
            </a:r>
            <a:r>
              <a:rPr lang="en-US" dirty="0" smtClean="0"/>
              <a:t/>
            </a:r>
            <a:br>
              <a:rPr lang="en-US" dirty="0" smtClean="0"/>
            </a:br>
            <a:r>
              <a:rPr lang="en-US" sz="3000" dirty="0" smtClean="0"/>
              <a:t>Highlights</a:t>
            </a:r>
            <a:endParaRPr lang="en-US" sz="3000" dirty="0"/>
          </a:p>
        </p:txBody>
      </p:sp>
      <p:sp>
        <p:nvSpPr>
          <p:cNvPr id="11" name="TextBox 10"/>
          <p:cNvSpPr txBox="1"/>
          <p:nvPr/>
        </p:nvSpPr>
        <p:spPr>
          <a:xfrm>
            <a:off x="1066800" y="1524000"/>
            <a:ext cx="7848600" cy="430887"/>
          </a:xfrm>
          <a:prstGeom prst="rect">
            <a:avLst/>
          </a:prstGeom>
          <a:noFill/>
        </p:spPr>
        <p:txBody>
          <a:bodyPr wrap="square" rtlCol="0">
            <a:spAutoFit/>
          </a:bodyPr>
          <a:lstStyle/>
          <a:p>
            <a:pPr algn="ctr"/>
            <a:r>
              <a:rPr lang="en-US" sz="2200" dirty="0" err="1" smtClean="0"/>
              <a:t>SelectedWorks</a:t>
            </a:r>
            <a:r>
              <a:rPr lang="en-US" sz="2200" dirty="0" smtClean="0"/>
              <a:t> Profiles</a:t>
            </a:r>
            <a:endParaRPr lang="en-US" sz="2200" dirty="0"/>
          </a:p>
        </p:txBody>
      </p:sp>
      <p:pic>
        <p:nvPicPr>
          <p:cNvPr id="48136" name="Picture 8"/>
          <p:cNvPicPr>
            <a:picLocks noChangeAspect="1" noChangeArrowheads="1"/>
          </p:cNvPicPr>
          <p:nvPr/>
        </p:nvPicPr>
        <p:blipFill>
          <a:blip r:embed="rId3" cstate="print"/>
          <a:srcRect/>
          <a:stretch>
            <a:fillRect/>
          </a:stretch>
        </p:blipFill>
        <p:spPr bwMode="auto">
          <a:xfrm>
            <a:off x="838201" y="1981200"/>
            <a:ext cx="6313204" cy="3352800"/>
          </a:xfrm>
          <a:prstGeom prst="rect">
            <a:avLst/>
          </a:prstGeom>
          <a:noFill/>
          <a:ln w="9525">
            <a:solidFill>
              <a:schemeClr val="tx1"/>
            </a:solidFill>
            <a:miter lim="800000"/>
            <a:headEnd/>
            <a:tailEnd/>
          </a:ln>
        </p:spPr>
      </p:pic>
      <p:pic>
        <p:nvPicPr>
          <p:cNvPr id="2050" name="Picture 2"/>
          <p:cNvPicPr>
            <a:picLocks noChangeAspect="1" noChangeArrowheads="1"/>
          </p:cNvPicPr>
          <p:nvPr/>
        </p:nvPicPr>
        <p:blipFill>
          <a:blip r:embed="rId4" cstate="print"/>
          <a:srcRect/>
          <a:stretch>
            <a:fillRect/>
          </a:stretch>
        </p:blipFill>
        <p:spPr bwMode="auto">
          <a:xfrm>
            <a:off x="4114800" y="3232485"/>
            <a:ext cx="4572000" cy="362551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10288567">
  <a:themeElements>
    <a:clrScheme name="PPP_SEDUC_TXT_Library_Collage 15">
      <a:dk1>
        <a:srgbClr val="333333"/>
      </a:dk1>
      <a:lt1>
        <a:srgbClr val="FFFFFF"/>
      </a:lt1>
      <a:dk2>
        <a:srgbClr val="FFFFFF"/>
      </a:dk2>
      <a:lt2>
        <a:srgbClr val="808080"/>
      </a:lt2>
      <a:accent1>
        <a:srgbClr val="BBE0E3"/>
      </a:accent1>
      <a:accent2>
        <a:srgbClr val="333399"/>
      </a:accent2>
      <a:accent3>
        <a:srgbClr val="FFFFFF"/>
      </a:accent3>
      <a:accent4>
        <a:srgbClr val="2A2A2A"/>
      </a:accent4>
      <a:accent5>
        <a:srgbClr val="DAEDEF"/>
      </a:accent5>
      <a:accent6>
        <a:srgbClr val="2D2D8A"/>
      </a:accent6>
      <a:hlink>
        <a:srgbClr val="009999"/>
      </a:hlink>
      <a:folHlink>
        <a:srgbClr val="99CC00"/>
      </a:folHlink>
    </a:clrScheme>
    <a:fontScheme name="PPP_SEDUC_TXT_Library_Collag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PP_SEDUC_TXT_Library_Collag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P_SEDUC_TXT_Library_Collag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P_SEDUC_TXT_Library_Collag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P_SEDUC_TXT_Library_Collag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P_SEDUC_TXT_Library_Collag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P_SEDUC_TXT_Library_Collag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P_SEDUC_TXT_Library_Collag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P_SEDUC_TXT_Library_Collag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P_SEDUC_TXT_Library_Collag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P_SEDUC_TXT_Library_Collag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P_SEDUC_TXT_Library_Collag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P_SEDUC_TXT_Library_Collag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PPP_SEDUC_TXT_Library_Collage 13">
        <a:dk1>
          <a:srgbClr val="000000"/>
        </a:dk1>
        <a:lt1>
          <a:srgbClr val="FFFFFF"/>
        </a:lt1>
        <a:dk2>
          <a:srgbClr val="003366"/>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P_SEDUC_TXT_Library_Collage 14">
        <a:dk1>
          <a:srgbClr val="333333"/>
        </a:dk1>
        <a:lt1>
          <a:srgbClr val="FFFFFF"/>
        </a:lt1>
        <a:dk2>
          <a:srgbClr val="000000"/>
        </a:dk2>
        <a:lt2>
          <a:srgbClr val="808080"/>
        </a:lt2>
        <a:accent1>
          <a:srgbClr val="BBE0E3"/>
        </a:accent1>
        <a:accent2>
          <a:srgbClr val="333399"/>
        </a:accent2>
        <a:accent3>
          <a:srgbClr val="FFFFFF"/>
        </a:accent3>
        <a:accent4>
          <a:srgbClr val="2A2A2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P_SEDUC_TXT_Library_Collage 15">
        <a:dk1>
          <a:srgbClr val="333333"/>
        </a:dk1>
        <a:lt1>
          <a:srgbClr val="FFFFFF"/>
        </a:lt1>
        <a:dk2>
          <a:srgbClr val="FFFFFF"/>
        </a:dk2>
        <a:lt2>
          <a:srgbClr val="808080"/>
        </a:lt2>
        <a:accent1>
          <a:srgbClr val="BBE0E3"/>
        </a:accent1>
        <a:accent2>
          <a:srgbClr val="333399"/>
        </a:accent2>
        <a:accent3>
          <a:srgbClr val="FFFFFF"/>
        </a:accent3>
        <a:accent4>
          <a:srgbClr val="2A2A2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P_SEDUC_TXT_Library_Collage 16">
        <a:dk1>
          <a:srgbClr val="000066"/>
        </a:dk1>
        <a:lt1>
          <a:srgbClr val="FFFFFF"/>
        </a:lt1>
        <a:dk2>
          <a:srgbClr val="000066"/>
        </a:dk2>
        <a:lt2>
          <a:srgbClr val="808080"/>
        </a:lt2>
        <a:accent1>
          <a:srgbClr val="BBE0E3"/>
        </a:accent1>
        <a:accent2>
          <a:srgbClr val="333399"/>
        </a:accent2>
        <a:accent3>
          <a:srgbClr val="FFFFFF"/>
        </a:accent3>
        <a:accent4>
          <a:srgbClr val="000056"/>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10288567</Template>
  <TotalTime>630</TotalTime>
  <Words>1474</Words>
  <Application>Microsoft Macintosh PowerPoint</Application>
  <PresentationFormat>On-screen Show (4:3)</PresentationFormat>
  <Paragraphs>109</Paragraphs>
  <Slides>21</Slides>
  <Notes>20</Notes>
  <HiddenSlides>0</HiddenSlides>
  <MMClips>0</MMClips>
  <ScaleCrop>false</ScaleCrop>
  <HeadingPairs>
    <vt:vector size="4" baseType="variant">
      <vt:variant>
        <vt:lpstr>Design Template</vt:lpstr>
      </vt:variant>
      <vt:variant>
        <vt:i4>1</vt:i4>
      </vt:variant>
      <vt:variant>
        <vt:lpstr>Slide Titles</vt:lpstr>
      </vt:variant>
      <vt:variant>
        <vt:i4>21</vt:i4>
      </vt:variant>
    </vt:vector>
  </HeadingPairs>
  <TitlesOfParts>
    <vt:vector size="22" baseType="lpstr">
      <vt:lpstr>10288567</vt:lpstr>
      <vt:lpstr>Digital Showcase in the Library</vt:lpstr>
      <vt:lpstr>The Virtual Library – a few definitions</vt:lpstr>
      <vt:lpstr>The UT Virtual Library</vt:lpstr>
      <vt:lpstr>Trace: UT’s Digital Showcase Vision</vt:lpstr>
      <vt:lpstr>Slide 5</vt:lpstr>
      <vt:lpstr>Trace: UT’s Digital Showcase Highlights  </vt:lpstr>
      <vt:lpstr>Trace: UT’s Digital Showcase Highlights</vt:lpstr>
      <vt:lpstr>Trace: UT’s Digital Showcase Highlights</vt:lpstr>
      <vt:lpstr>Trace: UT’s Digital Showcase Highlights</vt:lpstr>
      <vt:lpstr>Trace in the Virtual Library</vt:lpstr>
      <vt:lpstr>Trace in the Virtual Library   Discoverable </vt:lpstr>
      <vt:lpstr>Trace in the Virtual Library   Collaborative </vt:lpstr>
      <vt:lpstr>Trace in the Virtual Library   Contextual </vt:lpstr>
      <vt:lpstr>Trace in the Virtual Library   Networked </vt:lpstr>
      <vt:lpstr>Trace in the Virtual Library   Statistics </vt:lpstr>
      <vt:lpstr>Trace in the Virtual Library   Statistics </vt:lpstr>
      <vt:lpstr>Trace in the Virtual Library   Statistics </vt:lpstr>
      <vt:lpstr>Trace in the Virtual Library   Statistics </vt:lpstr>
      <vt:lpstr>Trace in the Virtual Library</vt:lpstr>
      <vt:lpstr>Future Virtual Library Development</vt:lpstr>
      <vt:lpstr>Works Cited</vt:lpstr>
    </vt:vector>
  </TitlesOfParts>
  <Manager/>
  <Company>University of Tennessee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Archives in the Library</dc:title>
  <dc:subject/>
  <dc:creator>Piper F. Mullins</dc:creator>
  <cp:keywords/>
  <dc:description/>
  <cp:lastModifiedBy>katie</cp:lastModifiedBy>
  <cp:revision>131</cp:revision>
  <dcterms:created xsi:type="dcterms:W3CDTF">2012-03-23T14:59:52Z</dcterms:created>
  <dcterms:modified xsi:type="dcterms:W3CDTF">2012-03-23T15:00:21Z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TC102885671033</vt:lpwstr>
  </property>
</Properties>
</file>