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7" r:id="rId1"/>
    <p:sldMasterId id="2147483678" r:id="rId2"/>
    <p:sldMasterId id="2147483679" r:id="rId3"/>
  </p:sldMasterIdLst>
  <p:notesMasterIdLst>
    <p:notesMasterId r:id="rId4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7" y="8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222429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duncan</a:t>
            </a:r>
          </a:p>
        </p:txBody>
      </p:sp>
    </p:spTree>
    <p:extLst>
      <p:ext uri="{BB962C8B-B14F-4D97-AF65-F5344CB8AC3E}">
        <p14:creationId xmlns:p14="http://schemas.microsoft.com/office/powerpoint/2010/main" val="264910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8048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5681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duncan</a:t>
            </a:r>
          </a:p>
        </p:txBody>
      </p:sp>
    </p:spTree>
    <p:extLst>
      <p:ext uri="{BB962C8B-B14F-4D97-AF65-F5344CB8AC3E}">
        <p14:creationId xmlns:p14="http://schemas.microsoft.com/office/powerpoint/2010/main" val="2896969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3639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1166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701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4" name="Shape 2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6466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8844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5115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61850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5932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0383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Shape 3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930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evans</a:t>
            </a:r>
          </a:p>
        </p:txBody>
      </p:sp>
    </p:spTree>
    <p:extLst>
      <p:ext uri="{BB962C8B-B14F-4D97-AF65-F5344CB8AC3E}">
        <p14:creationId xmlns:p14="http://schemas.microsoft.com/office/powerpoint/2010/main" val="2925517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austin</a:t>
            </a:r>
          </a:p>
        </p:txBody>
      </p:sp>
    </p:spTree>
    <p:extLst>
      <p:ext uri="{BB962C8B-B14F-4D97-AF65-F5344CB8AC3E}">
        <p14:creationId xmlns:p14="http://schemas.microsoft.com/office/powerpoint/2010/main" val="717346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Shape 3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10718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Shape 3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39099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robert</a:t>
            </a:r>
          </a:p>
        </p:txBody>
      </p:sp>
    </p:spTree>
    <p:extLst>
      <p:ext uri="{BB962C8B-B14F-4D97-AF65-F5344CB8AC3E}">
        <p14:creationId xmlns:p14="http://schemas.microsoft.com/office/powerpoint/2010/main" val="25174607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4" name="Shape 3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79150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7454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Shape 4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Much variance in both, especially graphene</a:t>
            </a:r>
          </a:p>
        </p:txBody>
      </p:sp>
    </p:spTree>
    <p:extLst>
      <p:ext uri="{BB962C8B-B14F-4D97-AF65-F5344CB8AC3E}">
        <p14:creationId xmlns:p14="http://schemas.microsoft.com/office/powerpoint/2010/main" val="8595626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Shape 4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94006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hape 4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Shape 4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0074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Shape 4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59123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52359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Shape 4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82918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4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Shape 4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58079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Shape 4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31899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Shape 4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30938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Shape 4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04559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Shape 5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2181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4" name="Shape 5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65950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Shape 5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Shape 5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36532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Shape 5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Shape 5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6305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Shape 5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Shape 5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Rob</a:t>
            </a:r>
          </a:p>
        </p:txBody>
      </p:sp>
    </p:spTree>
    <p:extLst>
      <p:ext uri="{BB962C8B-B14F-4D97-AF65-F5344CB8AC3E}">
        <p14:creationId xmlns:p14="http://schemas.microsoft.com/office/powerpoint/2010/main" val="26545010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Shape 5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Evans</a:t>
            </a:r>
          </a:p>
        </p:txBody>
      </p:sp>
    </p:spTree>
    <p:extLst>
      <p:ext uri="{BB962C8B-B14F-4D97-AF65-F5344CB8AC3E}">
        <p14:creationId xmlns:p14="http://schemas.microsoft.com/office/powerpoint/2010/main" val="19151597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Shape 5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Shape 5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99368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Shape 5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Shape 5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109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: Minimal Identit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ctrTitle"/>
          </p:nvPr>
        </p:nvSpPr>
        <p:spPr>
          <a:xfrm>
            <a:off x="685800" y="994387"/>
            <a:ext cx="7772400" cy="1102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Georgia"/>
              <a:buNone/>
              <a:defRPr sz="4400" b="0" i="0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ubTitle" idx="1"/>
          </p:nvPr>
        </p:nvSpPr>
        <p:spPr>
          <a:xfrm>
            <a:off x="1371600" y="2311217"/>
            <a:ext cx="6400799" cy="131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/>
          <p:nvPr/>
        </p:nvSpPr>
        <p:spPr>
          <a:xfrm>
            <a:off x="0" y="4637996"/>
            <a:ext cx="9144000" cy="505500"/>
          </a:xfrm>
          <a:prstGeom prst="rect">
            <a:avLst/>
          </a:prstGeom>
          <a:solidFill>
            <a:srgbClr val="FD6D08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Shape 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88146" y="4728769"/>
            <a:ext cx="1461300" cy="32609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556782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ct val="25000"/>
              <a:buFont typeface="Arial"/>
              <a:buNone/>
            </a:pPr>
            <a:fld id="{00000000-1234-1234-1234-123412341234}" type="slidenum">
              <a:rPr lang="en" sz="13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300" b="0" i="0" u="none" strike="noStrike" cap="none">
              <a:solidFill>
                <a:srgbClr val="3B3C3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Georgia"/>
              <a:buNone/>
              <a:defRPr sz="3600" b="0" i="0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●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■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 sz="1400">
                <a:solidFill>
                  <a:srgbClr val="FFFFFF"/>
                </a:solidFill>
              </a:rPr>
              <a:t>‹#›</a:t>
            </a:fld>
            <a:endParaRPr lang="en" sz="14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Georgia"/>
              <a:buNone/>
              <a:defRPr sz="3600" b="0" i="0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●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■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979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1855063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4750662" y="4767264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MSE 480, 10/21/2015 Slide </a:t>
            </a: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or Text Block">
    <p:bg>
      <p:bgPr>
        <a:solidFill>
          <a:srgbClr val="FD6D08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457200" y="16721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Georgia"/>
              <a:buNone/>
              <a:defRPr sz="36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6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0" cy="102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Georgia"/>
              <a:buNone/>
              <a:defRPr sz="2800" b="1" i="0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722312" y="2180033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6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Section Header">
    <p:bg>
      <p:bgPr>
        <a:solidFill>
          <a:srgbClr val="FD6D08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6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0" cy="102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Georgia"/>
              <a:buNone/>
              <a:defRPr sz="28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722312" y="2180033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Font typeface="Arial"/>
              <a:buNone/>
              <a:defRPr sz="4400" b="1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●"/>
              <a:defRPr sz="2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44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■"/>
              <a:defRPr sz="24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●"/>
              <a:defRPr sz="2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44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■"/>
              <a:defRPr sz="24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6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Georgia"/>
              <a:buNone/>
              <a:defRPr sz="3600" b="0" i="0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457200" y="1151333"/>
            <a:ext cx="4040099" cy="479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  <a:defRPr sz="2400" b="1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  <a:defRPr sz="2000" b="1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  <a:defRPr sz="1800" b="1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  <a:defRPr sz="1600" b="1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Font typeface="Arial"/>
              <a:buNone/>
              <a:defRPr sz="1600" b="1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457200" y="1631154"/>
            <a:ext cx="4040099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●"/>
              <a:defRPr sz="24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3"/>
          </p:nvPr>
        </p:nvSpPr>
        <p:spPr>
          <a:xfrm>
            <a:off x="4645028" y="1151333"/>
            <a:ext cx="4041900" cy="479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  <a:defRPr sz="2400" b="1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  <a:defRPr sz="2000" b="1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  <a:defRPr sz="1800" b="1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  <a:defRPr sz="1600" b="1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Font typeface="Arial"/>
              <a:buNone/>
              <a:defRPr sz="1600" b="1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4"/>
          </p:nvPr>
        </p:nvSpPr>
        <p:spPr>
          <a:xfrm>
            <a:off x="4645028" y="1631154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●"/>
              <a:defRPr sz="24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38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6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6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>
                <a:solidFill>
                  <a:srgbClr val="3B3C3E"/>
                </a:solidFill>
              </a:defRPr>
            </a:lvl1pPr>
            <a:lvl2pPr lvl="1" rtl="0">
              <a:spcBef>
                <a:spcPts val="0"/>
              </a:spcBef>
              <a:defRPr>
                <a:solidFill>
                  <a:srgbClr val="3B3C3E"/>
                </a:solidFill>
              </a:defRPr>
            </a:lvl2pPr>
            <a:lvl3pPr lvl="2" rtl="0">
              <a:spcBef>
                <a:spcPts val="0"/>
              </a:spcBef>
              <a:defRPr>
                <a:solidFill>
                  <a:srgbClr val="3B3C3E"/>
                </a:solidFill>
              </a:defRPr>
            </a:lvl3pPr>
            <a:lvl4pPr lvl="3" rtl="0">
              <a:spcBef>
                <a:spcPts val="0"/>
              </a:spcBef>
              <a:defRPr>
                <a:solidFill>
                  <a:srgbClr val="3B3C3E"/>
                </a:solidFill>
              </a:defRPr>
            </a:lvl4pPr>
            <a:lvl5pPr lvl="4" rtl="0">
              <a:spcBef>
                <a:spcPts val="0"/>
              </a:spcBef>
              <a:defRPr>
                <a:solidFill>
                  <a:srgbClr val="3B3C3E"/>
                </a:solidFill>
              </a:defRPr>
            </a:lvl5pPr>
            <a:lvl6pPr lvl="5" rtl="0">
              <a:spcBef>
                <a:spcPts val="0"/>
              </a:spcBef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rtl="0">
              <a:spcBef>
                <a:spcPts val="0"/>
              </a:spcBef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rtl="0">
              <a:spcBef>
                <a:spcPts val="0"/>
              </a:spcBef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rtl="0">
              <a:spcBef>
                <a:spcPts val="0"/>
              </a:spcBef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980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ftr" idx="11"/>
          </p:nvPr>
        </p:nvSpPr>
        <p:spPr>
          <a:xfrm>
            <a:off x="1855063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sldNum" idx="12"/>
          </p:nvPr>
        </p:nvSpPr>
        <p:spPr>
          <a:xfrm>
            <a:off x="4750662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"/>
              <a:t>MSE 480, 10/21/2015 Slide </a:t>
            </a: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or Text Block">
    <p:bg>
      <p:bgPr>
        <a:solidFill>
          <a:srgbClr val="FD6D08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457200" y="16721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l" rtl="0">
              <a:spcBef>
                <a:spcPts val="0"/>
              </a:spcBef>
              <a:defRPr sz="2800" b="1" cap="none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722312" y="2180034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2000">
                <a:solidFill>
                  <a:srgbClr val="888888"/>
                </a:solidFill>
              </a:defRPr>
            </a:lvl1pPr>
            <a:lvl2pPr marL="457200" lvl="1" indent="0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800">
                <a:solidFill>
                  <a:srgbClr val="888888"/>
                </a:solidFill>
              </a:defRPr>
            </a:lvl2pPr>
            <a:lvl3pPr marL="914400" lvl="2" indent="0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600">
                <a:solidFill>
                  <a:srgbClr val="888888"/>
                </a:solidFill>
              </a:defRPr>
            </a:lvl3pPr>
            <a:lvl4pPr marL="1371600" lvl="3" indent="0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400">
                <a:solidFill>
                  <a:srgbClr val="888888"/>
                </a:solidFill>
              </a:defRPr>
            </a:lvl4pPr>
            <a:lvl5pPr marL="1828800" lvl="4" indent="0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400">
                <a:solidFill>
                  <a:srgbClr val="888888"/>
                </a:solidFill>
              </a:defRPr>
            </a:lvl5pPr>
            <a:lvl6pPr marL="2286000" lvl="5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2743200" lvl="6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200400" lvl="7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3657600" lvl="8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Section Header">
    <p:bg>
      <p:bgPr>
        <a:solidFill>
          <a:srgbClr val="FD6D08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l" rtl="0">
              <a:spcBef>
                <a:spcPts val="0"/>
              </a:spcBef>
              <a:defRPr sz="2800" b="1" cap="none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722312" y="2180034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2000">
                <a:solidFill>
                  <a:schemeClr val="lt1"/>
                </a:solidFill>
              </a:defRPr>
            </a:lvl1pPr>
            <a:lvl2pPr marL="457200" lvl="1" indent="0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800">
                <a:solidFill>
                  <a:srgbClr val="888888"/>
                </a:solidFill>
              </a:defRPr>
            </a:lvl2pPr>
            <a:lvl3pPr marL="914400" lvl="2" indent="0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600">
                <a:solidFill>
                  <a:srgbClr val="888888"/>
                </a:solidFill>
              </a:defRPr>
            </a:lvl3pPr>
            <a:lvl4pPr marL="1371600" lvl="3" indent="0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400">
                <a:solidFill>
                  <a:srgbClr val="888888"/>
                </a:solidFill>
              </a:defRPr>
            </a:lvl4pPr>
            <a:lvl5pPr marL="1828800" lvl="4" indent="0" rtl="0">
              <a:spcBef>
                <a:spcPts val="0"/>
              </a:spcBef>
              <a:buClr>
                <a:srgbClr val="888888"/>
              </a:buClr>
              <a:buFont typeface="Arial"/>
              <a:buNone/>
              <a:defRPr sz="1400">
                <a:solidFill>
                  <a:srgbClr val="888888"/>
                </a:solidFill>
              </a:defRPr>
            </a:lvl5pPr>
            <a:lvl6pPr marL="2286000" lvl="5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6pPr>
            <a:lvl7pPr marL="2743200" lvl="6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7pPr>
            <a:lvl8pPr marL="3200400" lvl="7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8pPr>
            <a:lvl9pPr marL="3657600" lvl="8" indent="0" rtl="0">
              <a:spcBef>
                <a:spcPts val="0"/>
              </a:spcBef>
              <a:buClr>
                <a:srgbClr val="888888"/>
              </a:buClr>
              <a:buFont typeface="Calibri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l" rtl="0">
              <a:spcBef>
                <a:spcPts val="0"/>
              </a:spcBef>
              <a:buClr>
                <a:srgbClr val="3B3C3E"/>
              </a:buClr>
              <a:buFont typeface="Arial"/>
              <a:buNone/>
              <a:defRPr sz="4400" b="1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800"/>
            </a:lvl1pPr>
            <a:lvl2pPr lvl="1" rtl="0">
              <a:spcBef>
                <a:spcPts val="0"/>
              </a:spcBef>
              <a:defRPr sz="2400"/>
            </a:lvl2pPr>
            <a:lvl3pPr lvl="2" rtl="0">
              <a:spcBef>
                <a:spcPts val="0"/>
              </a:spcBef>
              <a:defRPr sz="2000"/>
            </a:lvl3pPr>
            <a:lvl4pPr lvl="3" rtl="0">
              <a:spcBef>
                <a:spcPts val="0"/>
              </a:spcBef>
              <a:defRPr sz="1800"/>
            </a:lvl4pPr>
            <a:lvl5pPr lvl="4" rtl="0">
              <a:spcBef>
                <a:spcPts val="0"/>
              </a:spcBef>
              <a:defRPr sz="1800"/>
            </a:lvl5pPr>
            <a:lvl6pPr lvl="5" rtl="0">
              <a:spcBef>
                <a:spcPts val="0"/>
              </a:spcBef>
              <a:defRPr sz="1800"/>
            </a:lvl6pPr>
            <a:lvl7pPr lvl="6" rtl="0">
              <a:spcBef>
                <a:spcPts val="0"/>
              </a:spcBef>
              <a:defRPr sz="1800"/>
            </a:lvl7pPr>
            <a:lvl8pPr lvl="7" rtl="0">
              <a:spcBef>
                <a:spcPts val="0"/>
              </a:spcBef>
              <a:defRPr sz="1800"/>
            </a:lvl8pPr>
            <a:lvl9pPr lvl="8"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800"/>
            </a:lvl1pPr>
            <a:lvl2pPr lvl="1" rtl="0">
              <a:spcBef>
                <a:spcPts val="0"/>
              </a:spcBef>
              <a:defRPr sz="2400"/>
            </a:lvl2pPr>
            <a:lvl3pPr lvl="2" rtl="0">
              <a:spcBef>
                <a:spcPts val="0"/>
              </a:spcBef>
              <a:defRPr sz="2000"/>
            </a:lvl3pPr>
            <a:lvl4pPr lvl="3" rtl="0">
              <a:spcBef>
                <a:spcPts val="0"/>
              </a:spcBef>
              <a:defRPr sz="1800"/>
            </a:lvl4pPr>
            <a:lvl5pPr lvl="4" rtl="0">
              <a:spcBef>
                <a:spcPts val="0"/>
              </a:spcBef>
              <a:defRPr sz="1800"/>
            </a:lvl5pPr>
            <a:lvl6pPr lvl="5" rtl="0">
              <a:spcBef>
                <a:spcPts val="0"/>
              </a:spcBef>
              <a:defRPr sz="1800"/>
            </a:lvl6pPr>
            <a:lvl7pPr lvl="6" rtl="0">
              <a:spcBef>
                <a:spcPts val="0"/>
              </a:spcBef>
              <a:defRPr sz="1800"/>
            </a:lvl7pPr>
            <a:lvl8pPr lvl="7" rtl="0">
              <a:spcBef>
                <a:spcPts val="0"/>
              </a:spcBef>
              <a:defRPr sz="1800"/>
            </a:lvl8pPr>
            <a:lvl9pPr lvl="8" rtl="0">
              <a:spcBef>
                <a:spcPts val="0"/>
              </a:spcBef>
              <a:defRPr sz="1800"/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457200" y="1151334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Arial"/>
              <a:buNone/>
              <a:defRPr sz="2400" b="1"/>
            </a:lvl1pPr>
            <a:lvl2pPr marL="457200" lvl="1" indent="0" rtl="0">
              <a:spcBef>
                <a:spcPts val="0"/>
              </a:spcBef>
              <a:buFont typeface="Arial"/>
              <a:buNone/>
              <a:defRPr sz="2000" b="1"/>
            </a:lvl2pPr>
            <a:lvl3pPr marL="914400" lvl="2" indent="0" rtl="0">
              <a:spcBef>
                <a:spcPts val="0"/>
              </a:spcBef>
              <a:buFont typeface="Arial"/>
              <a:buNone/>
              <a:defRPr sz="1800" b="1"/>
            </a:lvl3pPr>
            <a:lvl4pPr marL="1371600" lvl="3" indent="0" rtl="0">
              <a:spcBef>
                <a:spcPts val="0"/>
              </a:spcBef>
              <a:buFont typeface="Arial"/>
              <a:buNone/>
              <a:defRPr sz="1600" b="1"/>
            </a:lvl4pPr>
            <a:lvl5pPr marL="1828800" lvl="4" indent="0" rtl="0">
              <a:spcBef>
                <a:spcPts val="0"/>
              </a:spcBef>
              <a:buFont typeface="Arial"/>
              <a:buNone/>
              <a:defRPr sz="1600" b="1"/>
            </a:lvl5pPr>
            <a:lvl6pPr marL="2286000" lvl="5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lvl="6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lvl="7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lvl="8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2"/>
          </p:nvPr>
        </p:nvSpPr>
        <p:spPr>
          <a:xfrm>
            <a:off x="457200" y="1631155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body" idx="3"/>
          </p:nvPr>
        </p:nvSpPr>
        <p:spPr>
          <a:xfrm>
            <a:off x="4645028" y="1151334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Arial"/>
              <a:buNone/>
              <a:defRPr sz="2400" b="1"/>
            </a:lvl1pPr>
            <a:lvl2pPr marL="457200" lvl="1" indent="0" rtl="0">
              <a:spcBef>
                <a:spcPts val="0"/>
              </a:spcBef>
              <a:buFont typeface="Arial"/>
              <a:buNone/>
              <a:defRPr sz="2000" b="1"/>
            </a:lvl2pPr>
            <a:lvl3pPr marL="914400" lvl="2" indent="0" rtl="0">
              <a:spcBef>
                <a:spcPts val="0"/>
              </a:spcBef>
              <a:buFont typeface="Arial"/>
              <a:buNone/>
              <a:defRPr sz="1800" b="1"/>
            </a:lvl3pPr>
            <a:lvl4pPr marL="1371600" lvl="3" indent="0" rtl="0">
              <a:spcBef>
                <a:spcPts val="0"/>
              </a:spcBef>
              <a:buFont typeface="Arial"/>
              <a:buNone/>
              <a:defRPr sz="1600" b="1"/>
            </a:lvl4pPr>
            <a:lvl5pPr marL="1828800" lvl="4" indent="0" rtl="0">
              <a:spcBef>
                <a:spcPts val="0"/>
              </a:spcBef>
              <a:buFont typeface="Arial"/>
              <a:buNone/>
              <a:defRPr sz="1600" b="1"/>
            </a:lvl5pPr>
            <a:lvl6pPr marL="2286000" lvl="5" indent="0" rtl="0">
              <a:spcBef>
                <a:spcPts val="0"/>
              </a:spcBef>
              <a:buFont typeface="Calibri"/>
              <a:buNone/>
              <a:defRPr sz="1600" b="1"/>
            </a:lvl6pPr>
            <a:lvl7pPr marL="2743200" lvl="6" indent="0" rtl="0">
              <a:spcBef>
                <a:spcPts val="0"/>
              </a:spcBef>
              <a:buFont typeface="Calibri"/>
              <a:buNone/>
              <a:defRPr sz="1600" b="1"/>
            </a:lvl7pPr>
            <a:lvl8pPr marL="3200400" lvl="7" indent="0" rtl="0">
              <a:spcBef>
                <a:spcPts val="0"/>
              </a:spcBef>
              <a:buFont typeface="Calibri"/>
              <a:buNone/>
              <a:defRPr sz="1600" b="1"/>
            </a:lvl8pPr>
            <a:lvl9pPr marL="3657600" lvl="8" indent="0" rtl="0">
              <a:spcBef>
                <a:spcPts val="0"/>
              </a:spcBef>
              <a:buFont typeface="Calibri"/>
              <a:buNone/>
              <a:defRPr sz="1600" b="1"/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body" idx="4"/>
          </p:nvPr>
        </p:nvSpPr>
        <p:spPr>
          <a:xfrm>
            <a:off x="4645028" y="1631155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: Minimal Identity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ctrTitle"/>
          </p:nvPr>
        </p:nvSpPr>
        <p:spPr>
          <a:xfrm>
            <a:off x="685800" y="994388"/>
            <a:ext cx="7772400" cy="1102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4400" b="0" i="0" u="none" strike="noStrike" cap="none"/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subTitle" idx="1"/>
          </p:nvPr>
        </p:nvSpPr>
        <p:spPr>
          <a:xfrm>
            <a:off x="1371600" y="2311218"/>
            <a:ext cx="6400800" cy="131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0" y="4637996"/>
            <a:ext cx="9144000" cy="505500"/>
          </a:xfrm>
          <a:prstGeom prst="rect">
            <a:avLst/>
          </a:prstGeom>
          <a:solidFill>
            <a:srgbClr val="FD6D08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Shape 1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88146" y="4728769"/>
            <a:ext cx="1461300" cy="3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8556783" y="4749850"/>
            <a:ext cx="5487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 sz="1300">
                <a:solidFill>
                  <a:srgbClr val="3B3C3E"/>
                </a:solidFill>
              </a:rPr>
              <a:t>‹#›</a:t>
            </a:fld>
            <a:endParaRPr lang="en" sz="1300">
              <a:solidFill>
                <a:srgbClr val="3B3C3E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1" name="Shape 171"/>
          <p:cNvSpPr txBox="1">
            <a:spLocks noGrp="1"/>
          </p:cNvSpPr>
          <p:nvPr>
            <p:ph type="sldNum" idx="12"/>
          </p:nvPr>
        </p:nvSpPr>
        <p:spPr>
          <a:xfrm>
            <a:off x="-101917" y="4692641"/>
            <a:ext cx="5487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z="1400"/>
              <a:t>‹#›</a:t>
            </a:fld>
            <a:endParaRPr lang="en" sz="14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0" y="4637996"/>
            <a:ext cx="9144000" cy="505500"/>
          </a:xfrm>
          <a:prstGeom prst="rect">
            <a:avLst/>
          </a:prstGeom>
          <a:solidFill>
            <a:srgbClr val="FD6D08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" name="Shape 5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588146" y="4728769"/>
            <a:ext cx="1461300" cy="326099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Georgia"/>
              <a:buNone/>
              <a:defRPr sz="3600" b="0" i="0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spcBef>
                <a:spcPts val="0"/>
              </a:spcBef>
              <a:buNone/>
              <a:defRPr sz="1800"/>
            </a:lvl2pPr>
            <a:lvl3pPr marL="0" marR="0" lvl="2" indent="0" algn="l" rtl="0">
              <a:spcBef>
                <a:spcPts val="0"/>
              </a:spcBef>
              <a:buNone/>
              <a:defRPr sz="1800"/>
            </a:lvl3pPr>
            <a:lvl4pPr marL="0" marR="0" lvl="3" indent="0" algn="l" rtl="0">
              <a:spcBef>
                <a:spcPts val="0"/>
              </a:spcBef>
              <a:buNone/>
              <a:defRPr sz="1800"/>
            </a:lvl4pPr>
            <a:lvl5pPr marL="0" marR="0" lvl="4" indent="0" algn="l" rtl="0">
              <a:spcBef>
                <a:spcPts val="0"/>
              </a:spcBef>
              <a:buNone/>
              <a:defRPr sz="1800"/>
            </a:lvl5pPr>
            <a:lvl6pPr marL="0" marR="0" lvl="5" indent="0" algn="l" rtl="0">
              <a:spcBef>
                <a:spcPts val="0"/>
              </a:spcBef>
              <a:buNone/>
              <a:defRPr sz="1800"/>
            </a:lvl6pPr>
            <a:lvl7pPr marL="0" marR="0" lvl="6" indent="0" algn="l" rtl="0">
              <a:spcBef>
                <a:spcPts val="0"/>
              </a:spcBef>
              <a:buNone/>
              <a:defRPr sz="1800"/>
            </a:lvl7pPr>
            <a:lvl8pPr marL="0" marR="0" lvl="7" indent="0" algn="l" rtl="0">
              <a:spcBef>
                <a:spcPts val="0"/>
              </a:spcBef>
              <a:buNone/>
              <a:defRPr sz="1800"/>
            </a:lvl8pPr>
            <a:lvl9pPr marL="0" marR="0" lvl="8" indent="0" algn="l" rtl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4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●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3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■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381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12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12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B3C3E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12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12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6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10/5/2015 MSE 480 Slide </a:t>
            </a: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0" y="4637996"/>
            <a:ext cx="9144000" cy="505500"/>
          </a:xfrm>
          <a:prstGeom prst="rect">
            <a:avLst/>
          </a:prstGeom>
          <a:solidFill>
            <a:srgbClr val="FD6D08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Shape 1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588146" y="4728769"/>
            <a:ext cx="1461300" cy="3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666666"/>
              </a:buClr>
              <a:buSzPct val="100000"/>
              <a:buFont typeface="Georgia"/>
              <a:buNone/>
              <a:defRPr sz="3600" i="0" u="none" strike="noStrike" cap="none">
                <a:solidFill>
                  <a:srgbClr val="66666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rgbClr val="FF9900"/>
              </a:buClr>
              <a:buSzPct val="100000"/>
              <a:buChar char="●"/>
              <a:defRPr sz="1800" b="0" i="0" u="none" strike="noStrike" cap="none">
                <a:solidFill>
                  <a:srgbClr val="3B3C3E"/>
                </a:solidFill>
              </a:defRPr>
            </a:lvl1pPr>
            <a:lvl2pPr marL="742950" marR="0" lvl="1" indent="-107950" algn="l" rtl="0">
              <a:spcBef>
                <a:spcPts val="560"/>
              </a:spcBef>
              <a:buClr>
                <a:srgbClr val="FF9900"/>
              </a:buClr>
              <a:buSzPct val="100000"/>
              <a:buFont typeface="Arial"/>
              <a:buChar char="■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buClr>
                <a:srgbClr val="FF9900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buClr>
                <a:srgbClr val="3B3C3E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dt" idx="10"/>
          </p:nvPr>
        </p:nvSpPr>
        <p:spPr>
          <a:xfrm>
            <a:off x="457202" y="4767264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ftr" idx="11"/>
          </p:nvPr>
        </p:nvSpPr>
        <p:spPr>
          <a:xfrm>
            <a:off x="1767808" y="4767264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ldNum" idx="12"/>
          </p:nvPr>
        </p:nvSpPr>
        <p:spPr>
          <a:xfrm>
            <a:off x="4667371" y="476726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" sz="1000">
                <a:solidFill>
                  <a:schemeClr val="lt1"/>
                </a:solidFill>
              </a:rPr>
              <a:t>10/5/2015 MSE 480 Slide </a:t>
            </a:r>
            <a:fld id="{00000000-1234-1234-1234-123412341234}" type="slidenum">
              <a:rPr lang="en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r5nDrae3gJg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2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6_YaEVhleA0" TargetMode="Externa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LuMbQMQrfhM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core0.staticworld.net/images/article/2014/04/graphene_structure-100263091-orig.png" TargetMode="External"/><Relationship Id="rId3" Type="http://schemas.openxmlformats.org/officeDocument/2006/relationships/hyperlink" Target="http://dupress.com/articles/additive-manufacturing-3d-opportunity-in-aerospace/" TargetMode="External"/><Relationship Id="rId7" Type="http://schemas.openxmlformats.org/officeDocument/2006/relationships/hyperlink" Target="http://www.carbonallotropes.com/39-122-thickbox/single-wall-carbon-nanotubes.jpg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p.globalsources.com/IMAGES/PDT/B1065615140/Glass-Fiber.jpg" TargetMode="External"/><Relationship Id="rId5" Type="http://schemas.openxmlformats.org/officeDocument/2006/relationships/hyperlink" Target="http://store.makerbot.com/filament" TargetMode="External"/><Relationship Id="rId4" Type="http://schemas.openxmlformats.org/officeDocument/2006/relationships/hyperlink" Target="https://www.additively.com/en/learn-about/fused-deposition-modeling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ctrTitle"/>
          </p:nvPr>
        </p:nvSpPr>
        <p:spPr>
          <a:xfrm>
            <a:off x="685800" y="702387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 of Additive Manufacturing Feedstocks with Enhanced Performance: </a:t>
            </a:r>
            <a:r>
              <a:rPr lang="en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Final Report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subTitle" idx="1"/>
          </p:nvPr>
        </p:nvSpPr>
        <p:spPr>
          <a:xfrm>
            <a:off x="1371600" y="2082617"/>
            <a:ext cx="6400800" cy="131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Robert Minneci, Evans Gritton, Austin Plymill, Duncan Greeley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MSE 489 - 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4/27/2016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Advisor: Dr. Gajanan Bhat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Industry Sponsor: NatureWorks LLC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Funding Provided by the University of Tennessee, Knoxville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Outline</a:t>
            </a:r>
          </a:p>
        </p:txBody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311700" y="831800"/>
            <a:ext cx="8520600" cy="358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Introduction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Additive manufacturing concepts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Filament - PLA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Common additives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Objective and project description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Fabrication Process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Raw material to printed part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Extruder complications and filament reduction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Testing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Methods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Results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Conclusions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Testing conclusions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Difficulties/Retrospective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Recommendations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1900" b="0" i="0" u="none" strike="noStrike" cap="none">
              <a:solidFill>
                <a:srgbClr val="3B3C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 lang="en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Outline</a:t>
            </a:r>
          </a:p>
        </p:txBody>
      </p:sp>
      <p:sp>
        <p:nvSpPr>
          <p:cNvPr id="190" name="Shape 190"/>
          <p:cNvSpPr txBox="1">
            <a:spLocks noGrp="1"/>
          </p:cNvSpPr>
          <p:nvPr>
            <p:ph type="body" idx="1"/>
          </p:nvPr>
        </p:nvSpPr>
        <p:spPr>
          <a:xfrm>
            <a:off x="311700" y="831800"/>
            <a:ext cx="8520600" cy="358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Introduction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Additive manufacturing concepts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Filament - PLA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Common additives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Objective and project description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Fabrication Process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Calibri"/>
            </a:pPr>
            <a:r>
              <a:rPr lang="en" sz="1400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Raw material to printed part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Calibri"/>
            </a:pPr>
            <a:r>
              <a:rPr lang="en" sz="1400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Extruder complications and filament reduction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Testing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Calibri"/>
            </a:pPr>
            <a:r>
              <a:rPr lang="en" sz="1400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Methods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Calibri"/>
            </a:pPr>
            <a:r>
              <a:rPr lang="en" sz="1400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Conclusions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Calibri"/>
            </a:pPr>
            <a:r>
              <a:rPr lang="en" sz="1400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Testing conclusions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Calibri"/>
            </a:pPr>
            <a:r>
              <a:rPr lang="en" sz="1400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Difficulties/Retrospective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Calibri"/>
            </a:pPr>
            <a:r>
              <a:rPr lang="en" sz="1400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Recommendations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endParaRPr>
              <a:solidFill>
                <a:srgbClr val="B7B7B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1900" b="0" i="0" u="none" strike="noStrike" cap="none">
              <a:solidFill>
                <a:srgbClr val="3B3C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Shape 191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/>
              <a:t>3</a:t>
            </a:fld>
            <a:endParaRPr lang="en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 sz="36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</a:p>
        </p:txBody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311700" y="12748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9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9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9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9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Why does it matter?</a:t>
            </a:r>
          </a:p>
          <a:p>
            <a: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Geometric complexity</a:t>
            </a: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Less raw material </a:t>
            </a: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required</a:t>
            </a: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Decreased production </a:t>
            </a:r>
            <a:r>
              <a:rPr lang="en" sz="190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time/cost for small quantities</a:t>
            </a:r>
            <a:r>
              <a:rPr lang="en" sz="1900" b="1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rgbClr val="3B3C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Shape 198"/>
          <p:cNvPicPr preferRelativeResize="0"/>
          <p:nvPr/>
        </p:nvPicPr>
        <p:blipFill rotWithShape="1">
          <a:blip r:embed="rId3">
            <a:alphaModFix/>
          </a:blip>
          <a:srcRect t="3493"/>
          <a:stretch/>
        </p:blipFill>
        <p:spPr>
          <a:xfrm>
            <a:off x="4825798" y="65623"/>
            <a:ext cx="4346299" cy="3291174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Shape 199"/>
          <p:cNvSpPr txBox="1"/>
          <p:nvPr/>
        </p:nvSpPr>
        <p:spPr>
          <a:xfrm>
            <a:off x="311700" y="1126950"/>
            <a:ext cx="4771800" cy="1792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What is </a:t>
            </a:r>
            <a:r>
              <a:rPr lang="en" sz="190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additive manufacturing</a:t>
            </a: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457200" marR="0" lvl="0" indent="-3492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Traditional manufacturing (i.e.</a:t>
            </a:r>
            <a:r>
              <a:rPr lang="en" sz="1900" b="1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90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CNC</a:t>
            </a: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) is subtractive</a:t>
            </a:r>
          </a:p>
          <a:p>
            <a: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Additive manufacturing (</a:t>
            </a:r>
            <a:r>
              <a:rPr lang="en" sz="190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AM</a:t>
            </a: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) uses an alternative “build up” approach</a:t>
            </a:r>
          </a:p>
          <a:p>
            <a: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Calibri"/>
              <a:buNone/>
            </a:pPr>
            <a:endParaRPr sz="1900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Shape 200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/>
              <a:t>4</a:t>
            </a:fld>
            <a:endParaRPr lang="en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Shape 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3875" y="3288949"/>
            <a:ext cx="5534725" cy="127992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Issues with Additive</a:t>
            </a:r>
          </a:p>
        </p:txBody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lnSpc>
                <a:spcPct val="120000"/>
              </a:lnSpc>
              <a:spcBef>
                <a:spcPts val="600"/>
              </a:spcBef>
              <a:buClr>
                <a:srgbClr val="FF9900"/>
              </a:buClr>
              <a:buSzPct val="100000"/>
              <a:buFont typeface="Arial"/>
              <a:buChar char="●"/>
            </a:pPr>
            <a:r>
              <a:rPr lang="en" sz="200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Reduction in mechanical properties</a:t>
            </a:r>
          </a:p>
          <a:p>
            <a:pPr marL="457200" lvl="0" indent="-355600" rtl="0">
              <a:lnSpc>
                <a:spcPct val="120000"/>
              </a:lnSpc>
              <a:spcBef>
                <a:spcPts val="0"/>
              </a:spcBef>
              <a:buClr>
                <a:srgbClr val="FF9900"/>
              </a:buClr>
              <a:buSzPct val="100000"/>
              <a:buFont typeface="Arial"/>
              <a:buChar char="●"/>
            </a:pPr>
            <a:r>
              <a:rPr lang="en" sz="200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Property anisotropy</a:t>
            </a:r>
          </a:p>
          <a:p>
            <a:pPr marL="457200" lvl="0" indent="-355600" rtl="0">
              <a:lnSpc>
                <a:spcPct val="120000"/>
              </a:lnSpc>
              <a:spcBef>
                <a:spcPts val="0"/>
              </a:spcBef>
              <a:buClr>
                <a:srgbClr val="FF9900"/>
              </a:buClr>
              <a:buSzPct val="100000"/>
              <a:buFont typeface="Arial"/>
              <a:buChar char="●"/>
            </a:pPr>
            <a:r>
              <a:rPr lang="en" sz="200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Variation in build quality</a:t>
            </a:r>
          </a:p>
          <a:p>
            <a:pPr marL="457200" lvl="0" indent="-355600" rtl="0">
              <a:lnSpc>
                <a:spcPct val="120000"/>
              </a:lnSpc>
              <a:spcBef>
                <a:spcPts val="0"/>
              </a:spcBef>
              <a:buClr>
                <a:srgbClr val="FF9900"/>
              </a:buClr>
              <a:buSzPct val="100000"/>
              <a:buFont typeface="Arial"/>
              <a:buChar char="●"/>
            </a:pPr>
            <a:r>
              <a:rPr lang="en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" sz="200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rocess modeling</a:t>
            </a:r>
          </a:p>
          <a:p>
            <a:pPr marL="457200" lvl="0" indent="-355600" rtl="0">
              <a:lnSpc>
                <a:spcPct val="115000"/>
              </a:lnSpc>
              <a:spcBef>
                <a:spcPts val="0"/>
              </a:spcBef>
              <a:buClr>
                <a:srgbClr val="FF9900"/>
              </a:buClr>
              <a:buSzPct val="100000"/>
              <a:buFont typeface="Arial"/>
              <a:buChar char="●"/>
            </a:pPr>
            <a:r>
              <a:rPr lang="en" sz="200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In-situ feedback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</a:pPr>
            <a:endParaRPr sz="2000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8" name="Shape 208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5</a:t>
            </a:fld>
            <a:endParaRPr lang="en"/>
          </a:p>
        </p:txBody>
      </p:sp>
      <p:pic>
        <p:nvPicPr>
          <p:cNvPr id="209" name="Shape 209"/>
          <p:cNvPicPr preferRelativeResize="0"/>
          <p:nvPr/>
        </p:nvPicPr>
        <p:blipFill rotWithShape="1">
          <a:blip r:embed="rId4">
            <a:alphaModFix/>
          </a:blip>
          <a:srcRect l="12283" r="24135"/>
          <a:stretch/>
        </p:blipFill>
        <p:spPr>
          <a:xfrm>
            <a:off x="5525999" y="445026"/>
            <a:ext cx="2923595" cy="2586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Fused Deposition Modeling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6</a:t>
            </a:fld>
            <a:endParaRPr lang="en"/>
          </a:p>
        </p:txBody>
      </p:sp>
      <p:pic>
        <p:nvPicPr>
          <p:cNvPr id="216" name="Shape 2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26" y="1205750"/>
            <a:ext cx="5190873" cy="293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5nDrae3gJg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393064" y="1583993"/>
            <a:ext cx="3657600" cy="205740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311700" y="88900"/>
            <a:ext cx="8520600" cy="1017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Printing Filament:</a:t>
            </a:r>
            <a:r>
              <a:rPr lang="en" sz="36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P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LA</a:t>
            </a:r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311700" y="872700"/>
            <a:ext cx="5232600" cy="3559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r>
              <a:rPr lang="en" sz="190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Advantages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Biodegradability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Biocompatibility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Higher </a:t>
            </a: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trength than ABS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Inexpensive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Less </a:t>
            </a: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imensional </a:t>
            </a:r>
            <a:r>
              <a:rPr lang="en" sz="190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warping </a:t>
            </a: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than ABS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Drawbacks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Lower glass transition temperature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Hydrophilic </a:t>
            </a:r>
            <a:r>
              <a:rPr lang="en" sz="19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- must be vacuum sealed for long term storage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r>
              <a:rPr lang="en" sz="20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Shape 223"/>
          <p:cNvSpPr txBox="1"/>
          <p:nvPr/>
        </p:nvSpPr>
        <p:spPr>
          <a:xfrm>
            <a:off x="5807250" y="114300"/>
            <a:ext cx="31383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Shape 2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4300" y="445012"/>
            <a:ext cx="1904999" cy="145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Shape 2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00112" y="2086411"/>
            <a:ext cx="2809875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Shape 226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/>
              <a:t>7</a:t>
            </a:fld>
            <a:endParaRPr lang="en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 dirty="0" smtClean="0">
                <a:latin typeface="Calibri"/>
                <a:ea typeface="Calibri"/>
                <a:cs typeface="Calibri"/>
                <a:sym typeface="Calibri"/>
              </a:rPr>
              <a:t>Feedstock Resin</a:t>
            </a:r>
            <a:endParaRPr lang="en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6267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r>
              <a:rPr lang="en" sz="24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PLA - Natureworks 4060D Resin</a:t>
            </a:r>
          </a:p>
          <a:p>
            <a:pPr marL="914400" marR="0" lvl="0" indent="-355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20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Intended for use 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in</a:t>
            </a:r>
            <a:r>
              <a:rPr lang="en" sz="20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00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films</a:t>
            </a:r>
          </a:p>
          <a:p>
            <a:pPr marL="1371600" marR="0" lvl="1" indent="-355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en" sz="200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eat seal</a:t>
            </a:r>
            <a:r>
              <a:rPr lang="en" sz="20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 layer</a:t>
            </a:r>
          </a:p>
          <a:p>
            <a:pPr marL="914400" marR="0" lvl="0" indent="-355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20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Received in pellet form</a:t>
            </a:r>
          </a:p>
          <a:p>
            <a:pPr marL="914400" marR="0" lvl="0" indent="-355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Fully amorphous polymer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r>
              <a:rPr lang="en" sz="20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20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Shape 2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2889" y="322225"/>
            <a:ext cx="3680700" cy="22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Shape 2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10200" y="2951725"/>
            <a:ext cx="1795599" cy="1425074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Shape 250"/>
          <p:cNvSpPr txBox="1"/>
          <p:nvPr/>
        </p:nvSpPr>
        <p:spPr>
          <a:xfrm>
            <a:off x="679125" y="2971200"/>
            <a:ext cx="24300" cy="2426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Shape 251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8</a:t>
            </a:fld>
            <a:endParaRPr lang="en"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Shape 2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0725" y="2627150"/>
            <a:ext cx="1588800" cy="158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311700" y="214125"/>
            <a:ext cx="8520600" cy="71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 sz="36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Background: Reinforcing Material</a:t>
            </a:r>
          </a:p>
        </p:txBody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311700" y="920675"/>
            <a:ext cx="4362600" cy="350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r>
              <a:rPr lang="en" sz="1900" dirty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Traditional reinforcement: glass fiber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b="0" i="0" u="none" strike="noStrike" cap="none" dirty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Requires </a:t>
            </a:r>
            <a:r>
              <a:rPr lang="en" sz="1900" i="0" u="none" strike="noStrike" cap="none" dirty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high doping percentage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b="0" i="0" u="none" strike="noStrike" cap="none" dirty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Glass fiber substantially </a:t>
            </a:r>
            <a:r>
              <a:rPr lang="en" sz="1900" i="0" u="none" strike="noStrike" cap="none" dirty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heavier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r>
              <a:rPr lang="en" sz="1900" b="0" i="0" u="none" strike="noStrike" cap="none" dirty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Potential replacement candidates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i="0" u="none" strike="noStrike" cap="none" dirty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Graphene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i="0" u="none" strike="noStrike" cap="none" dirty="0" smtClean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Multiwall Carbon </a:t>
            </a:r>
            <a:r>
              <a:rPr lang="en" sz="1900" dirty="0"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en" sz="1900" i="0" u="none" strike="noStrike" cap="none" dirty="0" smtClean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anotubes </a:t>
            </a:r>
            <a:r>
              <a:rPr lang="en" sz="1900" i="0" u="none" strike="noStrike" cap="none" dirty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(MWCNT)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r>
              <a:rPr lang="en" sz="1900" b="0" i="0" u="none" strike="noStrike" cap="none" dirty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Advantages</a:t>
            </a:r>
          </a:p>
          <a:p>
            <a:pPr marL="914400" marR="0" lvl="0" indent="-3492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900" dirty="0"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en" sz="1900" b="0" i="0" u="none" strike="noStrike" cap="none" dirty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igher </a:t>
            </a:r>
            <a:r>
              <a:rPr lang="en" sz="1900" i="0" u="none" strike="noStrike" cap="none" dirty="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strength to weight ratio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2000" b="0" i="0" u="none" strike="noStrike" cap="none" dirty="0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2000" b="0" i="0" u="none" strike="noStrike" cap="none" dirty="0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2000" b="0" i="0" u="none" strike="noStrike" cap="none" dirty="0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03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1800" b="0" i="0" u="none" strike="noStrike" cap="none" dirty="0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Shape 2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6075" y="2744036"/>
            <a:ext cx="1950300" cy="132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Shape 235"/>
          <p:cNvSpPr txBox="1">
            <a:spLocks noGrp="1"/>
          </p:cNvSpPr>
          <p:nvPr>
            <p:ph type="sldNum" idx="12"/>
          </p:nvPr>
        </p:nvSpPr>
        <p:spPr>
          <a:xfrm>
            <a:off x="53832" y="47036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9</a:t>
            </a:fld>
            <a:endParaRPr lang="en"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Shape 236"/>
          <p:cNvSpPr txBox="1"/>
          <p:nvPr/>
        </p:nvSpPr>
        <p:spPr>
          <a:xfrm>
            <a:off x="4639325" y="4091525"/>
            <a:ext cx="1950300" cy="62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MWCNT UTS: 150 GPa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                    E:  900 GPa</a:t>
            </a:r>
          </a:p>
        </p:txBody>
      </p:sp>
      <p:sp>
        <p:nvSpPr>
          <p:cNvPr id="237" name="Shape 237"/>
          <p:cNvSpPr txBox="1"/>
          <p:nvPr/>
        </p:nvSpPr>
        <p:spPr>
          <a:xfrm>
            <a:off x="6946575" y="4067200"/>
            <a:ext cx="2011800" cy="62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Graphene UTS:   130 GPa</a:t>
            </a:r>
          </a:p>
          <a:p>
            <a:pPr lvl="0">
              <a:spcBef>
                <a:spcPts val="0"/>
              </a:spcBef>
              <a:buNone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" dirty="0" smtClean="0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:  1000 GPa</a:t>
            </a:r>
          </a:p>
        </p:txBody>
      </p:sp>
      <p:sp>
        <p:nvSpPr>
          <p:cNvPr id="238" name="Shape 238"/>
          <p:cNvSpPr txBox="1"/>
          <p:nvPr/>
        </p:nvSpPr>
        <p:spPr>
          <a:xfrm>
            <a:off x="7281850" y="1947725"/>
            <a:ext cx="1670100" cy="73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PLA  UTS: 50 MPa</a:t>
            </a:r>
          </a:p>
          <a:p>
            <a:pPr lvl="0">
              <a:spcBef>
                <a:spcPts val="0"/>
              </a:spcBef>
              <a:buNone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smtClean="0">
                <a:latin typeface="Calibri"/>
                <a:ea typeface="Calibri"/>
                <a:cs typeface="Calibri"/>
                <a:sym typeface="Calibri"/>
              </a:rPr>
              <a:t>           </a:t>
            </a:r>
            <a:r>
              <a:rPr lang="en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E:  3.5 GPa</a:t>
            </a:r>
          </a:p>
        </p:txBody>
      </p:sp>
      <p:pic>
        <p:nvPicPr>
          <p:cNvPr id="239" name="Shape 2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71405" y="985054"/>
            <a:ext cx="1491000" cy="86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Shape 240"/>
          <p:cNvPicPr preferRelativeResize="0"/>
          <p:nvPr/>
        </p:nvPicPr>
        <p:blipFill rotWithShape="1">
          <a:blip r:embed="rId6">
            <a:alphaModFix/>
          </a:blip>
          <a:srcRect t="15092" b="10302"/>
          <a:stretch/>
        </p:blipFill>
        <p:spPr>
          <a:xfrm>
            <a:off x="5092600" y="905675"/>
            <a:ext cx="1403125" cy="1046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Shape 241"/>
          <p:cNvSpPr txBox="1"/>
          <p:nvPr/>
        </p:nvSpPr>
        <p:spPr>
          <a:xfrm>
            <a:off x="4608575" y="1854675"/>
            <a:ext cx="2011800" cy="801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S-2 Glass  UTS: 4.8 GPa</a:t>
            </a:r>
          </a:p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E:  87 GPa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What is our Objective?	</a:t>
            </a:r>
          </a:p>
        </p:txBody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383950" y="1176150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Carbon nanotubes and graphene are expensive</a:t>
            </a:r>
          </a:p>
          <a:p>
            <a:pPr marL="914400" lvl="0" indent="-349250" rtl="0">
              <a:spcBef>
                <a:spcPts val="0"/>
              </a:spcBef>
              <a:buSzPct val="100000"/>
              <a:buFont typeface="Calibri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CNT ranges from $45 - 385 per gram</a:t>
            </a:r>
          </a:p>
          <a:p>
            <a:pPr marL="914400" lvl="0" indent="-349250" rtl="0">
              <a:spcBef>
                <a:spcPts val="0"/>
              </a:spcBef>
              <a:buSzPct val="100000"/>
              <a:buFont typeface="Calibri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Graphene $100 - 200 per gram</a:t>
            </a:r>
          </a:p>
          <a:p>
            <a:pPr marL="1371600" lvl="1" indent="-349250" rtl="0">
              <a:spcBef>
                <a:spcPts val="0"/>
              </a:spcBef>
              <a:buSzPct val="100000"/>
              <a:buFont typeface="Calibri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Depends on the quality and type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49250" rtl="0">
              <a:spcBef>
                <a:spcPts val="0"/>
              </a:spcBef>
              <a:buSzPct val="100000"/>
              <a:buFont typeface="Calibri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PLA is relatively brittle, but inexpensive </a:t>
            </a:r>
          </a:p>
          <a:p>
            <a:pPr marL="1371600" lvl="1" indent="-349250" rtl="0">
              <a:spcBef>
                <a:spcPts val="0"/>
              </a:spcBef>
              <a:buSzPct val="100000"/>
              <a:buFont typeface="Calibri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$30 per kg</a:t>
            </a:r>
          </a:p>
          <a:p>
            <a:pPr marL="914400" lvl="0" indent="-349250" rtl="0">
              <a:spcBef>
                <a:spcPts val="0"/>
              </a:spcBef>
              <a:buSzPct val="100000"/>
              <a:buFont typeface="Calibri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Goal: reinforce PLA with small weight percentages</a:t>
            </a:r>
          </a:p>
          <a:p>
            <a:pPr marL="1371600" lvl="0" indent="-349250" rtl="0">
              <a:spcBef>
                <a:spcPts val="0"/>
              </a:spcBef>
              <a:buSzPct val="100000"/>
              <a:buFont typeface="Calibri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0.5, 0.2, and 0.1 wt.%</a:t>
            </a:r>
          </a:p>
          <a:p>
            <a:pPr marL="0" lvl="0" indent="0" rtl="0">
              <a:spcBef>
                <a:spcPts val="0"/>
              </a:spcBef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" name="Shape 2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5075" y="1903975"/>
            <a:ext cx="1618674" cy="963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Shape 259"/>
          <p:cNvPicPr preferRelativeResize="0"/>
          <p:nvPr/>
        </p:nvPicPr>
        <p:blipFill rotWithShape="1">
          <a:blip r:embed="rId4">
            <a:alphaModFix/>
          </a:blip>
          <a:srcRect r="83766"/>
          <a:stretch/>
        </p:blipFill>
        <p:spPr>
          <a:xfrm>
            <a:off x="7388862" y="3247500"/>
            <a:ext cx="1591099" cy="8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Shape 260"/>
          <p:cNvSpPr txBox="1"/>
          <p:nvPr/>
        </p:nvSpPr>
        <p:spPr>
          <a:xfrm>
            <a:off x="7246650" y="3935900"/>
            <a:ext cx="2279700" cy="43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Multiwall Carbon Nanotubes (MWCNT)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7652875" y="2828875"/>
            <a:ext cx="2160600" cy="48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Graphene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7620025" y="1480200"/>
            <a:ext cx="1359900" cy="28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 b="1" u="sng"/>
              <a:t>Sources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945500" y="1005600"/>
            <a:ext cx="6941700" cy="91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57894"/>
              <a:buFont typeface="Arial"/>
              <a:buNone/>
            </a:pPr>
            <a:r>
              <a:rPr lang="en" sz="1900" b="1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“To enhance mechanical properties of an inexpensive, renewable feedstock while minimizing detrimental effect on cost”</a:t>
            </a:r>
          </a:p>
        </p:txBody>
      </p:sp>
      <p:sp>
        <p:nvSpPr>
          <p:cNvPr id="264" name="Shape 264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10</a:t>
            </a:fld>
            <a:endParaRPr lang="en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Outline</a:t>
            </a:r>
          </a:p>
        </p:txBody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311700" y="831800"/>
            <a:ext cx="8520600" cy="358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Calibri"/>
            </a:pPr>
            <a:r>
              <a:rPr lang="en" sz="1400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Additive manufacturing concepts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Calibri"/>
            </a:pPr>
            <a:r>
              <a:rPr lang="en" sz="1400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Filament - PLA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Calibri"/>
            </a:pPr>
            <a:r>
              <a:rPr lang="en" sz="1400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Common additives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Calibri"/>
            </a:pPr>
            <a:r>
              <a:rPr lang="en" sz="1400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Objective and project description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Fabrication Process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Raw material to printed part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Extruder complications and filament reduction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Testing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Methods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Conclusions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Testing conclusions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Difficulties/Retrospective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Recommendations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1900" b="0" i="0" u="none" strike="noStrike" cap="none">
              <a:solidFill>
                <a:srgbClr val="3B3C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Shape 271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/>
              <a:t>11</a:t>
            </a:fld>
            <a:endParaRPr lang="en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Fabrication Process Part One	</a:t>
            </a:r>
          </a:p>
        </p:txBody>
      </p:sp>
      <p:pic>
        <p:nvPicPr>
          <p:cNvPr id="277" name="Shape 2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0200" y="1478025"/>
            <a:ext cx="1386652" cy="2465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Shape 278"/>
          <p:cNvPicPr preferRelativeResize="0"/>
          <p:nvPr/>
        </p:nvPicPr>
        <p:blipFill rotWithShape="1">
          <a:blip r:embed="rId4">
            <a:alphaModFix/>
          </a:blip>
          <a:srcRect l="7124" r="13454"/>
          <a:stretch/>
        </p:blipFill>
        <p:spPr>
          <a:xfrm>
            <a:off x="3790137" y="1798024"/>
            <a:ext cx="3000923" cy="2125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Shape 279"/>
          <p:cNvPicPr preferRelativeResize="0"/>
          <p:nvPr/>
        </p:nvPicPr>
        <p:blipFill rotWithShape="1">
          <a:blip r:embed="rId5">
            <a:alphaModFix/>
          </a:blip>
          <a:srcRect r="33941"/>
          <a:stretch/>
        </p:blipFill>
        <p:spPr>
          <a:xfrm>
            <a:off x="7024350" y="1834362"/>
            <a:ext cx="1807938" cy="20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Shape 280"/>
          <p:cNvPicPr preferRelativeResize="0"/>
          <p:nvPr/>
        </p:nvPicPr>
        <p:blipFill rotWithShape="1">
          <a:blip r:embed="rId6">
            <a:alphaModFix/>
          </a:blip>
          <a:srcRect l="29311" t="23433" r="37067" b="18478"/>
          <a:stretch/>
        </p:blipFill>
        <p:spPr>
          <a:xfrm>
            <a:off x="600775" y="1582548"/>
            <a:ext cx="1153155" cy="112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Shape 281"/>
          <p:cNvPicPr preferRelativeResize="0"/>
          <p:nvPr/>
        </p:nvPicPr>
        <p:blipFill rotWithShape="1">
          <a:blip r:embed="rId7">
            <a:alphaModFix/>
          </a:blip>
          <a:srcRect l="21346" t="5467" r="16780" b="10675"/>
          <a:stretch/>
        </p:blipFill>
        <p:spPr>
          <a:xfrm>
            <a:off x="39375" y="2927175"/>
            <a:ext cx="946761" cy="106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Shape 282"/>
          <p:cNvPicPr preferRelativeResize="0"/>
          <p:nvPr/>
        </p:nvPicPr>
        <p:blipFill rotWithShape="1">
          <a:blip r:embed="rId8">
            <a:alphaModFix/>
          </a:blip>
          <a:srcRect l="11198" t="6613" r="14935" b="21738"/>
          <a:stretch/>
        </p:blipFill>
        <p:spPr>
          <a:xfrm>
            <a:off x="1195499" y="2927175"/>
            <a:ext cx="827699" cy="1069924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Shape 283"/>
          <p:cNvSpPr txBox="1"/>
          <p:nvPr/>
        </p:nvSpPr>
        <p:spPr>
          <a:xfrm>
            <a:off x="2170200" y="3943150"/>
            <a:ext cx="6664500" cy="49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Novatech Dessicator		Haake Twin Screw Extruder             Water Bath</a:t>
            </a:r>
          </a:p>
        </p:txBody>
      </p:sp>
      <p:sp>
        <p:nvSpPr>
          <p:cNvPr id="284" name="Shape 284"/>
          <p:cNvSpPr txBox="1"/>
          <p:nvPr/>
        </p:nvSpPr>
        <p:spPr>
          <a:xfrm>
            <a:off x="45975" y="3923325"/>
            <a:ext cx="2371500" cy="44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Graphene	    MWCNT</a:t>
            </a:r>
          </a:p>
        </p:txBody>
      </p:sp>
      <p:sp>
        <p:nvSpPr>
          <p:cNvPr id="285" name="Shape 285"/>
          <p:cNvSpPr txBox="1"/>
          <p:nvPr/>
        </p:nvSpPr>
        <p:spPr>
          <a:xfrm>
            <a:off x="735725" y="2634150"/>
            <a:ext cx="1287600" cy="40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Neat PLA</a:t>
            </a:r>
          </a:p>
        </p:txBody>
      </p:sp>
      <p:sp>
        <p:nvSpPr>
          <p:cNvPr id="286" name="Shape 286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12</a:t>
            </a:fld>
            <a:endParaRPr lang="en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Fabrication Process Part Two</a:t>
            </a:r>
          </a:p>
        </p:txBody>
      </p:sp>
      <p:pic>
        <p:nvPicPr>
          <p:cNvPr id="292" name="Shape 292"/>
          <p:cNvPicPr preferRelativeResize="0"/>
          <p:nvPr/>
        </p:nvPicPr>
        <p:blipFill rotWithShape="1">
          <a:blip r:embed="rId3">
            <a:alphaModFix/>
          </a:blip>
          <a:srcRect l="36075" t="11402" r="3515"/>
          <a:stretch/>
        </p:blipFill>
        <p:spPr>
          <a:xfrm>
            <a:off x="659724" y="1534425"/>
            <a:ext cx="1925975" cy="2118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Shape 293"/>
          <p:cNvPicPr preferRelativeResize="0"/>
          <p:nvPr/>
        </p:nvPicPr>
        <p:blipFill rotWithShape="1">
          <a:blip r:embed="rId4">
            <a:alphaModFix/>
          </a:blip>
          <a:srcRect l="16060" t="23177" r="16626" b="38378"/>
          <a:stretch/>
        </p:blipFill>
        <p:spPr>
          <a:xfrm>
            <a:off x="2696174" y="1302969"/>
            <a:ext cx="1153146" cy="117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Shape 294"/>
          <p:cNvPicPr preferRelativeResize="0"/>
          <p:nvPr/>
        </p:nvPicPr>
        <p:blipFill rotWithShape="1">
          <a:blip r:embed="rId5">
            <a:alphaModFix/>
          </a:blip>
          <a:srcRect l="8675" t="24970" b="24192"/>
          <a:stretch/>
        </p:blipFill>
        <p:spPr>
          <a:xfrm>
            <a:off x="4137145" y="1207337"/>
            <a:ext cx="1867642" cy="1848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Shape 295"/>
          <p:cNvPicPr preferRelativeResize="0"/>
          <p:nvPr/>
        </p:nvPicPr>
        <p:blipFill rotWithShape="1">
          <a:blip r:embed="rId6">
            <a:alphaModFix/>
          </a:blip>
          <a:srcRect l="12283" r="24135"/>
          <a:stretch/>
        </p:blipFill>
        <p:spPr>
          <a:xfrm>
            <a:off x="6332047" y="1114388"/>
            <a:ext cx="2088929" cy="1848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Shape 296"/>
          <p:cNvPicPr preferRelativeResize="0"/>
          <p:nvPr/>
        </p:nvPicPr>
        <p:blipFill rotWithShape="1">
          <a:blip r:embed="rId7">
            <a:alphaModFix/>
          </a:blip>
          <a:srcRect t="9256" b="3000"/>
          <a:stretch/>
        </p:blipFill>
        <p:spPr>
          <a:xfrm rot="5400000">
            <a:off x="6706614" y="2857036"/>
            <a:ext cx="1339796" cy="208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Shape 297"/>
          <p:cNvPicPr preferRelativeResize="0"/>
          <p:nvPr/>
        </p:nvPicPr>
        <p:blipFill rotWithShape="1">
          <a:blip r:embed="rId8">
            <a:alphaModFix/>
          </a:blip>
          <a:srcRect l="24139" t="19432" r="37858" b="15006"/>
          <a:stretch/>
        </p:blipFill>
        <p:spPr>
          <a:xfrm>
            <a:off x="2696626" y="2740174"/>
            <a:ext cx="1153155" cy="11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Shape 298"/>
          <p:cNvSpPr txBox="1"/>
          <p:nvPr/>
        </p:nvSpPr>
        <p:spPr>
          <a:xfrm>
            <a:off x="965525" y="3652975"/>
            <a:ext cx="1405800" cy="67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Laboratory Mill</a:t>
            </a:r>
          </a:p>
        </p:txBody>
      </p:sp>
      <p:sp>
        <p:nvSpPr>
          <p:cNvPr id="299" name="Shape 299"/>
          <p:cNvSpPr txBox="1"/>
          <p:nvPr/>
        </p:nvSpPr>
        <p:spPr>
          <a:xfrm>
            <a:off x="6352200" y="2896925"/>
            <a:ext cx="2581500" cy="37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LulzBot Mini 3D Printer</a:t>
            </a:r>
          </a:p>
        </p:txBody>
      </p:sp>
      <p:sp>
        <p:nvSpPr>
          <p:cNvPr id="300" name="Shape 300"/>
          <p:cNvSpPr txBox="1"/>
          <p:nvPr/>
        </p:nvSpPr>
        <p:spPr>
          <a:xfrm>
            <a:off x="2699725" y="2392050"/>
            <a:ext cx="1241400" cy="42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Masterbatch</a:t>
            </a:r>
          </a:p>
        </p:txBody>
      </p:sp>
      <p:sp>
        <p:nvSpPr>
          <p:cNvPr id="301" name="Shape 301"/>
          <p:cNvSpPr txBox="1"/>
          <p:nvPr/>
        </p:nvSpPr>
        <p:spPr>
          <a:xfrm>
            <a:off x="2712850" y="3758200"/>
            <a:ext cx="1153200" cy="42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Typical Mix</a:t>
            </a:r>
          </a:p>
        </p:txBody>
      </p:sp>
      <p:pic>
        <p:nvPicPr>
          <p:cNvPr id="302" name="Shape 302"/>
          <p:cNvPicPr preferRelativeResize="0"/>
          <p:nvPr/>
        </p:nvPicPr>
        <p:blipFill rotWithShape="1">
          <a:blip r:embed="rId9">
            <a:alphaModFix/>
          </a:blip>
          <a:srcRect t="9608" r="9371"/>
          <a:stretch/>
        </p:blipFill>
        <p:spPr>
          <a:xfrm>
            <a:off x="4137149" y="3324125"/>
            <a:ext cx="1867647" cy="999051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 txBox="1"/>
          <p:nvPr/>
        </p:nvSpPr>
        <p:spPr>
          <a:xfrm>
            <a:off x="3941125" y="2969187"/>
            <a:ext cx="2438400" cy="34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 Filabot Filament Extruder</a:t>
            </a:r>
          </a:p>
        </p:txBody>
      </p:sp>
      <p:sp>
        <p:nvSpPr>
          <p:cNvPr id="304" name="Shape 304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13</a:t>
            </a:fld>
            <a:endParaRPr lang="en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Initial Setup</a:t>
            </a:r>
          </a:p>
        </p:txBody>
      </p:sp>
      <p:sp>
        <p:nvSpPr>
          <p:cNvPr id="310" name="Shape 310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14</a:t>
            </a:fld>
            <a:endParaRPr lang="en"/>
          </a:p>
        </p:txBody>
      </p:sp>
      <p:pic>
        <p:nvPicPr>
          <p:cNvPr id="311" name="Shape 311"/>
          <p:cNvPicPr preferRelativeResize="0"/>
          <p:nvPr/>
        </p:nvPicPr>
        <p:blipFill rotWithShape="1">
          <a:blip r:embed="rId3">
            <a:alphaModFix/>
          </a:blip>
          <a:srcRect l="1491" t="14903" r="1656" b="8899"/>
          <a:stretch/>
        </p:blipFill>
        <p:spPr>
          <a:xfrm>
            <a:off x="1116499" y="1308924"/>
            <a:ext cx="6727574" cy="297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 sz="36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Diameter Reduction</a:t>
            </a:r>
          </a:p>
        </p:txBody>
      </p:sp>
      <p:sp>
        <p:nvSpPr>
          <p:cNvPr id="317" name="Shape 317"/>
          <p:cNvSpPr txBox="1">
            <a:spLocks noGrp="1"/>
          </p:cNvSpPr>
          <p:nvPr>
            <p:ph type="body" idx="1"/>
          </p:nvPr>
        </p:nvSpPr>
        <p:spPr>
          <a:xfrm>
            <a:off x="0" y="1129100"/>
            <a:ext cx="44279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342900" marR="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PLA - Natureworks 4060D Resin</a:t>
            </a:r>
          </a:p>
          <a:p>
            <a:pPr marL="9144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8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Exhibits </a:t>
            </a:r>
            <a:r>
              <a:rPr lang="en" sz="1800" b="1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low melt strength</a:t>
            </a:r>
          </a:p>
          <a:p>
            <a:pPr marL="13716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■"/>
            </a:pPr>
            <a:r>
              <a:rPr lang="en" sz="18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Fully amorphous polymer</a:t>
            </a:r>
          </a:p>
          <a:p>
            <a:pPr marL="13716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■"/>
            </a:pPr>
            <a:r>
              <a:rPr lang="en" sz="18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Brittle and fractures easily</a:t>
            </a: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rgbClr val="3B3C3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18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Extruded filament applies </a:t>
            </a:r>
            <a:r>
              <a:rPr lang="en" sz="1800" b="1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stress</a:t>
            </a:r>
          </a:p>
          <a:p>
            <a:pPr marL="13716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■"/>
            </a:pPr>
            <a:r>
              <a:rPr lang="en" sz="18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Resulting </a:t>
            </a:r>
            <a:r>
              <a:rPr lang="en" sz="1800" b="1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strain </a:t>
            </a:r>
            <a:r>
              <a:rPr lang="en" sz="18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reduces the thickness</a:t>
            </a:r>
          </a:p>
          <a:p>
            <a:pPr marL="13716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00000"/>
              <a:buFont typeface="Calibri"/>
              <a:buChar char="■"/>
            </a:pPr>
            <a:r>
              <a:rPr lang="en" sz="1800" b="0" i="0" u="none" strike="noStrike" cap="none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Need to maintain ~3 mm thickness (die diameter)</a:t>
            </a:r>
          </a:p>
        </p:txBody>
      </p:sp>
      <p:pic>
        <p:nvPicPr>
          <p:cNvPr id="318" name="Shape 318"/>
          <p:cNvPicPr preferRelativeResize="0"/>
          <p:nvPr/>
        </p:nvPicPr>
        <p:blipFill rotWithShape="1">
          <a:blip r:embed="rId3">
            <a:alphaModFix/>
          </a:blip>
          <a:srcRect l="29253"/>
          <a:stretch/>
        </p:blipFill>
        <p:spPr>
          <a:xfrm rot="-5400000">
            <a:off x="5534823" y="1029910"/>
            <a:ext cx="2502327" cy="4715973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Shape 319"/>
          <p:cNvSpPr/>
          <p:nvPr/>
        </p:nvSpPr>
        <p:spPr>
          <a:xfrm>
            <a:off x="5435750" y="1267375"/>
            <a:ext cx="701399" cy="133289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Shape 320"/>
          <p:cNvSpPr/>
          <p:nvPr/>
        </p:nvSpPr>
        <p:spPr>
          <a:xfrm>
            <a:off x="7651600" y="1267375"/>
            <a:ext cx="701399" cy="133289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Shape 321"/>
          <p:cNvSpPr txBox="1"/>
          <p:nvPr/>
        </p:nvSpPr>
        <p:spPr>
          <a:xfrm>
            <a:off x="6707625" y="331025"/>
            <a:ext cx="2312700" cy="800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Reduced Thickness</a:t>
            </a:r>
          </a:p>
        </p:txBody>
      </p:sp>
      <p:sp>
        <p:nvSpPr>
          <p:cNvPr id="322" name="Shape 322"/>
          <p:cNvSpPr txBox="1"/>
          <p:nvPr/>
        </p:nvSpPr>
        <p:spPr>
          <a:xfrm>
            <a:off x="4630100" y="331025"/>
            <a:ext cx="2312700" cy="800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Approximately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mm</a:t>
            </a:r>
          </a:p>
        </p:txBody>
      </p:sp>
      <p:sp>
        <p:nvSpPr>
          <p:cNvPr id="323" name="Shape 323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15</a:t>
            </a:fld>
            <a:endParaRPr lang="en"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 txBox="1">
            <a:spLocks noGrp="1"/>
          </p:cNvSpPr>
          <p:nvPr>
            <p:ph type="title"/>
          </p:nvPr>
        </p:nvSpPr>
        <p:spPr>
          <a:xfrm>
            <a:off x="311700" y="32207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 sz="36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Filament Production Methods Tested</a:t>
            </a:r>
          </a:p>
        </p:txBody>
      </p:sp>
      <p:sp>
        <p:nvSpPr>
          <p:cNvPr id="329" name="Shape 329"/>
          <p:cNvSpPr/>
          <p:nvPr/>
        </p:nvSpPr>
        <p:spPr>
          <a:xfrm>
            <a:off x="184500" y="1106675"/>
            <a:ext cx="1951800" cy="572699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Extrude at 170⁰C</a:t>
            </a:r>
          </a:p>
        </p:txBody>
      </p:sp>
      <p:sp>
        <p:nvSpPr>
          <p:cNvPr id="330" name="Shape 330"/>
          <p:cNvSpPr/>
          <p:nvPr/>
        </p:nvSpPr>
        <p:spPr>
          <a:xfrm>
            <a:off x="2411600" y="1106675"/>
            <a:ext cx="1951800" cy="572699"/>
          </a:xfrm>
          <a:prstGeom prst="rect">
            <a:avLst/>
          </a:prstGeom>
          <a:solidFill>
            <a:srgbClr val="00FF00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Extrude at 180⁰C</a:t>
            </a:r>
          </a:p>
        </p:txBody>
      </p:sp>
      <p:sp>
        <p:nvSpPr>
          <p:cNvPr id="331" name="Shape 331"/>
          <p:cNvSpPr/>
          <p:nvPr/>
        </p:nvSpPr>
        <p:spPr>
          <a:xfrm>
            <a:off x="4638700" y="1106675"/>
            <a:ext cx="1951800" cy="572699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Extrude at 190⁰C</a:t>
            </a:r>
          </a:p>
        </p:txBody>
      </p:sp>
      <p:sp>
        <p:nvSpPr>
          <p:cNvPr id="332" name="Shape 332"/>
          <p:cNvSpPr/>
          <p:nvPr/>
        </p:nvSpPr>
        <p:spPr>
          <a:xfrm>
            <a:off x="184500" y="2042850"/>
            <a:ext cx="1951800" cy="572699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Water Bath</a:t>
            </a:r>
          </a:p>
        </p:txBody>
      </p:sp>
      <p:sp>
        <p:nvSpPr>
          <p:cNvPr id="333" name="Shape 333"/>
          <p:cNvSpPr/>
          <p:nvPr/>
        </p:nvSpPr>
        <p:spPr>
          <a:xfrm>
            <a:off x="4638700" y="2042850"/>
            <a:ext cx="1951800" cy="572699"/>
          </a:xfrm>
          <a:prstGeom prst="rect">
            <a:avLst/>
          </a:prstGeom>
          <a:solidFill>
            <a:srgbClr val="00FF00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Bath</a:t>
            </a:r>
          </a:p>
        </p:txBody>
      </p:sp>
      <p:sp>
        <p:nvSpPr>
          <p:cNvPr id="334" name="Shape 334"/>
          <p:cNvSpPr/>
          <p:nvPr/>
        </p:nvSpPr>
        <p:spPr>
          <a:xfrm>
            <a:off x="184500" y="2856075"/>
            <a:ext cx="1951800" cy="572699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Filament Winder</a:t>
            </a:r>
          </a:p>
        </p:txBody>
      </p:sp>
      <p:sp>
        <p:nvSpPr>
          <p:cNvPr id="335" name="Shape 335"/>
          <p:cNvSpPr/>
          <p:nvPr/>
        </p:nvSpPr>
        <p:spPr>
          <a:xfrm>
            <a:off x="2411600" y="2856075"/>
            <a:ext cx="1951800" cy="572699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Drop Down</a:t>
            </a:r>
          </a:p>
        </p:txBody>
      </p:sp>
      <p:sp>
        <p:nvSpPr>
          <p:cNvPr id="336" name="Shape 336"/>
          <p:cNvSpPr/>
          <p:nvPr/>
        </p:nvSpPr>
        <p:spPr>
          <a:xfrm>
            <a:off x="4638700" y="2856075"/>
            <a:ext cx="1951800" cy="572699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Filament Winder</a:t>
            </a:r>
          </a:p>
        </p:txBody>
      </p:sp>
      <p:sp>
        <p:nvSpPr>
          <p:cNvPr id="337" name="Shape 337"/>
          <p:cNvSpPr/>
          <p:nvPr/>
        </p:nvSpPr>
        <p:spPr>
          <a:xfrm>
            <a:off x="6865800" y="2856075"/>
            <a:ext cx="1951800" cy="572699"/>
          </a:xfrm>
          <a:prstGeom prst="rect">
            <a:avLst/>
          </a:prstGeom>
          <a:solidFill>
            <a:srgbClr val="00FF00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Drop Down</a:t>
            </a:r>
          </a:p>
        </p:txBody>
      </p:sp>
      <p:sp>
        <p:nvSpPr>
          <p:cNvPr id="338" name="Shape 338"/>
          <p:cNvSpPr/>
          <p:nvPr/>
        </p:nvSpPr>
        <p:spPr>
          <a:xfrm>
            <a:off x="4638700" y="3746150"/>
            <a:ext cx="1951800" cy="572699"/>
          </a:xfrm>
          <a:prstGeom prst="rect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Unassisted Cool</a:t>
            </a:r>
          </a:p>
        </p:txBody>
      </p:sp>
      <p:sp>
        <p:nvSpPr>
          <p:cNvPr id="339" name="Shape 339"/>
          <p:cNvSpPr/>
          <p:nvPr/>
        </p:nvSpPr>
        <p:spPr>
          <a:xfrm>
            <a:off x="6865800" y="3746150"/>
            <a:ext cx="1951800" cy="572699"/>
          </a:xfrm>
          <a:prstGeom prst="rect">
            <a:avLst/>
          </a:prstGeom>
          <a:solidFill>
            <a:srgbClr val="00FF00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Fan</a:t>
            </a:r>
          </a:p>
        </p:txBody>
      </p:sp>
      <p:sp>
        <p:nvSpPr>
          <p:cNvPr id="340" name="Shape 340"/>
          <p:cNvSpPr/>
          <p:nvPr/>
        </p:nvSpPr>
        <p:spPr>
          <a:xfrm rot="2550869">
            <a:off x="4080449" y="1783489"/>
            <a:ext cx="523396" cy="30682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Shape 341"/>
          <p:cNvSpPr/>
          <p:nvPr/>
        </p:nvSpPr>
        <p:spPr>
          <a:xfrm rot="2550869">
            <a:off x="2171150" y="2418339"/>
            <a:ext cx="523396" cy="30682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Shape 342"/>
          <p:cNvSpPr/>
          <p:nvPr/>
        </p:nvSpPr>
        <p:spPr>
          <a:xfrm rot="2550869">
            <a:off x="6412600" y="2559351"/>
            <a:ext cx="523396" cy="30682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Shape 343"/>
          <p:cNvSpPr/>
          <p:nvPr/>
        </p:nvSpPr>
        <p:spPr>
          <a:xfrm rot="7868561">
            <a:off x="6412569" y="3454762"/>
            <a:ext cx="523453" cy="30679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Shape 344"/>
          <p:cNvSpPr/>
          <p:nvPr/>
        </p:nvSpPr>
        <p:spPr>
          <a:xfrm>
            <a:off x="983650" y="2674225"/>
            <a:ext cx="461099" cy="18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Shape 345"/>
          <p:cNvSpPr/>
          <p:nvPr/>
        </p:nvSpPr>
        <p:spPr>
          <a:xfrm>
            <a:off x="5285425" y="2644911"/>
            <a:ext cx="461099" cy="18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Shape 346"/>
          <p:cNvSpPr/>
          <p:nvPr/>
        </p:nvSpPr>
        <p:spPr>
          <a:xfrm>
            <a:off x="7611150" y="3496562"/>
            <a:ext cx="461099" cy="181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Shape 347"/>
          <p:cNvPicPr preferRelativeResize="0"/>
          <p:nvPr/>
        </p:nvPicPr>
        <p:blipFill rotWithShape="1">
          <a:blip r:embed="rId3">
            <a:alphaModFix/>
          </a:blip>
          <a:srcRect l="21801"/>
          <a:stretch/>
        </p:blipFill>
        <p:spPr>
          <a:xfrm>
            <a:off x="7007025" y="906700"/>
            <a:ext cx="1951800" cy="16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Shape 348"/>
          <p:cNvSpPr/>
          <p:nvPr/>
        </p:nvSpPr>
        <p:spPr>
          <a:xfrm rot="7819620">
            <a:off x="2044460" y="1783433"/>
            <a:ext cx="523372" cy="30691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Shape 349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16</a:t>
            </a:fld>
            <a:endParaRPr lang="en"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Final Filament Production Method</a:t>
            </a:r>
          </a:p>
        </p:txBody>
      </p:sp>
      <p:sp>
        <p:nvSpPr>
          <p:cNvPr id="355" name="Shape 3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  <p:sp>
        <p:nvSpPr>
          <p:cNvPr id="357" name="Shape 357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17</a:t>
            </a:fld>
            <a:endParaRPr lang="en"/>
          </a:p>
        </p:txBody>
      </p:sp>
      <p:pic>
        <p:nvPicPr>
          <p:cNvPr id="2" name="6_YaEVhleA0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04373" y="1166884"/>
            <a:ext cx="5628943" cy="316628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Printing Set-up</a:t>
            </a:r>
          </a:p>
        </p:txBody>
      </p:sp>
      <p:sp>
        <p:nvSpPr>
          <p:cNvPr id="363" name="Shape 363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18</a:t>
            </a:fld>
            <a:endParaRPr lang="en"/>
          </a:p>
        </p:txBody>
      </p:sp>
      <p:pic>
        <p:nvPicPr>
          <p:cNvPr id="364" name="Shape 364"/>
          <p:cNvPicPr preferRelativeResize="0"/>
          <p:nvPr/>
        </p:nvPicPr>
        <p:blipFill rotWithShape="1">
          <a:blip r:embed="rId3">
            <a:alphaModFix/>
          </a:blip>
          <a:srcRect l="12283" r="24135"/>
          <a:stretch/>
        </p:blipFill>
        <p:spPr>
          <a:xfrm>
            <a:off x="4691738" y="1184841"/>
            <a:ext cx="3861480" cy="341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Shape 365"/>
          <p:cNvPicPr preferRelativeResize="0"/>
          <p:nvPr/>
        </p:nvPicPr>
        <p:blipFill rotWithShape="1">
          <a:blip r:embed="rId4">
            <a:alphaModFix/>
          </a:blip>
          <a:srcRect l="8349" t="9876" r="6362" b="10733"/>
          <a:stretch/>
        </p:blipFill>
        <p:spPr>
          <a:xfrm>
            <a:off x="594724" y="1184849"/>
            <a:ext cx="3458450" cy="1947299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Shape 366"/>
          <p:cNvSpPr txBox="1"/>
          <p:nvPr/>
        </p:nvSpPr>
        <p:spPr>
          <a:xfrm>
            <a:off x="703375" y="3243375"/>
            <a:ext cx="3438900" cy="128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9250" rtl="0">
              <a:spcBef>
                <a:spcPts val="0"/>
              </a:spcBef>
              <a:buClr>
                <a:schemeClr val="accent6"/>
              </a:buClr>
              <a:buSzPct val="100000"/>
              <a:buChar char="●"/>
            </a:pPr>
            <a:r>
              <a:rPr lang="en" sz="1900"/>
              <a:t>Attempted rafting</a:t>
            </a:r>
          </a:p>
          <a:p>
            <a:pPr marL="457200" lvl="0" indent="-349250">
              <a:spcBef>
                <a:spcPts val="0"/>
              </a:spcBef>
              <a:buClr>
                <a:schemeClr val="accent6"/>
              </a:buClr>
              <a:buSzPct val="100000"/>
              <a:buChar char="●"/>
            </a:pPr>
            <a:r>
              <a:rPr lang="en" sz="1900"/>
              <a:t>Gaps are for expansion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 sz="36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Printing with Different Diameters</a:t>
            </a:r>
          </a:p>
        </p:txBody>
      </p:sp>
      <p:pic>
        <p:nvPicPr>
          <p:cNvPr id="372" name="Shape 372"/>
          <p:cNvPicPr preferRelativeResize="0"/>
          <p:nvPr/>
        </p:nvPicPr>
        <p:blipFill rotWithShape="1">
          <a:blip r:embed="rId3">
            <a:alphaModFix/>
          </a:blip>
          <a:srcRect t="13957" b="5266"/>
          <a:stretch/>
        </p:blipFill>
        <p:spPr>
          <a:xfrm>
            <a:off x="402275" y="2191325"/>
            <a:ext cx="4539646" cy="206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Shape 373"/>
          <p:cNvPicPr preferRelativeResize="0"/>
          <p:nvPr/>
        </p:nvPicPr>
        <p:blipFill rotWithShape="1">
          <a:blip r:embed="rId4">
            <a:alphaModFix/>
          </a:blip>
          <a:srcRect l="21574" t="8782" b="13973"/>
          <a:stretch/>
        </p:blipFill>
        <p:spPr>
          <a:xfrm>
            <a:off x="5730673" y="1185562"/>
            <a:ext cx="3063473" cy="1697126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Shape 374"/>
          <p:cNvSpPr txBox="1"/>
          <p:nvPr/>
        </p:nvSpPr>
        <p:spPr>
          <a:xfrm>
            <a:off x="401075" y="1129675"/>
            <a:ext cx="5136000" cy="93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Reduced diameter filament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n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- 3 mm diameter filament</a:t>
            </a:r>
          </a:p>
        </p:txBody>
      </p:sp>
      <p:sp>
        <p:nvSpPr>
          <p:cNvPr id="375" name="Shape 375"/>
          <p:cNvSpPr txBox="1"/>
          <p:nvPr/>
        </p:nvSpPr>
        <p:spPr>
          <a:xfrm>
            <a:off x="356400" y="2543975"/>
            <a:ext cx="267899" cy="416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</a:p>
        </p:txBody>
      </p:sp>
      <p:sp>
        <p:nvSpPr>
          <p:cNvPr id="376" name="Shape 376"/>
          <p:cNvSpPr txBox="1"/>
          <p:nvPr/>
        </p:nvSpPr>
        <p:spPr>
          <a:xfrm>
            <a:off x="356400" y="3444662"/>
            <a:ext cx="267899" cy="416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</a:p>
        </p:txBody>
      </p:sp>
      <p:sp>
        <p:nvSpPr>
          <p:cNvPr id="377" name="Shape 377"/>
          <p:cNvSpPr txBox="1"/>
          <p:nvPr/>
        </p:nvSpPr>
        <p:spPr>
          <a:xfrm>
            <a:off x="5730675" y="1628400"/>
            <a:ext cx="178500" cy="434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8" name="Shape 378"/>
          <p:cNvPicPr preferRelativeResize="0"/>
          <p:nvPr/>
        </p:nvPicPr>
        <p:blipFill rotWithShape="1">
          <a:blip r:embed="rId5">
            <a:alphaModFix/>
          </a:blip>
          <a:srcRect l="13617" r="2839" b="25300"/>
          <a:stretch/>
        </p:blipFill>
        <p:spPr>
          <a:xfrm>
            <a:off x="5730673" y="2882686"/>
            <a:ext cx="3063473" cy="1540671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Shape 379"/>
          <p:cNvSpPr txBox="1"/>
          <p:nvPr/>
        </p:nvSpPr>
        <p:spPr>
          <a:xfrm>
            <a:off x="5778825" y="1825775"/>
            <a:ext cx="267899" cy="416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</a:p>
        </p:txBody>
      </p:sp>
      <p:sp>
        <p:nvSpPr>
          <p:cNvPr id="380" name="Shape 380"/>
          <p:cNvSpPr txBox="1"/>
          <p:nvPr/>
        </p:nvSpPr>
        <p:spPr>
          <a:xfrm>
            <a:off x="5730675" y="3373762"/>
            <a:ext cx="267899" cy="416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</a:p>
        </p:txBody>
      </p:sp>
      <p:sp>
        <p:nvSpPr>
          <p:cNvPr id="381" name="Shape 381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latin typeface="Arial"/>
                <a:ea typeface="Arial"/>
                <a:cs typeface="Arial"/>
                <a:sym typeface="Arial"/>
              </a:rPr>
              <a:t>19</a:t>
            </a:fld>
            <a:endParaRPr lang="en"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Outline</a:t>
            </a:r>
          </a:p>
        </p:txBody>
      </p:sp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311700" y="831800"/>
            <a:ext cx="8520600" cy="358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Additive manufacturing concepts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Filament - PLA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Common additives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Objective and project description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Fabrication Process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Raw material to printed part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Extruder complications and filament reduction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Testing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Methods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Results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Conclusions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Testing conclusions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Difficulties/Retrospective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Recommendations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1900" b="0" i="0" u="none" strike="noStrike" cap="none">
              <a:solidFill>
                <a:srgbClr val="3B3C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Shape 388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/>
              <a:t>20</a:t>
            </a:fld>
            <a:endParaRPr lang="en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Tensile Testing</a:t>
            </a:r>
          </a:p>
        </p:txBody>
      </p:sp>
      <p:sp>
        <p:nvSpPr>
          <p:cNvPr id="394" name="Shape 394"/>
          <p:cNvSpPr txBox="1">
            <a:spLocks noGrp="1"/>
          </p:cNvSpPr>
          <p:nvPr>
            <p:ph type="body" idx="1"/>
          </p:nvPr>
        </p:nvSpPr>
        <p:spPr>
          <a:xfrm>
            <a:off x="-146825" y="1217100"/>
            <a:ext cx="5210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914400" lvl="0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All Dogbone samples scaled down to 75%</a:t>
            </a:r>
            <a:r>
              <a:rPr lang="en" sz="2000"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size in X and Y axis </a:t>
            </a:r>
          </a:p>
          <a:p>
            <a:pPr marL="914400" lvl="0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After preliminary testing, performed at a strain rate of 1 in/min (~25mm/min)</a:t>
            </a:r>
          </a:p>
          <a:p>
            <a:pPr marL="914400" lvl="0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Tests performed at STP, ASTM D638</a:t>
            </a:r>
          </a:p>
          <a:p>
            <a:pPr marL="914400" lvl="0" indent="-35560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Performed tests on four samples of each composition</a:t>
            </a:r>
          </a:p>
        </p:txBody>
      </p:sp>
      <p:pic>
        <p:nvPicPr>
          <p:cNvPr id="395" name="Shape 395"/>
          <p:cNvPicPr preferRelativeResize="0"/>
          <p:nvPr/>
        </p:nvPicPr>
        <p:blipFill rotWithShape="1">
          <a:blip r:embed="rId3">
            <a:alphaModFix/>
          </a:blip>
          <a:srcRect l="8349" t="9876" r="6362" b="10733"/>
          <a:stretch/>
        </p:blipFill>
        <p:spPr>
          <a:xfrm>
            <a:off x="5711675" y="340425"/>
            <a:ext cx="3080701" cy="173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Shape 396"/>
          <p:cNvPicPr preferRelativeResize="0"/>
          <p:nvPr/>
        </p:nvPicPr>
        <p:blipFill rotWithShape="1">
          <a:blip r:embed="rId4">
            <a:alphaModFix/>
          </a:blip>
          <a:srcRect l="23757"/>
          <a:stretch/>
        </p:blipFill>
        <p:spPr>
          <a:xfrm>
            <a:off x="5711675" y="1792600"/>
            <a:ext cx="3080695" cy="2413953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Shape 397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21</a:t>
            </a:fld>
            <a:endParaRPr lang="en"/>
          </a:p>
        </p:txBody>
      </p:sp>
      <p:sp>
        <p:nvSpPr>
          <p:cNvPr id="398" name="Shape 398"/>
          <p:cNvSpPr txBox="1"/>
          <p:nvPr/>
        </p:nvSpPr>
        <p:spPr>
          <a:xfrm>
            <a:off x="5649300" y="4158150"/>
            <a:ext cx="3143100" cy="34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SATEC Instron Unidrive tensile tester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Tensile Testing</a:t>
            </a:r>
          </a:p>
        </p:txBody>
      </p:sp>
      <p:sp>
        <p:nvSpPr>
          <p:cNvPr id="404" name="Shape 404"/>
          <p:cNvSpPr txBox="1">
            <a:spLocks noGrp="1"/>
          </p:cNvSpPr>
          <p:nvPr>
            <p:ph type="body" idx="1"/>
          </p:nvPr>
        </p:nvSpPr>
        <p:spPr>
          <a:xfrm>
            <a:off x="311700" y="4228625"/>
            <a:ext cx="8520600" cy="273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Representative Stress-strain curves for Graphene, MWCNT/PLA Composites</a:t>
            </a:r>
          </a:p>
        </p:txBody>
      </p:sp>
      <p:sp>
        <p:nvSpPr>
          <p:cNvPr id="405" name="Shape 405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22</a:t>
            </a:fld>
            <a:endParaRPr lang="en"/>
          </a:p>
        </p:txBody>
      </p:sp>
      <p:pic>
        <p:nvPicPr>
          <p:cNvPr id="406" name="Shape 4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1201175"/>
            <a:ext cx="4333524" cy="2741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Shape 4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5225" y="1127950"/>
            <a:ext cx="4130299" cy="263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7393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Tensile Testing: Ultimate Tensile Strength</a:t>
            </a:r>
          </a:p>
        </p:txBody>
      </p:sp>
      <p:pic>
        <p:nvPicPr>
          <p:cNvPr id="413" name="Shape 4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7749"/>
            <a:ext cx="4647225" cy="279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Shape 4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0725" y="1048012"/>
            <a:ext cx="4540275" cy="2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Shape 415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23</a:t>
            </a:fld>
            <a:endParaRPr lang="en"/>
          </a:p>
        </p:txBody>
      </p:sp>
      <p:sp>
        <p:nvSpPr>
          <p:cNvPr id="416" name="Shape 416"/>
          <p:cNvSpPr txBox="1"/>
          <p:nvPr/>
        </p:nvSpPr>
        <p:spPr>
          <a:xfrm>
            <a:off x="339450" y="3860575"/>
            <a:ext cx="8683800" cy="49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0" lvl="0" indent="-355600" rtl="0">
              <a:spcBef>
                <a:spcPts val="640"/>
              </a:spcBef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200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Highest average strength in 0.2wt% Graphene and 0.1wt% MWCNT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Tensile Testing: Young’s Modulus</a:t>
            </a:r>
          </a:p>
        </p:txBody>
      </p:sp>
      <p:pic>
        <p:nvPicPr>
          <p:cNvPr id="422" name="Shape 4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49" y="1126374"/>
            <a:ext cx="4431694" cy="266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Shape 4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6900" y="1126375"/>
            <a:ext cx="4425793" cy="2661399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Shape 424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24</a:t>
            </a:fld>
            <a:endParaRPr lang="en"/>
          </a:p>
        </p:txBody>
      </p:sp>
      <p:sp>
        <p:nvSpPr>
          <p:cNvPr id="425" name="Shape 425"/>
          <p:cNvSpPr txBox="1"/>
          <p:nvPr/>
        </p:nvSpPr>
        <p:spPr>
          <a:xfrm>
            <a:off x="339450" y="3860575"/>
            <a:ext cx="8683800" cy="49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0" lvl="0" indent="-355600" rtl="0">
              <a:spcBef>
                <a:spcPts val="640"/>
              </a:spcBef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200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Highest average modulus in 0.2 wt% Graphene and 0.1 wt% MWCNT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Tensile Testing: Elongation</a:t>
            </a:r>
          </a:p>
        </p:txBody>
      </p:sp>
      <p:pic>
        <p:nvPicPr>
          <p:cNvPr id="431" name="Shape 4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874" y="1130774"/>
            <a:ext cx="4569874" cy="2744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Shape 4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3925" y="1130774"/>
            <a:ext cx="4314275" cy="2594324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Shape 433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25</a:t>
            </a:fld>
            <a:endParaRPr lang="en"/>
          </a:p>
        </p:txBody>
      </p:sp>
      <p:sp>
        <p:nvSpPr>
          <p:cNvPr id="434" name="Shape 434"/>
          <p:cNvSpPr txBox="1"/>
          <p:nvPr/>
        </p:nvSpPr>
        <p:spPr>
          <a:xfrm>
            <a:off x="339450" y="3860575"/>
            <a:ext cx="8683800" cy="495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914400" lvl="0" indent="-355600" rtl="0">
              <a:spcBef>
                <a:spcPts val="640"/>
              </a:spcBef>
              <a:buClr>
                <a:srgbClr val="FF9900"/>
              </a:buClr>
              <a:buSzPct val="100000"/>
              <a:buFont typeface="Calibri"/>
              <a:buChar char="●"/>
            </a:pPr>
            <a:r>
              <a:rPr lang="en" sz="200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Slight decrease in ductility in composites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Shape 4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300">
                <a:latin typeface="Calibri"/>
                <a:ea typeface="Calibri"/>
                <a:cs typeface="Calibri"/>
                <a:sym typeface="Calibri"/>
              </a:rPr>
              <a:t>Tensile Testing: In-house vs. Village Plastics</a:t>
            </a:r>
          </a:p>
        </p:txBody>
      </p:sp>
      <p:sp>
        <p:nvSpPr>
          <p:cNvPr id="440" name="Shape 440"/>
          <p:cNvSpPr txBox="1">
            <a:spLocks noGrp="1"/>
          </p:cNvSpPr>
          <p:nvPr>
            <p:ph type="body" idx="1"/>
          </p:nvPr>
        </p:nvSpPr>
        <p:spPr>
          <a:xfrm>
            <a:off x="-336225" y="1147325"/>
            <a:ext cx="5210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914400" lvl="0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Tensile tested Village Plastics produced filament to compare to our In-House fabricated filament for PLA</a:t>
            </a:r>
          </a:p>
          <a:p>
            <a:pPr marL="914400" lvl="0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Results showed that elongation was consistent, but there was a </a:t>
            </a:r>
            <a:r>
              <a:rPr lang="en" sz="2000" b="1">
                <a:latin typeface="Calibri"/>
                <a:ea typeface="Calibri"/>
                <a:cs typeface="Calibri"/>
                <a:sym typeface="Calibri"/>
              </a:rPr>
              <a:t>decrease in UTS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 and a </a:t>
            </a:r>
            <a:r>
              <a:rPr lang="en" sz="2000" b="1">
                <a:latin typeface="Calibri"/>
                <a:ea typeface="Calibri"/>
                <a:cs typeface="Calibri"/>
                <a:sym typeface="Calibri"/>
              </a:rPr>
              <a:t>significant increase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 in the </a:t>
            </a:r>
            <a:r>
              <a:rPr lang="en" sz="2000" b="1">
                <a:latin typeface="Calibri"/>
                <a:ea typeface="Calibri"/>
                <a:cs typeface="Calibri"/>
                <a:sym typeface="Calibri"/>
              </a:rPr>
              <a:t>variation</a:t>
            </a: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 of the UTS</a:t>
            </a:r>
          </a:p>
        </p:txBody>
      </p:sp>
      <p:sp>
        <p:nvSpPr>
          <p:cNvPr id="441" name="Shape 441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26</a:t>
            </a:fld>
            <a:endParaRPr lang="en"/>
          </a:p>
        </p:txBody>
      </p:sp>
      <p:pic>
        <p:nvPicPr>
          <p:cNvPr id="442" name="Shape 4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3800" y="969475"/>
            <a:ext cx="4236550" cy="3312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Tensile Fracture Surface</a:t>
            </a:r>
          </a:p>
        </p:txBody>
      </p:sp>
      <p:sp>
        <p:nvSpPr>
          <p:cNvPr id="448" name="Shape 448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27</a:t>
            </a:fld>
            <a:endParaRPr lang="en"/>
          </a:p>
        </p:txBody>
      </p:sp>
      <p:pic>
        <p:nvPicPr>
          <p:cNvPr id="449" name="Shape 449"/>
          <p:cNvPicPr preferRelativeResize="0"/>
          <p:nvPr/>
        </p:nvPicPr>
        <p:blipFill rotWithShape="1">
          <a:blip r:embed="rId3">
            <a:alphaModFix/>
          </a:blip>
          <a:srcRect t="9090"/>
          <a:stretch/>
        </p:blipFill>
        <p:spPr>
          <a:xfrm>
            <a:off x="597850" y="679957"/>
            <a:ext cx="3931524" cy="3888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Shape 450"/>
          <p:cNvPicPr preferRelativeResize="0"/>
          <p:nvPr/>
        </p:nvPicPr>
        <p:blipFill rotWithShape="1">
          <a:blip r:embed="rId4">
            <a:alphaModFix/>
          </a:blip>
          <a:srcRect t="9066"/>
          <a:stretch/>
        </p:blipFill>
        <p:spPr>
          <a:xfrm>
            <a:off x="4611824" y="678750"/>
            <a:ext cx="3931525" cy="38889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1" name="Shape 451"/>
          <p:cNvCxnSpPr/>
          <p:nvPr/>
        </p:nvCxnSpPr>
        <p:spPr>
          <a:xfrm rot="10800000" flipH="1">
            <a:off x="637400" y="4382250"/>
            <a:ext cx="1156200" cy="18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52" name="Shape 452"/>
          <p:cNvSpPr txBox="1"/>
          <p:nvPr/>
        </p:nvSpPr>
        <p:spPr>
          <a:xfrm>
            <a:off x="951200" y="4404225"/>
            <a:ext cx="528600" cy="151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800">
                <a:solidFill>
                  <a:srgbClr val="FFFFFF"/>
                </a:solidFill>
              </a:rPr>
              <a:t>300 𝛍m</a:t>
            </a:r>
          </a:p>
        </p:txBody>
      </p:sp>
      <p:cxnSp>
        <p:nvCxnSpPr>
          <p:cNvPr id="453" name="Shape 453"/>
          <p:cNvCxnSpPr/>
          <p:nvPr/>
        </p:nvCxnSpPr>
        <p:spPr>
          <a:xfrm>
            <a:off x="4654575" y="4380775"/>
            <a:ext cx="10911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54" name="Shape 454"/>
          <p:cNvSpPr txBox="1"/>
          <p:nvPr/>
        </p:nvSpPr>
        <p:spPr>
          <a:xfrm>
            <a:off x="4936600" y="4409275"/>
            <a:ext cx="528600" cy="151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>
                <a:solidFill>
                  <a:srgbClr val="FFFFFF"/>
                </a:solidFill>
              </a:rPr>
              <a:t>50 𝛍m</a:t>
            </a:r>
          </a:p>
        </p:txBody>
      </p:sp>
      <p:sp>
        <p:nvSpPr>
          <p:cNvPr id="455" name="Shape 455"/>
          <p:cNvSpPr txBox="1"/>
          <p:nvPr/>
        </p:nvSpPr>
        <p:spPr>
          <a:xfrm>
            <a:off x="6166125" y="679950"/>
            <a:ext cx="2377200" cy="4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000"/>
              <a:t>0.5 wt% Graphene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Shape 4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1400" y="254937"/>
            <a:ext cx="1906524" cy="2281024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Shape 4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Impact Testing</a:t>
            </a:r>
          </a:p>
        </p:txBody>
      </p:sp>
      <p:sp>
        <p:nvSpPr>
          <p:cNvPr id="463" name="Shape 463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28</a:t>
            </a:fld>
            <a:endParaRPr lang="en"/>
          </a:p>
        </p:txBody>
      </p:sp>
      <p:sp>
        <p:nvSpPr>
          <p:cNvPr id="464" name="Shape 464"/>
          <p:cNvSpPr txBox="1"/>
          <p:nvPr/>
        </p:nvSpPr>
        <p:spPr>
          <a:xfrm>
            <a:off x="4656725" y="2809600"/>
            <a:ext cx="4441200" cy="337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accent6"/>
              </a:buClr>
              <a:buSzPct val="1000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Testing performed to ASTM D256</a:t>
            </a:r>
          </a:p>
          <a:p>
            <a:pPr marL="457200" lvl="0" indent="-342900" rtl="0">
              <a:spcBef>
                <a:spcPts val="0"/>
              </a:spcBef>
              <a:buClr>
                <a:schemeClr val="accent6"/>
              </a:buClr>
              <a:buSzPct val="1000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Notch applied after printing </a:t>
            </a:r>
          </a:p>
          <a:p>
            <a:pPr marL="457200" lvl="0" indent="-342900">
              <a:spcBef>
                <a:spcPts val="0"/>
              </a:spcBef>
              <a:buClr>
                <a:schemeClr val="accent6"/>
              </a:buClr>
              <a:buSzPct val="1000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Impact direction perpendicular to print orientation </a:t>
            </a:r>
          </a:p>
        </p:txBody>
      </p:sp>
      <p:pic>
        <p:nvPicPr>
          <p:cNvPr id="465" name="Shape 4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5572" y="39250"/>
            <a:ext cx="1906525" cy="2712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LuMbQMQrfhM"/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25188" y="1456864"/>
            <a:ext cx="4506857" cy="2535107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Shape 4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850" y="1110325"/>
            <a:ext cx="5821150" cy="330330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Shape 47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Impact Data</a:t>
            </a:r>
          </a:p>
        </p:txBody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6221825" y="920100"/>
            <a:ext cx="2863500" cy="3303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Font typeface="Calibri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11.7% increase for 0.2% graphene over neat PLA</a:t>
            </a:r>
          </a:p>
        </p:txBody>
      </p:sp>
      <p:sp>
        <p:nvSpPr>
          <p:cNvPr id="473" name="Shape 473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29</a:t>
            </a:fld>
            <a:endParaRPr lang="en"/>
          </a:p>
        </p:txBody>
      </p:sp>
      <p:sp>
        <p:nvSpPr>
          <p:cNvPr id="474" name="Shape 474"/>
          <p:cNvSpPr txBox="1"/>
          <p:nvPr/>
        </p:nvSpPr>
        <p:spPr>
          <a:xfrm rot="-3603488">
            <a:off x="1285827" y="1261101"/>
            <a:ext cx="1569358" cy="41500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Village Plastics</a:t>
            </a:r>
          </a:p>
        </p:txBody>
      </p:sp>
      <p:sp>
        <p:nvSpPr>
          <p:cNvPr id="475" name="Shape 475"/>
          <p:cNvSpPr txBox="1"/>
          <p:nvPr/>
        </p:nvSpPr>
        <p:spPr>
          <a:xfrm rot="-3608459">
            <a:off x="851002" y="1342215"/>
            <a:ext cx="1569092" cy="4151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In-House PLA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hape 48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Impact Fracture Surface</a:t>
            </a:r>
          </a:p>
        </p:txBody>
      </p:sp>
      <p:sp>
        <p:nvSpPr>
          <p:cNvPr id="481" name="Shape 481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30</a:t>
            </a:fld>
            <a:endParaRPr lang="en"/>
          </a:p>
        </p:txBody>
      </p:sp>
      <p:pic>
        <p:nvPicPr>
          <p:cNvPr id="482" name="Shape 4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2375" y="822231"/>
            <a:ext cx="3526248" cy="3746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Shape 4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574" y="822225"/>
            <a:ext cx="3526256" cy="3746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4" name="Shape 484"/>
          <p:cNvCxnSpPr/>
          <p:nvPr/>
        </p:nvCxnSpPr>
        <p:spPr>
          <a:xfrm rot="10800000" flipH="1">
            <a:off x="666350" y="4402800"/>
            <a:ext cx="1078200" cy="2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85" name="Shape 485"/>
          <p:cNvSpPr txBox="1"/>
          <p:nvPr/>
        </p:nvSpPr>
        <p:spPr>
          <a:xfrm>
            <a:off x="941150" y="4436650"/>
            <a:ext cx="528600" cy="118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>
                <a:solidFill>
                  <a:srgbClr val="FFFFFF"/>
                </a:solidFill>
              </a:rPr>
              <a:t>300 𝛍m</a:t>
            </a:r>
          </a:p>
        </p:txBody>
      </p:sp>
      <p:cxnSp>
        <p:nvCxnSpPr>
          <p:cNvPr id="486" name="Shape 486"/>
          <p:cNvCxnSpPr/>
          <p:nvPr/>
        </p:nvCxnSpPr>
        <p:spPr>
          <a:xfrm>
            <a:off x="4733825" y="4403925"/>
            <a:ext cx="1046700" cy="1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87" name="Shape 487"/>
          <p:cNvSpPr txBox="1"/>
          <p:nvPr/>
        </p:nvSpPr>
        <p:spPr>
          <a:xfrm>
            <a:off x="4992875" y="4442650"/>
            <a:ext cx="528600" cy="106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800">
                <a:solidFill>
                  <a:srgbClr val="FFFFFF"/>
                </a:solidFill>
              </a:rPr>
              <a:t>300 𝛍m</a:t>
            </a:r>
          </a:p>
        </p:txBody>
      </p:sp>
      <p:sp>
        <p:nvSpPr>
          <p:cNvPr id="488" name="Shape 488"/>
          <p:cNvSpPr txBox="1"/>
          <p:nvPr/>
        </p:nvSpPr>
        <p:spPr>
          <a:xfrm>
            <a:off x="5937725" y="822225"/>
            <a:ext cx="2280900" cy="57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/>
              <a:t>0.5 wt% MWCNT</a:t>
            </a:r>
          </a:p>
        </p:txBody>
      </p:sp>
      <p:sp>
        <p:nvSpPr>
          <p:cNvPr id="489" name="Shape 489"/>
          <p:cNvSpPr txBox="1"/>
          <p:nvPr/>
        </p:nvSpPr>
        <p:spPr>
          <a:xfrm>
            <a:off x="2751575" y="822225"/>
            <a:ext cx="1402200" cy="57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/>
              <a:t>No Dopant</a:t>
            </a: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Differential Scanning Calorimetry (DSC)</a:t>
            </a:r>
          </a:p>
        </p:txBody>
      </p:sp>
      <p:sp>
        <p:nvSpPr>
          <p:cNvPr id="495" name="Shape 49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1273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DSC - thermoanalytical technique in which heat (through power) is applied to a sample linearly and cyclically</a:t>
            </a:r>
          </a:p>
          <a:p>
            <a:pPr marL="914400" lvl="0" indent="-228600" rtl="0">
              <a:spcBef>
                <a:spcPts val="0"/>
              </a:spcBef>
              <a:buFont typeface="Calibri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Helps identify phase transitions </a:t>
            </a:r>
          </a:p>
          <a:p>
            <a:pPr marL="914400" lvl="0" indent="-228600" rtl="0">
              <a:spcBef>
                <a:spcPts val="0"/>
              </a:spcBef>
              <a:buFont typeface="Calibri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Widely used in industry to evaluate sample </a:t>
            </a:r>
            <a:r>
              <a:rPr lang="en" b="1">
                <a:latin typeface="Calibri"/>
                <a:ea typeface="Calibri"/>
                <a:cs typeface="Calibri"/>
                <a:sym typeface="Calibri"/>
              </a:rPr>
              <a:t>purity and crystallinity</a:t>
            </a:r>
          </a:p>
          <a:p>
            <a:pPr marL="0" lvl="0" indent="0" rtl="0">
              <a:spcBef>
                <a:spcPts val="0"/>
              </a:spcBef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457200" rt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Used  to </a:t>
            </a:r>
            <a:r>
              <a:rPr lang="en" b="1">
                <a:latin typeface="Calibri"/>
                <a:ea typeface="Calibri"/>
                <a:cs typeface="Calibri"/>
                <a:sym typeface="Calibri"/>
              </a:rPr>
              <a:t>confirm 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the phase of our samples</a:t>
            </a:r>
          </a:p>
          <a:p>
            <a:pPr marL="914400" lvl="0" indent="-228600">
              <a:spcBef>
                <a:spcPts val="0"/>
              </a:spcBef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If a significant change occurs, then it warrants further investigation or could be the reason for a significant change in properties</a:t>
            </a:r>
          </a:p>
        </p:txBody>
      </p:sp>
      <p:sp>
        <p:nvSpPr>
          <p:cNvPr id="496" name="Shape 496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31</a:t>
            </a:fld>
            <a:endParaRPr lang="en"/>
          </a:p>
        </p:txBody>
      </p:sp>
      <p:pic>
        <p:nvPicPr>
          <p:cNvPr id="497" name="Shape 497"/>
          <p:cNvPicPr preferRelativeResize="0"/>
          <p:nvPr/>
        </p:nvPicPr>
        <p:blipFill rotWithShape="1">
          <a:blip r:embed="rId3">
            <a:alphaModFix/>
          </a:blip>
          <a:srcRect l="17239" t="1851" r="14940" b="10414"/>
          <a:stretch/>
        </p:blipFill>
        <p:spPr>
          <a:xfrm>
            <a:off x="5636175" y="1276501"/>
            <a:ext cx="3379198" cy="2459253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Shape 498"/>
          <p:cNvSpPr txBox="1"/>
          <p:nvPr/>
        </p:nvSpPr>
        <p:spPr>
          <a:xfrm>
            <a:off x="6273350" y="3429000"/>
            <a:ext cx="2653500" cy="88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 Waters Q20MFC DSC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9" name="Shape 499"/>
          <p:cNvSpPr txBox="1"/>
          <p:nvPr/>
        </p:nvSpPr>
        <p:spPr>
          <a:xfrm>
            <a:off x="5619375" y="4120850"/>
            <a:ext cx="3379200" cy="38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30°C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200°C, ramp rate 5°C/min</a:t>
            </a:r>
          </a:p>
        </p:txBody>
      </p: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Shape 504"/>
          <p:cNvPicPr preferRelativeResize="0"/>
          <p:nvPr/>
        </p:nvPicPr>
        <p:blipFill rotWithShape="1">
          <a:blip r:embed="rId3">
            <a:alphaModFix/>
          </a:blip>
          <a:srcRect l="3400" b="4761"/>
          <a:stretch/>
        </p:blipFill>
        <p:spPr>
          <a:xfrm>
            <a:off x="4499900" y="118775"/>
            <a:ext cx="5053224" cy="407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Shape 505"/>
          <p:cNvSpPr txBox="1"/>
          <p:nvPr/>
        </p:nvSpPr>
        <p:spPr>
          <a:xfrm rot="-5400000">
            <a:off x="-586125" y="2037275"/>
            <a:ext cx="1640700" cy="52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Heat Flow (W/g)</a:t>
            </a:r>
          </a:p>
        </p:txBody>
      </p:sp>
      <p:sp>
        <p:nvSpPr>
          <p:cNvPr id="506" name="Shape 506"/>
          <p:cNvSpPr txBox="1"/>
          <p:nvPr/>
        </p:nvSpPr>
        <p:spPr>
          <a:xfrm>
            <a:off x="3949150" y="4189025"/>
            <a:ext cx="1640700" cy="52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Temperature (ºC)</a:t>
            </a:r>
          </a:p>
        </p:txBody>
      </p:sp>
      <p:pic>
        <p:nvPicPr>
          <p:cNvPr id="507" name="Shape 5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7324" y="294500"/>
            <a:ext cx="2147349" cy="77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Shape 508"/>
          <p:cNvPicPr preferRelativeResize="0"/>
          <p:nvPr/>
        </p:nvPicPr>
        <p:blipFill rotWithShape="1">
          <a:blip r:embed="rId5">
            <a:alphaModFix/>
          </a:blip>
          <a:srcRect l="3522" r="7525" b="4616"/>
          <a:stretch/>
        </p:blipFill>
        <p:spPr>
          <a:xfrm>
            <a:off x="252300" y="118775"/>
            <a:ext cx="4359748" cy="407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Shape 509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32</a:t>
            </a:fld>
            <a:endParaRPr lang="en"/>
          </a:p>
        </p:txBody>
      </p:sp>
      <p:sp>
        <p:nvSpPr>
          <p:cNvPr id="510" name="Shape 510"/>
          <p:cNvSpPr txBox="1"/>
          <p:nvPr/>
        </p:nvSpPr>
        <p:spPr>
          <a:xfrm>
            <a:off x="4541575" y="2490225"/>
            <a:ext cx="5797800" cy="676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511" name="Shape 5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95395" y="341512"/>
            <a:ext cx="1716129" cy="6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25000"/>
              <a:buFont typeface="Georgia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Outline</a:t>
            </a:r>
          </a:p>
        </p:txBody>
      </p:sp>
      <p:sp>
        <p:nvSpPr>
          <p:cNvPr id="517" name="Shape 517"/>
          <p:cNvSpPr txBox="1">
            <a:spLocks noGrp="1"/>
          </p:cNvSpPr>
          <p:nvPr>
            <p:ph type="body" idx="1"/>
          </p:nvPr>
        </p:nvSpPr>
        <p:spPr>
          <a:xfrm>
            <a:off x="311700" y="831800"/>
            <a:ext cx="8520600" cy="358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Additive manufacturing concepts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Filament - PLA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Common additives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Objective and project description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Fabrication Process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Raw material to printed part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Extruder complications and filament reduction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Testing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Methods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ct val="100000"/>
              <a:buFont typeface="Calibri"/>
            </a:pPr>
            <a:r>
              <a:rPr lang="en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Conclusions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Testing conclusions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Difficulties/Retrospective</a:t>
            </a:r>
          </a:p>
          <a:p>
            <a: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Recommendations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Calibri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25000"/>
              <a:buFont typeface="Arial"/>
              <a:buNone/>
            </a:pPr>
            <a:endParaRPr sz="1900" b="0" i="0" u="none" strike="noStrike" cap="none">
              <a:solidFill>
                <a:srgbClr val="3B3C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Shape 518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"/>
              <a:t>33</a:t>
            </a:fld>
            <a:endParaRPr lang="en"/>
          </a:p>
        </p:txBody>
      </p:sp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hape 5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Conclusions</a:t>
            </a:r>
          </a:p>
        </p:txBody>
      </p:sp>
      <p:sp>
        <p:nvSpPr>
          <p:cNvPr id="524" name="Shape 5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40"/>
              </a:spcBef>
              <a:buNone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Successful proof of concept </a:t>
            </a:r>
          </a:p>
          <a:p>
            <a:pPr marL="914400" lvl="0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Moderate improvement in mechanical properties </a:t>
            </a:r>
          </a:p>
          <a:p>
            <a:pPr marL="1371600" lvl="1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0.2% Graphene - 47% UTS, 17% Modulus, 11.7% Fracture Energy, </a:t>
            </a:r>
          </a:p>
          <a:p>
            <a:pPr marL="1371600" lvl="1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0.1% MWCNT - 41% UTS, 26% Modulus, 9% Fracture Energy</a:t>
            </a:r>
          </a:p>
          <a:p>
            <a:pPr marL="1371600" lvl="1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Large deviation makes reaching statistical conclusions difficult</a:t>
            </a:r>
          </a:p>
          <a:p>
            <a:pPr marL="914400" lvl="0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Graphene and MWCNT reinforcement had no discernable effect on Tg</a:t>
            </a:r>
          </a:p>
          <a:p>
            <a:pPr marL="914400" lvl="0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Similar fracture patterns across loadings</a:t>
            </a:r>
          </a:p>
          <a:p>
            <a:pPr marL="914400" lvl="0" indent="-355600" rtl="0">
              <a:spcBef>
                <a:spcPts val="640"/>
              </a:spcBef>
              <a:buSzPct val="100000"/>
              <a:buFont typeface="Calibri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No observable clumping of MWCNTs or graphene under SEM</a:t>
            </a:r>
          </a:p>
          <a:p>
            <a:pPr marL="0" lvl="0" indent="0" rtl="0">
              <a:spcBef>
                <a:spcPts val="640"/>
              </a:spcBef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640"/>
              </a:spcBef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640"/>
              </a:spcBef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Shape 525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34</a:t>
            </a:fld>
            <a:endParaRPr lang="en"/>
          </a:p>
        </p:txBody>
      </p:sp>
    </p:spTree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Shape 5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 Difficulties/Retrospective</a:t>
            </a:r>
          </a:p>
        </p:txBody>
      </p:sp>
      <p:sp>
        <p:nvSpPr>
          <p:cNvPr id="531" name="Shape 531"/>
          <p:cNvSpPr txBox="1">
            <a:spLocks noGrp="1"/>
          </p:cNvSpPr>
          <p:nvPr>
            <p:ph type="body" idx="1"/>
          </p:nvPr>
        </p:nvSpPr>
        <p:spPr>
          <a:xfrm>
            <a:off x="-342750" y="1152475"/>
            <a:ext cx="61074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40"/>
              </a:spcBef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Positives</a:t>
            </a:r>
          </a:p>
          <a:p>
            <a:pPr marL="914400" lvl="0" indent="-349250" rtl="0"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Much was accomplished during the semester</a:t>
            </a:r>
          </a:p>
          <a:p>
            <a:pPr marL="1371600" lvl="1" indent="-349250" rtl="0"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Were as consistent with testing as possible</a:t>
            </a:r>
          </a:p>
          <a:p>
            <a:pPr marL="0" lvl="0" indent="0" algn="ctr" rtl="0">
              <a:spcBef>
                <a:spcPts val="640"/>
              </a:spcBef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Areas for Improvement</a:t>
            </a:r>
          </a:p>
          <a:p>
            <a:pPr marL="914400" lvl="0" indent="-349250" rtl="0"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Uniformity of loading is difficult to evaluate</a:t>
            </a:r>
          </a:p>
          <a:p>
            <a:pPr marL="914400" lvl="0" indent="-349250" rtl="0"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Ultimately need better statistics</a:t>
            </a:r>
          </a:p>
          <a:p>
            <a:pPr marL="1371600" lvl="1" indent="-349250" rtl="0"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Would yield better results</a:t>
            </a:r>
          </a:p>
          <a:p>
            <a:pPr marL="1371600" lvl="1" indent="-349250" rtl="0"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More testing samples, more filament, more</a:t>
            </a:r>
            <a:r>
              <a:rPr lang="en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time</a:t>
            </a:r>
          </a:p>
          <a:p>
            <a:pPr marL="914400" lvl="0" indent="-349250"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Better extruder set-up would easily yield this</a:t>
            </a:r>
          </a:p>
        </p:txBody>
      </p:sp>
      <p:sp>
        <p:nvSpPr>
          <p:cNvPr id="532" name="Shape 532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35</a:t>
            </a:fld>
            <a:endParaRPr lang="en"/>
          </a:p>
        </p:txBody>
      </p:sp>
      <p:sp>
        <p:nvSpPr>
          <p:cNvPr id="533" name="Shape 533"/>
          <p:cNvSpPr txBox="1">
            <a:spLocks noGrp="1"/>
          </p:cNvSpPr>
          <p:nvPr>
            <p:ph type="body" idx="1"/>
          </p:nvPr>
        </p:nvSpPr>
        <p:spPr>
          <a:xfrm>
            <a:off x="5077500" y="1152475"/>
            <a:ext cx="4066500" cy="1875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40"/>
              </a:spcBef>
              <a:buNone/>
            </a:pPr>
            <a:r>
              <a:rPr lang="en" sz="2000" b="1" dirty="0">
                <a:latin typeface="Calibri"/>
                <a:ea typeface="Calibri"/>
                <a:cs typeface="Calibri"/>
                <a:sym typeface="Calibri"/>
              </a:rPr>
              <a:t>Potential Future Work</a:t>
            </a:r>
          </a:p>
          <a:p>
            <a:pPr marL="914400" lvl="0" indent="-349250" rtl="0">
              <a:lnSpc>
                <a:spcPct val="150000"/>
              </a:lnSpc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Improve statistics</a:t>
            </a:r>
          </a:p>
          <a:p>
            <a:pPr marL="914400" lvl="0" indent="-349250" rtl="0">
              <a:lnSpc>
                <a:spcPct val="150000"/>
              </a:lnSpc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Conductivity</a:t>
            </a:r>
          </a:p>
          <a:p>
            <a:pPr marL="914400" lvl="0" indent="-349250" rtl="0">
              <a:lnSpc>
                <a:spcPct val="150000"/>
              </a:lnSpc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Dimensional Stability</a:t>
            </a:r>
          </a:p>
          <a:p>
            <a:pPr marL="914400" lvl="0" indent="-349250" rtl="0">
              <a:lnSpc>
                <a:spcPct val="150000"/>
              </a:lnSpc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Residual Stress</a:t>
            </a:r>
          </a:p>
          <a:p>
            <a:pPr marL="914400" lvl="0" indent="-349250" rtl="0">
              <a:lnSpc>
                <a:spcPct val="150000"/>
              </a:lnSpc>
              <a:spcBef>
                <a:spcPts val="640"/>
              </a:spcBef>
              <a:buSzPct val="100000"/>
              <a:buFont typeface="Calibri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Uniformity test</a:t>
            </a:r>
          </a:p>
          <a:p>
            <a:pPr marL="0" lvl="0" indent="0" rtl="0">
              <a:lnSpc>
                <a:spcPct val="200000"/>
              </a:lnSpc>
              <a:spcBef>
                <a:spcPts val="640"/>
              </a:spcBef>
              <a:buNone/>
            </a:pPr>
            <a:endParaRPr sz="19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Shape 5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Extruder Recommendations</a:t>
            </a:r>
          </a:p>
        </p:txBody>
      </p:sp>
      <p:sp>
        <p:nvSpPr>
          <p:cNvPr id="539" name="Shape 539"/>
          <p:cNvSpPr txBox="1">
            <a:spLocks noGrp="1"/>
          </p:cNvSpPr>
          <p:nvPr>
            <p:ph type="body" idx="1"/>
          </p:nvPr>
        </p:nvSpPr>
        <p:spPr>
          <a:xfrm>
            <a:off x="144525" y="1017725"/>
            <a:ext cx="8687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Remove protruding portion</a:t>
            </a:r>
          </a:p>
          <a:p>
            <a:pPr marL="914400" lvl="0" indent="-336550" rtl="0">
              <a:spcBef>
                <a:spcPts val="0"/>
              </a:spcBef>
              <a:buSzPct val="100000"/>
              <a:buFont typeface="Calibri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Allows for direct water bath</a:t>
            </a:r>
          </a:p>
          <a:p>
            <a:pPr marL="914400" lvl="0" indent="-336550" rtl="0">
              <a:spcBef>
                <a:spcPts val="0"/>
              </a:spcBef>
              <a:buSzPct val="100000"/>
              <a:buFont typeface="Calibri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Continuous extrusion = multiple prints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Easier to clean/access to the screw</a:t>
            </a:r>
          </a:p>
          <a:p>
            <a:pPr marL="914400" lvl="0" indent="-336550" rtl="0">
              <a:spcBef>
                <a:spcPts val="0"/>
              </a:spcBef>
              <a:buSzPct val="100000"/>
              <a:buFont typeface="Calibri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Current placement is fixed</a:t>
            </a:r>
          </a:p>
          <a:p>
            <a:pPr marL="914400" lvl="0" indent="-336550" rtl="0">
              <a:spcBef>
                <a:spcPts val="0"/>
              </a:spcBef>
              <a:buSzPct val="100000"/>
              <a:buFont typeface="Calibri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Purging is insufficient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More control over screw speed</a:t>
            </a:r>
          </a:p>
          <a:p>
            <a:pPr marL="914400" lvl="0" indent="-336550" rtl="0">
              <a:spcBef>
                <a:spcPts val="0"/>
              </a:spcBef>
              <a:buSzPct val="100000"/>
              <a:buFont typeface="Calibri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Larger motor or better controller</a:t>
            </a:r>
          </a:p>
          <a:p>
            <a:pPr marL="914400" lvl="0" indent="-336550">
              <a:spcBef>
                <a:spcPts val="0"/>
              </a:spcBef>
              <a:buSzPct val="100000"/>
              <a:buFont typeface="Calibri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Current controller seems to be faulty</a:t>
            </a:r>
          </a:p>
          <a:p>
            <a:pPr lvl="0">
              <a:spcBef>
                <a:spcPts val="0"/>
              </a:spcBef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Specialized screw for better mixing (such as a Maddock Mixer)</a:t>
            </a:r>
          </a:p>
        </p:txBody>
      </p:sp>
      <p:pic>
        <p:nvPicPr>
          <p:cNvPr id="540" name="Shape 5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9312" y="3279087"/>
            <a:ext cx="1699925" cy="89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Shape 541"/>
          <p:cNvPicPr preferRelativeResize="0"/>
          <p:nvPr/>
        </p:nvPicPr>
        <p:blipFill rotWithShape="1">
          <a:blip r:embed="rId4">
            <a:alphaModFix/>
          </a:blip>
          <a:srcRect l="3756" r="5077"/>
          <a:stretch/>
        </p:blipFill>
        <p:spPr>
          <a:xfrm>
            <a:off x="4620775" y="3331975"/>
            <a:ext cx="2080300" cy="784975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Shape 542"/>
          <p:cNvSpPr/>
          <p:nvPr/>
        </p:nvSpPr>
        <p:spPr>
          <a:xfrm>
            <a:off x="6776100" y="3694600"/>
            <a:ext cx="468600" cy="21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3" name="Shape 543"/>
          <p:cNvSpPr txBox="1">
            <a:spLocks noGrp="1"/>
          </p:cNvSpPr>
          <p:nvPr>
            <p:ph type="sldNum" idx="12"/>
          </p:nvPr>
        </p:nvSpPr>
        <p:spPr>
          <a:xfrm>
            <a:off x="66121" y="4703625"/>
            <a:ext cx="5286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"/>
              <a:t>36</a:t>
            </a:fld>
            <a:endParaRPr lang="en"/>
          </a:p>
        </p:txBody>
      </p:sp>
      <p:pic>
        <p:nvPicPr>
          <p:cNvPr id="544" name="Shape 544"/>
          <p:cNvPicPr preferRelativeResize="0"/>
          <p:nvPr/>
        </p:nvPicPr>
        <p:blipFill rotWithShape="1">
          <a:blip r:embed="rId5">
            <a:alphaModFix/>
          </a:blip>
          <a:srcRect l="16957" t="6962" r="22196" b="11504"/>
          <a:stretch/>
        </p:blipFill>
        <p:spPr>
          <a:xfrm>
            <a:off x="6591224" y="229949"/>
            <a:ext cx="2412054" cy="1818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Shape 545"/>
          <p:cNvPicPr preferRelativeResize="0"/>
          <p:nvPr/>
        </p:nvPicPr>
        <p:blipFill rotWithShape="1">
          <a:blip r:embed="rId6">
            <a:alphaModFix/>
          </a:blip>
          <a:srcRect t="14752" r="16597" b="3381"/>
          <a:stretch/>
        </p:blipFill>
        <p:spPr>
          <a:xfrm>
            <a:off x="4863049" y="1739550"/>
            <a:ext cx="2788445" cy="1539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hape 5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Special Thanks</a:t>
            </a:r>
          </a:p>
        </p:txBody>
      </p:sp>
      <p:sp>
        <p:nvSpPr>
          <p:cNvPr id="551" name="Shape 5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The University of Tennessee and the MSE Department</a:t>
            </a:r>
          </a:p>
          <a:p>
            <a:pPr marL="457200" lvl="0" indent="-228600" rtl="0">
              <a:spcBef>
                <a:spcPts val="0"/>
              </a:spcBef>
              <a:buFont typeface="Calibri"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Dr. Bhat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: Group advisor</a:t>
            </a:r>
          </a:p>
          <a:p>
            <a:pPr marL="457200" lvl="0" indent="-228600" rtl="0">
              <a:spcBef>
                <a:spcPts val="0"/>
              </a:spcBef>
              <a:buFont typeface="Calibri"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Stephen Sheriff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: Process Engineer - UTNRL</a:t>
            </a:r>
          </a:p>
          <a:p>
            <a:pPr marL="914400" lvl="1" indent="-228600" rtl="0">
              <a:spcBef>
                <a:spcPts val="0"/>
              </a:spcBef>
              <a:buFont typeface="Calibri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Assistance with Tandec laboratory</a:t>
            </a:r>
          </a:p>
          <a:p>
            <a:pPr marL="457200" lvl="0" indent="-228600" rtl="0">
              <a:spcBef>
                <a:spcPts val="0"/>
              </a:spcBef>
              <a:buFont typeface="Calibri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n" b="1">
                <a:latin typeface="Calibri"/>
                <a:ea typeface="Calibri"/>
                <a:cs typeface="Calibri"/>
                <a:sym typeface="Calibri"/>
              </a:rPr>
              <a:t>Chris Wetteland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" b="1">
                <a:latin typeface="Calibri"/>
                <a:ea typeface="Calibri"/>
                <a:cs typeface="Calibri"/>
                <a:sym typeface="Calibri"/>
              </a:rPr>
              <a:t>Zane Palmer</a:t>
            </a:r>
          </a:p>
          <a:p>
            <a:pPr marL="914400" lvl="1" indent="-228600" rtl="0">
              <a:spcBef>
                <a:spcPts val="0"/>
              </a:spcBef>
              <a:buFont typeface="Calibri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Assistance with Dougherty laboratories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Oak Ridge National Laboratory</a:t>
            </a:r>
          </a:p>
          <a:p>
            <a:pPr marL="457200" lvl="0" indent="-228600" rtl="0">
              <a:spcBef>
                <a:spcPts val="0"/>
              </a:spcBef>
              <a:buFont typeface="Calibri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   Carbon and Composites Group </a:t>
            </a:r>
          </a:p>
          <a:p>
            <a:pPr marL="914400" lvl="1" indent="-228600" rtl="0">
              <a:spcBef>
                <a:spcPts val="0"/>
              </a:spcBef>
              <a:buFont typeface="Calibri"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Dr. Halil Tekinalp</a:t>
            </a:r>
          </a:p>
          <a:p>
            <a:pPr marL="457200" lvl="0" indent="-228600" rtl="0">
              <a:spcBef>
                <a:spcPts val="0"/>
              </a:spcBef>
              <a:buFont typeface="Calibri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Deposition Science &amp; Technology Group</a:t>
            </a:r>
          </a:p>
          <a:p>
            <a:pPr marL="914400" lvl="1" indent="-228600" rtl="0">
              <a:spcBef>
                <a:spcPts val="0"/>
              </a:spcBef>
              <a:buFont typeface="Calibri"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John Lindahl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" b="1">
                <a:latin typeface="Calibri"/>
                <a:ea typeface="Calibri"/>
                <a:cs typeface="Calibri"/>
                <a:sym typeface="Calibri"/>
              </a:rPr>
              <a:t>Dr. Kunc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en"/>
              <a:t> </a:t>
            </a:r>
          </a:p>
        </p:txBody>
      </p:sp>
      <p:sp>
        <p:nvSpPr>
          <p:cNvPr id="552" name="Shape 552"/>
          <p:cNvSpPr txBox="1">
            <a:spLocks noGrp="1"/>
          </p:cNvSpPr>
          <p:nvPr>
            <p:ph type="sldNum" idx="12"/>
          </p:nvPr>
        </p:nvSpPr>
        <p:spPr>
          <a:xfrm>
            <a:off x="123275" y="4692641"/>
            <a:ext cx="5487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37</a:t>
            </a:fld>
            <a:endParaRPr lang="en" dirty="0"/>
          </a:p>
        </p:txBody>
      </p:sp>
    </p:spTree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Shape 5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References</a:t>
            </a:r>
          </a:p>
        </p:txBody>
      </p:sp>
      <p:sp>
        <p:nvSpPr>
          <p:cNvPr id="558" name="Shape 558"/>
          <p:cNvSpPr txBox="1">
            <a:spLocks noGrp="1"/>
          </p:cNvSpPr>
          <p:nvPr>
            <p:ph type="body" idx="1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20000"/>
              </a:lnSpc>
              <a:spcBef>
                <a:spcPts val="60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I. Gibson, D. Rosen, B. Stucker, </a:t>
            </a:r>
            <a:r>
              <a:rPr lang="en" sz="1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Additive Manufacturing Technologies: 3D Printing, Rapid Prototyping, and Direct Digital Manufacturing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2e. 2015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Tymrak, B. M., M. Kreiger, and J. M. Pearce. "Mechanical Properties of Components Fabricated with Open-source 3-D Printers under Realistic Environmental Conditions." </a:t>
            </a:r>
            <a:r>
              <a:rPr lang="en" sz="1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Materials and Design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58 (2014): 242-46.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ASTM D638-14, Standard Test Method for Tensile Properties of Plastics, ASTM International, West Conshohocken, PA, 2014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ASTM D256-10e1, Standard Test Methods for Determining the Izod Pendulum Impact Resistance of Plastics, ASTM International, West Conshohocken, PA, 2010</a:t>
            </a:r>
          </a:p>
          <a:p>
            <a:pPr lvl="0" rtl="0">
              <a:lnSpc>
                <a:spcPct val="120000"/>
              </a:lnSpc>
              <a:spcBef>
                <a:spcPts val="600"/>
              </a:spcBef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ASTM D3418-15, Standard Test Method for Transition Temperatures and Enthalpies of Fusion and Crystallization of Polymers by Differential Scanning Calorimetry, ASTM International, West Conshohocken, PA, 2015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Person, and Jim Frankland. "Single-Screw Mixing 101." </a:t>
            </a:r>
            <a:r>
              <a:rPr lang="en" sz="1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Plastics Technology</a:t>
            </a:r>
            <a:r>
              <a:rPr lang="en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Plastics Technology, May 2010. Web. 24 Apr. 2016.</a:t>
            </a:r>
            <a:r>
              <a:rPr lang="en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lvl="0">
              <a:lnSpc>
                <a:spcPct val="120000"/>
              </a:lnSpc>
              <a:spcBef>
                <a:spcPts val="60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>
                <a:solidFill>
                  <a:srgbClr val="3B3C3E"/>
                </a:solidFill>
                <a:latin typeface="Calibri"/>
                <a:ea typeface="Calibri"/>
                <a:cs typeface="Calibri"/>
                <a:sym typeface="Calibri"/>
              </a:rPr>
              <a:t>Photo-references: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http://dupress.com/articles/additive-manufacturing-3d-opportunity-in-aerospace/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https://www.additively.com/en/learn-about/fused-deposition-modeling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http://store.makerbot.com/filament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http://p.globalsources.com/IMAGES/PDT/B1065615140/Glass-Fiber.jpg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http://www.carbonallotropes.com/39-122-thickbox/single-wall-carbon-nanotubes.jpg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110000"/>
              <a:buFont typeface="Arial"/>
              <a:buNone/>
            </a:pPr>
            <a:r>
              <a:rPr lang="en" sz="1000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http://core0.staticworld.net/images/article/2014/04/graphene_structure-100263091-orig.png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Shape 559"/>
          <p:cNvSpPr txBox="1">
            <a:spLocks noGrp="1"/>
          </p:cNvSpPr>
          <p:nvPr>
            <p:ph type="sldNum" idx="12"/>
          </p:nvPr>
        </p:nvSpPr>
        <p:spPr>
          <a:xfrm>
            <a:off x="198336" y="4692641"/>
            <a:ext cx="5487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38</a:t>
            </a:fld>
            <a:endParaRPr lang="en" dirty="0"/>
          </a:p>
        </p:txBody>
      </p:sp>
    </p:spTree>
  </p:cSld>
  <p:clrMapOvr>
    <a:masterClrMapping/>
  </p:clrMapOvr>
  <p:transition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hape 564"/>
          <p:cNvSpPr txBox="1">
            <a:spLocks noGrp="1"/>
          </p:cNvSpPr>
          <p:nvPr>
            <p:ph type="title"/>
          </p:nvPr>
        </p:nvSpPr>
        <p:spPr>
          <a:xfrm>
            <a:off x="1158000" y="423500"/>
            <a:ext cx="70998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Thanks for Your Time and Attention</a:t>
            </a:r>
          </a:p>
        </p:txBody>
      </p:sp>
      <p:pic>
        <p:nvPicPr>
          <p:cNvPr id="565" name="Shape 5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7000" y="996187"/>
            <a:ext cx="5041800" cy="3151125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Shape 566"/>
          <p:cNvSpPr txBox="1">
            <a:spLocks noGrp="1"/>
          </p:cNvSpPr>
          <p:nvPr>
            <p:ph type="title"/>
          </p:nvPr>
        </p:nvSpPr>
        <p:spPr>
          <a:xfrm>
            <a:off x="1816800" y="4075650"/>
            <a:ext cx="5782200" cy="572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Do You Have Any Questions?</a:t>
            </a:r>
          </a:p>
        </p:txBody>
      </p:sp>
      <p:sp>
        <p:nvSpPr>
          <p:cNvPr id="567" name="Shape 567"/>
          <p:cNvSpPr txBox="1">
            <a:spLocks noGrp="1"/>
          </p:cNvSpPr>
          <p:nvPr>
            <p:ph type="sldNum" idx="12"/>
          </p:nvPr>
        </p:nvSpPr>
        <p:spPr>
          <a:xfrm>
            <a:off x="109627" y="4692641"/>
            <a:ext cx="548700" cy="3936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39</a:t>
            </a:fld>
            <a:endParaRPr lang="en"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: Meta Info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t: Meta Info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1461</Words>
  <Application>Microsoft Office PowerPoint</Application>
  <PresentationFormat>On-screen Show (16:9)</PresentationFormat>
  <Paragraphs>390</Paragraphs>
  <Slides>39</Slides>
  <Notes>39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Georgia</vt:lpstr>
      <vt:lpstr>simple-light-2</vt:lpstr>
      <vt:lpstr>Content: Meta Info</vt:lpstr>
      <vt:lpstr>Content: Meta Info</vt:lpstr>
      <vt:lpstr>Design of Additive Manufacturing Feedstocks with Enhanced Performance: Final Report</vt:lpstr>
      <vt:lpstr>Outline</vt:lpstr>
      <vt:lpstr>Outline</vt:lpstr>
      <vt:lpstr>Introduction</vt:lpstr>
      <vt:lpstr>Issues with Additive</vt:lpstr>
      <vt:lpstr>Fused Deposition Modeling</vt:lpstr>
      <vt:lpstr>Printing Filament: PLA</vt:lpstr>
      <vt:lpstr>Feedstock Resin</vt:lpstr>
      <vt:lpstr>Background: Reinforcing Material</vt:lpstr>
      <vt:lpstr>What is our Objective? </vt:lpstr>
      <vt:lpstr>Outline</vt:lpstr>
      <vt:lpstr>Fabrication Process Part One </vt:lpstr>
      <vt:lpstr>Fabrication Process Part Two</vt:lpstr>
      <vt:lpstr>Initial Setup</vt:lpstr>
      <vt:lpstr>Diameter Reduction</vt:lpstr>
      <vt:lpstr>Filament Production Methods Tested</vt:lpstr>
      <vt:lpstr>Final Filament Production Method</vt:lpstr>
      <vt:lpstr>Printing Set-up</vt:lpstr>
      <vt:lpstr>Printing with Different Diameters</vt:lpstr>
      <vt:lpstr>Outline</vt:lpstr>
      <vt:lpstr>Tensile Testing</vt:lpstr>
      <vt:lpstr>Tensile Testing</vt:lpstr>
      <vt:lpstr>Tensile Testing: Ultimate Tensile Strength</vt:lpstr>
      <vt:lpstr>Tensile Testing: Young’s Modulus</vt:lpstr>
      <vt:lpstr>Tensile Testing: Elongation</vt:lpstr>
      <vt:lpstr>Tensile Testing: In-house vs. Village Plastics</vt:lpstr>
      <vt:lpstr>Tensile Fracture Surface</vt:lpstr>
      <vt:lpstr>Impact Testing</vt:lpstr>
      <vt:lpstr>Impact Data</vt:lpstr>
      <vt:lpstr>Impact Fracture Surface</vt:lpstr>
      <vt:lpstr>Differential Scanning Calorimetry (DSC)</vt:lpstr>
      <vt:lpstr>PowerPoint Presentation</vt:lpstr>
      <vt:lpstr>Outline</vt:lpstr>
      <vt:lpstr>Conclusions</vt:lpstr>
      <vt:lpstr> Difficulties/Retrospective</vt:lpstr>
      <vt:lpstr>Extruder Recommendations</vt:lpstr>
      <vt:lpstr>Special Thanks</vt:lpstr>
      <vt:lpstr>References</vt:lpstr>
      <vt:lpstr>Thanks for Your Time and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of Additive Manufacturing Feedstocks with Enhanced Performance: Final Report</dc:title>
  <dc:creator>Duncan Greeley</dc:creator>
  <cp:lastModifiedBy>Duncan Greeley</cp:lastModifiedBy>
  <cp:revision>5</cp:revision>
  <dcterms:modified xsi:type="dcterms:W3CDTF">2016-04-27T15:22:26Z</dcterms:modified>
</cp:coreProperties>
</file>