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56" r:id="rId2"/>
    <p:sldId id="257" r:id="rId3"/>
    <p:sldId id="258" r:id="rId4"/>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58595B"/>
    <a:srgbClr val="FF8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42"/>
    <p:restoredTop sz="95090"/>
  </p:normalViewPr>
  <p:slideViewPr>
    <p:cSldViewPr snapToGrid="0">
      <p:cViewPr varScale="1">
        <p:scale>
          <a:sx n="26" d="100"/>
          <a:sy n="26" d="100"/>
        </p:scale>
        <p:origin x="1816"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36711B-782D-4A6A-8C7B-B755AF606057}" type="doc">
      <dgm:prSet loTypeId="urn:microsoft.com/office/officeart/2005/8/layout/process1" loCatId="process" qsTypeId="urn:microsoft.com/office/officeart/2005/8/quickstyle/simple4" qsCatId="simple" csTypeId="urn:microsoft.com/office/officeart/2005/8/colors/accent2_2" csCatId="accent2" phldr="1"/>
      <dgm:spPr/>
      <dgm:t>
        <a:bodyPr/>
        <a:lstStyle/>
        <a:p>
          <a:endParaRPr lang="en-US"/>
        </a:p>
      </dgm:t>
    </dgm:pt>
    <dgm:pt modelId="{D62B57F1-B0BC-4A72-B1E7-575E02CBA634}">
      <dgm:prSet phldrT="[Text]" custT="1"/>
      <dgm:spPr/>
      <dgm:t>
        <a:bodyPr/>
        <a:lstStyle/>
        <a:p>
          <a:r>
            <a:rPr lang="en-US" sz="3200" dirty="0">
              <a:latin typeface="Tahoma" panose="020B0604030504040204" pitchFamily="34" charset="0"/>
              <a:ea typeface="Tahoma" panose="020B0604030504040204" pitchFamily="34" charset="0"/>
              <a:cs typeface="Tahoma" panose="020B0604030504040204" pitchFamily="34" charset="0"/>
            </a:rPr>
            <a:t>Is the patient a current cancer patient? </a:t>
          </a:r>
        </a:p>
      </dgm:t>
    </dgm:pt>
    <dgm:pt modelId="{BF66E57E-9A03-4355-99A3-2D443757FB41}" type="parTrans" cxnId="{74E2A691-7B81-45C8-A14A-88858DC89A94}">
      <dgm:prSet/>
      <dgm:spPr/>
      <dgm:t>
        <a:bodyPr/>
        <a:lstStyle/>
        <a:p>
          <a:endParaRPr lang="en-US" sz="3200"/>
        </a:p>
      </dgm:t>
    </dgm:pt>
    <dgm:pt modelId="{140BC1A0-AE90-47C0-8AA4-780C32E30B8E}" type="sibTrans" cxnId="{74E2A691-7B81-45C8-A14A-88858DC89A94}">
      <dgm:prSet custT="1"/>
      <dgm:spPr>
        <a:ln>
          <a:solidFill>
            <a:schemeClr val="tx1"/>
          </a:solidFill>
        </a:ln>
      </dgm:spPr>
      <dgm:t>
        <a:bodyPr/>
        <a:lstStyle/>
        <a:p>
          <a:endParaRPr lang="en-US" sz="3200"/>
        </a:p>
      </dgm:t>
    </dgm:pt>
    <dgm:pt modelId="{739E954F-F0DB-4131-B3EE-FF21377D6065}">
      <dgm:prSet phldrT="[Text]" custT="1"/>
      <dgm:spPr/>
      <dgm:t>
        <a:bodyPr/>
        <a:lstStyle/>
        <a:p>
          <a:r>
            <a:rPr lang="en-US" sz="3200" dirty="0">
              <a:latin typeface="Tahoma" panose="020B0604030504040204" pitchFamily="34" charset="0"/>
              <a:ea typeface="Tahoma" panose="020B0604030504040204" pitchFamily="34" charset="0"/>
              <a:cs typeface="Tahoma" panose="020B0604030504040204" pitchFamily="34" charset="0"/>
            </a:rPr>
            <a:t>If “yes,” the nurse will choose from the list which symptoms the patient is experiencing</a:t>
          </a:r>
        </a:p>
      </dgm:t>
    </dgm:pt>
    <dgm:pt modelId="{DCE71FE8-1E47-4130-A87F-8C0E457CF7DF}" type="parTrans" cxnId="{B5E176AA-1730-45EA-996C-2F7C4783D409}">
      <dgm:prSet/>
      <dgm:spPr/>
      <dgm:t>
        <a:bodyPr/>
        <a:lstStyle/>
        <a:p>
          <a:endParaRPr lang="en-US" sz="3200"/>
        </a:p>
      </dgm:t>
    </dgm:pt>
    <dgm:pt modelId="{29DDBB7D-CA2F-4987-B3B3-E58E49D4B251}" type="sibTrans" cxnId="{B5E176AA-1730-45EA-996C-2F7C4783D409}">
      <dgm:prSet custT="1"/>
      <dgm:spPr>
        <a:ln>
          <a:solidFill>
            <a:schemeClr val="tx1"/>
          </a:solidFill>
        </a:ln>
      </dgm:spPr>
      <dgm:t>
        <a:bodyPr/>
        <a:lstStyle/>
        <a:p>
          <a:endParaRPr lang="en-US" sz="3200" dirty="0"/>
        </a:p>
      </dgm:t>
    </dgm:pt>
    <dgm:pt modelId="{1CF5D862-7AB5-4FE9-9420-E0146EAE6021}">
      <dgm:prSet phldrT="[Text]" custT="1"/>
      <dgm:spPr/>
      <dgm:t>
        <a:bodyPr/>
        <a:lstStyle/>
        <a:p>
          <a:r>
            <a:rPr lang="en-US" sz="3200" dirty="0">
              <a:latin typeface="Tahoma" panose="020B0604030504040204" pitchFamily="34" charset="0"/>
              <a:ea typeface="Tahoma" panose="020B0604030504040204" pitchFamily="34" charset="0"/>
              <a:cs typeface="Tahoma" panose="020B0604030504040204" pitchFamily="34" charset="0"/>
            </a:rPr>
            <a:t>Once the symptom(s) are selected, the nurse will save the pop-up.  </a:t>
          </a:r>
        </a:p>
      </dgm:t>
    </dgm:pt>
    <dgm:pt modelId="{E16E8AFD-8BAE-4284-9820-18112B8E3B4C}" type="parTrans" cxnId="{AA1CC4EE-45B9-4160-B21A-C0F5693E37A2}">
      <dgm:prSet/>
      <dgm:spPr/>
      <dgm:t>
        <a:bodyPr/>
        <a:lstStyle/>
        <a:p>
          <a:endParaRPr lang="en-US" sz="3200"/>
        </a:p>
      </dgm:t>
    </dgm:pt>
    <dgm:pt modelId="{B050FF1B-0E7B-423A-A52E-6043154F4D84}" type="sibTrans" cxnId="{AA1CC4EE-45B9-4160-B21A-C0F5693E37A2}">
      <dgm:prSet custT="1"/>
      <dgm:spPr>
        <a:ln>
          <a:solidFill>
            <a:schemeClr val="tx1"/>
          </a:solidFill>
        </a:ln>
      </dgm:spPr>
      <dgm:t>
        <a:bodyPr/>
        <a:lstStyle/>
        <a:p>
          <a:endParaRPr lang="en-US" sz="3200"/>
        </a:p>
      </dgm:t>
    </dgm:pt>
    <dgm:pt modelId="{A0FA3C39-3113-4190-8FB5-A69440A50AFA}">
      <dgm:prSet phldrT="[Text]" custT="1"/>
      <dgm:spPr/>
      <dgm:t>
        <a:bodyPr/>
        <a:lstStyle/>
        <a:p>
          <a:r>
            <a:rPr lang="en-US" sz="3200" dirty="0">
              <a:latin typeface="Tahoma" panose="020B0604030504040204" pitchFamily="34" charset="0"/>
              <a:ea typeface="Tahoma" panose="020B0604030504040204" pitchFamily="34" charset="0"/>
              <a:cs typeface="Tahoma" panose="020B0604030504040204" pitchFamily="34" charset="0"/>
            </a:rPr>
            <a:t>If 2 or more symptoms were saved, palliative care receives a consult.</a:t>
          </a:r>
        </a:p>
      </dgm:t>
    </dgm:pt>
    <dgm:pt modelId="{F1F3BB3B-A82D-41DD-9743-698E340CD528}" type="parTrans" cxnId="{446B0E63-F081-4AB8-8E2B-83AB1B8BC08B}">
      <dgm:prSet/>
      <dgm:spPr/>
      <dgm:t>
        <a:bodyPr/>
        <a:lstStyle/>
        <a:p>
          <a:endParaRPr lang="en-US" sz="3200"/>
        </a:p>
      </dgm:t>
    </dgm:pt>
    <dgm:pt modelId="{2F526C7C-5481-40F6-AB6C-D7493BDD5F92}" type="sibTrans" cxnId="{446B0E63-F081-4AB8-8E2B-83AB1B8BC08B}">
      <dgm:prSet/>
      <dgm:spPr/>
      <dgm:t>
        <a:bodyPr/>
        <a:lstStyle/>
        <a:p>
          <a:endParaRPr lang="en-US" sz="3200"/>
        </a:p>
      </dgm:t>
    </dgm:pt>
    <dgm:pt modelId="{DDCB7DF7-E51F-4148-925D-7D0A53A409D7}">
      <dgm:prSet phldrT="[Text]" custT="1"/>
      <dgm:spPr/>
      <dgm:t>
        <a:bodyPr/>
        <a:lstStyle/>
        <a:p>
          <a:r>
            <a:rPr lang="en-US" sz="3200" dirty="0">
              <a:latin typeface="Tahoma" panose="020B0604030504040204" pitchFamily="34" charset="0"/>
              <a:ea typeface="Tahoma" panose="020B0604030504040204" pitchFamily="34" charset="0"/>
              <a:cs typeface="Tahoma" panose="020B0604030504040204" pitchFamily="34" charset="0"/>
            </a:rPr>
            <a:t>If “yes,” the nurse is directed to a pop-up that asks “Does the patient have any uncontrolled symptoms (pain/nausea/vomiting/fatigue/SOB) related to cancer</a:t>
          </a:r>
        </a:p>
      </dgm:t>
    </dgm:pt>
    <dgm:pt modelId="{5C1B596B-86FA-452A-93B3-F830C4D3E652}" type="parTrans" cxnId="{6A7DB50E-697B-49D2-8404-1FF672E5E906}">
      <dgm:prSet/>
      <dgm:spPr/>
      <dgm:t>
        <a:bodyPr/>
        <a:lstStyle/>
        <a:p>
          <a:endParaRPr lang="en-US" sz="3200"/>
        </a:p>
      </dgm:t>
    </dgm:pt>
    <dgm:pt modelId="{ACC78A38-BE80-408E-A006-AB3BD3191085}" type="sibTrans" cxnId="{6A7DB50E-697B-49D2-8404-1FF672E5E906}">
      <dgm:prSet custT="1"/>
      <dgm:spPr>
        <a:ln>
          <a:solidFill>
            <a:schemeClr val="tx1"/>
          </a:solidFill>
        </a:ln>
      </dgm:spPr>
      <dgm:t>
        <a:bodyPr/>
        <a:lstStyle/>
        <a:p>
          <a:endParaRPr lang="en-US" sz="3200"/>
        </a:p>
      </dgm:t>
    </dgm:pt>
    <dgm:pt modelId="{1B7FC792-A40E-45A2-86ED-EE34455D5FA9}" type="pres">
      <dgm:prSet presAssocID="{A336711B-782D-4A6A-8C7B-B755AF606057}" presName="Name0" presStyleCnt="0">
        <dgm:presLayoutVars>
          <dgm:dir/>
          <dgm:resizeHandles val="exact"/>
        </dgm:presLayoutVars>
      </dgm:prSet>
      <dgm:spPr/>
    </dgm:pt>
    <dgm:pt modelId="{11ADAE30-253F-4D9B-BCC4-3079111C9736}" type="pres">
      <dgm:prSet presAssocID="{D62B57F1-B0BC-4A72-B1E7-575E02CBA634}" presName="node" presStyleLbl="node1" presStyleIdx="0" presStyleCnt="5">
        <dgm:presLayoutVars>
          <dgm:bulletEnabled val="1"/>
        </dgm:presLayoutVars>
      </dgm:prSet>
      <dgm:spPr/>
    </dgm:pt>
    <dgm:pt modelId="{41F1E3FA-845B-4378-ABF1-E39C0CF6F0D3}" type="pres">
      <dgm:prSet presAssocID="{140BC1A0-AE90-47C0-8AA4-780C32E30B8E}" presName="sibTrans" presStyleLbl="sibTrans2D1" presStyleIdx="0" presStyleCnt="4" custScaleX="232215" custScaleY="264674"/>
      <dgm:spPr/>
    </dgm:pt>
    <dgm:pt modelId="{234F9547-122C-408F-BFB0-489D2B85955A}" type="pres">
      <dgm:prSet presAssocID="{140BC1A0-AE90-47C0-8AA4-780C32E30B8E}" presName="connectorText" presStyleLbl="sibTrans2D1" presStyleIdx="0" presStyleCnt="4"/>
      <dgm:spPr/>
    </dgm:pt>
    <dgm:pt modelId="{0486C814-99A3-44AD-881D-C00EA575C43E}" type="pres">
      <dgm:prSet presAssocID="{DDCB7DF7-E51F-4148-925D-7D0A53A409D7}" presName="node" presStyleLbl="node1" presStyleIdx="1" presStyleCnt="5">
        <dgm:presLayoutVars>
          <dgm:bulletEnabled val="1"/>
        </dgm:presLayoutVars>
      </dgm:prSet>
      <dgm:spPr/>
    </dgm:pt>
    <dgm:pt modelId="{E9AA4C42-555D-48B8-A30B-FC22771D3494}" type="pres">
      <dgm:prSet presAssocID="{ACC78A38-BE80-408E-A006-AB3BD3191085}" presName="sibTrans" presStyleLbl="sibTrans2D1" presStyleIdx="1" presStyleCnt="4" custScaleX="232215" custScaleY="264674"/>
      <dgm:spPr/>
    </dgm:pt>
    <dgm:pt modelId="{9082EF3F-7AEE-4EB3-A5A7-0737AEF0181D}" type="pres">
      <dgm:prSet presAssocID="{ACC78A38-BE80-408E-A006-AB3BD3191085}" presName="connectorText" presStyleLbl="sibTrans2D1" presStyleIdx="1" presStyleCnt="4"/>
      <dgm:spPr/>
    </dgm:pt>
    <dgm:pt modelId="{62234AD2-2D8E-4FFB-B1D5-1F7DDD95D7C0}" type="pres">
      <dgm:prSet presAssocID="{739E954F-F0DB-4131-B3EE-FF21377D6065}" presName="node" presStyleLbl="node1" presStyleIdx="2" presStyleCnt="5">
        <dgm:presLayoutVars>
          <dgm:bulletEnabled val="1"/>
        </dgm:presLayoutVars>
      </dgm:prSet>
      <dgm:spPr/>
    </dgm:pt>
    <dgm:pt modelId="{27EF4144-9D74-447B-AAF9-FEF70B67E795}" type="pres">
      <dgm:prSet presAssocID="{29DDBB7D-CA2F-4987-B3B3-E58E49D4B251}" presName="sibTrans" presStyleLbl="sibTrans2D1" presStyleIdx="2" presStyleCnt="4" custScaleX="232215" custScaleY="264674"/>
      <dgm:spPr/>
    </dgm:pt>
    <dgm:pt modelId="{2FDE9B2C-B793-4790-9621-DDD0EC9E62B0}" type="pres">
      <dgm:prSet presAssocID="{29DDBB7D-CA2F-4987-B3B3-E58E49D4B251}" presName="connectorText" presStyleLbl="sibTrans2D1" presStyleIdx="2" presStyleCnt="4"/>
      <dgm:spPr/>
    </dgm:pt>
    <dgm:pt modelId="{6553091E-579E-4338-9CB7-9F023154033F}" type="pres">
      <dgm:prSet presAssocID="{1CF5D862-7AB5-4FE9-9420-E0146EAE6021}" presName="node" presStyleLbl="node1" presStyleIdx="3" presStyleCnt="5">
        <dgm:presLayoutVars>
          <dgm:bulletEnabled val="1"/>
        </dgm:presLayoutVars>
      </dgm:prSet>
      <dgm:spPr/>
    </dgm:pt>
    <dgm:pt modelId="{5E7CB722-561C-4F3A-B95C-AF2586F393E9}" type="pres">
      <dgm:prSet presAssocID="{B050FF1B-0E7B-423A-A52E-6043154F4D84}" presName="sibTrans" presStyleLbl="sibTrans2D1" presStyleIdx="3" presStyleCnt="4" custScaleX="232214" custScaleY="264674"/>
      <dgm:spPr/>
    </dgm:pt>
    <dgm:pt modelId="{E177636D-6F32-4BBD-A6F3-C02C82C24639}" type="pres">
      <dgm:prSet presAssocID="{B050FF1B-0E7B-423A-A52E-6043154F4D84}" presName="connectorText" presStyleLbl="sibTrans2D1" presStyleIdx="3" presStyleCnt="4"/>
      <dgm:spPr/>
    </dgm:pt>
    <dgm:pt modelId="{1C4F3686-15B1-4636-9EE7-2218B5EE6788}" type="pres">
      <dgm:prSet presAssocID="{A0FA3C39-3113-4190-8FB5-A69440A50AFA}" presName="node" presStyleLbl="node1" presStyleIdx="4" presStyleCnt="5">
        <dgm:presLayoutVars>
          <dgm:bulletEnabled val="1"/>
        </dgm:presLayoutVars>
      </dgm:prSet>
      <dgm:spPr/>
    </dgm:pt>
  </dgm:ptLst>
  <dgm:cxnLst>
    <dgm:cxn modelId="{065C0704-FF46-4A26-A6FF-ACFF1AD2D1B9}" type="presOf" srcId="{1CF5D862-7AB5-4FE9-9420-E0146EAE6021}" destId="{6553091E-579E-4338-9CB7-9F023154033F}" srcOrd="0" destOrd="0" presId="urn:microsoft.com/office/officeart/2005/8/layout/process1"/>
    <dgm:cxn modelId="{6A7DB50E-697B-49D2-8404-1FF672E5E906}" srcId="{A336711B-782D-4A6A-8C7B-B755AF606057}" destId="{DDCB7DF7-E51F-4148-925D-7D0A53A409D7}" srcOrd="1" destOrd="0" parTransId="{5C1B596B-86FA-452A-93B3-F830C4D3E652}" sibTransId="{ACC78A38-BE80-408E-A006-AB3BD3191085}"/>
    <dgm:cxn modelId="{08359039-BFC1-47BD-A708-882BDE408E6C}" type="presOf" srcId="{DDCB7DF7-E51F-4148-925D-7D0A53A409D7}" destId="{0486C814-99A3-44AD-881D-C00EA575C43E}" srcOrd="0" destOrd="0" presId="urn:microsoft.com/office/officeart/2005/8/layout/process1"/>
    <dgm:cxn modelId="{1C0CD044-329B-41F6-8AED-C234E2D3285D}" type="presOf" srcId="{ACC78A38-BE80-408E-A006-AB3BD3191085}" destId="{9082EF3F-7AEE-4EB3-A5A7-0737AEF0181D}" srcOrd="1" destOrd="0" presId="urn:microsoft.com/office/officeart/2005/8/layout/process1"/>
    <dgm:cxn modelId="{2D852546-63D4-40C8-9A03-A0A48992F5BB}" type="presOf" srcId="{B050FF1B-0E7B-423A-A52E-6043154F4D84}" destId="{E177636D-6F32-4BBD-A6F3-C02C82C24639}" srcOrd="1" destOrd="0" presId="urn:microsoft.com/office/officeart/2005/8/layout/process1"/>
    <dgm:cxn modelId="{17CD0749-C14B-469D-A3C6-3F44F44C34AA}" type="presOf" srcId="{29DDBB7D-CA2F-4987-B3B3-E58E49D4B251}" destId="{27EF4144-9D74-447B-AAF9-FEF70B67E795}" srcOrd="0" destOrd="0" presId="urn:microsoft.com/office/officeart/2005/8/layout/process1"/>
    <dgm:cxn modelId="{3F4EDF49-38E5-4875-8A7D-8734578AB416}" type="presOf" srcId="{140BC1A0-AE90-47C0-8AA4-780C32E30B8E}" destId="{234F9547-122C-408F-BFB0-489D2B85955A}" srcOrd="1" destOrd="0" presId="urn:microsoft.com/office/officeart/2005/8/layout/process1"/>
    <dgm:cxn modelId="{446B0E63-F081-4AB8-8E2B-83AB1B8BC08B}" srcId="{A336711B-782D-4A6A-8C7B-B755AF606057}" destId="{A0FA3C39-3113-4190-8FB5-A69440A50AFA}" srcOrd="4" destOrd="0" parTransId="{F1F3BB3B-A82D-41DD-9743-698E340CD528}" sibTransId="{2F526C7C-5481-40F6-AB6C-D7493BDD5F92}"/>
    <dgm:cxn modelId="{74E2A691-7B81-45C8-A14A-88858DC89A94}" srcId="{A336711B-782D-4A6A-8C7B-B755AF606057}" destId="{D62B57F1-B0BC-4A72-B1E7-575E02CBA634}" srcOrd="0" destOrd="0" parTransId="{BF66E57E-9A03-4355-99A3-2D443757FB41}" sibTransId="{140BC1A0-AE90-47C0-8AA4-780C32E30B8E}"/>
    <dgm:cxn modelId="{518E74A6-338E-406C-9AC6-8F3E2A424E54}" type="presOf" srcId="{A0FA3C39-3113-4190-8FB5-A69440A50AFA}" destId="{1C4F3686-15B1-4636-9EE7-2218B5EE6788}" srcOrd="0" destOrd="0" presId="urn:microsoft.com/office/officeart/2005/8/layout/process1"/>
    <dgm:cxn modelId="{B5E176AA-1730-45EA-996C-2F7C4783D409}" srcId="{A336711B-782D-4A6A-8C7B-B755AF606057}" destId="{739E954F-F0DB-4131-B3EE-FF21377D6065}" srcOrd="2" destOrd="0" parTransId="{DCE71FE8-1E47-4130-A87F-8C0E457CF7DF}" sibTransId="{29DDBB7D-CA2F-4987-B3B3-E58E49D4B251}"/>
    <dgm:cxn modelId="{5E895AB3-3707-4C4F-9849-3B0CFA30D8AF}" type="presOf" srcId="{A336711B-782D-4A6A-8C7B-B755AF606057}" destId="{1B7FC792-A40E-45A2-86ED-EE34455D5FA9}" srcOrd="0" destOrd="0" presId="urn:microsoft.com/office/officeart/2005/8/layout/process1"/>
    <dgm:cxn modelId="{03BB3AC2-BD3C-4927-961C-E6CCF146E263}" type="presOf" srcId="{D62B57F1-B0BC-4A72-B1E7-575E02CBA634}" destId="{11ADAE30-253F-4D9B-BCC4-3079111C9736}" srcOrd="0" destOrd="0" presId="urn:microsoft.com/office/officeart/2005/8/layout/process1"/>
    <dgm:cxn modelId="{881105D0-B71F-484B-9DAC-2D31BC9AEF18}" type="presOf" srcId="{140BC1A0-AE90-47C0-8AA4-780C32E30B8E}" destId="{41F1E3FA-845B-4378-ABF1-E39C0CF6F0D3}" srcOrd="0" destOrd="0" presId="urn:microsoft.com/office/officeart/2005/8/layout/process1"/>
    <dgm:cxn modelId="{BE34E2D3-6577-4068-933D-56A15FE3043F}" type="presOf" srcId="{739E954F-F0DB-4131-B3EE-FF21377D6065}" destId="{62234AD2-2D8E-4FFB-B1D5-1F7DDD95D7C0}" srcOrd="0" destOrd="0" presId="urn:microsoft.com/office/officeart/2005/8/layout/process1"/>
    <dgm:cxn modelId="{030003D8-4365-4590-9E3D-AB60EC2F767C}" type="presOf" srcId="{B050FF1B-0E7B-423A-A52E-6043154F4D84}" destId="{5E7CB722-561C-4F3A-B95C-AF2586F393E9}" srcOrd="0" destOrd="0" presId="urn:microsoft.com/office/officeart/2005/8/layout/process1"/>
    <dgm:cxn modelId="{AA1CC4EE-45B9-4160-B21A-C0F5693E37A2}" srcId="{A336711B-782D-4A6A-8C7B-B755AF606057}" destId="{1CF5D862-7AB5-4FE9-9420-E0146EAE6021}" srcOrd="3" destOrd="0" parTransId="{E16E8AFD-8BAE-4284-9820-18112B8E3B4C}" sibTransId="{B050FF1B-0E7B-423A-A52E-6043154F4D84}"/>
    <dgm:cxn modelId="{CD7609F4-44AE-4B05-8CE5-F7697D77929E}" type="presOf" srcId="{29DDBB7D-CA2F-4987-B3B3-E58E49D4B251}" destId="{2FDE9B2C-B793-4790-9621-DDD0EC9E62B0}" srcOrd="1" destOrd="0" presId="urn:microsoft.com/office/officeart/2005/8/layout/process1"/>
    <dgm:cxn modelId="{D639F8F5-9E66-4716-8886-DE961D54BAC9}" type="presOf" srcId="{ACC78A38-BE80-408E-A006-AB3BD3191085}" destId="{E9AA4C42-555D-48B8-A30B-FC22771D3494}" srcOrd="0" destOrd="0" presId="urn:microsoft.com/office/officeart/2005/8/layout/process1"/>
    <dgm:cxn modelId="{C98B3E52-AEBB-40CA-ADB5-AAAEBCA0A00A}" type="presParOf" srcId="{1B7FC792-A40E-45A2-86ED-EE34455D5FA9}" destId="{11ADAE30-253F-4D9B-BCC4-3079111C9736}" srcOrd="0" destOrd="0" presId="urn:microsoft.com/office/officeart/2005/8/layout/process1"/>
    <dgm:cxn modelId="{BB1853C9-6376-4C9B-8BB6-7DE935434D9A}" type="presParOf" srcId="{1B7FC792-A40E-45A2-86ED-EE34455D5FA9}" destId="{41F1E3FA-845B-4378-ABF1-E39C0CF6F0D3}" srcOrd="1" destOrd="0" presId="urn:microsoft.com/office/officeart/2005/8/layout/process1"/>
    <dgm:cxn modelId="{C988A68D-1DDC-46BE-A1F3-21725D18B395}" type="presParOf" srcId="{41F1E3FA-845B-4378-ABF1-E39C0CF6F0D3}" destId="{234F9547-122C-408F-BFB0-489D2B85955A}" srcOrd="0" destOrd="0" presId="urn:microsoft.com/office/officeart/2005/8/layout/process1"/>
    <dgm:cxn modelId="{F547CC06-93A4-4A68-B094-39E73D246C6A}" type="presParOf" srcId="{1B7FC792-A40E-45A2-86ED-EE34455D5FA9}" destId="{0486C814-99A3-44AD-881D-C00EA575C43E}" srcOrd="2" destOrd="0" presId="urn:microsoft.com/office/officeart/2005/8/layout/process1"/>
    <dgm:cxn modelId="{D84C25C4-0AF2-4A8E-AC2D-B886ADCC9FBE}" type="presParOf" srcId="{1B7FC792-A40E-45A2-86ED-EE34455D5FA9}" destId="{E9AA4C42-555D-48B8-A30B-FC22771D3494}" srcOrd="3" destOrd="0" presId="urn:microsoft.com/office/officeart/2005/8/layout/process1"/>
    <dgm:cxn modelId="{071AA88A-4048-48B7-BBFA-A9FD03521BD1}" type="presParOf" srcId="{E9AA4C42-555D-48B8-A30B-FC22771D3494}" destId="{9082EF3F-7AEE-4EB3-A5A7-0737AEF0181D}" srcOrd="0" destOrd="0" presId="urn:microsoft.com/office/officeart/2005/8/layout/process1"/>
    <dgm:cxn modelId="{5F52C002-B765-4ED5-A180-5FED385AFBFA}" type="presParOf" srcId="{1B7FC792-A40E-45A2-86ED-EE34455D5FA9}" destId="{62234AD2-2D8E-4FFB-B1D5-1F7DDD95D7C0}" srcOrd="4" destOrd="0" presId="urn:microsoft.com/office/officeart/2005/8/layout/process1"/>
    <dgm:cxn modelId="{EDBB6720-A648-4009-A9F2-5E496C3511EA}" type="presParOf" srcId="{1B7FC792-A40E-45A2-86ED-EE34455D5FA9}" destId="{27EF4144-9D74-447B-AAF9-FEF70B67E795}" srcOrd="5" destOrd="0" presId="urn:microsoft.com/office/officeart/2005/8/layout/process1"/>
    <dgm:cxn modelId="{49326037-8FA4-4335-B5AA-E24BD2A48EF1}" type="presParOf" srcId="{27EF4144-9D74-447B-AAF9-FEF70B67E795}" destId="{2FDE9B2C-B793-4790-9621-DDD0EC9E62B0}" srcOrd="0" destOrd="0" presId="urn:microsoft.com/office/officeart/2005/8/layout/process1"/>
    <dgm:cxn modelId="{B13451F1-736B-4386-8F4F-EFD4DC7575F1}" type="presParOf" srcId="{1B7FC792-A40E-45A2-86ED-EE34455D5FA9}" destId="{6553091E-579E-4338-9CB7-9F023154033F}" srcOrd="6" destOrd="0" presId="urn:microsoft.com/office/officeart/2005/8/layout/process1"/>
    <dgm:cxn modelId="{75B92F79-CAF0-4AF1-A634-AA0EEB86EDE4}" type="presParOf" srcId="{1B7FC792-A40E-45A2-86ED-EE34455D5FA9}" destId="{5E7CB722-561C-4F3A-B95C-AF2586F393E9}" srcOrd="7" destOrd="0" presId="urn:microsoft.com/office/officeart/2005/8/layout/process1"/>
    <dgm:cxn modelId="{33CF1E13-87F8-412B-864B-363BB23CE47A}" type="presParOf" srcId="{5E7CB722-561C-4F3A-B95C-AF2586F393E9}" destId="{E177636D-6F32-4BBD-A6F3-C02C82C24639}" srcOrd="0" destOrd="0" presId="urn:microsoft.com/office/officeart/2005/8/layout/process1"/>
    <dgm:cxn modelId="{7099EFD0-C0D3-48B7-A7C9-D086015D0DE0}" type="presParOf" srcId="{1B7FC792-A40E-45A2-86ED-EE34455D5FA9}" destId="{1C4F3686-15B1-4636-9EE7-2218B5EE6788}"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DAE30-253F-4D9B-BCC4-3079111C9736}">
      <dsp:nvSpPr>
        <dsp:cNvPr id="0" name=""/>
        <dsp:cNvSpPr/>
      </dsp:nvSpPr>
      <dsp:spPr>
        <a:xfrm>
          <a:off x="14799" y="1142539"/>
          <a:ext cx="2292755" cy="8391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ahoma" panose="020B0604030504040204" pitchFamily="34" charset="0"/>
              <a:ea typeface="Tahoma" panose="020B0604030504040204" pitchFamily="34" charset="0"/>
              <a:cs typeface="Tahoma" panose="020B0604030504040204" pitchFamily="34" charset="0"/>
            </a:rPr>
            <a:t>Is the patient a current cancer patient? </a:t>
          </a:r>
        </a:p>
      </dsp:txBody>
      <dsp:txXfrm>
        <a:off x="81952" y="1209692"/>
        <a:ext cx="2158449" cy="8256774"/>
      </dsp:txXfrm>
    </dsp:sp>
    <dsp:sp modelId="{41F1E3FA-845B-4378-ABF1-E39C0CF6F0D3}">
      <dsp:nvSpPr>
        <dsp:cNvPr id="0" name=""/>
        <dsp:cNvSpPr/>
      </dsp:nvSpPr>
      <dsp:spPr>
        <a:xfrm>
          <a:off x="2215505" y="4585606"/>
          <a:ext cx="1128713" cy="1504945"/>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2215505" y="4886595"/>
        <a:ext cx="790099" cy="902967"/>
      </dsp:txXfrm>
    </dsp:sp>
    <dsp:sp modelId="{0486C814-99A3-44AD-881D-C00EA575C43E}">
      <dsp:nvSpPr>
        <dsp:cNvPr id="0" name=""/>
        <dsp:cNvSpPr/>
      </dsp:nvSpPr>
      <dsp:spPr>
        <a:xfrm>
          <a:off x="3224656" y="1142539"/>
          <a:ext cx="2292755" cy="8391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ahoma" panose="020B0604030504040204" pitchFamily="34" charset="0"/>
              <a:ea typeface="Tahoma" panose="020B0604030504040204" pitchFamily="34" charset="0"/>
              <a:cs typeface="Tahoma" panose="020B0604030504040204" pitchFamily="34" charset="0"/>
            </a:rPr>
            <a:t>If “yes,” the nurse is directed to a pop-up that asks “Does the patient have any uncontrolled symptoms (pain/nausea/vomiting/fatigue/SOB) related to cancer</a:t>
          </a:r>
        </a:p>
      </dsp:txBody>
      <dsp:txXfrm>
        <a:off x="3291809" y="1209692"/>
        <a:ext cx="2158449" cy="8256774"/>
      </dsp:txXfrm>
    </dsp:sp>
    <dsp:sp modelId="{E9AA4C42-555D-48B8-A30B-FC22771D3494}">
      <dsp:nvSpPr>
        <dsp:cNvPr id="0" name=""/>
        <dsp:cNvSpPr/>
      </dsp:nvSpPr>
      <dsp:spPr>
        <a:xfrm>
          <a:off x="5425362" y="4585606"/>
          <a:ext cx="1128713" cy="1504945"/>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5425362" y="4886595"/>
        <a:ext cx="790099" cy="902967"/>
      </dsp:txXfrm>
    </dsp:sp>
    <dsp:sp modelId="{62234AD2-2D8E-4FFB-B1D5-1F7DDD95D7C0}">
      <dsp:nvSpPr>
        <dsp:cNvPr id="0" name=""/>
        <dsp:cNvSpPr/>
      </dsp:nvSpPr>
      <dsp:spPr>
        <a:xfrm>
          <a:off x="6434513" y="1142539"/>
          <a:ext cx="2292755" cy="8391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ahoma" panose="020B0604030504040204" pitchFamily="34" charset="0"/>
              <a:ea typeface="Tahoma" panose="020B0604030504040204" pitchFamily="34" charset="0"/>
              <a:cs typeface="Tahoma" panose="020B0604030504040204" pitchFamily="34" charset="0"/>
            </a:rPr>
            <a:t>If “yes,” the nurse will choose from the list which symptoms the patient is experiencing</a:t>
          </a:r>
        </a:p>
      </dsp:txBody>
      <dsp:txXfrm>
        <a:off x="6501666" y="1209692"/>
        <a:ext cx="2158449" cy="8256774"/>
      </dsp:txXfrm>
    </dsp:sp>
    <dsp:sp modelId="{27EF4144-9D74-447B-AAF9-FEF70B67E795}">
      <dsp:nvSpPr>
        <dsp:cNvPr id="0" name=""/>
        <dsp:cNvSpPr/>
      </dsp:nvSpPr>
      <dsp:spPr>
        <a:xfrm>
          <a:off x="8635219" y="4585606"/>
          <a:ext cx="1128713" cy="1504945"/>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8635219" y="4886595"/>
        <a:ext cx="790099" cy="902967"/>
      </dsp:txXfrm>
    </dsp:sp>
    <dsp:sp modelId="{6553091E-579E-4338-9CB7-9F023154033F}">
      <dsp:nvSpPr>
        <dsp:cNvPr id="0" name=""/>
        <dsp:cNvSpPr/>
      </dsp:nvSpPr>
      <dsp:spPr>
        <a:xfrm>
          <a:off x="9644371" y="1142539"/>
          <a:ext cx="2292755" cy="8391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ahoma" panose="020B0604030504040204" pitchFamily="34" charset="0"/>
              <a:ea typeface="Tahoma" panose="020B0604030504040204" pitchFamily="34" charset="0"/>
              <a:cs typeface="Tahoma" panose="020B0604030504040204" pitchFamily="34" charset="0"/>
            </a:rPr>
            <a:t>Once the symptom(s) are selected, the nurse will save the pop-up.  </a:t>
          </a:r>
        </a:p>
      </dsp:txBody>
      <dsp:txXfrm>
        <a:off x="9711524" y="1209692"/>
        <a:ext cx="2158449" cy="8256774"/>
      </dsp:txXfrm>
    </dsp:sp>
    <dsp:sp modelId="{5E7CB722-561C-4F3A-B95C-AF2586F393E9}">
      <dsp:nvSpPr>
        <dsp:cNvPr id="0" name=""/>
        <dsp:cNvSpPr/>
      </dsp:nvSpPr>
      <dsp:spPr>
        <a:xfrm>
          <a:off x="11845079" y="4585606"/>
          <a:ext cx="1128708" cy="1504945"/>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solidFill>
            <a:schemeClr val="tx1"/>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1845079" y="4886595"/>
        <a:ext cx="790096" cy="902967"/>
      </dsp:txXfrm>
    </dsp:sp>
    <dsp:sp modelId="{1C4F3686-15B1-4636-9EE7-2218B5EE6788}">
      <dsp:nvSpPr>
        <dsp:cNvPr id="0" name=""/>
        <dsp:cNvSpPr/>
      </dsp:nvSpPr>
      <dsp:spPr>
        <a:xfrm>
          <a:off x="12854228" y="1142539"/>
          <a:ext cx="2292755" cy="839108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ahoma" panose="020B0604030504040204" pitchFamily="34" charset="0"/>
              <a:ea typeface="Tahoma" panose="020B0604030504040204" pitchFamily="34" charset="0"/>
              <a:cs typeface="Tahoma" panose="020B0604030504040204" pitchFamily="34" charset="0"/>
            </a:rPr>
            <a:t>If 2 or more symptoms were saved, palliative care receives a consult.</a:t>
          </a:r>
        </a:p>
      </dsp:txBody>
      <dsp:txXfrm>
        <a:off x="12921381" y="1209692"/>
        <a:ext cx="2158449" cy="82567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E53680-8052-DE42-BF5D-D059B7CE7FFE}" type="datetimeFigureOut">
              <a:rPr lang="en-US" smtClean="0"/>
              <a:t>7/12/24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C7E5D-777A-1F47-970C-42E9944AB04C}" type="slidenum">
              <a:rPr lang="en-US" smtClean="0"/>
              <a:t>‹#›</a:t>
            </a:fld>
            <a:endParaRPr lang="en-US"/>
          </a:p>
        </p:txBody>
      </p:sp>
    </p:spTree>
    <p:extLst>
      <p:ext uri="{BB962C8B-B14F-4D97-AF65-F5344CB8AC3E}">
        <p14:creationId xmlns:p14="http://schemas.microsoft.com/office/powerpoint/2010/main" val="128976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C7E5D-777A-1F47-970C-42E9944AB04C}" type="slidenum">
              <a:rPr lang="en-US" smtClean="0"/>
              <a:t>3</a:t>
            </a:fld>
            <a:endParaRPr lang="en-US"/>
          </a:p>
        </p:txBody>
      </p:sp>
    </p:spTree>
    <p:extLst>
      <p:ext uri="{BB962C8B-B14F-4D97-AF65-F5344CB8AC3E}">
        <p14:creationId xmlns:p14="http://schemas.microsoft.com/office/powerpoint/2010/main" val="1262465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7/12/24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803024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7/12/24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67979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7484D6-EFB2-4F47-83AC-30C66900A92C}" type="datetimeFigureOut">
              <a:rPr lang="en-US" smtClean="0"/>
              <a:t>7/12/24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26645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7484D6-EFB2-4F47-83AC-30C66900A92C}" type="datetimeFigureOut">
              <a:rPr lang="en-US" smtClean="0"/>
              <a:t>7/12/24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234894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7484D6-EFB2-4F47-83AC-30C66900A92C}" type="datetimeFigureOut">
              <a:rPr lang="en-US" smtClean="0"/>
              <a:t>7/12/24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66364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7484D6-EFB2-4F47-83AC-30C66900A92C}" type="datetimeFigureOut">
              <a:rPr lang="en-US" smtClean="0"/>
              <a:t>7/12/24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40005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484D6-EFB2-4F47-83AC-30C66900A92C}" type="datetimeFigureOut">
              <a:rPr lang="en-US" smtClean="0"/>
              <a:t>7/12/24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393344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67484D6-EFB2-4F47-83AC-30C66900A92C}" type="datetimeFigureOut">
              <a:rPr lang="en-US" smtClean="0"/>
              <a:t>7/12/24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3595991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67484D6-EFB2-4F47-83AC-30C66900A92C}" type="datetimeFigureOut">
              <a:rPr lang="en-US" smtClean="0"/>
              <a:t>7/12/24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280339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7/12/24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16037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7484D6-EFB2-4F47-83AC-30C66900A92C}" type="datetimeFigureOut">
              <a:rPr lang="en-US" smtClean="0"/>
              <a:t>7/12/24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151A2E-B670-5743-8E0B-F594C80B7CAA}" type="slidenum">
              <a:rPr lang="en-US" smtClean="0"/>
              <a:t>‹#›</a:t>
            </a:fld>
            <a:endParaRPr lang="en-US"/>
          </a:p>
        </p:txBody>
      </p:sp>
    </p:spTree>
    <p:extLst>
      <p:ext uri="{BB962C8B-B14F-4D97-AF65-F5344CB8AC3E}">
        <p14:creationId xmlns:p14="http://schemas.microsoft.com/office/powerpoint/2010/main" val="1010810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767484D6-EFB2-4F47-83AC-30C66900A92C}" type="datetimeFigureOut">
              <a:rPr lang="en-US" smtClean="0"/>
              <a:t>7/12/24</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CE151A2E-B670-5743-8E0B-F594C80B7CAA}" type="slidenum">
              <a:rPr lang="en-US" smtClean="0"/>
              <a:t>‹#›</a:t>
            </a:fld>
            <a:endParaRPr lang="en-US"/>
          </a:p>
        </p:txBody>
      </p:sp>
    </p:spTree>
    <p:extLst>
      <p:ext uri="{BB962C8B-B14F-4D97-AF65-F5344CB8AC3E}">
        <p14:creationId xmlns:p14="http://schemas.microsoft.com/office/powerpoint/2010/main" val="1475145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6" Type="http://schemas.openxmlformats.org/officeDocument/2006/relationships/image" Target="../media/image15.sv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0450C0-D108-D1CA-D8BD-463066F6F0ED}"/>
              </a:ext>
            </a:extLst>
          </p:cNvPr>
          <p:cNvSpPr txBox="1"/>
          <p:nvPr/>
        </p:nvSpPr>
        <p:spPr>
          <a:xfrm>
            <a:off x="9960965" y="1377497"/>
            <a:ext cx="32694372" cy="4236994"/>
          </a:xfrm>
          <a:prstGeom prst="rect">
            <a:avLst/>
          </a:prstGeom>
          <a:noFill/>
          <a:ln>
            <a:noFill/>
          </a:ln>
        </p:spPr>
        <p:txBody>
          <a:bodyPr wrap="square" rtlCol="0">
            <a:spAutoFit/>
          </a:bodyPr>
          <a:lstStyle/>
          <a:p>
            <a:pPr algn="ctr"/>
            <a:r>
              <a:rPr lang="en-US" sz="7200" b="1" dirty="0">
                <a:solidFill>
                  <a:srgbClr val="000000"/>
                </a:solidFill>
                <a:effectLst/>
                <a:latin typeface="Tahoma" panose="020B0604030504040204" pitchFamily="34" charset="0"/>
                <a:ea typeface="Tahoma" panose="020B0604030504040204" pitchFamily="34" charset="0"/>
              </a:rPr>
              <a:t>Effects of Nurse-Led Triage Tool to Initiate Palliative Care Consult for Cancer Patients Being Treated in the Emergency Department</a:t>
            </a:r>
            <a:endParaRPr lang="en-US" sz="9600" b="1" dirty="0">
              <a:solidFill>
                <a:srgbClr val="000000"/>
              </a:solidFill>
              <a:effectLst/>
              <a:latin typeface="Tahoma" panose="020B0604030504040204" pitchFamily="34" charset="0"/>
              <a:ea typeface="Tahoma" panose="020B0604030504040204" pitchFamily="34" charset="0"/>
            </a:endParaRPr>
          </a:p>
          <a:p>
            <a:pPr algn="ctr"/>
            <a:endParaRPr lang="en-US" sz="800" b="1" i="1" dirty="0">
              <a:solidFill>
                <a:srgbClr val="58595B"/>
              </a:solidFill>
              <a:latin typeface="Helvetica" pitchFamily="2" charset="0"/>
              <a:ea typeface="Verdana" panose="020B0604030504040204" pitchFamily="34" charset="0"/>
              <a:cs typeface="Arial" panose="020B0604020202020204" pitchFamily="34" charset="0"/>
            </a:endParaRPr>
          </a:p>
          <a:p>
            <a:pPr algn="ctr"/>
            <a:r>
              <a:rPr lang="en-US" sz="4400" dirty="0"/>
              <a:t>Kelsie Peterson BSN, RN; Samantha Bauer, DNP, FNP-C </a:t>
            </a:r>
          </a:p>
          <a:p>
            <a:endParaRPr lang="en-US" sz="7333" i="1" dirty="0">
              <a:latin typeface="Helvetica" pitchFamily="2" charset="0"/>
              <a:ea typeface="Verdana" panose="020B060403050404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417F368-AA31-7BE0-CE97-AF29E0184532}"/>
              </a:ext>
            </a:extLst>
          </p:cNvPr>
          <p:cNvSpPr/>
          <p:nvPr/>
        </p:nvSpPr>
        <p:spPr>
          <a:xfrm>
            <a:off x="13249131" y="5569840"/>
            <a:ext cx="16868920" cy="27348560"/>
          </a:xfrm>
          <a:prstGeom prst="rect">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4">
            <a:extLst>
              <a:ext uri="{FF2B5EF4-FFF2-40B4-BE49-F238E27FC236}">
                <a16:creationId xmlns:a16="http://schemas.microsoft.com/office/drawing/2014/main" id="{E294D2F0-D127-E2F5-B4C3-AD22890BEFD2}"/>
              </a:ext>
            </a:extLst>
          </p:cNvPr>
          <p:cNvSpPr>
            <a:spLocks noGrp="1"/>
          </p:cNvSpPr>
          <p:nvPr>
            <p:ph type="ctrTitle"/>
          </p:nvPr>
        </p:nvSpPr>
        <p:spPr>
          <a:xfrm>
            <a:off x="14004821" y="7689919"/>
            <a:ext cx="15511108" cy="10000904"/>
          </a:xfrm>
        </p:spPr>
        <p:txBody>
          <a:bodyPr anchor="t">
            <a:noAutofit/>
          </a:bodyPr>
          <a:lstStyle/>
          <a:p>
            <a:pPr algn="l">
              <a:lnSpc>
                <a:spcPct val="150000"/>
              </a:lnSpc>
            </a:pPr>
            <a:r>
              <a:rPr lang="en-US" sz="8000" b="1" dirty="0">
                <a:solidFill>
                  <a:schemeClr val="bg1"/>
                </a:solidFill>
                <a:latin typeface="Verdana" panose="020B0604030504040204" pitchFamily="34" charset="0"/>
                <a:ea typeface="Verdana" panose="020B0604030504040204" pitchFamily="34" charset="0"/>
                <a:cs typeface="Arial" panose="020B0604020202020204" pitchFamily="34" charset="0"/>
              </a:rPr>
              <a:t>How the palliative care consult is created by nursing staff in the emergency department for cancer patients:</a:t>
            </a:r>
            <a:endParaRPr lang="en-US" sz="8000" dirty="0">
              <a:solidFill>
                <a:schemeClr val="bg1"/>
              </a:solidFill>
              <a:latin typeface="Verdana" panose="020B0604030504040204" pitchFamily="34" charset="0"/>
              <a:ea typeface="Verdana" panose="020B0604030504040204" pitchFamily="34" charset="0"/>
              <a:cs typeface="Arial" panose="020B0604020202020204" pitchFamily="34" charset="0"/>
            </a:endParaRPr>
          </a:p>
        </p:txBody>
      </p:sp>
      <p:pic>
        <p:nvPicPr>
          <p:cNvPr id="8" name="Picture 7" descr="A picture containing text, book&#10;&#10;Description automatically generated">
            <a:extLst>
              <a:ext uri="{FF2B5EF4-FFF2-40B4-BE49-F238E27FC236}">
                <a16:creationId xmlns:a16="http://schemas.microsoft.com/office/drawing/2014/main" id="{40CC7A52-D9A1-AF79-8D86-402781556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25341" y="28704654"/>
            <a:ext cx="3865122" cy="3251200"/>
          </a:xfrm>
          <a:prstGeom prst="rect">
            <a:avLst/>
          </a:prstGeom>
        </p:spPr>
      </p:pic>
      <p:sp>
        <p:nvSpPr>
          <p:cNvPr id="9" name="Rectangle 8">
            <a:extLst>
              <a:ext uri="{FF2B5EF4-FFF2-40B4-BE49-F238E27FC236}">
                <a16:creationId xmlns:a16="http://schemas.microsoft.com/office/drawing/2014/main" id="{80C2BF47-B8E4-5B63-B846-CE4F055672D5}"/>
              </a:ext>
            </a:extLst>
          </p:cNvPr>
          <p:cNvSpPr/>
          <p:nvPr/>
        </p:nvSpPr>
        <p:spPr>
          <a:xfrm>
            <a:off x="1121562" y="6034707"/>
            <a:ext cx="1093708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BACKGROUND</a:t>
            </a:r>
          </a:p>
        </p:txBody>
      </p:sp>
      <p:sp>
        <p:nvSpPr>
          <p:cNvPr id="10" name="Rectangle 9">
            <a:extLst>
              <a:ext uri="{FF2B5EF4-FFF2-40B4-BE49-F238E27FC236}">
                <a16:creationId xmlns:a16="http://schemas.microsoft.com/office/drawing/2014/main" id="{1805D776-927A-8688-C38A-999F3979EF5F}"/>
              </a:ext>
            </a:extLst>
          </p:cNvPr>
          <p:cNvSpPr/>
          <p:nvPr/>
        </p:nvSpPr>
        <p:spPr>
          <a:xfrm>
            <a:off x="1066882" y="15272684"/>
            <a:ext cx="1093461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LOCAL PROBLEM</a:t>
            </a:r>
          </a:p>
        </p:txBody>
      </p:sp>
      <p:sp>
        <p:nvSpPr>
          <p:cNvPr id="11" name="Rectangle 10">
            <a:extLst>
              <a:ext uri="{FF2B5EF4-FFF2-40B4-BE49-F238E27FC236}">
                <a16:creationId xmlns:a16="http://schemas.microsoft.com/office/drawing/2014/main" id="{D09C4499-B2B1-6417-BC1F-877C0D5AA66F}"/>
              </a:ext>
            </a:extLst>
          </p:cNvPr>
          <p:cNvSpPr/>
          <p:nvPr/>
        </p:nvSpPr>
        <p:spPr>
          <a:xfrm>
            <a:off x="940981" y="22762496"/>
            <a:ext cx="1093461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METHODS</a:t>
            </a:r>
          </a:p>
        </p:txBody>
      </p:sp>
      <p:sp>
        <p:nvSpPr>
          <p:cNvPr id="12" name="Rectangle 11">
            <a:extLst>
              <a:ext uri="{FF2B5EF4-FFF2-40B4-BE49-F238E27FC236}">
                <a16:creationId xmlns:a16="http://schemas.microsoft.com/office/drawing/2014/main" id="{A2DE0E92-74D1-96D6-7518-1FDCAE14DA2D}"/>
              </a:ext>
            </a:extLst>
          </p:cNvPr>
          <p:cNvSpPr/>
          <p:nvPr/>
        </p:nvSpPr>
        <p:spPr>
          <a:xfrm>
            <a:off x="31365685" y="6034707"/>
            <a:ext cx="10908728"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INTERVENTIONS</a:t>
            </a:r>
          </a:p>
        </p:txBody>
      </p:sp>
      <p:sp>
        <p:nvSpPr>
          <p:cNvPr id="13" name="Rectangle 12">
            <a:extLst>
              <a:ext uri="{FF2B5EF4-FFF2-40B4-BE49-F238E27FC236}">
                <a16:creationId xmlns:a16="http://schemas.microsoft.com/office/drawing/2014/main" id="{54D990A1-B38E-A081-21EB-4FD983EBE8C9}"/>
              </a:ext>
            </a:extLst>
          </p:cNvPr>
          <p:cNvSpPr/>
          <p:nvPr/>
        </p:nvSpPr>
        <p:spPr>
          <a:xfrm>
            <a:off x="31240835" y="12915253"/>
            <a:ext cx="10911197" cy="980007"/>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RESULTS</a:t>
            </a:r>
          </a:p>
        </p:txBody>
      </p:sp>
      <p:sp>
        <p:nvSpPr>
          <p:cNvPr id="14" name="Rectangle 13">
            <a:extLst>
              <a:ext uri="{FF2B5EF4-FFF2-40B4-BE49-F238E27FC236}">
                <a16:creationId xmlns:a16="http://schemas.microsoft.com/office/drawing/2014/main" id="{5C5776D2-C052-30F4-219A-6E9E528C5EBE}"/>
              </a:ext>
            </a:extLst>
          </p:cNvPr>
          <p:cNvSpPr/>
          <p:nvPr/>
        </p:nvSpPr>
        <p:spPr>
          <a:xfrm>
            <a:off x="31613967" y="26523537"/>
            <a:ext cx="10660446" cy="1073906"/>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CONCLUSIONS</a:t>
            </a:r>
          </a:p>
        </p:txBody>
      </p:sp>
      <p:pic>
        <p:nvPicPr>
          <p:cNvPr id="15" name="Picture 14">
            <a:extLst>
              <a:ext uri="{FF2B5EF4-FFF2-40B4-BE49-F238E27FC236}">
                <a16:creationId xmlns:a16="http://schemas.microsoft.com/office/drawing/2014/main" id="{A711C227-7420-5001-6DF2-A5E6EEC1B14A}"/>
              </a:ext>
            </a:extLst>
          </p:cNvPr>
          <p:cNvPicPr>
            <a:picLocks noChangeAspect="1"/>
          </p:cNvPicPr>
          <p:nvPr/>
        </p:nvPicPr>
        <p:blipFill>
          <a:blip r:embed="rId3"/>
          <a:stretch>
            <a:fillRect/>
          </a:stretch>
        </p:blipFill>
        <p:spPr>
          <a:xfrm>
            <a:off x="743493" y="1599550"/>
            <a:ext cx="8341269" cy="1513239"/>
          </a:xfrm>
          <a:prstGeom prst="rect">
            <a:avLst/>
          </a:prstGeom>
        </p:spPr>
      </p:pic>
      <p:cxnSp>
        <p:nvCxnSpPr>
          <p:cNvPr id="17" name="Straight Connector 16">
            <a:extLst>
              <a:ext uri="{FF2B5EF4-FFF2-40B4-BE49-F238E27FC236}">
                <a16:creationId xmlns:a16="http://schemas.microsoft.com/office/drawing/2014/main" id="{28B5B90F-AFD7-645A-1FA8-1CB603BEC19D}"/>
              </a:ext>
            </a:extLst>
          </p:cNvPr>
          <p:cNvCxnSpPr/>
          <p:nvPr/>
        </p:nvCxnSpPr>
        <p:spPr>
          <a:xfrm>
            <a:off x="9960965" y="1377497"/>
            <a:ext cx="0" cy="2087719"/>
          </a:xfrm>
          <a:prstGeom prst="line">
            <a:avLst/>
          </a:prstGeom>
          <a:ln w="12700">
            <a:solidFill>
              <a:srgbClr val="58595B"/>
            </a:solidFill>
          </a:ln>
        </p:spPr>
        <p:style>
          <a:lnRef idx="1">
            <a:schemeClr val="accent3"/>
          </a:lnRef>
          <a:fillRef idx="0">
            <a:schemeClr val="accent3"/>
          </a:fillRef>
          <a:effectRef idx="0">
            <a:schemeClr val="accent3"/>
          </a:effectRef>
          <a:fontRef idx="minor">
            <a:schemeClr val="tx1"/>
          </a:fontRef>
        </p:style>
      </p:cxnSp>
      <p:sp>
        <p:nvSpPr>
          <p:cNvPr id="20" name="TextBox 19">
            <a:extLst>
              <a:ext uri="{FF2B5EF4-FFF2-40B4-BE49-F238E27FC236}">
                <a16:creationId xmlns:a16="http://schemas.microsoft.com/office/drawing/2014/main" id="{64ED3CA4-03A9-5482-E988-0C7E9F08C7B5}"/>
              </a:ext>
            </a:extLst>
          </p:cNvPr>
          <p:cNvSpPr txBox="1"/>
          <p:nvPr/>
        </p:nvSpPr>
        <p:spPr>
          <a:xfrm>
            <a:off x="1147449" y="7521992"/>
            <a:ext cx="10605766" cy="7478970"/>
          </a:xfrm>
          <a:prstGeom prst="rect">
            <a:avLst/>
          </a:prstGeom>
          <a:noFill/>
        </p:spPr>
        <p:txBody>
          <a:bodyPr wrap="square" rtlCol="0">
            <a:spAutoFit/>
          </a:bodyPr>
          <a:lstStyle/>
          <a:p>
            <a:pPr marL="171450" indent="-171450">
              <a:buFont typeface="Arial" panose="020B0604020202020204" pitchFamily="34" charset="0"/>
              <a:buChar char="•"/>
            </a:pPr>
            <a:r>
              <a:rPr lang="en-US" sz="2400" b="0" i="0" dirty="0">
                <a:effectLst/>
                <a:latin typeface="Tahoma" panose="020B0604030504040204" pitchFamily="34" charset="0"/>
                <a:ea typeface="Tahoma" panose="020B0604030504040204" pitchFamily="34" charset="0"/>
                <a:cs typeface="Tahoma" panose="020B0604030504040204" pitchFamily="34" charset="0"/>
              </a:rPr>
              <a:t>Adult cancer patients coming to the emergency department (ED) for uncontrolled cancer-related symptoms are not receiving palliative care consults early in their hospital stay, if at all. This can lead to delayed patient care, uncontrolled symptoms, increased length of stay, and readmission rates within 30 days (El </a:t>
            </a:r>
            <a:r>
              <a:rPr lang="en-US" sz="2400" b="0" i="0" dirty="0" err="1">
                <a:effectLst/>
                <a:latin typeface="Tahoma" panose="020B0604030504040204" pitchFamily="34" charset="0"/>
                <a:ea typeface="Tahoma" panose="020B0604030504040204" pitchFamily="34" charset="0"/>
                <a:cs typeface="Tahoma" panose="020B0604030504040204" pitchFamily="34" charset="0"/>
              </a:rPr>
              <a:t>Majzoub</a:t>
            </a:r>
            <a:r>
              <a:rPr lang="en-US" sz="2400" b="0" i="0" dirty="0">
                <a:effectLst/>
                <a:latin typeface="Tahoma" panose="020B0604030504040204" pitchFamily="34" charset="0"/>
                <a:ea typeface="Tahoma" panose="020B0604030504040204" pitchFamily="34" charset="0"/>
                <a:cs typeface="Tahoma" panose="020B0604030504040204" pitchFamily="34" charset="0"/>
              </a:rPr>
              <a:t> et al., 2018). </a:t>
            </a:r>
          </a:p>
          <a:p>
            <a:pPr marL="171450" indent="-171450">
              <a:buFont typeface="Arial" panose="020B0604020202020204" pitchFamily="34" charset="0"/>
              <a:buChar char="•"/>
            </a:pPr>
            <a:r>
              <a:rPr lang="en-US" sz="2400" b="0" i="0" dirty="0">
                <a:effectLst/>
                <a:latin typeface="Tahoma" panose="020B0604030504040204" pitchFamily="34" charset="0"/>
                <a:ea typeface="Tahoma" panose="020B0604030504040204" pitchFamily="34" charset="0"/>
                <a:cs typeface="Tahoma" panose="020B0604030504040204" pitchFamily="34" charset="0"/>
              </a:rPr>
              <a:t>A literature review suggests that among the adult cancer patient population, rates of using ED exceed those of the general population (Lash et al., 2017).</a:t>
            </a:r>
          </a:p>
          <a:p>
            <a:pPr marL="171450" indent="-171450">
              <a:buFont typeface="Arial" panose="020B0604020202020204" pitchFamily="34" charset="0"/>
              <a:buChar char="•"/>
            </a:pPr>
            <a:r>
              <a:rPr lang="en-US" sz="2400" b="0" i="0" dirty="0">
                <a:effectLst/>
                <a:latin typeface="Tahoma" panose="020B0604030504040204" pitchFamily="34" charset="0"/>
                <a:ea typeface="Tahoma" panose="020B0604030504040204" pitchFamily="34" charset="0"/>
                <a:cs typeface="Tahoma" panose="020B0604030504040204" pitchFamily="34" charset="0"/>
              </a:rPr>
              <a:t> Cancer patients seeking care in the ED are experiencing a delay in palliative care consults, resulting in a delay of care and increased length of stay. In addition, they have a higher risk of returning to the ED within ten days, a higher length of stay within the hospital, and higher mortality rates when compared to patients being seen for non-cancer related diagnosis’ (Van der Meer et al., 2015). </a:t>
            </a:r>
          </a:p>
          <a:p>
            <a:pPr marL="171450" indent="-171450">
              <a:buFont typeface="Arial" panose="020B0604020202020204" pitchFamily="34" charset="0"/>
              <a:buChar char="•"/>
            </a:pPr>
            <a:r>
              <a:rPr lang="en-US" sz="2400" b="0" i="0" dirty="0">
                <a:effectLst/>
                <a:latin typeface="Tahoma" panose="020B0604030504040204" pitchFamily="34" charset="0"/>
                <a:ea typeface="Tahoma" panose="020B0604030504040204" pitchFamily="34" charset="0"/>
                <a:cs typeface="Tahoma" panose="020B0604030504040204" pitchFamily="34" charset="0"/>
              </a:rPr>
              <a:t>An investigation that was completed in 2016 on ED visits for cancer patients in California showed a higher rate of this patient population returning to the ED within seven days (Nene et al., 2021).</a:t>
            </a:r>
            <a:endParaRPr lang="en-US" sz="2400" dirty="0">
              <a:latin typeface="Tahoma" panose="020B0604030504040204" pitchFamily="34" charset="0"/>
              <a:ea typeface="Tahoma" panose="020B0604030504040204" pitchFamily="34" charset="0"/>
              <a:cs typeface="Tahoma" panose="020B0604030504040204" pitchFamily="34" charset="0"/>
            </a:endParaRPr>
          </a:p>
          <a:p>
            <a:pPr marL="171450" indent="-171450">
              <a:buFont typeface="Arial" panose="020B0604020202020204" pitchFamily="34" charset="0"/>
              <a:buChar char="•"/>
            </a:pPr>
            <a:r>
              <a:rPr lang="en-US" sz="2400" b="0" i="0" dirty="0">
                <a:effectLst/>
                <a:latin typeface="Tahoma" panose="020B0604030504040204" pitchFamily="34" charset="0"/>
                <a:ea typeface="Tahoma" panose="020B0604030504040204" pitchFamily="34" charset="0"/>
                <a:cs typeface="Tahoma" panose="020B0604030504040204" pitchFamily="34" charset="0"/>
              </a:rPr>
              <a:t>An investigation that was completed in 2016 on ED visits for cancer patients in California showed a higher rate of this patient population returning to the ED within seven days (Nene et al., 2021).</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85A7B085-44DC-47F6-BB99-4AF2E67EECB8}"/>
              </a:ext>
            </a:extLst>
          </p:cNvPr>
          <p:cNvSpPr txBox="1"/>
          <p:nvPr/>
        </p:nvSpPr>
        <p:spPr>
          <a:xfrm>
            <a:off x="1119091" y="16485149"/>
            <a:ext cx="10937085" cy="5632311"/>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Adult cancer patients presenting to the Emergency Department with uncontrolled cancer-related symptoms. </a:t>
            </a:r>
          </a:p>
          <a:p>
            <a:pPr marL="571500" indent="-571500">
              <a:buFont typeface="Arial" panose="020B0604020202020204" pitchFamily="34" charset="0"/>
              <a:buChar char="•"/>
            </a:pPr>
            <a:r>
              <a:rPr lang="en-US" sz="3600" dirty="0">
                <a:solidFill>
                  <a:srgbClr val="333333"/>
                </a:solidFill>
                <a:latin typeface="Helvetica" pitchFamily="2" charset="0"/>
              </a:rPr>
              <a:t> Examples of symptoms: Uncontrolled Pain with a pain scale score of 6 or greater,  dyspnea, Uncontrolled Nausea and Vomiting, severe Fatigue</a:t>
            </a:r>
          </a:p>
          <a:p>
            <a:pPr marL="571500" indent="-571500">
              <a:buFont typeface="Arial" panose="020B0604020202020204" pitchFamily="34" charset="0"/>
              <a:buChar char="•"/>
            </a:pPr>
            <a:r>
              <a:rPr lang="en-US" sz="3600" dirty="0">
                <a:solidFill>
                  <a:srgbClr val="333333"/>
                </a:solidFill>
                <a:latin typeface="Helvetica" pitchFamily="2" charset="0"/>
              </a:rPr>
              <a:t>*Exclusion criteria include adult cancer patients being seen for any other reason unrelated to uncontrolled cancer symptoms. </a:t>
            </a:r>
          </a:p>
        </p:txBody>
      </p:sp>
      <p:sp>
        <p:nvSpPr>
          <p:cNvPr id="22" name="TextBox 21">
            <a:extLst>
              <a:ext uri="{FF2B5EF4-FFF2-40B4-BE49-F238E27FC236}">
                <a16:creationId xmlns:a16="http://schemas.microsoft.com/office/drawing/2014/main" id="{DE6AD758-256A-6387-3970-5AC007D44E7A}"/>
              </a:ext>
            </a:extLst>
          </p:cNvPr>
          <p:cNvSpPr txBox="1"/>
          <p:nvPr/>
        </p:nvSpPr>
        <p:spPr>
          <a:xfrm>
            <a:off x="743493" y="24220936"/>
            <a:ext cx="10908727" cy="8463855"/>
          </a:xfrm>
          <a:prstGeom prst="rect">
            <a:avLst/>
          </a:prstGeom>
          <a:noFill/>
        </p:spPr>
        <p:txBody>
          <a:bodyPr wrap="square" rtlCol="0">
            <a:spAutoFit/>
          </a:bodyPr>
          <a:lstStyle/>
          <a:p>
            <a:pPr marL="571500" indent="-571500">
              <a:buFont typeface="Arial" panose="020B0604020202020204" pitchFamily="34" charset="0"/>
              <a:buChar char="•"/>
            </a:pPr>
            <a:r>
              <a:rPr lang="en-US" sz="3200" dirty="0">
                <a:solidFill>
                  <a:srgbClr val="333333"/>
                </a:solidFill>
                <a:latin typeface="Helvetica" pitchFamily="2" charset="0"/>
              </a:rPr>
              <a:t>To verify and compare data, 50 randomized patients will be selected from the same time period the project began a year before compare results from the screening tool. </a:t>
            </a:r>
          </a:p>
          <a:p>
            <a:pPr marL="571500" indent="-571500">
              <a:buFont typeface="Arial" panose="020B0604020202020204" pitchFamily="34" charset="0"/>
              <a:buChar char="•"/>
            </a:pPr>
            <a:r>
              <a:rPr lang="en-US" sz="3200" dirty="0">
                <a:solidFill>
                  <a:srgbClr val="333333"/>
                </a:solidFill>
                <a:latin typeface="Helvetica" pitchFamily="2" charset="0"/>
              </a:rPr>
              <a:t>Limitations are noted, and data will be collected on patients discharged from the emergency department after receiving a palliative care consult. </a:t>
            </a:r>
          </a:p>
          <a:p>
            <a:pPr marL="571500" indent="-571500">
              <a:buFont typeface="Arial" panose="020B0604020202020204" pitchFamily="34" charset="0"/>
              <a:buChar char="•"/>
            </a:pPr>
            <a:r>
              <a:rPr lang="en-US" sz="3200" dirty="0">
                <a:solidFill>
                  <a:srgbClr val="333333"/>
                </a:solidFill>
                <a:latin typeface="Helvetica" pitchFamily="2" charset="0"/>
              </a:rPr>
              <a:t>Readmission rates can only be calculated for those returning to UT Medical Center.</a:t>
            </a:r>
          </a:p>
          <a:p>
            <a:pPr marL="571500" indent="-571500">
              <a:buFont typeface="Arial" panose="020B0604020202020204" pitchFamily="34" charset="0"/>
              <a:buChar char="•"/>
            </a:pPr>
            <a:r>
              <a:rPr lang="en-US" sz="3200" dirty="0">
                <a:solidFill>
                  <a:srgbClr val="333333"/>
                </a:solidFill>
                <a:latin typeface="Helvetica" pitchFamily="2" charset="0"/>
              </a:rPr>
              <a:t>Whether the patient was discharged alive or deceased. </a:t>
            </a:r>
          </a:p>
          <a:p>
            <a:pPr marL="571500" indent="-571500">
              <a:buFont typeface="Arial" panose="020B0604020202020204" pitchFamily="34" charset="0"/>
              <a:buChar char="•"/>
            </a:pPr>
            <a:r>
              <a:rPr lang="en-US" sz="3200" dirty="0">
                <a:solidFill>
                  <a:srgbClr val="333333"/>
                </a:solidFill>
                <a:latin typeface="Helvetica" pitchFamily="2" charset="0"/>
              </a:rPr>
              <a:t>Number of patients presenting with uncontrolled symptoms that received a palliative care consult.  A chi-square test to compare the % during pre who received a consult to % of those who received a consult</a:t>
            </a:r>
          </a:p>
          <a:p>
            <a:pPr marL="571500" indent="-571500">
              <a:buFont typeface="Arial" panose="020B0604020202020204" pitchFamily="34" charset="0"/>
              <a:buChar char="•"/>
            </a:pPr>
            <a:r>
              <a:rPr lang="en-US" sz="3200" dirty="0">
                <a:solidFill>
                  <a:srgbClr val="333333"/>
                </a:solidFill>
                <a:latin typeface="Helvetica" pitchFamily="2" charset="0"/>
              </a:rPr>
              <a:t>Mann-Whitney U test:</a:t>
            </a:r>
          </a:p>
          <a:p>
            <a:pPr marL="571500" indent="-571500">
              <a:buFont typeface="Arial" panose="020B0604020202020204" pitchFamily="34" charset="0"/>
              <a:buChar char="•"/>
            </a:pPr>
            <a:r>
              <a:rPr lang="en-US" sz="3200" dirty="0">
                <a:solidFill>
                  <a:srgbClr val="333333"/>
                </a:solidFill>
                <a:latin typeface="Helvetica" pitchFamily="2" charset="0"/>
              </a:rPr>
              <a:t>The total length of stay and median length of stay for patients who meet the criteria:</a:t>
            </a:r>
          </a:p>
          <a:p>
            <a:pPr marL="571500" indent="-571500">
              <a:buFont typeface="Arial" panose="020B0604020202020204" pitchFamily="34" charset="0"/>
              <a:buChar char="•"/>
            </a:pPr>
            <a:r>
              <a:rPr lang="en-US" sz="3200" dirty="0">
                <a:solidFill>
                  <a:srgbClr val="333333"/>
                </a:solidFill>
                <a:latin typeface="Helvetica" pitchFamily="2" charset="0"/>
              </a:rPr>
              <a:t>The emergency department length of stay</a:t>
            </a:r>
          </a:p>
        </p:txBody>
      </p:sp>
      <p:sp>
        <p:nvSpPr>
          <p:cNvPr id="23" name="TextBox 22">
            <a:extLst>
              <a:ext uri="{FF2B5EF4-FFF2-40B4-BE49-F238E27FC236}">
                <a16:creationId xmlns:a16="http://schemas.microsoft.com/office/drawing/2014/main" id="{10E1BC22-3FF1-A186-88F4-B642772CD5EA}"/>
              </a:ext>
            </a:extLst>
          </p:cNvPr>
          <p:cNvSpPr txBox="1"/>
          <p:nvPr/>
        </p:nvSpPr>
        <p:spPr>
          <a:xfrm>
            <a:off x="31613967" y="7612058"/>
            <a:ext cx="10660446" cy="5078313"/>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A screening tool was created and added to the triage charting system. It is a modified version of the SPEED instrument. The created screening tool will only focus on uncontrolled cancer-related symptoms. The symptoms chosen were discussed with Dr. Tyson and Dr. Reed-Day with palliative care at UTMC and selected based on their expert recommendation.  </a:t>
            </a:r>
          </a:p>
          <a:p>
            <a:pPr marL="571500" indent="-571500">
              <a:buFont typeface="Arial" panose="020B0604020202020204" pitchFamily="34" charset="0"/>
              <a:buChar char="•"/>
            </a:pPr>
            <a:endParaRPr lang="en-US" sz="3600" dirty="0">
              <a:solidFill>
                <a:srgbClr val="333333"/>
              </a:solidFill>
              <a:latin typeface="Helvetica" pitchFamily="2" charset="0"/>
            </a:endParaRPr>
          </a:p>
        </p:txBody>
      </p:sp>
      <p:sp>
        <p:nvSpPr>
          <p:cNvPr id="24" name="TextBox 23">
            <a:extLst>
              <a:ext uri="{FF2B5EF4-FFF2-40B4-BE49-F238E27FC236}">
                <a16:creationId xmlns:a16="http://schemas.microsoft.com/office/drawing/2014/main" id="{170813B6-8305-AAE0-1C1E-4FDAFE3DBEC6}"/>
              </a:ext>
            </a:extLst>
          </p:cNvPr>
          <p:cNvSpPr txBox="1"/>
          <p:nvPr/>
        </p:nvSpPr>
        <p:spPr>
          <a:xfrm>
            <a:off x="31489826" y="14120142"/>
            <a:ext cx="10660446" cy="12403395"/>
          </a:xfrm>
          <a:prstGeom prst="rect">
            <a:avLst/>
          </a:prstGeom>
          <a:noFill/>
        </p:spPr>
        <p:txBody>
          <a:bodyPr wrap="square" rtlCol="0">
            <a:spAutoFit/>
          </a:bodyPr>
          <a:lstStyle/>
          <a:p>
            <a:r>
              <a:rPr lang="en-US" sz="3200" dirty="0"/>
              <a:t>Current UTMCK Data: Current Palliative Care Consults for 2023</a:t>
            </a:r>
          </a:p>
          <a:p>
            <a:pPr marL="628650" lvl="1" indent="-171450">
              <a:buFont typeface="Arial" panose="020B0604020202020204" pitchFamily="34" charset="0"/>
              <a:buChar char="•"/>
            </a:pPr>
            <a:r>
              <a:rPr lang="en-US" sz="3200" dirty="0"/>
              <a:t>2260 consults YTD, or an average of 53 consults per week</a:t>
            </a:r>
          </a:p>
          <a:p>
            <a:pPr marL="628650" lvl="1" indent="-171450">
              <a:buFont typeface="Arial" panose="020B0604020202020204" pitchFamily="34" charset="0"/>
              <a:buChar char="•"/>
            </a:pPr>
            <a:r>
              <a:rPr lang="en-US" sz="3200" dirty="0"/>
              <a:t>UTH, UFP, and Internal Med place 47% of consults</a:t>
            </a:r>
          </a:p>
          <a:p>
            <a:pPr marL="628650" lvl="1" indent="-171450">
              <a:buFont typeface="Arial" panose="020B0604020202020204" pitchFamily="34" charset="0"/>
              <a:buChar char="•"/>
            </a:pPr>
            <a:r>
              <a:rPr lang="en-US" sz="3200" dirty="0"/>
              <a:t>ER places 4.7%</a:t>
            </a:r>
          </a:p>
          <a:p>
            <a:r>
              <a:rPr lang="en-US" sz="3200" dirty="0"/>
              <a:t>Length of stay from December 2021 to August 2022</a:t>
            </a:r>
          </a:p>
          <a:p>
            <a:pPr marL="628650" lvl="1" indent="-171450">
              <a:buFont typeface="Arial" panose="020B0604020202020204" pitchFamily="34" charset="0"/>
              <a:buChar char="•"/>
            </a:pPr>
            <a:r>
              <a:rPr lang="en-US" sz="3200" dirty="0"/>
              <a:t>Palliative care consults initiated in the ER</a:t>
            </a:r>
          </a:p>
          <a:p>
            <a:pPr marL="1085850" lvl="2" indent="-171450">
              <a:buFont typeface="Arial" panose="020B0604020202020204" pitchFamily="34" charset="0"/>
              <a:buChar char="•"/>
            </a:pPr>
            <a:r>
              <a:rPr lang="en-US" sz="3200" dirty="0"/>
              <a:t>LOS for patient 6.15 days</a:t>
            </a:r>
          </a:p>
          <a:p>
            <a:pPr marL="628650" lvl="1" indent="-171450">
              <a:buFont typeface="Arial" panose="020B0604020202020204" pitchFamily="34" charset="0"/>
              <a:buChar char="•"/>
            </a:pPr>
            <a:r>
              <a:rPr lang="en-US" sz="3200" dirty="0"/>
              <a:t>Palliative care consults initiated on Floor</a:t>
            </a:r>
          </a:p>
          <a:p>
            <a:pPr marL="1085850" lvl="2" indent="-171450">
              <a:buFont typeface="Arial" panose="020B0604020202020204" pitchFamily="34" charset="0"/>
              <a:buChar char="•"/>
            </a:pPr>
            <a:r>
              <a:rPr lang="en-US" sz="3200" dirty="0"/>
              <a:t>LOS for patient 11.12 days</a:t>
            </a:r>
          </a:p>
          <a:p>
            <a:pPr marL="628650" lvl="1" indent="-171450">
              <a:buFont typeface="Arial" panose="020B0604020202020204" pitchFamily="34" charset="0"/>
              <a:buChar char="•"/>
            </a:pPr>
            <a:r>
              <a:rPr lang="en-US" sz="3200" dirty="0"/>
              <a:t>Palliative Care consult initiated in ICU</a:t>
            </a:r>
          </a:p>
          <a:p>
            <a:pPr marL="1085850" lvl="2" indent="-171450">
              <a:buFont typeface="Arial" panose="020B0604020202020204" pitchFamily="34" charset="0"/>
              <a:buChar char="•"/>
            </a:pPr>
            <a:r>
              <a:rPr lang="en-US" sz="3200" dirty="0"/>
              <a:t>Length of stay 20,9 days</a:t>
            </a:r>
          </a:p>
          <a:p>
            <a:r>
              <a:rPr lang="en-US" sz="3200" dirty="0"/>
              <a:t>Since the Implementation of the Triage Tool:</a:t>
            </a:r>
          </a:p>
          <a:p>
            <a:pPr marL="628650" lvl="1" indent="-171450">
              <a:buFont typeface="Arial"/>
              <a:buChar char="•"/>
            </a:pPr>
            <a:r>
              <a:rPr lang="en-US" sz="3200" dirty="0">
                <a:ea typeface="Calibri"/>
                <a:cs typeface="Calibri"/>
              </a:rPr>
              <a:t>83 consults created from January-April 2023</a:t>
            </a:r>
          </a:p>
          <a:p>
            <a:pPr marL="628650" lvl="1" indent="-171450">
              <a:buFont typeface="Arial"/>
              <a:buChar char="•"/>
            </a:pPr>
            <a:r>
              <a:rPr lang="en-US" sz="3200" dirty="0">
                <a:ea typeface="Calibri"/>
                <a:cs typeface="Calibri"/>
              </a:rPr>
              <a:t>LOS for the project was 6.08 days (no significant or clinical difference) </a:t>
            </a:r>
          </a:p>
          <a:p>
            <a:pPr marL="628650" lvl="1" indent="-171450">
              <a:buFont typeface="Arial"/>
              <a:buChar char="•"/>
            </a:pPr>
            <a:r>
              <a:rPr lang="en-US" sz="3200" dirty="0">
                <a:ea typeface="Calibri"/>
                <a:cs typeface="Calibri"/>
              </a:rPr>
              <a:t>Clinically significant in early identification of palliative needs. </a:t>
            </a:r>
          </a:p>
          <a:p>
            <a:pPr marL="628650" lvl="1" indent="-171450">
              <a:buFont typeface="Arial"/>
              <a:buChar char="•"/>
            </a:pPr>
            <a:r>
              <a:rPr lang="en-US" sz="3200" dirty="0">
                <a:ea typeface="Calibri"/>
                <a:cs typeface="Calibri"/>
              </a:rPr>
              <a:t>The project group had a lower percentage of deceased patients (22.9%) than the control group (36.4%), indicating the tool's effectiveness in identifying early palliative needs . This clinical significance is a key factor in improving patient outcomes.</a:t>
            </a:r>
          </a:p>
          <a:p>
            <a:pPr marL="628650" lvl="1" indent="-171450">
              <a:buFont typeface="Arial"/>
              <a:buChar char="•"/>
            </a:pPr>
            <a:r>
              <a:rPr lang="en-US" sz="3200" b="0" i="0" u="none" strike="noStrike" dirty="0">
                <a:solidFill>
                  <a:srgbClr val="1C1C1C"/>
                </a:solidFill>
                <a:effectLst/>
                <a:highlight>
                  <a:srgbClr val="FFFFFF"/>
                </a:highlight>
                <a:latin typeface="Inter"/>
              </a:rPr>
              <a:t>The project found that a higher percentage of patients in the project group (12.8%) had a cancer stage other than IV compared to the control group (3.9%).</a:t>
            </a:r>
            <a:endParaRPr lang="en-US" sz="3200" dirty="0">
              <a:ea typeface="Calibri"/>
              <a:cs typeface="Calibri"/>
            </a:endParaRPr>
          </a:p>
        </p:txBody>
      </p:sp>
      <p:sp>
        <p:nvSpPr>
          <p:cNvPr id="25" name="TextBox 24">
            <a:extLst>
              <a:ext uri="{FF2B5EF4-FFF2-40B4-BE49-F238E27FC236}">
                <a16:creationId xmlns:a16="http://schemas.microsoft.com/office/drawing/2014/main" id="{D0F209E8-01E7-52F9-60BC-83352BB41FE5}"/>
              </a:ext>
            </a:extLst>
          </p:cNvPr>
          <p:cNvSpPr txBox="1"/>
          <p:nvPr/>
        </p:nvSpPr>
        <p:spPr>
          <a:xfrm>
            <a:off x="31714962" y="27598912"/>
            <a:ext cx="10660446" cy="3970318"/>
          </a:xfrm>
          <a:prstGeom prst="rect">
            <a:avLst/>
          </a:prstGeom>
          <a:noFill/>
        </p:spPr>
        <p:txBody>
          <a:bodyPr wrap="square" rtlCol="0">
            <a:spAutoFit/>
          </a:bodyPr>
          <a:lstStyle/>
          <a:p>
            <a:pPr marL="571500" indent="-571500">
              <a:buFont typeface="Arial" panose="020B0604020202020204" pitchFamily="34" charset="0"/>
              <a:buChar char="•"/>
            </a:pPr>
            <a:r>
              <a:rPr lang="en-US" sz="3600" dirty="0">
                <a:solidFill>
                  <a:srgbClr val="333333"/>
                </a:solidFill>
                <a:latin typeface="Helvetica" pitchFamily="2" charset="0"/>
              </a:rPr>
              <a:t>Increase in palliative consults from 4% of all Palliative consults in 2023 to 15% as of May 2024</a:t>
            </a:r>
          </a:p>
          <a:p>
            <a:pPr marL="571500" indent="-571500">
              <a:buFont typeface="Arial" panose="020B0604020202020204" pitchFamily="34" charset="0"/>
              <a:buChar char="•"/>
            </a:pPr>
            <a:r>
              <a:rPr lang="en-US" sz="3600" dirty="0">
                <a:solidFill>
                  <a:srgbClr val="333333"/>
                </a:solidFill>
                <a:latin typeface="Helvetica" pitchFamily="2" charset="0"/>
              </a:rPr>
              <a:t>Clinically significant in early identification of early palliative needs: </a:t>
            </a:r>
          </a:p>
          <a:p>
            <a:pPr marL="571500" indent="-571500">
              <a:buFont typeface="Arial" panose="020B0604020202020204" pitchFamily="34" charset="0"/>
              <a:buChar char="•"/>
            </a:pPr>
            <a:r>
              <a:rPr lang="en-US" sz="3600" dirty="0">
                <a:solidFill>
                  <a:srgbClr val="333333"/>
                </a:solidFill>
                <a:latin typeface="Helvetica" pitchFamily="2" charset="0"/>
              </a:rPr>
              <a:t>Can be modified to include other disease processes</a:t>
            </a:r>
          </a:p>
        </p:txBody>
      </p:sp>
      <p:sp>
        <p:nvSpPr>
          <p:cNvPr id="2" name="TextBox 1">
            <a:extLst>
              <a:ext uri="{FF2B5EF4-FFF2-40B4-BE49-F238E27FC236}">
                <a16:creationId xmlns:a16="http://schemas.microsoft.com/office/drawing/2014/main" id="{584FE514-1803-40E4-648B-894576BE624C}"/>
              </a:ext>
            </a:extLst>
          </p:cNvPr>
          <p:cNvSpPr txBox="1"/>
          <p:nvPr/>
        </p:nvSpPr>
        <p:spPr>
          <a:xfrm>
            <a:off x="36316114" y="31785141"/>
            <a:ext cx="7553739" cy="1015663"/>
          </a:xfrm>
          <a:prstGeom prst="rect">
            <a:avLst/>
          </a:prstGeom>
          <a:noFill/>
        </p:spPr>
        <p:txBody>
          <a:bodyPr wrap="square" rtlCol="0">
            <a:spAutoFit/>
          </a:bodyPr>
          <a:lstStyle/>
          <a:p>
            <a:r>
              <a:rPr lang="en-US" sz="2000" dirty="0"/>
              <a:t>ACKNOWLEDGEMENTS/FUNDING DISCLOSURE:</a:t>
            </a:r>
          </a:p>
          <a:p>
            <a:r>
              <a:rPr lang="en-US" sz="2000" dirty="0"/>
              <a:t>If you would like to thank anyone for their support (i.e., the project site staff, etc.) or received funding state it here </a:t>
            </a:r>
          </a:p>
        </p:txBody>
      </p:sp>
      <p:graphicFrame>
        <p:nvGraphicFramePr>
          <p:cNvPr id="5" name="Diagram 4">
            <a:extLst>
              <a:ext uri="{FF2B5EF4-FFF2-40B4-BE49-F238E27FC236}">
                <a16:creationId xmlns:a16="http://schemas.microsoft.com/office/drawing/2014/main" id="{6CEDCB1D-EC9F-B0D8-D2F1-9ED18E2970B8}"/>
              </a:ext>
            </a:extLst>
          </p:cNvPr>
          <p:cNvGraphicFramePr/>
          <p:nvPr>
            <p:extLst>
              <p:ext uri="{D42A27DB-BD31-4B8C-83A1-F6EECF244321}">
                <p14:modId xmlns:p14="http://schemas.microsoft.com/office/powerpoint/2010/main" val="1155405029"/>
              </p:ext>
            </p:extLst>
          </p:nvPr>
        </p:nvGraphicFramePr>
        <p:xfrm>
          <a:off x="14028680" y="16452520"/>
          <a:ext cx="15161783" cy="10676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7" name="Picture 26">
            <a:extLst>
              <a:ext uri="{FF2B5EF4-FFF2-40B4-BE49-F238E27FC236}">
                <a16:creationId xmlns:a16="http://schemas.microsoft.com/office/drawing/2014/main" id="{8776CDE4-33DB-20DB-47A3-EEADA1C97EE5}"/>
              </a:ext>
            </a:extLst>
          </p:cNvPr>
          <p:cNvPicPr>
            <a:picLocks noChangeAspect="1"/>
          </p:cNvPicPr>
          <p:nvPr/>
        </p:nvPicPr>
        <p:blipFill>
          <a:blip r:embed="rId9"/>
          <a:stretch>
            <a:fillRect/>
          </a:stretch>
        </p:blipFill>
        <p:spPr>
          <a:xfrm>
            <a:off x="14524736" y="28704654"/>
            <a:ext cx="3175000" cy="3175000"/>
          </a:xfrm>
          <a:prstGeom prst="rect">
            <a:avLst/>
          </a:prstGeom>
        </p:spPr>
      </p:pic>
    </p:spTree>
    <p:extLst>
      <p:ext uri="{BB962C8B-B14F-4D97-AF65-F5344CB8AC3E}">
        <p14:creationId xmlns:p14="http://schemas.microsoft.com/office/powerpoint/2010/main" val="3253326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C5156-8995-4B4B-254C-49208A3DFF9C}"/>
              </a:ext>
            </a:extLst>
          </p:cNvPr>
          <p:cNvSpPr>
            <a:spLocks noGrp="1"/>
          </p:cNvSpPr>
          <p:nvPr>
            <p:ph type="title"/>
          </p:nvPr>
        </p:nvSpPr>
        <p:spPr>
          <a:xfrm>
            <a:off x="2137410" y="603266"/>
            <a:ext cx="39616380" cy="4343393"/>
          </a:xfrm>
        </p:spPr>
        <p:txBody>
          <a:bodyPr>
            <a:normAutofit/>
          </a:bodyPr>
          <a:lstStyle/>
          <a:p>
            <a:pPr algn="ctr"/>
            <a:r>
              <a:rPr lang="en-US" sz="15000" dirty="0"/>
              <a:t>Guidelines for Poster Development and Submission</a:t>
            </a:r>
          </a:p>
        </p:txBody>
      </p:sp>
      <p:sp>
        <p:nvSpPr>
          <p:cNvPr id="3" name="Content Placeholder 2">
            <a:extLst>
              <a:ext uri="{FF2B5EF4-FFF2-40B4-BE49-F238E27FC236}">
                <a16:creationId xmlns:a16="http://schemas.microsoft.com/office/drawing/2014/main" id="{204E1149-55FE-2EA5-7F33-BFCFEBE7E7B5}"/>
              </a:ext>
            </a:extLst>
          </p:cNvPr>
          <p:cNvSpPr>
            <a:spLocks noGrp="1"/>
          </p:cNvSpPr>
          <p:nvPr>
            <p:ph idx="1"/>
          </p:nvPr>
        </p:nvSpPr>
        <p:spPr>
          <a:xfrm>
            <a:off x="3017520" y="4946659"/>
            <a:ext cx="37856160" cy="26574750"/>
          </a:xfrm>
        </p:spPr>
        <p:txBody>
          <a:bodyPr>
            <a:normAutofit fontScale="62500" lnSpcReduction="20000"/>
          </a:bodyPr>
          <a:lstStyle/>
          <a:p>
            <a:pPr>
              <a:lnSpc>
                <a:spcPct val="150000"/>
              </a:lnSpc>
            </a:pPr>
            <a:r>
              <a:rPr lang="en-US" sz="7700" b="1" dirty="0"/>
              <a:t>The template is consistent with the abstract headers used in SQUIRE 2.0 Guidelines. Please do not change the headers </a:t>
            </a:r>
            <a:r>
              <a:rPr lang="en-US" sz="7700" b="1"/>
              <a:t>or content. </a:t>
            </a:r>
            <a:endParaRPr lang="en-US" sz="7700" b="1" dirty="0"/>
          </a:p>
          <a:p>
            <a:pPr>
              <a:lnSpc>
                <a:spcPct val="150000"/>
              </a:lnSpc>
            </a:pPr>
            <a:r>
              <a:rPr lang="en-US" sz="7700" b="1" dirty="0"/>
              <a:t>We ask that you use the provided template to ensure uniformity and program representation of the DNP Scholarly Project. Do not modify branding, colors, font type, or section headers.  </a:t>
            </a:r>
          </a:p>
          <a:p>
            <a:pPr lvl="1">
              <a:lnSpc>
                <a:spcPct val="150000"/>
              </a:lnSpc>
            </a:pPr>
            <a:r>
              <a:rPr lang="en-US" sz="7700" dirty="0"/>
              <a:t>You may move headers up or down to accommodate the amount of content you have for each section.</a:t>
            </a:r>
          </a:p>
          <a:p>
            <a:pPr lvl="1">
              <a:lnSpc>
                <a:spcPct val="150000"/>
              </a:lnSpc>
            </a:pPr>
            <a:r>
              <a:rPr lang="en-US" sz="7700" dirty="0"/>
              <a:t>You may modify the text size of the content you enter for each section, but the font size used should be the same for each section.  </a:t>
            </a:r>
          </a:p>
          <a:p>
            <a:pPr lvl="1">
              <a:lnSpc>
                <a:spcPct val="150000"/>
              </a:lnSpc>
            </a:pPr>
            <a:r>
              <a:rPr lang="en-US" sz="7700" dirty="0"/>
              <a:t>Use the center section creatively to highlight the big takeaway, such as a specific data visual. Use icons or pictures that draw someone in and are relevant to the problem/key takeaway/results. If you are in the project's planning stages, what is a statement to grab the audience's attention? </a:t>
            </a:r>
          </a:p>
          <a:p>
            <a:pPr lvl="1">
              <a:lnSpc>
                <a:spcPct val="150000"/>
              </a:lnSpc>
            </a:pPr>
            <a:r>
              <a:rPr lang="en-US" sz="7700" dirty="0"/>
              <a:t>You are not required to use a QR code, but it is highly recommended you use one to link to your references.</a:t>
            </a:r>
          </a:p>
          <a:p>
            <a:pPr lvl="1">
              <a:lnSpc>
                <a:spcPct val="150000"/>
              </a:lnSpc>
            </a:pPr>
            <a:r>
              <a:rPr lang="en-US" sz="7700" dirty="0"/>
              <a:t>While acknowledging your project site (or specific individuals) is a nice gesture, please ensure they are OK with their name being used in an acknowledgment that will be public. If they are not or you are not sure, simply state ”project site” (i.e., The authors which to thank the staff and providers of the project site for their dedication and commitment to this practice change).  An acknowledgment of thanks is not required.  However, if you received funding, this must be acknowledged.</a:t>
            </a:r>
          </a:p>
          <a:p>
            <a:pPr lvl="1">
              <a:lnSpc>
                <a:spcPct val="150000"/>
              </a:lnSpc>
            </a:pPr>
            <a:r>
              <a:rPr lang="en-US" sz="7700" dirty="0"/>
              <a:t>Please send </a:t>
            </a:r>
          </a:p>
          <a:p>
            <a:pPr>
              <a:lnSpc>
                <a:spcPct val="150000"/>
              </a:lnSpc>
            </a:pPr>
            <a:r>
              <a:rPr lang="en-US" sz="7700" b="1" dirty="0"/>
              <a:t>Consider these additional guidelines for more effective visual presentation and reader understanding:</a:t>
            </a:r>
          </a:p>
          <a:p>
            <a:pPr lvl="1">
              <a:lnSpc>
                <a:spcPct val="150000"/>
              </a:lnSpc>
            </a:pPr>
            <a:r>
              <a:rPr lang="en-US" sz="7700" dirty="0"/>
              <a:t>BE CONCISE, consider use of bullets or short passages and focus on ”must know” key points.</a:t>
            </a:r>
          </a:p>
          <a:p>
            <a:pPr lvl="1">
              <a:lnSpc>
                <a:spcPct val="150000"/>
              </a:lnSpc>
            </a:pPr>
            <a:r>
              <a:rPr lang="en-US" sz="7700" dirty="0"/>
              <a:t>Leave some “white space” between sections for better readability.</a:t>
            </a:r>
          </a:p>
          <a:p>
            <a:pPr lvl="1">
              <a:lnSpc>
                <a:spcPct val="150000"/>
              </a:lnSpc>
            </a:pPr>
            <a:r>
              <a:rPr lang="en-US" sz="7700" dirty="0"/>
              <a:t>Minimum font size for content is 24pt, the typical range is 24-36, erring toward the upper range when possible. The exception to this is for captions and acknowledgments which can be smaller but not less than 14-18pt.</a:t>
            </a:r>
          </a:p>
          <a:p>
            <a:pPr lvl="1">
              <a:lnSpc>
                <a:spcPct val="150000"/>
              </a:lnSpc>
            </a:pPr>
            <a:r>
              <a:rPr lang="en-US" sz="7700" dirty="0"/>
              <a:t>Use data visuals to tell the story with less words and more interest.</a:t>
            </a:r>
            <a:endParaRPr lang="en-US" sz="7700" b="1" dirty="0"/>
          </a:p>
          <a:p>
            <a:pPr>
              <a:lnSpc>
                <a:spcPct val="150000"/>
              </a:lnSpc>
            </a:pPr>
            <a:r>
              <a:rPr lang="en-US" sz="7700" b="1" dirty="0"/>
              <a:t>You may view the next slide for an example poster using this template.  Please remember examples as just that, examples. Do not copy exact wording. Make your poster your own and a tool to best highlight YOUR project.</a:t>
            </a:r>
          </a:p>
        </p:txBody>
      </p:sp>
    </p:spTree>
    <p:extLst>
      <p:ext uri="{BB962C8B-B14F-4D97-AF65-F5344CB8AC3E}">
        <p14:creationId xmlns:p14="http://schemas.microsoft.com/office/powerpoint/2010/main" val="3107927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0450C0-D108-D1CA-D8BD-463066F6F0ED}"/>
              </a:ext>
            </a:extLst>
          </p:cNvPr>
          <p:cNvSpPr txBox="1"/>
          <p:nvPr/>
        </p:nvSpPr>
        <p:spPr>
          <a:xfrm>
            <a:off x="10494269" y="838129"/>
            <a:ext cx="32754867" cy="5160323"/>
          </a:xfrm>
          <a:prstGeom prst="rect">
            <a:avLst/>
          </a:prstGeom>
          <a:noFill/>
          <a:ln>
            <a:noFill/>
          </a:ln>
        </p:spPr>
        <p:txBody>
          <a:bodyPr wrap="square" rtlCol="0">
            <a:spAutoFit/>
          </a:bodyPr>
          <a:lstStyle/>
          <a:p>
            <a:pPr algn="ctr"/>
            <a:r>
              <a:rPr lang="en-US" sz="7200" b="1" dirty="0">
                <a:ln w="38100" cap="flat">
                  <a:noFill/>
                  <a:bevel/>
                </a:ln>
                <a:solidFill>
                  <a:srgbClr val="58595B"/>
                </a:solidFill>
                <a:effectLst>
                  <a:outerShdw blurRad="50800" dist="50800" dir="5400000" algn="ctr" rotWithShape="0">
                    <a:schemeClr val="bg1"/>
                  </a:outerShdw>
                </a:effectLst>
                <a:latin typeface="Verdana" panose="020B0604030504040204" pitchFamily="34" charset="0"/>
                <a:ea typeface="Verdana" panose="020B0604030504040204" pitchFamily="34" charset="0"/>
                <a:cs typeface="Arial" panose="020B0604020202020204" pitchFamily="34" charset="0"/>
              </a:rPr>
              <a:t>Implementation of Standardized Hereditary Breast and Ovarian Cancer (HBOC) Risk Assessment and Genetic Referral</a:t>
            </a:r>
          </a:p>
          <a:p>
            <a:pPr algn="ctr"/>
            <a:endParaRPr lang="en-US" sz="800" b="1" i="1" dirty="0">
              <a:solidFill>
                <a:srgbClr val="58595B"/>
              </a:solidFill>
              <a:latin typeface="Helvetica" pitchFamily="2" charset="0"/>
              <a:ea typeface="Verdana" panose="020B0604030504040204" pitchFamily="34" charset="0"/>
              <a:cs typeface="Arial" panose="020B0604020202020204" pitchFamily="34" charset="0"/>
            </a:endParaRPr>
          </a:p>
          <a:p>
            <a:pPr lvl="0" algn="ctr"/>
            <a:endParaRPr lang="en-US" sz="1600" b="1" dirty="0">
              <a:solidFill>
                <a:srgbClr val="58595B"/>
              </a:solidFill>
              <a:latin typeface="Helvetica" pitchFamily="2" charset="0"/>
              <a:ea typeface="Verdana" panose="020B0604030504040204" pitchFamily="34" charset="0"/>
              <a:cs typeface="Arial" panose="020B0604020202020204" pitchFamily="34" charset="0"/>
            </a:endParaRPr>
          </a:p>
          <a:p>
            <a:pPr lvl="0" algn="ctr"/>
            <a:r>
              <a:rPr lang="en-US" sz="4400" b="1" dirty="0">
                <a:solidFill>
                  <a:srgbClr val="58595B"/>
                </a:solidFill>
                <a:latin typeface="Helvetica" pitchFamily="2" charset="0"/>
                <a:ea typeface="Verdana" panose="020B0604030504040204" pitchFamily="34" charset="0"/>
                <a:cs typeface="Arial" panose="020B0604020202020204" pitchFamily="34" charset="0"/>
              </a:rPr>
              <a:t>MELISSA HESSOCK DNP, APRN, FNP-C; TRACY BREWER DNP, RNC-OB, CLC; SADIE HUTSON PHD, WHNP-BC, FAANP; JEFF ANDERSON, MD</a:t>
            </a:r>
          </a:p>
          <a:p>
            <a:endParaRPr lang="en-US" sz="7333" i="1" dirty="0">
              <a:latin typeface="Helvetica" pitchFamily="2" charset="0"/>
              <a:ea typeface="Verdana" panose="020B060403050404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417F368-AA31-7BE0-CE97-AF29E0184532}"/>
              </a:ext>
            </a:extLst>
          </p:cNvPr>
          <p:cNvSpPr/>
          <p:nvPr/>
        </p:nvSpPr>
        <p:spPr>
          <a:xfrm>
            <a:off x="13324360" y="5569840"/>
            <a:ext cx="16868920" cy="27348560"/>
          </a:xfrm>
          <a:prstGeom prst="rect">
            <a:avLst/>
          </a:prstGeom>
          <a:solidFill>
            <a:srgbClr val="FF8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4">
            <a:extLst>
              <a:ext uri="{FF2B5EF4-FFF2-40B4-BE49-F238E27FC236}">
                <a16:creationId xmlns:a16="http://schemas.microsoft.com/office/drawing/2014/main" id="{E294D2F0-D127-E2F5-B4C3-AD22890BEFD2}"/>
              </a:ext>
            </a:extLst>
          </p:cNvPr>
          <p:cNvSpPr>
            <a:spLocks noGrp="1"/>
          </p:cNvSpPr>
          <p:nvPr>
            <p:ph type="ctrTitle"/>
          </p:nvPr>
        </p:nvSpPr>
        <p:spPr>
          <a:xfrm>
            <a:off x="14829118" y="6494926"/>
            <a:ext cx="14359554" cy="8583123"/>
          </a:xfrm>
        </p:spPr>
        <p:txBody>
          <a:bodyPr anchor="t">
            <a:noAutofit/>
          </a:bodyPr>
          <a:lstStyle/>
          <a:p>
            <a:pPr>
              <a:lnSpc>
                <a:spcPct val="150000"/>
              </a:lnSpc>
            </a:pPr>
            <a:r>
              <a:rPr lang="en-US" sz="6000" dirty="0">
                <a:solidFill>
                  <a:schemeClr val="bg1"/>
                </a:solidFill>
                <a:latin typeface="Verdana" panose="020B0604030504040204" pitchFamily="34" charset="0"/>
                <a:ea typeface="Verdana" panose="020B0604030504040204" pitchFamily="34" charset="0"/>
                <a:cs typeface="Arial" panose="020B0604020202020204" pitchFamily="34" charset="0"/>
              </a:rPr>
              <a:t>Women at risk of HBOC </a:t>
            </a:r>
            <a:r>
              <a:rPr lang="en-US" sz="6000" b="1" i="1" dirty="0">
                <a:solidFill>
                  <a:schemeClr val="bg1"/>
                </a:solidFill>
                <a:latin typeface="Verdana" panose="020B0604030504040204" pitchFamily="34" charset="0"/>
                <a:ea typeface="Verdana" panose="020B0604030504040204" pitchFamily="34" charset="0"/>
                <a:cs typeface="Arial" panose="020B0604020202020204" pitchFamily="34" charset="0"/>
              </a:rPr>
              <a:t>were significantly more likely to be identified and referred for genetic counseling</a:t>
            </a:r>
            <a:r>
              <a:rPr lang="en-US" sz="6000" i="1" dirty="0">
                <a:solidFill>
                  <a:schemeClr val="bg1"/>
                </a:solidFill>
                <a:latin typeface="Verdana" panose="020B0604030504040204" pitchFamily="34" charset="0"/>
                <a:ea typeface="Verdana" panose="020B0604030504040204" pitchFamily="34" charset="0"/>
                <a:cs typeface="Arial" panose="020B0604020202020204" pitchFamily="34" charset="0"/>
              </a:rPr>
              <a:t> </a:t>
            </a:r>
            <a:r>
              <a:rPr lang="en-US" sz="6000" dirty="0">
                <a:solidFill>
                  <a:schemeClr val="bg1"/>
                </a:solidFill>
                <a:latin typeface="Verdana" panose="020B0604030504040204" pitchFamily="34" charset="0"/>
                <a:ea typeface="Verdana" panose="020B0604030504040204" pitchFamily="34" charset="0"/>
                <a:cs typeface="Arial" panose="020B0604020202020204" pitchFamily="34" charset="0"/>
              </a:rPr>
              <a:t>after the implementation of a standardized HBOC risk assessment tool.</a:t>
            </a:r>
          </a:p>
        </p:txBody>
      </p:sp>
      <p:pic>
        <p:nvPicPr>
          <p:cNvPr id="8" name="Picture 7" descr="A picture containing text, book&#10;&#10;Description automatically generated">
            <a:extLst>
              <a:ext uri="{FF2B5EF4-FFF2-40B4-BE49-F238E27FC236}">
                <a16:creationId xmlns:a16="http://schemas.microsoft.com/office/drawing/2014/main" id="{40CC7A52-D9A1-AF79-8D86-402781556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28519" y="29923504"/>
            <a:ext cx="2994378" cy="2518762"/>
          </a:xfrm>
          <a:prstGeom prst="rect">
            <a:avLst/>
          </a:prstGeom>
        </p:spPr>
      </p:pic>
      <p:sp>
        <p:nvSpPr>
          <p:cNvPr id="9" name="Rectangle 8">
            <a:extLst>
              <a:ext uri="{FF2B5EF4-FFF2-40B4-BE49-F238E27FC236}">
                <a16:creationId xmlns:a16="http://schemas.microsoft.com/office/drawing/2014/main" id="{80C2BF47-B8E4-5B63-B846-CE4F055672D5}"/>
              </a:ext>
            </a:extLst>
          </p:cNvPr>
          <p:cNvSpPr/>
          <p:nvPr/>
        </p:nvSpPr>
        <p:spPr>
          <a:xfrm>
            <a:off x="1064412" y="5656711"/>
            <a:ext cx="1093708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BACKGROUND</a:t>
            </a:r>
          </a:p>
        </p:txBody>
      </p:sp>
      <p:sp>
        <p:nvSpPr>
          <p:cNvPr id="10" name="Rectangle 9">
            <a:extLst>
              <a:ext uri="{FF2B5EF4-FFF2-40B4-BE49-F238E27FC236}">
                <a16:creationId xmlns:a16="http://schemas.microsoft.com/office/drawing/2014/main" id="{1805D776-927A-8688-C38A-999F3979EF5F}"/>
              </a:ext>
            </a:extLst>
          </p:cNvPr>
          <p:cNvSpPr/>
          <p:nvPr/>
        </p:nvSpPr>
        <p:spPr>
          <a:xfrm>
            <a:off x="1064412" y="13674561"/>
            <a:ext cx="1093461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LOCAL PROBLEM</a:t>
            </a:r>
          </a:p>
        </p:txBody>
      </p:sp>
      <p:sp>
        <p:nvSpPr>
          <p:cNvPr id="11" name="Rectangle 10">
            <a:extLst>
              <a:ext uri="{FF2B5EF4-FFF2-40B4-BE49-F238E27FC236}">
                <a16:creationId xmlns:a16="http://schemas.microsoft.com/office/drawing/2014/main" id="{D09C4499-B2B1-6417-BC1F-877C0D5AA66F}"/>
              </a:ext>
            </a:extLst>
          </p:cNvPr>
          <p:cNvSpPr/>
          <p:nvPr/>
        </p:nvSpPr>
        <p:spPr>
          <a:xfrm>
            <a:off x="1066882" y="23153050"/>
            <a:ext cx="10934615"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METHODS</a:t>
            </a:r>
          </a:p>
        </p:txBody>
      </p:sp>
      <p:sp>
        <p:nvSpPr>
          <p:cNvPr id="12" name="Rectangle 11">
            <a:extLst>
              <a:ext uri="{FF2B5EF4-FFF2-40B4-BE49-F238E27FC236}">
                <a16:creationId xmlns:a16="http://schemas.microsoft.com/office/drawing/2014/main" id="{A2DE0E92-74D1-96D6-7518-1FDCAE14DA2D}"/>
              </a:ext>
            </a:extLst>
          </p:cNvPr>
          <p:cNvSpPr/>
          <p:nvPr/>
        </p:nvSpPr>
        <p:spPr>
          <a:xfrm>
            <a:off x="31395621" y="5639998"/>
            <a:ext cx="10908728" cy="1134858"/>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INTERVENTIONS</a:t>
            </a:r>
          </a:p>
        </p:txBody>
      </p:sp>
      <p:sp>
        <p:nvSpPr>
          <p:cNvPr id="13" name="Rectangle 12">
            <a:extLst>
              <a:ext uri="{FF2B5EF4-FFF2-40B4-BE49-F238E27FC236}">
                <a16:creationId xmlns:a16="http://schemas.microsoft.com/office/drawing/2014/main" id="{54D990A1-B38E-A081-21EB-4FD983EBE8C9}"/>
              </a:ext>
            </a:extLst>
          </p:cNvPr>
          <p:cNvSpPr/>
          <p:nvPr/>
        </p:nvSpPr>
        <p:spPr>
          <a:xfrm>
            <a:off x="31395621" y="19302593"/>
            <a:ext cx="10911197" cy="980007"/>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RESULTS</a:t>
            </a:r>
          </a:p>
        </p:txBody>
      </p:sp>
      <p:sp>
        <p:nvSpPr>
          <p:cNvPr id="14" name="Rectangle 13">
            <a:extLst>
              <a:ext uri="{FF2B5EF4-FFF2-40B4-BE49-F238E27FC236}">
                <a16:creationId xmlns:a16="http://schemas.microsoft.com/office/drawing/2014/main" id="{5C5776D2-C052-30F4-219A-6E9E528C5EBE}"/>
              </a:ext>
            </a:extLst>
          </p:cNvPr>
          <p:cNvSpPr/>
          <p:nvPr/>
        </p:nvSpPr>
        <p:spPr>
          <a:xfrm>
            <a:off x="31395621" y="25128512"/>
            <a:ext cx="10660446" cy="1073906"/>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58595B"/>
                </a:solidFill>
                <a:latin typeface="Helvetica" pitchFamily="2" charset="0"/>
              </a:rPr>
              <a:t>CONCLUSIONS</a:t>
            </a:r>
          </a:p>
        </p:txBody>
      </p:sp>
      <p:pic>
        <p:nvPicPr>
          <p:cNvPr id="15" name="Picture 14">
            <a:extLst>
              <a:ext uri="{FF2B5EF4-FFF2-40B4-BE49-F238E27FC236}">
                <a16:creationId xmlns:a16="http://schemas.microsoft.com/office/drawing/2014/main" id="{A711C227-7420-5001-6DF2-A5E6EEC1B14A}"/>
              </a:ext>
            </a:extLst>
          </p:cNvPr>
          <p:cNvPicPr>
            <a:picLocks noChangeAspect="1"/>
          </p:cNvPicPr>
          <p:nvPr/>
        </p:nvPicPr>
        <p:blipFill>
          <a:blip r:embed="rId4"/>
          <a:stretch>
            <a:fillRect/>
          </a:stretch>
        </p:blipFill>
        <p:spPr>
          <a:xfrm>
            <a:off x="743493" y="1599550"/>
            <a:ext cx="8341269" cy="1513239"/>
          </a:xfrm>
          <a:prstGeom prst="rect">
            <a:avLst/>
          </a:prstGeom>
        </p:spPr>
      </p:pic>
      <p:cxnSp>
        <p:nvCxnSpPr>
          <p:cNvPr id="17" name="Straight Connector 16">
            <a:extLst>
              <a:ext uri="{FF2B5EF4-FFF2-40B4-BE49-F238E27FC236}">
                <a16:creationId xmlns:a16="http://schemas.microsoft.com/office/drawing/2014/main" id="{28B5B90F-AFD7-645A-1FA8-1CB603BEC19D}"/>
              </a:ext>
            </a:extLst>
          </p:cNvPr>
          <p:cNvCxnSpPr/>
          <p:nvPr/>
        </p:nvCxnSpPr>
        <p:spPr>
          <a:xfrm>
            <a:off x="9960965" y="1377497"/>
            <a:ext cx="0" cy="2087719"/>
          </a:xfrm>
          <a:prstGeom prst="line">
            <a:avLst/>
          </a:prstGeom>
          <a:ln w="12700">
            <a:solidFill>
              <a:srgbClr val="58595B"/>
            </a:solidFill>
          </a:ln>
        </p:spPr>
        <p:style>
          <a:lnRef idx="1">
            <a:schemeClr val="accent3"/>
          </a:lnRef>
          <a:fillRef idx="0">
            <a:schemeClr val="accent3"/>
          </a:fillRef>
          <a:effectRef idx="0">
            <a:schemeClr val="accent3"/>
          </a:effectRef>
          <a:fontRef idx="minor">
            <a:schemeClr val="tx1"/>
          </a:fontRef>
        </p:style>
      </p:cxnSp>
      <p:sp>
        <p:nvSpPr>
          <p:cNvPr id="20" name="TextBox 19">
            <a:extLst>
              <a:ext uri="{FF2B5EF4-FFF2-40B4-BE49-F238E27FC236}">
                <a16:creationId xmlns:a16="http://schemas.microsoft.com/office/drawing/2014/main" id="{64ED3CA4-03A9-5482-E988-0C7E9F08C7B5}"/>
              </a:ext>
            </a:extLst>
          </p:cNvPr>
          <p:cNvSpPr txBox="1"/>
          <p:nvPr/>
        </p:nvSpPr>
        <p:spPr>
          <a:xfrm>
            <a:off x="1147449" y="7510562"/>
            <a:ext cx="10908728" cy="5401479"/>
          </a:xfrm>
          <a:prstGeom prst="rect">
            <a:avLst/>
          </a:prstGeom>
          <a:noFill/>
        </p:spPr>
        <p:txBody>
          <a:bodyPr wrap="square" rtlCol="0">
            <a:spAutoFit/>
          </a:bodyPr>
          <a:lstStyle/>
          <a:p>
            <a:pPr marL="457200" indent="-342622">
              <a:spcBef>
                <a:spcPts val="500"/>
              </a:spcBef>
              <a:spcAft>
                <a:spcPts val="500"/>
              </a:spcAft>
              <a:buFont typeface="Arial" panose="020B0604020202020204" pitchFamily="34" charset="0"/>
              <a:buChar char="•"/>
            </a:pPr>
            <a:r>
              <a:rPr lang="en-US" sz="3200" dirty="0">
                <a:solidFill>
                  <a:srgbClr val="333333"/>
                </a:solidFill>
                <a:latin typeface="Helvetica" pitchFamily="2" charset="0"/>
                <a:ea typeface="Verdana" panose="020B0604030504040204" pitchFamily="34" charset="0"/>
                <a:cs typeface="Arial" panose="020B0604020202020204" pitchFamily="34" charset="0"/>
              </a:rPr>
              <a:t>Up to 10-15% of breast and ovarian cancers are due to HBOC syndrome.</a:t>
            </a:r>
            <a:r>
              <a:rPr lang="en-US" sz="3200" baseline="30000" dirty="0">
                <a:solidFill>
                  <a:srgbClr val="333333"/>
                </a:solidFill>
                <a:latin typeface="Helvetica" pitchFamily="2" charset="0"/>
                <a:ea typeface="Verdana" panose="020B0604030504040204" pitchFamily="34" charset="0"/>
                <a:cs typeface="Arial" panose="020B0604020202020204" pitchFamily="34" charset="0"/>
              </a:rPr>
              <a:t>35</a:t>
            </a:r>
            <a:endParaRPr lang="en-US" sz="3200" i="1" dirty="0">
              <a:solidFill>
                <a:srgbClr val="333333"/>
              </a:solidFill>
              <a:latin typeface="Helvetica" pitchFamily="2" charset="0"/>
              <a:ea typeface="Verdana" panose="020B0604030504040204" pitchFamily="34" charset="0"/>
              <a:cs typeface="Arial" panose="020B0604020202020204" pitchFamily="34" charset="0"/>
            </a:endParaRPr>
          </a:p>
          <a:p>
            <a:pPr marL="457200" indent="-342622">
              <a:spcBef>
                <a:spcPts val="500"/>
              </a:spcBef>
              <a:spcAft>
                <a:spcPts val="500"/>
              </a:spcAft>
              <a:buFont typeface="Arial" panose="020B0604020202020204" pitchFamily="34" charset="0"/>
              <a:buChar char="•"/>
            </a:pPr>
            <a:r>
              <a:rPr lang="en-US" sz="3200" dirty="0">
                <a:solidFill>
                  <a:srgbClr val="333333"/>
                </a:solidFill>
                <a:latin typeface="Helvetica" pitchFamily="2" charset="0"/>
                <a:ea typeface="Verdana" panose="020B0604030504040204" pitchFamily="34" charset="0"/>
                <a:cs typeface="Arial" panose="020B0604020202020204" pitchFamily="34" charset="0"/>
              </a:rPr>
              <a:t>Early detection of HBOC can reduce HBOC-related cancer morbidity and mortality through the use of enhanced screening and preventive measures.</a:t>
            </a:r>
            <a:r>
              <a:rPr lang="en-US" sz="3200" baseline="30000" dirty="0">
                <a:solidFill>
                  <a:srgbClr val="333333"/>
                </a:solidFill>
                <a:latin typeface="Helvetica" pitchFamily="2" charset="0"/>
                <a:ea typeface="Verdana" panose="020B0604030504040204" pitchFamily="34" charset="0"/>
                <a:cs typeface="Arial" panose="020B0604020202020204" pitchFamily="34" charset="0"/>
              </a:rPr>
              <a:t>21-24</a:t>
            </a:r>
            <a:endParaRPr lang="en-US" sz="3200" dirty="0">
              <a:solidFill>
                <a:srgbClr val="333333"/>
              </a:solidFill>
              <a:latin typeface="Helvetica" pitchFamily="2" charset="0"/>
              <a:ea typeface="Verdana" panose="020B0604030504040204" pitchFamily="34" charset="0"/>
              <a:cs typeface="Arial" panose="020B0604020202020204" pitchFamily="34" charset="0"/>
            </a:endParaRPr>
          </a:p>
          <a:p>
            <a:pPr marL="457200" indent="-342622">
              <a:spcBef>
                <a:spcPts val="500"/>
              </a:spcBef>
              <a:spcAft>
                <a:spcPts val="500"/>
              </a:spcAft>
              <a:buFont typeface="Arial" panose="020B0604020202020204" pitchFamily="34" charset="0"/>
              <a:buChar char="•"/>
            </a:pPr>
            <a:r>
              <a:rPr lang="en-US" sz="3200" dirty="0">
                <a:solidFill>
                  <a:srgbClr val="333333"/>
                </a:solidFill>
                <a:latin typeface="Helvetica" pitchFamily="2" charset="0"/>
                <a:ea typeface="Verdana" panose="020B0604030504040204" pitchFamily="34" charset="0"/>
                <a:cs typeface="Arial" panose="020B0604020202020204" pitchFamily="34" charset="0"/>
              </a:rPr>
              <a:t>HBOC risk assessment and genetic counseling referral are vastly underutilized in the United States.</a:t>
            </a:r>
            <a:r>
              <a:rPr lang="en-US" sz="3200" baseline="30000" dirty="0">
                <a:solidFill>
                  <a:srgbClr val="333333"/>
                </a:solidFill>
                <a:latin typeface="Helvetica" pitchFamily="2" charset="0"/>
                <a:ea typeface="Verdana" panose="020B0604030504040204" pitchFamily="34" charset="0"/>
                <a:cs typeface="Arial" panose="020B0604020202020204" pitchFamily="34" charset="0"/>
              </a:rPr>
              <a:t>2,9,11,29,34</a:t>
            </a:r>
          </a:p>
          <a:p>
            <a:pPr marL="457200" indent="-342622">
              <a:spcBef>
                <a:spcPts val="500"/>
              </a:spcBef>
              <a:spcAft>
                <a:spcPts val="500"/>
              </a:spcAft>
              <a:buFont typeface="Arial" panose="020B0604020202020204" pitchFamily="34" charset="0"/>
              <a:buChar char="•"/>
            </a:pPr>
            <a:r>
              <a:rPr lang="en-US" sz="3200" dirty="0">
                <a:solidFill>
                  <a:srgbClr val="333333"/>
                </a:solidFill>
                <a:latin typeface="Helvetica" pitchFamily="2" charset="0"/>
                <a:ea typeface="Verdana" panose="020B0604030504040204" pitchFamily="34" charset="0"/>
                <a:cs typeface="Arial" panose="020B0604020202020204" pitchFamily="34" charset="0"/>
              </a:rPr>
              <a:t>Underutilization of screening and genetic referral contributes to missed opportunities to reduce HBOC-related cancer risks.</a:t>
            </a:r>
          </a:p>
        </p:txBody>
      </p:sp>
      <p:sp>
        <p:nvSpPr>
          <p:cNvPr id="21" name="TextBox 20">
            <a:extLst>
              <a:ext uri="{FF2B5EF4-FFF2-40B4-BE49-F238E27FC236}">
                <a16:creationId xmlns:a16="http://schemas.microsoft.com/office/drawing/2014/main" id="{85A7B085-44DC-47F6-BB99-4AF2E67EECB8}"/>
              </a:ext>
            </a:extLst>
          </p:cNvPr>
          <p:cNvSpPr txBox="1"/>
          <p:nvPr/>
        </p:nvSpPr>
        <p:spPr>
          <a:xfrm>
            <a:off x="1221370" y="14837160"/>
            <a:ext cx="10937085" cy="7755969"/>
          </a:xfrm>
          <a:prstGeom prst="rect">
            <a:avLst/>
          </a:prstGeom>
          <a:noFill/>
        </p:spPr>
        <p:txBody>
          <a:bodyPr wrap="square" rtlCol="0">
            <a:spAutoFit/>
          </a:bodyPr>
          <a:lstStyle/>
          <a:p>
            <a:pPr marL="457200" indent="-338328">
              <a:spcBef>
                <a:spcPts val="500"/>
              </a:spcBef>
              <a:spcAft>
                <a:spcPts val="500"/>
              </a:spcAft>
              <a:buFont typeface="Arial" panose="020B0604020202020204" pitchFamily="34" charset="0"/>
              <a:buChar char="•"/>
            </a:pPr>
            <a:endParaRPr lang="en-US" sz="3200" dirty="0">
              <a:solidFill>
                <a:srgbClr val="333333"/>
              </a:solidFill>
              <a:latin typeface="Helvetica" pitchFamily="2" charset="0"/>
            </a:endParaRPr>
          </a:p>
          <a:p>
            <a:pPr marL="457200" indent="-338328">
              <a:spcBef>
                <a:spcPts val="500"/>
              </a:spcBef>
              <a:spcAft>
                <a:spcPts val="500"/>
              </a:spcAft>
              <a:buFont typeface="Arial" panose="020B0604020202020204" pitchFamily="34" charset="0"/>
              <a:buChar char="•"/>
            </a:pPr>
            <a:r>
              <a:rPr lang="en-US" sz="3200" dirty="0">
                <a:solidFill>
                  <a:srgbClr val="333333"/>
                </a:solidFill>
                <a:latin typeface="Helvetica" pitchFamily="2" charset="0"/>
              </a:rPr>
              <a:t>The site for this practice improvement project is a private suburban OB/GYN practice in Tennessee.</a:t>
            </a:r>
          </a:p>
          <a:p>
            <a:pPr marL="457200" indent="-338328">
              <a:spcBef>
                <a:spcPts val="500"/>
              </a:spcBef>
              <a:spcAft>
                <a:spcPts val="500"/>
              </a:spcAft>
              <a:buFont typeface="Arial" panose="020B0604020202020204" pitchFamily="34" charset="0"/>
              <a:buChar char="•"/>
            </a:pPr>
            <a:r>
              <a:rPr lang="en-US" sz="3200" dirty="0">
                <a:solidFill>
                  <a:srgbClr val="333333"/>
                </a:solidFill>
                <a:latin typeface="Helvetica" pitchFamily="2" charset="0"/>
              </a:rPr>
              <a:t>Prior to implementation of the practice change intervention, HBOC identification and referral rates were low at, 35.1% and 18.2%, respectively.</a:t>
            </a:r>
          </a:p>
          <a:p>
            <a:pPr marL="457200" indent="-338328">
              <a:spcBef>
                <a:spcPts val="500"/>
              </a:spcBef>
              <a:spcAft>
                <a:spcPts val="500"/>
              </a:spcAft>
              <a:buFont typeface="Arial" panose="020B0604020202020204" pitchFamily="34" charset="0"/>
              <a:buChar char="•"/>
            </a:pPr>
            <a:r>
              <a:rPr lang="en-US" sz="3200" dirty="0">
                <a:solidFill>
                  <a:srgbClr val="333333"/>
                </a:solidFill>
                <a:latin typeface="Helvetica" pitchFamily="2" charset="0"/>
              </a:rPr>
              <a:t>The purpose of this project was to implement the use of a standardized HBOC risk assessment tool for use during preventive visits.</a:t>
            </a:r>
          </a:p>
          <a:p>
            <a:pPr marL="457200" indent="-338328">
              <a:spcBef>
                <a:spcPts val="500"/>
              </a:spcBef>
              <a:spcAft>
                <a:spcPts val="500"/>
              </a:spcAft>
              <a:buFont typeface="Arial" panose="020B0604020202020204" pitchFamily="34" charset="0"/>
              <a:buChar char="•"/>
            </a:pPr>
            <a:r>
              <a:rPr lang="en-US" sz="3200" dirty="0">
                <a:solidFill>
                  <a:srgbClr val="333333"/>
                </a:solidFill>
                <a:latin typeface="Helvetica" pitchFamily="2" charset="0"/>
              </a:rPr>
              <a:t>The aims of the project were:</a:t>
            </a:r>
          </a:p>
          <a:p>
            <a:pPr lvl="2" indent="-338328">
              <a:spcBef>
                <a:spcPts val="500"/>
              </a:spcBef>
              <a:spcAft>
                <a:spcPts val="500"/>
              </a:spcAft>
              <a:buFont typeface="Wingdings" pitchFamily="2" charset="2"/>
              <a:buChar char="Ø"/>
            </a:pPr>
            <a:r>
              <a:rPr lang="en-US" sz="3200" dirty="0">
                <a:solidFill>
                  <a:srgbClr val="333333"/>
                </a:solidFill>
                <a:latin typeface="Helvetica" pitchFamily="2" charset="0"/>
              </a:rPr>
              <a:t>Increase identification of women at risk of HBOC by 25%</a:t>
            </a:r>
          </a:p>
          <a:p>
            <a:pPr lvl="2" indent="-338328">
              <a:spcBef>
                <a:spcPts val="500"/>
              </a:spcBef>
              <a:spcAft>
                <a:spcPts val="500"/>
              </a:spcAft>
              <a:buFont typeface="Wingdings" pitchFamily="2" charset="2"/>
              <a:buChar char="Ø"/>
            </a:pPr>
            <a:r>
              <a:rPr lang="en-US" sz="3200" dirty="0">
                <a:solidFill>
                  <a:srgbClr val="333333"/>
                </a:solidFill>
                <a:latin typeface="Helvetica" pitchFamily="2" charset="0"/>
              </a:rPr>
              <a:t>Increase genetic referral for women at risk of HBOC by 25% </a:t>
            </a:r>
          </a:p>
        </p:txBody>
      </p:sp>
      <p:sp>
        <p:nvSpPr>
          <p:cNvPr id="22" name="TextBox 21">
            <a:extLst>
              <a:ext uri="{FF2B5EF4-FFF2-40B4-BE49-F238E27FC236}">
                <a16:creationId xmlns:a16="http://schemas.microsoft.com/office/drawing/2014/main" id="{DE6AD758-256A-6387-3970-5AC007D44E7A}"/>
              </a:ext>
            </a:extLst>
          </p:cNvPr>
          <p:cNvSpPr txBox="1"/>
          <p:nvPr/>
        </p:nvSpPr>
        <p:spPr>
          <a:xfrm>
            <a:off x="1221370" y="25016154"/>
            <a:ext cx="10908727" cy="7627729"/>
          </a:xfrm>
          <a:prstGeom prst="rect">
            <a:avLst/>
          </a:prstGeom>
          <a:noFill/>
        </p:spPr>
        <p:txBody>
          <a:bodyPr wrap="square" rtlCol="0">
            <a:spAutoFit/>
          </a:bodyPr>
          <a:lstStyle/>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The Evidence-based Practice Improvement process model was used as the framework for this project.</a:t>
            </a:r>
            <a:endParaRPr lang="en-US" sz="3200" baseline="30000" dirty="0">
              <a:solidFill>
                <a:srgbClr val="333333"/>
              </a:solidFill>
              <a:latin typeface="Helvetica" pitchFamily="2" charset="0"/>
            </a:endParaRP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Literature search and critical appraisal demonstrated good and consistent evidence supporting use of HBOC risk assessment tools.</a:t>
            </a:r>
            <a:r>
              <a:rPr lang="en-US" sz="3200" baseline="30000" dirty="0">
                <a:solidFill>
                  <a:srgbClr val="333333"/>
                </a:solidFill>
                <a:latin typeface="Helvetica" pitchFamily="2" charset="0"/>
              </a:rPr>
              <a:t>13</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HBOC risk assessment tool selection and clinical decision-making algorithm development were made via  PDSA (Plan-Do-Study-Act) Cycles.</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Outcome measures of identification rates and referral rates were measured for a 3 month period pre-implementation and post-implementation.</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Provider compliance with use of the risk assessment tool was measured for 3 months post-implementation.</a:t>
            </a:r>
          </a:p>
          <a:p>
            <a:pPr marL="571500" indent="-571500">
              <a:spcBef>
                <a:spcPts val="500"/>
              </a:spcBef>
              <a:spcAft>
                <a:spcPts val="500"/>
              </a:spcAft>
              <a:buFont typeface="Arial" panose="020B0604020202020204" pitchFamily="34" charset="0"/>
              <a:buChar char="•"/>
            </a:pPr>
            <a:endParaRPr lang="en-US" sz="3200" dirty="0">
              <a:solidFill>
                <a:srgbClr val="333333"/>
              </a:solidFill>
              <a:latin typeface="Helvetica" pitchFamily="2" charset="0"/>
            </a:endParaRPr>
          </a:p>
        </p:txBody>
      </p:sp>
      <p:sp>
        <p:nvSpPr>
          <p:cNvPr id="23" name="TextBox 22">
            <a:extLst>
              <a:ext uri="{FF2B5EF4-FFF2-40B4-BE49-F238E27FC236}">
                <a16:creationId xmlns:a16="http://schemas.microsoft.com/office/drawing/2014/main" id="{10E1BC22-3FF1-A186-88F4-B642772CD5EA}"/>
              </a:ext>
            </a:extLst>
          </p:cNvPr>
          <p:cNvSpPr txBox="1"/>
          <p:nvPr/>
        </p:nvSpPr>
        <p:spPr>
          <a:xfrm>
            <a:off x="31395621" y="7274313"/>
            <a:ext cx="10908728" cy="2190343"/>
          </a:xfrm>
          <a:prstGeom prst="rect">
            <a:avLst/>
          </a:prstGeom>
          <a:noFill/>
        </p:spPr>
        <p:txBody>
          <a:bodyPr wrap="square" rtlCol="0">
            <a:spAutoFit/>
          </a:bodyPr>
          <a:lstStyle/>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All women </a:t>
            </a:r>
            <a:r>
              <a:rPr lang="en-US" sz="3200" u="sng" dirty="0">
                <a:solidFill>
                  <a:srgbClr val="333333"/>
                </a:solidFill>
                <a:latin typeface="Helvetica" pitchFamily="2" charset="0"/>
              </a:rPr>
              <a:t>(&gt;</a:t>
            </a:r>
            <a:r>
              <a:rPr lang="en-US" sz="3200" dirty="0">
                <a:solidFill>
                  <a:srgbClr val="333333"/>
                </a:solidFill>
                <a:latin typeface="Helvetica" pitchFamily="2" charset="0"/>
              </a:rPr>
              <a:t> 18yo) presenting for well-woman visits were screened for HBOC risk using the RST tool.</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Women with an RST score of</a:t>
            </a:r>
            <a:r>
              <a:rPr lang="en-US" sz="3200" u="sng" dirty="0">
                <a:solidFill>
                  <a:srgbClr val="333333"/>
                </a:solidFill>
                <a:latin typeface="Helvetica" pitchFamily="2" charset="0"/>
              </a:rPr>
              <a:t> &gt;</a:t>
            </a:r>
            <a:r>
              <a:rPr lang="en-US" sz="3200" dirty="0">
                <a:solidFill>
                  <a:srgbClr val="333333"/>
                </a:solidFill>
                <a:latin typeface="Helvetica" pitchFamily="2" charset="0"/>
              </a:rPr>
              <a:t> 2 were referred for genetic counseling.</a:t>
            </a:r>
            <a:endParaRPr lang="en-US" sz="3200" u="sng" dirty="0">
              <a:solidFill>
                <a:srgbClr val="333333"/>
              </a:solidFill>
              <a:latin typeface="Helvetica" pitchFamily="2" charset="0"/>
            </a:endParaRPr>
          </a:p>
        </p:txBody>
      </p:sp>
      <p:sp>
        <p:nvSpPr>
          <p:cNvPr id="24" name="TextBox 23">
            <a:extLst>
              <a:ext uri="{FF2B5EF4-FFF2-40B4-BE49-F238E27FC236}">
                <a16:creationId xmlns:a16="http://schemas.microsoft.com/office/drawing/2014/main" id="{170813B6-8305-AAE0-1C1E-4FDAFE3DBEC6}"/>
              </a:ext>
            </a:extLst>
          </p:cNvPr>
          <p:cNvSpPr txBox="1"/>
          <p:nvPr/>
        </p:nvSpPr>
        <p:spPr>
          <a:xfrm>
            <a:off x="31270245" y="20811449"/>
            <a:ext cx="10660446" cy="4416594"/>
          </a:xfrm>
          <a:prstGeom prst="rect">
            <a:avLst/>
          </a:prstGeom>
          <a:noFill/>
        </p:spPr>
        <p:txBody>
          <a:bodyPr wrap="square" rtlCol="0">
            <a:spAutoFit/>
          </a:bodyPr>
          <a:lstStyle/>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Identification rates of HBOC risk increased from 35.1% to 93.3; a 165.8% increase, far surpassing our aim of 25%.</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Genetic referral rates for women at risk of HBOC increased from 18.2% to 87.5%; a 380.8% increase, which also far surpassed our aim.</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Compliance with use of the RST was 85.9%.</a:t>
            </a:r>
          </a:p>
          <a:p>
            <a:pPr>
              <a:spcBef>
                <a:spcPts val="500"/>
              </a:spcBef>
              <a:spcAft>
                <a:spcPts val="500"/>
              </a:spcAft>
            </a:pPr>
            <a:endParaRPr lang="en-US" sz="3200" dirty="0">
              <a:solidFill>
                <a:srgbClr val="333333"/>
              </a:solidFill>
              <a:latin typeface="Helvetica" pitchFamily="2" charset="0"/>
            </a:endParaRPr>
          </a:p>
        </p:txBody>
      </p:sp>
      <p:sp>
        <p:nvSpPr>
          <p:cNvPr id="25" name="TextBox 24">
            <a:extLst>
              <a:ext uri="{FF2B5EF4-FFF2-40B4-BE49-F238E27FC236}">
                <a16:creationId xmlns:a16="http://schemas.microsoft.com/office/drawing/2014/main" id="{D0F209E8-01E7-52F9-60BC-83352BB41FE5}"/>
              </a:ext>
            </a:extLst>
          </p:cNvPr>
          <p:cNvSpPr txBox="1"/>
          <p:nvPr/>
        </p:nvSpPr>
        <p:spPr>
          <a:xfrm>
            <a:off x="31270245" y="26967314"/>
            <a:ext cx="10660446" cy="4909036"/>
          </a:xfrm>
          <a:prstGeom prst="rect">
            <a:avLst/>
          </a:prstGeom>
          <a:noFill/>
        </p:spPr>
        <p:txBody>
          <a:bodyPr wrap="square" rtlCol="0">
            <a:spAutoFit/>
          </a:bodyPr>
          <a:lstStyle/>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Use of a standardized risk assessment tool resulted in a significant increase in the identification and referral of women at risk  of HBOC in this setting</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The RST and clinical-decision making algorithm were integrated into standard care at the practice site.</a:t>
            </a:r>
          </a:p>
          <a:p>
            <a:pPr marL="571500" indent="-571500">
              <a:spcBef>
                <a:spcPts val="500"/>
              </a:spcBef>
              <a:spcAft>
                <a:spcPts val="500"/>
              </a:spcAft>
              <a:buFont typeface="Arial" panose="020B0604020202020204" pitchFamily="34" charset="0"/>
              <a:buChar char="•"/>
            </a:pPr>
            <a:r>
              <a:rPr lang="en-US" sz="3200" dirty="0">
                <a:solidFill>
                  <a:srgbClr val="333333"/>
                </a:solidFill>
                <a:latin typeface="Helvetica" pitchFamily="2" charset="0"/>
              </a:rPr>
              <a:t>Early identification of women with HBOC is a crucial first step in HBOC-associated cancer morbidity and mortality.</a:t>
            </a:r>
          </a:p>
          <a:p>
            <a:pPr marL="571500" indent="-571500">
              <a:spcBef>
                <a:spcPts val="500"/>
              </a:spcBef>
              <a:spcAft>
                <a:spcPts val="500"/>
              </a:spcAft>
              <a:buFont typeface="Arial" panose="020B0604020202020204" pitchFamily="34" charset="0"/>
              <a:buChar char="•"/>
            </a:pPr>
            <a:endParaRPr lang="en-US" sz="3200" dirty="0">
              <a:solidFill>
                <a:srgbClr val="333333"/>
              </a:solidFill>
              <a:latin typeface="Helvetica" pitchFamily="2" charset="0"/>
            </a:endParaRPr>
          </a:p>
        </p:txBody>
      </p:sp>
      <p:sp>
        <p:nvSpPr>
          <p:cNvPr id="2" name="TextBox 1">
            <a:extLst>
              <a:ext uri="{FF2B5EF4-FFF2-40B4-BE49-F238E27FC236}">
                <a16:creationId xmlns:a16="http://schemas.microsoft.com/office/drawing/2014/main" id="{584FE514-1803-40E4-648B-894576BE624C}"/>
              </a:ext>
            </a:extLst>
          </p:cNvPr>
          <p:cNvSpPr txBox="1"/>
          <p:nvPr/>
        </p:nvSpPr>
        <p:spPr>
          <a:xfrm>
            <a:off x="34747200" y="31670841"/>
            <a:ext cx="9046453" cy="1200329"/>
          </a:xfrm>
          <a:prstGeom prst="rect">
            <a:avLst/>
          </a:prstGeom>
          <a:noFill/>
        </p:spPr>
        <p:txBody>
          <a:bodyPr wrap="square" rtlCol="0">
            <a:spAutoFit/>
          </a:bodyPr>
          <a:lstStyle/>
          <a:p>
            <a:pPr algn="r"/>
            <a:r>
              <a:rPr lang="en-US" dirty="0"/>
              <a:t>ACKNOWLEDGEMENTS/FUNDING DISCLOSURE:</a:t>
            </a:r>
          </a:p>
          <a:p>
            <a:pPr algn="r"/>
            <a:r>
              <a:rPr lang="en-US" dirty="0"/>
              <a:t>Many thanks to the staff and providers of Premier Medical Group, Clarksville, TN &amp; the graduate faculty of the College of Nursing, University of Tennessee, Knoxville</a:t>
            </a:r>
          </a:p>
          <a:p>
            <a:pPr algn="r"/>
            <a:r>
              <a:rPr lang="en-US" dirty="0"/>
              <a:t>No funding was received for this project</a:t>
            </a:r>
          </a:p>
        </p:txBody>
      </p:sp>
      <p:pic>
        <p:nvPicPr>
          <p:cNvPr id="3" name="Picture 2" descr="A screenshot of a cell phone&#10;&#10;Description automatically generated">
            <a:extLst>
              <a:ext uri="{FF2B5EF4-FFF2-40B4-BE49-F238E27FC236}">
                <a16:creationId xmlns:a16="http://schemas.microsoft.com/office/drawing/2014/main" id="{B80C129D-BFBD-8C09-5E42-EFDDA25E42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61182" y="9688563"/>
            <a:ext cx="5131757" cy="7688902"/>
          </a:xfrm>
          <a:prstGeom prst="rect">
            <a:avLst/>
          </a:prstGeom>
        </p:spPr>
      </p:pic>
      <p:pic>
        <p:nvPicPr>
          <p:cNvPr id="5" name="Picture 4" descr="A close up of text on a white background&#10;&#10;Description automatically generated">
            <a:extLst>
              <a:ext uri="{FF2B5EF4-FFF2-40B4-BE49-F238E27FC236}">
                <a16:creationId xmlns:a16="http://schemas.microsoft.com/office/drawing/2014/main" id="{06101F1A-090B-06A1-90C7-34CE1A8F9C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97410" y="9749820"/>
            <a:ext cx="6794628" cy="8978066"/>
          </a:xfrm>
          <a:prstGeom prst="rect">
            <a:avLst/>
          </a:prstGeom>
        </p:spPr>
      </p:pic>
      <p:sp>
        <p:nvSpPr>
          <p:cNvPr id="16" name="TextBox 15">
            <a:extLst>
              <a:ext uri="{FF2B5EF4-FFF2-40B4-BE49-F238E27FC236}">
                <a16:creationId xmlns:a16="http://schemas.microsoft.com/office/drawing/2014/main" id="{86A98022-D33F-FC66-E6CD-41732E2033FD}"/>
              </a:ext>
            </a:extLst>
          </p:cNvPr>
          <p:cNvSpPr txBox="1"/>
          <p:nvPr/>
        </p:nvSpPr>
        <p:spPr>
          <a:xfrm>
            <a:off x="31387543" y="17207960"/>
            <a:ext cx="4944436" cy="1384995"/>
          </a:xfrm>
          <a:prstGeom prst="rect">
            <a:avLst/>
          </a:prstGeom>
          <a:noFill/>
        </p:spPr>
        <p:txBody>
          <a:bodyPr wrap="square" rtlCol="0">
            <a:spAutoFit/>
          </a:bodyPr>
          <a:lstStyle/>
          <a:p>
            <a:pPr lvl="0" algn="just"/>
            <a:r>
              <a:rPr lang="en-US" sz="1400" dirty="0"/>
              <a:t>HBOC Referral Screening Tool (RST).  A score of 2 or greater warrants genetic counseling referral.  Adapted by permission from Springer Nature, “Evaluation of a breast/ovarian genetics referral screening tool in a mammography population,” by C. A. </a:t>
            </a:r>
            <a:r>
              <a:rPr lang="en-US" sz="1400" dirty="0" err="1"/>
              <a:t>Bellcross</a:t>
            </a:r>
            <a:r>
              <a:rPr lang="en-US" sz="1400" dirty="0"/>
              <a:t>, A. A. Lemke, L. S. Pape, A. L. Tess, and L. T. Meisner, 2009, </a:t>
            </a:r>
            <a:r>
              <a:rPr lang="en-US" sz="1400" i="1" dirty="0"/>
              <a:t>Genetics in Medicine, 11, </a:t>
            </a:r>
            <a:r>
              <a:rPr lang="en-US" sz="1400" dirty="0"/>
              <a:t>p. 784, Copyright 2009.</a:t>
            </a:r>
          </a:p>
        </p:txBody>
      </p:sp>
      <p:pic>
        <p:nvPicPr>
          <p:cNvPr id="18" name="Picture 17">
            <a:extLst>
              <a:ext uri="{FF2B5EF4-FFF2-40B4-BE49-F238E27FC236}">
                <a16:creationId xmlns:a16="http://schemas.microsoft.com/office/drawing/2014/main" id="{ADE7691E-2F60-FF8C-407C-8AE5B12A7148}"/>
              </a:ext>
            </a:extLst>
          </p:cNvPr>
          <p:cNvPicPr>
            <a:picLocks noChangeAspect="1"/>
          </p:cNvPicPr>
          <p:nvPr/>
        </p:nvPicPr>
        <p:blipFill rotWithShape="1">
          <a:blip r:embed="rId7"/>
          <a:srcRect l="8768" t="8304" r="17427" b="9102"/>
          <a:stretch/>
        </p:blipFill>
        <p:spPr>
          <a:xfrm>
            <a:off x="16530673" y="18231691"/>
            <a:ext cx="10628974" cy="4752778"/>
          </a:xfrm>
          <a:prstGeom prst="rect">
            <a:avLst/>
          </a:prstGeom>
        </p:spPr>
      </p:pic>
      <p:pic>
        <p:nvPicPr>
          <p:cNvPr id="26" name="Picture 25">
            <a:extLst>
              <a:ext uri="{FF2B5EF4-FFF2-40B4-BE49-F238E27FC236}">
                <a16:creationId xmlns:a16="http://schemas.microsoft.com/office/drawing/2014/main" id="{AAC83C98-BD68-B905-D27F-46B48DEFA630}"/>
              </a:ext>
            </a:extLst>
          </p:cNvPr>
          <p:cNvPicPr>
            <a:picLocks noChangeAspect="1"/>
          </p:cNvPicPr>
          <p:nvPr/>
        </p:nvPicPr>
        <p:blipFill rotWithShape="1">
          <a:blip r:embed="rId8"/>
          <a:srcRect l="7468" t="11385" r="19701" b="7724"/>
          <a:stretch/>
        </p:blipFill>
        <p:spPr>
          <a:xfrm>
            <a:off x="16605698" y="24155203"/>
            <a:ext cx="10628974" cy="4536542"/>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36E5D51A-D3D8-1871-3CB1-A8485F1F1D77}"/>
              </a:ext>
            </a:extLst>
          </p:cNvPr>
          <p:cNvPicPr>
            <a:picLocks noChangeAspect="1"/>
          </p:cNvPicPr>
          <p:nvPr/>
        </p:nvPicPr>
        <p:blipFill rotWithShape="1">
          <a:blip r:embed="rId9">
            <a:extLst>
              <a:ext uri="{28A0092B-C50C-407E-A947-70E740481C1C}">
                <a14:useLocalDpi xmlns:a14="http://schemas.microsoft.com/office/drawing/2010/main" val="0"/>
              </a:ext>
            </a:extLst>
          </a:blip>
          <a:srcRect t="72522"/>
          <a:stretch/>
        </p:blipFill>
        <p:spPr>
          <a:xfrm>
            <a:off x="14740728" y="31605171"/>
            <a:ext cx="1890385" cy="670947"/>
          </a:xfrm>
          <a:prstGeom prst="rect">
            <a:avLst/>
          </a:prstGeom>
        </p:spPr>
      </p:pic>
      <p:sp>
        <p:nvSpPr>
          <p:cNvPr id="28" name="TextBox 27">
            <a:extLst>
              <a:ext uri="{FF2B5EF4-FFF2-40B4-BE49-F238E27FC236}">
                <a16:creationId xmlns:a16="http://schemas.microsoft.com/office/drawing/2014/main" id="{2EF3109B-7C56-867B-48E3-BFCE7CBA91EC}"/>
              </a:ext>
            </a:extLst>
          </p:cNvPr>
          <p:cNvSpPr txBox="1"/>
          <p:nvPr/>
        </p:nvSpPr>
        <p:spPr>
          <a:xfrm>
            <a:off x="14368410" y="32270045"/>
            <a:ext cx="2605603" cy="670947"/>
          </a:xfrm>
          <a:prstGeom prst="rect">
            <a:avLst/>
          </a:prstGeom>
          <a:noFill/>
        </p:spPr>
        <p:txBody>
          <a:bodyPr wrap="square" rtlCol="0">
            <a:spAutoFit/>
          </a:bodyPr>
          <a:lstStyle/>
          <a:p>
            <a:pPr algn="ctr"/>
            <a:r>
              <a:rPr lang="en-US" dirty="0">
                <a:solidFill>
                  <a:schemeClr val="bg1"/>
                </a:solidFill>
              </a:rPr>
              <a:t>Scan for full presentation and reference list.</a:t>
            </a:r>
          </a:p>
        </p:txBody>
      </p:sp>
      <p:pic>
        <p:nvPicPr>
          <p:cNvPr id="29" name="Picture 28">
            <a:extLst>
              <a:ext uri="{FF2B5EF4-FFF2-40B4-BE49-F238E27FC236}">
                <a16:creationId xmlns:a16="http://schemas.microsoft.com/office/drawing/2014/main" id="{B7E9EC04-AFCB-2448-4F65-2DBD4B3882A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765823" y="29840321"/>
            <a:ext cx="1764850" cy="1764850"/>
          </a:xfrm>
          <a:prstGeom prst="rect">
            <a:avLst/>
          </a:prstGeom>
        </p:spPr>
      </p:pic>
      <p:pic>
        <p:nvPicPr>
          <p:cNvPr id="34" name="Graphic 33" descr="DNA with solid fill">
            <a:extLst>
              <a:ext uri="{FF2B5EF4-FFF2-40B4-BE49-F238E27FC236}">
                <a16:creationId xmlns:a16="http://schemas.microsoft.com/office/drawing/2014/main" id="{03380762-C249-B52F-B1BD-34D5C032444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582071" y="15495599"/>
            <a:ext cx="1371600" cy="1371600"/>
          </a:xfrm>
          <a:prstGeom prst="rect">
            <a:avLst/>
          </a:prstGeom>
        </p:spPr>
      </p:pic>
      <p:pic>
        <p:nvPicPr>
          <p:cNvPr id="36" name="Graphic 35" descr="Woman with solid fill">
            <a:extLst>
              <a:ext uri="{FF2B5EF4-FFF2-40B4-BE49-F238E27FC236}">
                <a16:creationId xmlns:a16="http://schemas.microsoft.com/office/drawing/2014/main" id="{8E53F31F-DF0A-3FF1-1D61-F63E84CBE7D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1212775" y="15495599"/>
            <a:ext cx="1465650" cy="1465650"/>
          </a:xfrm>
          <a:prstGeom prst="rect">
            <a:avLst/>
          </a:prstGeom>
        </p:spPr>
      </p:pic>
      <p:pic>
        <p:nvPicPr>
          <p:cNvPr id="38" name="Graphic 37" descr="Checklist with solid fill">
            <a:extLst>
              <a:ext uri="{FF2B5EF4-FFF2-40B4-BE49-F238E27FC236}">
                <a16:creationId xmlns:a16="http://schemas.microsoft.com/office/drawing/2014/main" id="{1D10D88F-D48B-1B04-CE23-DD4521FDD40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799521" y="15471205"/>
            <a:ext cx="1465649" cy="1465649"/>
          </a:xfrm>
          <a:prstGeom prst="rect">
            <a:avLst/>
          </a:prstGeom>
        </p:spPr>
      </p:pic>
    </p:spTree>
    <p:extLst>
      <p:ext uri="{BB962C8B-B14F-4D97-AF65-F5344CB8AC3E}">
        <p14:creationId xmlns:p14="http://schemas.microsoft.com/office/powerpoint/2010/main" val="8033755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3187</TotalTime>
  <Words>1967</Words>
  <Application>Microsoft Macintosh PowerPoint</Application>
  <PresentationFormat>Custom</PresentationFormat>
  <Paragraphs>110</Paragraphs>
  <Slides>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Arial</vt:lpstr>
      <vt:lpstr>Calibri</vt:lpstr>
      <vt:lpstr>Calibri Light</vt:lpstr>
      <vt:lpstr>Helvetica</vt:lpstr>
      <vt:lpstr>Inter</vt:lpstr>
      <vt:lpstr>Tahoma</vt:lpstr>
      <vt:lpstr>Verdana</vt:lpstr>
      <vt:lpstr>Wingdings</vt:lpstr>
      <vt:lpstr>Office Theme</vt:lpstr>
      <vt:lpstr>How the palliative care consult is created by nursing staff in the emergency department for cancer patients:</vt:lpstr>
      <vt:lpstr>Guidelines for Poster Development and Submission</vt:lpstr>
      <vt:lpstr>Women at risk of HBOC were significantly more likely to be identified and referred for genetic counseling after the implementation of a standardized HBOC risk assessment tool.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outcome or takeaway message (written in plain English) goes here</dc:title>
  <dc:creator>Hessock, Melissa Marie</dc:creator>
  <cp:lastModifiedBy>Kelsie Peterson</cp:lastModifiedBy>
  <cp:revision>6</cp:revision>
  <dcterms:created xsi:type="dcterms:W3CDTF">2023-07-20T17:39:27Z</dcterms:created>
  <dcterms:modified xsi:type="dcterms:W3CDTF">2024-07-12T23:57:20Z</dcterms:modified>
</cp:coreProperties>
</file>