
<file path=[Content_Types].xml><?xml version="1.0" encoding="utf-8"?>
<Types xmlns="http://schemas.openxmlformats.org/package/2006/content-types">
  <Override PartName="/docProps/core.xml" ContentType="application/vnd.openxmlformats-package.core-properties+xml"/>
  <Default Extension="rels" ContentType="application/vnd.openxmlformats-package.relationships+xml"/>
  <Override PartName="/ppt/slideLayouts/slideLayout6.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handoutMasters/handoutMaster1.xml" ContentType="application/vnd.openxmlformats-officedocument.presentationml.handoutMaster+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theme/theme2.xml" ContentType="application/vnd.openxmlformats-officedocument.theme+xml"/>
  <Override PartName="/ppt/viewProps.xml" ContentType="application/vnd.openxmlformats-officedocument.presentationml.viewProps+xml"/>
  <Override PartName="/ppt/slideLayouts/slideLayout7.xml" ContentType="application/vnd.openxmlformats-officedocument.presentationml.slideLayout+xml"/>
  <Override PartName="/ppt/commentAuthors.xml" ContentType="application/vnd.openxmlformats-officedocument.presentationml.commentAuthors+xml"/>
  <Override PartName="/ppt/notesSlides/notesSlide1.xml" ContentType="application/vnd.openxmlformats-officedocument.presentationml.notesSlide+xml"/>
  <Default Extension="wdp" ContentType="image/vnd.ms-photo"/>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
  </p:notesMasterIdLst>
  <p:handoutMasterIdLst>
    <p:handoutMasterId r:id="rId4"/>
  </p:handoutMasterIdLst>
  <p:sldIdLst>
    <p:sldId id="258" r:id="rId2"/>
  </p:sldIdLst>
  <p:sldSz cx="38404800" cy="32918400"/>
  <p:notesSz cx="9144000" cy="6858000"/>
  <p:defaultTextStyle>
    <a:defPPr>
      <a:defRPr lang="en-US"/>
    </a:defPPr>
    <a:lvl1pPr algn="l" defTabSz="2193925" rtl="0" fontAlgn="base">
      <a:spcBef>
        <a:spcPct val="0"/>
      </a:spcBef>
      <a:spcAft>
        <a:spcPct val="0"/>
      </a:spcAft>
      <a:defRPr sz="8600" kern="1200">
        <a:solidFill>
          <a:schemeClr val="tx1"/>
        </a:solidFill>
        <a:latin typeface="Arial" pitchFamily="-107" charset="0"/>
        <a:ea typeface="ＭＳ Ｐゴシック" pitchFamily="-107" charset="-128"/>
        <a:cs typeface="ＭＳ Ｐゴシック" pitchFamily="-107" charset="-128"/>
      </a:defRPr>
    </a:lvl1pPr>
    <a:lvl2pPr marL="2193925" indent="-1736725" algn="l" defTabSz="2193925" rtl="0" fontAlgn="base">
      <a:spcBef>
        <a:spcPct val="0"/>
      </a:spcBef>
      <a:spcAft>
        <a:spcPct val="0"/>
      </a:spcAft>
      <a:defRPr sz="8600" kern="1200">
        <a:solidFill>
          <a:schemeClr val="tx1"/>
        </a:solidFill>
        <a:latin typeface="Arial" pitchFamily="-107" charset="0"/>
        <a:ea typeface="ＭＳ Ｐゴシック" pitchFamily="-107" charset="-128"/>
        <a:cs typeface="ＭＳ Ｐゴシック" pitchFamily="-107" charset="-128"/>
      </a:defRPr>
    </a:lvl2pPr>
    <a:lvl3pPr marL="4387850" indent="-3473450" algn="l" defTabSz="2193925" rtl="0" fontAlgn="base">
      <a:spcBef>
        <a:spcPct val="0"/>
      </a:spcBef>
      <a:spcAft>
        <a:spcPct val="0"/>
      </a:spcAft>
      <a:defRPr sz="8600" kern="1200">
        <a:solidFill>
          <a:schemeClr val="tx1"/>
        </a:solidFill>
        <a:latin typeface="Arial" pitchFamily="-107" charset="0"/>
        <a:ea typeface="ＭＳ Ｐゴシック" pitchFamily="-107" charset="-128"/>
        <a:cs typeface="ＭＳ Ｐゴシック" pitchFamily="-107" charset="-128"/>
      </a:defRPr>
    </a:lvl3pPr>
    <a:lvl4pPr marL="6583363" indent="-5211763" algn="l" defTabSz="2193925" rtl="0" fontAlgn="base">
      <a:spcBef>
        <a:spcPct val="0"/>
      </a:spcBef>
      <a:spcAft>
        <a:spcPct val="0"/>
      </a:spcAft>
      <a:defRPr sz="8600" kern="1200">
        <a:solidFill>
          <a:schemeClr val="tx1"/>
        </a:solidFill>
        <a:latin typeface="Arial" pitchFamily="-107" charset="0"/>
        <a:ea typeface="ＭＳ Ｐゴシック" pitchFamily="-107" charset="-128"/>
        <a:cs typeface="ＭＳ Ｐゴシック" pitchFamily="-107" charset="-128"/>
      </a:defRPr>
    </a:lvl4pPr>
    <a:lvl5pPr marL="8777288" indent="-6948488" algn="l" defTabSz="2193925" rtl="0" fontAlgn="base">
      <a:spcBef>
        <a:spcPct val="0"/>
      </a:spcBef>
      <a:spcAft>
        <a:spcPct val="0"/>
      </a:spcAft>
      <a:defRPr sz="8600" kern="1200">
        <a:solidFill>
          <a:schemeClr val="tx1"/>
        </a:solidFill>
        <a:latin typeface="Arial" pitchFamily="-107" charset="0"/>
        <a:ea typeface="ＭＳ Ｐゴシック" pitchFamily="-107" charset="-128"/>
        <a:cs typeface="ＭＳ Ｐゴシック" pitchFamily="-107" charset="-128"/>
      </a:defRPr>
    </a:lvl5pPr>
    <a:lvl6pPr marL="2286000" algn="l" defTabSz="457200" rtl="0" eaLnBrk="1" latinLnBrk="0" hangingPunct="1">
      <a:defRPr sz="8600" kern="1200">
        <a:solidFill>
          <a:schemeClr val="tx1"/>
        </a:solidFill>
        <a:latin typeface="Arial" pitchFamily="-107" charset="0"/>
        <a:ea typeface="ＭＳ Ｐゴシック" pitchFamily="-107" charset="-128"/>
        <a:cs typeface="ＭＳ Ｐゴシック" pitchFamily="-107" charset="-128"/>
      </a:defRPr>
    </a:lvl6pPr>
    <a:lvl7pPr marL="2743200" algn="l" defTabSz="457200" rtl="0" eaLnBrk="1" latinLnBrk="0" hangingPunct="1">
      <a:defRPr sz="8600" kern="1200">
        <a:solidFill>
          <a:schemeClr val="tx1"/>
        </a:solidFill>
        <a:latin typeface="Arial" pitchFamily="-107" charset="0"/>
        <a:ea typeface="ＭＳ Ｐゴシック" pitchFamily="-107" charset="-128"/>
        <a:cs typeface="ＭＳ Ｐゴシック" pitchFamily="-107" charset="-128"/>
      </a:defRPr>
    </a:lvl7pPr>
    <a:lvl8pPr marL="3200400" algn="l" defTabSz="457200" rtl="0" eaLnBrk="1" latinLnBrk="0" hangingPunct="1">
      <a:defRPr sz="8600" kern="1200">
        <a:solidFill>
          <a:schemeClr val="tx1"/>
        </a:solidFill>
        <a:latin typeface="Arial" pitchFamily="-107" charset="0"/>
        <a:ea typeface="ＭＳ Ｐゴシック" pitchFamily="-107" charset="-128"/>
        <a:cs typeface="ＭＳ Ｐゴシック" pitchFamily="-107" charset="-128"/>
      </a:defRPr>
    </a:lvl8pPr>
    <a:lvl9pPr marL="3657600" algn="l" defTabSz="457200" rtl="0" eaLnBrk="1" latinLnBrk="0" hangingPunct="1">
      <a:defRPr sz="8600" kern="1200">
        <a:solidFill>
          <a:schemeClr val="tx1"/>
        </a:solidFill>
        <a:latin typeface="Arial" pitchFamily="-107" charset="0"/>
        <a:ea typeface="ＭＳ Ｐゴシック" pitchFamily="-107" charset="-128"/>
        <a:cs typeface="ＭＳ Ｐゴシック" pitchFamily="-107" charset="-128"/>
      </a:defRPr>
    </a:lvl9pPr>
  </p:defaultTextStyle>
  <p:extLst>
    <p:ext uri="{EFAFB233-063F-42B5-8137-9DF3F51BA10A}">
      <p15:sldGuideLst xmlns:p15="http://schemas.microsoft.com/office/powerpoint/2012/main" xmlns="" xmlns:p="http://schemas.openxmlformats.org/presentationml/2006/main" xmlns:r="http://schemas.openxmlformats.org/officeDocument/2006/relationships" xmlns:a="http://schemas.openxmlformats.org/drawingml/2006/main">
        <p15:guide id="1" orient="horz" pos="10368">
          <p15:clr>
            <a:srgbClr val="A4A3A4"/>
          </p15:clr>
        </p15:guide>
        <p15:guide id="2" pos="138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0" name="Jessica Hay" initials="" lastIdx="1" clrIdx="0"/>
  <p:cmAuthor id="1" name="Grace Wholley" initials="" lastIdx="0" clrIdx="1"/>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scaleToFitPaper="1"/>
  <p:clrMru>
    <a:srgbClr val="FF0B54"/>
    <a:srgbClr val="9726FF"/>
    <a:srgbClr val="63FF6B"/>
    <a:srgbClr val="FF33F3"/>
    <a:srgbClr val="34A593"/>
    <a:srgbClr val="0CA483"/>
    <a:srgbClr val="0A9677"/>
    <a:srgbClr val="10C69D"/>
    <a:srgbClr val="5771A1"/>
    <a:srgbClr val="DE6225"/>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p15="http://schemas.microsoft.com/office/powerpoint/2012/main" xmlns="" xmlns:p="http://schemas.openxmlformats.org/presentationml/2006/main" xmlns:r="http://schemas.openxmlformats.org/officeDocument/2006/relationships" xmlns:a="http://schemas.openxmlformats.org/drawingml/2006/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vertBarState="minimized" horzBarState="maximized">
    <p:restoredLeft sz="14311" autoAdjust="0"/>
    <p:restoredTop sz="98833" autoAdjust="0"/>
  </p:normalViewPr>
  <p:slideViewPr>
    <p:cSldViewPr snapToObjects="1">
      <p:cViewPr>
        <p:scale>
          <a:sx n="66" d="100"/>
          <a:sy n="66" d="100"/>
        </p:scale>
        <p:origin x="-112" y="-88"/>
      </p:cViewPr>
      <p:guideLst>
        <p:guide orient="horz" pos="10368"/>
        <p:guide pos="1209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printerSettings" Target="printerSettings/printerSettings1.bin"/><Relationship Id="rId6" Type="http://schemas.openxmlformats.org/officeDocument/2006/relationships/commentAuthors" Target="commentAuthors.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6EA91F10-F105-F240-BB11-F3B689646099}" type="datetimeFigureOut">
              <a:rPr lang="en-US" smtClean="0"/>
              <a:pPr/>
              <a:t>4/10/16</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28313593-E61B-054B-81C4-FAE256538AED}"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65971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defTabSz="2194560"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defTabSz="2194560" fontAlgn="auto">
              <a:spcBef>
                <a:spcPts val="0"/>
              </a:spcBef>
              <a:spcAft>
                <a:spcPts val="0"/>
              </a:spcAft>
              <a:defRPr sz="1200">
                <a:latin typeface="+mn-lt"/>
                <a:ea typeface="+mn-ea"/>
                <a:cs typeface="+mn-cs"/>
              </a:defRPr>
            </a:lvl1pPr>
          </a:lstStyle>
          <a:p>
            <a:pPr>
              <a:defRPr/>
            </a:pPr>
            <a:fld id="{39B9E5EC-0846-6941-8703-CD90130FC354}" type="datetime1">
              <a:rPr lang="en-US"/>
              <a:pPr>
                <a:defRPr/>
              </a:pPr>
              <a:t>4/10/16</a:t>
            </a:fld>
            <a:endParaRPr lang="en-US"/>
          </a:p>
        </p:txBody>
      </p:sp>
      <p:sp>
        <p:nvSpPr>
          <p:cNvPr id="4" name="Slide Image Placeholder 3"/>
          <p:cNvSpPr>
            <a:spLocks noGrp="1" noRot="1" noChangeAspect="1"/>
          </p:cNvSpPr>
          <p:nvPr>
            <p:ph type="sldImg" idx="2"/>
          </p:nvPr>
        </p:nvSpPr>
        <p:spPr>
          <a:xfrm>
            <a:off x="3071813" y="514350"/>
            <a:ext cx="3000375"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defTabSz="2194560"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defTabSz="2194560" fontAlgn="auto">
              <a:spcBef>
                <a:spcPts val="0"/>
              </a:spcBef>
              <a:spcAft>
                <a:spcPts val="0"/>
              </a:spcAft>
              <a:defRPr sz="1200">
                <a:latin typeface="+mn-lt"/>
                <a:ea typeface="+mn-ea"/>
                <a:cs typeface="+mn-cs"/>
              </a:defRPr>
            </a:lvl1pPr>
          </a:lstStyle>
          <a:p>
            <a:pPr>
              <a:defRPr/>
            </a:pPr>
            <a:fld id="{572C3E04-EAED-7A4D-B838-0B5ADB0969A6}" type="slidenum">
              <a:rPr lang="en-US"/>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4666836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ＭＳ Ｐゴシック" pitchFamily="-108"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Slide Image Placeholder 1"/>
          <p:cNvSpPr>
            <a:spLocks noGrp="1" noRot="1" noChangeAspect="1"/>
          </p:cNvSpPr>
          <p:nvPr>
            <p:ph type="sldImg"/>
          </p:nvPr>
        </p:nvSpPr>
        <p:spPr bwMode="auto">
          <a:xfrm>
            <a:off x="3071813" y="514350"/>
            <a:ext cx="3000375" cy="2571750"/>
          </a:xfrm>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normAutofit fontScale="55000" lnSpcReduction="20000"/>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sz="1200" dirty="0" smtClean="0"/>
              <a:t>large variations in pitch are occurring over a long time frame (i.e., 100s of milliseconds), whereas consonant distinctions occur on a short timeframe (i.e., 10s of milliseconds) </a:t>
            </a:r>
          </a:p>
          <a:p>
            <a:pPr marL="0" marR="0" indent="0" algn="l" defTabSz="457200" rtl="0" eaLnBrk="1" fontAlgn="base" latinLnBrk="0" hangingPunct="1">
              <a:lnSpc>
                <a:spcPct val="100000"/>
              </a:lnSpc>
              <a:spcBef>
                <a:spcPct val="0"/>
              </a:spcBef>
              <a:spcAft>
                <a:spcPct val="0"/>
              </a:spcAft>
              <a:buClrTx/>
              <a:buSzTx/>
              <a:buFontTx/>
              <a:buNone/>
              <a:tabLst/>
              <a:defRPr/>
            </a:pPr>
            <a:endParaRPr lang="en-US" sz="1200" dirty="0" smtClean="0"/>
          </a:p>
          <a:p>
            <a:pPr marL="0" marR="0" indent="0" algn="l" defTabSz="457200" rtl="0" eaLnBrk="1" fontAlgn="base" latinLnBrk="0" hangingPunct="1">
              <a:lnSpc>
                <a:spcPct val="100000"/>
              </a:lnSpc>
              <a:spcBef>
                <a:spcPct val="0"/>
              </a:spcBef>
              <a:spcAft>
                <a:spcPct val="0"/>
              </a:spcAft>
              <a:buClrTx/>
              <a:buSzTx/>
              <a:buFontTx/>
              <a:buNone/>
              <a:tabLst/>
              <a:defRPr/>
            </a:pPr>
            <a:r>
              <a:rPr lang="en-US" sz="1200" dirty="0" smtClean="0"/>
              <a:t>The low dipping contour may also have pragmatic, intonation usage in English (Fernald, 1992)</a:t>
            </a:r>
          </a:p>
          <a:p>
            <a:pPr eaLnBrk="1" hangingPunct="1">
              <a:spcBef>
                <a:spcPct val="0"/>
              </a:spcBef>
            </a:pPr>
            <a:endParaRPr lang="en-US" dirty="0" smtClean="0">
              <a:ea typeface="ＭＳ Ｐゴシック" pitchFamily="-107" charset="-128"/>
              <a:cs typeface="ＭＳ Ｐゴシック" pitchFamily="-107" charset="-128"/>
            </a:endParaRPr>
          </a:p>
          <a:p>
            <a:pPr marL="342900" indent="-342900">
              <a:spcBef>
                <a:spcPts val="0"/>
              </a:spcBef>
              <a:buFont typeface="Arial" panose="020B0604020202020204" pitchFamily="34" charset="0"/>
              <a:buChar char="•"/>
            </a:pPr>
            <a:endParaRPr lang="en-US" sz="1200" dirty="0" smtClean="0"/>
          </a:p>
          <a:p>
            <a:pPr marL="342900" indent="-342900">
              <a:spcBef>
                <a:spcPts val="0"/>
              </a:spcBef>
              <a:buFont typeface="Arial" panose="020B0604020202020204" pitchFamily="34" charset="0"/>
              <a:buChar char="•"/>
            </a:pPr>
            <a:r>
              <a:rPr lang="en-US" sz="1200" dirty="0" smtClean="0"/>
              <a:t>We hope to further test falling verses dipping pitch contours and falling versus level pitch contours.</a:t>
            </a:r>
          </a:p>
          <a:p>
            <a:pPr marL="342900" indent="-342900">
              <a:spcBef>
                <a:spcPts val="0"/>
              </a:spcBef>
              <a:buFont typeface="Arial" panose="020B0604020202020204" pitchFamily="34" charset="0"/>
              <a:buChar char="•"/>
            </a:pPr>
            <a:endParaRPr lang="en-US" sz="1200" dirty="0" smtClean="0"/>
          </a:p>
          <a:p>
            <a:pPr marL="342900" indent="-342900">
              <a:buFont typeface="Arial" panose="020B0604020202020204" pitchFamily="34" charset="0"/>
              <a:buChar char="•"/>
              <a:defRPr/>
            </a:pPr>
            <a:r>
              <a:rPr lang="en-US" sz="1200" dirty="0" smtClean="0"/>
              <a:t>The results of these experiments may suggest all learning is attributed to a rising pitch contour, possibly because of its pragmatic, </a:t>
            </a:r>
            <a:r>
              <a:rPr lang="en-US" sz="1200" dirty="0" err="1" smtClean="0"/>
              <a:t>intonational</a:t>
            </a:r>
            <a:r>
              <a:rPr lang="en-US" sz="1200" dirty="0" smtClean="0"/>
              <a:t> usage in American English. </a:t>
            </a:r>
          </a:p>
          <a:p>
            <a:pPr>
              <a:spcBef>
                <a:spcPts val="600"/>
              </a:spcBef>
              <a:defRPr/>
            </a:pPr>
            <a:endParaRPr lang="en-US" sz="1200" dirty="0" smtClean="0"/>
          </a:p>
          <a:p>
            <a:pPr marL="381000" indent="-381000">
              <a:spcBef>
                <a:spcPts val="600"/>
              </a:spcBef>
              <a:buFontTx/>
              <a:buChar char="•"/>
              <a:defRPr/>
            </a:pPr>
            <a:r>
              <a:rPr lang="en-US" sz="1200" dirty="0" smtClean="0"/>
              <a:t>The low dipping contour may also have pragmatic, intonation usage in English (Fernald, 1992).</a:t>
            </a:r>
          </a:p>
          <a:p>
            <a:pPr marL="342900" indent="-342900">
              <a:spcBef>
                <a:spcPts val="0"/>
              </a:spcBef>
              <a:buFont typeface="Arial" panose="020B0604020202020204" pitchFamily="34" charset="0"/>
              <a:buChar char="•"/>
            </a:pPr>
            <a:endParaRPr lang="en-US" sz="1200" dirty="0" smtClean="0"/>
          </a:p>
          <a:p>
            <a:pPr marL="0" marR="0" indent="0" algn="l" defTabSz="457200" rtl="0" eaLnBrk="1" fontAlgn="base" latinLnBrk="0" hangingPunct="1">
              <a:lnSpc>
                <a:spcPct val="100000"/>
              </a:lnSpc>
              <a:spcBef>
                <a:spcPct val="0"/>
              </a:spcBef>
              <a:spcAft>
                <a:spcPct val="0"/>
              </a:spcAft>
              <a:buClrTx/>
              <a:buSzTx/>
              <a:buFontTx/>
              <a:buNone/>
              <a:tabLst/>
              <a:defRPr/>
            </a:pPr>
            <a:r>
              <a:rPr lang="en-US" sz="1200" dirty="0" smtClean="0"/>
              <a:t>These data suggest infants learning may be carried by the rising, English salient pitch contour. </a:t>
            </a:r>
          </a:p>
          <a:p>
            <a:pPr marL="0" marR="0" indent="0" algn="l" defTabSz="457200" rtl="0" eaLnBrk="1" fontAlgn="base" latinLnBrk="0" hangingPunct="1">
              <a:lnSpc>
                <a:spcPct val="100000"/>
              </a:lnSpc>
              <a:spcBef>
                <a:spcPct val="0"/>
              </a:spcBef>
              <a:spcAft>
                <a:spcPct val="0"/>
              </a:spcAft>
              <a:buClrTx/>
              <a:buSzTx/>
              <a:buFontTx/>
              <a:buNone/>
              <a:tabLst/>
              <a:defRPr/>
            </a:pPr>
            <a:endParaRPr lang="en-US" sz="1200" dirty="0" smtClean="0"/>
          </a:p>
          <a:p>
            <a:pPr marL="342900" indent="-342900">
              <a:spcBef>
                <a:spcPts val="0"/>
              </a:spcBef>
              <a:buFont typeface="Arial" panose="020B0604020202020204" pitchFamily="34" charset="0"/>
              <a:buChar char="•"/>
            </a:pPr>
            <a:r>
              <a:rPr lang="en-US" sz="1200" dirty="0" smtClean="0"/>
              <a:t>We hope to further test falling verses dipping pitch contours and falling versus level pitch contours.</a:t>
            </a:r>
          </a:p>
          <a:p>
            <a:pPr marL="342900" indent="-342900">
              <a:spcBef>
                <a:spcPts val="0"/>
              </a:spcBef>
              <a:buFont typeface="Arial" panose="020B0604020202020204" pitchFamily="34" charset="0"/>
              <a:buChar char="•"/>
            </a:pPr>
            <a:endParaRPr lang="en-US" sz="1200" dirty="0" smtClean="0"/>
          </a:p>
          <a:p>
            <a:pPr marL="342900" indent="-342900">
              <a:spcBef>
                <a:spcPts val="0"/>
              </a:spcBef>
              <a:buFont typeface="Arial" panose="020B0604020202020204" pitchFamily="34" charset="0"/>
              <a:buChar char="•"/>
            </a:pPr>
            <a:r>
              <a:rPr lang="en-US" sz="1200" dirty="0" smtClean="0"/>
              <a:t>Since previous research suggests falling versus rising is learnable (REF), these further tests will help us understand if learning is attributed to a rising contour.</a:t>
            </a:r>
          </a:p>
          <a:p>
            <a:pPr marL="342900" indent="-342900">
              <a:spcBef>
                <a:spcPts val="0"/>
              </a:spcBef>
              <a:buFont typeface="Arial" panose="020B0604020202020204" pitchFamily="34" charset="0"/>
              <a:buChar char="•"/>
            </a:pPr>
            <a:endParaRPr lang="en-US" sz="1200" dirty="0" smtClean="0"/>
          </a:p>
          <a:p>
            <a:pPr marL="342900" indent="-342900">
              <a:spcBef>
                <a:spcPts val="0"/>
              </a:spcBef>
              <a:buFont typeface="Arial" panose="020B0604020202020204" pitchFamily="34" charset="0"/>
              <a:buChar char="•"/>
            </a:pPr>
            <a:r>
              <a:rPr lang="en-US" sz="1200" dirty="0" smtClean="0"/>
              <a:t>This further tests will help guide our understanding if the prosodic characteristics of an infants native language shapes their willingness to contrastively use pitch contours.</a:t>
            </a:r>
          </a:p>
          <a:p>
            <a:pPr marL="342900" indent="-342900">
              <a:spcBef>
                <a:spcPts val="0"/>
              </a:spcBef>
              <a:buFont typeface="Arial" panose="020B0604020202020204" pitchFamily="34" charset="0"/>
              <a:buChar char="•"/>
            </a:pPr>
            <a:endParaRPr lang="en-US" sz="1200" dirty="0" smtClean="0"/>
          </a:p>
          <a:p>
            <a:pPr>
              <a:spcBef>
                <a:spcPts val="600"/>
              </a:spcBef>
              <a:defRPr/>
            </a:pPr>
            <a:r>
              <a:rPr lang="en-US" sz="1200" dirty="0" smtClean="0"/>
              <a:t>Purpose: To explore the hypothesis that rising </a:t>
            </a:r>
            <a:r>
              <a:rPr lang="en-US" sz="1200" dirty="0" err="1" smtClean="0"/>
              <a:t>vs</a:t>
            </a:r>
            <a:r>
              <a:rPr lang="en-US" sz="1200" dirty="0" smtClean="0"/>
              <a:t> falling pitch contours have privileged status for contrastive use </a:t>
            </a:r>
          </a:p>
          <a:p>
            <a:pPr marL="342900" indent="-342900">
              <a:spcBef>
                <a:spcPts val="600"/>
              </a:spcBef>
              <a:buFont typeface="Wingdings" charset="2"/>
              <a:buChar char="²"/>
              <a:defRPr/>
            </a:pPr>
            <a:r>
              <a:rPr lang="en-US" sz="1200" dirty="0" smtClean="0"/>
              <a:t>No acoustic overlap, have distinct starting and ending pitch, opposite pitch trajectories</a:t>
            </a:r>
          </a:p>
          <a:p>
            <a:pPr marL="342900" indent="-342900">
              <a:spcBef>
                <a:spcPts val="600"/>
              </a:spcBef>
              <a:buFont typeface="Wingdings" charset="2"/>
              <a:buChar char="²"/>
              <a:defRPr/>
            </a:pPr>
            <a:r>
              <a:rPr lang="en-US" sz="1200" dirty="0" smtClean="0"/>
              <a:t>Distinction shows some resistance to perceptual narrowing (ref)</a:t>
            </a:r>
          </a:p>
          <a:p>
            <a:pPr marL="342900" indent="-342900">
              <a:spcBef>
                <a:spcPts val="600"/>
              </a:spcBef>
              <a:buFont typeface="Wingdings" charset="2"/>
              <a:buChar char="²"/>
              <a:defRPr/>
            </a:pPr>
            <a:r>
              <a:rPr lang="en-US" sz="1200" dirty="0" smtClean="0"/>
              <a:t>Experience with rising and falling contours in infant directed speech may support their contrastive use </a:t>
            </a:r>
          </a:p>
          <a:p>
            <a:pPr>
              <a:spcBef>
                <a:spcPts val="600"/>
              </a:spcBef>
              <a:defRPr/>
            </a:pPr>
            <a:r>
              <a:rPr lang="en-US" sz="1200" dirty="0" smtClean="0"/>
              <a:t>Results</a:t>
            </a:r>
            <a:r>
              <a:rPr lang="en-US" sz="1200" dirty="0" smtClean="0">
                <a:sym typeface="Wingdings" panose="05000000000000000000" pitchFamily="2" charset="2"/>
              </a:rPr>
              <a:t> </a:t>
            </a:r>
            <a:r>
              <a:rPr lang="en-US" sz="1200" dirty="0" smtClean="0"/>
              <a:t>In Experiment 2, the 14 month olds significantly differed in looking times between same (M=6.03) versus switch (M=8.40) trials, t(13)=___, p=.003 These data suggest the infants learned the level versus rising contours contrastively.</a:t>
            </a:r>
          </a:p>
          <a:p>
            <a:pPr>
              <a:spcBef>
                <a:spcPts val="600"/>
              </a:spcBef>
              <a:defRPr/>
            </a:pPr>
            <a:endParaRPr lang="en-US" sz="1200" dirty="0" smtClean="0"/>
          </a:p>
          <a:p>
            <a:pPr>
              <a:spcBef>
                <a:spcPts val="600"/>
              </a:spcBef>
              <a:defRPr/>
            </a:pPr>
            <a:endParaRPr lang="en-US" sz="1200" dirty="0" smtClean="0"/>
          </a:p>
          <a:p>
            <a:pPr marL="342900" indent="-342900">
              <a:spcBef>
                <a:spcPts val="0"/>
              </a:spcBef>
              <a:buFont typeface="Arial" panose="020B0604020202020204" pitchFamily="34" charset="0"/>
              <a:buChar char="•"/>
            </a:pPr>
            <a:endParaRPr lang="en-US" sz="1200" dirty="0" smtClean="0"/>
          </a:p>
          <a:p>
            <a:pPr marL="0" marR="0" indent="0" algn="l" defTabSz="457200" rtl="0" eaLnBrk="1" fontAlgn="base" latinLnBrk="0" hangingPunct="1">
              <a:lnSpc>
                <a:spcPct val="100000"/>
              </a:lnSpc>
              <a:spcBef>
                <a:spcPct val="0"/>
              </a:spcBef>
              <a:spcAft>
                <a:spcPct val="0"/>
              </a:spcAft>
              <a:buClrTx/>
              <a:buSzTx/>
              <a:buFontTx/>
              <a:buNone/>
              <a:tabLst/>
              <a:defRPr/>
            </a:pPr>
            <a:endParaRPr lang="en-US" sz="1200" dirty="0" smtClean="0"/>
          </a:p>
          <a:p>
            <a:pPr eaLnBrk="1" hangingPunct="1">
              <a:spcBef>
                <a:spcPct val="0"/>
              </a:spcBef>
            </a:pPr>
            <a:endParaRPr lang="en-US" dirty="0">
              <a:ea typeface="ＭＳ Ｐゴシック" pitchFamily="-107" charset="-128"/>
              <a:cs typeface="ＭＳ Ｐゴシック" pitchFamily="-107" charset="-128"/>
            </a:endParaRPr>
          </a:p>
        </p:txBody>
      </p:sp>
      <p:sp>
        <p:nvSpPr>
          <p:cNvPr id="153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2193925" fontAlgn="base">
              <a:spcBef>
                <a:spcPct val="0"/>
              </a:spcBef>
              <a:spcAft>
                <a:spcPct val="0"/>
              </a:spcAft>
              <a:defRPr/>
            </a:pPr>
            <a:fld id="{5EECD738-4B14-F841-9471-716CEC54BDFE}" type="slidenum">
              <a:rPr lang="en-US" smtClean="0">
                <a:ea typeface="ＭＳ Ｐゴシック" pitchFamily="-108" charset="-128"/>
                <a:cs typeface="ＭＳ Ｐゴシック" pitchFamily="-108" charset="-128"/>
              </a:rPr>
              <a:pPr defTabSz="2193925" fontAlgn="base">
                <a:spcBef>
                  <a:spcPct val="0"/>
                </a:spcBef>
                <a:spcAft>
                  <a:spcPct val="0"/>
                </a:spcAft>
                <a:defRPr/>
              </a:pPr>
              <a:t>1</a:t>
            </a:fld>
            <a:endParaRPr lang="en-US" smtClean="0">
              <a:ea typeface="ＭＳ Ｐゴシック" pitchFamily="-108" charset="-128"/>
              <a:cs typeface="ＭＳ Ｐゴシック" pitchFamily="-108" charset="-128"/>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45465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10226042"/>
            <a:ext cx="3264408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5760720" y="18653760"/>
            <a:ext cx="2688336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D9B0DC0-DEB6-5245-9786-81835CA7B236}" type="datetime1">
              <a:rPr lang="en-US"/>
              <a:pPr>
                <a:defRPr/>
              </a:pPr>
              <a:t>4/10/16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10CB6CD-A896-034E-886C-9AD73162554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2E7EE88-36B3-3346-BBA2-F431CBED7E14}" type="datetime1">
              <a:rPr lang="en-US"/>
              <a:pPr>
                <a:defRPr/>
              </a:pPr>
              <a:t>4/10/16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4E96FE8-16DA-394E-A83E-4578336391C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4" y="21153122"/>
            <a:ext cx="3264408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033714" y="13952225"/>
            <a:ext cx="3264408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7DEA6E3-440A-4444-BB11-7B989A77FD77}" type="datetime1">
              <a:rPr lang="en-US"/>
              <a:pPr>
                <a:defRPr/>
              </a:pPr>
              <a:t>4/10/16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5C8EF9-EBE1-BB4A-BC45-FEB94B053A1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214487" y="36865560"/>
            <a:ext cx="82636995"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2491562" y="36865560"/>
            <a:ext cx="82636995"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0F24EE3-BE6B-6F40-8449-0EE688B334C3}" type="datetime1">
              <a:rPr lang="en-US"/>
              <a:pPr>
                <a:defRPr/>
              </a:pPr>
              <a:t>4/10/16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40A0E92-9676-0646-8393-C6A11532230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20240" y="1318262"/>
            <a:ext cx="3456432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920240" y="7368542"/>
            <a:ext cx="16968789"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1920240" y="10439400"/>
            <a:ext cx="16968789"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509107" y="7368542"/>
            <a:ext cx="16975455"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19509107" y="10439400"/>
            <a:ext cx="16975455"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EB25384-CBCF-B646-AF0F-35BE8D53D802}" type="datetime1">
              <a:rPr lang="en-US"/>
              <a:pPr>
                <a:defRPr/>
              </a:pPr>
              <a:t>4/10/16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A81054D-299A-2D4B-A58E-B6B2DCDDC98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FC97E24-7DE0-2049-B283-98D5EA78F8EA}" type="datetime1">
              <a:rPr lang="en-US"/>
              <a:pPr>
                <a:defRPr/>
              </a:pPr>
              <a:t>4/10/16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CC60871-0703-CC4C-A829-D75B00D0A2D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4D595BF-B042-E74D-B532-F84F734A770B}" type="datetime1">
              <a:rPr lang="en-US"/>
              <a:pPr>
                <a:defRPr/>
              </a:pPr>
              <a:t>4/10/16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FE51F58-CED8-114E-989B-FAB78C4990E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3" y="1310640"/>
            <a:ext cx="12634914"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5015210" y="1310643"/>
            <a:ext cx="2146935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920243" y="6888483"/>
            <a:ext cx="12634914"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AE1BB32-3A3A-1442-B647-28E14D9E02CB}" type="datetime1">
              <a:rPr lang="en-US"/>
              <a:pPr>
                <a:defRPr/>
              </a:pPr>
              <a:t>4/10/16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16AC1B3-1A4E-1147-990C-E994497E563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609" y="23042880"/>
            <a:ext cx="2304288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7527609" y="2941320"/>
            <a:ext cx="23042880" cy="19751040"/>
          </a:xfrm>
        </p:spPr>
        <p:txBody>
          <a:bodyPr rtlCol="0">
            <a:normAutofit/>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pPr lvl="0"/>
            <a:endParaRPr lang="en-US" noProof="0"/>
          </a:p>
        </p:txBody>
      </p:sp>
      <p:sp>
        <p:nvSpPr>
          <p:cNvPr id="4" name="Text Placeholder 3"/>
          <p:cNvSpPr>
            <a:spLocks noGrp="1"/>
          </p:cNvSpPr>
          <p:nvPr>
            <p:ph type="body" sz="half" idx="2"/>
          </p:nvPr>
        </p:nvSpPr>
        <p:spPr>
          <a:xfrm>
            <a:off x="7527609" y="25763222"/>
            <a:ext cx="2304288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6EE6D99-5BC1-9447-9734-C2AA085436E8}" type="datetime1">
              <a:rPr lang="en-US"/>
              <a:pPr>
                <a:defRPr/>
              </a:pPr>
              <a:t>4/10/16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0B73B32-3A11-C34E-B587-0381224FDA0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FE152F3-A628-174C-B1C5-D7957B5E1D38}" type="datetime1">
              <a:rPr lang="en-US"/>
              <a:pPr>
                <a:defRPr/>
              </a:pPr>
              <a:t>4/10/16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0FCF62F-1C22-F342-AEF6-5751E4D1B1C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3650042" y="6324600"/>
            <a:ext cx="41478516"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214488" y="6324600"/>
            <a:ext cx="123795474"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745D483-D49F-FF4D-A9BE-F07770943FEC}" type="datetime1">
              <a:rPr lang="en-US"/>
              <a:pPr>
                <a:defRPr/>
              </a:pPr>
              <a:t>4/10/16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774BD7-0588-6F4B-AC48-26B402219AE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919685" y="1317625"/>
            <a:ext cx="34565431" cy="5486400"/>
          </a:xfrm>
          <a:prstGeom prst="rect">
            <a:avLst/>
          </a:prstGeom>
          <a:noFill/>
          <a:ln w="9525">
            <a:noFill/>
            <a:miter lim="800000"/>
            <a:headEnd/>
            <a:tailEnd/>
          </a:ln>
        </p:spPr>
        <p:txBody>
          <a:bodyPr vert="horz" wrap="square" lIns="438912" tIns="219456" rIns="438912" bIns="219456"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1919685" y="7680325"/>
            <a:ext cx="34565431" cy="21724938"/>
          </a:xfrm>
          <a:prstGeom prst="rect">
            <a:avLst/>
          </a:prstGeom>
          <a:noFill/>
          <a:ln w="9525">
            <a:noFill/>
            <a:miter lim="800000"/>
            <a:headEnd/>
            <a:tailEnd/>
          </a:ln>
        </p:spPr>
        <p:txBody>
          <a:bodyPr vert="horz" wrap="square" lIns="438912" tIns="219456" rIns="438912" bIns="21945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19685" y="30510163"/>
            <a:ext cx="8962231" cy="1752600"/>
          </a:xfrm>
          <a:prstGeom prst="rect">
            <a:avLst/>
          </a:prstGeom>
        </p:spPr>
        <p:txBody>
          <a:bodyPr vert="horz" lIns="438912" tIns="219456" rIns="438912" bIns="219456" rtlCol="0" anchor="ctr"/>
          <a:lstStyle>
            <a:lvl1pPr algn="l" defTabSz="2194560" fontAlgn="auto">
              <a:spcBef>
                <a:spcPts val="0"/>
              </a:spcBef>
              <a:spcAft>
                <a:spcPts val="0"/>
              </a:spcAft>
              <a:defRPr sz="5800">
                <a:solidFill>
                  <a:schemeClr val="tx1">
                    <a:tint val="75000"/>
                  </a:schemeClr>
                </a:solidFill>
                <a:latin typeface="+mn-lt"/>
                <a:ea typeface="+mn-ea"/>
                <a:cs typeface="+mn-cs"/>
              </a:defRPr>
            </a:lvl1pPr>
          </a:lstStyle>
          <a:p>
            <a:pPr>
              <a:defRPr/>
            </a:pPr>
            <a:fld id="{7D63A7D0-97BF-1846-9583-B99EC1CA1C7E}" type="datetime1">
              <a:rPr lang="en-US"/>
              <a:pPr>
                <a:defRPr/>
              </a:pPr>
              <a:t>4/10/16</a:t>
            </a:fld>
            <a:endParaRPr lang="en-US"/>
          </a:p>
        </p:txBody>
      </p:sp>
      <p:sp>
        <p:nvSpPr>
          <p:cNvPr id="5" name="Footer Placeholder 4"/>
          <p:cNvSpPr>
            <a:spLocks noGrp="1"/>
          </p:cNvSpPr>
          <p:nvPr>
            <p:ph type="ftr" sz="quarter" idx="3"/>
          </p:nvPr>
        </p:nvSpPr>
        <p:spPr>
          <a:xfrm>
            <a:off x="13121085" y="30510163"/>
            <a:ext cx="12162631" cy="1752600"/>
          </a:xfrm>
          <a:prstGeom prst="rect">
            <a:avLst/>
          </a:prstGeom>
        </p:spPr>
        <p:txBody>
          <a:bodyPr vert="horz" lIns="438912" tIns="219456" rIns="438912" bIns="219456" rtlCol="0" anchor="ctr"/>
          <a:lstStyle>
            <a:lvl1pPr algn="ctr" defTabSz="2194560" fontAlgn="auto">
              <a:spcBef>
                <a:spcPts val="0"/>
              </a:spcBef>
              <a:spcAft>
                <a:spcPts val="0"/>
              </a:spcAft>
              <a:defRPr sz="58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27522885" y="30510163"/>
            <a:ext cx="8962231" cy="1752600"/>
          </a:xfrm>
          <a:prstGeom prst="rect">
            <a:avLst/>
          </a:prstGeom>
        </p:spPr>
        <p:txBody>
          <a:bodyPr vert="horz" lIns="438912" tIns="219456" rIns="438912" bIns="219456" rtlCol="0" anchor="ctr"/>
          <a:lstStyle>
            <a:lvl1pPr algn="r" defTabSz="2194560" fontAlgn="auto">
              <a:spcBef>
                <a:spcPts val="0"/>
              </a:spcBef>
              <a:spcAft>
                <a:spcPts val="0"/>
              </a:spcAft>
              <a:defRPr sz="5800">
                <a:solidFill>
                  <a:schemeClr val="tx1">
                    <a:tint val="75000"/>
                  </a:schemeClr>
                </a:solidFill>
                <a:latin typeface="+mn-lt"/>
                <a:ea typeface="+mn-ea"/>
                <a:cs typeface="+mn-cs"/>
              </a:defRPr>
            </a:lvl1pPr>
          </a:lstStyle>
          <a:p>
            <a:pPr>
              <a:defRPr/>
            </a:pPr>
            <a:fld id="{B063F8FF-54E3-2749-9438-DED0CB14858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3925" rtl="0" eaLnBrk="0" fontAlgn="base" hangingPunct="0">
        <a:spcBef>
          <a:spcPct val="0"/>
        </a:spcBef>
        <a:spcAft>
          <a:spcPct val="0"/>
        </a:spcAft>
        <a:defRPr sz="21100" kern="1200">
          <a:solidFill>
            <a:schemeClr val="tx1"/>
          </a:solidFill>
          <a:latin typeface="+mj-lt"/>
          <a:ea typeface="ＭＳ Ｐゴシック" pitchFamily="-108" charset="-128"/>
          <a:cs typeface="ＭＳ Ｐゴシック" pitchFamily="-108" charset="-128"/>
        </a:defRPr>
      </a:lvl1pPr>
      <a:lvl2pPr algn="ctr" defTabSz="2193925" rtl="0" eaLnBrk="0" fontAlgn="base" hangingPunct="0">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2pPr>
      <a:lvl3pPr algn="ctr" defTabSz="2193925" rtl="0" eaLnBrk="0" fontAlgn="base" hangingPunct="0">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3pPr>
      <a:lvl4pPr algn="ctr" defTabSz="2193925" rtl="0" eaLnBrk="0" fontAlgn="base" hangingPunct="0">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4pPr>
      <a:lvl5pPr algn="ctr" defTabSz="2193925" rtl="0" eaLnBrk="0" fontAlgn="base" hangingPunct="0">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5pPr>
      <a:lvl6pPr marL="457200" algn="ctr" defTabSz="2193925" rtl="0" fontAlgn="base">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6pPr>
      <a:lvl7pPr marL="914400" algn="ctr" defTabSz="2193925" rtl="0" fontAlgn="base">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7pPr>
      <a:lvl8pPr marL="1371600" algn="ctr" defTabSz="2193925" rtl="0" fontAlgn="base">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8pPr>
      <a:lvl9pPr marL="1828800" algn="ctr" defTabSz="2193925" rtl="0" fontAlgn="base">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9pPr>
    </p:titleStyle>
    <p:bodyStyle>
      <a:lvl1pPr marL="1644650" indent="-1644650" algn="l" defTabSz="2193925" rtl="0" eaLnBrk="0" fontAlgn="base" hangingPunct="0">
        <a:spcBef>
          <a:spcPct val="20000"/>
        </a:spcBef>
        <a:spcAft>
          <a:spcPct val="0"/>
        </a:spcAft>
        <a:buFont typeface="Arial" pitchFamily="-107" charset="0"/>
        <a:buChar char="•"/>
        <a:defRPr sz="15400" kern="1200">
          <a:solidFill>
            <a:schemeClr val="tx1"/>
          </a:solidFill>
          <a:latin typeface="+mn-lt"/>
          <a:ea typeface="ＭＳ Ｐゴシック" pitchFamily="-108" charset="-128"/>
          <a:cs typeface="ＭＳ Ｐゴシック" pitchFamily="-108" charset="-128"/>
        </a:defRPr>
      </a:lvl1pPr>
      <a:lvl2pPr marL="3565525" indent="-1371600" algn="l" defTabSz="2193925" rtl="0" eaLnBrk="0" fontAlgn="base" hangingPunct="0">
        <a:spcBef>
          <a:spcPct val="20000"/>
        </a:spcBef>
        <a:spcAft>
          <a:spcPct val="0"/>
        </a:spcAft>
        <a:buFont typeface="Arial" pitchFamily="-107" charset="0"/>
        <a:buChar char="–"/>
        <a:defRPr sz="13400" kern="1200">
          <a:solidFill>
            <a:schemeClr val="tx1"/>
          </a:solidFill>
          <a:latin typeface="+mn-lt"/>
          <a:ea typeface="ＭＳ Ｐゴシック" pitchFamily="-108" charset="-128"/>
          <a:cs typeface="+mn-cs"/>
        </a:defRPr>
      </a:lvl2pPr>
      <a:lvl3pPr marL="5486400" indent="-1096963" algn="l" defTabSz="2193925" rtl="0" eaLnBrk="0" fontAlgn="base" hangingPunct="0">
        <a:spcBef>
          <a:spcPct val="20000"/>
        </a:spcBef>
        <a:spcAft>
          <a:spcPct val="0"/>
        </a:spcAft>
        <a:buFont typeface="Arial" pitchFamily="-107" charset="0"/>
        <a:buChar char="•"/>
        <a:defRPr sz="11500" kern="1200">
          <a:solidFill>
            <a:schemeClr val="tx1"/>
          </a:solidFill>
          <a:latin typeface="+mn-lt"/>
          <a:ea typeface="ＭＳ Ｐゴシック" pitchFamily="-108" charset="-128"/>
          <a:cs typeface="+mn-cs"/>
        </a:defRPr>
      </a:lvl3pPr>
      <a:lvl4pPr marL="7680325" indent="-1096963" algn="l" defTabSz="2193925" rtl="0" eaLnBrk="0" fontAlgn="base" hangingPunct="0">
        <a:spcBef>
          <a:spcPct val="20000"/>
        </a:spcBef>
        <a:spcAft>
          <a:spcPct val="0"/>
        </a:spcAft>
        <a:buFont typeface="Arial" pitchFamily="-107" charset="0"/>
        <a:buChar char="–"/>
        <a:defRPr sz="9600" kern="1200">
          <a:solidFill>
            <a:schemeClr val="tx1"/>
          </a:solidFill>
          <a:latin typeface="+mn-lt"/>
          <a:ea typeface="ＭＳ Ｐゴシック" pitchFamily="-108" charset="-128"/>
          <a:cs typeface="+mn-cs"/>
        </a:defRPr>
      </a:lvl4pPr>
      <a:lvl5pPr marL="9874250" indent="-1096963" algn="l" defTabSz="2193925" rtl="0" eaLnBrk="0" fontAlgn="base" hangingPunct="0">
        <a:spcBef>
          <a:spcPct val="20000"/>
        </a:spcBef>
        <a:spcAft>
          <a:spcPct val="0"/>
        </a:spcAft>
        <a:buFont typeface="Arial" pitchFamily="-107" charset="0"/>
        <a:buChar char="»"/>
        <a:defRPr sz="9600" kern="1200">
          <a:solidFill>
            <a:schemeClr val="tx1"/>
          </a:solidFill>
          <a:latin typeface="+mn-lt"/>
          <a:ea typeface="ＭＳ Ｐゴシック" pitchFamily="-108" charset="-128"/>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6.png"/><Relationship Id="rId12" Type="http://schemas.openxmlformats.org/officeDocument/2006/relationships/image" Target="../media/image7.png"/><Relationship Id="rId13" Type="http://schemas.openxmlformats.org/officeDocument/2006/relationships/image" Target="../media/image8.png"/><Relationship Id="rId14" Type="http://schemas.openxmlformats.org/officeDocument/2006/relationships/image" Target="../media/image9.png"/><Relationship Id="rId15"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hyperlink" Target="mailto:gwholley@vols.utk.edu" TargetMode="External"/><Relationship Id="rId4" Type="http://schemas.openxmlformats.org/officeDocument/2006/relationships/hyperlink" Target="mailto:jhay@tennessee.edu" TargetMode="External"/><Relationship Id="rId5" Type="http://schemas.openxmlformats.org/officeDocument/2006/relationships/image" Target="../media/image1.jpeg"/><Relationship Id="rId6" Type="http://schemas.openxmlformats.org/officeDocument/2006/relationships/image" Target="../media/image2.jpeg"/><Relationship Id="rId7" Type="http://schemas.openxmlformats.org/officeDocument/2006/relationships/image" Target="../media/image3.jpeg"/><Relationship Id="rId8" Type="http://schemas.microsoft.com/office/2007/relationships/hdphoto" Target="../media/hdphoto1.wdp"/><Relationship Id="rId9" Type="http://schemas.openxmlformats.org/officeDocument/2006/relationships/image" Target="../media/image4.png"/><Relationship Id="rId10"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flip="none" rotWithShape="1">
          <a:gsLst>
            <a:gs pos="35000">
              <a:schemeClr val="accent6"/>
            </a:gs>
            <a:gs pos="90000">
              <a:schemeClr val="bg1"/>
            </a:gs>
          </a:gsLst>
          <a:lin ang="15300000" scaled="0"/>
          <a:tileRect/>
        </a:gradFill>
        <a:effectLst/>
      </p:bgPr>
    </p:bg>
    <p:spTree>
      <p:nvGrpSpPr>
        <p:cNvPr id="1" name=""/>
        <p:cNvGrpSpPr/>
        <p:nvPr/>
      </p:nvGrpSpPr>
      <p:grpSpPr>
        <a:xfrm>
          <a:off x="0" y="0"/>
          <a:ext cx="0" cy="0"/>
          <a:chOff x="0" y="0"/>
          <a:chExt cx="0" cy="0"/>
        </a:xfrm>
      </p:grpSpPr>
      <p:cxnSp>
        <p:nvCxnSpPr>
          <p:cNvPr id="27" name="Straight Connector 26"/>
          <p:cNvCxnSpPr/>
          <p:nvPr/>
        </p:nvCxnSpPr>
        <p:spPr>
          <a:xfrm>
            <a:off x="0" y="4265612"/>
            <a:ext cx="38404800" cy="1588"/>
          </a:xfrm>
          <a:prstGeom prst="line">
            <a:avLst/>
          </a:prstGeom>
          <a:ln w="76200" cap="flat" cmpd="sng" algn="ctr">
            <a:solidFill>
              <a:schemeClr val="bg1"/>
            </a:solidFill>
            <a:prstDash val="solid"/>
            <a:round/>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4339" name="Rectangle 5"/>
          <p:cNvSpPr>
            <a:spLocks noChangeArrowheads="1"/>
          </p:cNvSpPr>
          <p:nvPr/>
        </p:nvSpPr>
        <p:spPr bwMode="auto">
          <a:xfrm>
            <a:off x="975483" y="2345344"/>
            <a:ext cx="36404550" cy="2223985"/>
          </a:xfrm>
          <a:prstGeom prst="rect">
            <a:avLst/>
          </a:prstGeom>
          <a:noFill/>
          <a:ln w="9525">
            <a:noFill/>
            <a:miter lim="800000"/>
            <a:headEnd/>
            <a:tailEnd/>
          </a:ln>
        </p:spPr>
        <p:txBody>
          <a:bodyPr lIns="91243" tIns="45614" rIns="91243" bIns="45614">
            <a:prstTxWarp prst="textNoShape">
              <a:avLst/>
            </a:prstTxWarp>
            <a:spAutoFit/>
          </a:bodyPr>
          <a:lstStyle/>
          <a:p>
            <a:pPr marL="91440" algn="ctr">
              <a:lnSpc>
                <a:spcPct val="120000"/>
              </a:lnSpc>
              <a:spcBef>
                <a:spcPts val="0"/>
              </a:spcBef>
            </a:pPr>
            <a:r>
              <a:rPr lang="en-US" sz="4000" b="1" dirty="0" smtClean="0"/>
              <a:t>Presenter: Grace M. Wholley   Advisor: Jessica</a:t>
            </a:r>
            <a:r>
              <a:rPr lang="en-US" sz="4000" b="1" dirty="0" smtClean="0"/>
              <a:t> F</a:t>
            </a:r>
            <a:r>
              <a:rPr lang="en-US" sz="4000" b="1" dirty="0" smtClean="0"/>
              <a:t>. Hay</a:t>
            </a:r>
            <a:br>
              <a:rPr lang="en-US" sz="4000" b="1" dirty="0" smtClean="0"/>
            </a:br>
            <a:r>
              <a:rPr lang="en-US" sz="3600" b="1" dirty="0" smtClean="0"/>
              <a:t>Department </a:t>
            </a:r>
            <a:r>
              <a:rPr lang="en-US" sz="3600" b="1" dirty="0"/>
              <a:t>of </a:t>
            </a:r>
            <a:r>
              <a:rPr lang="en-US" sz="3600" b="1" dirty="0" smtClean="0"/>
              <a:t>Psychology, The University </a:t>
            </a:r>
            <a:r>
              <a:rPr lang="en-US" sz="3600" b="1" dirty="0"/>
              <a:t>of </a:t>
            </a:r>
            <a:r>
              <a:rPr lang="en-US" sz="3600" b="1" dirty="0" smtClean="0"/>
              <a:t>Tennessee, Knoxville</a:t>
            </a:r>
          </a:p>
          <a:p>
            <a:pPr marL="91440" algn="ctr">
              <a:lnSpc>
                <a:spcPct val="120000"/>
              </a:lnSpc>
              <a:spcBef>
                <a:spcPts val="0"/>
              </a:spcBef>
            </a:pPr>
            <a:r>
              <a:rPr lang="en-US" sz="2000" b="1" dirty="0" smtClean="0"/>
              <a:t>	Email</a:t>
            </a:r>
            <a:r>
              <a:rPr lang="en-US" sz="2000" b="1" dirty="0"/>
              <a:t>: </a:t>
            </a:r>
            <a:r>
              <a:rPr lang="en-US" sz="2000" b="1" dirty="0" smtClean="0">
                <a:hlinkClick r:id="rId3"/>
              </a:rPr>
              <a:t>gwholley@vols.utk.edu</a:t>
            </a:r>
            <a:r>
              <a:rPr lang="en-US" sz="2000" b="1" dirty="0" smtClean="0"/>
              <a:t> </a:t>
            </a:r>
            <a:r>
              <a:rPr lang="en-US" sz="2000" b="1" dirty="0"/>
              <a:t>	 </a:t>
            </a:r>
            <a:r>
              <a:rPr lang="en-US" sz="2000" b="1" dirty="0" smtClean="0"/>
              <a:t>Email</a:t>
            </a:r>
            <a:r>
              <a:rPr lang="en-US" sz="2000" b="1" dirty="0"/>
              <a:t>: </a:t>
            </a:r>
            <a:r>
              <a:rPr lang="en-US" sz="2000" b="1" dirty="0">
                <a:hlinkClick r:id="rId4"/>
              </a:rPr>
              <a:t>jhay@tennessee.edu</a:t>
            </a:r>
            <a:r>
              <a:rPr lang="en-US" sz="2000" b="1" dirty="0"/>
              <a:t>           </a:t>
            </a:r>
          </a:p>
          <a:p>
            <a:pPr marL="91440" algn="ctr">
              <a:lnSpc>
                <a:spcPct val="120000"/>
              </a:lnSpc>
              <a:spcBef>
                <a:spcPts val="0"/>
              </a:spcBef>
            </a:pPr>
            <a:endParaRPr lang="en-US" sz="2000" b="1" dirty="0"/>
          </a:p>
        </p:txBody>
      </p:sp>
      <p:sp>
        <p:nvSpPr>
          <p:cNvPr id="14340" name="TextBox 93"/>
          <p:cNvSpPr txBox="1">
            <a:spLocks noChangeArrowheads="1"/>
          </p:cNvSpPr>
          <p:nvPr/>
        </p:nvSpPr>
        <p:spPr bwMode="auto">
          <a:xfrm>
            <a:off x="1056477" y="1066800"/>
            <a:ext cx="36404550" cy="1107996"/>
          </a:xfrm>
          <a:prstGeom prst="rect">
            <a:avLst/>
          </a:prstGeom>
          <a:noFill/>
          <a:ln w="9525">
            <a:noFill/>
            <a:miter lim="800000"/>
            <a:headEnd/>
            <a:tailEnd/>
          </a:ln>
        </p:spPr>
        <p:txBody>
          <a:bodyPr>
            <a:prstTxWarp prst="textNoShape">
              <a:avLst/>
            </a:prstTxWarp>
            <a:spAutoFit/>
          </a:bodyPr>
          <a:lstStyle/>
          <a:p>
            <a:pPr algn="ctr"/>
            <a:r>
              <a:rPr lang="en-US" sz="6600" b="1" dirty="0" smtClean="0"/>
              <a:t>Word Learning in Quiet and in </a:t>
            </a:r>
            <a:r>
              <a:rPr lang="en-US" sz="6600" b="1" dirty="0" smtClean="0"/>
              <a:t>Noise: </a:t>
            </a:r>
            <a:r>
              <a:rPr lang="en-US" sz="6600" b="1" smtClean="0"/>
              <a:t>A </a:t>
            </a:r>
            <a:r>
              <a:rPr lang="en-US" sz="6600" b="1" smtClean="0"/>
              <a:t>Preliminary Study</a:t>
            </a:r>
            <a:endParaRPr lang="en-US" sz="6600" b="1" dirty="0" smtClean="0"/>
          </a:p>
        </p:txBody>
      </p:sp>
      <p:sp>
        <p:nvSpPr>
          <p:cNvPr id="14341" name="Rectangle 35"/>
          <p:cNvSpPr>
            <a:spLocks noChangeArrowheads="1"/>
          </p:cNvSpPr>
          <p:nvPr/>
        </p:nvSpPr>
        <p:spPr bwMode="auto">
          <a:xfrm>
            <a:off x="28803600" y="27918305"/>
            <a:ext cx="8601075" cy="4390496"/>
          </a:xfrm>
          <a:prstGeom prst="rect">
            <a:avLst/>
          </a:prstGeom>
          <a:solidFill>
            <a:schemeClr val="bg1"/>
          </a:solidFill>
          <a:ln w="9525">
            <a:noFill/>
            <a:miter lim="800000"/>
            <a:headEnd/>
            <a:tailEnd/>
          </a:ln>
        </p:spPr>
        <p:txBody>
          <a:bodyPr lIns="360000" tIns="360000" rIns="360000" bIns="360000">
            <a:prstTxWarp prst="textNoShape">
              <a:avLst/>
            </a:prstTxWarp>
          </a:bodyPr>
          <a:lstStyle/>
          <a:p>
            <a:pPr>
              <a:spcBef>
                <a:spcPts val="600"/>
              </a:spcBef>
            </a:pPr>
            <a:endParaRPr lang="en-US" sz="2400" dirty="0" smtClean="0"/>
          </a:p>
          <a:p>
            <a:pPr>
              <a:spcBef>
                <a:spcPts val="600"/>
              </a:spcBef>
            </a:pPr>
            <a:r>
              <a:rPr lang="en-US" sz="2200" dirty="0" smtClean="0"/>
              <a:t>We </a:t>
            </a:r>
            <a:r>
              <a:rPr lang="en-US" sz="2200" dirty="0"/>
              <a:t>would like to </a:t>
            </a:r>
            <a:r>
              <a:rPr lang="en-US" sz="2200" dirty="0" smtClean="0"/>
              <a:t>extend a warm thank you to all </a:t>
            </a:r>
            <a:r>
              <a:rPr lang="en-US" sz="2200" dirty="0"/>
              <a:t>participating </a:t>
            </a:r>
            <a:r>
              <a:rPr lang="en-US" sz="2200" dirty="0" smtClean="0"/>
              <a:t>families and </a:t>
            </a:r>
            <a:r>
              <a:rPr lang="en-US" sz="2200" dirty="0"/>
              <a:t>the members of the Infant </a:t>
            </a:r>
            <a:r>
              <a:rPr lang="en-US" sz="2200" dirty="0" smtClean="0"/>
              <a:t>Language and Perceptual Learning Lab at the University of Tennessee, Knoxville</a:t>
            </a:r>
            <a:r>
              <a:rPr lang="en-US" sz="2200" dirty="0" smtClean="0"/>
              <a:t>.</a:t>
            </a:r>
          </a:p>
          <a:p>
            <a:pPr>
              <a:spcBef>
                <a:spcPts val="600"/>
              </a:spcBef>
            </a:pPr>
            <a:endParaRPr lang="en-US" sz="800" dirty="0" smtClean="0"/>
          </a:p>
          <a:p>
            <a:pPr>
              <a:spcBef>
                <a:spcPts val="600"/>
              </a:spcBef>
            </a:pPr>
            <a:r>
              <a:rPr lang="en-US" sz="2200" dirty="0" smtClean="0"/>
              <a:t>This work was supported by a grant to JFH (1R01HD083312) from NICHD.</a:t>
            </a:r>
            <a:endParaRPr lang="en-US" sz="2200" dirty="0" smtClean="0"/>
          </a:p>
          <a:p>
            <a:pPr>
              <a:spcBef>
                <a:spcPts val="600"/>
              </a:spcBef>
            </a:pPr>
            <a:endParaRPr lang="en-US" sz="800" dirty="0"/>
          </a:p>
          <a:p>
            <a:pPr>
              <a:spcBef>
                <a:spcPts val="600"/>
              </a:spcBef>
            </a:pPr>
            <a:r>
              <a:rPr lang="en-US" sz="2200" i="1" dirty="0" smtClean="0"/>
              <a:t>Poster presented at the Exhibition of Undergraduate Research and Creative Achievement (Eureca) at the University of Tennessee in Knoxville, </a:t>
            </a:r>
            <a:r>
              <a:rPr lang="en-US" sz="2200" i="1" dirty="0" smtClean="0"/>
              <a:t>Tennessee.</a:t>
            </a:r>
            <a:endParaRPr lang="en-US" sz="2200" i="1" dirty="0"/>
          </a:p>
        </p:txBody>
      </p:sp>
      <p:sp>
        <p:nvSpPr>
          <p:cNvPr id="14342" name="Rectangle 34"/>
          <p:cNvSpPr>
            <a:spLocks noChangeArrowheads="1"/>
          </p:cNvSpPr>
          <p:nvPr/>
        </p:nvSpPr>
        <p:spPr bwMode="auto">
          <a:xfrm>
            <a:off x="28855448" y="22126862"/>
            <a:ext cx="8601075" cy="5533737"/>
          </a:xfrm>
          <a:prstGeom prst="rect">
            <a:avLst/>
          </a:prstGeom>
          <a:solidFill>
            <a:schemeClr val="bg1"/>
          </a:solidFill>
          <a:ln w="9525">
            <a:noFill/>
            <a:miter lim="800000"/>
            <a:headEnd/>
            <a:tailEnd/>
          </a:ln>
        </p:spPr>
        <p:txBody>
          <a:bodyPr lIns="360000" tIns="360000" rIns="360000" bIns="360000">
            <a:prstTxWarp prst="textNoShape">
              <a:avLst/>
            </a:prstTxWarp>
          </a:bodyPr>
          <a:lstStyle/>
          <a:p>
            <a:endParaRPr lang="en-US" sz="1400" dirty="0" smtClean="0"/>
          </a:p>
          <a:p>
            <a:endParaRPr lang="en-US" sz="1400" dirty="0" smtClean="0"/>
          </a:p>
          <a:p>
            <a:r>
              <a:rPr lang="en-US" sz="1800" dirty="0" smtClean="0"/>
              <a:t>Hay</a:t>
            </a:r>
            <a:r>
              <a:rPr lang="en-US" sz="1800" dirty="0"/>
              <a:t>, J. F., Pelucchi, B., Estes, K. G., &amp; Saffran, J. R. (2011). Linking sounds to meanings: Infant statistical learning in a natural language. </a:t>
            </a:r>
            <a:r>
              <a:rPr lang="en-US" sz="1800" i="1" dirty="0"/>
              <a:t>Cognitive Psychology,</a:t>
            </a:r>
            <a:r>
              <a:rPr lang="en-US" sz="1800" dirty="0"/>
              <a:t> </a:t>
            </a:r>
            <a:r>
              <a:rPr lang="en-US" sz="1800" i="1" dirty="0"/>
              <a:t>63</a:t>
            </a:r>
            <a:r>
              <a:rPr lang="en-US" sz="1800" dirty="0"/>
              <a:t>(2), 93-106. doi:10.1016/j.cogpsych.2011.06.002 </a:t>
            </a:r>
          </a:p>
          <a:p>
            <a:endParaRPr lang="en-US" sz="1800" dirty="0"/>
          </a:p>
          <a:p>
            <a:r>
              <a:rPr lang="en-US" sz="1800" dirty="0" smtClean="0"/>
              <a:t>Fernald</a:t>
            </a:r>
            <a:r>
              <a:rPr lang="en-US" sz="1800" dirty="0"/>
              <a:t>, A., Zangl, R., Portillo, A. L., &amp; Marchman, V. A. (2008). </a:t>
            </a:r>
            <a:r>
              <a:rPr lang="en-US" sz="1800" i="1" dirty="0"/>
              <a:t>Developmental Psycholinguistics: On-line methods in children’s language processing</a:t>
            </a:r>
            <a:r>
              <a:rPr lang="en-US" sz="1800" dirty="0"/>
              <a:t> (I. A. Sekerina, E. M. Fernandez, &amp; H. Clahsen, Eds.). Amsterdam: John </a:t>
            </a:r>
            <a:r>
              <a:rPr lang="en-US" sz="1800" dirty="0" smtClean="0"/>
              <a:t>Benjamins (pp. 97-135.). </a:t>
            </a:r>
            <a:r>
              <a:rPr lang="en-US" sz="1800" dirty="0"/>
              <a:t>doi:10.1075/lald.</a:t>
            </a:r>
            <a:r>
              <a:rPr lang="en-US" sz="1800" dirty="0" smtClean="0"/>
              <a:t>44</a:t>
            </a:r>
          </a:p>
          <a:p>
            <a:endParaRPr lang="en-US" sz="1800" dirty="0"/>
          </a:p>
          <a:p>
            <a:r>
              <a:rPr lang="en-US" sz="1800" dirty="0" smtClean="0"/>
              <a:t>Pelucchi</a:t>
            </a:r>
            <a:r>
              <a:rPr lang="en-US" sz="1800" dirty="0"/>
              <a:t>, B., Hay, J. F., &amp; Saffran, J. R. (2009). Statistical Learning in a Natural Language by 8-Month-Old Infants. </a:t>
            </a:r>
            <a:r>
              <a:rPr lang="en-US" sz="1800" i="1" dirty="0"/>
              <a:t>Child Development,</a:t>
            </a:r>
            <a:r>
              <a:rPr lang="en-US" sz="1800" dirty="0"/>
              <a:t> </a:t>
            </a:r>
            <a:r>
              <a:rPr lang="en-US" sz="1800" i="1" dirty="0"/>
              <a:t>80</a:t>
            </a:r>
            <a:r>
              <a:rPr lang="en-US" sz="1800" dirty="0"/>
              <a:t>(3), 674-685. doi:10.1111/j.1467-8624.2009.01290.x </a:t>
            </a:r>
          </a:p>
          <a:p>
            <a:endParaRPr lang="en-US" sz="1800" dirty="0"/>
          </a:p>
          <a:p>
            <a:r>
              <a:rPr lang="en-US" sz="1800" dirty="0"/>
              <a:t>Saffran, J. R., Aslin, R. N., &amp; Newport, E. L. (1996). Statistical Learning By 8-Month Old Infants. </a:t>
            </a:r>
            <a:r>
              <a:rPr lang="en-US" sz="1800" i="1" dirty="0"/>
              <a:t>Science,</a:t>
            </a:r>
            <a:r>
              <a:rPr lang="en-US" sz="1800" dirty="0"/>
              <a:t> </a:t>
            </a:r>
            <a:r>
              <a:rPr lang="en-US" sz="1800" i="1" dirty="0"/>
              <a:t>274</a:t>
            </a:r>
            <a:r>
              <a:rPr lang="en-US" sz="1800" dirty="0"/>
              <a:t>(5294), 1926-1928. doi:10.1126/science.274.5294.1926 </a:t>
            </a:r>
          </a:p>
          <a:p>
            <a:endParaRPr lang="en-US" sz="800" dirty="0"/>
          </a:p>
          <a:p>
            <a:endParaRPr lang="en-US" sz="1400" dirty="0" smtClean="0"/>
          </a:p>
          <a:p>
            <a:endParaRPr lang="en-US" sz="1400" dirty="0"/>
          </a:p>
          <a:p>
            <a:endParaRPr lang="en-US" sz="1400" dirty="0" smtClean="0"/>
          </a:p>
          <a:p>
            <a:endParaRPr lang="en-US" sz="1400" dirty="0" smtClean="0"/>
          </a:p>
          <a:p>
            <a:endParaRPr lang="en-US" sz="1400" dirty="0"/>
          </a:p>
        </p:txBody>
      </p:sp>
      <p:sp>
        <p:nvSpPr>
          <p:cNvPr id="14344" name="Rectangle 29"/>
          <p:cNvSpPr>
            <a:spLocks noChangeArrowheads="1"/>
          </p:cNvSpPr>
          <p:nvPr/>
        </p:nvSpPr>
        <p:spPr bwMode="auto">
          <a:xfrm>
            <a:off x="975483" y="4696784"/>
            <a:ext cx="8601075" cy="27612016"/>
          </a:xfrm>
          <a:prstGeom prst="rect">
            <a:avLst/>
          </a:prstGeom>
          <a:solidFill>
            <a:schemeClr val="bg1"/>
          </a:solidFill>
          <a:ln w="9525">
            <a:noFill/>
            <a:miter lim="800000"/>
            <a:headEnd/>
            <a:tailEnd/>
          </a:ln>
        </p:spPr>
        <p:txBody>
          <a:bodyPr lIns="360000" tIns="360000" rIns="360000" bIns="360000">
            <a:prstTxWarp prst="textNoShape">
              <a:avLst/>
            </a:prstTxWarp>
          </a:bodyPr>
          <a:lstStyle/>
          <a:p>
            <a:pPr>
              <a:defRPr/>
            </a:pPr>
            <a:endParaRPr lang="en-US" sz="2400" b="1" dirty="0">
              <a:solidFill>
                <a:srgbClr val="CC3300"/>
              </a:solidFill>
            </a:endParaRPr>
          </a:p>
          <a:p>
            <a:pPr>
              <a:defRPr/>
            </a:pPr>
            <a:r>
              <a:rPr lang="en-US" sz="2400" b="1" dirty="0" smtClean="0"/>
              <a:t>How do infants find words in continuous speech? </a:t>
            </a:r>
          </a:p>
          <a:p>
            <a:pPr marL="342900" indent="-342900">
              <a:buFont typeface="Wingdings" panose="05000000000000000000" pitchFamily="2" charset="2"/>
              <a:buChar char="q"/>
              <a:defRPr/>
            </a:pPr>
            <a:r>
              <a:rPr lang="en-US" sz="2400" dirty="0" smtClean="0"/>
              <a:t>The majority of speech heard by infants is spoken continuously with few reliable acoustic cues to word boundaries. </a:t>
            </a:r>
          </a:p>
          <a:p>
            <a:pPr>
              <a:defRPr/>
            </a:pPr>
            <a:endParaRPr lang="en-US" sz="2400" dirty="0" smtClean="0"/>
          </a:p>
          <a:p>
            <a:pPr>
              <a:defRPr/>
            </a:pPr>
            <a:endParaRPr lang="en-US" sz="2400" dirty="0" smtClean="0"/>
          </a:p>
          <a:p>
            <a:pPr>
              <a:defRPr/>
            </a:pPr>
            <a:endParaRPr lang="en-US" sz="2400" dirty="0"/>
          </a:p>
          <a:p>
            <a:pPr marL="342900" indent="-342900">
              <a:buFont typeface="Wingdings" panose="05000000000000000000" pitchFamily="2" charset="2"/>
              <a:buChar char="q"/>
              <a:defRPr/>
            </a:pPr>
            <a:endParaRPr lang="en-US" sz="2400" dirty="0" smtClean="0"/>
          </a:p>
          <a:p>
            <a:pPr>
              <a:defRPr/>
            </a:pPr>
            <a:endParaRPr lang="en-US" sz="2400" dirty="0" smtClean="0"/>
          </a:p>
          <a:p>
            <a:pPr marL="342900" indent="-342900">
              <a:buFont typeface="Wingdings" panose="05000000000000000000" pitchFamily="2" charset="2"/>
              <a:buChar char="q"/>
              <a:defRPr/>
            </a:pPr>
            <a:endParaRPr lang="en-US" sz="2400" dirty="0"/>
          </a:p>
          <a:p>
            <a:pPr marL="342900" indent="-342900">
              <a:buFont typeface="Wingdings" panose="05000000000000000000" pitchFamily="2" charset="2"/>
              <a:buChar char="q"/>
              <a:defRPr/>
            </a:pPr>
            <a:endParaRPr lang="en-US" sz="2400" dirty="0" smtClean="0"/>
          </a:p>
          <a:p>
            <a:pPr marL="342900" indent="-342900">
              <a:buFont typeface="Wingdings" panose="05000000000000000000" pitchFamily="2" charset="2"/>
              <a:buChar char="q"/>
              <a:defRPr/>
            </a:pPr>
            <a:endParaRPr lang="en-US" sz="2400" dirty="0"/>
          </a:p>
          <a:p>
            <a:pPr>
              <a:defRPr/>
            </a:pPr>
            <a:endParaRPr lang="en-US" sz="2400" dirty="0"/>
          </a:p>
          <a:p>
            <a:pPr marL="342900" indent="-342900">
              <a:buFont typeface="Wingdings" panose="05000000000000000000" pitchFamily="2" charset="2"/>
              <a:buChar char="q"/>
              <a:defRPr/>
            </a:pPr>
            <a:r>
              <a:rPr lang="en-US" sz="2400" dirty="0"/>
              <a:t>Previous </a:t>
            </a:r>
            <a:r>
              <a:rPr lang="en-US" sz="2400" dirty="0" smtClean="0"/>
              <a:t>research </a:t>
            </a:r>
            <a:r>
              <a:rPr lang="en-US" sz="2400" dirty="0"/>
              <a:t>has demonstrated that infants can </a:t>
            </a:r>
            <a:r>
              <a:rPr lang="en-US" sz="2400" dirty="0" smtClean="0"/>
              <a:t>track </a:t>
            </a:r>
            <a:r>
              <a:rPr lang="en-US" sz="2400" dirty="0"/>
              <a:t>the transitional probability (TP) between syllables (i.e., the likelihood two syllables will co-occur) in continuous </a:t>
            </a:r>
            <a:r>
              <a:rPr lang="en-US" sz="2400" dirty="0" smtClean="0"/>
              <a:t>artificial (Saffran</a:t>
            </a:r>
            <a:r>
              <a:rPr lang="en-US" sz="2400" dirty="0"/>
              <a:t>, Aslin, &amp; Newport, </a:t>
            </a:r>
            <a:r>
              <a:rPr lang="en-US" sz="2400" dirty="0" smtClean="0"/>
              <a:t>1996) and </a:t>
            </a:r>
            <a:r>
              <a:rPr lang="en-US" sz="2400" dirty="0"/>
              <a:t>n</a:t>
            </a:r>
            <a:r>
              <a:rPr lang="en-US" sz="2400" dirty="0" smtClean="0"/>
              <a:t>atural languages (Pelucchi, Hay &amp; Saffran, 2009) </a:t>
            </a:r>
            <a:r>
              <a:rPr lang="en-US" sz="2400" dirty="0"/>
              <a:t>to discover word boundaries</a:t>
            </a:r>
            <a:r>
              <a:rPr lang="en-US" sz="2400" dirty="0" smtClean="0"/>
              <a:t>.</a:t>
            </a:r>
          </a:p>
          <a:p>
            <a:pPr marL="342900" indent="-342900">
              <a:buFont typeface="Wingdings" panose="05000000000000000000" pitchFamily="2" charset="2"/>
              <a:buChar char="q"/>
              <a:defRPr/>
            </a:pPr>
            <a:endParaRPr lang="en-US" sz="2400" dirty="0"/>
          </a:p>
          <a:p>
            <a:pPr marL="342900" indent="-342900">
              <a:buFont typeface="Wingdings" panose="05000000000000000000" pitchFamily="2" charset="2"/>
              <a:buChar char="q"/>
              <a:defRPr/>
            </a:pPr>
            <a:endParaRPr lang="en-US" sz="2400" dirty="0" smtClean="0"/>
          </a:p>
          <a:p>
            <a:pPr marL="342900" indent="-342900">
              <a:buFont typeface="Wingdings" panose="05000000000000000000" pitchFamily="2" charset="2"/>
              <a:buChar char="q"/>
              <a:defRPr/>
            </a:pPr>
            <a:endParaRPr lang="en-US" sz="2400" dirty="0"/>
          </a:p>
          <a:p>
            <a:pPr marL="342900" indent="-342900">
              <a:buFont typeface="Wingdings" panose="05000000000000000000" pitchFamily="2" charset="2"/>
              <a:buChar char="q"/>
              <a:defRPr/>
            </a:pPr>
            <a:endParaRPr lang="en-US" sz="2400" dirty="0" smtClean="0"/>
          </a:p>
          <a:p>
            <a:pPr>
              <a:defRPr/>
            </a:pPr>
            <a:endParaRPr lang="en-US" sz="2400" dirty="0"/>
          </a:p>
          <a:p>
            <a:pPr marL="342900" indent="-342900">
              <a:buFont typeface="Wingdings" panose="05000000000000000000" pitchFamily="2" charset="2"/>
              <a:buChar char="q"/>
              <a:defRPr/>
            </a:pPr>
            <a:endParaRPr lang="en-US" sz="2400" dirty="0" smtClean="0"/>
          </a:p>
          <a:p>
            <a:pPr>
              <a:defRPr/>
            </a:pPr>
            <a:endParaRPr lang="en-US" sz="2400" dirty="0"/>
          </a:p>
          <a:p>
            <a:pPr marL="342900" indent="-342900">
              <a:buFont typeface="Wingdings" panose="05000000000000000000" pitchFamily="2" charset="2"/>
              <a:buChar char="q"/>
              <a:defRPr/>
            </a:pPr>
            <a:endParaRPr lang="en-US" sz="2400" dirty="0" smtClean="0"/>
          </a:p>
          <a:p>
            <a:pPr marL="342900" indent="-342900">
              <a:buFont typeface="Wingdings" panose="05000000000000000000" pitchFamily="2" charset="2"/>
              <a:buChar char="q"/>
              <a:defRPr/>
            </a:pPr>
            <a:endParaRPr lang="en-US" sz="2400" dirty="0"/>
          </a:p>
          <a:p>
            <a:pPr>
              <a:defRPr/>
            </a:pPr>
            <a:endParaRPr lang="en-US" sz="2400" dirty="0" smtClean="0"/>
          </a:p>
          <a:p>
            <a:pPr>
              <a:defRPr/>
            </a:pPr>
            <a:endParaRPr lang="en-US" sz="2400" dirty="0"/>
          </a:p>
          <a:p>
            <a:pPr>
              <a:defRPr/>
            </a:pPr>
            <a:endParaRPr lang="en-US" sz="2400" dirty="0" smtClean="0"/>
          </a:p>
          <a:p>
            <a:pPr>
              <a:defRPr/>
            </a:pPr>
            <a:endParaRPr lang="en-US" sz="2400" dirty="0"/>
          </a:p>
          <a:p>
            <a:pPr>
              <a:defRPr/>
            </a:pPr>
            <a:endParaRPr lang="en-US" sz="2400" dirty="0" smtClean="0"/>
          </a:p>
          <a:p>
            <a:pPr>
              <a:defRPr/>
            </a:pPr>
            <a:endParaRPr lang="en-US" sz="2400" dirty="0"/>
          </a:p>
          <a:p>
            <a:pPr>
              <a:defRPr/>
            </a:pPr>
            <a:endParaRPr lang="en-US" sz="2400" dirty="0"/>
          </a:p>
          <a:p>
            <a:pPr>
              <a:defRPr/>
            </a:pPr>
            <a:r>
              <a:rPr lang="en-US" sz="2400" b="1" dirty="0" smtClean="0"/>
              <a:t>Can infants map newly segmented words to meaning? </a:t>
            </a:r>
            <a:endParaRPr lang="en-US" sz="2400" dirty="0"/>
          </a:p>
          <a:p>
            <a:pPr marL="342900" indent="-342900">
              <a:buFont typeface="Wingdings" panose="05000000000000000000" pitchFamily="2" charset="2"/>
              <a:buChar char="q"/>
              <a:defRPr/>
            </a:pPr>
            <a:r>
              <a:rPr lang="en-US" sz="2400" dirty="0" smtClean="0"/>
              <a:t>Finding words in continuous speech is just the first step in word learning. Word learning also involves mapping newly extracted sound sequences to meaning.</a:t>
            </a:r>
          </a:p>
          <a:p>
            <a:pPr marL="342900" indent="-342900">
              <a:buFont typeface="Wingdings" panose="05000000000000000000" pitchFamily="2" charset="2"/>
              <a:buChar char="q"/>
              <a:defRPr/>
            </a:pPr>
            <a:r>
              <a:rPr lang="en-US" sz="2400" dirty="0" smtClean="0"/>
              <a:t>Previous research from our lab suggests that sound sequences that have stronger TP patterns do in fact make better object labels for 17-month-olds than those with with weaker TP patterns (Hay, Pelucchi, Graf Estes, &amp; Saffran, 2011).</a:t>
            </a:r>
          </a:p>
          <a:p>
            <a:pPr marL="342900" indent="-342900">
              <a:buFont typeface="Wingdings" panose="05000000000000000000" pitchFamily="2" charset="2"/>
              <a:buChar char="q"/>
              <a:defRPr/>
            </a:pPr>
            <a:endParaRPr lang="en-US" sz="2400" dirty="0"/>
          </a:p>
          <a:p>
            <a:pPr>
              <a:defRPr/>
            </a:pPr>
            <a:r>
              <a:rPr lang="en-US" sz="2400" b="1" dirty="0" smtClean="0"/>
              <a:t>How does background noise affect statistical learning and subsequent word learning? </a:t>
            </a:r>
            <a:endParaRPr lang="en-US" sz="2400" dirty="0"/>
          </a:p>
          <a:p>
            <a:pPr marL="342900" indent="-342900">
              <a:buFont typeface="Wingdings" panose="05000000000000000000" pitchFamily="2" charset="2"/>
              <a:buChar char="q"/>
              <a:defRPr/>
            </a:pPr>
            <a:r>
              <a:rPr lang="en-US" sz="2400" dirty="0" smtClean="0"/>
              <a:t>The infants’ acoustic environment is exceedingly complex and noisy, yet much of what we know about statistical learning comes from laboratory studies conducted in artificially quiet listening conditions. </a:t>
            </a:r>
          </a:p>
          <a:p>
            <a:pPr marL="342900" indent="-342900">
              <a:buFont typeface="Wingdings" panose="05000000000000000000" pitchFamily="2" charset="2"/>
              <a:buChar char="q"/>
              <a:defRPr/>
            </a:pPr>
            <a:r>
              <a:rPr lang="en-US" sz="2400" dirty="0" smtClean="0"/>
              <a:t>Thus, it is unclear whether infants can track statistical regularities to extract candidate words under more ecologically valid listening conditions. </a:t>
            </a:r>
          </a:p>
          <a:p>
            <a:pPr>
              <a:defRPr/>
            </a:pPr>
            <a:r>
              <a:rPr lang="en-US" sz="2400" dirty="0"/>
              <a:t>	</a:t>
            </a:r>
            <a:endParaRPr lang="en-US" sz="2400" dirty="0" smtClean="0"/>
          </a:p>
          <a:p>
            <a:pPr>
              <a:defRPr/>
            </a:pPr>
            <a:r>
              <a:rPr lang="en-US" sz="2400" b="1" dirty="0" smtClean="0"/>
              <a:t>In the current study, we seek to establish a paradigm that we can use to test how </a:t>
            </a:r>
            <a:r>
              <a:rPr lang="en-US" sz="2400" b="1" dirty="0"/>
              <a:t>statistical learning </a:t>
            </a:r>
            <a:r>
              <a:rPr lang="en-US" sz="2400" b="1" dirty="0" smtClean="0"/>
              <a:t>feeds into subsequent word learning in </a:t>
            </a:r>
            <a:r>
              <a:rPr lang="en-US" sz="2400" b="1" dirty="0"/>
              <a:t>more ecologically valid listening </a:t>
            </a:r>
            <a:r>
              <a:rPr lang="en-US" sz="2400" b="1" dirty="0" smtClean="0"/>
              <a:t>conditions. </a:t>
            </a:r>
            <a:endParaRPr lang="en-US" sz="2400" dirty="0" smtClean="0"/>
          </a:p>
          <a:p>
            <a:pPr marL="342900" indent="-342900">
              <a:buFont typeface="Wingdings" panose="05000000000000000000" pitchFamily="2" charset="2"/>
              <a:buChar char="q"/>
              <a:defRPr/>
            </a:pPr>
            <a:r>
              <a:rPr lang="en-US" sz="2400" dirty="0" smtClean="0"/>
              <a:t>Previous work by Hay et al (2011) </a:t>
            </a:r>
          </a:p>
          <a:p>
            <a:pPr>
              <a:defRPr/>
            </a:pPr>
            <a:r>
              <a:rPr lang="en-US" sz="2400" dirty="0" smtClean="0"/>
              <a:t>used the Switch Paradigm, </a:t>
            </a:r>
          </a:p>
          <a:p>
            <a:pPr>
              <a:defRPr/>
            </a:pPr>
            <a:r>
              <a:rPr lang="en-US" sz="2400" dirty="0" smtClean="0"/>
              <a:t>which provides only gross</a:t>
            </a:r>
          </a:p>
          <a:p>
            <a:pPr>
              <a:defRPr/>
            </a:pPr>
            <a:r>
              <a:rPr lang="en-US" sz="2400" dirty="0" smtClean="0"/>
              <a:t>measures of dishabituation</a:t>
            </a:r>
          </a:p>
          <a:p>
            <a:pPr>
              <a:defRPr/>
            </a:pPr>
            <a:r>
              <a:rPr lang="en-US" sz="2400" dirty="0" smtClean="0"/>
              <a:t>to mapping violations,</a:t>
            </a:r>
          </a:p>
          <a:p>
            <a:pPr>
              <a:defRPr/>
            </a:pPr>
            <a:r>
              <a:rPr lang="en-US" sz="2400" dirty="0" smtClean="0"/>
              <a:t>and a between </a:t>
            </a:r>
          </a:p>
          <a:p>
            <a:pPr>
              <a:defRPr/>
            </a:pPr>
            <a:r>
              <a:rPr lang="en-US" sz="2400" dirty="0" smtClean="0"/>
              <a:t>subjects design to </a:t>
            </a:r>
          </a:p>
          <a:p>
            <a:pPr>
              <a:defRPr/>
            </a:pPr>
            <a:r>
              <a:rPr lang="en-US" sz="2400" dirty="0" smtClean="0"/>
              <a:t>measure word learning.</a:t>
            </a:r>
            <a:endParaRPr lang="en-US" sz="2400" dirty="0"/>
          </a:p>
          <a:p>
            <a:pPr marL="0" lvl="1" indent="0">
              <a:defRPr/>
            </a:pPr>
            <a:endParaRPr lang="en-US" sz="2400" dirty="0"/>
          </a:p>
          <a:p>
            <a:pPr marL="0" lvl="1" indent="0">
              <a:defRPr/>
            </a:pPr>
            <a:r>
              <a:rPr lang="en-US" sz="1800" i="1" dirty="0"/>
              <a:t> </a:t>
            </a:r>
            <a:r>
              <a:rPr lang="en-US" sz="1800" i="1" dirty="0" smtClean="0"/>
              <a:t>               </a:t>
            </a:r>
            <a:r>
              <a:rPr lang="en-US" sz="1800" b="1" i="1" dirty="0" smtClean="0"/>
              <a:t>Picture: </a:t>
            </a:r>
            <a:r>
              <a:rPr lang="en-US" sz="1800" i="1" dirty="0" smtClean="0"/>
              <a:t>Infant and parent </a:t>
            </a:r>
          </a:p>
          <a:p>
            <a:pPr marL="0" lvl="1" indent="0">
              <a:defRPr/>
            </a:pPr>
            <a:r>
              <a:rPr lang="en-US" sz="1800" i="1" dirty="0" smtClean="0"/>
              <a:t>                participating in study in</a:t>
            </a:r>
          </a:p>
          <a:p>
            <a:pPr marL="0" lvl="1" indent="0">
              <a:defRPr/>
            </a:pPr>
            <a:r>
              <a:rPr lang="en-US" sz="1800" i="1" dirty="0" smtClean="0"/>
              <a:t>                the Infant Language and </a:t>
            </a:r>
          </a:p>
          <a:p>
            <a:pPr marL="0" lvl="1" indent="0">
              <a:defRPr/>
            </a:pPr>
            <a:r>
              <a:rPr lang="en-US" sz="1800" i="1" dirty="0" smtClean="0"/>
              <a:t>                Perceptual Learning Lab</a:t>
            </a:r>
          </a:p>
          <a:p>
            <a:pPr marL="0" lvl="1" indent="0">
              <a:defRPr/>
            </a:pPr>
            <a:endParaRPr lang="en-US" sz="2400" dirty="0"/>
          </a:p>
          <a:p>
            <a:pPr marL="342900" lvl="1" indent="0">
              <a:defRPr/>
            </a:pPr>
            <a:endParaRPr lang="en-US" sz="2400" dirty="0"/>
          </a:p>
          <a:p>
            <a:pPr marL="685800" lvl="1" indent="-342900">
              <a:buFont typeface="Arial"/>
              <a:buChar char="•"/>
              <a:defRPr/>
            </a:pPr>
            <a:endParaRPr lang="en-US" sz="2400" dirty="0" smtClean="0"/>
          </a:p>
          <a:p>
            <a:pPr marL="685800" lvl="1" indent="-342900">
              <a:buFont typeface="Arial"/>
              <a:buChar char="•"/>
              <a:defRPr/>
            </a:pPr>
            <a:endParaRPr lang="en-US" sz="2400" dirty="0"/>
          </a:p>
          <a:p>
            <a:pPr marL="685800" lvl="1" indent="-342900">
              <a:buFont typeface="Arial"/>
              <a:buChar char="•"/>
              <a:defRPr/>
            </a:pPr>
            <a:endParaRPr lang="en-US" sz="2400" dirty="0" smtClean="0"/>
          </a:p>
          <a:p>
            <a:pPr marL="685800" lvl="1" indent="-342900">
              <a:buFont typeface="Arial"/>
              <a:buChar char="•"/>
              <a:defRPr/>
            </a:pPr>
            <a:endParaRPr lang="en-US" sz="2400" dirty="0"/>
          </a:p>
          <a:p>
            <a:pPr marL="685800" lvl="1" indent="-342900">
              <a:buFont typeface="Arial"/>
              <a:buChar char="•"/>
              <a:defRPr/>
            </a:pPr>
            <a:endParaRPr lang="en-US" sz="2400" dirty="0" smtClean="0"/>
          </a:p>
          <a:p>
            <a:pPr marL="685800" lvl="1" indent="-342900">
              <a:buFont typeface="Arial"/>
              <a:buChar char="•"/>
              <a:defRPr/>
            </a:pPr>
            <a:endParaRPr lang="en-US" sz="2400" dirty="0"/>
          </a:p>
          <a:p>
            <a:pPr marL="685800" lvl="1" indent="-342900">
              <a:buFont typeface="Arial"/>
              <a:buChar char="•"/>
              <a:defRPr/>
            </a:pPr>
            <a:endParaRPr lang="en-US" sz="2400" dirty="0" smtClean="0"/>
          </a:p>
          <a:p>
            <a:pPr marL="685800" lvl="1" indent="-342900">
              <a:buFont typeface="Arial"/>
              <a:buChar char="•"/>
              <a:defRPr/>
            </a:pPr>
            <a:endParaRPr lang="en-US" sz="2400" dirty="0"/>
          </a:p>
          <a:p>
            <a:pPr marL="685800" lvl="1" indent="-342900">
              <a:buFont typeface="Arial"/>
              <a:buChar char="•"/>
              <a:defRPr/>
            </a:pPr>
            <a:endParaRPr lang="en-US" sz="2400" dirty="0" smtClean="0"/>
          </a:p>
          <a:p>
            <a:pPr marL="685800" lvl="1" indent="-342900">
              <a:buFont typeface="Arial"/>
              <a:buChar char="•"/>
              <a:defRPr/>
            </a:pPr>
            <a:endParaRPr lang="en-US" sz="2400" dirty="0" smtClean="0"/>
          </a:p>
          <a:p>
            <a:pPr marL="685800" lvl="1" indent="-342900">
              <a:buFont typeface="Arial"/>
              <a:buChar char="•"/>
              <a:defRPr/>
            </a:pPr>
            <a:endParaRPr lang="en-US" sz="2400" dirty="0" smtClean="0"/>
          </a:p>
          <a:p>
            <a:pPr marL="685800" lvl="1" indent="-342900">
              <a:buFont typeface="Arial"/>
              <a:buChar char="•"/>
              <a:defRPr/>
            </a:pPr>
            <a:endParaRPr lang="en-US" sz="2400" dirty="0"/>
          </a:p>
          <a:p>
            <a:pPr marL="457200" lvl="0" indent="-457200">
              <a:spcBef>
                <a:spcPts val="600"/>
              </a:spcBef>
              <a:buFontTx/>
              <a:buChar char="•"/>
            </a:pPr>
            <a:endParaRPr lang="en-US" sz="2400" dirty="0"/>
          </a:p>
          <a:p>
            <a:pPr>
              <a:spcBef>
                <a:spcPts val="600"/>
              </a:spcBef>
            </a:pPr>
            <a:endParaRPr lang="en-GB" sz="2400" b="1" dirty="0" smtClean="0">
              <a:solidFill>
                <a:srgbClr val="CC3300"/>
              </a:solidFill>
            </a:endParaRPr>
          </a:p>
          <a:p>
            <a:pPr>
              <a:spcBef>
                <a:spcPts val="600"/>
              </a:spcBef>
            </a:pPr>
            <a:endParaRPr lang="en-GB" sz="2400" b="1" dirty="0">
              <a:solidFill>
                <a:srgbClr val="CC3300"/>
              </a:solidFill>
            </a:endParaRPr>
          </a:p>
        </p:txBody>
      </p:sp>
      <p:pic>
        <p:nvPicPr>
          <p:cNvPr id="4" name="Picture 3" descr="Screen Shot 2015-03-05 at 9.11.12 PM.jpg"/>
          <p:cNvPicPr>
            <a:picLocks noChangeAspect="1"/>
          </p:cNvPicPr>
          <p:nvPr/>
        </p:nvPicPr>
        <p:blipFill>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000125" y="0"/>
            <a:ext cx="4867275" cy="4064378"/>
          </a:xfrm>
          <a:prstGeom prst="rect">
            <a:avLst/>
          </a:prstGeom>
        </p:spPr>
      </p:pic>
      <p:sp>
        <p:nvSpPr>
          <p:cNvPr id="47" name="TextBox 46"/>
          <p:cNvSpPr txBox="1">
            <a:spLocks/>
          </p:cNvSpPr>
          <p:nvPr/>
        </p:nvSpPr>
        <p:spPr>
          <a:xfrm>
            <a:off x="19431001" y="4700073"/>
            <a:ext cx="9006840" cy="13871448"/>
          </a:xfrm>
          <a:prstGeom prst="rect">
            <a:avLst/>
          </a:prstGeom>
          <a:solidFill>
            <a:schemeClr val="bg1"/>
          </a:solidFill>
        </p:spPr>
        <p:txBody>
          <a:bodyPr wrap="square" rtlCol="0">
            <a:noAutofit/>
          </a:bodyPr>
          <a:lstStyle/>
          <a:p>
            <a:pPr>
              <a:spcBef>
                <a:spcPts val="600"/>
              </a:spcBef>
              <a:spcAft>
                <a:spcPts val="0"/>
              </a:spcAft>
            </a:pPr>
            <a:r>
              <a:rPr lang="en-US" sz="2400" b="1" dirty="0" smtClean="0"/>
              <a:t>P</a:t>
            </a:r>
          </a:p>
          <a:p>
            <a:pPr>
              <a:spcBef>
                <a:spcPts val="600"/>
              </a:spcBef>
              <a:spcAft>
                <a:spcPts val="0"/>
              </a:spcAft>
            </a:pPr>
            <a:endParaRPr lang="en-US" sz="1000" b="1" dirty="0"/>
          </a:p>
          <a:p>
            <a:pPr>
              <a:spcBef>
                <a:spcPts val="600"/>
              </a:spcBef>
              <a:spcAft>
                <a:spcPts val="0"/>
              </a:spcAft>
            </a:pPr>
            <a:r>
              <a:rPr lang="en-US" sz="2400" b="1" dirty="0" smtClean="0"/>
              <a:t>Procedures:</a:t>
            </a:r>
            <a:endParaRPr lang="en-US" sz="2400" dirty="0"/>
          </a:p>
          <a:p>
            <a:pPr marL="342900" indent="-342900">
              <a:spcBef>
                <a:spcPts val="600"/>
              </a:spcBef>
              <a:spcAft>
                <a:spcPts val="0"/>
              </a:spcAft>
              <a:buFont typeface="Wingdings" panose="05000000000000000000" pitchFamily="2" charset="2"/>
              <a:buChar char="q"/>
            </a:pPr>
            <a:r>
              <a:rPr lang="en-US" sz="2400" dirty="0"/>
              <a:t>Infants were first familiarized to one of the languages while watching an unrelated silent video (~2mins 15 sec).</a:t>
            </a:r>
          </a:p>
          <a:p>
            <a:pPr marL="342900" indent="-342900">
              <a:spcBef>
                <a:spcPts val="600"/>
              </a:spcBef>
              <a:spcAft>
                <a:spcPts val="0"/>
              </a:spcAft>
              <a:buFont typeface="Wingdings" panose="05000000000000000000" pitchFamily="2" charset="2"/>
              <a:buChar char="q"/>
            </a:pPr>
            <a:r>
              <a:rPr lang="en-US" sz="2400" dirty="0"/>
              <a:t>Following familiarization infants were trained to pair  2 HTP and 2 LTP novel Italian words heard in the corpus to </a:t>
            </a:r>
            <a:r>
              <a:rPr lang="en-US" sz="2400" dirty="0" smtClean="0"/>
              <a:t>novel objects </a:t>
            </a:r>
            <a:r>
              <a:rPr lang="en-US" sz="2400" dirty="0"/>
              <a:t>on the screen. Familiar words and objects were presented intermittently as fillers. </a:t>
            </a:r>
            <a:endParaRPr lang="en-US" sz="800" dirty="0"/>
          </a:p>
          <a:p>
            <a:pPr marL="342900" indent="-342900">
              <a:spcBef>
                <a:spcPts val="600"/>
              </a:spcBef>
              <a:spcAft>
                <a:spcPts val="0"/>
              </a:spcAft>
              <a:buFont typeface="Wingdings" panose="05000000000000000000" pitchFamily="2" charset="2"/>
              <a:buChar char="q"/>
            </a:pPr>
            <a:r>
              <a:rPr lang="en-US" sz="2400" dirty="0"/>
              <a:t>Finally, we used a Looking-While-Listening procedure (Fernald et al., 2008), to test accuracy and eye-gaze patterns to find the labeled object. </a:t>
            </a:r>
          </a:p>
          <a:p>
            <a:pPr marL="342900" indent="-342900">
              <a:spcBef>
                <a:spcPts val="600"/>
              </a:spcBef>
              <a:spcAft>
                <a:spcPts val="0"/>
              </a:spcAft>
              <a:buFont typeface="Wingdings" panose="05000000000000000000" pitchFamily="2" charset="2"/>
              <a:buChar char="q"/>
            </a:pPr>
            <a:r>
              <a:rPr lang="en-US" sz="2400" dirty="0"/>
              <a:t>Order of test trials was counterbalanced across </a:t>
            </a:r>
            <a:r>
              <a:rPr lang="en-US" sz="2400" dirty="0" smtClean="0"/>
              <a:t>participants.</a:t>
            </a:r>
          </a:p>
          <a:p>
            <a:pPr marL="342900" indent="-342900">
              <a:spcBef>
                <a:spcPts val="600"/>
              </a:spcBef>
              <a:spcAft>
                <a:spcPts val="0"/>
              </a:spcAft>
              <a:buFont typeface="Wingdings" panose="05000000000000000000" pitchFamily="2" charset="2"/>
              <a:buChar char="q"/>
            </a:pPr>
            <a:endParaRPr lang="en-US" sz="2400" dirty="0" smtClean="0"/>
          </a:p>
          <a:p>
            <a:pPr marL="342900" indent="-342900">
              <a:spcBef>
                <a:spcPts val="600"/>
              </a:spcBef>
              <a:spcAft>
                <a:spcPts val="0"/>
              </a:spcAft>
              <a:buFont typeface="Wingdings" panose="05000000000000000000" pitchFamily="2" charset="2"/>
              <a:buChar char="q"/>
            </a:pPr>
            <a:endParaRPr lang="en-US" sz="2400" dirty="0" smtClean="0"/>
          </a:p>
          <a:p>
            <a:pPr marL="342900" indent="-342900">
              <a:spcBef>
                <a:spcPts val="600"/>
              </a:spcBef>
              <a:spcAft>
                <a:spcPts val="0"/>
              </a:spcAft>
              <a:buFont typeface="Wingdings" panose="05000000000000000000" pitchFamily="2" charset="2"/>
              <a:buChar char="q"/>
            </a:pPr>
            <a:endParaRPr lang="en-US" sz="2400" dirty="0" smtClean="0"/>
          </a:p>
          <a:p>
            <a:pPr marL="342900" indent="-342900">
              <a:spcBef>
                <a:spcPts val="600"/>
              </a:spcBef>
              <a:spcAft>
                <a:spcPts val="0"/>
              </a:spcAft>
              <a:buFont typeface="Wingdings" panose="05000000000000000000" pitchFamily="2" charset="2"/>
              <a:buChar char="q"/>
            </a:pPr>
            <a:endParaRPr lang="en-US" sz="2400" dirty="0" smtClean="0"/>
          </a:p>
          <a:p>
            <a:pPr marL="342900" indent="-342900">
              <a:spcBef>
                <a:spcPts val="600"/>
              </a:spcBef>
              <a:spcAft>
                <a:spcPts val="0"/>
              </a:spcAft>
              <a:buFont typeface="Wingdings" panose="05000000000000000000" pitchFamily="2" charset="2"/>
              <a:buChar char="q"/>
            </a:pPr>
            <a:endParaRPr lang="en-US" sz="2400" dirty="0"/>
          </a:p>
          <a:p>
            <a:pPr marL="342900" indent="-342900">
              <a:spcBef>
                <a:spcPts val="600"/>
              </a:spcBef>
              <a:spcAft>
                <a:spcPts val="0"/>
              </a:spcAft>
              <a:buFont typeface="Wingdings" panose="05000000000000000000" pitchFamily="2" charset="2"/>
              <a:buChar char="q"/>
            </a:pPr>
            <a:endParaRPr lang="en-US" sz="2400" dirty="0" smtClean="0"/>
          </a:p>
          <a:p>
            <a:pPr marL="342900" indent="-342900">
              <a:spcBef>
                <a:spcPts val="600"/>
              </a:spcBef>
              <a:spcAft>
                <a:spcPts val="0"/>
              </a:spcAft>
              <a:buFont typeface="Wingdings" panose="05000000000000000000" pitchFamily="2" charset="2"/>
              <a:buChar char="q"/>
            </a:pPr>
            <a:endParaRPr lang="en-US" sz="2400" dirty="0"/>
          </a:p>
          <a:p>
            <a:pPr marL="342900" indent="-342900">
              <a:spcBef>
                <a:spcPts val="600"/>
              </a:spcBef>
              <a:spcAft>
                <a:spcPts val="0"/>
              </a:spcAft>
              <a:buFont typeface="Wingdings" panose="05000000000000000000" pitchFamily="2" charset="2"/>
              <a:buChar char="q"/>
            </a:pPr>
            <a:endParaRPr lang="en-US" sz="2400" dirty="0" smtClean="0"/>
          </a:p>
          <a:p>
            <a:pPr marL="342900" indent="-342900">
              <a:spcBef>
                <a:spcPts val="600"/>
              </a:spcBef>
              <a:spcAft>
                <a:spcPts val="0"/>
              </a:spcAft>
              <a:buFont typeface="Wingdings" panose="05000000000000000000" pitchFamily="2" charset="2"/>
              <a:buChar char="q"/>
            </a:pPr>
            <a:endParaRPr lang="en-US" sz="2400" dirty="0"/>
          </a:p>
          <a:p>
            <a:pPr marL="342900" indent="-342900">
              <a:spcBef>
                <a:spcPts val="600"/>
              </a:spcBef>
              <a:spcAft>
                <a:spcPts val="0"/>
              </a:spcAft>
              <a:buFont typeface="Wingdings" panose="05000000000000000000" pitchFamily="2" charset="2"/>
              <a:buChar char="q"/>
            </a:pPr>
            <a:endParaRPr lang="en-US" sz="2400" dirty="0" smtClean="0"/>
          </a:p>
          <a:p>
            <a:pPr marL="342900" indent="-342900">
              <a:spcBef>
                <a:spcPts val="600"/>
              </a:spcBef>
              <a:spcAft>
                <a:spcPts val="0"/>
              </a:spcAft>
              <a:buFont typeface="Wingdings" panose="05000000000000000000" pitchFamily="2" charset="2"/>
              <a:buChar char="q"/>
            </a:pPr>
            <a:endParaRPr lang="en-US" sz="2400" dirty="0"/>
          </a:p>
          <a:p>
            <a:pPr>
              <a:spcBef>
                <a:spcPts val="600"/>
              </a:spcBef>
              <a:spcAft>
                <a:spcPts val="0"/>
              </a:spcAft>
            </a:pPr>
            <a:endParaRPr lang="en-US" sz="2400" dirty="0"/>
          </a:p>
          <a:p>
            <a:pPr marL="342900" indent="-342900">
              <a:spcBef>
                <a:spcPts val="600"/>
              </a:spcBef>
              <a:spcAft>
                <a:spcPts val="0"/>
              </a:spcAft>
              <a:buFont typeface="Wingdings" panose="05000000000000000000" pitchFamily="2" charset="2"/>
              <a:buChar char="q"/>
            </a:pPr>
            <a:endParaRPr lang="en-US" sz="2400" dirty="0" smtClean="0"/>
          </a:p>
          <a:p>
            <a:pPr marL="342900" indent="-342900">
              <a:spcBef>
                <a:spcPts val="600"/>
              </a:spcBef>
              <a:spcAft>
                <a:spcPts val="0"/>
              </a:spcAft>
              <a:buFont typeface="Wingdings" panose="05000000000000000000" pitchFamily="2" charset="2"/>
              <a:buChar char="q"/>
            </a:pPr>
            <a:endParaRPr lang="en-US" sz="2400" dirty="0"/>
          </a:p>
          <a:p>
            <a:pPr>
              <a:spcBef>
                <a:spcPts val="600"/>
              </a:spcBef>
              <a:spcAft>
                <a:spcPts val="0"/>
              </a:spcAft>
            </a:pPr>
            <a:endParaRPr lang="en-US" sz="2400" dirty="0" smtClean="0"/>
          </a:p>
          <a:p>
            <a:pPr marL="342900" indent="-342900">
              <a:spcBef>
                <a:spcPts val="600"/>
              </a:spcBef>
              <a:spcAft>
                <a:spcPts val="0"/>
              </a:spcAft>
              <a:buFont typeface="Wingdings" panose="05000000000000000000" pitchFamily="2" charset="2"/>
              <a:buChar char="q"/>
            </a:pPr>
            <a:endParaRPr lang="en-US" sz="2400" dirty="0"/>
          </a:p>
          <a:p>
            <a:pPr marL="342900" indent="-342900">
              <a:spcBef>
                <a:spcPts val="600"/>
              </a:spcBef>
              <a:spcAft>
                <a:spcPts val="0"/>
              </a:spcAft>
              <a:buFont typeface="Wingdings" panose="05000000000000000000" pitchFamily="2" charset="2"/>
              <a:buChar char="q"/>
            </a:pPr>
            <a:endParaRPr lang="en-US" sz="2400" dirty="0" smtClean="0"/>
          </a:p>
          <a:p>
            <a:pPr marL="342900" indent="-342900">
              <a:spcBef>
                <a:spcPts val="600"/>
              </a:spcBef>
              <a:spcAft>
                <a:spcPts val="0"/>
              </a:spcAft>
              <a:buFont typeface="Wingdings" panose="05000000000000000000" pitchFamily="2" charset="2"/>
              <a:buChar char="q"/>
            </a:pPr>
            <a:r>
              <a:rPr lang="en-US" sz="2400" dirty="0" smtClean="0"/>
              <a:t>Learning </a:t>
            </a:r>
            <a:r>
              <a:rPr lang="en-US" sz="2400" dirty="0"/>
              <a:t>was assessed by tracking eye movement using off-line coding on the iCoder </a:t>
            </a:r>
            <a:r>
              <a:rPr lang="en-US" sz="2400" dirty="0" smtClean="0"/>
              <a:t>software.</a:t>
            </a:r>
          </a:p>
          <a:p>
            <a:pPr>
              <a:spcBef>
                <a:spcPts val="600"/>
              </a:spcBef>
              <a:spcAft>
                <a:spcPts val="0"/>
              </a:spcAft>
            </a:pPr>
            <a:endParaRPr lang="en-US" sz="2400" dirty="0"/>
          </a:p>
          <a:p>
            <a:pPr>
              <a:spcBef>
                <a:spcPts val="600"/>
              </a:spcBef>
              <a:spcAft>
                <a:spcPts val="0"/>
              </a:spcAft>
            </a:pPr>
            <a:endParaRPr lang="en-US" sz="2400" dirty="0" smtClean="0"/>
          </a:p>
          <a:p>
            <a:pPr>
              <a:spcBef>
                <a:spcPts val="600"/>
              </a:spcBef>
              <a:spcAft>
                <a:spcPts val="0"/>
              </a:spcAft>
            </a:pPr>
            <a:endParaRPr lang="en-US" sz="2400" dirty="0"/>
          </a:p>
          <a:p>
            <a:pPr>
              <a:spcBef>
                <a:spcPts val="600"/>
              </a:spcBef>
              <a:spcAft>
                <a:spcPts val="0"/>
              </a:spcAft>
            </a:pPr>
            <a:endParaRPr lang="en-US" sz="2400" dirty="0" smtClean="0"/>
          </a:p>
          <a:p>
            <a:pPr>
              <a:spcBef>
                <a:spcPts val="600"/>
              </a:spcBef>
              <a:spcAft>
                <a:spcPts val="0"/>
              </a:spcAft>
            </a:pPr>
            <a:endParaRPr lang="en-US" sz="2400" dirty="0"/>
          </a:p>
          <a:p>
            <a:pPr>
              <a:spcBef>
                <a:spcPts val="600"/>
              </a:spcBef>
              <a:spcAft>
                <a:spcPts val="0"/>
              </a:spcAft>
            </a:pPr>
            <a:endParaRPr lang="en-US" sz="2400" dirty="0" smtClean="0"/>
          </a:p>
          <a:p>
            <a:pPr>
              <a:spcBef>
                <a:spcPts val="600"/>
              </a:spcBef>
              <a:spcAft>
                <a:spcPts val="0"/>
              </a:spcAft>
            </a:pPr>
            <a:endParaRPr lang="en-US" sz="2400" dirty="0"/>
          </a:p>
          <a:p>
            <a:pPr>
              <a:spcBef>
                <a:spcPts val="600"/>
              </a:spcBef>
              <a:spcAft>
                <a:spcPts val="0"/>
              </a:spcAft>
            </a:pPr>
            <a:endParaRPr lang="en-US" sz="2400" dirty="0" smtClean="0"/>
          </a:p>
          <a:p>
            <a:pPr>
              <a:spcBef>
                <a:spcPts val="600"/>
              </a:spcBef>
              <a:spcAft>
                <a:spcPts val="0"/>
              </a:spcAft>
            </a:pPr>
            <a:endParaRPr lang="en-US" sz="2400" dirty="0"/>
          </a:p>
          <a:p>
            <a:pPr>
              <a:spcBef>
                <a:spcPts val="600"/>
              </a:spcBef>
              <a:spcAft>
                <a:spcPts val="0"/>
              </a:spcAft>
            </a:pPr>
            <a:endParaRPr lang="en-US" sz="2400" dirty="0" smtClean="0"/>
          </a:p>
          <a:p>
            <a:pPr>
              <a:spcBef>
                <a:spcPts val="600"/>
              </a:spcBef>
              <a:spcAft>
                <a:spcPts val="0"/>
              </a:spcAft>
            </a:pPr>
            <a:endParaRPr lang="en-US" sz="2400" dirty="0"/>
          </a:p>
          <a:p>
            <a:pPr>
              <a:spcBef>
                <a:spcPts val="600"/>
              </a:spcBef>
              <a:spcAft>
                <a:spcPts val="0"/>
              </a:spcAft>
            </a:pPr>
            <a:endParaRPr lang="en-US" sz="2400" dirty="0" smtClean="0"/>
          </a:p>
          <a:p>
            <a:pPr>
              <a:spcBef>
                <a:spcPts val="600"/>
              </a:spcBef>
              <a:spcAft>
                <a:spcPts val="0"/>
              </a:spcAft>
            </a:pPr>
            <a:endParaRPr lang="en-US" sz="2400" dirty="0"/>
          </a:p>
        </p:txBody>
      </p:sp>
      <p:pic>
        <p:nvPicPr>
          <p:cNvPr id="5" name="Picture 4" descr="1377010_602984853097396_2128929279_n.jpg"/>
          <p:cNvPicPr>
            <a:picLocks noChangeAspect="1"/>
          </p:cNvPicPr>
          <p:nvPr/>
        </p:nvPicPr>
        <p:blipFill>
          <a:blip r:embed="rId6">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3070800" y="304800"/>
            <a:ext cx="4784147" cy="3759578"/>
          </a:xfrm>
          <a:prstGeom prst="rect">
            <a:avLst/>
          </a:prstGeom>
        </p:spPr>
      </p:pic>
      <p:sp>
        <p:nvSpPr>
          <p:cNvPr id="2" name="TextBox 1"/>
          <p:cNvSpPr txBox="1"/>
          <p:nvPr/>
        </p:nvSpPr>
        <p:spPr>
          <a:xfrm>
            <a:off x="6377649" y="2871473"/>
            <a:ext cx="184666" cy="1415772"/>
          </a:xfrm>
          <a:prstGeom prst="rect">
            <a:avLst/>
          </a:prstGeom>
          <a:noFill/>
        </p:spPr>
        <p:txBody>
          <a:bodyPr wrap="none" rtlCol="0">
            <a:spAutoFit/>
          </a:bodyPr>
          <a:lstStyle/>
          <a:p>
            <a:endParaRPr lang="en-US" dirty="0"/>
          </a:p>
        </p:txBody>
      </p:sp>
      <p:sp>
        <p:nvSpPr>
          <p:cNvPr id="45" name="Rectangle 33"/>
          <p:cNvSpPr>
            <a:spLocks noChangeArrowheads="1"/>
          </p:cNvSpPr>
          <p:nvPr/>
        </p:nvSpPr>
        <p:spPr bwMode="auto">
          <a:xfrm>
            <a:off x="9982200" y="18973800"/>
            <a:ext cx="18455640" cy="13335000"/>
          </a:xfrm>
          <a:prstGeom prst="rect">
            <a:avLst/>
          </a:prstGeom>
          <a:solidFill>
            <a:schemeClr val="bg1"/>
          </a:solidFill>
          <a:ln w="9525">
            <a:noFill/>
            <a:miter lim="800000"/>
            <a:headEnd/>
            <a:tailEnd/>
          </a:ln>
        </p:spPr>
        <p:txBody>
          <a:bodyPr lIns="360000" tIns="360000" rIns="360000" bIns="360000">
            <a:prstTxWarp prst="textNoShape">
              <a:avLst/>
            </a:prstTxWarp>
          </a:bodyPr>
          <a:lstStyle/>
          <a:p>
            <a:pPr>
              <a:spcBef>
                <a:spcPts val="0"/>
              </a:spcBef>
            </a:pPr>
            <a:endParaRPr lang="en-US" sz="2400" dirty="0" smtClean="0"/>
          </a:p>
          <a:p>
            <a:pPr>
              <a:defRPr/>
            </a:pPr>
            <a:endParaRPr lang="en-US" sz="2400" dirty="0" smtClean="0"/>
          </a:p>
          <a:p>
            <a:pPr marL="342900" indent="-342900">
              <a:buFont typeface="Arial" panose="020B0604020202020204" pitchFamily="34" charset="0"/>
              <a:buChar char="•"/>
              <a:defRPr/>
            </a:pPr>
            <a:endParaRPr lang="en-US" sz="2400" dirty="0"/>
          </a:p>
          <a:p>
            <a:pPr marL="342900" indent="-342900">
              <a:buFont typeface="Arial" panose="020B0604020202020204" pitchFamily="34" charset="0"/>
              <a:buChar char="•"/>
              <a:defRPr/>
            </a:pPr>
            <a:endParaRPr lang="en-US" sz="2400" dirty="0" smtClean="0"/>
          </a:p>
          <a:p>
            <a:pPr marL="342900" indent="-342900">
              <a:buFont typeface="Arial" panose="020B0604020202020204" pitchFamily="34" charset="0"/>
              <a:buChar char="•"/>
              <a:defRPr/>
            </a:pPr>
            <a:endParaRPr lang="en-US" sz="2400" dirty="0"/>
          </a:p>
          <a:p>
            <a:pPr marL="342900" indent="-342900">
              <a:buFont typeface="Arial" panose="020B0604020202020204" pitchFamily="34" charset="0"/>
              <a:buChar char="•"/>
              <a:defRPr/>
            </a:pPr>
            <a:endParaRPr lang="en-US" sz="2400" dirty="0" smtClean="0"/>
          </a:p>
          <a:p>
            <a:pPr marL="342900" indent="-342900">
              <a:buFont typeface="Arial" panose="020B0604020202020204" pitchFamily="34" charset="0"/>
              <a:buChar char="•"/>
              <a:defRPr/>
            </a:pPr>
            <a:endParaRPr lang="en-US" sz="2400" dirty="0"/>
          </a:p>
          <a:p>
            <a:pPr marL="342900" indent="-342900">
              <a:buFont typeface="Arial" panose="020B0604020202020204" pitchFamily="34" charset="0"/>
              <a:buChar char="•"/>
              <a:defRPr/>
            </a:pPr>
            <a:endParaRPr lang="en-US" sz="2400" dirty="0" smtClean="0"/>
          </a:p>
          <a:p>
            <a:pPr marL="342900" indent="-342900">
              <a:buFont typeface="Arial" panose="020B0604020202020204" pitchFamily="34" charset="0"/>
              <a:buChar char="•"/>
              <a:defRPr/>
            </a:pPr>
            <a:endParaRPr lang="en-US" sz="2400" dirty="0"/>
          </a:p>
          <a:p>
            <a:pPr marL="342900" indent="-342900">
              <a:buFont typeface="Arial" panose="020B0604020202020204" pitchFamily="34" charset="0"/>
              <a:buChar char="•"/>
              <a:defRPr/>
            </a:pPr>
            <a:endParaRPr lang="en-US" sz="2400" dirty="0" smtClean="0"/>
          </a:p>
          <a:p>
            <a:pPr marL="342900" indent="-342900">
              <a:buFont typeface="Arial" panose="020B0604020202020204" pitchFamily="34" charset="0"/>
              <a:buChar char="•"/>
              <a:defRPr/>
            </a:pPr>
            <a:endParaRPr lang="en-US" sz="2400" dirty="0"/>
          </a:p>
          <a:p>
            <a:pPr marL="342900" indent="-342900">
              <a:buFont typeface="Arial" panose="020B0604020202020204" pitchFamily="34" charset="0"/>
              <a:buChar char="•"/>
              <a:defRPr/>
            </a:pPr>
            <a:endParaRPr lang="en-US" sz="2400" dirty="0" smtClean="0"/>
          </a:p>
          <a:p>
            <a:pPr marL="342900" indent="-342900">
              <a:buFont typeface="Arial" panose="020B0604020202020204" pitchFamily="34" charset="0"/>
              <a:buChar char="•"/>
              <a:defRPr/>
            </a:pPr>
            <a:endParaRPr lang="en-US" sz="2400" dirty="0"/>
          </a:p>
          <a:p>
            <a:pPr marL="342900" indent="-342900">
              <a:buFont typeface="Arial" panose="020B0604020202020204" pitchFamily="34" charset="0"/>
              <a:buChar char="•"/>
              <a:defRPr/>
            </a:pPr>
            <a:endParaRPr lang="en-US" sz="2400" dirty="0" smtClean="0"/>
          </a:p>
          <a:p>
            <a:pPr marL="342900" indent="-342900">
              <a:buFont typeface="Arial" panose="020B0604020202020204" pitchFamily="34" charset="0"/>
              <a:buChar char="•"/>
              <a:defRPr/>
            </a:pPr>
            <a:endParaRPr lang="en-US" sz="2400" dirty="0"/>
          </a:p>
          <a:p>
            <a:pPr marL="342900" indent="-342900">
              <a:buFont typeface="Arial" panose="020B0604020202020204" pitchFamily="34" charset="0"/>
              <a:buChar char="•"/>
              <a:defRPr/>
            </a:pPr>
            <a:endParaRPr lang="en-US" sz="2400" dirty="0" smtClean="0"/>
          </a:p>
          <a:p>
            <a:pPr marL="342900" indent="-342900">
              <a:buFont typeface="Arial" panose="020B0604020202020204" pitchFamily="34" charset="0"/>
              <a:buChar char="•"/>
              <a:defRPr/>
            </a:pPr>
            <a:endParaRPr lang="en-US" sz="2400" dirty="0"/>
          </a:p>
          <a:p>
            <a:pPr marL="342900" indent="-342900">
              <a:buFont typeface="Arial" panose="020B0604020202020204" pitchFamily="34" charset="0"/>
              <a:buChar char="•"/>
              <a:defRPr/>
            </a:pPr>
            <a:endParaRPr lang="en-US" sz="2400" dirty="0" smtClean="0"/>
          </a:p>
          <a:p>
            <a:pPr marL="342900" indent="-342900">
              <a:buFont typeface="Arial" panose="020B0604020202020204" pitchFamily="34" charset="0"/>
              <a:buChar char="•"/>
              <a:defRPr/>
            </a:pPr>
            <a:endParaRPr lang="en-US" sz="2400" dirty="0"/>
          </a:p>
          <a:p>
            <a:pPr>
              <a:defRPr/>
            </a:pPr>
            <a:r>
              <a:rPr lang="en-US" sz="2400" dirty="0" smtClean="0"/>
              <a:t> </a:t>
            </a:r>
          </a:p>
          <a:p>
            <a:pPr marL="457200" indent="-457200">
              <a:spcBef>
                <a:spcPts val="0"/>
              </a:spcBef>
              <a:buFontTx/>
              <a:buChar char="•"/>
            </a:pPr>
            <a:endParaRPr lang="en-US" sz="2400" dirty="0" smtClean="0"/>
          </a:p>
          <a:p>
            <a:pPr>
              <a:spcBef>
                <a:spcPts val="600"/>
              </a:spcBef>
              <a:spcAft>
                <a:spcPts val="0"/>
              </a:spcAft>
            </a:pPr>
            <a:endParaRPr lang="en-US" sz="2400" dirty="0" smtClean="0"/>
          </a:p>
          <a:p>
            <a:pPr marL="381000" indent="-381000">
              <a:spcBef>
                <a:spcPts val="600"/>
              </a:spcBef>
              <a:defRPr/>
            </a:pPr>
            <a:endParaRPr lang="en-US" sz="2400" dirty="0"/>
          </a:p>
          <a:p>
            <a:pPr>
              <a:spcBef>
                <a:spcPts val="600"/>
              </a:spcBef>
              <a:defRPr/>
            </a:pPr>
            <a:endParaRPr lang="en-US" sz="1000" b="1" dirty="0"/>
          </a:p>
          <a:p>
            <a:pPr marL="342900" indent="-342900">
              <a:spcBef>
                <a:spcPts val="600"/>
              </a:spcBef>
              <a:spcAft>
                <a:spcPts val="0"/>
              </a:spcAft>
              <a:buFontTx/>
              <a:buChar char="•"/>
            </a:pPr>
            <a:endParaRPr lang="en-US" sz="2400" dirty="0" smtClean="0"/>
          </a:p>
          <a:p>
            <a:pPr>
              <a:spcBef>
                <a:spcPts val="600"/>
              </a:spcBef>
              <a:spcAft>
                <a:spcPts val="0"/>
              </a:spcAft>
            </a:pPr>
            <a:endParaRPr lang="en-US" sz="2400" dirty="0" smtClean="0"/>
          </a:p>
        </p:txBody>
      </p:sp>
      <p:sp>
        <p:nvSpPr>
          <p:cNvPr id="51" name="TextBox 50"/>
          <p:cNvSpPr txBox="1"/>
          <p:nvPr/>
        </p:nvSpPr>
        <p:spPr>
          <a:xfrm>
            <a:off x="1000125" y="4724402"/>
            <a:ext cx="8601075" cy="53339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endParaRPr lang="en-GB" sz="3600" b="1" dirty="0" smtClean="0">
              <a:solidFill>
                <a:schemeClr val="tx1"/>
              </a:solidFill>
            </a:endParaRPr>
          </a:p>
          <a:p>
            <a:pPr algn="ctr"/>
            <a:r>
              <a:rPr lang="en-GB" sz="3600" b="1" dirty="0" smtClean="0">
                <a:solidFill>
                  <a:schemeClr val="tx1"/>
                </a:solidFill>
              </a:rPr>
              <a:t>Introduction</a:t>
            </a:r>
          </a:p>
          <a:p>
            <a:pPr algn="ctr"/>
            <a:endParaRPr lang="en-US" sz="3600" dirty="0">
              <a:solidFill>
                <a:schemeClr val="tx1"/>
              </a:solidFill>
            </a:endParaRPr>
          </a:p>
        </p:txBody>
      </p:sp>
      <p:sp>
        <p:nvSpPr>
          <p:cNvPr id="28" name="TextBox 27"/>
          <p:cNvSpPr txBox="1"/>
          <p:nvPr/>
        </p:nvSpPr>
        <p:spPr>
          <a:xfrm>
            <a:off x="28866602" y="22116570"/>
            <a:ext cx="8601075" cy="53339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endParaRPr lang="en-GB" sz="3600" b="1" dirty="0" smtClean="0">
              <a:solidFill>
                <a:schemeClr val="tx1"/>
              </a:solidFill>
            </a:endParaRPr>
          </a:p>
          <a:p>
            <a:pPr algn="ctr"/>
            <a:r>
              <a:rPr lang="en-GB" sz="3600" b="1" dirty="0" smtClean="0">
                <a:solidFill>
                  <a:schemeClr val="tx1"/>
                </a:solidFill>
              </a:rPr>
              <a:t>References</a:t>
            </a:r>
          </a:p>
          <a:p>
            <a:pPr algn="ctr"/>
            <a:endParaRPr lang="en-US" sz="3600" dirty="0">
              <a:solidFill>
                <a:schemeClr val="tx1"/>
              </a:solidFill>
            </a:endParaRPr>
          </a:p>
        </p:txBody>
      </p:sp>
      <p:sp>
        <p:nvSpPr>
          <p:cNvPr id="29" name="TextBox 28"/>
          <p:cNvSpPr txBox="1"/>
          <p:nvPr/>
        </p:nvSpPr>
        <p:spPr>
          <a:xfrm>
            <a:off x="28803600" y="27918304"/>
            <a:ext cx="8601075" cy="53339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endParaRPr lang="en-GB" sz="3600" b="1" dirty="0" smtClean="0">
              <a:solidFill>
                <a:schemeClr val="tx1"/>
              </a:solidFill>
            </a:endParaRPr>
          </a:p>
          <a:p>
            <a:pPr algn="ctr"/>
            <a:r>
              <a:rPr lang="en-GB" sz="3600" b="1" dirty="0" smtClean="0">
                <a:solidFill>
                  <a:schemeClr val="tx1"/>
                </a:solidFill>
              </a:rPr>
              <a:t>Acknowledgements</a:t>
            </a:r>
          </a:p>
          <a:p>
            <a:pPr algn="ctr"/>
            <a:endParaRPr lang="en-US" sz="3600" dirty="0">
              <a:solidFill>
                <a:schemeClr val="tx1"/>
              </a:solidFill>
            </a:endParaRPr>
          </a:p>
        </p:txBody>
      </p:sp>
      <p:sp>
        <p:nvSpPr>
          <p:cNvPr id="39" name="Rectangle 34"/>
          <p:cNvSpPr>
            <a:spLocks noChangeArrowheads="1"/>
          </p:cNvSpPr>
          <p:nvPr/>
        </p:nvSpPr>
        <p:spPr bwMode="auto">
          <a:xfrm>
            <a:off x="28866602" y="4724402"/>
            <a:ext cx="8571570" cy="17094684"/>
          </a:xfrm>
          <a:prstGeom prst="rect">
            <a:avLst/>
          </a:prstGeom>
          <a:solidFill>
            <a:schemeClr val="bg1"/>
          </a:solidFill>
          <a:ln w="9525">
            <a:noFill/>
            <a:miter lim="800000"/>
            <a:headEnd/>
            <a:tailEnd/>
          </a:ln>
        </p:spPr>
        <p:txBody>
          <a:bodyPr lIns="360000" tIns="360000" rIns="360000" bIns="360000">
            <a:prstTxWarp prst="textNoShape">
              <a:avLst/>
            </a:prstTxWarp>
          </a:bodyPr>
          <a:lstStyle/>
          <a:p>
            <a:pPr>
              <a:spcBef>
                <a:spcPts val="0"/>
              </a:spcBef>
            </a:pPr>
            <a:endParaRPr lang="en-US" sz="800" dirty="0" smtClean="0"/>
          </a:p>
          <a:p>
            <a:pPr marL="342900" indent="-342900">
              <a:spcBef>
                <a:spcPts val="0"/>
              </a:spcBef>
              <a:buFont typeface="Wingdings" panose="05000000000000000000" pitchFamily="2" charset="2"/>
              <a:buChar char="q"/>
            </a:pPr>
            <a:endParaRPr lang="en-US" sz="1200" dirty="0" smtClean="0"/>
          </a:p>
          <a:p>
            <a:pPr marL="342900" indent="-342900">
              <a:spcBef>
                <a:spcPts val="0"/>
              </a:spcBef>
              <a:buFont typeface="Wingdings" panose="05000000000000000000" pitchFamily="2" charset="2"/>
              <a:buChar char="q"/>
            </a:pPr>
            <a:r>
              <a:rPr lang="en-US" sz="2400" dirty="0" smtClean="0"/>
              <a:t>We were successful in developing a within subjects design using the more sensitive Looking-While-Listening procedure.</a:t>
            </a:r>
          </a:p>
          <a:p>
            <a:pPr marL="342900" indent="-342900">
              <a:spcBef>
                <a:spcPts val="0"/>
              </a:spcBef>
              <a:buFont typeface="Wingdings" panose="05000000000000000000" pitchFamily="2" charset="2"/>
              <a:buChar char="q"/>
            </a:pPr>
            <a:r>
              <a:rPr lang="en-US" sz="2400" dirty="0" smtClean="0"/>
              <a:t>Infants were able to learn both HTP and LTP words from a novel natural language. However, our predictions that HTP words would make better object labels than LTP words was not supported. </a:t>
            </a:r>
          </a:p>
          <a:p>
            <a:pPr>
              <a:spcBef>
                <a:spcPts val="0"/>
              </a:spcBef>
            </a:pPr>
            <a:endParaRPr lang="en-US" sz="800" dirty="0"/>
          </a:p>
          <a:p>
            <a:pPr>
              <a:spcBef>
                <a:spcPts val="0"/>
              </a:spcBef>
            </a:pPr>
            <a:r>
              <a:rPr lang="en-US" sz="2400" b="1" dirty="0" smtClean="0"/>
              <a:t>Previous work has demonstrated that HTP words make better object labels that LTP word. Why did our </a:t>
            </a:r>
            <a:r>
              <a:rPr lang="en-US" sz="2400" b="1" dirty="0"/>
              <a:t>infants learn both the HTP and LTP words?</a:t>
            </a:r>
          </a:p>
          <a:p>
            <a:pPr marL="342900" indent="-342900">
              <a:spcBef>
                <a:spcPts val="0"/>
              </a:spcBef>
              <a:buFont typeface="Wingdings" charset="2"/>
              <a:buChar char="q"/>
            </a:pPr>
            <a:r>
              <a:rPr lang="en-US" sz="2400" dirty="0" smtClean="0"/>
              <a:t>The </a:t>
            </a:r>
            <a:r>
              <a:rPr lang="en-US" sz="2400" dirty="0"/>
              <a:t>infants tested in this study were much older (20-24 months) than those tested in the Hay et al. (2011) study (17 months). Children at this age could be at a developmental level that makes them better word learners. They may be adept at using several cues other than just statistical probability.</a:t>
            </a:r>
          </a:p>
          <a:p>
            <a:pPr marL="342900" indent="-342900">
              <a:spcBef>
                <a:spcPts val="0"/>
              </a:spcBef>
              <a:buFont typeface="Wingdings" charset="2"/>
              <a:buChar char="q"/>
            </a:pPr>
            <a:r>
              <a:rPr lang="en-US" sz="2400" dirty="0" smtClean="0"/>
              <a:t>Additionally, we provided referential support that was not used in the previous study. Referential support may have overridden the supportive effects statistical regularities have during early word learning. To address this issue, we would need to test infants using an unrelated corpus (i.e. one without statistical probability cues). </a:t>
            </a:r>
            <a:endParaRPr lang="en-US" sz="2400" dirty="0"/>
          </a:p>
          <a:p>
            <a:pPr marL="342900" indent="-342900">
              <a:spcBef>
                <a:spcPts val="0"/>
              </a:spcBef>
              <a:buFont typeface="Wingdings" charset="2"/>
              <a:buChar char="q"/>
            </a:pPr>
            <a:r>
              <a:rPr lang="en-US" sz="2400" dirty="0" smtClean="0"/>
              <a:t>While the HTP words had a higher TP than the LTP, the LTP syllables appeared 3 times more often in the corpus than the syllables of the HTP words. Thus,</a:t>
            </a:r>
            <a:r>
              <a:rPr lang="en-US" sz="2400" dirty="0"/>
              <a:t> </a:t>
            </a:r>
            <a:r>
              <a:rPr lang="en-US" sz="2400" dirty="0" smtClean="0"/>
              <a:t>syllable familiarity may have been driving learning in this study. </a:t>
            </a:r>
          </a:p>
          <a:p>
            <a:pPr marL="342900" indent="-342900">
              <a:spcBef>
                <a:spcPts val="0"/>
              </a:spcBef>
              <a:buFont typeface="Wingdings" charset="2"/>
              <a:buChar char="q"/>
            </a:pPr>
            <a:r>
              <a:rPr lang="en-US" sz="2400" dirty="0" smtClean="0"/>
              <a:t>To address the role of syllable frequency in word learning we have developed test words in which the TPs of the target words are violated, but the syllable frequency is maintained (e.g., pair the first syllable of one LTP word with the last syllable of another LTP word – </a:t>
            </a:r>
            <a:r>
              <a:rPr lang="en-US" sz="2400" i="1" dirty="0" smtClean="0"/>
              <a:t>caci </a:t>
            </a:r>
            <a:r>
              <a:rPr lang="en-US" sz="2400" dirty="0" smtClean="0"/>
              <a:t>and </a:t>
            </a:r>
            <a:r>
              <a:rPr lang="en-US" sz="2400" i="1" dirty="0" smtClean="0"/>
              <a:t>bisa</a:t>
            </a:r>
            <a:r>
              <a:rPr lang="en-US" sz="2400" dirty="0" smtClean="0"/>
              <a:t> instead of</a:t>
            </a:r>
            <a:r>
              <a:rPr lang="en-US" sz="2400" i="1" dirty="0" smtClean="0"/>
              <a:t> casa </a:t>
            </a:r>
            <a:r>
              <a:rPr lang="en-US" sz="2400" dirty="0" smtClean="0"/>
              <a:t>and </a:t>
            </a:r>
            <a:r>
              <a:rPr lang="en-US" sz="2400" i="1" dirty="0" smtClean="0"/>
              <a:t>bici</a:t>
            </a:r>
            <a:r>
              <a:rPr lang="en-US" sz="2400" dirty="0" smtClean="0"/>
              <a:t>). This experiment would help elucidate the relative roles of syllable frequency and transitional probability during early word learning. </a:t>
            </a:r>
          </a:p>
          <a:p>
            <a:pPr marL="342900" indent="-342900">
              <a:spcBef>
                <a:spcPts val="0"/>
              </a:spcBef>
              <a:buFont typeface="Wingdings" charset="2"/>
              <a:buChar char="q"/>
            </a:pPr>
            <a:endParaRPr lang="en-US" sz="1200" dirty="0" smtClean="0"/>
          </a:p>
          <a:p>
            <a:pPr>
              <a:spcBef>
                <a:spcPts val="0"/>
              </a:spcBef>
            </a:pPr>
            <a:r>
              <a:rPr lang="en-US" sz="2400" b="1" dirty="0" smtClean="0"/>
              <a:t>What next?</a:t>
            </a:r>
          </a:p>
          <a:p>
            <a:pPr marL="342900" indent="-342900">
              <a:spcBef>
                <a:spcPts val="0"/>
              </a:spcBef>
              <a:buFont typeface="Wingdings" charset="2"/>
              <a:buChar char="q"/>
            </a:pPr>
            <a:r>
              <a:rPr lang="en-US" sz="2400" dirty="0" smtClean="0"/>
              <a:t>After running the appropriate control conditions, we will present background during the familiarization phase to test the resilience of statistical learning. This will help us understand statistical learning and subsequent word learning in a more natural setting. </a:t>
            </a:r>
          </a:p>
          <a:p>
            <a:pPr marL="342900" indent="-342900">
              <a:spcBef>
                <a:spcPts val="0"/>
              </a:spcBef>
              <a:buFont typeface="Arial"/>
              <a:buChar char="•"/>
            </a:pPr>
            <a:endParaRPr lang="en-US" sz="2400" dirty="0" smtClean="0"/>
          </a:p>
          <a:p>
            <a:pPr marL="342900" indent="-342900">
              <a:spcBef>
                <a:spcPts val="0"/>
              </a:spcBef>
              <a:buFont typeface="Arial"/>
              <a:buChar char="•"/>
            </a:pPr>
            <a:endParaRPr lang="en-US" sz="2400" dirty="0" smtClean="0"/>
          </a:p>
          <a:p>
            <a:pPr marL="342900" indent="-342900">
              <a:spcBef>
                <a:spcPts val="0"/>
              </a:spcBef>
              <a:buFont typeface="Arial"/>
              <a:buChar char="•"/>
            </a:pPr>
            <a:endParaRPr lang="en-US" sz="2400" dirty="0" smtClean="0"/>
          </a:p>
          <a:p>
            <a:pPr marL="342900" indent="-342900">
              <a:spcBef>
                <a:spcPts val="0"/>
              </a:spcBef>
              <a:buFont typeface="Arial"/>
              <a:buChar char="•"/>
            </a:pPr>
            <a:endParaRPr lang="en-US" sz="1400" dirty="0" smtClean="0"/>
          </a:p>
          <a:p>
            <a:pPr marL="342900" indent="-342900">
              <a:spcBef>
                <a:spcPts val="0"/>
              </a:spcBef>
              <a:buFont typeface="Arial"/>
              <a:buChar char="•"/>
            </a:pPr>
            <a:endParaRPr lang="en-US" sz="1000" dirty="0" smtClean="0"/>
          </a:p>
        </p:txBody>
      </p:sp>
      <p:sp>
        <p:nvSpPr>
          <p:cNvPr id="41" name="TextBox 40"/>
          <p:cNvSpPr txBox="1"/>
          <p:nvPr/>
        </p:nvSpPr>
        <p:spPr>
          <a:xfrm>
            <a:off x="28885680" y="4700073"/>
            <a:ext cx="8575347" cy="53339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endParaRPr lang="en-GB" sz="3600" b="1" dirty="0" smtClean="0">
              <a:solidFill>
                <a:schemeClr val="tx1"/>
              </a:solidFill>
            </a:endParaRPr>
          </a:p>
          <a:p>
            <a:pPr algn="ctr"/>
            <a:r>
              <a:rPr lang="en-GB" sz="3600" b="1" dirty="0" smtClean="0">
                <a:solidFill>
                  <a:schemeClr val="tx1"/>
                </a:solidFill>
              </a:rPr>
              <a:t>General Discussion</a:t>
            </a:r>
          </a:p>
          <a:p>
            <a:pPr algn="ctr"/>
            <a:endParaRPr lang="en-US" sz="3600" dirty="0">
              <a:solidFill>
                <a:schemeClr val="tx1"/>
              </a:solidFill>
            </a:endParaRPr>
          </a:p>
        </p:txBody>
      </p:sp>
      <p:sp>
        <p:nvSpPr>
          <p:cNvPr id="49" name="Rectangle 33"/>
          <p:cNvSpPr>
            <a:spLocks noChangeArrowheads="1"/>
          </p:cNvSpPr>
          <p:nvPr/>
        </p:nvSpPr>
        <p:spPr bwMode="auto">
          <a:xfrm>
            <a:off x="9982200" y="4696784"/>
            <a:ext cx="9008783" cy="13868398"/>
          </a:xfrm>
          <a:prstGeom prst="rect">
            <a:avLst/>
          </a:prstGeom>
          <a:solidFill>
            <a:schemeClr val="bg1"/>
          </a:solidFill>
          <a:ln w="9525">
            <a:noFill/>
            <a:miter lim="800000"/>
            <a:headEnd/>
            <a:tailEnd/>
          </a:ln>
        </p:spPr>
        <p:txBody>
          <a:bodyPr lIns="360000" tIns="360000" rIns="360000" bIns="360000">
            <a:prstTxWarp prst="textNoShape">
              <a:avLst/>
            </a:prstTxWarp>
          </a:bodyPr>
          <a:lstStyle/>
          <a:p>
            <a:pPr>
              <a:defRPr/>
            </a:pPr>
            <a:endParaRPr lang="en-US" sz="2400" b="1" dirty="0" smtClean="0">
              <a:latin typeface="Arial" pitchFamily="-108" charset="0"/>
              <a:ea typeface="ＭＳ Ｐゴシック" pitchFamily="-108" charset="-128"/>
              <a:cs typeface="ＭＳ Ｐゴシック" pitchFamily="-108" charset="-128"/>
            </a:endParaRPr>
          </a:p>
          <a:p>
            <a:pPr>
              <a:defRPr/>
            </a:pPr>
            <a:r>
              <a:rPr lang="en-US" sz="2400" b="1" dirty="0" smtClean="0">
                <a:latin typeface="Arial" pitchFamily="-108" charset="0"/>
                <a:ea typeface="ＭＳ Ｐゴシック" pitchFamily="-108" charset="-128"/>
                <a:cs typeface="ＭＳ Ｐゴシック" pitchFamily="-108" charset="-128"/>
              </a:rPr>
              <a:t>Purpose:</a:t>
            </a:r>
          </a:p>
          <a:p>
            <a:pPr>
              <a:defRPr/>
            </a:pPr>
            <a:r>
              <a:rPr lang="en-US" sz="2400" dirty="0" smtClean="0"/>
              <a:t>To </a:t>
            </a:r>
            <a:r>
              <a:rPr lang="en-US" sz="2400" dirty="0"/>
              <a:t>develop a sensitive within subjects methodology to test the relationship between statistical learning and subsequent word learning.  </a:t>
            </a:r>
            <a:endParaRPr lang="en-US" sz="2400" b="1" dirty="0" smtClean="0">
              <a:latin typeface="Arial" pitchFamily="-108" charset="0"/>
              <a:ea typeface="ＭＳ Ｐゴシック" pitchFamily="-108" charset="-128"/>
              <a:cs typeface="ＭＳ Ｐゴシック" pitchFamily="-108" charset="-128"/>
            </a:endParaRPr>
          </a:p>
          <a:p>
            <a:pPr>
              <a:spcBef>
                <a:spcPts val="600"/>
              </a:spcBef>
            </a:pPr>
            <a:r>
              <a:rPr lang="en-US" sz="2400" b="1" dirty="0" smtClean="0">
                <a:latin typeface="Arial" pitchFamily="-108" charset="0"/>
                <a:ea typeface="ＭＳ Ｐゴシック" pitchFamily="-108" charset="-128"/>
                <a:cs typeface="ＭＳ Ｐゴシック" pitchFamily="-108" charset="-128"/>
              </a:rPr>
              <a:t>Participants:</a:t>
            </a:r>
            <a:r>
              <a:rPr lang="en-US" sz="2400" dirty="0" smtClean="0">
                <a:latin typeface="Arial" pitchFamily="-108" charset="0"/>
                <a:ea typeface="ＭＳ Ｐゴシック" pitchFamily="-108" charset="-128"/>
                <a:cs typeface="ＭＳ Ｐゴシック" pitchFamily="-108" charset="-128"/>
              </a:rPr>
              <a:t> </a:t>
            </a:r>
          </a:p>
          <a:p>
            <a:pPr marL="342900" indent="-342900">
              <a:spcBef>
                <a:spcPts val="600"/>
              </a:spcBef>
              <a:buFont typeface="Wingdings" charset="2"/>
              <a:buChar char="q"/>
            </a:pPr>
            <a:r>
              <a:rPr lang="en-US" sz="2400" dirty="0" smtClean="0"/>
              <a:t>20- to 24-month-old monolingual English-learning infants (n = 20) were recruited from the greater Knoxville area.</a:t>
            </a:r>
            <a:endParaRPr lang="en-US" sz="800" b="1" dirty="0" smtClean="0">
              <a:latin typeface="Arial" pitchFamily="-108" charset="0"/>
              <a:ea typeface="ＭＳ Ｐゴシック" pitchFamily="-108" charset="-128"/>
              <a:cs typeface="ＭＳ Ｐゴシック" pitchFamily="-108" charset="-128"/>
            </a:endParaRPr>
          </a:p>
          <a:p>
            <a:pPr>
              <a:spcBef>
                <a:spcPts val="600"/>
              </a:spcBef>
            </a:pPr>
            <a:r>
              <a:rPr lang="en-US" sz="2400" b="1" dirty="0" smtClean="0">
                <a:latin typeface="Arial" pitchFamily="-108" charset="0"/>
                <a:ea typeface="ＭＳ Ｐゴシック" pitchFamily="-108" charset="-128"/>
                <a:cs typeface="ＭＳ Ｐゴシック" pitchFamily="-108" charset="-128"/>
              </a:rPr>
              <a:t>Materials:</a:t>
            </a:r>
            <a:endParaRPr lang="en-US" sz="1000" dirty="0"/>
          </a:p>
          <a:p>
            <a:pPr marL="342900" indent="-342900">
              <a:buFont typeface="Wingdings" panose="05000000000000000000" pitchFamily="2" charset="2"/>
              <a:buChar char="q"/>
              <a:defRPr/>
            </a:pPr>
            <a:r>
              <a:rPr lang="en-US" sz="2400" dirty="0"/>
              <a:t>We used a naturally produced Italian corpus in which the TP between syllables was manipulated in 4 target words: two high TP (HTP; TP=1.0) words with component syllables only occurring within those words, and two low TP (LTP; TP=.3) words with component syllables occurring in other words throughout the corpus. </a:t>
            </a:r>
          </a:p>
          <a:p>
            <a:pPr marL="342900" indent="-342900">
              <a:buFont typeface="Wingdings" panose="05000000000000000000" pitchFamily="2" charset="2"/>
              <a:buChar char="q"/>
              <a:defRPr/>
            </a:pPr>
            <a:r>
              <a:rPr lang="en-US" sz="2400" dirty="0" smtClean="0"/>
              <a:t>A </a:t>
            </a:r>
            <a:r>
              <a:rPr lang="en-US" sz="2400" dirty="0"/>
              <a:t>female </a:t>
            </a:r>
            <a:r>
              <a:rPr lang="en-US" sz="2400" dirty="0" smtClean="0"/>
              <a:t>native Italian speaker produced 2 counterbalanced languages, target novel words (</a:t>
            </a:r>
            <a:r>
              <a:rPr lang="en-US" sz="2400" i="1" dirty="0" smtClean="0"/>
              <a:t>casa, bici, fuga, </a:t>
            </a:r>
            <a:r>
              <a:rPr lang="en-US" sz="2400" dirty="0" smtClean="0"/>
              <a:t>and </a:t>
            </a:r>
            <a:r>
              <a:rPr lang="en-US" sz="2400" i="1" dirty="0" smtClean="0"/>
              <a:t>melo), </a:t>
            </a:r>
            <a:r>
              <a:rPr lang="en-US" sz="2400" dirty="0" smtClean="0"/>
              <a:t>familiar words (</a:t>
            </a:r>
            <a:r>
              <a:rPr lang="en-US" sz="2400" i="1" dirty="0" smtClean="0"/>
              <a:t>shoe, book, baby </a:t>
            </a:r>
            <a:r>
              <a:rPr lang="en-US" sz="2400" dirty="0" smtClean="0"/>
              <a:t>and </a:t>
            </a:r>
            <a:r>
              <a:rPr lang="en-US" sz="2400" i="1" dirty="0" smtClean="0"/>
              <a:t>doggie)</a:t>
            </a:r>
            <a:r>
              <a:rPr lang="en-US" sz="2400" dirty="0" smtClean="0"/>
              <a:t>, and all English carrier phrases (e.g. </a:t>
            </a:r>
            <a:r>
              <a:rPr lang="en-US" sz="2400" i="1" dirty="0" smtClean="0"/>
              <a:t>Look at the</a:t>
            </a:r>
            <a:r>
              <a:rPr lang="en-US" sz="2400" dirty="0" smtClean="0"/>
              <a:t>)</a:t>
            </a:r>
            <a:endParaRPr lang="en-US" sz="2400" dirty="0"/>
          </a:p>
          <a:p>
            <a:pPr marL="342900" indent="-342900">
              <a:spcBef>
                <a:spcPts val="600"/>
              </a:spcBef>
              <a:spcAft>
                <a:spcPts val="0"/>
              </a:spcAft>
              <a:buFontTx/>
              <a:buChar char="•"/>
            </a:pPr>
            <a:endParaRPr lang="en-US" sz="2400" dirty="0"/>
          </a:p>
          <a:p>
            <a:pPr marL="342900" indent="-342900">
              <a:spcBef>
                <a:spcPts val="600"/>
              </a:spcBef>
              <a:spcAft>
                <a:spcPts val="0"/>
              </a:spcAft>
              <a:buFontTx/>
              <a:buChar char="•"/>
            </a:pPr>
            <a:endParaRPr lang="en-US" sz="2400" dirty="0"/>
          </a:p>
          <a:p>
            <a:pPr marL="342900" indent="-342900">
              <a:spcBef>
                <a:spcPts val="600"/>
              </a:spcBef>
              <a:spcAft>
                <a:spcPts val="0"/>
              </a:spcAft>
              <a:buFontTx/>
              <a:buChar char="•"/>
            </a:pPr>
            <a:endParaRPr lang="en-US" sz="2400" dirty="0"/>
          </a:p>
          <a:p>
            <a:pPr marL="342900" indent="-342900">
              <a:spcBef>
                <a:spcPts val="600"/>
              </a:spcBef>
              <a:spcAft>
                <a:spcPts val="0"/>
              </a:spcAft>
              <a:buFontTx/>
              <a:buChar char="•"/>
            </a:pPr>
            <a:endParaRPr lang="en-US" sz="2400" dirty="0"/>
          </a:p>
          <a:p>
            <a:pPr marL="342900" indent="-342900">
              <a:spcBef>
                <a:spcPts val="600"/>
              </a:spcBef>
              <a:spcAft>
                <a:spcPts val="0"/>
              </a:spcAft>
              <a:buFontTx/>
              <a:buChar char="•"/>
            </a:pPr>
            <a:endParaRPr lang="en-US" sz="2400" dirty="0"/>
          </a:p>
          <a:p>
            <a:pPr marL="342900" indent="-342900">
              <a:spcBef>
                <a:spcPts val="600"/>
              </a:spcBef>
              <a:spcAft>
                <a:spcPts val="0"/>
              </a:spcAft>
              <a:buFontTx/>
              <a:buChar char="•"/>
            </a:pPr>
            <a:endParaRPr lang="en-US" sz="2400" dirty="0"/>
          </a:p>
          <a:p>
            <a:pPr>
              <a:spcBef>
                <a:spcPts val="600"/>
              </a:spcBef>
              <a:spcAft>
                <a:spcPts val="0"/>
              </a:spcAft>
            </a:pPr>
            <a:endParaRPr lang="en-US" sz="2400" dirty="0"/>
          </a:p>
          <a:p>
            <a:pPr marL="342900" indent="-342900">
              <a:spcBef>
                <a:spcPts val="600"/>
              </a:spcBef>
              <a:spcAft>
                <a:spcPts val="0"/>
              </a:spcAft>
              <a:buFontTx/>
              <a:buChar char="•"/>
            </a:pPr>
            <a:endParaRPr lang="en-US" sz="2400" dirty="0"/>
          </a:p>
          <a:p>
            <a:pPr marL="342900" indent="-342900">
              <a:spcBef>
                <a:spcPts val="600"/>
              </a:spcBef>
              <a:spcAft>
                <a:spcPts val="0"/>
              </a:spcAft>
              <a:buFontTx/>
              <a:buChar char="•"/>
            </a:pPr>
            <a:endParaRPr lang="en-US" sz="2400" dirty="0"/>
          </a:p>
          <a:p>
            <a:pPr marL="342900" indent="-342900">
              <a:spcBef>
                <a:spcPts val="600"/>
              </a:spcBef>
              <a:spcAft>
                <a:spcPts val="0"/>
              </a:spcAft>
              <a:buFontTx/>
              <a:buChar char="•"/>
            </a:pPr>
            <a:endParaRPr lang="en-US" sz="2400" dirty="0"/>
          </a:p>
          <a:p>
            <a:pPr>
              <a:spcBef>
                <a:spcPts val="600"/>
              </a:spcBef>
              <a:spcAft>
                <a:spcPts val="0"/>
              </a:spcAft>
            </a:pPr>
            <a:r>
              <a:rPr lang="en-US" sz="2400" b="1" dirty="0" smtClean="0"/>
              <a:t>Figure1: </a:t>
            </a:r>
            <a:r>
              <a:rPr lang="en-US" sz="2400" dirty="0" smtClean="0"/>
              <a:t>Schematic timeline for the test trials</a:t>
            </a:r>
            <a:endParaRPr lang="en-US" sz="2400" dirty="0"/>
          </a:p>
          <a:p>
            <a:pPr>
              <a:spcBef>
                <a:spcPts val="600"/>
              </a:spcBef>
            </a:pPr>
            <a:endParaRPr lang="en-US" sz="2400" b="1" dirty="0" smtClean="0">
              <a:latin typeface="Arial" pitchFamily="-108" charset="0"/>
              <a:ea typeface="ＭＳ Ｐゴシック" pitchFamily="-108" charset="-128"/>
              <a:cs typeface="ＭＳ Ｐゴシック" pitchFamily="-108" charset="-128"/>
            </a:endParaRPr>
          </a:p>
          <a:p>
            <a:pPr>
              <a:spcBef>
                <a:spcPts val="600"/>
              </a:spcBef>
            </a:pPr>
            <a:endParaRPr lang="en-US" sz="2400" b="1" dirty="0">
              <a:latin typeface="Arial" pitchFamily="-108" charset="0"/>
              <a:ea typeface="ＭＳ Ｐゴシック" pitchFamily="-108" charset="-128"/>
              <a:cs typeface="ＭＳ Ｐゴシック" pitchFamily="-108" charset="-128"/>
            </a:endParaRPr>
          </a:p>
          <a:p>
            <a:pPr>
              <a:spcBef>
                <a:spcPts val="600"/>
              </a:spcBef>
            </a:pPr>
            <a:endParaRPr lang="en-US" sz="2400" b="1" dirty="0" smtClean="0">
              <a:latin typeface="Arial" pitchFamily="-108" charset="0"/>
              <a:ea typeface="ＭＳ Ｐゴシック" pitchFamily="-108" charset="-128"/>
              <a:cs typeface="ＭＳ Ｐゴシック" pitchFamily="-108" charset="-128"/>
            </a:endParaRPr>
          </a:p>
          <a:p>
            <a:pPr>
              <a:spcBef>
                <a:spcPts val="600"/>
              </a:spcBef>
            </a:pPr>
            <a:endParaRPr lang="en-US" sz="2400" b="1" dirty="0">
              <a:latin typeface="Arial" pitchFamily="-108" charset="0"/>
              <a:ea typeface="ＭＳ Ｐゴシック" pitchFamily="-108" charset="-128"/>
              <a:cs typeface="ＭＳ Ｐゴシック" pitchFamily="-108" charset="-128"/>
            </a:endParaRPr>
          </a:p>
          <a:p>
            <a:pPr>
              <a:spcBef>
                <a:spcPts val="600"/>
              </a:spcBef>
            </a:pPr>
            <a:endParaRPr lang="en-US" sz="2400" b="1" dirty="0" smtClean="0">
              <a:latin typeface="Arial" pitchFamily="-108" charset="0"/>
              <a:ea typeface="ＭＳ Ｐゴシック" pitchFamily="-108" charset="-128"/>
              <a:cs typeface="ＭＳ Ｐゴシック" pitchFamily="-108" charset="-128"/>
            </a:endParaRPr>
          </a:p>
          <a:p>
            <a:pPr>
              <a:spcBef>
                <a:spcPts val="600"/>
              </a:spcBef>
            </a:pPr>
            <a:endParaRPr lang="en-US" sz="2400" b="1" dirty="0">
              <a:latin typeface="Arial" pitchFamily="-108" charset="0"/>
              <a:ea typeface="ＭＳ Ｐゴシック" pitchFamily="-108" charset="-128"/>
              <a:cs typeface="ＭＳ Ｐゴシック" pitchFamily="-108" charset="-128"/>
            </a:endParaRPr>
          </a:p>
          <a:p>
            <a:pPr marL="342900" indent="-342900">
              <a:spcBef>
                <a:spcPts val="600"/>
              </a:spcBef>
              <a:buFont typeface="Wingdings" charset="2"/>
              <a:buChar char="q"/>
            </a:pPr>
            <a:endParaRPr lang="en-US" sz="2400" b="1" dirty="0" smtClean="0">
              <a:latin typeface="Arial" pitchFamily="-108" charset="0"/>
              <a:ea typeface="ＭＳ Ｐゴシック" pitchFamily="-108" charset="-128"/>
              <a:cs typeface="ＭＳ Ｐゴシック" pitchFamily="-108" charset="-128"/>
            </a:endParaRPr>
          </a:p>
          <a:p>
            <a:pPr marL="342900" indent="-342900">
              <a:spcBef>
                <a:spcPts val="600"/>
              </a:spcBef>
              <a:buFont typeface="Wingdings" charset="2"/>
              <a:buChar char="q"/>
            </a:pPr>
            <a:r>
              <a:rPr lang="en-US" sz="2400" dirty="0" smtClean="0">
                <a:latin typeface="Arial" pitchFamily="-108" charset="0"/>
                <a:ea typeface="ＭＳ Ｐゴシック" pitchFamily="-108" charset="-128"/>
                <a:cs typeface="ＭＳ Ｐゴシック" pitchFamily="-108" charset="-128"/>
              </a:rPr>
              <a:t>Infants were successfully able to learn both the HTP, t(19) = 2.26, </a:t>
            </a:r>
            <a:r>
              <a:rPr lang="en-US" sz="2400" i="1" dirty="0" smtClean="0">
                <a:latin typeface="Arial" pitchFamily="-108" charset="0"/>
                <a:ea typeface="ＭＳ Ｐゴシック" pitchFamily="-108" charset="-128"/>
                <a:cs typeface="ＭＳ Ｐゴシック" pitchFamily="-108" charset="-128"/>
              </a:rPr>
              <a:t>p = .</a:t>
            </a:r>
            <a:r>
              <a:rPr lang="en-US" sz="2400" dirty="0" smtClean="0">
                <a:latin typeface="Arial" pitchFamily="-108" charset="0"/>
                <a:ea typeface="ＭＳ Ｐゴシック" pitchFamily="-108" charset="-128"/>
                <a:cs typeface="ＭＳ Ｐゴシック" pitchFamily="-108" charset="-128"/>
              </a:rPr>
              <a:t>036, and LTP words, t(19)=2.89, </a:t>
            </a:r>
            <a:r>
              <a:rPr lang="en-US" sz="2400" i="1" dirty="0" smtClean="0">
                <a:latin typeface="Arial" pitchFamily="-108" charset="0"/>
                <a:ea typeface="ＭＳ Ｐゴシック" pitchFamily="-108" charset="-128"/>
                <a:cs typeface="ＭＳ Ｐゴシック" pitchFamily="-108" charset="-128"/>
              </a:rPr>
              <a:t>p = .009</a:t>
            </a:r>
            <a:r>
              <a:rPr lang="en-US" sz="2400" dirty="0" smtClean="0">
                <a:latin typeface="Arial" pitchFamily="-108" charset="0"/>
                <a:ea typeface="ＭＳ Ｐゴシック" pitchFamily="-108" charset="-128"/>
                <a:cs typeface="ＭＳ Ｐゴシック" pitchFamily="-108" charset="-128"/>
              </a:rPr>
              <a:t>. Although accuracy performance appears to be somewhat better in the LTP than HTP condition this difference was not significant. </a:t>
            </a:r>
          </a:p>
          <a:p>
            <a:pPr marL="342900" indent="-342900">
              <a:spcBef>
                <a:spcPts val="600"/>
              </a:spcBef>
              <a:buFont typeface="Wingdings" charset="2"/>
              <a:buChar char="q"/>
            </a:pPr>
            <a:r>
              <a:rPr lang="en-US" sz="2400" dirty="0" smtClean="0">
                <a:latin typeface="Arial" pitchFamily="-108" charset="0"/>
                <a:ea typeface="ＭＳ Ｐゴシック" pitchFamily="-108" charset="-128"/>
                <a:cs typeface="ＭＳ Ｐゴシック" pitchFamily="-108" charset="-128"/>
              </a:rPr>
              <a:t>In both the HTP and LTP conditions, the infants showed the correct pattern of quickly shifting from the distractor to the target word after word onset in distractor onset trials and staying on the target word after word onset in target onset trials. This indicates that the infants were successful in recognizing the object-label pairings. </a:t>
            </a:r>
            <a:endParaRPr lang="en-US" sz="2400" dirty="0">
              <a:latin typeface="Arial" pitchFamily="-108" charset="0"/>
              <a:ea typeface="ＭＳ Ｐゴシック" pitchFamily="-108" charset="-128"/>
              <a:cs typeface="ＭＳ Ｐゴシック" pitchFamily="-108" charset="-128"/>
            </a:endParaRPr>
          </a:p>
          <a:p>
            <a:pPr>
              <a:spcBef>
                <a:spcPts val="600"/>
              </a:spcBef>
            </a:pPr>
            <a:endParaRPr lang="en-US" sz="2400" b="1" dirty="0" smtClean="0">
              <a:latin typeface="Arial" pitchFamily="-108" charset="0"/>
              <a:ea typeface="ＭＳ Ｐゴシック" pitchFamily="-108" charset="-128"/>
              <a:cs typeface="ＭＳ Ｐゴシック" pitchFamily="-108" charset="-128"/>
            </a:endParaRPr>
          </a:p>
          <a:p>
            <a:pPr>
              <a:spcBef>
                <a:spcPts val="600"/>
              </a:spcBef>
            </a:pPr>
            <a:endParaRPr lang="en-US" sz="2400" b="1" dirty="0">
              <a:latin typeface="Arial" pitchFamily="-108" charset="0"/>
              <a:ea typeface="ＭＳ Ｐゴシック" pitchFamily="-108" charset="-128"/>
              <a:cs typeface="ＭＳ Ｐゴシック" pitchFamily="-108" charset="-128"/>
            </a:endParaRPr>
          </a:p>
          <a:p>
            <a:pPr>
              <a:spcBef>
                <a:spcPts val="600"/>
              </a:spcBef>
            </a:pPr>
            <a:endParaRPr lang="en-US" sz="2400" b="1" dirty="0" smtClean="0">
              <a:latin typeface="Arial" pitchFamily="-108" charset="0"/>
              <a:ea typeface="ＭＳ Ｐゴシック" pitchFamily="-108" charset="-128"/>
              <a:cs typeface="ＭＳ Ｐゴシック" pitchFamily="-108" charset="-128"/>
            </a:endParaRPr>
          </a:p>
          <a:p>
            <a:pPr>
              <a:spcBef>
                <a:spcPts val="600"/>
              </a:spcBef>
            </a:pPr>
            <a:endParaRPr lang="en-US" sz="2400" b="1" dirty="0">
              <a:latin typeface="Arial" pitchFamily="-108" charset="0"/>
              <a:ea typeface="ＭＳ Ｐゴシック" pitchFamily="-108" charset="-128"/>
              <a:cs typeface="ＭＳ Ｐゴシック" pitchFamily="-108" charset="-128"/>
            </a:endParaRPr>
          </a:p>
          <a:p>
            <a:pPr>
              <a:spcBef>
                <a:spcPts val="600"/>
              </a:spcBef>
            </a:pPr>
            <a:endParaRPr lang="en-US" sz="2400" b="1" dirty="0" smtClean="0">
              <a:latin typeface="Arial" pitchFamily="-108" charset="0"/>
              <a:ea typeface="ＭＳ Ｐゴシック" pitchFamily="-108" charset="-128"/>
              <a:cs typeface="ＭＳ Ｐゴシック" pitchFamily="-108" charset="-128"/>
            </a:endParaRPr>
          </a:p>
          <a:p>
            <a:pPr marL="342900" indent="-342900">
              <a:buFont typeface="Arial" panose="020B0604020202020204" pitchFamily="34" charset="0"/>
              <a:buChar char="•"/>
              <a:defRPr/>
            </a:pPr>
            <a:endParaRPr lang="en-US" sz="2400" dirty="0"/>
          </a:p>
          <a:p>
            <a:pPr>
              <a:spcBef>
                <a:spcPts val="600"/>
              </a:spcBef>
            </a:pPr>
            <a:endParaRPr lang="en-US" sz="2400" dirty="0">
              <a:latin typeface="Arial" pitchFamily="-108" charset="0"/>
              <a:ea typeface="ＭＳ Ｐゴシック" pitchFamily="-108" charset="-128"/>
              <a:cs typeface="ＭＳ Ｐゴシック" pitchFamily="-108" charset="-128"/>
            </a:endParaRPr>
          </a:p>
          <a:p>
            <a:pPr>
              <a:spcBef>
                <a:spcPts val="600"/>
              </a:spcBef>
            </a:pPr>
            <a:endParaRPr lang="en-US" sz="2400" dirty="0" smtClean="0">
              <a:latin typeface="Arial" pitchFamily="-108" charset="0"/>
              <a:ea typeface="ＭＳ Ｐゴシック" pitchFamily="-108" charset="-128"/>
              <a:cs typeface="ＭＳ Ｐゴシック" pitchFamily="-108" charset="-128"/>
            </a:endParaRPr>
          </a:p>
          <a:p>
            <a:pPr>
              <a:spcBef>
                <a:spcPts val="600"/>
              </a:spcBef>
            </a:pPr>
            <a:endParaRPr lang="en-US" sz="2400" dirty="0">
              <a:latin typeface="Arial" pitchFamily="-108" charset="0"/>
              <a:ea typeface="ＭＳ Ｐゴシック" pitchFamily="-108" charset="-128"/>
              <a:cs typeface="ＭＳ Ｐゴシック" pitchFamily="-108" charset="-128"/>
            </a:endParaRPr>
          </a:p>
          <a:p>
            <a:pPr>
              <a:spcBef>
                <a:spcPts val="600"/>
              </a:spcBef>
            </a:pPr>
            <a:endParaRPr lang="en-US" sz="2400" dirty="0"/>
          </a:p>
        </p:txBody>
      </p:sp>
      <p:sp>
        <p:nvSpPr>
          <p:cNvPr id="54" name="TextBox 53"/>
          <p:cNvSpPr txBox="1"/>
          <p:nvPr/>
        </p:nvSpPr>
        <p:spPr>
          <a:xfrm>
            <a:off x="9982200" y="4696784"/>
            <a:ext cx="18403728" cy="53340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endParaRPr lang="en-GB" sz="3600" b="1" dirty="0" smtClean="0">
              <a:solidFill>
                <a:schemeClr val="tx1"/>
              </a:solidFill>
            </a:endParaRPr>
          </a:p>
          <a:p>
            <a:pPr algn="ctr"/>
            <a:r>
              <a:rPr lang="en-GB" sz="3600" b="1" dirty="0" smtClean="0">
                <a:solidFill>
                  <a:schemeClr val="tx1"/>
                </a:solidFill>
              </a:rPr>
              <a:t>Methods</a:t>
            </a:r>
          </a:p>
          <a:p>
            <a:pPr algn="ctr"/>
            <a:endParaRPr lang="en-US" sz="3600" dirty="0">
              <a:solidFill>
                <a:schemeClr val="tx1"/>
              </a:solidFill>
            </a:endParaRPr>
          </a:p>
        </p:txBody>
      </p:sp>
      <p:sp>
        <p:nvSpPr>
          <p:cNvPr id="56" name="TextBox 55"/>
          <p:cNvSpPr txBox="1"/>
          <p:nvPr/>
        </p:nvSpPr>
        <p:spPr>
          <a:xfrm>
            <a:off x="9982200" y="18973800"/>
            <a:ext cx="18455640" cy="550333"/>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chor="ctr">
            <a:noAutofit/>
          </a:bodyPr>
          <a:lstStyle/>
          <a:p>
            <a:pPr algn="ctr"/>
            <a:endParaRPr lang="en-GB" sz="3600" b="1" dirty="0" smtClean="0">
              <a:solidFill>
                <a:schemeClr val="tx1"/>
              </a:solidFill>
            </a:endParaRPr>
          </a:p>
          <a:p>
            <a:pPr algn="ctr"/>
            <a:r>
              <a:rPr lang="en-GB" sz="3600" b="1" dirty="0" smtClean="0">
                <a:solidFill>
                  <a:schemeClr val="tx1"/>
                </a:solidFill>
              </a:rPr>
              <a:t>Results</a:t>
            </a:r>
          </a:p>
          <a:p>
            <a:pPr algn="ctr"/>
            <a:endParaRPr lang="en-US" sz="3600" dirty="0">
              <a:solidFill>
                <a:schemeClr val="tx1"/>
              </a:solidFill>
            </a:endParaRPr>
          </a:p>
        </p:txBody>
      </p:sp>
      <p:pic>
        <p:nvPicPr>
          <p:cNvPr id="13" name="Picture 12" descr="CM1P4855.jpg"/>
          <p:cNvPicPr>
            <a:picLocks noChangeAspect="1"/>
          </p:cNvPicPr>
          <p:nvPr/>
        </p:nvPicPr>
        <p:blipFill rotWithShape="1">
          <a:blip r:embed="rId7">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8">
                    <a14:imgEffect>
                      <a14:brightnessContrast bright="200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r="11094"/>
          <a:stretch/>
        </p:blipFill>
        <p:spPr>
          <a:xfrm>
            <a:off x="5169199" y="27660600"/>
            <a:ext cx="4239865" cy="4008224"/>
          </a:xfrm>
          <a:prstGeom prst="rect">
            <a:avLst/>
          </a:prstGeom>
        </p:spPr>
      </p:pic>
      <p:sp>
        <p:nvSpPr>
          <p:cNvPr id="10" name="TextBox 9"/>
          <p:cNvSpPr txBox="1"/>
          <p:nvPr/>
        </p:nvSpPr>
        <p:spPr>
          <a:xfrm>
            <a:off x="23269575" y="13258800"/>
            <a:ext cx="184666" cy="1415772"/>
          </a:xfrm>
          <a:prstGeom prst="rect">
            <a:avLst/>
          </a:prstGeom>
          <a:noFill/>
        </p:spPr>
        <p:txBody>
          <a:bodyPr wrap="none" rtlCol="0">
            <a:spAutoFit/>
          </a:bodyPr>
          <a:lstStyle/>
          <a:p>
            <a:endParaRPr lang="en-US" dirty="0"/>
          </a:p>
        </p:txBody>
      </p:sp>
      <p:pic>
        <p:nvPicPr>
          <p:cNvPr id="11" name="Picture 10" descr="Screen Shot 2016-04-08 at 7.07.39 PM.png"/>
          <p:cNvPicPr>
            <a:picLocks noChangeAspect="1"/>
          </p:cNvPicPr>
          <p:nvPr/>
        </p:nvPicPr>
        <p:blipFill>
          <a:blip r:embed="rId9">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75484" y="7048823"/>
            <a:ext cx="8625716" cy="2300812"/>
          </a:xfrm>
          <a:prstGeom prst="rect">
            <a:avLst/>
          </a:prstGeom>
        </p:spPr>
      </p:pic>
      <p:cxnSp>
        <p:nvCxnSpPr>
          <p:cNvPr id="31" name="Straight Connector 30"/>
          <p:cNvCxnSpPr/>
          <p:nvPr/>
        </p:nvCxnSpPr>
        <p:spPr>
          <a:xfrm>
            <a:off x="2209800" y="7106714"/>
            <a:ext cx="0" cy="221508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343" name="Straight Connector 14342"/>
          <p:cNvCxnSpPr/>
          <p:nvPr/>
        </p:nvCxnSpPr>
        <p:spPr>
          <a:xfrm>
            <a:off x="3581400" y="7106714"/>
            <a:ext cx="0" cy="221508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346" name="Straight Connector 14345"/>
          <p:cNvCxnSpPr/>
          <p:nvPr/>
        </p:nvCxnSpPr>
        <p:spPr>
          <a:xfrm>
            <a:off x="5394396" y="7106714"/>
            <a:ext cx="0" cy="221508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351" name="Straight Connector 14350"/>
          <p:cNvCxnSpPr/>
          <p:nvPr/>
        </p:nvCxnSpPr>
        <p:spPr>
          <a:xfrm>
            <a:off x="5867400" y="7162800"/>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353" name="Straight Connector 14352"/>
          <p:cNvCxnSpPr/>
          <p:nvPr/>
        </p:nvCxnSpPr>
        <p:spPr>
          <a:xfrm>
            <a:off x="5791200" y="9144000"/>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355" name="Straight Connector 14354"/>
          <p:cNvCxnSpPr/>
          <p:nvPr/>
        </p:nvCxnSpPr>
        <p:spPr>
          <a:xfrm>
            <a:off x="5867400" y="7106714"/>
            <a:ext cx="0" cy="221508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357" name="Straight Connector 14356"/>
          <p:cNvCxnSpPr/>
          <p:nvPr/>
        </p:nvCxnSpPr>
        <p:spPr>
          <a:xfrm>
            <a:off x="7162800" y="7106714"/>
            <a:ext cx="0" cy="221508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359" name="Straight Connector 14358"/>
          <p:cNvCxnSpPr/>
          <p:nvPr/>
        </p:nvCxnSpPr>
        <p:spPr>
          <a:xfrm>
            <a:off x="8153400" y="7106714"/>
            <a:ext cx="0" cy="221508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4361" name="TextBox 14360"/>
          <p:cNvSpPr txBox="1"/>
          <p:nvPr/>
        </p:nvSpPr>
        <p:spPr>
          <a:xfrm>
            <a:off x="1104733" y="9364133"/>
            <a:ext cx="8304331" cy="338554"/>
          </a:xfrm>
          <a:prstGeom prst="rect">
            <a:avLst/>
          </a:prstGeom>
          <a:noFill/>
        </p:spPr>
        <p:txBody>
          <a:bodyPr wrap="square" rtlCol="0">
            <a:spAutoFit/>
          </a:bodyPr>
          <a:lstStyle/>
          <a:p>
            <a:r>
              <a:rPr lang="en-US" sz="1600" b="1" dirty="0" smtClean="0">
                <a:solidFill>
                  <a:srgbClr val="FF6600"/>
                </a:solidFill>
              </a:rPr>
              <a:t>Sp e sso     </a:t>
            </a:r>
            <a:r>
              <a:rPr lang="en-US" sz="1600" b="1" dirty="0" smtClean="0">
                <a:solidFill>
                  <a:srgbClr val="3366FF"/>
                </a:solidFill>
              </a:rPr>
              <a:t> l </a:t>
            </a:r>
            <a:r>
              <a:rPr lang="en-US" sz="1600" b="1" dirty="0">
                <a:solidFill>
                  <a:srgbClr val="3366FF"/>
                </a:solidFill>
              </a:rPr>
              <a:t>i</a:t>
            </a:r>
            <a:r>
              <a:rPr lang="en-US" sz="1600" b="1" dirty="0" smtClean="0">
                <a:solidFill>
                  <a:srgbClr val="3366FF"/>
                </a:solidFill>
              </a:rPr>
              <a:t>      s     a        </a:t>
            </a:r>
            <a:r>
              <a:rPr lang="en-US" sz="1600" b="1" dirty="0" smtClean="0">
                <a:solidFill>
                  <a:srgbClr val="FF33F3"/>
                </a:solidFill>
              </a:rPr>
              <a:t>ca          pi     ta    </a:t>
            </a:r>
            <a:r>
              <a:rPr lang="en-US" sz="1600" b="1" dirty="0" smtClean="0">
                <a:solidFill>
                  <a:srgbClr val="10C69D"/>
                </a:solidFill>
              </a:rPr>
              <a:t>in</a:t>
            </a:r>
            <a:r>
              <a:rPr lang="en-US" sz="1600" b="1" dirty="0" smtClean="0">
                <a:solidFill>
                  <a:srgbClr val="63FF6B"/>
                </a:solidFill>
              </a:rPr>
              <a:t>   </a:t>
            </a:r>
            <a:r>
              <a:rPr lang="en-US" sz="1600" b="1" dirty="0" smtClean="0"/>
              <a:t>   </a:t>
            </a:r>
            <a:r>
              <a:rPr lang="en-US" sz="1600" b="1" dirty="0" smtClean="0">
                <a:solidFill>
                  <a:srgbClr val="9726FF"/>
                </a:solidFill>
              </a:rPr>
              <a:t>f  u   g   a       </a:t>
            </a:r>
            <a:r>
              <a:rPr lang="en-US" sz="1600" b="1" dirty="0" smtClean="0">
                <a:solidFill>
                  <a:schemeClr val="accent6">
                    <a:lumMod val="50000"/>
                  </a:schemeClr>
                </a:solidFill>
              </a:rPr>
              <a:t>n  e l l a        </a:t>
            </a:r>
            <a:r>
              <a:rPr lang="en-US" sz="1600" b="1" dirty="0" smtClean="0">
                <a:solidFill>
                  <a:srgbClr val="FF0B54"/>
                </a:solidFill>
              </a:rPr>
              <a:t>c a   s  a       </a:t>
            </a:r>
            <a:endParaRPr lang="en-US" sz="1600" b="1" dirty="0">
              <a:solidFill>
                <a:srgbClr val="FF0B54"/>
              </a:solidFill>
            </a:endParaRPr>
          </a:p>
        </p:txBody>
      </p:sp>
      <p:pic>
        <p:nvPicPr>
          <p:cNvPr id="42" name="Picture 41" descr="Screen Shot 2016-04-08 at 7.44.17 PM.png"/>
          <p:cNvPicPr>
            <a:picLocks noChangeAspect="1"/>
          </p:cNvPicPr>
          <p:nvPr/>
        </p:nvPicPr>
        <p:blipFill>
          <a:blip r:embed="rId10">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82199" y="12757065"/>
            <a:ext cx="9008783" cy="3885814"/>
          </a:xfrm>
          <a:prstGeom prst="rect">
            <a:avLst/>
          </a:prstGeom>
        </p:spPr>
      </p:pic>
      <p:sp>
        <p:nvSpPr>
          <p:cNvPr id="43" name="TextBox 42"/>
          <p:cNvSpPr txBox="1"/>
          <p:nvPr/>
        </p:nvSpPr>
        <p:spPr>
          <a:xfrm>
            <a:off x="2659663" y="16002000"/>
            <a:ext cx="4629018" cy="830997"/>
          </a:xfrm>
          <a:prstGeom prst="rect">
            <a:avLst/>
          </a:prstGeom>
          <a:noFill/>
        </p:spPr>
        <p:txBody>
          <a:bodyPr wrap="square" rtlCol="0">
            <a:spAutoFit/>
          </a:bodyPr>
          <a:lstStyle/>
          <a:p>
            <a:pPr>
              <a:spcBef>
                <a:spcPct val="50000"/>
              </a:spcBef>
            </a:pPr>
            <a:r>
              <a:rPr lang="en-US" sz="2400" dirty="0">
                <a:latin typeface="Gill Sans" pitchFamily="-108" charset="0"/>
                <a:ea typeface="Gill Sans" pitchFamily="-108" charset="0"/>
                <a:cs typeface="Gill Sans" pitchFamily="-108" charset="0"/>
              </a:rPr>
              <a:t>P(</a:t>
            </a:r>
            <a:r>
              <a:rPr lang="en-US" sz="2400" b="1" i="1" dirty="0">
                <a:latin typeface="Gill Sans" pitchFamily="-108" charset="0"/>
                <a:ea typeface="Gill Sans" pitchFamily="-108" charset="0"/>
                <a:cs typeface="Gill Sans" pitchFamily="-108" charset="0"/>
              </a:rPr>
              <a:t>by</a:t>
            </a:r>
            <a:r>
              <a:rPr lang="en-US" sz="2400" dirty="0">
                <a:latin typeface="Gill Sans" pitchFamily="-108" charset="0"/>
                <a:ea typeface="Gill Sans" pitchFamily="-108" charset="0"/>
                <a:cs typeface="Gill Sans" pitchFamily="-108" charset="0"/>
              </a:rPr>
              <a:t>|</a:t>
            </a:r>
            <a:r>
              <a:rPr lang="en-US" sz="2400" b="1" i="1" dirty="0">
                <a:latin typeface="Gill Sans" pitchFamily="-108" charset="0"/>
                <a:ea typeface="Gill Sans" pitchFamily="-108" charset="0"/>
                <a:cs typeface="Gill Sans" pitchFamily="-108" charset="0"/>
              </a:rPr>
              <a:t>ba</a:t>
            </a:r>
            <a:r>
              <a:rPr lang="en-US" sz="2400" dirty="0">
                <a:latin typeface="Gill Sans" pitchFamily="-108" charset="0"/>
                <a:ea typeface="Gill Sans" pitchFamily="-108" charset="0"/>
                <a:cs typeface="Gill Sans" pitchFamily="-108" charset="0"/>
              </a:rPr>
              <a:t>) = </a:t>
            </a:r>
            <a:r>
              <a:rPr lang="en-US" sz="2400" u="sng" dirty="0">
                <a:latin typeface="Gill Sans" pitchFamily="-108" charset="0"/>
                <a:ea typeface="Gill Sans" pitchFamily="-108" charset="0"/>
                <a:cs typeface="Gill Sans" pitchFamily="-108" charset="0"/>
              </a:rPr>
              <a:t>frequency of pair </a:t>
            </a:r>
            <a:r>
              <a:rPr lang="en-US" sz="2400" b="1" i="1" u="sng" dirty="0">
                <a:latin typeface="Gill Sans" pitchFamily="-108" charset="0"/>
                <a:ea typeface="Gill Sans" pitchFamily="-108" charset="0"/>
                <a:cs typeface="Gill Sans" pitchFamily="-108" charset="0"/>
              </a:rPr>
              <a:t>baby</a:t>
            </a:r>
            <a:endParaRPr lang="en-US" sz="2400" b="1" dirty="0">
              <a:latin typeface="Gill Sans" pitchFamily="-108" charset="0"/>
              <a:ea typeface="Gill Sans" pitchFamily="-108" charset="0"/>
              <a:cs typeface="Gill Sans" pitchFamily="-108" charset="0"/>
            </a:endParaRPr>
          </a:p>
          <a:p>
            <a:r>
              <a:rPr lang="en-US" sz="2400" dirty="0">
                <a:latin typeface="Gill Sans" pitchFamily="-108" charset="0"/>
                <a:ea typeface="Gill Sans" pitchFamily="-108" charset="0"/>
                <a:cs typeface="Gill Sans" pitchFamily="-108" charset="0"/>
              </a:rPr>
              <a:t>                     frequency of </a:t>
            </a:r>
            <a:r>
              <a:rPr lang="en-US" sz="2400" b="1" i="1" dirty="0">
                <a:latin typeface="Gill Sans" pitchFamily="-108" charset="0"/>
                <a:ea typeface="Gill Sans" pitchFamily="-108" charset="0"/>
                <a:cs typeface="Gill Sans" pitchFamily="-108" charset="0"/>
              </a:rPr>
              <a:t>ba</a:t>
            </a:r>
            <a:endParaRPr lang="en-US" sz="2400" b="1" dirty="0">
              <a:latin typeface="Gill Sans" pitchFamily="-108" charset="0"/>
              <a:ea typeface="Gill Sans" pitchFamily="-108" charset="0"/>
              <a:cs typeface="Gill Sans" pitchFamily="-108" charset="0"/>
            </a:endParaRPr>
          </a:p>
        </p:txBody>
      </p:sp>
      <p:sp>
        <p:nvSpPr>
          <p:cNvPr id="44" name="TextBox 43"/>
          <p:cNvSpPr txBox="1"/>
          <p:nvPr/>
        </p:nvSpPr>
        <p:spPr>
          <a:xfrm>
            <a:off x="2576852" y="17061597"/>
            <a:ext cx="5502204" cy="830997"/>
          </a:xfrm>
          <a:prstGeom prst="rect">
            <a:avLst/>
          </a:prstGeom>
          <a:noFill/>
        </p:spPr>
        <p:txBody>
          <a:bodyPr wrap="square" rtlCol="0">
            <a:spAutoFit/>
          </a:bodyPr>
          <a:lstStyle/>
          <a:p>
            <a:pPr>
              <a:spcBef>
                <a:spcPct val="50000"/>
              </a:spcBef>
            </a:pPr>
            <a:r>
              <a:rPr lang="en-US" sz="2400" dirty="0">
                <a:solidFill>
                  <a:srgbClr val="000000"/>
                </a:solidFill>
                <a:latin typeface="Gill Sans" pitchFamily="-108" charset="0"/>
                <a:ea typeface="Gill Sans" pitchFamily="-108" charset="0"/>
                <a:cs typeface="Gill Sans" pitchFamily="-108" charset="0"/>
              </a:rPr>
              <a:t>P(</a:t>
            </a:r>
            <a:r>
              <a:rPr lang="en-US" sz="2400" b="1" i="1" dirty="0">
                <a:solidFill>
                  <a:srgbClr val="000000"/>
                </a:solidFill>
                <a:latin typeface="Gill Sans" pitchFamily="-108" charset="0"/>
                <a:ea typeface="Gill Sans" pitchFamily="-108" charset="0"/>
                <a:cs typeface="Gill Sans" pitchFamily="-108" charset="0"/>
              </a:rPr>
              <a:t>ba</a:t>
            </a:r>
            <a:r>
              <a:rPr lang="en-US" sz="2400" dirty="0">
                <a:solidFill>
                  <a:srgbClr val="000000"/>
                </a:solidFill>
                <a:latin typeface="Gill Sans" pitchFamily="-108" charset="0"/>
                <a:ea typeface="Gill Sans" pitchFamily="-108" charset="0"/>
                <a:cs typeface="Gill Sans" pitchFamily="-108" charset="0"/>
              </a:rPr>
              <a:t>|</a:t>
            </a:r>
            <a:r>
              <a:rPr lang="en-US" sz="2400" b="1" i="1" dirty="0">
                <a:solidFill>
                  <a:srgbClr val="000000"/>
                </a:solidFill>
                <a:latin typeface="Gill Sans" pitchFamily="-108" charset="0"/>
                <a:ea typeface="Gill Sans" pitchFamily="-108" charset="0"/>
                <a:cs typeface="Gill Sans" pitchFamily="-108" charset="0"/>
              </a:rPr>
              <a:t>ty</a:t>
            </a:r>
            <a:r>
              <a:rPr lang="en-US" sz="2400" dirty="0">
                <a:solidFill>
                  <a:srgbClr val="000000"/>
                </a:solidFill>
                <a:latin typeface="Gill Sans" pitchFamily="-108" charset="0"/>
                <a:ea typeface="Gill Sans" pitchFamily="-108" charset="0"/>
                <a:cs typeface="Gill Sans" pitchFamily="-108" charset="0"/>
              </a:rPr>
              <a:t>) = </a:t>
            </a:r>
            <a:r>
              <a:rPr lang="en-US" sz="2400" u="sng" dirty="0">
                <a:solidFill>
                  <a:srgbClr val="000000"/>
                </a:solidFill>
                <a:latin typeface="Gill Sans" pitchFamily="-108" charset="0"/>
                <a:ea typeface="Gill Sans" pitchFamily="-108" charset="0"/>
                <a:cs typeface="Gill Sans" pitchFamily="-108" charset="0"/>
              </a:rPr>
              <a:t>frequency of pair </a:t>
            </a:r>
            <a:r>
              <a:rPr lang="en-US" sz="2400" b="1" i="1" u="sng" dirty="0">
                <a:solidFill>
                  <a:srgbClr val="000000"/>
                </a:solidFill>
                <a:latin typeface="Gill Sans" pitchFamily="-108" charset="0"/>
                <a:ea typeface="Gill Sans" pitchFamily="-108" charset="0"/>
                <a:cs typeface="Gill Sans" pitchFamily="-108" charset="0"/>
              </a:rPr>
              <a:t>tyba</a:t>
            </a:r>
            <a:endParaRPr lang="en-US" sz="2400" b="1" i="1" dirty="0">
              <a:solidFill>
                <a:srgbClr val="000000"/>
              </a:solidFill>
              <a:latin typeface="Gill Sans" pitchFamily="-108" charset="0"/>
              <a:ea typeface="Gill Sans" pitchFamily="-108" charset="0"/>
              <a:cs typeface="Gill Sans" pitchFamily="-108" charset="0"/>
            </a:endParaRPr>
          </a:p>
          <a:p>
            <a:r>
              <a:rPr lang="en-US" sz="2400" dirty="0">
                <a:solidFill>
                  <a:srgbClr val="000000"/>
                </a:solidFill>
                <a:latin typeface="Gill Sans" pitchFamily="-108" charset="0"/>
                <a:ea typeface="Gill Sans" pitchFamily="-108" charset="0"/>
                <a:cs typeface="Gill Sans" pitchFamily="-108" charset="0"/>
              </a:rPr>
              <a:t>                     frequency of </a:t>
            </a:r>
            <a:r>
              <a:rPr lang="en-US" sz="2400" b="1" i="1" dirty="0">
                <a:solidFill>
                  <a:srgbClr val="000000"/>
                </a:solidFill>
                <a:latin typeface="Gill Sans" pitchFamily="-108" charset="0"/>
                <a:ea typeface="Gill Sans" pitchFamily="-108" charset="0"/>
                <a:cs typeface="Gill Sans" pitchFamily="-108" charset="0"/>
              </a:rPr>
              <a:t>ty</a:t>
            </a:r>
            <a:endParaRPr lang="en-US" sz="2400" b="1" dirty="0">
              <a:solidFill>
                <a:srgbClr val="000000"/>
              </a:solidFill>
              <a:latin typeface="Gill Sans" pitchFamily="-108" charset="0"/>
              <a:ea typeface="Gill Sans" pitchFamily="-108" charset="0"/>
              <a:cs typeface="Gill Sans" pitchFamily="-108" charset="0"/>
            </a:endParaRPr>
          </a:p>
        </p:txBody>
      </p:sp>
      <p:pic>
        <p:nvPicPr>
          <p:cNvPr id="52" name="Picture 51" descr="Screen Shot 2016-04-08 at 9.17.23 PM.png"/>
          <p:cNvPicPr>
            <a:picLocks noChangeAspect="1"/>
          </p:cNvPicPr>
          <p:nvPr/>
        </p:nvPicPr>
        <p:blipFill rotWithShape="1">
          <a:blip r:embed="rId11">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1699" r="2794" b="1749"/>
          <a:stretch/>
        </p:blipFill>
        <p:spPr>
          <a:xfrm>
            <a:off x="20345400" y="9702687"/>
            <a:ext cx="6629400" cy="7564749"/>
          </a:xfrm>
          <a:prstGeom prst="rect">
            <a:avLst/>
          </a:prstGeom>
        </p:spPr>
      </p:pic>
      <p:pic>
        <p:nvPicPr>
          <p:cNvPr id="53" name="Picture 52" descr="Screen Shot 2016-04-08 at 10.00.08 PM.png"/>
          <p:cNvPicPr>
            <a:picLocks noChangeAspect="1"/>
          </p:cNvPicPr>
          <p:nvPr/>
        </p:nvPicPr>
        <p:blipFill rotWithShape="1">
          <a:blip r:embed="rId1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3571" r="4592" b="4112"/>
          <a:stretch/>
        </p:blipFill>
        <p:spPr>
          <a:xfrm>
            <a:off x="10820400" y="24706474"/>
            <a:ext cx="6172200" cy="6423660"/>
          </a:xfrm>
          <a:prstGeom prst="rect">
            <a:avLst/>
          </a:prstGeom>
          <a:ln>
            <a:solidFill>
              <a:schemeClr val="tx1"/>
            </a:solidFill>
          </a:ln>
        </p:spPr>
      </p:pic>
      <p:pic>
        <p:nvPicPr>
          <p:cNvPr id="55" name="Picture 54" descr="Screen Shot 2016-04-08 at 10.04.36 PM.png"/>
          <p:cNvPicPr>
            <a:picLocks noChangeAspect="1"/>
          </p:cNvPicPr>
          <p:nvPr/>
        </p:nvPicPr>
        <p:blipFill rotWithShape="1">
          <a:blip r:embed="rId1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r="2471"/>
          <a:stretch/>
        </p:blipFill>
        <p:spPr>
          <a:xfrm>
            <a:off x="18960616" y="20058274"/>
            <a:ext cx="9218559" cy="4648200"/>
          </a:xfrm>
          <a:prstGeom prst="rect">
            <a:avLst/>
          </a:prstGeom>
          <a:ln>
            <a:solidFill>
              <a:schemeClr val="tx1"/>
            </a:solidFill>
          </a:ln>
        </p:spPr>
      </p:pic>
      <p:pic>
        <p:nvPicPr>
          <p:cNvPr id="58" name="Picture 57" descr="Screen Shot 2016-04-08 at 10.04.21 PM.png"/>
          <p:cNvPicPr>
            <a:picLocks noChangeAspect="1"/>
          </p:cNvPicPr>
          <p:nvPr/>
        </p:nvPicPr>
        <p:blipFill>
          <a:blip r:embed="rId1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9018548" y="26052231"/>
            <a:ext cx="9187218" cy="4609841"/>
          </a:xfrm>
          <a:prstGeom prst="rect">
            <a:avLst/>
          </a:prstGeom>
          <a:ln w="3175" cmpd="sng">
            <a:solidFill>
              <a:schemeClr val="tx1"/>
            </a:solidFill>
          </a:ln>
        </p:spPr>
      </p:pic>
      <p:sp>
        <p:nvSpPr>
          <p:cNvPr id="59" name="TextBox 58"/>
          <p:cNvSpPr txBox="1"/>
          <p:nvPr/>
        </p:nvSpPr>
        <p:spPr>
          <a:xfrm>
            <a:off x="11887200" y="24824096"/>
            <a:ext cx="3581400" cy="584776"/>
          </a:xfrm>
          <a:prstGeom prst="rect">
            <a:avLst/>
          </a:prstGeom>
          <a:noFill/>
        </p:spPr>
        <p:txBody>
          <a:bodyPr wrap="square" rtlCol="0">
            <a:spAutoFit/>
          </a:bodyPr>
          <a:lstStyle/>
          <a:p>
            <a:pPr algn="ctr"/>
            <a:r>
              <a:rPr lang="en-US" sz="1600" b="1" dirty="0" smtClean="0"/>
              <a:t>Mean Accuracy for HTP and LTP conditions</a:t>
            </a:r>
            <a:endParaRPr lang="en-US" sz="1600" b="1" dirty="0"/>
          </a:p>
        </p:txBody>
      </p:sp>
      <p:sp>
        <p:nvSpPr>
          <p:cNvPr id="60" name="TextBox 59"/>
          <p:cNvSpPr txBox="1"/>
          <p:nvPr/>
        </p:nvSpPr>
        <p:spPr>
          <a:xfrm rot="16200000">
            <a:off x="8468769" y="27518860"/>
            <a:ext cx="5105400" cy="400110"/>
          </a:xfrm>
          <a:prstGeom prst="rect">
            <a:avLst/>
          </a:prstGeom>
          <a:noFill/>
        </p:spPr>
        <p:txBody>
          <a:bodyPr wrap="square" rtlCol="0">
            <a:spAutoFit/>
          </a:bodyPr>
          <a:lstStyle/>
          <a:p>
            <a:pPr algn="ctr"/>
            <a:r>
              <a:rPr lang="en-US" sz="2000" b="1" dirty="0" smtClean="0"/>
              <a:t>Mean proportion of looking to target</a:t>
            </a:r>
            <a:endParaRPr lang="en-US" sz="2000" b="1" dirty="0"/>
          </a:p>
        </p:txBody>
      </p:sp>
      <p:sp>
        <p:nvSpPr>
          <p:cNvPr id="61" name="TextBox 60"/>
          <p:cNvSpPr txBox="1"/>
          <p:nvPr/>
        </p:nvSpPr>
        <p:spPr>
          <a:xfrm>
            <a:off x="10790635" y="31253325"/>
            <a:ext cx="6781800" cy="830997"/>
          </a:xfrm>
          <a:prstGeom prst="rect">
            <a:avLst/>
          </a:prstGeom>
          <a:noFill/>
        </p:spPr>
        <p:txBody>
          <a:bodyPr wrap="square" rtlCol="0">
            <a:spAutoFit/>
          </a:bodyPr>
          <a:lstStyle/>
          <a:p>
            <a:r>
              <a:rPr lang="en-US" sz="1600" b="1" dirty="0" smtClean="0"/>
              <a:t>Figure 2</a:t>
            </a:r>
            <a:r>
              <a:rPr lang="en-US" sz="1600" dirty="0" smtClean="0"/>
              <a:t>: The mean accuracy of HTP and LTP words measured by proportion of time looking at target. Accuracy window was 300-2000ms following word onset. Error bar represent standard error of the mean.</a:t>
            </a:r>
            <a:endParaRPr lang="en-US" sz="1600" dirty="0"/>
          </a:p>
        </p:txBody>
      </p:sp>
      <p:sp>
        <p:nvSpPr>
          <p:cNvPr id="62" name="TextBox 61"/>
          <p:cNvSpPr txBox="1"/>
          <p:nvPr/>
        </p:nvSpPr>
        <p:spPr>
          <a:xfrm>
            <a:off x="21892141" y="24370897"/>
            <a:ext cx="3124200" cy="307777"/>
          </a:xfrm>
          <a:prstGeom prst="rect">
            <a:avLst/>
          </a:prstGeom>
          <a:solidFill>
            <a:schemeClr val="bg1"/>
          </a:solidFill>
        </p:spPr>
        <p:txBody>
          <a:bodyPr wrap="square" rtlCol="0">
            <a:spAutoFit/>
          </a:bodyPr>
          <a:lstStyle/>
          <a:p>
            <a:r>
              <a:rPr lang="en-US" sz="1400" dirty="0" smtClean="0"/>
              <a:t>Time (ms) from word onset</a:t>
            </a:r>
            <a:endParaRPr lang="en-US" sz="1400" dirty="0"/>
          </a:p>
        </p:txBody>
      </p:sp>
      <p:sp>
        <p:nvSpPr>
          <p:cNvPr id="14369" name="TextBox 14368"/>
          <p:cNvSpPr txBox="1"/>
          <p:nvPr/>
        </p:nvSpPr>
        <p:spPr>
          <a:xfrm>
            <a:off x="19018548" y="24861678"/>
            <a:ext cx="8871385" cy="830997"/>
          </a:xfrm>
          <a:prstGeom prst="rect">
            <a:avLst/>
          </a:prstGeom>
          <a:noFill/>
        </p:spPr>
        <p:txBody>
          <a:bodyPr wrap="square" rtlCol="0">
            <a:spAutoFit/>
          </a:bodyPr>
          <a:lstStyle/>
          <a:p>
            <a:r>
              <a:rPr lang="en-US" sz="1600" b="1" dirty="0" smtClean="0"/>
              <a:t>Figure 3</a:t>
            </a:r>
            <a:r>
              <a:rPr lang="en-US" sz="1600" dirty="0" smtClean="0"/>
              <a:t>: Eye-gaze plot shows the proportion of looking to the target across test trials. Both the HTP and LTP conditions show a pattern that indicates word learning. Again, the LTP seems to show a higher proportion of looking but it is not significantly higher than the HTP. </a:t>
            </a:r>
            <a:endParaRPr lang="en-US" sz="1600" dirty="0"/>
          </a:p>
        </p:txBody>
      </p:sp>
      <p:sp>
        <p:nvSpPr>
          <p:cNvPr id="14370" name="TextBox 14369"/>
          <p:cNvSpPr txBox="1"/>
          <p:nvPr/>
        </p:nvSpPr>
        <p:spPr>
          <a:xfrm>
            <a:off x="18990983" y="30708600"/>
            <a:ext cx="9245150" cy="1323439"/>
          </a:xfrm>
          <a:prstGeom prst="rect">
            <a:avLst/>
          </a:prstGeom>
          <a:noFill/>
        </p:spPr>
        <p:txBody>
          <a:bodyPr wrap="square" rtlCol="0">
            <a:spAutoFit/>
          </a:bodyPr>
          <a:lstStyle/>
          <a:p>
            <a:r>
              <a:rPr lang="en-US" sz="1600" b="1" dirty="0" smtClean="0"/>
              <a:t>Figure 4: </a:t>
            </a:r>
            <a:r>
              <a:rPr lang="en-US" sz="1600" dirty="0" smtClean="0"/>
              <a:t>Proportion of shifting following word onset on target initial trials (i.e., trials in which infants were looking at the target at word onset) and on distractor initial trials (i.e., trials </a:t>
            </a:r>
            <a:r>
              <a:rPr lang="en-US" sz="1600" dirty="0"/>
              <a:t>in which infants were looking at the </a:t>
            </a:r>
            <a:r>
              <a:rPr lang="en-US" sz="1600" dirty="0" smtClean="0"/>
              <a:t>distractor </a:t>
            </a:r>
            <a:r>
              <a:rPr lang="en-US" sz="1600" dirty="0"/>
              <a:t>at word </a:t>
            </a:r>
            <a:r>
              <a:rPr lang="en-US" sz="1600" dirty="0" smtClean="0"/>
              <a:t>onset). This graph shows the typical separation expected in word learning. In distractor initial trials, infants were quick to shift their gaze to the target, and in target initial trials, the infants inhibited shifting behavior and maintained fixation on the target. </a:t>
            </a:r>
            <a:endParaRPr lang="en-US" sz="1600" b="1" dirty="0"/>
          </a:p>
        </p:txBody>
      </p:sp>
      <p:sp>
        <p:nvSpPr>
          <p:cNvPr id="14372" name="Double Bracket 14371"/>
          <p:cNvSpPr/>
          <p:nvPr/>
        </p:nvSpPr>
        <p:spPr>
          <a:xfrm>
            <a:off x="20772953" y="20574000"/>
            <a:ext cx="2238375" cy="3429000"/>
          </a:xfrm>
          <a:prstGeom prst="bracketPair">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374" name="TextBox 14373"/>
          <p:cNvSpPr txBox="1"/>
          <p:nvPr/>
        </p:nvSpPr>
        <p:spPr>
          <a:xfrm>
            <a:off x="20701877" y="21819086"/>
            <a:ext cx="2775467" cy="307777"/>
          </a:xfrm>
          <a:prstGeom prst="rect">
            <a:avLst/>
          </a:prstGeom>
          <a:noFill/>
        </p:spPr>
        <p:txBody>
          <a:bodyPr wrap="square" rtlCol="0">
            <a:spAutoFit/>
          </a:bodyPr>
          <a:lstStyle/>
          <a:p>
            <a:r>
              <a:rPr lang="en-US" sz="1200" b="1" dirty="0" smtClean="0"/>
              <a:t>Target window: 300-2000 (ms</a:t>
            </a:r>
            <a:r>
              <a:rPr lang="en-US" sz="1400" dirty="0" smtClean="0"/>
              <a:t>)</a:t>
            </a:r>
            <a:endParaRPr lang="en-US" sz="1400" dirty="0"/>
          </a:p>
        </p:txBody>
      </p:sp>
      <p:sp>
        <p:nvSpPr>
          <p:cNvPr id="14375" name="TextBox 14374"/>
          <p:cNvSpPr txBox="1"/>
          <p:nvPr/>
        </p:nvSpPr>
        <p:spPr>
          <a:xfrm>
            <a:off x="21259799" y="27918304"/>
            <a:ext cx="2009775" cy="461665"/>
          </a:xfrm>
          <a:prstGeom prst="rect">
            <a:avLst/>
          </a:prstGeom>
          <a:noFill/>
        </p:spPr>
        <p:txBody>
          <a:bodyPr wrap="square" rtlCol="0">
            <a:spAutoFit/>
          </a:bodyPr>
          <a:lstStyle/>
          <a:p>
            <a:r>
              <a:rPr lang="en-US" sz="1200" b="1" dirty="0" smtClean="0"/>
              <a:t>Target </a:t>
            </a:r>
            <a:r>
              <a:rPr lang="en-US" sz="1200" b="1" dirty="0" err="1" smtClean="0"/>
              <a:t>Windw</a:t>
            </a:r>
            <a:r>
              <a:rPr lang="en-US" sz="1200" b="1" dirty="0" smtClean="0"/>
              <a:t>: 300-200 (ms)</a:t>
            </a:r>
            <a:endParaRPr lang="en-US" sz="1200" b="1" dirty="0"/>
          </a:p>
        </p:txBody>
      </p:sp>
      <p:sp>
        <p:nvSpPr>
          <p:cNvPr id="63" name="TextBox 62"/>
          <p:cNvSpPr txBox="1"/>
          <p:nvPr/>
        </p:nvSpPr>
        <p:spPr>
          <a:xfrm rot="16200000">
            <a:off x="17427574" y="28368626"/>
            <a:ext cx="3768072" cy="523220"/>
          </a:xfrm>
          <a:prstGeom prst="rect">
            <a:avLst/>
          </a:prstGeom>
          <a:solidFill>
            <a:schemeClr val="bg1"/>
          </a:solidFill>
        </p:spPr>
        <p:txBody>
          <a:bodyPr wrap="square" rtlCol="0">
            <a:spAutoFit/>
          </a:bodyPr>
          <a:lstStyle/>
          <a:p>
            <a:pPr algn="ctr"/>
            <a:r>
              <a:rPr lang="en-US" sz="1400" dirty="0"/>
              <a:t>P</a:t>
            </a:r>
            <a:r>
              <a:rPr lang="en-US" sz="1400" b="1" dirty="0"/>
              <a:t>roportion of shifting following label onset</a:t>
            </a:r>
          </a:p>
        </p:txBody>
      </p:sp>
      <p:sp>
        <p:nvSpPr>
          <p:cNvPr id="6" name="TextBox 5"/>
          <p:cNvSpPr txBox="1"/>
          <p:nvPr/>
        </p:nvSpPr>
        <p:spPr>
          <a:xfrm>
            <a:off x="22555200" y="30271615"/>
            <a:ext cx="2461141" cy="307777"/>
          </a:xfrm>
          <a:prstGeom prst="rect">
            <a:avLst/>
          </a:prstGeom>
          <a:solidFill>
            <a:schemeClr val="bg1"/>
          </a:solidFill>
        </p:spPr>
        <p:txBody>
          <a:bodyPr wrap="square" rtlCol="0">
            <a:spAutoFit/>
          </a:bodyPr>
          <a:lstStyle/>
          <a:p>
            <a:r>
              <a:rPr lang="en-US" sz="1400" b="1" dirty="0" smtClean="0"/>
              <a:t>Time (ms) from word onset</a:t>
            </a:r>
            <a:endParaRPr lang="en-US" sz="1400" b="1" dirty="0"/>
          </a:p>
        </p:txBody>
      </p:sp>
      <p:pic>
        <p:nvPicPr>
          <p:cNvPr id="7" name="Picture 6" descr="Screen Shot 2016-04-09 at 5.26.06 PM.png"/>
          <p:cNvPicPr>
            <a:picLocks noChangeAspect="1"/>
          </p:cNvPicPr>
          <p:nvPr/>
        </p:nvPicPr>
        <p:blipFill rotWithShape="1">
          <a:blip r:embed="rId1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b="8351"/>
          <a:stretch/>
        </p:blipFill>
        <p:spPr>
          <a:xfrm>
            <a:off x="1923643" y="12510163"/>
            <a:ext cx="6207809" cy="3339437"/>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4199</TotalTime>
  <Words>2103</Words>
  <Application>Microsoft Macintosh PowerPoint</Application>
  <PresentationFormat>Custom</PresentationFormat>
  <Paragraphs>255</Paragraphs>
  <Slides>1</Slides>
  <Notes>1</Notes>
  <HiddenSlides>0</HiddenSlides>
  <MMClips>0</MMClips>
  <ScaleCrop>false</ScaleCrop>
  <HeadingPairs>
    <vt:vector size="4" baseType="variant">
      <vt:variant>
        <vt:lpstr>Design Template</vt:lpstr>
      </vt:variant>
      <vt:variant>
        <vt:i4>1</vt:i4>
      </vt:variant>
      <vt:variant>
        <vt:lpstr>Slide Titles</vt:lpstr>
      </vt:variant>
      <vt:variant>
        <vt:i4>1</vt:i4>
      </vt:variant>
    </vt:vector>
  </HeadingPairs>
  <TitlesOfParts>
    <vt:vector size="2" baseType="lpstr">
      <vt:lpstr>Office Theme</vt:lpstr>
      <vt:lpstr>Slide 1</vt:lpstr>
    </vt:vector>
  </TitlesOfParts>
  <Manager/>
  <Company>University of Illinois at Urbana-Champaign</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template v1</dc:title>
  <dc:subject/>
  <dc:creator>Creative Services at Public Affairs</dc:creator>
  <cp:keywords/>
  <dc:description/>
  <cp:lastModifiedBy>Jessica Hay</cp:lastModifiedBy>
  <cp:revision>405</cp:revision>
  <cp:lastPrinted>2009-06-18T18:06:01Z</cp:lastPrinted>
  <dcterms:created xsi:type="dcterms:W3CDTF">2016-04-11T03:02:49Z</dcterms:created>
  <dcterms:modified xsi:type="dcterms:W3CDTF">2016-04-11T03:11:20Z</dcterms:modified>
  <cp:category/>
</cp:coreProperties>
</file>