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58" r:id="rId1"/>
  </p:sldMasterIdLst>
  <p:notesMasterIdLst>
    <p:notesMasterId r:id="rId7"/>
  </p:notesMasterIdLst>
  <p:sldIdLst>
    <p:sldId id="330" r:id="rId2"/>
    <p:sldId id="334" r:id="rId3"/>
    <p:sldId id="335" r:id="rId4"/>
    <p:sldId id="336" r:id="rId5"/>
    <p:sldId id="337"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ilal, Dania" initials="BD" lastIdx="2" clrIdx="0">
    <p:extLst>
      <p:ext uri="{19B8F6BF-5375-455C-9EA6-DF929625EA0E}">
        <p15:presenceInfo xmlns:p15="http://schemas.microsoft.com/office/powerpoint/2012/main" userId="S-1-5-21-1126177620-2786831117-424237298-650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4C1A"/>
    <a:srgbClr val="001F2A"/>
    <a:srgbClr val="066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3374"/>
    <p:restoredTop sz="95872" autoAdjust="0"/>
  </p:normalViewPr>
  <p:slideViewPr>
    <p:cSldViewPr snapToGrid="0" snapToObjects="1">
      <p:cViewPr varScale="1">
        <p:scale>
          <a:sx n="125" d="100"/>
          <a:sy n="125" d="100"/>
        </p:scale>
        <p:origin x="624" y="184"/>
      </p:cViewPr>
      <p:guideLst/>
    </p:cSldViewPr>
  </p:slideViewPr>
  <p:outlineViewPr>
    <p:cViewPr>
      <p:scale>
        <a:sx n="33" d="100"/>
        <a:sy n="33" d="100"/>
      </p:scale>
      <p:origin x="0" y="-4144"/>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p:scale>
          <a:sx n="184" d="100"/>
          <a:sy n="184" d="100"/>
        </p:scale>
        <p:origin x="3208" y="-30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6054CC-371D-BF46-B7FD-DA40E042FD0A}" type="datetimeFigureOut">
              <a:rPr lang="en-US" smtClean="0"/>
              <a:t>8/23/22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571308-B370-C94D-853D-DF17FA30952A}" type="slidenum">
              <a:rPr lang="en-US" smtClean="0"/>
              <a:t>‹#›</a:t>
            </a:fld>
            <a:endParaRPr lang="en-US"/>
          </a:p>
        </p:txBody>
      </p:sp>
    </p:spTree>
    <p:extLst>
      <p:ext uri="{BB962C8B-B14F-4D97-AF65-F5344CB8AC3E}">
        <p14:creationId xmlns:p14="http://schemas.microsoft.com/office/powerpoint/2010/main" val="4102784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Ismail_al-Jazari" TargetMode="External"/><Relationship Id="rId7" Type="http://schemas.openxmlformats.org/officeDocument/2006/relationships/hyperlink" Target="http://www.worldcat.org/identities/lccn-n82020086/"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wikidata.org/wiki/Q102112338" TargetMode="External"/><Relationship Id="rId5" Type="http://schemas.openxmlformats.org/officeDocument/2006/relationships/hyperlink" Target="https://en.wikipedia.org/wiki/Upper_Mesopotamia" TargetMode="External"/><Relationship Id="rId4" Type="http://schemas.openxmlformats.org/officeDocument/2006/relationships/hyperlink" Target="https://en.wikipedia.org/wiki/Artuqid"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Presentation Note (five minutes)</a:t>
            </a:r>
          </a:p>
          <a:p>
            <a:r>
              <a:rPr lang="en-US" dirty="0"/>
              <a:t>July 16, 2021</a:t>
            </a:r>
          </a:p>
          <a:p>
            <a:r>
              <a:rPr lang="en-US" dirty="0"/>
              <a:t> </a:t>
            </a:r>
          </a:p>
          <a:p>
            <a:r>
              <a:rPr lang="en-US" dirty="0"/>
              <a:t>Title: Connecting Islamic Technology and the History of Robotics in </a:t>
            </a:r>
            <a:r>
              <a:rPr lang="en-US" dirty="0" err="1"/>
              <a:t>Wikidata</a:t>
            </a:r>
            <a:r>
              <a:rPr lang="en-US" dirty="0"/>
              <a:t> via </a:t>
            </a:r>
            <a:r>
              <a:rPr lang="en-US" dirty="0" err="1"/>
              <a:t>Wikidatabot</a:t>
            </a:r>
            <a:r>
              <a:rPr lang="en-US" dirty="0"/>
              <a:t>.</a:t>
            </a:r>
          </a:p>
          <a:p>
            <a:r>
              <a:rPr lang="en-US" dirty="0"/>
              <a:t> </a:t>
            </a:r>
          </a:p>
          <a:p>
            <a:r>
              <a:rPr lang="en-US" dirty="0"/>
              <a:t> </a:t>
            </a:r>
          </a:p>
          <a:p>
            <a:r>
              <a:rPr lang="en-US" dirty="0"/>
              <a:t>Good morning, </a:t>
            </a:r>
            <a:r>
              <a:rPr lang="en-US" dirty="0" err="1"/>
              <a:t>sabah</a:t>
            </a:r>
            <a:r>
              <a:rPr lang="en-US" dirty="0"/>
              <a:t> el </a:t>
            </a:r>
            <a:r>
              <a:rPr lang="en-US" dirty="0" err="1"/>
              <a:t>kheir</a:t>
            </a:r>
            <a:r>
              <a:rPr lang="en-US" dirty="0"/>
              <a:t>, </a:t>
            </a:r>
            <a:r>
              <a:rPr lang="en-US" dirty="0" err="1"/>
              <a:t>ni</a:t>
            </a:r>
            <a:r>
              <a:rPr lang="en-US" dirty="0"/>
              <a:t> </a:t>
            </a:r>
            <a:r>
              <a:rPr lang="en-US" dirty="0" err="1"/>
              <a:t>hao</a:t>
            </a:r>
            <a:r>
              <a:rPr lang="en-US" dirty="0"/>
              <a:t> and ola. </a:t>
            </a:r>
          </a:p>
          <a:p>
            <a:r>
              <a:rPr lang="en-US" dirty="0"/>
              <a:t> </a:t>
            </a:r>
          </a:p>
          <a:p>
            <a:r>
              <a:rPr lang="en-US" dirty="0"/>
              <a:t>My name is </a:t>
            </a:r>
            <a:r>
              <a:rPr lang="en-US" dirty="0" err="1"/>
              <a:t>Anchalee</a:t>
            </a:r>
            <a:r>
              <a:rPr lang="en-US" dirty="0"/>
              <a:t> </a:t>
            </a:r>
            <a:r>
              <a:rPr lang="en-US" dirty="0" err="1"/>
              <a:t>Panigabutra</a:t>
            </a:r>
            <a:r>
              <a:rPr lang="en-US" dirty="0"/>
              <a:t>-Roberts with the Thai nickname, Joy. I’m the Head of Cataloging at the University of Tennessee Libraries on our beautiful Knoxville campus here. Today I will share with you my project during this IDEA Institute on AI. </a:t>
            </a:r>
          </a:p>
          <a:p>
            <a:r>
              <a:rPr lang="en-US" dirty="0"/>
              <a:t> </a:t>
            </a:r>
          </a:p>
          <a:p>
            <a:endParaRPr lang="en-US" dirty="0"/>
          </a:p>
        </p:txBody>
      </p:sp>
      <p:sp>
        <p:nvSpPr>
          <p:cNvPr id="4" name="Slide Number Placeholder 3"/>
          <p:cNvSpPr>
            <a:spLocks noGrp="1"/>
          </p:cNvSpPr>
          <p:nvPr>
            <p:ph type="sldNum" sz="quarter" idx="5"/>
          </p:nvPr>
        </p:nvSpPr>
        <p:spPr/>
        <p:txBody>
          <a:bodyPr/>
          <a:lstStyle/>
          <a:p>
            <a:fld id="{34571308-B370-C94D-853D-DF17FA30952A}" type="slidenum">
              <a:rPr lang="en-US" smtClean="0"/>
              <a:t>1</a:t>
            </a:fld>
            <a:endParaRPr lang="en-US"/>
          </a:p>
        </p:txBody>
      </p:sp>
    </p:spTree>
    <p:extLst>
      <p:ext uri="{BB962C8B-B14F-4D97-AF65-F5344CB8AC3E}">
        <p14:creationId xmlns:p14="http://schemas.microsoft.com/office/powerpoint/2010/main" val="626124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571308-B370-C94D-853D-DF17FA30952A}" type="slidenum">
              <a:rPr lang="en-US" smtClean="0"/>
              <a:t>2</a:t>
            </a:fld>
            <a:endParaRPr lang="en-US" dirty="0"/>
          </a:p>
        </p:txBody>
      </p:sp>
    </p:spTree>
    <p:extLst>
      <p:ext uri="{BB962C8B-B14F-4D97-AF65-F5344CB8AC3E}">
        <p14:creationId xmlns:p14="http://schemas.microsoft.com/office/powerpoint/2010/main" val="1789993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54450"/>
          </a:xfrm>
        </p:spPr>
        <p:txBody>
          <a:bodyPr/>
          <a:lstStyle/>
          <a:p>
            <a:r>
              <a:rPr lang="en-US" dirty="0"/>
              <a:t>My current study is on the connection between the history of robotics and Islamic technology. I focused on early Muslim inventors, such as </a:t>
            </a:r>
            <a:r>
              <a:rPr lang="en-US" dirty="0">
                <a:hlinkClick r:id="rId3"/>
              </a:rPr>
              <a:t>al-Jazari</a:t>
            </a:r>
            <a:r>
              <a:rPr lang="en-US" dirty="0"/>
              <a:t>, from </a:t>
            </a:r>
            <a:r>
              <a:rPr lang="en-US" dirty="0">
                <a:hlinkClick r:id="rId4" tooltip="Artuqid"/>
              </a:rPr>
              <a:t>Artuqid Dynasty</a:t>
            </a:r>
            <a:r>
              <a:rPr lang="en-US" dirty="0"/>
              <a:t> of </a:t>
            </a:r>
            <a:r>
              <a:rPr lang="en-US" dirty="0">
                <a:hlinkClick r:id="rId5" tooltip="Upper Mesopotamia"/>
              </a:rPr>
              <a:t>Jazira</a:t>
            </a:r>
            <a:r>
              <a:rPr lang="en-US" dirty="0"/>
              <a:t> in Mesopotamia (modern day Iraq, Syria and Turkey) who is considered to be the father of robotics based on his manuscript </a:t>
            </a:r>
            <a:r>
              <a:rPr lang="en-US" dirty="0">
                <a:hlinkClick r:id="rId6"/>
              </a:rPr>
              <a:t>treaty</a:t>
            </a:r>
            <a:r>
              <a:rPr lang="en-US" dirty="0"/>
              <a:t> , al-</a:t>
            </a:r>
            <a:r>
              <a:rPr lang="en-US" dirty="0" err="1"/>
              <a:t>Jāmiʻ</a:t>
            </a:r>
            <a:r>
              <a:rPr lang="en-US" dirty="0"/>
              <a:t> </a:t>
            </a:r>
            <a:r>
              <a:rPr lang="en-US" dirty="0" err="1"/>
              <a:t>bayna</a:t>
            </a:r>
            <a:r>
              <a:rPr lang="en-US" dirty="0"/>
              <a:t> al-</a:t>
            </a:r>
            <a:r>
              <a:rPr lang="en-US" dirty="0" err="1"/>
              <a:t>ʻilm</a:t>
            </a:r>
            <a:r>
              <a:rPr lang="en-US" dirty="0"/>
              <a:t> </a:t>
            </a:r>
            <a:r>
              <a:rPr lang="en-US" dirty="0" err="1"/>
              <a:t>wa</a:t>
            </a:r>
            <a:r>
              <a:rPr lang="en-US" dirty="0"/>
              <a:t>-al-</a:t>
            </a:r>
            <a:r>
              <a:rPr lang="en-US" dirty="0" err="1"/>
              <a:t>ʻamal</a:t>
            </a:r>
            <a:r>
              <a:rPr lang="en-US" dirty="0"/>
              <a:t> al-</a:t>
            </a:r>
            <a:r>
              <a:rPr lang="en-US" dirty="0" err="1"/>
              <a:t>nāfiʻ</a:t>
            </a:r>
            <a:r>
              <a:rPr lang="en-US" dirty="0"/>
              <a:t> </a:t>
            </a:r>
            <a:r>
              <a:rPr lang="en-US" dirty="0" err="1"/>
              <a:t>fī</a:t>
            </a:r>
            <a:r>
              <a:rPr lang="en-US" dirty="0"/>
              <a:t> </a:t>
            </a:r>
            <a:r>
              <a:rPr lang="en-US" dirty="0" err="1"/>
              <a:t>ṣināʻat</a:t>
            </a:r>
            <a:r>
              <a:rPr lang="en-US" dirty="0"/>
              <a:t> al-</a:t>
            </a:r>
            <a:r>
              <a:rPr lang="en-US" dirty="0" err="1"/>
              <a:t>ḥiyal</a:t>
            </a:r>
            <a:r>
              <a:rPr lang="en-US" dirty="0"/>
              <a:t>, published after his passing in 1206, translated by </a:t>
            </a:r>
            <a:r>
              <a:rPr lang="en-US" dirty="0">
                <a:hlinkClick r:id="rId7"/>
              </a:rPr>
              <a:t>Donald R. Hill</a:t>
            </a:r>
            <a:r>
              <a:rPr lang="en-US" u="sng" dirty="0"/>
              <a:t>, a </a:t>
            </a:r>
            <a:r>
              <a:rPr lang="en-US" dirty="0"/>
              <a:t>British engineer and scholar on Islamic technology, with the title, the </a:t>
            </a:r>
            <a:r>
              <a:rPr lang="en-US" i="1" dirty="0"/>
              <a:t>Book of Knowledge of Ingenious Mechanical Devices</a:t>
            </a:r>
            <a:r>
              <a:rPr lang="en-US" dirty="0"/>
              <a:t> in 1974. </a:t>
            </a:r>
          </a:p>
          <a:p>
            <a:r>
              <a:rPr lang="en-US" dirty="0"/>
              <a:t> </a:t>
            </a:r>
          </a:p>
          <a:p>
            <a:r>
              <a:rPr lang="en-US" dirty="0"/>
              <a:t>Here is one of his famous invention called the elephant clock, or this elaborate structure with multiple moving parts using hydro power, starting from a water basin with a deep bowl with a hole in it to start all the actions. This bowl floats above the water at the beginning. When the water fills up the bowl, it will sink and pull a string that start to create the movements throughout the structure to hit the drum to tell a half or full hour. </a:t>
            </a:r>
          </a:p>
          <a:p>
            <a:r>
              <a:rPr lang="en-US" dirty="0"/>
              <a:t> </a:t>
            </a:r>
          </a:p>
          <a:p>
            <a:r>
              <a:rPr lang="en-US" dirty="0"/>
              <a:t>You can see the new exhibit at the Istanbul Museum that recreate the devices from his book via the link to a </a:t>
            </a:r>
            <a:r>
              <a:rPr lang="en-US" dirty="0" err="1"/>
              <a:t>Youtube</a:t>
            </a:r>
            <a:r>
              <a:rPr lang="en-US" dirty="0"/>
              <a:t> video. </a:t>
            </a:r>
          </a:p>
          <a:p>
            <a:r>
              <a:rPr lang="en-US" dirty="0"/>
              <a:t> </a:t>
            </a:r>
          </a:p>
          <a:p>
            <a:r>
              <a:rPr lang="en-US" dirty="0"/>
              <a:t>The manuscript from 1206 is now in the </a:t>
            </a:r>
            <a:r>
              <a:rPr lang="en-US" dirty="0" err="1"/>
              <a:t>Bodeliean</a:t>
            </a:r>
            <a:r>
              <a:rPr lang="en-US" dirty="0"/>
              <a:t> Libraries, University of Oxford in United Kingdom.  </a:t>
            </a:r>
          </a:p>
          <a:p>
            <a:endParaRPr lang="en-US" dirty="0"/>
          </a:p>
        </p:txBody>
      </p:sp>
      <p:sp>
        <p:nvSpPr>
          <p:cNvPr id="4" name="Slide Number Placeholder 3"/>
          <p:cNvSpPr>
            <a:spLocks noGrp="1"/>
          </p:cNvSpPr>
          <p:nvPr>
            <p:ph type="sldNum" sz="quarter" idx="5"/>
          </p:nvPr>
        </p:nvSpPr>
        <p:spPr/>
        <p:txBody>
          <a:bodyPr/>
          <a:lstStyle/>
          <a:p>
            <a:fld id="{34571308-B370-C94D-853D-DF17FA30952A}" type="slidenum">
              <a:rPr lang="en-US" smtClean="0"/>
              <a:t>3</a:t>
            </a:fld>
            <a:endParaRPr lang="en-US"/>
          </a:p>
        </p:txBody>
      </p:sp>
    </p:spTree>
    <p:extLst>
      <p:ext uri="{BB962C8B-B14F-4D97-AF65-F5344CB8AC3E}">
        <p14:creationId xmlns:p14="http://schemas.microsoft.com/office/powerpoint/2010/main" val="3805321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institute, I explored tools to build knowledge graphs for my current research on robotics and Islamic technology in </a:t>
            </a:r>
            <a:r>
              <a:rPr lang="en-US" dirty="0" err="1"/>
              <a:t>Wikidata</a:t>
            </a:r>
            <a:r>
              <a:rPr lang="en-US" dirty="0"/>
              <a:t>. </a:t>
            </a:r>
          </a:p>
          <a:p>
            <a:r>
              <a:rPr lang="en-US" dirty="0"/>
              <a:t> </a:t>
            </a:r>
          </a:p>
          <a:p>
            <a:r>
              <a:rPr lang="en-US" dirty="0"/>
              <a:t>My project would demonstrate how linked data can reveal interdisciplinary connections among our library collections for our users as well as connecting them to the linked open data beyond our collections. </a:t>
            </a:r>
          </a:p>
          <a:p>
            <a:r>
              <a:rPr lang="en-US" dirty="0"/>
              <a:t> </a:t>
            </a:r>
          </a:p>
          <a:p>
            <a:r>
              <a:rPr lang="en-US" dirty="0"/>
              <a:t>Prior to this institute, I worked on a small project with Iman </a:t>
            </a:r>
            <a:r>
              <a:rPr lang="en-US" dirty="0" err="1"/>
              <a:t>Dagher</a:t>
            </a:r>
            <a:r>
              <a:rPr lang="en-US" dirty="0"/>
              <a:t>, Arabic &amp; Islamic Studies Catalog Librarian at UCLA Libraries for a presentation at Semantic Web in Libraries Conference last year. I added al-</a:t>
            </a:r>
            <a:r>
              <a:rPr lang="en-US" dirty="0" err="1"/>
              <a:t>Jazari’s</a:t>
            </a:r>
            <a:r>
              <a:rPr lang="en-US" dirty="0"/>
              <a:t> subject areas including automaton and his works and related materials to </a:t>
            </a:r>
            <a:r>
              <a:rPr lang="en-US" dirty="0" err="1"/>
              <a:t>Wikidata</a:t>
            </a:r>
            <a:r>
              <a:rPr lang="en-US" dirty="0"/>
              <a:t>. </a:t>
            </a:r>
          </a:p>
          <a:p>
            <a:r>
              <a:rPr lang="en-US" dirty="0"/>
              <a:t> </a:t>
            </a:r>
          </a:p>
          <a:p>
            <a:r>
              <a:rPr lang="en-US" dirty="0"/>
              <a:t>The impact on this work added to the subject clustering and change the visualization of the network concept on ‘automaton’ in Scholia which is a tool within </a:t>
            </a:r>
            <a:r>
              <a:rPr lang="en-US" dirty="0" err="1"/>
              <a:t>Wikidata</a:t>
            </a:r>
            <a:r>
              <a:rPr lang="en-US" dirty="0"/>
              <a:t> for data visualization of scholarly publications as you can see here. </a:t>
            </a:r>
          </a:p>
          <a:p>
            <a:r>
              <a:rPr lang="en-US" dirty="0"/>
              <a:t> </a:t>
            </a:r>
          </a:p>
          <a:p>
            <a:r>
              <a:rPr lang="en-US" dirty="0"/>
              <a:t>My addition of al-</a:t>
            </a:r>
            <a:r>
              <a:rPr lang="en-US" dirty="0" err="1"/>
              <a:t>Jazari’s</a:t>
            </a:r>
            <a:r>
              <a:rPr lang="en-US" dirty="0"/>
              <a:t> expertise in </a:t>
            </a:r>
            <a:r>
              <a:rPr lang="en-US" dirty="0" err="1"/>
              <a:t>Wikidata</a:t>
            </a:r>
            <a:r>
              <a:rPr lang="en-US" dirty="0"/>
              <a:t> ‘automaton’ changed the dynamics of the knowledge graph on this subject in Scholia. </a:t>
            </a:r>
          </a:p>
          <a:p>
            <a:endParaRPr lang="en-US" dirty="0"/>
          </a:p>
          <a:p>
            <a:endParaRPr lang="en-US" dirty="0"/>
          </a:p>
        </p:txBody>
      </p:sp>
      <p:sp>
        <p:nvSpPr>
          <p:cNvPr id="4" name="Slide Number Placeholder 3"/>
          <p:cNvSpPr>
            <a:spLocks noGrp="1"/>
          </p:cNvSpPr>
          <p:nvPr>
            <p:ph type="sldNum" sz="quarter" idx="5"/>
          </p:nvPr>
        </p:nvSpPr>
        <p:spPr/>
        <p:txBody>
          <a:bodyPr/>
          <a:lstStyle/>
          <a:p>
            <a:fld id="{34571308-B370-C94D-853D-DF17FA30952A}" type="slidenum">
              <a:rPr lang="en-US" smtClean="0"/>
              <a:t>4</a:t>
            </a:fld>
            <a:endParaRPr lang="en-US"/>
          </a:p>
        </p:txBody>
      </p:sp>
    </p:spTree>
    <p:extLst>
      <p:ext uri="{BB962C8B-B14F-4D97-AF65-F5344CB8AC3E}">
        <p14:creationId xmlns:p14="http://schemas.microsoft.com/office/powerpoint/2010/main" val="37926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68800"/>
          </a:xfrm>
        </p:spPr>
        <p:txBody>
          <a:bodyPr/>
          <a:lstStyle/>
          <a:p>
            <a:r>
              <a:rPr lang="en-US" dirty="0"/>
              <a:t>During the institute, the tool I explored is called </a:t>
            </a:r>
            <a:r>
              <a:rPr lang="en-US" b="1" dirty="0" err="1"/>
              <a:t>VanderBot</a:t>
            </a:r>
            <a:r>
              <a:rPr lang="en-US" dirty="0"/>
              <a:t>, a Python script created by Steven </a:t>
            </a:r>
            <a:r>
              <a:rPr lang="en-US" dirty="0" err="1"/>
              <a:t>Baskauf</a:t>
            </a:r>
            <a:r>
              <a:rPr lang="en-US" dirty="0"/>
              <a:t>, Data Science and Data Curation Specialist, Heard Libraries, Vanderbilt University to batch process data input in Excel/csv file format into </a:t>
            </a:r>
            <a:r>
              <a:rPr lang="en-US" dirty="0" err="1"/>
              <a:t>Wikidata</a:t>
            </a:r>
            <a:r>
              <a:rPr lang="en-US" dirty="0"/>
              <a:t>. </a:t>
            </a:r>
          </a:p>
          <a:p>
            <a:endParaRPr lang="en-US" dirty="0"/>
          </a:p>
          <a:p>
            <a:r>
              <a:rPr lang="en-US" dirty="0"/>
              <a:t>The additional benefit is to use </a:t>
            </a:r>
            <a:r>
              <a:rPr lang="en-US" dirty="0" err="1"/>
              <a:t>Wikidata</a:t>
            </a:r>
            <a:r>
              <a:rPr lang="en-US" dirty="0"/>
              <a:t> we create via </a:t>
            </a:r>
            <a:r>
              <a:rPr lang="en-US" dirty="0" err="1"/>
              <a:t>VanderBot</a:t>
            </a:r>
            <a:r>
              <a:rPr lang="en-US" dirty="0"/>
              <a:t> to create name authorities to add to the Library of Congress Name Authority File with a new macro created by Gary Strawn, from Northwestern University Libraries, to generate data and URIs from </a:t>
            </a:r>
            <a:r>
              <a:rPr lang="en-US" dirty="0" err="1"/>
              <a:t>Wikidata</a:t>
            </a:r>
            <a:r>
              <a:rPr lang="en-US" dirty="0"/>
              <a:t> to add to LC authority file.</a:t>
            </a:r>
          </a:p>
          <a:p>
            <a:r>
              <a:rPr lang="en-US" dirty="0"/>
              <a:t> </a:t>
            </a:r>
          </a:p>
          <a:p>
            <a:r>
              <a:rPr lang="en-US" dirty="0"/>
              <a:t>To work on this project, I took the online tutorial Steve </a:t>
            </a:r>
            <a:r>
              <a:rPr lang="en-US" dirty="0" err="1"/>
              <a:t>Baskauf</a:t>
            </a:r>
            <a:r>
              <a:rPr lang="en-US" dirty="0"/>
              <a:t> created for </a:t>
            </a:r>
            <a:r>
              <a:rPr lang="en-US" dirty="0" err="1"/>
              <a:t>VanderBot</a:t>
            </a:r>
            <a:r>
              <a:rPr lang="en-US" dirty="0"/>
              <a:t> and tried to get the result to work in </a:t>
            </a:r>
            <a:r>
              <a:rPr lang="en-US" dirty="0" err="1"/>
              <a:t>Wikidata</a:t>
            </a:r>
            <a:r>
              <a:rPr lang="en-US" dirty="0"/>
              <a:t> sandbox. I needed to work with Python in my computer terminal to run the </a:t>
            </a:r>
            <a:r>
              <a:rPr lang="en-US" dirty="0" err="1"/>
              <a:t>VanderBot</a:t>
            </a:r>
            <a:r>
              <a:rPr lang="en-US" dirty="0"/>
              <a:t> Python script. It also needed the json file for the metadata, the actual data and metadata that you need to create in .csv and then convert the data into the Python script. </a:t>
            </a:r>
          </a:p>
          <a:p>
            <a:r>
              <a:rPr lang="en-US" dirty="0"/>
              <a:t>Then I could run </a:t>
            </a:r>
            <a:r>
              <a:rPr lang="en-US" dirty="0" err="1"/>
              <a:t>VanderBot</a:t>
            </a:r>
            <a:r>
              <a:rPr lang="en-US" dirty="0"/>
              <a:t> to add my new data into </a:t>
            </a:r>
            <a:r>
              <a:rPr lang="en-US" dirty="0" err="1"/>
              <a:t>Wikidata</a:t>
            </a:r>
            <a:r>
              <a:rPr lang="en-US" dirty="0"/>
              <a:t>. </a:t>
            </a:r>
          </a:p>
          <a:p>
            <a:r>
              <a:rPr lang="en-US" dirty="0"/>
              <a:t> </a:t>
            </a:r>
          </a:p>
          <a:p>
            <a:r>
              <a:rPr lang="en-US" dirty="0"/>
              <a:t>It took me twice to get it right. Here I could add my test metadata as you can see in the </a:t>
            </a:r>
            <a:r>
              <a:rPr lang="en-US" dirty="0" err="1"/>
              <a:t>Wikidata</a:t>
            </a:r>
            <a:r>
              <a:rPr lang="en-US" dirty="0"/>
              <a:t> Sandbox’s results. After the institute I will contact Steve </a:t>
            </a:r>
            <a:r>
              <a:rPr lang="en-US" dirty="0" err="1"/>
              <a:t>Baskauf</a:t>
            </a:r>
            <a:r>
              <a:rPr lang="en-US" dirty="0"/>
              <a:t> for his help with adding the Arabic script to our data model. </a:t>
            </a:r>
          </a:p>
          <a:p>
            <a:endParaRPr lang="en-US" dirty="0"/>
          </a:p>
          <a:p>
            <a:r>
              <a:rPr lang="en-US" dirty="0"/>
              <a:t>Thank you so much again to all involved in this institute. I truly, truly appreciate this opportunity to learn about AIs in the libraries and also for the time and opportunity to test </a:t>
            </a:r>
            <a:r>
              <a:rPr lang="en-US" dirty="0" err="1"/>
              <a:t>VanderBot</a:t>
            </a:r>
            <a:r>
              <a:rPr lang="en-US" dirty="0"/>
              <a:t> for my own projects. I will also treasure the friendship I created during this institute. Thank you so much. </a:t>
            </a:r>
          </a:p>
          <a:p>
            <a:endParaRPr lang="en-US" dirty="0"/>
          </a:p>
          <a:p>
            <a:r>
              <a:rPr lang="en-US" dirty="0"/>
              <a:t> </a:t>
            </a:r>
          </a:p>
        </p:txBody>
      </p:sp>
      <p:sp>
        <p:nvSpPr>
          <p:cNvPr id="4" name="Slide Number Placeholder 3"/>
          <p:cNvSpPr>
            <a:spLocks noGrp="1"/>
          </p:cNvSpPr>
          <p:nvPr>
            <p:ph type="sldNum" sz="quarter" idx="5"/>
          </p:nvPr>
        </p:nvSpPr>
        <p:spPr/>
        <p:txBody>
          <a:bodyPr/>
          <a:lstStyle/>
          <a:p>
            <a:fld id="{34571308-B370-C94D-853D-DF17FA30952A}" type="slidenum">
              <a:rPr lang="en-US" smtClean="0"/>
              <a:t>5</a:t>
            </a:fld>
            <a:endParaRPr lang="en-US"/>
          </a:p>
        </p:txBody>
      </p:sp>
    </p:spTree>
    <p:extLst>
      <p:ext uri="{BB962C8B-B14F-4D97-AF65-F5344CB8AC3E}">
        <p14:creationId xmlns:p14="http://schemas.microsoft.com/office/powerpoint/2010/main" val="2265798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8" y="3956281"/>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grpSp>
        <p:nvGrpSpPr>
          <p:cNvPr id="9" name="Group 8"/>
          <p:cNvGrpSpPr/>
          <p:nvPr/>
        </p:nvGrpSpPr>
        <p:grpSpPr>
          <a:xfrm>
            <a:off x="752859" y="744471"/>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81623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7"/>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501487" y="6453386"/>
            <a:ext cx="1204572" cy="404614"/>
          </a:xfrm>
          <a:prstGeom prst="rect">
            <a:avLst/>
          </a:prstGeom>
        </p:spPr>
        <p:txBody>
          <a:bodyPr/>
          <a:lstStyle/>
          <a:p>
            <a:fld id="{475CE56E-8E5F-4198-94D9-2D55E9FB0765}" type="datetime1">
              <a:rPr lang="en-US" smtClean="0"/>
              <a:t>8/23/22</a:t>
            </a:fld>
            <a:endParaRPr lang="en-US" dirty="0"/>
          </a:p>
        </p:txBody>
      </p:sp>
      <p:sp>
        <p:nvSpPr>
          <p:cNvPr id="5" name="Footer Placeholder 4"/>
          <p:cNvSpPr>
            <a:spLocks noGrp="1"/>
          </p:cNvSpPr>
          <p:nvPr>
            <p:ph type="ftr" sz="quarter" idx="11"/>
          </p:nvPr>
        </p:nvSpPr>
        <p:spPr>
          <a:xfrm>
            <a:off x="2893565" y="6453386"/>
            <a:ext cx="6280831" cy="404614"/>
          </a:xfrm>
          <a:prstGeom prst="rect">
            <a:avLst/>
          </a:prstGeom>
        </p:spPr>
        <p:txBody>
          <a:bodyPr/>
          <a:lstStyle/>
          <a:p>
            <a:r>
              <a:rPr lang="en-US"/>
              <a:t>Lebanese Library Association IFLA Oceania Section Conference May 18-20</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5587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2" y="624156"/>
            <a:ext cx="1565767"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1"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501487" y="6453386"/>
            <a:ext cx="1204572" cy="404614"/>
          </a:xfrm>
          <a:prstGeom prst="rect">
            <a:avLst/>
          </a:prstGeom>
        </p:spPr>
        <p:txBody>
          <a:bodyPr/>
          <a:lstStyle/>
          <a:p>
            <a:fld id="{D27508EB-3758-480B-9900-FD8885A2FB22}" type="datetime1">
              <a:rPr lang="en-US" smtClean="0"/>
              <a:t>8/23/22</a:t>
            </a:fld>
            <a:endParaRPr lang="en-US" dirty="0"/>
          </a:p>
        </p:txBody>
      </p:sp>
      <p:sp>
        <p:nvSpPr>
          <p:cNvPr id="5" name="Footer Placeholder 4"/>
          <p:cNvSpPr>
            <a:spLocks noGrp="1"/>
          </p:cNvSpPr>
          <p:nvPr>
            <p:ph type="ftr" sz="quarter" idx="11"/>
          </p:nvPr>
        </p:nvSpPr>
        <p:spPr>
          <a:xfrm>
            <a:off x="2893565" y="6453386"/>
            <a:ext cx="6280831" cy="404614"/>
          </a:xfrm>
          <a:prstGeom prst="rect">
            <a:avLst/>
          </a:prstGeom>
        </p:spPr>
        <p:txBody>
          <a:bodyPr/>
          <a:lstStyle/>
          <a:p>
            <a:r>
              <a:rPr lang="en-US"/>
              <a:t>Lebanese Library Association IFLA Oceania Section Conference May 18-20</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542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8734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2"/>
            <a:ext cx="9612971" cy="2852737"/>
          </a:xfrm>
        </p:spPr>
        <p:txBody>
          <a:bodyPr anchor="b">
            <a:normAutofit/>
          </a:bodyPr>
          <a:lstStyle>
            <a:lvl1pPr algn="r">
              <a:defRPr sz="7200" cap="all"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9" y="6453386"/>
            <a:ext cx="1622409" cy="404614"/>
          </a:xfrm>
          <a:prstGeom prst="rect">
            <a:avLst/>
          </a:prstGeom>
        </p:spPr>
        <p:txBody>
          <a:bodyPr/>
          <a:lstStyle>
            <a:lvl1pPr>
              <a:defRPr>
                <a:solidFill>
                  <a:schemeClr val="tx2"/>
                </a:solidFill>
              </a:defRPr>
            </a:lvl1pPr>
          </a:lstStyle>
          <a:p>
            <a:fld id="{399D83F0-D5DD-4D03-84D0-6A60A7E7F88C}" type="datetime1">
              <a:rPr lang="en-US" smtClean="0"/>
              <a:t>8/23/22</a:t>
            </a:fld>
            <a:endParaRPr lang="en-US" dirty="0"/>
          </a:p>
        </p:txBody>
      </p:sp>
      <p:sp>
        <p:nvSpPr>
          <p:cNvPr id="5" name="Footer Placeholder 4"/>
          <p:cNvSpPr>
            <a:spLocks noGrp="1"/>
          </p:cNvSpPr>
          <p:nvPr>
            <p:ph type="ftr" sz="quarter" idx="11"/>
          </p:nvPr>
        </p:nvSpPr>
        <p:spPr>
          <a:xfrm>
            <a:off x="2584313" y="6453386"/>
            <a:ext cx="7023377" cy="404614"/>
          </a:xfrm>
          <a:prstGeom prst="rect">
            <a:avLst/>
          </a:prstGeom>
        </p:spPr>
        <p:txBody>
          <a:bodyPr/>
          <a:lstStyle>
            <a:lvl1pPr algn="ctr">
              <a:defRPr>
                <a:solidFill>
                  <a:schemeClr val="tx2"/>
                </a:solidFill>
              </a:defRPr>
            </a:lvl1pPr>
          </a:lstStyle>
          <a:p>
            <a:r>
              <a:rPr lang="en-US" dirty="0"/>
              <a:t>Lebanese Library Association/ IFLA Oceania Section Conference May 18-20</a:t>
            </a: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r>
              <a:rPr lang="en-US" dirty="0"/>
              <a:t>1</a:t>
            </a:r>
          </a:p>
        </p:txBody>
      </p:sp>
      <p:sp>
        <p:nvSpPr>
          <p:cNvPr id="7" name="Freeform 6" title="Crop Mark"/>
          <p:cNvSpPr/>
          <p:nvPr/>
        </p:nvSpPr>
        <p:spPr bwMode="auto">
          <a:xfrm>
            <a:off x="8151963"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227699807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227850" y="1739591"/>
            <a:ext cx="4868151" cy="4127810"/>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628755" y="1739593"/>
            <a:ext cx="4868151" cy="41278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1501487" y="6453386"/>
            <a:ext cx="1204572" cy="404614"/>
          </a:xfrm>
          <a:prstGeom prst="rect">
            <a:avLst/>
          </a:prstGeom>
        </p:spPr>
        <p:txBody>
          <a:bodyPr/>
          <a:lstStyle/>
          <a:p>
            <a:fld id="{59BBF251-74FA-48DC-AA34-4D7B1464A80E}" type="datetime1">
              <a:rPr lang="en-US" smtClean="0"/>
              <a:t>8/23/22</a:t>
            </a:fld>
            <a:endParaRPr lang="en-US" dirty="0"/>
          </a:p>
        </p:txBody>
      </p:sp>
      <p:sp>
        <p:nvSpPr>
          <p:cNvPr id="6" name="Footer Placeholder 5"/>
          <p:cNvSpPr>
            <a:spLocks noGrp="1"/>
          </p:cNvSpPr>
          <p:nvPr>
            <p:ph type="ftr" sz="quarter" idx="11"/>
          </p:nvPr>
        </p:nvSpPr>
        <p:spPr>
          <a:xfrm>
            <a:off x="2893565" y="6453386"/>
            <a:ext cx="6280831" cy="404614"/>
          </a:xfrm>
          <a:prstGeom prst="rect">
            <a:avLst/>
          </a:prstGeom>
        </p:spPr>
        <p:txBody>
          <a:bodyPr/>
          <a:lstStyle/>
          <a:p>
            <a:r>
              <a:rPr lang="en-US"/>
              <a:t>Lebanese Library Association IFLA Oceania Section Conference May 18-20</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0842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95400" y="268978"/>
            <a:ext cx="10446835" cy="957656"/>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295400" y="1526825"/>
            <a:ext cx="5092696"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1" y="2491168"/>
            <a:ext cx="5092697" cy="3418978"/>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49536" y="1526825"/>
            <a:ext cx="5092699"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649536" y="2491168"/>
            <a:ext cx="5092699" cy="3418978"/>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1501487" y="6453386"/>
            <a:ext cx="1204572" cy="404614"/>
          </a:xfrm>
          <a:prstGeom prst="rect">
            <a:avLst/>
          </a:prstGeom>
        </p:spPr>
        <p:txBody>
          <a:bodyPr/>
          <a:lstStyle/>
          <a:p>
            <a:fld id="{EACF65C7-735E-4930-8C0C-FE7F02BF8C23}" type="datetime1">
              <a:rPr lang="en-US" smtClean="0"/>
              <a:t>8/23/22</a:t>
            </a:fld>
            <a:endParaRPr lang="en-US" dirty="0"/>
          </a:p>
        </p:txBody>
      </p:sp>
      <p:sp>
        <p:nvSpPr>
          <p:cNvPr id="8" name="Footer Placeholder 7"/>
          <p:cNvSpPr>
            <a:spLocks noGrp="1"/>
          </p:cNvSpPr>
          <p:nvPr>
            <p:ph type="ftr" sz="quarter" idx="11"/>
          </p:nvPr>
        </p:nvSpPr>
        <p:spPr>
          <a:xfrm>
            <a:off x="2893565" y="6453386"/>
            <a:ext cx="6280831" cy="404614"/>
          </a:xfrm>
          <a:prstGeom prst="rect">
            <a:avLst/>
          </a:prstGeom>
        </p:spPr>
        <p:txBody>
          <a:bodyPr/>
          <a:lstStyle/>
          <a:p>
            <a:r>
              <a:rPr lang="en-US"/>
              <a:t>Lebanese Library Association IFLA Oceania Section Conference May 18-20</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2229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1501487" y="6453386"/>
            <a:ext cx="1204572" cy="404614"/>
          </a:xfrm>
          <a:prstGeom prst="rect">
            <a:avLst/>
          </a:prstGeom>
        </p:spPr>
        <p:txBody>
          <a:bodyPr/>
          <a:lstStyle/>
          <a:p>
            <a:fld id="{F8210482-AFC7-473D-8133-B844D434F57C}" type="datetime1">
              <a:rPr lang="en-US" smtClean="0"/>
              <a:t>8/23/22</a:t>
            </a:fld>
            <a:endParaRPr lang="en-US" dirty="0"/>
          </a:p>
        </p:txBody>
      </p:sp>
      <p:sp>
        <p:nvSpPr>
          <p:cNvPr id="4" name="Footer Placeholder 3"/>
          <p:cNvSpPr>
            <a:spLocks noGrp="1"/>
          </p:cNvSpPr>
          <p:nvPr>
            <p:ph type="ftr" sz="quarter" idx="11"/>
          </p:nvPr>
        </p:nvSpPr>
        <p:spPr>
          <a:xfrm>
            <a:off x="2893565" y="6453386"/>
            <a:ext cx="6280831" cy="404614"/>
          </a:xfrm>
          <a:prstGeom prst="rect">
            <a:avLst/>
          </a:prstGeom>
        </p:spPr>
        <p:txBody>
          <a:bodyPr/>
          <a:lstStyle/>
          <a:p>
            <a:r>
              <a:rPr lang="en-US"/>
              <a:t>Lebanese Library Association IFLA Oceania Section Conference May 18-20</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76957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01487" y="6453386"/>
            <a:ext cx="1204572" cy="404614"/>
          </a:xfrm>
          <a:prstGeom prst="rect">
            <a:avLst/>
          </a:prstGeom>
        </p:spPr>
        <p:txBody>
          <a:bodyPr/>
          <a:lstStyle/>
          <a:p>
            <a:fld id="{42AA7CEE-D20E-4824-A526-AF4B3EF170D0}" type="datetime1">
              <a:rPr lang="en-US" smtClean="0"/>
              <a:t>8/23/22</a:t>
            </a:fld>
            <a:endParaRPr lang="en-US" dirty="0"/>
          </a:p>
        </p:txBody>
      </p:sp>
      <p:sp>
        <p:nvSpPr>
          <p:cNvPr id="3" name="Footer Placeholder 2"/>
          <p:cNvSpPr>
            <a:spLocks noGrp="1"/>
          </p:cNvSpPr>
          <p:nvPr>
            <p:ph type="ftr" sz="quarter" idx="11"/>
          </p:nvPr>
        </p:nvSpPr>
        <p:spPr>
          <a:xfrm>
            <a:off x="2893565" y="6453386"/>
            <a:ext cx="6280831" cy="404614"/>
          </a:xfrm>
          <a:prstGeom prst="rect">
            <a:avLst/>
          </a:prstGeom>
        </p:spPr>
        <p:txBody>
          <a:bodyPr/>
          <a:lstStyle/>
          <a:p>
            <a:r>
              <a:rPr lang="en-US"/>
              <a:t>Lebanese Library Association IFLA Oceania Section Conference May 18-20</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7357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1" y="6453386"/>
            <a:ext cx="1204572" cy="404614"/>
          </a:xfrm>
          <a:prstGeom prst="rect">
            <a:avLst/>
          </a:prstGeom>
        </p:spPr>
        <p:txBody>
          <a:bodyPr/>
          <a:lstStyle>
            <a:lvl1pPr>
              <a:defRPr>
                <a:solidFill>
                  <a:schemeClr val="tx2"/>
                </a:solidFill>
              </a:defRPr>
            </a:lvl1pPr>
          </a:lstStyle>
          <a:p>
            <a:fld id="{744FBD06-4490-45EA-A1EC-72F7FE979EB5}" type="datetime1">
              <a:rPr lang="en-US" smtClean="0"/>
              <a:t>8/23/22</a:t>
            </a:fld>
            <a:endParaRPr lang="en-US" dirty="0"/>
          </a:p>
        </p:txBody>
      </p:sp>
      <p:sp>
        <p:nvSpPr>
          <p:cNvPr id="6" name="Footer Placeholder 5"/>
          <p:cNvSpPr>
            <a:spLocks noGrp="1"/>
          </p:cNvSpPr>
          <p:nvPr>
            <p:ph type="ftr" sz="quarter" idx="11"/>
          </p:nvPr>
        </p:nvSpPr>
        <p:spPr>
          <a:xfrm>
            <a:off x="2205945" y="6453386"/>
            <a:ext cx="2373675" cy="404614"/>
          </a:xfrm>
          <a:prstGeom prst="rect">
            <a:avLst/>
          </a:prstGeom>
        </p:spPr>
        <p:txBody>
          <a:bodyPr/>
          <a:lstStyle>
            <a:lvl1pPr>
              <a:defRPr>
                <a:solidFill>
                  <a:schemeClr val="tx2"/>
                </a:solidFill>
              </a:defRPr>
            </a:lvl1pPr>
          </a:lstStyle>
          <a:p>
            <a:r>
              <a:rPr lang="en-US"/>
              <a:t>Lebanese Library Association IFLA Oceania Section Conference May 18-20</a:t>
            </a:r>
            <a:endParaRPr lang="en-US" dirty="0"/>
          </a:p>
        </p:txBody>
      </p:sp>
      <p:sp>
        <p:nvSpPr>
          <p:cNvPr id="7" name="Slide Number Placeholder 6"/>
          <p:cNvSpPr>
            <a:spLocks noGrp="1"/>
          </p:cNvSpPr>
          <p:nvPr>
            <p:ph type="sldNum" sz="quarter" idx="12"/>
          </p:nvPr>
        </p:nvSpPr>
        <p:spPr>
          <a:xfrm>
            <a:off x="9883141" y="6453386"/>
            <a:ext cx="1596292" cy="404614"/>
          </a:xfrm>
        </p:spPr>
        <p:txBody>
          <a:bodyPr/>
          <a:lstStyle>
            <a:lvl1pPr>
              <a:defRPr>
                <a:solidFill>
                  <a:schemeClr val="tx2"/>
                </a:solidFill>
              </a:defRPr>
            </a:lvl1pPr>
          </a:lstStyle>
          <a:p>
            <a:fld id="{D57F1E4F-1CFF-5643-939E-217C01CDF565}"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34171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2"/>
            <a:ext cx="6659880" cy="6857999"/>
          </a:xfrm>
        </p:spPr>
        <p:txBody>
          <a:bodyPr anchor="t">
            <a:normAutofit/>
          </a:bodyPr>
          <a:lstStyle>
            <a:lvl1pPr marL="0" indent="0">
              <a:buNone/>
              <a:defRPr sz="2000"/>
            </a:lvl1pPr>
            <a:lvl2pPr marL="457189" indent="0">
              <a:buNone/>
              <a:defRPr sz="2000"/>
            </a:lvl2pPr>
            <a:lvl3pPr marL="914377" indent="0">
              <a:buNone/>
              <a:defRPr sz="20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1" y="6453386"/>
            <a:ext cx="1204572" cy="404614"/>
          </a:xfrm>
          <a:prstGeom prst="rect">
            <a:avLst/>
          </a:prstGeom>
        </p:spPr>
        <p:txBody>
          <a:bodyPr/>
          <a:lstStyle>
            <a:lvl1pPr>
              <a:defRPr>
                <a:solidFill>
                  <a:schemeClr val="tx2"/>
                </a:solidFill>
              </a:defRPr>
            </a:lvl1pPr>
          </a:lstStyle>
          <a:p>
            <a:fld id="{94027428-EA33-426C-A76D-06606A44BEA3}" type="datetime1">
              <a:rPr lang="en-US" smtClean="0"/>
              <a:t>8/23/22</a:t>
            </a:fld>
            <a:endParaRPr lang="en-US" dirty="0"/>
          </a:p>
        </p:txBody>
      </p:sp>
      <p:sp>
        <p:nvSpPr>
          <p:cNvPr id="6" name="Footer Placeholder 5"/>
          <p:cNvSpPr>
            <a:spLocks noGrp="1"/>
          </p:cNvSpPr>
          <p:nvPr>
            <p:ph type="ftr" sz="quarter" idx="11"/>
          </p:nvPr>
        </p:nvSpPr>
        <p:spPr>
          <a:xfrm>
            <a:off x="2205945" y="6453386"/>
            <a:ext cx="2373675" cy="404614"/>
          </a:xfrm>
          <a:prstGeom prst="rect">
            <a:avLst/>
          </a:prstGeom>
        </p:spPr>
        <p:txBody>
          <a:bodyPr/>
          <a:lstStyle>
            <a:lvl1pPr>
              <a:defRPr>
                <a:solidFill>
                  <a:schemeClr val="tx2"/>
                </a:solidFill>
              </a:defRPr>
            </a:lvl1pPr>
          </a:lstStyle>
          <a:p>
            <a:r>
              <a:rPr lang="en-US"/>
              <a:t>Lebanese Library Association IFLA Oceania Section Conference May 18-20</a:t>
            </a:r>
            <a:endParaRPr lang="en-US" dirty="0"/>
          </a:p>
        </p:txBody>
      </p:sp>
      <p:sp>
        <p:nvSpPr>
          <p:cNvPr id="7" name="Slide Number Placeholder 6"/>
          <p:cNvSpPr>
            <a:spLocks noGrp="1"/>
          </p:cNvSpPr>
          <p:nvPr>
            <p:ph type="sldNum" sz="quarter" idx="12"/>
          </p:nvPr>
        </p:nvSpPr>
        <p:spPr>
          <a:xfrm>
            <a:off x="9883141" y="6453386"/>
            <a:ext cx="1596292" cy="404614"/>
          </a:xfrm>
        </p:spPr>
        <p:txBody>
          <a:bodyPr/>
          <a:lstStyle>
            <a:lvl1pPr>
              <a:defRPr>
                <a:solidFill>
                  <a:schemeClr val="tx2"/>
                </a:solidFill>
              </a:defRPr>
            </a:lvl1pPr>
          </a:lstStyle>
          <a:p>
            <a:fld id="{D57F1E4F-1CFF-5643-939E-217C01CDF565}" type="slidenum">
              <a:rPr lang="en-US" smtClean="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91840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27851" y="295510"/>
            <a:ext cx="10269055" cy="1020337"/>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227851" y="1628078"/>
            <a:ext cx="10269056" cy="42393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9472737"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D57F1E4F-1CFF-5643-939E-217C01CDF56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Picture 7">
            <a:extLst>
              <a:ext uri="{FF2B5EF4-FFF2-40B4-BE49-F238E27FC236}">
                <a16:creationId xmlns:a16="http://schemas.microsoft.com/office/drawing/2014/main" id="{0FCC144F-05C3-8140-8E86-480660CC2B6E}"/>
              </a:ext>
            </a:extLst>
          </p:cNvPr>
          <p:cNvPicPr>
            <a:picLocks noChangeAspect="1"/>
          </p:cNvPicPr>
          <p:nvPr userDrawn="1"/>
        </p:nvPicPr>
        <p:blipFill>
          <a:blip r:embed="rId13"/>
          <a:stretch>
            <a:fillRect/>
          </a:stretch>
        </p:blipFill>
        <p:spPr>
          <a:xfrm>
            <a:off x="9658351" y="6025817"/>
            <a:ext cx="2286000" cy="726410"/>
          </a:xfrm>
          <a:prstGeom prst="rect">
            <a:avLst/>
          </a:prstGeom>
        </p:spPr>
      </p:pic>
    </p:spTree>
    <p:extLst>
      <p:ext uri="{BB962C8B-B14F-4D97-AF65-F5344CB8AC3E}">
        <p14:creationId xmlns:p14="http://schemas.microsoft.com/office/powerpoint/2010/main" val="4243528901"/>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Lst>
  <p:hf hdr="0"/>
  <p:txStyles>
    <p:titleStyle>
      <a:lvl1pPr algn="l" defTabSz="914377"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38" indent="-384038" algn="l" defTabSz="914377"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377" indent="-384038" algn="l" defTabSz="914377"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566" indent="-384038" algn="l" defTabSz="914377"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754" indent="-384038" algn="l" defTabSz="914377"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5943" indent="-384038" algn="l" defTabSz="914377"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131" indent="-384038" algn="l" defTabSz="914377"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320" indent="-384038" algn="l" defTabSz="914377"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509" indent="-384038" algn="l" defTabSz="914377"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697" indent="-384038" algn="l" defTabSz="914377"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userDrawn="1">
          <p15:clr>
            <a:srgbClr val="F26B43"/>
          </p15:clr>
        </p15:guide>
        <p15:guide id="4" orient="horz" pos="1440" userDrawn="1">
          <p15:clr>
            <a:srgbClr val="F26B43"/>
          </p15:clr>
        </p15:guide>
        <p15:guide id="6" orient="horz" pos="3696" userDrawn="1">
          <p15:clr>
            <a:srgbClr val="F26B43"/>
          </p15:clr>
        </p15:guide>
        <p15:guide id="7" orient="horz" pos="432" userDrawn="1">
          <p15:clr>
            <a:srgbClr val="F26B43"/>
          </p15:clr>
        </p15:guide>
        <p15:guide id="8" orient="horz" pos="1512" userDrawn="1">
          <p15:clr>
            <a:srgbClr val="F26B43"/>
          </p15:clr>
        </p15:guide>
        <p15:guide id="9" pos="6912" userDrawn="1">
          <p15:clr>
            <a:srgbClr val="F26B43"/>
          </p15:clr>
        </p15:guide>
        <p15:guide id="10" pos="936" userDrawn="1">
          <p15:clr>
            <a:srgbClr val="F26B43"/>
          </p15:clr>
        </p15:guide>
        <p15:guide id="11" pos="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commons.wikimedia.org/wiki/File:Al-Jazari_Automata_Elephant-Clock_1315.jpg" TargetMode="External"/><Relationship Id="rId5" Type="http://schemas.openxmlformats.org/officeDocument/2006/relationships/image" Target="../media/image4.png"/><Relationship Id="rId4" Type="http://schemas.openxmlformats.org/officeDocument/2006/relationships/hyperlink" Target="https://www.trtworld.com/magazine/why-ismail-al-jazari-is-called-the-father-of-medieval-robots-36840"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wikidata.org/wiki/Q81627" TargetMode="External"/><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hyperlink" Target="https://scholia.toolforge.org/topic/Q787116" TargetMode="Externa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heardlibrary.github.io/digital-scholarship/script/wikidata/vanderbot/" TargetMode="External"/><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hyperlink" Target="https://www.wikidata.org/wiki/Q1539781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9519D-7358-2348-8706-188FF55DC5BC}"/>
              </a:ext>
            </a:extLst>
          </p:cNvPr>
          <p:cNvSpPr>
            <a:spLocks noGrp="1"/>
          </p:cNvSpPr>
          <p:nvPr>
            <p:ph type="title"/>
          </p:nvPr>
        </p:nvSpPr>
        <p:spPr>
          <a:xfrm>
            <a:off x="1402406" y="1810331"/>
            <a:ext cx="9284071" cy="1685324"/>
          </a:xfrm>
        </p:spPr>
        <p:txBody>
          <a:bodyPr>
            <a:normAutofit fontScale="90000"/>
          </a:bodyPr>
          <a:lstStyle/>
          <a:p>
            <a:pPr algn="ctr"/>
            <a:br>
              <a:rPr lang="en-US" sz="4000" b="1" dirty="0"/>
            </a:br>
            <a:br>
              <a:rPr lang="en-US" sz="4000" b="1" dirty="0"/>
            </a:br>
            <a:br>
              <a:rPr lang="en-US" sz="4000" b="1" dirty="0"/>
            </a:br>
            <a:br>
              <a:rPr lang="en-US" sz="4000" b="1" dirty="0"/>
            </a:br>
            <a:br>
              <a:rPr lang="en-US" sz="4000" b="1" dirty="0"/>
            </a:br>
            <a:r>
              <a:rPr lang="en-US" sz="3100" b="1" dirty="0">
                <a:solidFill>
                  <a:srgbClr val="BC4C1A"/>
                </a:solidFill>
                <a:latin typeface="Open Sans 1 Bold"/>
              </a:rPr>
              <a:t>Connecting </a:t>
            </a:r>
            <a:r>
              <a:rPr lang="en-US" sz="3100" b="1" dirty="0" err="1">
                <a:solidFill>
                  <a:srgbClr val="BC4C1A"/>
                </a:solidFill>
                <a:latin typeface="Open Sans 1 Bold"/>
              </a:rPr>
              <a:t>islamic</a:t>
            </a:r>
            <a:r>
              <a:rPr lang="en-US" sz="3100" b="1" dirty="0">
                <a:solidFill>
                  <a:srgbClr val="BC4C1A"/>
                </a:solidFill>
                <a:latin typeface="Open Sans 1 Bold"/>
              </a:rPr>
              <a:t> technology &amp; the history of robotics in </a:t>
            </a:r>
            <a:r>
              <a:rPr lang="en-US" sz="3100" b="1" dirty="0" err="1">
                <a:solidFill>
                  <a:srgbClr val="BC4C1A"/>
                </a:solidFill>
                <a:latin typeface="Open Sans 1 Bold"/>
              </a:rPr>
              <a:t>Wikidata</a:t>
            </a:r>
            <a:r>
              <a:rPr lang="en-US" sz="3100" b="1" dirty="0">
                <a:solidFill>
                  <a:srgbClr val="BC4C1A"/>
                </a:solidFill>
                <a:latin typeface="Open Sans 1 Bold"/>
              </a:rPr>
              <a:t> via </a:t>
            </a:r>
            <a:r>
              <a:rPr lang="en-US" sz="3100" b="1" dirty="0" err="1">
                <a:solidFill>
                  <a:srgbClr val="BC4C1A"/>
                </a:solidFill>
                <a:latin typeface="Open Sans 1 Bold"/>
              </a:rPr>
              <a:t>Wikidatabot</a:t>
            </a:r>
            <a:endParaRPr lang="en-US" sz="3100" b="1" cap="none" dirty="0">
              <a:solidFill>
                <a:srgbClr val="BC4C1A"/>
              </a:solidFill>
              <a:latin typeface="Open Sans 1 Bold"/>
            </a:endParaRPr>
          </a:p>
        </p:txBody>
      </p:sp>
      <p:pic>
        <p:nvPicPr>
          <p:cNvPr id="5" name="Picture 4">
            <a:extLst>
              <a:ext uri="{FF2B5EF4-FFF2-40B4-BE49-F238E27FC236}">
                <a16:creationId xmlns:a16="http://schemas.microsoft.com/office/drawing/2014/main" id="{795B8388-5998-C840-8CBD-FFE0BA61C887}"/>
              </a:ext>
            </a:extLst>
          </p:cNvPr>
          <p:cNvPicPr>
            <a:picLocks noChangeAspect="1"/>
          </p:cNvPicPr>
          <p:nvPr/>
        </p:nvPicPr>
        <p:blipFill>
          <a:blip r:embed="rId3"/>
          <a:stretch>
            <a:fillRect/>
          </a:stretch>
        </p:blipFill>
        <p:spPr>
          <a:xfrm>
            <a:off x="3810000" y="206016"/>
            <a:ext cx="4572000" cy="1452821"/>
          </a:xfrm>
          <a:prstGeom prst="rect">
            <a:avLst/>
          </a:prstGeom>
        </p:spPr>
      </p:pic>
      <p:sp>
        <p:nvSpPr>
          <p:cNvPr id="6" name="Subtitle 2">
            <a:extLst>
              <a:ext uri="{FF2B5EF4-FFF2-40B4-BE49-F238E27FC236}">
                <a16:creationId xmlns:a16="http://schemas.microsoft.com/office/drawing/2014/main" id="{7B08FB41-EA2A-7E4B-B09A-C4E5153A03CB}"/>
              </a:ext>
            </a:extLst>
          </p:cNvPr>
          <p:cNvSpPr>
            <a:spLocks noGrp="1"/>
          </p:cNvSpPr>
          <p:nvPr>
            <p:ph type="body" idx="1"/>
          </p:nvPr>
        </p:nvSpPr>
        <p:spPr>
          <a:xfrm>
            <a:off x="1171930" y="3495653"/>
            <a:ext cx="9613900" cy="2115437"/>
          </a:xfrm>
        </p:spPr>
        <p:txBody>
          <a:bodyPr>
            <a:normAutofit fontScale="85000" lnSpcReduction="20000"/>
          </a:bodyPr>
          <a:lstStyle/>
          <a:p>
            <a:pPr algn="ctr"/>
            <a:r>
              <a:rPr lang="en-US" b="1" dirty="0" err="1"/>
              <a:t>Anchalee</a:t>
            </a:r>
            <a:r>
              <a:rPr lang="en-US" b="1" dirty="0"/>
              <a:t> (Joy) </a:t>
            </a:r>
            <a:r>
              <a:rPr lang="en-US" b="1" dirty="0" err="1"/>
              <a:t>Panigabutra</a:t>
            </a:r>
            <a:r>
              <a:rPr lang="en-US" b="1" dirty="0"/>
              <a:t>-Roberts</a:t>
            </a:r>
            <a:endParaRPr lang="en-US" dirty="0"/>
          </a:p>
          <a:p>
            <a:pPr algn="ctr"/>
            <a:r>
              <a:rPr lang="en-US" dirty="0"/>
              <a:t>Associate Professor</a:t>
            </a:r>
          </a:p>
          <a:p>
            <a:pPr algn="ctr"/>
            <a:r>
              <a:rPr lang="en-US" dirty="0"/>
              <a:t>Head of Cataloging </a:t>
            </a:r>
          </a:p>
          <a:p>
            <a:pPr algn="ctr"/>
            <a:r>
              <a:rPr lang="en-US" dirty="0"/>
              <a:t>The University of Tennessee Libraries</a:t>
            </a:r>
          </a:p>
          <a:p>
            <a:pPr algn="ctr"/>
            <a:r>
              <a:rPr lang="en-US" dirty="0" err="1"/>
              <a:t>apanigab</a:t>
            </a:r>
            <a:r>
              <a:rPr lang="en-US" dirty="0"/>
              <a:t> at </a:t>
            </a:r>
            <a:r>
              <a:rPr lang="en-US" dirty="0" err="1"/>
              <a:t>utk</a:t>
            </a:r>
            <a:r>
              <a:rPr lang="en-US" dirty="0"/>
              <a:t> dot </a:t>
            </a:r>
            <a:r>
              <a:rPr lang="en-US" dirty="0" err="1"/>
              <a:t>edu</a:t>
            </a:r>
            <a:r>
              <a:rPr lang="en-US" dirty="0"/>
              <a:t> </a:t>
            </a:r>
          </a:p>
          <a:p>
            <a:pPr algn="ctr"/>
            <a:r>
              <a:rPr lang="en-US" dirty="0"/>
              <a:t>ORCID: 0000-0002-9333-1102</a:t>
            </a:r>
          </a:p>
          <a:p>
            <a:pPr algn="ctr"/>
            <a:r>
              <a:rPr lang="en-US" sz="1800" dirty="0"/>
              <a:t>	</a:t>
            </a:r>
          </a:p>
          <a:p>
            <a:pPr algn="ctr"/>
            <a:endParaRPr lang="en-US" sz="1800" dirty="0"/>
          </a:p>
        </p:txBody>
      </p:sp>
      <p:pic>
        <p:nvPicPr>
          <p:cNvPr id="4" name="Picture 3">
            <a:extLst>
              <a:ext uri="{FF2B5EF4-FFF2-40B4-BE49-F238E27FC236}">
                <a16:creationId xmlns:a16="http://schemas.microsoft.com/office/drawing/2014/main" id="{40E19B39-B190-4313-B2D7-935267658C73}"/>
              </a:ext>
            </a:extLst>
          </p:cNvPr>
          <p:cNvPicPr>
            <a:picLocks noChangeAspect="1"/>
          </p:cNvPicPr>
          <p:nvPr/>
        </p:nvPicPr>
        <p:blipFill>
          <a:blip r:embed="rId4"/>
          <a:stretch>
            <a:fillRect/>
          </a:stretch>
        </p:blipFill>
        <p:spPr>
          <a:xfrm>
            <a:off x="321752" y="5524202"/>
            <a:ext cx="2326445" cy="800566"/>
          </a:xfrm>
          <a:prstGeom prst="rect">
            <a:avLst/>
          </a:prstGeom>
        </p:spPr>
      </p:pic>
      <p:sp>
        <p:nvSpPr>
          <p:cNvPr id="9" name="TextBox 8">
            <a:extLst>
              <a:ext uri="{FF2B5EF4-FFF2-40B4-BE49-F238E27FC236}">
                <a16:creationId xmlns:a16="http://schemas.microsoft.com/office/drawing/2014/main" id="{2680304B-8232-4F66-8641-6FD9F6517AFF}"/>
              </a:ext>
            </a:extLst>
          </p:cNvPr>
          <p:cNvSpPr txBox="1"/>
          <p:nvPr/>
        </p:nvSpPr>
        <p:spPr>
          <a:xfrm>
            <a:off x="3923072" y="5879689"/>
            <a:ext cx="184731" cy="369332"/>
          </a:xfrm>
          <a:prstGeom prst="rect">
            <a:avLst/>
          </a:prstGeom>
          <a:noFill/>
        </p:spPr>
        <p:txBody>
          <a:bodyPr wrap="square" rtlCol="0">
            <a:spAutoFit/>
          </a:bodyPr>
          <a:lstStyle/>
          <a:p>
            <a:endParaRPr lang="en-US" dirty="0"/>
          </a:p>
        </p:txBody>
      </p:sp>
      <p:sp>
        <p:nvSpPr>
          <p:cNvPr id="11" name="Slide Number Placeholder 10">
            <a:extLst>
              <a:ext uri="{FF2B5EF4-FFF2-40B4-BE49-F238E27FC236}">
                <a16:creationId xmlns:a16="http://schemas.microsoft.com/office/drawing/2014/main" id="{EBB1F8BC-C2FD-4CF5-9D4D-190B528E7C35}"/>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
        <p:nvSpPr>
          <p:cNvPr id="12" name="Subtitle 2">
            <a:extLst>
              <a:ext uri="{FF2B5EF4-FFF2-40B4-BE49-F238E27FC236}">
                <a16:creationId xmlns:a16="http://schemas.microsoft.com/office/drawing/2014/main" id="{46B3DF9F-619F-CF47-9692-F9E44EBDBFBD}"/>
              </a:ext>
            </a:extLst>
          </p:cNvPr>
          <p:cNvSpPr txBox="1">
            <a:spLocks/>
          </p:cNvSpPr>
          <p:nvPr/>
        </p:nvSpPr>
        <p:spPr>
          <a:xfrm>
            <a:off x="207887" y="6326570"/>
            <a:ext cx="3706289" cy="491024"/>
          </a:xfrm>
          <a:prstGeom prst="rect">
            <a:avLst/>
          </a:prstGeom>
        </p:spPr>
        <p:txBody>
          <a:bodyPr vert="horz" lIns="91440" tIns="45720" rIns="91440" bIns="45720" rtlCol="0">
            <a:normAutofit/>
          </a:bodyPr>
          <a:lstStyle>
            <a:lvl1pPr marL="0" indent="0" algn="r" defTabSz="914377" rtl="0" eaLnBrk="1" latinLnBrk="0" hangingPunct="1">
              <a:lnSpc>
                <a:spcPct val="112000"/>
              </a:lnSpc>
              <a:spcBef>
                <a:spcPts val="0"/>
              </a:spcBef>
              <a:spcAft>
                <a:spcPts val="0"/>
              </a:spcAft>
              <a:buFont typeface="Franklin Gothic Book" panose="020B0503020102020204" pitchFamily="34" charset="0"/>
              <a:buNone/>
              <a:defRPr sz="2400" kern="1200" baseline="0">
                <a:solidFill>
                  <a:schemeClr val="tx2"/>
                </a:solidFill>
                <a:latin typeface="+mn-lt"/>
                <a:ea typeface="+mn-ea"/>
                <a:cs typeface="+mn-cs"/>
              </a:defRPr>
            </a:lvl1pPr>
            <a:lvl2pPr marL="457189" indent="0" algn="l" defTabSz="914377"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1">
                    <a:tint val="75000"/>
                  </a:schemeClr>
                </a:solidFill>
                <a:latin typeface="+mn-lt"/>
                <a:ea typeface="+mn-ea"/>
                <a:cs typeface="+mn-cs"/>
              </a:defRPr>
            </a:lvl2pPr>
            <a:lvl3pPr marL="914377" indent="0" algn="l" defTabSz="914377" rtl="0" eaLnBrk="1" latinLnBrk="0" hangingPunct="1">
              <a:lnSpc>
                <a:spcPct val="94000"/>
              </a:lnSpc>
              <a:spcBef>
                <a:spcPts val="500"/>
              </a:spcBef>
              <a:spcAft>
                <a:spcPts val="200"/>
              </a:spcAft>
              <a:buFont typeface="Franklin Gothic Book" panose="020B0503020102020204" pitchFamily="34" charset="0"/>
              <a:buNone/>
              <a:defRPr sz="1800" kern="1200" baseline="0">
                <a:solidFill>
                  <a:schemeClr val="tx1">
                    <a:tint val="75000"/>
                  </a:schemeClr>
                </a:solidFill>
                <a:latin typeface="+mn-lt"/>
                <a:ea typeface="+mn-ea"/>
                <a:cs typeface="+mn-cs"/>
              </a:defRPr>
            </a:lvl3pPr>
            <a:lvl4pPr marL="1371566" indent="0" algn="l" defTabSz="914377"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1">
                    <a:tint val="75000"/>
                  </a:schemeClr>
                </a:solidFill>
                <a:latin typeface="+mn-lt"/>
                <a:ea typeface="+mn-ea"/>
                <a:cs typeface="+mn-cs"/>
              </a:defRPr>
            </a:lvl4pPr>
            <a:lvl5pPr marL="1828754" indent="0" algn="l" defTabSz="914377"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1">
                    <a:tint val="75000"/>
                  </a:schemeClr>
                </a:solidFill>
                <a:latin typeface="+mn-lt"/>
                <a:ea typeface="+mn-ea"/>
                <a:cs typeface="+mn-cs"/>
              </a:defRPr>
            </a:lvl5pPr>
            <a:lvl6pPr marL="2285943" indent="0" algn="l" defTabSz="914377"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1">
                    <a:tint val="75000"/>
                  </a:schemeClr>
                </a:solidFill>
                <a:latin typeface="+mn-lt"/>
                <a:ea typeface="+mn-ea"/>
                <a:cs typeface="+mn-cs"/>
              </a:defRPr>
            </a:lvl6pPr>
            <a:lvl7pPr marL="2743131" indent="0" algn="l" defTabSz="914377"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1">
                    <a:tint val="75000"/>
                  </a:schemeClr>
                </a:solidFill>
                <a:latin typeface="+mn-lt"/>
                <a:ea typeface="+mn-ea"/>
                <a:cs typeface="+mn-cs"/>
              </a:defRPr>
            </a:lvl7pPr>
            <a:lvl8pPr marL="3200320" indent="0" algn="l" defTabSz="914377"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1">
                    <a:tint val="75000"/>
                  </a:schemeClr>
                </a:solidFill>
                <a:latin typeface="+mn-lt"/>
                <a:ea typeface="+mn-ea"/>
                <a:cs typeface="+mn-cs"/>
              </a:defRPr>
            </a:lvl8pPr>
            <a:lvl9pPr marL="3657509" indent="0" algn="l" defTabSz="914377"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1">
                    <a:tint val="75000"/>
                  </a:schemeClr>
                </a:solidFill>
                <a:latin typeface="+mn-lt"/>
                <a:ea typeface="+mn-ea"/>
                <a:cs typeface="+mn-cs"/>
              </a:defRPr>
            </a:lvl9pPr>
          </a:lstStyle>
          <a:p>
            <a:pPr algn="l"/>
            <a:r>
              <a:rPr lang="en-US" sz="1800" dirty="0"/>
              <a:t> </a:t>
            </a:r>
            <a:r>
              <a:rPr lang="en-US" sz="1600" i="1" dirty="0"/>
              <a:t>Grant number: RE-246419-OLS-20</a:t>
            </a:r>
          </a:p>
        </p:txBody>
      </p:sp>
    </p:spTree>
    <p:extLst>
      <p:ext uri="{BB962C8B-B14F-4D97-AF65-F5344CB8AC3E}">
        <p14:creationId xmlns:p14="http://schemas.microsoft.com/office/powerpoint/2010/main" val="2188266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B6254-DD0F-4325-B166-439FA00BD7F9}"/>
              </a:ext>
            </a:extLst>
          </p:cNvPr>
          <p:cNvSpPr>
            <a:spLocks noGrp="1"/>
          </p:cNvSpPr>
          <p:nvPr>
            <p:ph type="title"/>
          </p:nvPr>
        </p:nvSpPr>
        <p:spPr/>
        <p:txBody>
          <a:bodyPr/>
          <a:lstStyle/>
          <a:p>
            <a:r>
              <a:rPr lang="en-US" b="1" dirty="0">
                <a:solidFill>
                  <a:srgbClr val="BC4C1A"/>
                </a:solidFill>
              </a:rPr>
              <a:t>Outline</a:t>
            </a:r>
          </a:p>
        </p:txBody>
      </p:sp>
      <p:sp>
        <p:nvSpPr>
          <p:cNvPr id="3" name="Content Placeholder 2">
            <a:extLst>
              <a:ext uri="{FF2B5EF4-FFF2-40B4-BE49-F238E27FC236}">
                <a16:creationId xmlns:a16="http://schemas.microsoft.com/office/drawing/2014/main" id="{1DED5F7F-0475-450B-941D-11B6687CC8FC}"/>
              </a:ext>
            </a:extLst>
          </p:cNvPr>
          <p:cNvSpPr>
            <a:spLocks noGrp="1"/>
          </p:cNvSpPr>
          <p:nvPr>
            <p:ph idx="1"/>
          </p:nvPr>
        </p:nvSpPr>
        <p:spPr>
          <a:xfrm>
            <a:off x="889462" y="1315845"/>
            <a:ext cx="10997737" cy="4743211"/>
          </a:xfrm>
        </p:spPr>
        <p:txBody>
          <a:bodyPr>
            <a:normAutofit fontScale="85000" lnSpcReduction="20000"/>
          </a:bodyPr>
          <a:lstStyle/>
          <a:p>
            <a:pPr marL="0" indent="0">
              <a:buNone/>
            </a:pPr>
            <a:r>
              <a:rPr lang="en-US" sz="2800" b="1" dirty="0"/>
              <a:t>Part I. al-</a:t>
            </a:r>
            <a:r>
              <a:rPr lang="en-US" sz="2800" b="1" dirty="0" err="1"/>
              <a:t>Jazari</a:t>
            </a:r>
            <a:r>
              <a:rPr lang="en-US" sz="2800" b="1" dirty="0"/>
              <a:t> and his contribution to robotics</a:t>
            </a:r>
          </a:p>
          <a:p>
            <a:pPr>
              <a:buClr>
                <a:srgbClr val="BC4C1A"/>
              </a:buClr>
              <a:buFont typeface="Franklin Gothic Book" panose="020B0503020102020204" pitchFamily="34" charset="0"/>
              <a:buChar char="►"/>
            </a:pPr>
            <a:r>
              <a:rPr lang="en-US" dirty="0"/>
              <a:t>a. First encounter at AUC Libraries </a:t>
            </a:r>
          </a:p>
          <a:p>
            <a:pPr>
              <a:buClr>
                <a:srgbClr val="BC4C1A"/>
              </a:buClr>
              <a:buFont typeface="Franklin Gothic Book" panose="020B0503020102020204" pitchFamily="34" charset="0"/>
              <a:buChar char="►"/>
            </a:pPr>
            <a:r>
              <a:rPr lang="en-US" dirty="0"/>
              <a:t>b. Donald Hill &amp; Islamic technology </a:t>
            </a:r>
            <a:endParaRPr lang="en-US" sz="3200" dirty="0"/>
          </a:p>
          <a:p>
            <a:pPr marL="0" indent="0">
              <a:buNone/>
            </a:pPr>
            <a:r>
              <a:rPr lang="en-US" sz="2800" b="1" dirty="0"/>
              <a:t>Part II. </a:t>
            </a:r>
            <a:r>
              <a:rPr lang="en-US" sz="2800" b="1" dirty="0" err="1"/>
              <a:t>Wikidata</a:t>
            </a:r>
            <a:r>
              <a:rPr lang="en-US" sz="2800" b="1" dirty="0"/>
              <a:t> as a platform to understand the power of linked data in action</a:t>
            </a:r>
          </a:p>
          <a:p>
            <a:pPr>
              <a:buClr>
                <a:srgbClr val="00B0F0"/>
              </a:buClr>
              <a:buFont typeface="Franklin Gothic Book" panose="020B0503020102020204" pitchFamily="34" charset="0"/>
              <a:buChar char="►"/>
            </a:pPr>
            <a:r>
              <a:rPr lang="en-US" dirty="0"/>
              <a:t>a. al-</a:t>
            </a:r>
            <a:r>
              <a:rPr lang="en-US" dirty="0" err="1"/>
              <a:t>Jazari</a:t>
            </a:r>
            <a:r>
              <a:rPr lang="en-US" dirty="0"/>
              <a:t>, automatons and Scholia in </a:t>
            </a:r>
            <a:r>
              <a:rPr lang="en-US" dirty="0" err="1"/>
              <a:t>Wikidata</a:t>
            </a:r>
            <a:r>
              <a:rPr lang="en-US" dirty="0"/>
              <a:t> (SWIB2020)</a:t>
            </a:r>
          </a:p>
          <a:p>
            <a:pPr>
              <a:buClr>
                <a:srgbClr val="00B0F0"/>
              </a:buClr>
              <a:buFont typeface="Franklin Gothic Book" panose="020B0503020102020204" pitchFamily="34" charset="0"/>
              <a:buChar char="►"/>
            </a:pPr>
            <a:r>
              <a:rPr lang="en-US" dirty="0"/>
              <a:t>b. GLAM’s convergence in </a:t>
            </a:r>
            <a:r>
              <a:rPr lang="en-US" dirty="0" err="1"/>
              <a:t>Wikidata</a:t>
            </a:r>
            <a:r>
              <a:rPr lang="en-US" dirty="0"/>
              <a:t> via working on ‘al-</a:t>
            </a:r>
            <a:r>
              <a:rPr lang="en-US" dirty="0" err="1"/>
              <a:t>Jazari</a:t>
            </a:r>
            <a:r>
              <a:rPr lang="en-US" dirty="0"/>
              <a:t>’</a:t>
            </a:r>
          </a:p>
          <a:p>
            <a:pPr marL="0" indent="0">
              <a:buNone/>
            </a:pPr>
            <a:r>
              <a:rPr lang="en-US" sz="3000" b="1" dirty="0"/>
              <a:t>Part III. </a:t>
            </a:r>
            <a:r>
              <a:rPr lang="en-US" sz="3000" b="1" dirty="0" err="1"/>
              <a:t>vanderbot</a:t>
            </a:r>
            <a:r>
              <a:rPr lang="en-US" sz="3000" b="1" dirty="0"/>
              <a:t>: batch processing data into </a:t>
            </a:r>
            <a:r>
              <a:rPr lang="en-US" sz="3000" b="1" dirty="0" err="1"/>
              <a:t>Wikidata</a:t>
            </a:r>
            <a:r>
              <a:rPr lang="en-US" sz="3000" b="1" dirty="0"/>
              <a:t> &amp; name authority’s creation </a:t>
            </a:r>
            <a:endParaRPr lang="en-US" sz="4000" b="1" dirty="0"/>
          </a:p>
          <a:p>
            <a:pPr>
              <a:buClr>
                <a:srgbClr val="00B0F0"/>
              </a:buClr>
              <a:buFont typeface="Franklin Gothic Book" panose="020B0503020102020204" pitchFamily="34" charset="0"/>
              <a:buChar char="►"/>
            </a:pPr>
            <a:r>
              <a:rPr lang="en-US" sz="2100" b="1" dirty="0"/>
              <a:t>a. Learning &amp; testing </a:t>
            </a:r>
            <a:r>
              <a:rPr lang="en-US" sz="2100" b="1" dirty="0" err="1"/>
              <a:t>vanderbot</a:t>
            </a:r>
            <a:r>
              <a:rPr lang="en-US" sz="2100" b="1" dirty="0"/>
              <a:t> </a:t>
            </a:r>
          </a:p>
          <a:p>
            <a:pPr>
              <a:buClr>
                <a:srgbClr val="00B0F0"/>
              </a:buClr>
              <a:buFont typeface="Franklin Gothic Book" panose="020B0503020102020204" pitchFamily="34" charset="0"/>
              <a:buChar char="►"/>
            </a:pPr>
            <a:r>
              <a:rPr lang="en-US" sz="2100" b="1" dirty="0"/>
              <a:t>b. Future plans </a:t>
            </a:r>
          </a:p>
          <a:p>
            <a:pPr lvl="1">
              <a:buClr>
                <a:srgbClr val="00B0F0"/>
              </a:buClr>
              <a:buFont typeface="Franklin Gothic Book" panose="020B0503020102020204" pitchFamily="34" charset="0"/>
              <a:buChar char="►"/>
            </a:pPr>
            <a:r>
              <a:rPr lang="en-US" sz="2100" b="1" dirty="0"/>
              <a:t>1) increase the presence of works on Islamic technology in </a:t>
            </a:r>
            <a:r>
              <a:rPr lang="en-US" sz="2100" b="1" dirty="0" err="1"/>
              <a:t>Wikidata</a:t>
            </a:r>
            <a:r>
              <a:rPr lang="en-US" sz="2100" b="1" dirty="0"/>
              <a:t> via </a:t>
            </a:r>
            <a:r>
              <a:rPr lang="en-US" sz="2100" b="1" dirty="0" err="1"/>
              <a:t>vanderbot</a:t>
            </a:r>
            <a:r>
              <a:rPr lang="en-US" sz="2100" b="1" dirty="0"/>
              <a:t> &amp; in collaboration with </a:t>
            </a:r>
            <a:r>
              <a:rPr lang="en-US" sz="2100" dirty="0"/>
              <a:t>Iman </a:t>
            </a:r>
            <a:r>
              <a:rPr lang="en-US" sz="2100" dirty="0" err="1"/>
              <a:t>Dagher</a:t>
            </a:r>
            <a:r>
              <a:rPr lang="en-US" sz="2100" dirty="0"/>
              <a:t>, </a:t>
            </a:r>
            <a:r>
              <a:rPr lang="en-US" sz="2100" b="1" dirty="0"/>
              <a:t>Arabic &amp; Islamic Studies Catalog Librarian, UCLA via Excel sheet </a:t>
            </a:r>
          </a:p>
          <a:p>
            <a:pPr lvl="1">
              <a:buClr>
                <a:srgbClr val="00B0F0"/>
              </a:buClr>
              <a:buFont typeface="Franklin Gothic Book" panose="020B0503020102020204" pitchFamily="34" charset="0"/>
              <a:buChar char="►"/>
            </a:pPr>
            <a:r>
              <a:rPr lang="en-US" sz="2100" b="1" dirty="0"/>
              <a:t>2) @UTK: automate the creation of authority records using the new authority macro to create ‘NACO Lite’ records from </a:t>
            </a:r>
            <a:r>
              <a:rPr lang="en-US" sz="2100" b="1" dirty="0" err="1"/>
              <a:t>Wikidata</a:t>
            </a:r>
            <a:r>
              <a:rPr lang="en-US" sz="2100" b="1" dirty="0"/>
              <a:t> </a:t>
            </a:r>
            <a:endParaRPr lang="en-US" dirty="0"/>
          </a:p>
          <a:p>
            <a:pPr lvl="1"/>
            <a:endParaRPr lang="en-US" dirty="0"/>
          </a:p>
          <a:p>
            <a:pPr lvl="1"/>
            <a:endParaRPr lang="en-US" dirty="0"/>
          </a:p>
          <a:p>
            <a:pPr lvl="1"/>
            <a:endParaRPr lang="en-US" dirty="0"/>
          </a:p>
          <a:p>
            <a:pPr marL="0" indent="0">
              <a:buNone/>
            </a:pPr>
            <a:endParaRPr lang="en-US" dirty="0"/>
          </a:p>
        </p:txBody>
      </p:sp>
      <p:sp>
        <p:nvSpPr>
          <p:cNvPr id="6" name="Slide Number Placeholder 5">
            <a:extLst>
              <a:ext uri="{FF2B5EF4-FFF2-40B4-BE49-F238E27FC236}">
                <a16:creationId xmlns:a16="http://schemas.microsoft.com/office/drawing/2014/main" id="{96A3FF01-A946-468C-A8EF-F9BD50F52B8F}"/>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176908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605212D-4451-2943-9CC5-F2262E573F6B}"/>
              </a:ext>
            </a:extLst>
          </p:cNvPr>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13" name="Picture 12">
            <a:extLst>
              <a:ext uri="{FF2B5EF4-FFF2-40B4-BE49-F238E27FC236}">
                <a16:creationId xmlns:a16="http://schemas.microsoft.com/office/drawing/2014/main" id="{9C6CA3D6-5F22-4F46-85B5-534E021FCA25}"/>
              </a:ext>
            </a:extLst>
          </p:cNvPr>
          <p:cNvPicPr>
            <a:picLocks noChangeAspect="1"/>
          </p:cNvPicPr>
          <p:nvPr/>
        </p:nvPicPr>
        <p:blipFill>
          <a:blip r:embed="rId3"/>
          <a:stretch>
            <a:fillRect/>
          </a:stretch>
        </p:blipFill>
        <p:spPr>
          <a:xfrm>
            <a:off x="1136593" y="131942"/>
            <a:ext cx="3399245" cy="5346086"/>
          </a:xfrm>
          <a:prstGeom prst="rect">
            <a:avLst/>
          </a:prstGeom>
        </p:spPr>
      </p:pic>
      <p:sp>
        <p:nvSpPr>
          <p:cNvPr id="15" name="Rectangle 14">
            <a:extLst>
              <a:ext uri="{FF2B5EF4-FFF2-40B4-BE49-F238E27FC236}">
                <a16:creationId xmlns:a16="http://schemas.microsoft.com/office/drawing/2014/main" id="{A618AD87-5C27-9149-844E-B589FCFFA458}"/>
              </a:ext>
            </a:extLst>
          </p:cNvPr>
          <p:cNvSpPr/>
          <p:nvPr/>
        </p:nvSpPr>
        <p:spPr>
          <a:xfrm>
            <a:off x="1221971" y="6025992"/>
            <a:ext cx="9048912" cy="1015663"/>
          </a:xfrm>
          <a:prstGeom prst="rect">
            <a:avLst/>
          </a:prstGeom>
        </p:spPr>
        <p:txBody>
          <a:bodyPr wrap="square">
            <a:spAutoFit/>
          </a:bodyPr>
          <a:lstStyle/>
          <a:p>
            <a:endParaRPr lang="en-US" sz="1400" dirty="0">
              <a:hlinkClick r:id="rId4"/>
            </a:endParaRPr>
          </a:p>
          <a:p>
            <a:endParaRPr lang="en-US" sz="1400" dirty="0">
              <a:hlinkClick r:id="rId4"/>
            </a:endParaRPr>
          </a:p>
          <a:p>
            <a:r>
              <a:rPr lang="en-US" sz="1400" dirty="0">
                <a:hlinkClick r:id="rId4"/>
              </a:rPr>
              <a:t>https://www.trtworld.com/magazine/why-ismail-al-jazari-is-called-the-father-of-medieval-robots-36840</a:t>
            </a:r>
            <a:endParaRPr lang="en-US" sz="1400" dirty="0"/>
          </a:p>
          <a:p>
            <a:endParaRPr lang="en-US" dirty="0"/>
          </a:p>
        </p:txBody>
      </p:sp>
      <p:pic>
        <p:nvPicPr>
          <p:cNvPr id="16" name="Picture 15">
            <a:extLst>
              <a:ext uri="{FF2B5EF4-FFF2-40B4-BE49-F238E27FC236}">
                <a16:creationId xmlns:a16="http://schemas.microsoft.com/office/drawing/2014/main" id="{C3EE04EE-B251-A147-99F5-CD6012DDB250}"/>
              </a:ext>
            </a:extLst>
          </p:cNvPr>
          <p:cNvPicPr>
            <a:picLocks noChangeAspect="1"/>
          </p:cNvPicPr>
          <p:nvPr/>
        </p:nvPicPr>
        <p:blipFill>
          <a:blip r:embed="rId5"/>
          <a:stretch>
            <a:fillRect/>
          </a:stretch>
        </p:blipFill>
        <p:spPr>
          <a:xfrm>
            <a:off x="7581207" y="60895"/>
            <a:ext cx="4233852" cy="5735748"/>
          </a:xfrm>
          <a:prstGeom prst="rect">
            <a:avLst/>
          </a:prstGeom>
        </p:spPr>
      </p:pic>
      <p:sp>
        <p:nvSpPr>
          <p:cNvPr id="17" name="Rectangle 16">
            <a:extLst>
              <a:ext uri="{FF2B5EF4-FFF2-40B4-BE49-F238E27FC236}">
                <a16:creationId xmlns:a16="http://schemas.microsoft.com/office/drawing/2014/main" id="{A838E0CF-4686-294E-920C-3AB8C94A8027}"/>
              </a:ext>
            </a:extLst>
          </p:cNvPr>
          <p:cNvSpPr/>
          <p:nvPr/>
        </p:nvSpPr>
        <p:spPr>
          <a:xfrm>
            <a:off x="5266415" y="3088758"/>
            <a:ext cx="2389749" cy="369332"/>
          </a:xfrm>
          <a:prstGeom prst="rect">
            <a:avLst/>
          </a:prstGeom>
        </p:spPr>
        <p:txBody>
          <a:bodyPr wrap="square">
            <a:spAutoFit/>
          </a:bodyPr>
          <a:lstStyle/>
          <a:p>
            <a:r>
              <a:rPr lang="en-US" dirty="0"/>
              <a:t>OCLC #610263351</a:t>
            </a:r>
          </a:p>
        </p:txBody>
      </p:sp>
      <p:sp>
        <p:nvSpPr>
          <p:cNvPr id="2" name="TextBox 1">
            <a:extLst>
              <a:ext uri="{FF2B5EF4-FFF2-40B4-BE49-F238E27FC236}">
                <a16:creationId xmlns:a16="http://schemas.microsoft.com/office/drawing/2014/main" id="{A9A21ECF-3BFF-EE43-ACDF-C8A3559A0EAF}"/>
              </a:ext>
            </a:extLst>
          </p:cNvPr>
          <p:cNvSpPr txBox="1"/>
          <p:nvPr/>
        </p:nvSpPr>
        <p:spPr>
          <a:xfrm>
            <a:off x="1122971" y="5610933"/>
            <a:ext cx="8780112" cy="861774"/>
          </a:xfrm>
          <a:prstGeom prst="rect">
            <a:avLst/>
          </a:prstGeom>
          <a:noFill/>
        </p:spPr>
        <p:txBody>
          <a:bodyPr wrap="square" rtlCol="0">
            <a:spAutoFit/>
          </a:bodyPr>
          <a:lstStyle/>
          <a:p>
            <a:r>
              <a:rPr lang="en-US" dirty="0"/>
              <a:t>al-</a:t>
            </a:r>
            <a:r>
              <a:rPr lang="en-US" dirty="0" err="1"/>
              <a:t>Jazari’s</a:t>
            </a:r>
            <a:r>
              <a:rPr lang="en-US" dirty="0"/>
              <a:t> Elephant Clock</a:t>
            </a:r>
            <a:r>
              <a:rPr lang="en-US" sz="1400" dirty="0"/>
              <a:t>: </a:t>
            </a:r>
          </a:p>
          <a:p>
            <a:r>
              <a:rPr lang="en-US" sz="1400" dirty="0">
                <a:hlinkClick r:id="rId6"/>
              </a:rPr>
              <a:t>https://commons.wikimedia.org/wiki/File:Al-Jazari_Automata_Elephant-Clock_1315.jpg</a:t>
            </a:r>
            <a:endParaRPr lang="en-US" sz="1400" dirty="0"/>
          </a:p>
          <a:p>
            <a:endParaRPr lang="en-US" dirty="0"/>
          </a:p>
        </p:txBody>
      </p:sp>
      <p:sp>
        <p:nvSpPr>
          <p:cNvPr id="3" name="TextBox 2">
            <a:extLst>
              <a:ext uri="{FF2B5EF4-FFF2-40B4-BE49-F238E27FC236}">
                <a16:creationId xmlns:a16="http://schemas.microsoft.com/office/drawing/2014/main" id="{915A30C7-AEED-BB4C-8D62-F0B071EDFC57}"/>
              </a:ext>
            </a:extLst>
          </p:cNvPr>
          <p:cNvSpPr txBox="1"/>
          <p:nvPr/>
        </p:nvSpPr>
        <p:spPr>
          <a:xfrm>
            <a:off x="2128058" y="6158897"/>
            <a:ext cx="3849131" cy="369332"/>
          </a:xfrm>
          <a:prstGeom prst="rect">
            <a:avLst/>
          </a:prstGeom>
          <a:noFill/>
        </p:spPr>
        <p:txBody>
          <a:bodyPr wrap="none" rtlCol="0">
            <a:spAutoFit/>
          </a:bodyPr>
          <a:lstStyle/>
          <a:p>
            <a:r>
              <a:rPr lang="en-US" dirty="0"/>
              <a:t>al-</a:t>
            </a:r>
            <a:r>
              <a:rPr lang="en-US" dirty="0" err="1"/>
              <a:t>Jazari’s</a:t>
            </a:r>
            <a:r>
              <a:rPr lang="en-US" dirty="0"/>
              <a:t> Exhibit at Istanbul Museum</a:t>
            </a:r>
          </a:p>
        </p:txBody>
      </p:sp>
    </p:spTree>
    <p:extLst>
      <p:ext uri="{BB962C8B-B14F-4D97-AF65-F5344CB8AC3E}">
        <p14:creationId xmlns:p14="http://schemas.microsoft.com/office/powerpoint/2010/main" val="246919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4D5B3D-A664-1947-A808-508994CE537A}"/>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6" name="Rectangle 5">
            <a:extLst>
              <a:ext uri="{FF2B5EF4-FFF2-40B4-BE49-F238E27FC236}">
                <a16:creationId xmlns:a16="http://schemas.microsoft.com/office/drawing/2014/main" id="{0E9AFEF3-A87C-AC4F-966D-8C0755EB2B19}"/>
              </a:ext>
            </a:extLst>
          </p:cNvPr>
          <p:cNvSpPr/>
          <p:nvPr/>
        </p:nvSpPr>
        <p:spPr>
          <a:xfrm>
            <a:off x="8081319" y="2628781"/>
            <a:ext cx="4098071" cy="584775"/>
          </a:xfrm>
          <a:prstGeom prst="rect">
            <a:avLst/>
          </a:prstGeom>
        </p:spPr>
        <p:txBody>
          <a:bodyPr wrap="square">
            <a:spAutoFit/>
          </a:bodyPr>
          <a:lstStyle/>
          <a:p>
            <a:r>
              <a:rPr lang="en-US" sz="1400" b="1" dirty="0"/>
              <a:t>al-</a:t>
            </a:r>
            <a:r>
              <a:rPr lang="en-US" sz="1400" b="1" dirty="0" err="1"/>
              <a:t>Jazari</a:t>
            </a:r>
            <a:r>
              <a:rPr lang="en-US" sz="1400" dirty="0"/>
              <a:t>: </a:t>
            </a:r>
            <a:r>
              <a:rPr lang="en-US" sz="1400" dirty="0">
                <a:hlinkClick r:id="rId3"/>
              </a:rPr>
              <a:t>https://www.wikidata.org/wiki/Q81627</a:t>
            </a:r>
            <a:endParaRPr lang="en-US" sz="1400" dirty="0"/>
          </a:p>
          <a:p>
            <a:endParaRPr lang="en-US" dirty="0"/>
          </a:p>
        </p:txBody>
      </p:sp>
      <p:pic>
        <p:nvPicPr>
          <p:cNvPr id="8" name="Picture 7">
            <a:extLst>
              <a:ext uri="{FF2B5EF4-FFF2-40B4-BE49-F238E27FC236}">
                <a16:creationId xmlns:a16="http://schemas.microsoft.com/office/drawing/2014/main" id="{370691C6-6904-2C4D-BF23-E1DABC2536F3}"/>
              </a:ext>
            </a:extLst>
          </p:cNvPr>
          <p:cNvPicPr>
            <a:picLocks noChangeAspect="1"/>
          </p:cNvPicPr>
          <p:nvPr/>
        </p:nvPicPr>
        <p:blipFill>
          <a:blip r:embed="rId4"/>
          <a:stretch>
            <a:fillRect/>
          </a:stretch>
        </p:blipFill>
        <p:spPr>
          <a:xfrm>
            <a:off x="8198296" y="98854"/>
            <a:ext cx="3993704" cy="2496065"/>
          </a:xfrm>
          <a:prstGeom prst="rect">
            <a:avLst/>
          </a:prstGeom>
          <a:ln w="28575" cmpd="sng">
            <a:solidFill>
              <a:srgbClr val="0070C0"/>
            </a:solidFill>
          </a:ln>
        </p:spPr>
      </p:pic>
      <p:sp>
        <p:nvSpPr>
          <p:cNvPr id="9" name="Rectangle 8">
            <a:extLst>
              <a:ext uri="{FF2B5EF4-FFF2-40B4-BE49-F238E27FC236}">
                <a16:creationId xmlns:a16="http://schemas.microsoft.com/office/drawing/2014/main" id="{5F1F452F-888E-8C44-BC3A-092868579D4F}"/>
              </a:ext>
            </a:extLst>
          </p:cNvPr>
          <p:cNvSpPr/>
          <p:nvPr/>
        </p:nvSpPr>
        <p:spPr>
          <a:xfrm>
            <a:off x="4742958" y="93210"/>
            <a:ext cx="3455338" cy="553998"/>
          </a:xfrm>
          <a:prstGeom prst="rect">
            <a:avLst/>
          </a:prstGeom>
        </p:spPr>
        <p:txBody>
          <a:bodyPr wrap="square">
            <a:spAutoFit/>
          </a:bodyPr>
          <a:lstStyle/>
          <a:p>
            <a:r>
              <a:rPr lang="en-US" sz="1200" dirty="0">
                <a:hlinkClick r:id="rId5"/>
              </a:rPr>
              <a:t>https://scholia.toolforge.org/topic/Q787116</a:t>
            </a:r>
            <a:endParaRPr lang="en-US" sz="1200" dirty="0"/>
          </a:p>
          <a:p>
            <a:endParaRPr lang="en-US" dirty="0"/>
          </a:p>
        </p:txBody>
      </p:sp>
      <p:pic>
        <p:nvPicPr>
          <p:cNvPr id="10" name="Picture 9">
            <a:extLst>
              <a:ext uri="{FF2B5EF4-FFF2-40B4-BE49-F238E27FC236}">
                <a16:creationId xmlns:a16="http://schemas.microsoft.com/office/drawing/2014/main" id="{B6F258A3-1752-884E-823F-62084B8D7CC7}"/>
              </a:ext>
            </a:extLst>
          </p:cNvPr>
          <p:cNvPicPr>
            <a:picLocks noChangeAspect="1"/>
          </p:cNvPicPr>
          <p:nvPr/>
        </p:nvPicPr>
        <p:blipFill>
          <a:blip r:embed="rId6"/>
          <a:stretch>
            <a:fillRect/>
          </a:stretch>
        </p:blipFill>
        <p:spPr>
          <a:xfrm>
            <a:off x="827978" y="93210"/>
            <a:ext cx="3817016" cy="3650887"/>
          </a:xfrm>
          <a:prstGeom prst="rect">
            <a:avLst/>
          </a:prstGeom>
          <a:ln w="9525" cmpd="sng">
            <a:solidFill>
              <a:srgbClr val="0070C0"/>
            </a:solidFill>
          </a:ln>
        </p:spPr>
      </p:pic>
      <p:pic>
        <p:nvPicPr>
          <p:cNvPr id="11" name="Picture 10">
            <a:extLst>
              <a:ext uri="{FF2B5EF4-FFF2-40B4-BE49-F238E27FC236}">
                <a16:creationId xmlns:a16="http://schemas.microsoft.com/office/drawing/2014/main" id="{8A83A856-60C1-D442-9A76-D305579C8855}"/>
              </a:ext>
            </a:extLst>
          </p:cNvPr>
          <p:cNvPicPr>
            <a:picLocks noChangeAspect="1"/>
          </p:cNvPicPr>
          <p:nvPr/>
        </p:nvPicPr>
        <p:blipFill>
          <a:blip r:embed="rId7"/>
          <a:stretch>
            <a:fillRect/>
          </a:stretch>
        </p:blipFill>
        <p:spPr>
          <a:xfrm>
            <a:off x="5172585" y="3124638"/>
            <a:ext cx="3694670" cy="3531055"/>
          </a:xfrm>
          <a:prstGeom prst="rect">
            <a:avLst/>
          </a:prstGeom>
        </p:spPr>
      </p:pic>
      <p:pic>
        <p:nvPicPr>
          <p:cNvPr id="12" name="Picture 11">
            <a:extLst>
              <a:ext uri="{FF2B5EF4-FFF2-40B4-BE49-F238E27FC236}">
                <a16:creationId xmlns:a16="http://schemas.microsoft.com/office/drawing/2014/main" id="{DD8167A7-C2D8-C841-9298-E2FE0A4F6B87}"/>
              </a:ext>
            </a:extLst>
          </p:cNvPr>
          <p:cNvPicPr>
            <a:picLocks noChangeAspect="1"/>
          </p:cNvPicPr>
          <p:nvPr/>
        </p:nvPicPr>
        <p:blipFill>
          <a:blip r:embed="rId8"/>
          <a:stretch>
            <a:fillRect/>
          </a:stretch>
        </p:blipFill>
        <p:spPr>
          <a:xfrm>
            <a:off x="1174826" y="3799491"/>
            <a:ext cx="3102699" cy="2965299"/>
          </a:xfrm>
          <a:prstGeom prst="rect">
            <a:avLst/>
          </a:prstGeom>
        </p:spPr>
      </p:pic>
      <p:sp>
        <p:nvSpPr>
          <p:cNvPr id="2" name="TextBox 1">
            <a:extLst>
              <a:ext uri="{FF2B5EF4-FFF2-40B4-BE49-F238E27FC236}">
                <a16:creationId xmlns:a16="http://schemas.microsoft.com/office/drawing/2014/main" id="{A5F6FEB0-ECE5-5141-B547-6625F9C49B9E}"/>
              </a:ext>
            </a:extLst>
          </p:cNvPr>
          <p:cNvSpPr txBox="1"/>
          <p:nvPr/>
        </p:nvSpPr>
        <p:spPr>
          <a:xfrm>
            <a:off x="5017622" y="500928"/>
            <a:ext cx="2691069" cy="1292662"/>
          </a:xfrm>
          <a:prstGeom prst="rect">
            <a:avLst/>
          </a:prstGeom>
          <a:noFill/>
        </p:spPr>
        <p:txBody>
          <a:bodyPr wrap="square" rtlCol="0">
            <a:spAutoFit/>
          </a:bodyPr>
          <a:lstStyle/>
          <a:p>
            <a:r>
              <a:rPr lang="en-US" sz="2400" b="1" dirty="0" err="1"/>
              <a:t>Wikidata</a:t>
            </a:r>
            <a:r>
              <a:rPr lang="en-US" sz="2400" b="1" dirty="0"/>
              <a:t> &amp; Scholia </a:t>
            </a:r>
          </a:p>
          <a:p>
            <a:r>
              <a:rPr lang="en-US" dirty="0"/>
              <a:t>Scholarly publications &amp; visualization tools in </a:t>
            </a:r>
            <a:r>
              <a:rPr lang="en-US" dirty="0" err="1"/>
              <a:t>Wikidata</a:t>
            </a:r>
            <a:endParaRPr lang="en-US" dirty="0"/>
          </a:p>
        </p:txBody>
      </p:sp>
    </p:spTree>
    <p:extLst>
      <p:ext uri="{BB962C8B-B14F-4D97-AF65-F5344CB8AC3E}">
        <p14:creationId xmlns:p14="http://schemas.microsoft.com/office/powerpoint/2010/main" val="804460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32AA7-9605-0541-857D-EC37D551055F}"/>
              </a:ext>
            </a:extLst>
          </p:cNvPr>
          <p:cNvSpPr>
            <a:spLocks noGrp="1"/>
          </p:cNvSpPr>
          <p:nvPr>
            <p:ph type="title"/>
          </p:nvPr>
        </p:nvSpPr>
        <p:spPr>
          <a:xfrm>
            <a:off x="3832964" y="295510"/>
            <a:ext cx="8216796" cy="1020337"/>
          </a:xfrm>
        </p:spPr>
        <p:txBody>
          <a:bodyPr>
            <a:normAutofit/>
          </a:bodyPr>
          <a:lstStyle/>
          <a:p>
            <a:r>
              <a:rPr lang="en-US" sz="3200" dirty="0"/>
              <a:t>Working with </a:t>
            </a:r>
            <a:r>
              <a:rPr lang="en-US" sz="3200" dirty="0">
                <a:hlinkClick r:id="rId3"/>
              </a:rPr>
              <a:t>vanderbot</a:t>
            </a:r>
            <a:r>
              <a:rPr lang="en-US" sz="3200" dirty="0"/>
              <a:t> &amp; </a:t>
            </a:r>
            <a:r>
              <a:rPr lang="en-US" sz="3200" dirty="0" err="1"/>
              <a:t>Wikidata</a:t>
            </a:r>
            <a:r>
              <a:rPr lang="en-US" sz="3200" dirty="0"/>
              <a:t> Sandbox</a:t>
            </a:r>
          </a:p>
        </p:txBody>
      </p:sp>
      <p:sp>
        <p:nvSpPr>
          <p:cNvPr id="4" name="Slide Number Placeholder 3">
            <a:extLst>
              <a:ext uri="{FF2B5EF4-FFF2-40B4-BE49-F238E27FC236}">
                <a16:creationId xmlns:a16="http://schemas.microsoft.com/office/drawing/2014/main" id="{BEFAB5BC-2D4E-2841-95FE-AFBE7B819A6B}"/>
              </a:ext>
            </a:extLst>
          </p:cNvPr>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3" name="Picture 2">
            <a:extLst>
              <a:ext uri="{FF2B5EF4-FFF2-40B4-BE49-F238E27FC236}">
                <a16:creationId xmlns:a16="http://schemas.microsoft.com/office/drawing/2014/main" id="{90651761-DDE1-8F4E-B18C-02162AFD873A}"/>
              </a:ext>
            </a:extLst>
          </p:cNvPr>
          <p:cNvPicPr>
            <a:picLocks noChangeAspect="1"/>
          </p:cNvPicPr>
          <p:nvPr/>
        </p:nvPicPr>
        <p:blipFill rotWithShape="1">
          <a:blip r:embed="rId4"/>
          <a:srcRect r="65261"/>
          <a:stretch/>
        </p:blipFill>
        <p:spPr>
          <a:xfrm>
            <a:off x="695094" y="41821"/>
            <a:ext cx="2968442" cy="3678855"/>
          </a:xfrm>
          <a:prstGeom prst="rect">
            <a:avLst/>
          </a:prstGeom>
        </p:spPr>
      </p:pic>
      <p:pic>
        <p:nvPicPr>
          <p:cNvPr id="5" name="Picture 4">
            <a:extLst>
              <a:ext uri="{FF2B5EF4-FFF2-40B4-BE49-F238E27FC236}">
                <a16:creationId xmlns:a16="http://schemas.microsoft.com/office/drawing/2014/main" id="{E2491150-F0BE-A44D-949A-9211BF0ABDB8}"/>
              </a:ext>
            </a:extLst>
          </p:cNvPr>
          <p:cNvPicPr>
            <a:picLocks noChangeAspect="1"/>
          </p:cNvPicPr>
          <p:nvPr/>
        </p:nvPicPr>
        <p:blipFill>
          <a:blip r:embed="rId5"/>
          <a:stretch>
            <a:fillRect/>
          </a:stretch>
        </p:blipFill>
        <p:spPr>
          <a:xfrm>
            <a:off x="922829" y="3101203"/>
            <a:ext cx="4197811" cy="3313071"/>
          </a:xfrm>
          <a:prstGeom prst="rect">
            <a:avLst/>
          </a:prstGeom>
        </p:spPr>
      </p:pic>
      <p:pic>
        <p:nvPicPr>
          <p:cNvPr id="6" name="Picture 5">
            <a:extLst>
              <a:ext uri="{FF2B5EF4-FFF2-40B4-BE49-F238E27FC236}">
                <a16:creationId xmlns:a16="http://schemas.microsoft.com/office/drawing/2014/main" id="{0120E912-70A8-A548-BAF1-F6066B7E971F}"/>
              </a:ext>
            </a:extLst>
          </p:cNvPr>
          <p:cNvPicPr>
            <a:picLocks noChangeAspect="1"/>
          </p:cNvPicPr>
          <p:nvPr/>
        </p:nvPicPr>
        <p:blipFill>
          <a:blip r:embed="rId6"/>
          <a:stretch>
            <a:fillRect/>
          </a:stretch>
        </p:blipFill>
        <p:spPr>
          <a:xfrm>
            <a:off x="2990404" y="973698"/>
            <a:ext cx="7182653" cy="4255009"/>
          </a:xfrm>
          <a:prstGeom prst="rect">
            <a:avLst/>
          </a:prstGeom>
        </p:spPr>
      </p:pic>
      <p:pic>
        <p:nvPicPr>
          <p:cNvPr id="7" name="Picture 6">
            <a:extLst>
              <a:ext uri="{FF2B5EF4-FFF2-40B4-BE49-F238E27FC236}">
                <a16:creationId xmlns:a16="http://schemas.microsoft.com/office/drawing/2014/main" id="{A19C9698-2000-514C-AF5F-7443BF85958C}"/>
              </a:ext>
            </a:extLst>
          </p:cNvPr>
          <p:cNvPicPr>
            <a:picLocks noChangeAspect="1"/>
          </p:cNvPicPr>
          <p:nvPr/>
        </p:nvPicPr>
        <p:blipFill>
          <a:blip r:embed="rId7"/>
          <a:stretch>
            <a:fillRect/>
          </a:stretch>
        </p:blipFill>
        <p:spPr>
          <a:xfrm>
            <a:off x="9726737" y="1270185"/>
            <a:ext cx="8890000" cy="1130300"/>
          </a:xfrm>
          <a:prstGeom prst="rect">
            <a:avLst/>
          </a:prstGeom>
        </p:spPr>
      </p:pic>
      <p:pic>
        <p:nvPicPr>
          <p:cNvPr id="8" name="Picture 7">
            <a:extLst>
              <a:ext uri="{FF2B5EF4-FFF2-40B4-BE49-F238E27FC236}">
                <a16:creationId xmlns:a16="http://schemas.microsoft.com/office/drawing/2014/main" id="{0F3A258C-DF33-E843-9945-BE9F1061CB05}"/>
              </a:ext>
            </a:extLst>
          </p:cNvPr>
          <p:cNvPicPr>
            <a:picLocks noChangeAspect="1"/>
          </p:cNvPicPr>
          <p:nvPr/>
        </p:nvPicPr>
        <p:blipFill>
          <a:blip r:embed="rId8"/>
          <a:stretch>
            <a:fillRect/>
          </a:stretch>
        </p:blipFill>
        <p:spPr>
          <a:xfrm>
            <a:off x="8299870" y="2354823"/>
            <a:ext cx="6650490" cy="3466668"/>
          </a:xfrm>
          <a:prstGeom prst="rect">
            <a:avLst/>
          </a:prstGeom>
        </p:spPr>
      </p:pic>
      <p:sp>
        <p:nvSpPr>
          <p:cNvPr id="9" name="Rectangle 8">
            <a:extLst>
              <a:ext uri="{FF2B5EF4-FFF2-40B4-BE49-F238E27FC236}">
                <a16:creationId xmlns:a16="http://schemas.microsoft.com/office/drawing/2014/main" id="{5D4D82AE-180C-8443-A73D-E17CF17863D8}"/>
              </a:ext>
            </a:extLst>
          </p:cNvPr>
          <p:cNvSpPr/>
          <p:nvPr/>
        </p:nvSpPr>
        <p:spPr>
          <a:xfrm>
            <a:off x="5160430" y="6083017"/>
            <a:ext cx="4418197" cy="646331"/>
          </a:xfrm>
          <a:prstGeom prst="rect">
            <a:avLst/>
          </a:prstGeom>
        </p:spPr>
        <p:txBody>
          <a:bodyPr wrap="none">
            <a:spAutoFit/>
          </a:bodyPr>
          <a:lstStyle/>
          <a:p>
            <a:r>
              <a:rPr lang="en-US" dirty="0">
                <a:hlinkClick r:id="rId9"/>
              </a:rPr>
              <a:t>https://www.wikidata.org/wiki/Q15397819</a:t>
            </a:r>
            <a:endParaRPr lang="en-US" dirty="0"/>
          </a:p>
          <a:p>
            <a:endParaRPr lang="en-US" dirty="0"/>
          </a:p>
        </p:txBody>
      </p:sp>
    </p:spTree>
    <p:extLst>
      <p:ext uri="{BB962C8B-B14F-4D97-AF65-F5344CB8AC3E}">
        <p14:creationId xmlns:p14="http://schemas.microsoft.com/office/powerpoint/2010/main" val="3999515054"/>
      </p:ext>
    </p:extLst>
  </p:cSld>
  <p:clrMapOvr>
    <a:masterClrMapping/>
  </p:clrMapOvr>
</p:sld>
</file>

<file path=ppt/theme/theme1.xml><?xml version="1.0" encoding="utf-8"?>
<a:theme xmlns:a="http://schemas.openxmlformats.org/drawingml/2006/main" name="Crop">
  <a:themeElements>
    <a:clrScheme name="Custom 1">
      <a:dk1>
        <a:srgbClr val="000000"/>
      </a:dk1>
      <a:lt1>
        <a:srgbClr val="FFFFFF"/>
      </a:lt1>
      <a:dk2>
        <a:srgbClr val="1A2E40"/>
      </a:dk2>
      <a:lt2>
        <a:srgbClr val="FEFFFF"/>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15617</TotalTime>
  <Words>1099</Words>
  <Application>Microsoft Macintosh PowerPoint</Application>
  <PresentationFormat>Widescreen</PresentationFormat>
  <Paragraphs>84</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Calibri</vt:lpstr>
      <vt:lpstr>Franklin Gothic Book</vt:lpstr>
      <vt:lpstr>Open Sans 1 Bold</vt:lpstr>
      <vt:lpstr>Crop</vt:lpstr>
      <vt:lpstr>     Connecting islamic technology &amp; the history of robotics in Wikidata via Wikidatabot</vt:lpstr>
      <vt:lpstr>Outline</vt:lpstr>
      <vt:lpstr>PowerPoint Presentation</vt:lpstr>
      <vt:lpstr>PowerPoint Presentation</vt:lpstr>
      <vt:lpstr>Working with vanderbot &amp; Wikidata Sandbox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Panigabutra-Roberts, Joy</cp:lastModifiedBy>
  <cp:revision>221</cp:revision>
  <cp:lastPrinted>2022-08-24T01:46:11Z</cp:lastPrinted>
  <dcterms:created xsi:type="dcterms:W3CDTF">2020-12-22T23:27:25Z</dcterms:created>
  <dcterms:modified xsi:type="dcterms:W3CDTF">2022-08-24T02:18:34Z</dcterms:modified>
</cp:coreProperties>
</file>